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63" r:id="rId5"/>
    <p:sldId id="259" r:id="rId6"/>
    <p:sldId id="264" r:id="rId7"/>
    <p:sldId id="260" r:id="rId8"/>
    <p:sldId id="265" r:id="rId9"/>
    <p:sldId id="261" r:id="rId10"/>
    <p:sldId id="267" r:id="rId11"/>
    <p:sldId id="262"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EED48F0-6CD6-4E5E-98B1-FBA58D40ED4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CDC0CE-333F-4F73-8B43-5DD0398C663A}"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EED48F0-6CD6-4E5E-98B1-FBA58D40ED4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CDC0CE-333F-4F73-8B43-5DD0398C663A}"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EED48F0-6CD6-4E5E-98B1-FBA58D40ED4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CDC0CE-333F-4F73-8B43-5DD0398C663A}"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EED48F0-6CD6-4E5E-98B1-FBA58D40ED4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CDC0CE-333F-4F73-8B43-5DD0398C663A}"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4EED48F0-6CD6-4E5E-98B1-FBA58D40ED4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CDC0CE-333F-4F73-8B43-5DD0398C663A}"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4EED48F0-6CD6-4E5E-98B1-FBA58D40ED4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CDC0CE-333F-4F73-8B43-5DD0398C663A}"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4EED48F0-6CD6-4E5E-98B1-FBA58D40ED4A}"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9CDC0CE-333F-4F73-8B43-5DD0398C663A}"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EED48F0-6CD6-4E5E-98B1-FBA58D40ED4A}"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9CDC0CE-333F-4F73-8B43-5DD0398C663A}"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ED48F0-6CD6-4E5E-98B1-FBA58D40ED4A}"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9CDC0CE-333F-4F73-8B43-5DD0398C663A}"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EED48F0-6CD6-4E5E-98B1-FBA58D40ED4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CDC0CE-333F-4F73-8B43-5DD0398C663A}"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EED48F0-6CD6-4E5E-98B1-FBA58D40ED4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CDC0CE-333F-4F73-8B43-5DD0398C663A}"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ED48F0-6CD6-4E5E-98B1-FBA58D40ED4A}"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DC0CE-333F-4F73-8B43-5DD0398C663A}"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E-Commerce</a:t>
            </a:r>
            <a:endParaRPr lang="en-US" b="1" dirty="0" smtClean="0">
              <a:solidFill>
                <a:srgbClr val="FF0000"/>
              </a:solidFill>
            </a:endParaRPr>
          </a:p>
        </p:txBody>
      </p:sp>
      <p:sp>
        <p:nvSpPr>
          <p:cNvPr id="3" name="Subtitle 2"/>
          <p:cNvSpPr>
            <a:spLocks noGrp="1"/>
          </p:cNvSpPr>
          <p:nvPr>
            <p:ph type="subTitle" idx="1"/>
          </p:nvPr>
        </p:nvSpPr>
        <p:spPr>
          <a:xfrm>
            <a:off x="1371600" y="3429635"/>
            <a:ext cx="6400800" cy="2209165"/>
          </a:xfrm>
        </p:spPr>
        <p:txBody>
          <a:bodyPr>
            <a:normAutofit fontScale="70000"/>
          </a:bodyPr>
          <a:lstStyle/>
          <a:p>
            <a:r>
              <a:rPr lang="en-US" b="1" dirty="0" smtClean="0">
                <a:solidFill>
                  <a:srgbClr val="FF0000"/>
                </a:solidFill>
              </a:rPr>
              <a:t>Limitations, Impact and Challenges</a:t>
            </a:r>
            <a:endParaRPr lang="en-US" b="1" dirty="0" smtClean="0">
              <a:solidFill>
                <a:srgbClr val="FF0000"/>
              </a:solidFill>
            </a:endParaRPr>
          </a:p>
          <a:p>
            <a:r>
              <a:rPr lang="en-US" altLang="en-IN" b="1" dirty="0">
                <a:solidFill>
                  <a:srgbClr val="002060"/>
                </a:solidFill>
                <a:sym typeface="+mn-ea"/>
              </a:rPr>
              <a:t>Prepared by</a:t>
            </a:r>
            <a:endParaRPr lang="en-US" altLang="en-IN" b="1" dirty="0">
              <a:solidFill>
                <a:srgbClr val="002060"/>
              </a:solidFill>
              <a:sym typeface="+mn-ea"/>
            </a:endParaRPr>
          </a:p>
          <a:p>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Challenges of E‐commerce</a:t>
            </a:r>
            <a:br>
              <a:rPr lang="en-IN" sz="3200" dirty="0" smtClean="0">
                <a:solidFill>
                  <a:srgbClr val="C00000"/>
                </a:solidFill>
              </a:rPr>
            </a:br>
            <a:endParaRPr lang="en-IN" sz="3200" dirty="0">
              <a:solidFill>
                <a:srgbClr val="C00000"/>
              </a:solidFill>
            </a:endParaRPr>
          </a:p>
        </p:txBody>
      </p:sp>
      <p:sp>
        <p:nvSpPr>
          <p:cNvPr id="3" name="Content Placeholder 2"/>
          <p:cNvSpPr>
            <a:spLocks noGrp="1"/>
          </p:cNvSpPr>
          <p:nvPr>
            <p:ph idx="1"/>
          </p:nvPr>
        </p:nvSpPr>
        <p:spPr/>
        <p:txBody>
          <a:bodyPr>
            <a:noAutofit/>
          </a:bodyPr>
          <a:lstStyle/>
          <a:p>
            <a:pPr marL="514350" indent="-514350">
              <a:buFont typeface="+mj-lt"/>
              <a:buAutoNum type="arabicPeriod"/>
            </a:pPr>
            <a:r>
              <a:rPr lang="en-US" sz="2000" b="1" dirty="0">
                <a:latin typeface="Times New Roman" panose="02020603050405020304" pitchFamily="18" charset="0"/>
                <a:cs typeface="Times New Roman" panose="02020603050405020304" pitchFamily="18" charset="0"/>
              </a:rPr>
              <a:t>L</a:t>
            </a:r>
            <a:r>
              <a:rPr lang="en-US" sz="2000" b="1" dirty="0" smtClean="0">
                <a:latin typeface="Times New Roman" panose="02020603050405020304" pitchFamily="18" charset="0"/>
                <a:cs typeface="Times New Roman" panose="02020603050405020304" pitchFamily="18" charset="0"/>
              </a:rPr>
              <a:t>ack </a:t>
            </a:r>
            <a:r>
              <a:rPr lang="en-US" sz="2000" b="1" dirty="0">
                <a:latin typeface="Times New Roman" panose="02020603050405020304" pitchFamily="18" charset="0"/>
                <a:cs typeface="Times New Roman" panose="02020603050405020304" pitchFamily="18" charset="0"/>
              </a:rPr>
              <a:t>of adequate infrastructure for IT technology and </a:t>
            </a:r>
            <a:r>
              <a:rPr lang="en-US" sz="2000" b="1" dirty="0" smtClean="0">
                <a:latin typeface="Times New Roman" panose="02020603050405020304" pitchFamily="18" charset="0"/>
                <a:cs typeface="Times New Roman" panose="02020603050405020304" pitchFamily="18" charset="0"/>
              </a:rPr>
              <a:t>Internet:</a:t>
            </a:r>
            <a:endParaRPr lang="en-US" sz="2000" b="1"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 penetration of personal computers in India is as low as 3.5 per thousand of population compared to over 6 per thousand in China and 500 per thousand in USA</a:t>
            </a:r>
            <a:r>
              <a:rPr lang="en-US" sz="2000" dirty="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a:p>
            <a:pPr marL="0" indent="0">
              <a:buNone/>
            </a:pPr>
            <a:endParaRPr lang="en-IN" sz="2000" b="1" dirty="0">
              <a:latin typeface="Times New Roman" panose="02020603050405020304" pitchFamily="18" charset="0"/>
              <a:cs typeface="Times New Roman" panose="02020603050405020304" pitchFamily="18" charset="0"/>
            </a:endParaRPr>
          </a:p>
          <a:p>
            <a:pPr marL="457200" indent="-457200">
              <a:buAutoNum type="arabicPeriod" startAt="2"/>
            </a:pPr>
            <a:r>
              <a:rPr lang="en-US" sz="2000" b="1" dirty="0" smtClean="0">
                <a:latin typeface="Times New Roman" panose="02020603050405020304" pitchFamily="18" charset="0"/>
                <a:cs typeface="Times New Roman" panose="02020603050405020304" pitchFamily="18" charset="0"/>
              </a:rPr>
              <a:t>High </a:t>
            </a:r>
            <a:r>
              <a:rPr lang="en-US" sz="2000" b="1" dirty="0">
                <a:latin typeface="Times New Roman" panose="02020603050405020304" pitchFamily="18" charset="0"/>
                <a:cs typeface="Times New Roman" panose="02020603050405020304" pitchFamily="18" charset="0"/>
              </a:rPr>
              <a:t>tariff rate charged by Internet Service Providers [ISPs] Speed and connectivity is also poor</a:t>
            </a:r>
            <a:r>
              <a:rPr lang="en-US" sz="2000" b="1" dirty="0" smtClean="0">
                <a:latin typeface="Times New Roman" panose="02020603050405020304" pitchFamily="18" charset="0"/>
                <a:cs typeface="Times New Roman" panose="02020603050405020304" pitchFamily="18" charset="0"/>
              </a:rPr>
              <a:t>.</a:t>
            </a:r>
            <a:endParaRPr lang="en-US" sz="2000" b="1" dirty="0" smtClean="0">
              <a:latin typeface="Times New Roman" panose="02020603050405020304" pitchFamily="18" charset="0"/>
              <a:cs typeface="Times New Roman" panose="02020603050405020304" pitchFamily="18" charset="0"/>
            </a:endParaRPr>
          </a:p>
          <a:p>
            <a:pPr marL="0" indent="0">
              <a:buNone/>
            </a:pPr>
            <a:endParaRPr lang="en-IN" sz="2000" b="1" dirty="0">
              <a:latin typeface="Times New Roman" panose="02020603050405020304" pitchFamily="18" charset="0"/>
              <a:cs typeface="Times New Roman" panose="02020603050405020304" pitchFamily="18" charset="0"/>
            </a:endParaRPr>
          </a:p>
          <a:p>
            <a:pPr marL="514350" indent="-514350">
              <a:buAutoNum type="arabicPeriod" startAt="3"/>
            </a:pPr>
            <a:r>
              <a:rPr lang="en-US" sz="2000" b="1" dirty="0" smtClean="0">
                <a:latin typeface="Times New Roman" panose="02020603050405020304" pitchFamily="18" charset="0"/>
                <a:cs typeface="Times New Roman" panose="02020603050405020304" pitchFamily="18" charset="0"/>
              </a:rPr>
              <a:t>E‐commerce </a:t>
            </a:r>
            <a:r>
              <a:rPr lang="en-US" sz="2000" b="1" dirty="0">
                <a:latin typeface="Times New Roman" panose="02020603050405020304" pitchFamily="18" charset="0"/>
                <a:cs typeface="Times New Roman" panose="02020603050405020304" pitchFamily="18" charset="0"/>
              </a:rPr>
              <a:t>sites are one of the favorite targets of </a:t>
            </a:r>
            <a:r>
              <a:rPr lang="en-US" sz="2000" b="1" dirty="0" smtClean="0">
                <a:latin typeface="Times New Roman" panose="02020603050405020304" pitchFamily="18" charset="0"/>
                <a:cs typeface="Times New Roman" panose="02020603050405020304" pitchFamily="18" charset="0"/>
              </a:rPr>
              <a:t>hackers:</a:t>
            </a:r>
            <a:endParaRPr lang="en-US" sz="2000" b="1"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If you think that your site is not relevant enough to catch their attention, you are wrong, and this way of thinking will help you to prepare to face related </a:t>
            </a:r>
            <a:r>
              <a:rPr lang="en-US" sz="2000" dirty="0" smtClean="0">
                <a:latin typeface="Times New Roman" panose="02020603050405020304" pitchFamily="18" charset="0"/>
                <a:cs typeface="Times New Roman" panose="02020603050405020304" pitchFamily="18" charset="0"/>
              </a:rPr>
              <a:t>risks.</a:t>
            </a:r>
            <a:endParaRPr lang="en-US" sz="2000" dirty="0" smtClean="0">
              <a:latin typeface="Times New Roman" panose="02020603050405020304" pitchFamily="18" charset="0"/>
              <a:cs typeface="Times New Roman" panose="02020603050405020304" pitchFamily="18" charset="0"/>
            </a:endParaRPr>
          </a:p>
          <a:p>
            <a:br>
              <a:rPr lang="en-US" sz="2000" dirty="0">
                <a:latin typeface="Times New Roman" panose="02020603050405020304" pitchFamily="18"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268760"/>
            <a:ext cx="8229600" cy="4857403"/>
          </a:xfrm>
        </p:spPr>
        <p:txBody>
          <a:bodyPr>
            <a:noAutofit/>
          </a:bodyPr>
          <a:lstStyle/>
          <a:p>
            <a:pPr marL="0" indent="0" algn="just">
              <a:buNone/>
            </a:pPr>
            <a:r>
              <a:rPr lang="en-US" sz="2000" b="1" dirty="0" smtClean="0">
                <a:latin typeface="Times New Roman" panose="02020603050405020304" pitchFamily="18" charset="0"/>
                <a:cs typeface="Times New Roman" panose="02020603050405020304" pitchFamily="18" charset="0"/>
              </a:rPr>
              <a:t>4.      Absence of effective cyber law at the moment:</a:t>
            </a:r>
            <a:endParaRPr lang="en-US" sz="2000" b="1"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	 E‐commerce is governed by the UNCITRAI model code, but this is not binding on any country. Towards this end, India has passed her Information Technology Act in May 2000.However, this Act simply considers the commercial and criminal side of law and fails to consider other multidimensional aspects of e‐commerce,</a:t>
            </a:r>
            <a:endParaRPr lang="en-US" sz="2000" b="1" dirty="0" smtClean="0">
              <a:latin typeface="Times New Roman" panose="02020603050405020304" pitchFamily="18" charset="0"/>
              <a:cs typeface="Times New Roman" panose="02020603050405020304" pitchFamily="18" charset="0"/>
            </a:endParaRPr>
          </a:p>
          <a:p>
            <a:pPr marL="0" indent="0" algn="just">
              <a:buNone/>
            </a:pPr>
            <a:r>
              <a:rPr lang="en-US" sz="2000" b="1" dirty="0" smtClean="0">
                <a:latin typeface="Times New Roman" panose="02020603050405020304" pitchFamily="18" charset="0"/>
                <a:cs typeface="Times New Roman" panose="02020603050405020304" pitchFamily="18" charset="0"/>
              </a:rPr>
              <a:t>5. Privacy and security issues:</a:t>
            </a:r>
            <a:endParaRPr lang="en-US" sz="2000" b="1"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	 Measures like digital signatures, Digital certificates, and fire walls can be adopted to secure safety and protection over the message passed on internet. </a:t>
            </a:r>
            <a:endParaRPr lang="en-US" sz="2000" b="1" dirty="0" smtClean="0">
              <a:latin typeface="Times New Roman" panose="02020603050405020304" pitchFamily="18" charset="0"/>
              <a:cs typeface="Times New Roman" panose="02020603050405020304" pitchFamily="18" charset="0"/>
            </a:endParaRPr>
          </a:p>
          <a:p>
            <a:pPr marL="0" indent="0" algn="just">
              <a:buNone/>
            </a:pPr>
            <a:r>
              <a:rPr lang="en-US" sz="2000" b="1" dirty="0" smtClean="0">
                <a:latin typeface="Times New Roman" panose="02020603050405020304" pitchFamily="18" charset="0"/>
                <a:cs typeface="Times New Roman" panose="02020603050405020304" pitchFamily="18" charset="0"/>
              </a:rPr>
              <a:t>6.  Payment related problems :</a:t>
            </a:r>
            <a:endParaRPr lang="en-US" sz="2000" b="1"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	 Electronic cash, credit cards etc. are some of the popular payment method used for e‐commerce transactions. But unfortunately penetration of e‐cash and credit cards not only low, but Indian consumers are suspicious about the threat of fraud played by unscrupulous hackers. I</a:t>
            </a:r>
            <a:endParaRPr lang="en-IN" sz="2000" dirty="0" smtClean="0">
              <a:latin typeface="Times New Roman" panose="02020603050405020304" pitchFamily="18" charset="0"/>
              <a:cs typeface="Times New Roman" panose="02020603050405020304" pitchFamily="18" charset="0"/>
            </a:endParaRPr>
          </a:p>
          <a:p>
            <a:pPr algn="just"/>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b="1" dirty="0" smtClean="0">
                <a:solidFill>
                  <a:srgbClr val="C00000"/>
                </a:solidFill>
              </a:rPr>
              <a:t>Limitations or disadvantages of E-Commerce</a:t>
            </a:r>
            <a:endParaRPr lang="en-IN" sz="3000" dirty="0">
              <a:solidFill>
                <a:srgbClr val="C00000"/>
              </a:solidFill>
            </a:endParaRPr>
          </a:p>
        </p:txBody>
      </p:sp>
      <p:sp>
        <p:nvSpPr>
          <p:cNvPr id="3" name="Content Placeholder 2"/>
          <p:cNvSpPr>
            <a:spLocks noGrp="1"/>
          </p:cNvSpPr>
          <p:nvPr>
            <p:ph idx="1"/>
          </p:nvPr>
        </p:nvSpPr>
        <p:spPr/>
        <p:txBody>
          <a:bodyPr>
            <a:noAutofit/>
          </a:bodyPr>
          <a:lstStyle/>
          <a:p>
            <a:pPr marL="571500" lvl="0" indent="-571500">
              <a:buFont typeface="+mj-lt"/>
              <a:buAutoNum type="romanUcPeriod"/>
            </a:pPr>
            <a:r>
              <a:rPr lang="en-US" sz="2200" b="1" dirty="0" smtClean="0">
                <a:solidFill>
                  <a:srgbClr val="FF0000"/>
                </a:solidFill>
                <a:latin typeface="Times New Roman" panose="02020603050405020304" pitchFamily="18" charset="0"/>
                <a:cs typeface="Times New Roman" panose="02020603050405020304" pitchFamily="18" charset="0"/>
              </a:rPr>
              <a:t>To the Organization:</a:t>
            </a:r>
            <a:endParaRPr lang="en-US" sz="2200" b="1" dirty="0" smtClean="0">
              <a:solidFill>
                <a:srgbClr val="FF0000"/>
              </a:solidFill>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200" b="1" dirty="0" smtClean="0">
                <a:latin typeface="Times New Roman" panose="02020603050405020304" pitchFamily="18" charset="0"/>
                <a:cs typeface="Times New Roman" panose="02020603050405020304" pitchFamily="18" charset="0"/>
              </a:rPr>
              <a:t>Security</a:t>
            </a:r>
            <a:r>
              <a:rPr lang="en-US" sz="2200" b="1" dirty="0">
                <a:latin typeface="Times New Roman" panose="02020603050405020304" pitchFamily="18" charset="0"/>
                <a:cs typeface="Times New Roman" panose="02020603050405020304" pitchFamily="18" charset="0"/>
              </a:rPr>
              <a:t>:</a:t>
            </a:r>
            <a:endParaRPr lang="en-IN" sz="2200" b="1"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One </a:t>
            </a:r>
            <a:r>
              <a:rPr lang="en-US" sz="2200" dirty="0">
                <a:latin typeface="Times New Roman" panose="02020603050405020304" pitchFamily="18" charset="0"/>
                <a:cs typeface="Times New Roman" panose="02020603050405020304" pitchFamily="18" charset="0"/>
              </a:rPr>
              <a:t>of the important limitations of e-commerce is the lack of sufficient system security, reliability, standards and communication protocols. There are numerous reports of websites and databases being backed into, and security loop holes in software. </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2.     Pressure </a:t>
            </a:r>
            <a:r>
              <a:rPr lang="en-US" sz="2200" b="1" dirty="0">
                <a:latin typeface="Times New Roman" panose="02020603050405020304" pitchFamily="18" charset="0"/>
                <a:cs typeface="Times New Roman" panose="02020603050405020304" pitchFamily="18" charset="0"/>
              </a:rPr>
              <a:t>for innovation:</a:t>
            </a:r>
            <a:endParaRPr lang="en-IN" sz="2200" b="1"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Under </a:t>
            </a:r>
            <a:r>
              <a:rPr lang="en-US" sz="2200" dirty="0">
                <a:latin typeface="Times New Roman" panose="02020603050405020304" pitchFamily="18" charset="0"/>
                <a:cs typeface="Times New Roman" panose="02020603050405020304" pitchFamily="18" charset="0"/>
              </a:rPr>
              <a:t>pressure to innovate and develop business models to exploit the new opportunities may sometime leads to strategies harmful to the </a:t>
            </a:r>
            <a:r>
              <a:rPr lang="en-US" sz="2200" dirty="0" smtClean="0">
                <a:latin typeface="Times New Roman" panose="02020603050405020304" pitchFamily="18" charset="0"/>
                <a:cs typeface="Times New Roman" panose="02020603050405020304" pitchFamily="18" charset="0"/>
              </a:rPr>
              <a:t>organization. </a:t>
            </a:r>
            <a:r>
              <a:rPr lang="en-US" sz="2200" dirty="0">
                <a:latin typeface="Times New Roman" panose="02020603050405020304" pitchFamily="18" charset="0"/>
                <a:cs typeface="Times New Roman" panose="02020603050405020304" pitchFamily="18" charset="0"/>
              </a:rPr>
              <a:t>The ease with which business models can be copied and imitate over the Internet increase that pressure and restrict longer-term competitive advantage.</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gn="just">
              <a:buNone/>
            </a:pPr>
            <a:r>
              <a:rPr lang="en-US" sz="2200" b="1" dirty="0" smtClean="0">
                <a:latin typeface="Times New Roman" panose="02020603050405020304" pitchFamily="18" charset="0"/>
                <a:cs typeface="Times New Roman" panose="02020603050405020304" pitchFamily="18" charset="0"/>
              </a:rPr>
              <a:t>3.     Price wars:</a:t>
            </a:r>
            <a:endParaRPr lang="en-IN" sz="2200" b="1" dirty="0" smtClean="0">
              <a:latin typeface="Times New Roman" panose="02020603050405020304" pitchFamily="18" charset="0"/>
              <a:cs typeface="Times New Roman" panose="02020603050405020304" pitchFamily="18" charset="0"/>
            </a:endParaRPr>
          </a:p>
          <a:p>
            <a:pPr marL="0" indent="0" algn="just">
              <a:buNone/>
            </a:pPr>
            <a:r>
              <a:rPr lang="en-US" sz="2200" dirty="0" smtClean="0">
                <a:latin typeface="Times New Roman" panose="02020603050405020304" pitchFamily="18" charset="0"/>
                <a:cs typeface="Times New Roman" panose="02020603050405020304" pitchFamily="18" charset="0"/>
              </a:rPr>
              <a:t>	Facing increased competition from both national and international competitors often leads to price wars and subsequent occurrence of losses for the organization.</a:t>
            </a:r>
            <a:endParaRPr lang="en-US" sz="2200" dirty="0" smtClean="0">
              <a:latin typeface="Times New Roman" panose="02020603050405020304" pitchFamily="18" charset="0"/>
              <a:cs typeface="Times New Roman" panose="02020603050405020304" pitchFamily="18" charset="0"/>
            </a:endParaRPr>
          </a:p>
          <a:p>
            <a:pPr marL="0" indent="0" algn="just">
              <a:buNone/>
            </a:pPr>
            <a:endParaRPr lang="en-IN" sz="2200" b="1" dirty="0" smtClean="0">
              <a:latin typeface="Times New Roman" panose="02020603050405020304" pitchFamily="18" charset="0"/>
              <a:cs typeface="Times New Roman" panose="02020603050405020304" pitchFamily="18" charset="0"/>
            </a:endParaRPr>
          </a:p>
          <a:p>
            <a:pPr marL="0" indent="0" algn="just">
              <a:buNone/>
            </a:pPr>
            <a:r>
              <a:rPr lang="en-US" sz="2200" b="1" dirty="0" smtClean="0">
                <a:latin typeface="Times New Roman" panose="02020603050405020304" pitchFamily="18" charset="0"/>
                <a:cs typeface="Times New Roman" panose="02020603050405020304" pitchFamily="18" charset="0"/>
              </a:rPr>
              <a:t>4.      Problems with compatibility of older and new technology:</a:t>
            </a:r>
            <a:endParaRPr lang="en-IN" sz="2200" b="1" dirty="0" smtClean="0">
              <a:latin typeface="Times New Roman" panose="02020603050405020304" pitchFamily="18" charset="0"/>
              <a:cs typeface="Times New Roman" panose="02020603050405020304" pitchFamily="18" charset="0"/>
            </a:endParaRPr>
          </a:p>
          <a:p>
            <a:pPr marL="0" indent="0" algn="just">
              <a:buNone/>
            </a:pPr>
            <a:r>
              <a:rPr lang="en-US" sz="2200" dirty="0" smtClean="0">
                <a:latin typeface="Times New Roman" panose="02020603050405020304" pitchFamily="18" charset="0"/>
                <a:cs typeface="Times New Roman" panose="02020603050405020304" pitchFamily="18" charset="0"/>
              </a:rPr>
              <a:t>	There are problems where old business systems cannot communicate with web based and Internet infrastructures, leading to some organizations running almost two independent systems where data cannot be shared. This necessitates the form to invest in new systems which connect the different systems. In both cases this is both costly as well as difficult to the efficient running of organizations.</a:t>
            </a:r>
            <a:endParaRPr lang="en-IN" sz="2200" dirty="0" smtClean="0">
              <a:latin typeface="Times New Roman" panose="02020603050405020304" pitchFamily="18" charset="0"/>
              <a:cs typeface="Times New Roman" panose="02020603050405020304" pitchFamily="18" charset="0"/>
            </a:endParaRPr>
          </a:p>
          <a:p>
            <a:pPr algn="just"/>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solidFill>
                  <a:srgbClr val="FF0000"/>
                </a:solidFill>
                <a:latin typeface="Times New Roman" panose="02020603050405020304" pitchFamily="18" charset="0"/>
                <a:cs typeface="Times New Roman" panose="02020603050405020304" pitchFamily="18" charset="0"/>
              </a:rPr>
              <a:t>II    To the </a:t>
            </a:r>
            <a:r>
              <a:rPr lang="en-US" b="1" dirty="0">
                <a:solidFill>
                  <a:srgbClr val="FF0000"/>
                </a:solidFill>
                <a:latin typeface="Times New Roman" panose="02020603050405020304" pitchFamily="18" charset="0"/>
                <a:cs typeface="Times New Roman" panose="02020603050405020304" pitchFamily="18" charset="0"/>
              </a:rPr>
              <a:t>Consumers</a:t>
            </a:r>
            <a:endParaRPr lang="en-IN" dirty="0">
              <a:solidFill>
                <a:srgbClr val="FF0000"/>
              </a:solidFill>
              <a:latin typeface="Times New Roman" panose="02020603050405020304" pitchFamily="18" charset="0"/>
              <a:cs typeface="Times New Roman" panose="02020603050405020304" pitchFamily="18" charset="0"/>
            </a:endParaRPr>
          </a:p>
          <a:p>
            <a:pPr marL="0" lvl="0" indent="0">
              <a:buNone/>
            </a:pPr>
            <a:r>
              <a:rPr lang="en-US" dirty="0" smtClean="0">
                <a:latin typeface="Times New Roman" panose="02020603050405020304" pitchFamily="18" charset="0"/>
                <a:cs typeface="Times New Roman" panose="02020603050405020304" pitchFamily="18" charset="0"/>
              </a:rPr>
              <a:t>1.     </a:t>
            </a:r>
            <a:r>
              <a:rPr lang="en-US" b="1" dirty="0" smtClean="0">
                <a:latin typeface="Times New Roman" panose="02020603050405020304" pitchFamily="18" charset="0"/>
                <a:cs typeface="Times New Roman" panose="02020603050405020304" pitchFamily="18" charset="0"/>
              </a:rPr>
              <a:t> Financial </a:t>
            </a:r>
            <a:r>
              <a:rPr lang="en-US" b="1" dirty="0">
                <a:latin typeface="Times New Roman" panose="02020603050405020304" pitchFamily="18" charset="0"/>
                <a:cs typeface="Times New Roman" panose="02020603050405020304" pitchFamily="18" charset="0"/>
              </a:rPr>
              <a:t>commitment:</a:t>
            </a:r>
            <a:endParaRPr lang="en-IN" b="1" dirty="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Computing </a:t>
            </a:r>
            <a:r>
              <a:rPr lang="en-US" dirty="0">
                <a:latin typeface="Times New Roman" panose="02020603050405020304" pitchFamily="18" charset="0"/>
                <a:cs typeface="Times New Roman" panose="02020603050405020304" pitchFamily="18" charset="0"/>
              </a:rPr>
              <a:t>equipment is needed for individuals to participate in the new ‘digital’ economy, which </a:t>
            </a:r>
            <a:r>
              <a:rPr lang="en-US" dirty="0" smtClean="0">
                <a:latin typeface="Times New Roman" panose="02020603050405020304" pitchFamily="18" charset="0"/>
                <a:cs typeface="Times New Roman" panose="02020603050405020304" pitchFamily="18" charset="0"/>
              </a:rPr>
              <a:t>means</a:t>
            </a:r>
            <a:r>
              <a:rPr lang="en-IN"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 </a:t>
            </a:r>
            <a:r>
              <a:rPr lang="en-US" dirty="0">
                <a:latin typeface="Times New Roman" panose="02020603050405020304" pitchFamily="18" charset="0"/>
                <a:cs typeface="Times New Roman" panose="02020603050405020304" pitchFamily="18" charset="0"/>
              </a:rPr>
              <a:t>initial capital cost to customers’.</a:t>
            </a:r>
            <a:endParaRPr lang="en-IN"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endParaRPr lang="en-IN" dirty="0">
              <a:latin typeface="Times New Roman" panose="02020603050405020304" pitchFamily="18" charset="0"/>
              <a:cs typeface="Times New Roman" panose="02020603050405020304" pitchFamily="18" charset="0"/>
            </a:endParaRPr>
          </a:p>
          <a:p>
            <a:pPr marL="0" lvl="0" indent="0">
              <a:buNone/>
            </a:pPr>
            <a:r>
              <a:rPr lang="en-US" b="1" dirty="0" smtClean="0">
                <a:latin typeface="Times New Roman" panose="02020603050405020304" pitchFamily="18" charset="0"/>
                <a:cs typeface="Times New Roman" panose="02020603050405020304" pitchFamily="18" charset="0"/>
              </a:rPr>
              <a:t>2.       Computer </a:t>
            </a:r>
            <a:r>
              <a:rPr lang="en-US" b="1" dirty="0">
                <a:latin typeface="Times New Roman" panose="02020603050405020304" pitchFamily="18" charset="0"/>
                <a:cs typeface="Times New Roman" panose="02020603050405020304" pitchFamily="18" charset="0"/>
              </a:rPr>
              <a:t>literacy:</a:t>
            </a:r>
            <a:endParaRPr lang="en-IN" b="1"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A </a:t>
            </a:r>
            <a:r>
              <a:rPr lang="en-US" dirty="0">
                <a:latin typeface="Times New Roman" panose="02020603050405020304" pitchFamily="18" charset="0"/>
                <a:cs typeface="Times New Roman" panose="02020603050405020304" pitchFamily="18" charset="0"/>
              </a:rPr>
              <a:t>basic technical knowledge is required of both computing equipment and navigation of the Internet and the World Wide Web.</a:t>
            </a:r>
            <a:endParaRPr lang="en-IN"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endParaRPr lang="en-IN" dirty="0">
              <a:latin typeface="Times New Roman" panose="02020603050405020304" pitchFamily="18" charset="0"/>
              <a:cs typeface="Times New Roman" panose="02020603050405020304" pitchFamily="18" charset="0"/>
            </a:endParaRPr>
          </a:p>
          <a:p>
            <a:pPr marL="0" lvl="0" indent="0">
              <a:buNone/>
            </a:pPr>
            <a:r>
              <a:rPr lang="en-US" b="1" dirty="0" smtClean="0">
                <a:latin typeface="Times New Roman" panose="02020603050405020304" pitchFamily="18" charset="0"/>
                <a:cs typeface="Times New Roman" panose="02020603050405020304" pitchFamily="18" charset="0"/>
              </a:rPr>
              <a:t>3.       Cost </a:t>
            </a:r>
            <a:r>
              <a:rPr lang="en-US" b="1" dirty="0">
                <a:latin typeface="Times New Roman" panose="02020603050405020304" pitchFamily="18" charset="0"/>
                <a:cs typeface="Times New Roman" panose="02020603050405020304" pitchFamily="18" charset="0"/>
              </a:rPr>
              <a:t>of internet:</a:t>
            </a:r>
            <a:endParaRPr lang="en-IN" b="1"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Cost </a:t>
            </a:r>
            <a:r>
              <a:rPr lang="en-US" dirty="0">
                <a:latin typeface="Times New Roman" panose="02020603050405020304" pitchFamily="18" charset="0"/>
                <a:cs typeface="Times New Roman" panose="02020603050405020304" pitchFamily="18" charset="0"/>
              </a:rPr>
              <a:t>of access to the Internet, whether dial-up or broadband tariffs, is another important limitation.</a:t>
            </a:r>
            <a:endParaRPr lang="en-IN"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a:t>
            </a: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268760"/>
            <a:ext cx="8229600" cy="4857403"/>
          </a:xfrm>
        </p:spPr>
        <p:txBody>
          <a:bodyPr>
            <a:noAutofit/>
          </a:bodyPr>
          <a:lstStyle/>
          <a:p>
            <a:pPr marL="0" indent="0">
              <a:buNone/>
            </a:pPr>
            <a:r>
              <a:rPr lang="en-US" sz="2200" b="1" dirty="0" smtClean="0">
                <a:latin typeface="Times New Roman" panose="02020603050405020304" pitchFamily="18" charset="0"/>
                <a:cs typeface="Times New Roman" panose="02020603050405020304" pitchFamily="18" charset="0"/>
              </a:rPr>
              <a:t> 4.      Cost of computing equipment:</a:t>
            </a:r>
            <a:endParaRPr lang="en-IN" sz="2200" b="1"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Not only the initial cost of buying equipment but additional investment to update technology regularly to be compatible with the changing requirement of the Internet, websites and applications is also a major limitation.</a:t>
            </a:r>
            <a:endParaRPr lang="en-IN" sz="2200" b="1" dirty="0" smtClean="0">
              <a:latin typeface="Times New Roman" panose="02020603050405020304" pitchFamily="18" charset="0"/>
              <a:cs typeface="Times New Roman" panose="02020603050405020304" pitchFamily="18" charset="0"/>
            </a:endParaRPr>
          </a:p>
          <a:p>
            <a:pPr marL="0" lvl="0" indent="0">
              <a:buNone/>
            </a:pPr>
            <a:r>
              <a:rPr lang="en-US" sz="2200" b="1" dirty="0" smtClean="0">
                <a:latin typeface="Times New Roman" panose="02020603050405020304" pitchFamily="18" charset="0"/>
                <a:cs typeface="Times New Roman" panose="02020603050405020304" pitchFamily="18" charset="0"/>
              </a:rPr>
              <a:t>5.       Lack of security and privacy of personal data:</a:t>
            </a:r>
            <a:endParaRPr lang="en-IN" sz="2200" b="1"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There is no real control of data that is collected over the Web or Internet. Data protection laws are not universal and so websites hosted in different countries may or may not have laws which protect privacy of personal data.</a:t>
            </a:r>
            <a:endParaRPr lang="en-IN"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6.       No personal contact:</a:t>
            </a:r>
            <a:endParaRPr lang="en-IN" sz="2200" b="1"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Physical contact and relationships are replaced by electronic processes. Customers are unable to touch and feel goods being sold on-line or gauge voices and reactions of human beings.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62500" lnSpcReduction="20000"/>
          </a:bodyPr>
          <a:lstStyle/>
          <a:p>
            <a:pPr marL="0" indent="0">
              <a:spcAft>
                <a:spcPts val="0"/>
              </a:spcAft>
              <a:buNone/>
            </a:pPr>
            <a:r>
              <a:rPr lang="en-US" b="1" dirty="0" smtClean="0">
                <a:solidFill>
                  <a:srgbClr val="FF0000"/>
                </a:solidFill>
                <a:latin typeface="Times New Roman" panose="02020603050405020304"/>
                <a:ea typeface="Times New Roman" panose="02020603050405020304"/>
              </a:rPr>
              <a:t>III  To the </a:t>
            </a:r>
            <a:r>
              <a:rPr lang="en-US" b="1" dirty="0" smtClean="0">
                <a:solidFill>
                  <a:srgbClr val="FF0000"/>
                </a:solidFill>
                <a:effectLst/>
                <a:latin typeface="Times New Roman" panose="02020603050405020304"/>
                <a:ea typeface="Times New Roman" panose="02020603050405020304"/>
              </a:rPr>
              <a:t> Society:</a:t>
            </a:r>
            <a:endParaRPr lang="en-IN" b="1" dirty="0" smtClean="0">
              <a:effectLst/>
              <a:latin typeface="Times New Roman" panose="02020603050405020304"/>
              <a:ea typeface="Times New Roman" panose="02020603050405020304"/>
            </a:endParaRPr>
          </a:p>
          <a:p>
            <a:pPr marL="0" lvl="0" indent="0" algn="just">
              <a:buSzPts val="1000"/>
              <a:buNone/>
              <a:tabLst>
                <a:tab pos="304800" algn="l"/>
              </a:tabLst>
            </a:pPr>
            <a:r>
              <a:rPr lang="en-US" b="1" dirty="0" smtClean="0">
                <a:effectLst/>
                <a:latin typeface="Times New Roman" panose="02020603050405020304"/>
                <a:ea typeface="Times New Roman" panose="02020603050405020304"/>
              </a:rPr>
              <a:t>1.    Breakdown</a:t>
            </a:r>
            <a:r>
              <a:rPr lang="en-US" b="1" spc="-85" dirty="0" smtClean="0">
                <a:effectLst/>
                <a:latin typeface="Times New Roman" panose="02020603050405020304"/>
                <a:ea typeface="Times New Roman" panose="02020603050405020304"/>
              </a:rPr>
              <a:t> </a:t>
            </a:r>
            <a:r>
              <a:rPr lang="en-US" b="1" dirty="0" smtClean="0">
                <a:effectLst/>
                <a:latin typeface="Times New Roman" panose="02020603050405020304"/>
                <a:ea typeface="Times New Roman" panose="02020603050405020304"/>
              </a:rPr>
              <a:t>in</a:t>
            </a:r>
            <a:r>
              <a:rPr lang="en-US" b="1" spc="-80" dirty="0" smtClean="0">
                <a:effectLst/>
                <a:latin typeface="Times New Roman" panose="02020603050405020304"/>
                <a:ea typeface="Times New Roman" panose="02020603050405020304"/>
              </a:rPr>
              <a:t> </a:t>
            </a:r>
            <a:r>
              <a:rPr lang="en-US" b="1" dirty="0" smtClean="0">
                <a:effectLst/>
                <a:latin typeface="Times New Roman" panose="02020603050405020304"/>
                <a:ea typeface="Times New Roman" panose="02020603050405020304"/>
              </a:rPr>
              <a:t>human</a:t>
            </a:r>
            <a:r>
              <a:rPr lang="en-US" b="1" spc="-85" dirty="0" smtClean="0">
                <a:effectLst/>
                <a:latin typeface="Times New Roman" panose="02020603050405020304"/>
                <a:ea typeface="Times New Roman" panose="02020603050405020304"/>
              </a:rPr>
              <a:t> </a:t>
            </a:r>
            <a:r>
              <a:rPr lang="en-US" b="1" dirty="0" smtClean="0">
                <a:effectLst/>
                <a:latin typeface="Times New Roman" panose="02020603050405020304"/>
                <a:ea typeface="Times New Roman" panose="02020603050405020304"/>
              </a:rPr>
              <a:t>interaction:</a:t>
            </a:r>
            <a:endParaRPr lang="en-IN" sz="4000" b="1" dirty="0" smtClean="0">
              <a:effectLst/>
              <a:latin typeface="Times New Roman" panose="02020603050405020304"/>
              <a:ea typeface="Times New Roman" panose="02020603050405020304"/>
            </a:endParaRPr>
          </a:p>
          <a:p>
            <a:pPr marL="0" marR="130175" indent="0" algn="just">
              <a:lnSpc>
                <a:spcPct val="102000"/>
              </a:lnSpc>
              <a:spcBef>
                <a:spcPts val="35"/>
              </a:spcBef>
              <a:spcAft>
                <a:spcPts val="0"/>
              </a:spcAft>
              <a:buNone/>
            </a:pPr>
            <a:r>
              <a:rPr lang="en-US" dirty="0" smtClean="0">
                <a:effectLst/>
                <a:latin typeface="Times New Roman" panose="02020603050405020304"/>
                <a:ea typeface="Times New Roman" panose="02020603050405020304"/>
              </a:rPr>
              <a:t>	As people become more used to interacting electronically there could be an erosion of personal and</a:t>
            </a:r>
            <a:r>
              <a:rPr lang="en-US" spc="-14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social skills which might eventually be harmful to the world we live in where people are more comfortable interacting with a screen than face to</a:t>
            </a:r>
            <a:r>
              <a:rPr lang="en-US" spc="-9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face.</a:t>
            </a:r>
            <a:endParaRPr lang="en-US" dirty="0" smtClean="0">
              <a:effectLst/>
              <a:latin typeface="Times New Roman" panose="02020603050405020304"/>
              <a:ea typeface="Times New Roman" panose="02020603050405020304"/>
            </a:endParaRPr>
          </a:p>
          <a:p>
            <a:pPr marL="0" marR="130175" indent="0" algn="just">
              <a:lnSpc>
                <a:spcPct val="102000"/>
              </a:lnSpc>
              <a:spcBef>
                <a:spcPts val="35"/>
              </a:spcBef>
              <a:spcAft>
                <a:spcPts val="0"/>
              </a:spcAft>
              <a:buNone/>
            </a:pPr>
            <a:endParaRPr lang="en-IN" dirty="0">
              <a:latin typeface="Times New Roman" panose="02020603050405020304"/>
              <a:ea typeface="Times New Roman" panose="02020603050405020304"/>
            </a:endParaRPr>
          </a:p>
          <a:p>
            <a:pPr marL="0" marR="130175" indent="0" algn="just">
              <a:lnSpc>
                <a:spcPct val="102000"/>
              </a:lnSpc>
              <a:spcBef>
                <a:spcPts val="35"/>
              </a:spcBef>
              <a:spcAft>
                <a:spcPts val="0"/>
              </a:spcAft>
              <a:buNone/>
            </a:pPr>
            <a:r>
              <a:rPr lang="en-IN" b="1" dirty="0" smtClean="0">
                <a:effectLst/>
                <a:latin typeface="Times New Roman" panose="02020603050405020304"/>
                <a:ea typeface="Times New Roman" panose="02020603050405020304"/>
              </a:rPr>
              <a:t>2.    </a:t>
            </a:r>
            <a:r>
              <a:rPr lang="en-US" b="1" dirty="0" smtClean="0">
                <a:effectLst/>
                <a:latin typeface="Times New Roman" panose="02020603050405020304"/>
                <a:ea typeface="Times New Roman" panose="02020603050405020304"/>
              </a:rPr>
              <a:t>Social</a:t>
            </a:r>
            <a:r>
              <a:rPr lang="en-US" b="1" spc="-5" dirty="0" smtClean="0">
                <a:effectLst/>
                <a:latin typeface="Times New Roman" panose="02020603050405020304"/>
                <a:ea typeface="Times New Roman" panose="02020603050405020304"/>
              </a:rPr>
              <a:t> </a:t>
            </a:r>
            <a:r>
              <a:rPr lang="en-US" b="1" dirty="0" smtClean="0">
                <a:effectLst/>
                <a:latin typeface="Times New Roman" panose="02020603050405020304"/>
                <a:ea typeface="Times New Roman" panose="02020603050405020304"/>
              </a:rPr>
              <a:t>division:</a:t>
            </a:r>
            <a:endParaRPr lang="en-IN" sz="4000" b="1" dirty="0" smtClean="0">
              <a:effectLst/>
              <a:latin typeface="Times New Roman" panose="02020603050405020304"/>
              <a:ea typeface="Times New Roman" panose="02020603050405020304"/>
            </a:endParaRPr>
          </a:p>
          <a:p>
            <a:pPr marL="0" marR="128905" indent="0" algn="just">
              <a:lnSpc>
                <a:spcPct val="102000"/>
              </a:lnSpc>
              <a:spcBef>
                <a:spcPts val="35"/>
              </a:spcBef>
              <a:spcAft>
                <a:spcPts val="0"/>
              </a:spcAft>
              <a:buNone/>
            </a:pPr>
            <a:r>
              <a:rPr lang="en-US" dirty="0" smtClean="0">
                <a:effectLst/>
                <a:latin typeface="Times New Roman" panose="02020603050405020304"/>
                <a:ea typeface="Times New Roman" panose="02020603050405020304"/>
              </a:rPr>
              <a:t>	There is a potential danger that there will be an increase in the social divide between technical haves and have-nots</a:t>
            </a:r>
            <a:r>
              <a:rPr lang="en-US" spc="-1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a:t>
            </a:r>
            <a:r>
              <a:rPr lang="en-US" spc="-1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so</a:t>
            </a:r>
            <a:r>
              <a:rPr lang="en-US" spc="-1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people</a:t>
            </a:r>
            <a:r>
              <a:rPr lang="en-US" spc="-1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who</a:t>
            </a:r>
            <a:r>
              <a:rPr lang="en-US" spc="-1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do</a:t>
            </a:r>
            <a:r>
              <a:rPr lang="en-US" spc="-1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not</a:t>
            </a:r>
            <a:r>
              <a:rPr lang="en-US" spc="-1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have</a:t>
            </a:r>
            <a:r>
              <a:rPr lang="en-US" spc="-2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technical</a:t>
            </a:r>
            <a:r>
              <a:rPr lang="en-US" spc="-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skills</a:t>
            </a:r>
            <a:r>
              <a:rPr lang="en-US" spc="-1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become</a:t>
            </a:r>
            <a:r>
              <a:rPr lang="en-US" spc="-2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unable</a:t>
            </a:r>
            <a:r>
              <a:rPr lang="en-US" spc="-1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to</a:t>
            </a:r>
            <a:r>
              <a:rPr lang="en-US" spc="-1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secure</a:t>
            </a:r>
            <a:r>
              <a:rPr lang="en-US" spc="-2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better-paid</a:t>
            </a:r>
            <a:r>
              <a:rPr lang="en-US" spc="-1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jobs</a:t>
            </a:r>
            <a:r>
              <a:rPr lang="en-US" spc="-1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and</a:t>
            </a:r>
            <a:r>
              <a:rPr lang="en-US" spc="-1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could form underclass with potentially dangerous implications for social</a:t>
            </a:r>
            <a:r>
              <a:rPr lang="en-US" spc="-16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stability.</a:t>
            </a:r>
            <a:endParaRPr lang="en-US" dirty="0" smtClean="0">
              <a:effectLst/>
              <a:latin typeface="Times New Roman" panose="02020603050405020304"/>
              <a:ea typeface="Times New Roman" panose="02020603050405020304"/>
            </a:endParaRPr>
          </a:p>
          <a:p>
            <a:pPr marL="0" marR="128905" indent="0" algn="just">
              <a:lnSpc>
                <a:spcPct val="102000"/>
              </a:lnSpc>
              <a:spcBef>
                <a:spcPts val="35"/>
              </a:spcBef>
              <a:spcAft>
                <a:spcPts val="0"/>
              </a:spcAft>
              <a:buNone/>
            </a:pPr>
            <a:endParaRPr lang="en-IN" dirty="0">
              <a:latin typeface="Times New Roman" panose="02020603050405020304"/>
              <a:ea typeface="Times New Roman" panose="02020603050405020304"/>
            </a:endParaRPr>
          </a:p>
          <a:p>
            <a:pPr marL="0" marR="128905" indent="0" algn="just">
              <a:lnSpc>
                <a:spcPct val="102000"/>
              </a:lnSpc>
              <a:spcBef>
                <a:spcPts val="35"/>
              </a:spcBef>
              <a:spcAft>
                <a:spcPts val="0"/>
              </a:spcAft>
              <a:buNone/>
            </a:pPr>
            <a:r>
              <a:rPr lang="en-IN" b="1" dirty="0" smtClean="0">
                <a:effectLst/>
                <a:latin typeface="Times New Roman" panose="02020603050405020304"/>
                <a:ea typeface="Times New Roman" panose="02020603050405020304"/>
              </a:rPr>
              <a:t>3.     </a:t>
            </a:r>
            <a:r>
              <a:rPr lang="en-US" b="1" dirty="0" smtClean="0">
                <a:effectLst/>
                <a:latin typeface="Times New Roman" panose="02020603050405020304"/>
                <a:ea typeface="Times New Roman" panose="02020603050405020304"/>
              </a:rPr>
              <a:t>Wasted</a:t>
            </a:r>
            <a:r>
              <a:rPr lang="en-US" b="1" spc="-10" dirty="0" smtClean="0">
                <a:effectLst/>
                <a:latin typeface="Times New Roman" panose="02020603050405020304"/>
                <a:ea typeface="Times New Roman" panose="02020603050405020304"/>
              </a:rPr>
              <a:t> </a:t>
            </a:r>
            <a:r>
              <a:rPr lang="en-US" b="1" dirty="0" smtClean="0">
                <a:effectLst/>
                <a:latin typeface="Times New Roman" panose="02020603050405020304"/>
                <a:ea typeface="Times New Roman" panose="02020603050405020304"/>
              </a:rPr>
              <a:t>resources:</a:t>
            </a:r>
            <a:endParaRPr lang="en-IN" sz="4000" b="1" dirty="0" smtClean="0">
              <a:effectLst/>
              <a:latin typeface="Times New Roman" panose="02020603050405020304"/>
              <a:ea typeface="Times New Roman" panose="02020603050405020304"/>
            </a:endParaRPr>
          </a:p>
          <a:p>
            <a:pPr marL="0" marR="132715" indent="0" algn="just">
              <a:lnSpc>
                <a:spcPct val="103000"/>
              </a:lnSpc>
              <a:spcBef>
                <a:spcPts val="35"/>
              </a:spcBef>
              <a:spcAft>
                <a:spcPts val="0"/>
              </a:spcAft>
              <a:buNone/>
            </a:pPr>
            <a:r>
              <a:rPr lang="en-US" dirty="0" smtClean="0">
                <a:effectLst/>
                <a:latin typeface="Times New Roman" panose="02020603050405020304"/>
                <a:ea typeface="Times New Roman" panose="02020603050405020304"/>
              </a:rPr>
              <a:t>	As new technology outdates quickly, creates the problems to dispose of all the old computers, keyboards, monitors, speakers and other hardware or software.</a:t>
            </a:r>
            <a:endParaRPr lang="en-IN" dirty="0" smtClean="0">
              <a:effectLst/>
              <a:latin typeface="Times New Roman" panose="02020603050405020304"/>
              <a:ea typeface="Times New Roman" panose="02020603050405020304"/>
            </a:endParaRP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spcBef>
                <a:spcPts val="35"/>
              </a:spcBef>
              <a:spcAft>
                <a:spcPts val="0"/>
              </a:spcAft>
              <a:buNone/>
            </a:pPr>
            <a:r>
              <a:rPr lang="en-US" sz="2200" b="1" dirty="0" smtClean="0">
                <a:latin typeface="Times New Roman" panose="02020603050405020304"/>
                <a:ea typeface="Times New Roman" panose="02020603050405020304"/>
              </a:rPr>
              <a:t>4.     </a:t>
            </a:r>
            <a:r>
              <a:rPr lang="en-US" sz="2200" b="1" dirty="0" smtClean="0">
                <a:effectLst/>
                <a:latin typeface="Times New Roman" panose="02020603050405020304"/>
                <a:ea typeface="Times New Roman" panose="02020603050405020304"/>
              </a:rPr>
              <a:t>Facilitates Just-In-Time</a:t>
            </a:r>
            <a:r>
              <a:rPr lang="en-US" sz="2200" b="1" spc="-25" dirty="0" smtClean="0">
                <a:effectLst/>
                <a:latin typeface="Times New Roman" panose="02020603050405020304"/>
                <a:ea typeface="Times New Roman" panose="02020603050405020304"/>
              </a:rPr>
              <a:t> </a:t>
            </a:r>
            <a:r>
              <a:rPr lang="en-US" sz="2200" b="1" dirty="0" smtClean="0">
                <a:effectLst/>
                <a:latin typeface="Times New Roman" panose="02020603050405020304"/>
                <a:ea typeface="Times New Roman" panose="02020603050405020304"/>
              </a:rPr>
              <a:t>manufacturing:</a:t>
            </a:r>
            <a:endParaRPr lang="en-IN" sz="2200" b="1" dirty="0" smtClean="0">
              <a:effectLst/>
              <a:latin typeface="Times New Roman" panose="02020603050405020304"/>
              <a:ea typeface="Times New Roman" panose="02020603050405020304"/>
            </a:endParaRPr>
          </a:p>
          <a:p>
            <a:pPr marL="0" marR="128905" indent="0" algn="just">
              <a:lnSpc>
                <a:spcPct val="103000"/>
              </a:lnSpc>
              <a:spcBef>
                <a:spcPts val="35"/>
              </a:spcBef>
              <a:spcAft>
                <a:spcPts val="0"/>
              </a:spcAft>
              <a:buNone/>
            </a:pPr>
            <a:r>
              <a:rPr lang="en-US" sz="2200" dirty="0" smtClean="0">
                <a:effectLst/>
                <a:latin typeface="Times New Roman" panose="02020603050405020304"/>
                <a:ea typeface="Times New Roman" panose="02020603050405020304"/>
              </a:rPr>
              <a:t>	This could potentially damage an economy in time of crisis as stocks are kept to a minimum and delivery patterns are based on pre-set levels of stock which last for days rather than weeks.</a:t>
            </a:r>
            <a:endParaRPr lang="en-US" sz="2200" dirty="0" smtClean="0">
              <a:effectLst/>
              <a:latin typeface="Times New Roman" panose="02020603050405020304"/>
              <a:ea typeface="Times New Roman" panose="02020603050405020304"/>
            </a:endParaRPr>
          </a:p>
          <a:p>
            <a:pPr marL="0" marR="128905" indent="0" algn="just">
              <a:lnSpc>
                <a:spcPct val="103000"/>
              </a:lnSpc>
              <a:spcBef>
                <a:spcPts val="35"/>
              </a:spcBef>
              <a:spcAft>
                <a:spcPts val="0"/>
              </a:spcAft>
              <a:buNone/>
            </a:pPr>
            <a:endParaRPr lang="en-IN" sz="2200" dirty="0" smtClean="0">
              <a:latin typeface="Times New Roman" panose="02020603050405020304"/>
              <a:ea typeface="Times New Roman" panose="02020603050405020304"/>
            </a:endParaRPr>
          </a:p>
          <a:p>
            <a:pPr marL="0" marR="128905" indent="0" algn="just">
              <a:lnSpc>
                <a:spcPct val="103000"/>
              </a:lnSpc>
              <a:spcBef>
                <a:spcPts val="35"/>
              </a:spcBef>
              <a:spcAft>
                <a:spcPts val="0"/>
              </a:spcAft>
              <a:buNone/>
            </a:pPr>
            <a:r>
              <a:rPr lang="en-IN" sz="2200" b="1" dirty="0" smtClean="0">
                <a:effectLst/>
                <a:latin typeface="Times New Roman" panose="02020603050405020304"/>
                <a:ea typeface="Times New Roman" panose="02020603050405020304"/>
              </a:rPr>
              <a:t>5.      </a:t>
            </a:r>
            <a:r>
              <a:rPr lang="en-US" sz="2200" b="1" dirty="0" smtClean="0">
                <a:effectLst/>
                <a:latin typeface="Times New Roman" panose="02020603050405020304"/>
                <a:ea typeface="Times New Roman" panose="02020603050405020304"/>
              </a:rPr>
              <a:t>Difficulty in policing the</a:t>
            </a:r>
            <a:r>
              <a:rPr lang="en-US" sz="2200" b="1" spc="-65" dirty="0" smtClean="0">
                <a:effectLst/>
                <a:latin typeface="Times New Roman" panose="02020603050405020304"/>
                <a:ea typeface="Times New Roman" panose="02020603050405020304"/>
              </a:rPr>
              <a:t> </a:t>
            </a:r>
            <a:r>
              <a:rPr lang="en-US" sz="2200" b="1" dirty="0" smtClean="0">
                <a:effectLst/>
                <a:latin typeface="Times New Roman" panose="02020603050405020304"/>
                <a:ea typeface="Times New Roman" panose="02020603050405020304"/>
              </a:rPr>
              <a:t>Internet:</a:t>
            </a:r>
            <a:endParaRPr lang="en-IN" sz="2200" b="1" dirty="0" smtClean="0">
              <a:effectLst/>
              <a:latin typeface="Times New Roman" panose="02020603050405020304"/>
              <a:ea typeface="Times New Roman" panose="02020603050405020304"/>
            </a:endParaRPr>
          </a:p>
          <a:p>
            <a:pPr marL="0" marR="128270" indent="0" algn="just">
              <a:lnSpc>
                <a:spcPct val="116000"/>
              </a:lnSpc>
              <a:spcBef>
                <a:spcPts val="45"/>
              </a:spcBef>
              <a:spcAft>
                <a:spcPts val="0"/>
              </a:spcAft>
              <a:buNone/>
            </a:pPr>
            <a:r>
              <a:rPr lang="en-US" sz="2200" dirty="0" smtClean="0">
                <a:effectLst/>
                <a:latin typeface="Times New Roman" panose="02020603050405020304"/>
                <a:ea typeface="Times New Roman" panose="02020603050405020304"/>
              </a:rPr>
              <a:t>	This</a:t>
            </a:r>
            <a:r>
              <a:rPr lang="en-US" sz="2200" spc="-2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means</a:t>
            </a:r>
            <a:r>
              <a:rPr lang="en-US" sz="2200" spc="-2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that</a:t>
            </a:r>
            <a:r>
              <a:rPr lang="en-US" sz="2200" spc="-1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numerous</a:t>
            </a:r>
            <a:r>
              <a:rPr lang="en-US" sz="2200" spc="-1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crimes</a:t>
            </a:r>
            <a:r>
              <a:rPr lang="en-US" sz="2200" spc="-1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can</a:t>
            </a:r>
            <a:r>
              <a:rPr lang="en-US" sz="2200" spc="-1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be</a:t>
            </a:r>
            <a:r>
              <a:rPr lang="en-US" sz="2200" spc="-2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committed</a:t>
            </a:r>
            <a:r>
              <a:rPr lang="en-US" sz="2200" spc="-1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and</a:t>
            </a:r>
            <a:r>
              <a:rPr lang="en-US" sz="2200" spc="-2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they</a:t>
            </a:r>
            <a:r>
              <a:rPr lang="en-US" sz="2200" spc="-2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often</a:t>
            </a:r>
            <a:r>
              <a:rPr lang="en-US" sz="2200" spc="-1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go</a:t>
            </a:r>
            <a:r>
              <a:rPr lang="en-US" sz="2200" spc="-1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undetected.</a:t>
            </a:r>
            <a:r>
              <a:rPr lang="en-US" sz="2200" spc="-1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This</a:t>
            </a:r>
            <a:r>
              <a:rPr lang="en-US" sz="2200" spc="-2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is</a:t>
            </a:r>
            <a:r>
              <a:rPr lang="en-US" sz="2200" spc="-2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also</a:t>
            </a:r>
            <a:r>
              <a:rPr lang="en-US" sz="2200" spc="-1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a</a:t>
            </a:r>
            <a:r>
              <a:rPr lang="en-US" sz="2200" spc="-2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rise</a:t>
            </a:r>
            <a:r>
              <a:rPr lang="en-US" sz="2200" spc="-2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in</a:t>
            </a:r>
            <a:r>
              <a:rPr lang="en-US" sz="2200" spc="-1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the availability and access of obscene material and ease with others can entrap children in chat</a:t>
            </a:r>
            <a:r>
              <a:rPr lang="en-US" sz="2200" spc="-18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rooms.</a:t>
            </a:r>
            <a:endParaRPr lang="en-IN" sz="2200" dirty="0" smtClean="0">
              <a:effectLst/>
              <a:latin typeface="Times New Roman" panose="02020603050405020304"/>
              <a:ea typeface="Times New Roman" panose="02020603050405020304"/>
            </a:endParaRPr>
          </a:p>
          <a:p>
            <a:endParaRPr lang="en-IN"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latin typeface="+mn-lt"/>
                <a:cs typeface="Times New Roman" panose="02020603050405020304" pitchFamily="18" charset="0"/>
              </a:rPr>
              <a:t>Impacts of E‐commerce</a:t>
            </a:r>
            <a:br>
              <a:rPr lang="en-IN" sz="3200" dirty="0" smtClean="0">
                <a:solidFill>
                  <a:srgbClr val="C00000"/>
                </a:solidFill>
                <a:latin typeface="+mn-lt"/>
                <a:cs typeface="Times New Roman" panose="02020603050405020304" pitchFamily="18" charset="0"/>
              </a:rPr>
            </a:br>
            <a:endParaRPr lang="en-IN" sz="3200" dirty="0">
              <a:solidFill>
                <a:srgbClr val="C00000"/>
              </a:solidFill>
              <a:latin typeface="+mn-lt"/>
              <a:cs typeface="Times New Roman" panose="02020603050405020304" pitchFamily="18" charset="0"/>
            </a:endParaRPr>
          </a:p>
        </p:txBody>
      </p:sp>
      <p:sp>
        <p:nvSpPr>
          <p:cNvPr id="3" name="Content Placeholder 2"/>
          <p:cNvSpPr>
            <a:spLocks noGrp="1"/>
          </p:cNvSpPr>
          <p:nvPr>
            <p:ph idx="1"/>
          </p:nvPr>
        </p:nvSpPr>
        <p:spPr>
          <a:xfrm>
            <a:off x="457200" y="1340768"/>
            <a:ext cx="8229600" cy="4785395"/>
          </a:xfrm>
        </p:spPr>
        <p:txBody>
          <a:bodyPr>
            <a:noAutofit/>
          </a:bodyPr>
          <a:lstStyle/>
          <a:p>
            <a:pP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introduction of e‐commerce has impacted on the traditional means of online exchanges. </a:t>
            </a:r>
            <a:endParaRPr lang="en-US"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is creating a new market place and opportunities for the reorganization of economic processes, in a more efficient way. </a:t>
            </a:r>
            <a:endParaRPr lang="en-US"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open structure of the Internet and the low cost of using it permit the interconnection of new and existing information and communication technologies</a:t>
            </a:r>
            <a:r>
              <a:rPr lang="en-US" sz="2000" dirty="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 This </a:t>
            </a:r>
            <a:r>
              <a:rPr lang="en-US" sz="2000" dirty="0">
                <a:latin typeface="Times New Roman" panose="02020603050405020304" pitchFamily="18" charset="0"/>
                <a:cs typeface="Times New Roman" panose="02020603050405020304" pitchFamily="18" charset="0"/>
              </a:rPr>
              <a:t>changes the way they search and consumer products, with these products increasingly customized, distributed and exchanged differently. </a:t>
            </a:r>
            <a:endParaRPr lang="en-US" sz="20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It has brought producers and consumers closer together and eradicated many of the costs previously encountered. It is evident that the supply industry will benefit from e‐commerce which includes those producing computers, networking equipment and the software necessary. </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It is also evident that a negative impact will be targeted at direct substitutes, such as retail travel agencies, retailers of software and “bricks and mortar: music stores.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6364</Words>
  <Application>WPS Presentation</Application>
  <PresentationFormat>On-screen Show (4:3)</PresentationFormat>
  <Paragraphs>91</Paragraphs>
  <Slides>11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11</vt:i4>
      </vt:variant>
    </vt:vector>
  </HeadingPairs>
  <TitlesOfParts>
    <vt:vector size="20" baseType="lpstr">
      <vt:lpstr>Arial</vt:lpstr>
      <vt:lpstr>SimSun</vt:lpstr>
      <vt:lpstr>Wingdings</vt:lpstr>
      <vt:lpstr>Times New Roman</vt:lpstr>
      <vt:lpstr>Times New Roman</vt:lpstr>
      <vt:lpstr>Calibri</vt:lpstr>
      <vt:lpstr>Microsoft YaHei</vt:lpstr>
      <vt:lpstr>Arial Unicode MS</vt:lpstr>
      <vt:lpstr>Office Theme</vt:lpstr>
      <vt:lpstr>E-Commerce</vt:lpstr>
      <vt:lpstr>Limitations or disadvantages of E-Commerce</vt:lpstr>
      <vt:lpstr>PowerPoint 演示文稿</vt:lpstr>
      <vt:lpstr>PowerPoint 演示文稿</vt:lpstr>
      <vt:lpstr>PowerPoint 演示文稿</vt:lpstr>
      <vt:lpstr>PowerPoint 演示文稿</vt:lpstr>
      <vt:lpstr>PowerPoint 演示文稿</vt:lpstr>
      <vt:lpstr>Impacts of E‐commerce </vt:lpstr>
      <vt:lpstr>PowerPoint 演示文稿</vt:lpstr>
      <vt:lpstr>Challenges of E‐commerce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E-Commerce</dc:title>
  <dc:creator>user</dc:creator>
  <cp:lastModifiedBy>user</cp:lastModifiedBy>
  <cp:revision>9</cp:revision>
  <dcterms:created xsi:type="dcterms:W3CDTF">2020-07-28T16:15:00Z</dcterms:created>
  <dcterms:modified xsi:type="dcterms:W3CDTF">2024-08-31T08:55:39Z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344D412ACDCC48CE888200FB0E3D658C_12</vt:lpwstr>
  </property>
  <property fmtid="{D5CDD505-2E9C-101B-9397-08002B2CF9AE}" pid="3" name="KSOProductBuildVer">
    <vt:lpwstr>1033-12.2.0.17562</vt:lpwstr>
  </property>
</Properties>
</file>