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0" r:id="rId4"/>
    <p:sldId id="267" r:id="rId5"/>
    <p:sldId id="265" r:id="rId6"/>
    <p:sldId id="271"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73B8335-0C1F-4E3B-8E34-4DDF8E24D49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124BC3-430D-4FA9-861C-B3A666EAF535}"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73B8335-0C1F-4E3B-8E34-4DDF8E24D49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124BC3-430D-4FA9-861C-B3A666EAF535}"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73B8335-0C1F-4E3B-8E34-4DDF8E24D49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124BC3-430D-4FA9-861C-B3A666EAF535}"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73B8335-0C1F-4E3B-8E34-4DDF8E24D49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124BC3-430D-4FA9-861C-B3A666EAF535}"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73B8335-0C1F-4E3B-8E34-4DDF8E24D49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124BC3-430D-4FA9-861C-B3A666EAF535}"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B73B8335-0C1F-4E3B-8E34-4DDF8E24D49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F124BC3-430D-4FA9-861C-B3A666EAF535}"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B73B8335-0C1F-4E3B-8E34-4DDF8E24D490}"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F124BC3-430D-4FA9-861C-B3A666EAF535}"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73B8335-0C1F-4E3B-8E34-4DDF8E24D490}"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F124BC3-430D-4FA9-861C-B3A666EAF535}"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3B8335-0C1F-4E3B-8E34-4DDF8E24D490}"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F124BC3-430D-4FA9-861C-B3A666EAF535}"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73B8335-0C1F-4E3B-8E34-4DDF8E24D49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F124BC3-430D-4FA9-861C-B3A666EAF535}"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73B8335-0C1F-4E3B-8E34-4DDF8E24D49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F124BC3-430D-4FA9-861C-B3A666EAF535}"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3B8335-0C1F-4E3B-8E34-4DDF8E24D490}"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24BC3-430D-4FA9-861C-B3A666EAF535}"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www.practicalecommerce.com/3-Benefits-of-Third-party-Fulfillment-Service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smtClean="0">
                <a:solidFill>
                  <a:srgbClr val="C00000"/>
                </a:solidFill>
              </a:rPr>
              <a:t>E-commerce infrastructure</a:t>
            </a:r>
            <a:endParaRPr lang="en-IN" sz="3200" b="1" dirty="0">
              <a:solidFill>
                <a:srgbClr val="C00000"/>
              </a:solidFill>
            </a:endParaRPr>
          </a:p>
        </p:txBody>
      </p:sp>
      <p:sp>
        <p:nvSpPr>
          <p:cNvPr id="3" name="Subtitle 2"/>
          <p:cNvSpPr>
            <a:spLocks noGrp="1"/>
          </p:cNvSpPr>
          <p:nvPr>
            <p:ph type="subTitle" idx="1"/>
          </p:nvPr>
        </p:nvSpPr>
        <p:spPr/>
        <p:txBody>
          <a:bodyPr>
            <a:normAutofit fontScale="70000"/>
          </a:bodyPr>
          <a:lstStyle/>
          <a:p>
            <a:r>
              <a:rPr lang="en-US" altLang="en-IN" b="1" dirty="0">
                <a:solidFill>
                  <a:srgbClr val="002060"/>
                </a:solidFill>
                <a:sym typeface="+mn-ea"/>
              </a:rPr>
              <a:t>Prepared by</a:t>
            </a:r>
            <a:endParaRPr lang="en-US" altLang="en-IN" b="1" dirty="0">
              <a:solidFill>
                <a:srgbClr val="002060"/>
              </a:solidFill>
              <a:sym typeface="+mn-ea"/>
            </a:endParaRPr>
          </a:p>
          <a:p>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Business infrastructure</a:t>
            </a:r>
            <a:endParaRPr lang="en-IN" sz="3200" b="1" dirty="0">
              <a:solidFill>
                <a:srgbClr val="C00000"/>
              </a:solidFill>
            </a:endParaRPr>
          </a:p>
        </p:txBody>
      </p:sp>
      <p:sp>
        <p:nvSpPr>
          <p:cNvPr id="3" name="Content Placeholder 2"/>
          <p:cNvSpPr>
            <a:spLocks noGrp="1"/>
          </p:cNvSpPr>
          <p:nvPr>
            <p:ph idx="1"/>
          </p:nvPr>
        </p:nvSpPr>
        <p:spPr/>
        <p:txBody>
          <a:bodyPr>
            <a:normAutofit/>
          </a:bodyPr>
          <a:lstStyle/>
          <a:p>
            <a:pPr marL="0" indent="0">
              <a:buNone/>
            </a:pPr>
            <a:r>
              <a:rPr lang="en-IN" sz="2200" dirty="0" smtClean="0">
                <a:latin typeface="Times New Roman" panose="02020603050405020304" pitchFamily="18" charset="0"/>
                <a:cs typeface="Times New Roman" panose="02020603050405020304" pitchFamily="18" charset="0"/>
              </a:rPr>
              <a:t>	Every </a:t>
            </a:r>
            <a:r>
              <a:rPr lang="en-IN" sz="2200" dirty="0">
                <a:latin typeface="Times New Roman" panose="02020603050405020304" pitchFamily="18" charset="0"/>
                <a:cs typeface="Times New Roman" panose="02020603050405020304" pitchFamily="18" charset="0"/>
              </a:rPr>
              <a:t>business requires an infrastructure to support its customers and operations. This includes facilities, equipment, and processes for all functional areas. Choosing the correct infrastructure to match </a:t>
            </a:r>
            <a:r>
              <a:rPr lang="en-IN" sz="2200" dirty="0" smtClean="0">
                <a:latin typeface="Times New Roman" panose="02020603050405020304" pitchFamily="18" charset="0"/>
                <a:cs typeface="Times New Roman" panose="02020603050405020304" pitchFamily="18" charset="0"/>
              </a:rPr>
              <a:t>we </a:t>
            </a:r>
            <a:r>
              <a:rPr lang="en-IN" sz="2200" dirty="0">
                <a:latin typeface="Times New Roman" panose="02020603050405020304" pitchFamily="18" charset="0"/>
                <a:cs typeface="Times New Roman" panose="02020603050405020304" pitchFamily="18" charset="0"/>
              </a:rPr>
              <a:t>business strategies enables </a:t>
            </a:r>
            <a:r>
              <a:rPr lang="en-IN" sz="2200" dirty="0" smtClean="0">
                <a:latin typeface="Times New Roman" panose="02020603050405020304" pitchFamily="18" charset="0"/>
                <a:cs typeface="Times New Roman" panose="02020603050405020304" pitchFamily="18" charset="0"/>
              </a:rPr>
              <a:t>our </a:t>
            </a:r>
            <a:r>
              <a:rPr lang="en-IN" sz="2200" dirty="0">
                <a:latin typeface="Times New Roman" panose="02020603050405020304" pitchFamily="18" charset="0"/>
                <a:cs typeface="Times New Roman" panose="02020603050405020304" pitchFamily="18" charset="0"/>
              </a:rPr>
              <a:t>operations to run efficiently.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IN" sz="3000" b="1" dirty="0" smtClean="0">
                <a:solidFill>
                  <a:srgbClr val="C00000"/>
                </a:solidFill>
              </a:rPr>
              <a:t>E-Commerce Infrastructure</a:t>
            </a:r>
            <a:endParaRPr lang="en-IN" sz="3000" dirty="0">
              <a:solidFill>
                <a:srgbClr val="C00000"/>
              </a:solidFill>
            </a:endParaRPr>
          </a:p>
        </p:txBody>
      </p:sp>
      <p:sp>
        <p:nvSpPr>
          <p:cNvPr id="3" name="Content Placeholder 2"/>
          <p:cNvSpPr>
            <a:spLocks noGrp="1"/>
          </p:cNvSpPr>
          <p:nvPr>
            <p:ph idx="1"/>
          </p:nvPr>
        </p:nvSpPr>
        <p:spPr>
          <a:xfrm>
            <a:off x="457200" y="1052736"/>
            <a:ext cx="8229600" cy="5073427"/>
          </a:xfrm>
        </p:spPr>
        <p:txBody>
          <a:bodyPr>
            <a:noAutofit/>
          </a:bodyPr>
          <a:lstStyle/>
          <a:p>
            <a:pPr>
              <a:buFont typeface="Wingdings" panose="05000000000000000000" pitchFamily="2" charset="2"/>
              <a:buChar char="Ø"/>
            </a:pPr>
            <a:r>
              <a:rPr lang="en-IN" sz="2200" b="1" dirty="0" smtClean="0">
                <a:latin typeface="Times New Roman" panose="02020603050405020304" pitchFamily="18" charset="0"/>
                <a:cs typeface="Times New Roman" panose="02020603050405020304" pitchFamily="18" charset="0"/>
              </a:rPr>
              <a:t>E-Commerce Infrastructure</a:t>
            </a:r>
            <a:r>
              <a:rPr lang="en-IN" sz="2200" b="1" dirty="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identifies the functionalities of the Hardware and Software components, specifies the corresponding service level requirements, and describes the management and operations of the whole system</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IN" sz="2200" dirty="0" smtClean="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Ecommerce infrastructure</a:t>
            </a:r>
            <a:r>
              <a:rPr lang="en-IN" sz="2200" dirty="0" smtClean="0">
                <a:latin typeface="Times New Roman" panose="02020603050405020304" pitchFamily="18" charset="0"/>
                <a:cs typeface="Times New Roman" panose="02020603050405020304" pitchFamily="18" charset="0"/>
              </a:rPr>
              <a:t> is a collection of hardware, software, network, facilities, etc. that we need to run an </a:t>
            </a:r>
            <a:r>
              <a:rPr lang="en-IN" sz="2200" b="1" dirty="0" smtClean="0">
                <a:latin typeface="Times New Roman" panose="02020603050405020304" pitchFamily="18" charset="0"/>
                <a:cs typeface="Times New Roman" panose="02020603050405020304" pitchFamily="18" charset="0"/>
              </a:rPr>
              <a:t>ecommerce</a:t>
            </a:r>
            <a:r>
              <a:rPr lang="en-IN" sz="2200" dirty="0" smtClean="0">
                <a:latin typeface="Times New Roman" panose="02020603050405020304" pitchFamily="18" charset="0"/>
                <a:cs typeface="Times New Roman" panose="02020603050405020304" pitchFamily="18" charset="0"/>
              </a:rPr>
              <a:t> business. When you have the right </a:t>
            </a:r>
            <a:r>
              <a:rPr lang="en-IN" sz="2200" b="1" dirty="0" smtClean="0">
                <a:latin typeface="Times New Roman" panose="02020603050405020304" pitchFamily="18" charset="0"/>
                <a:cs typeface="Times New Roman" panose="02020603050405020304" pitchFamily="18" charset="0"/>
              </a:rPr>
              <a:t>infrastructure</a:t>
            </a:r>
            <a:r>
              <a:rPr lang="en-IN" sz="2200" dirty="0" smtClean="0">
                <a:latin typeface="Times New Roman" panose="02020603050405020304" pitchFamily="18" charset="0"/>
                <a:cs typeface="Times New Roman" panose="02020603050405020304" pitchFamily="18" charset="0"/>
              </a:rPr>
              <a:t>, we will have an optimized business performance.</a:t>
            </a:r>
            <a:endParaRPr lang="en-IN" sz="2200" dirty="0" smtClean="0">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 It may comprise briefly of the following components at a very abstract level:</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lvl="1"/>
            <a:r>
              <a:rPr lang="en-IN" sz="2200" b="1" dirty="0" smtClean="0">
                <a:latin typeface="Times New Roman" panose="02020603050405020304" pitchFamily="18" charset="0"/>
                <a:cs typeface="Times New Roman" panose="02020603050405020304" pitchFamily="18" charset="0"/>
              </a:rPr>
              <a:t>Software components used: </a:t>
            </a:r>
            <a:r>
              <a:rPr lang="en-IN" sz="2200" dirty="0" smtClean="0">
                <a:latin typeface="Times New Roman" panose="02020603050405020304" pitchFamily="18" charset="0"/>
                <a:cs typeface="Times New Roman" panose="02020603050405020304" pitchFamily="18" charset="0"/>
              </a:rPr>
              <a:t>Content management systems, Web analytics, Text analytics, Application Programming Interface (API), Database server, </a:t>
            </a:r>
            <a:r>
              <a:rPr lang="en-IN" sz="2200" dirty="0" err="1" smtClean="0">
                <a:latin typeface="Times New Roman" panose="02020603050405020304" pitchFamily="18" charset="0"/>
                <a:cs typeface="Times New Roman" panose="02020603050405020304" pitchFamily="18" charset="0"/>
              </a:rPr>
              <a:t>Middlewares</a:t>
            </a:r>
            <a:r>
              <a:rPr lang="en-IN" sz="2200" dirty="0" smtClean="0">
                <a:latin typeface="Times New Roman" panose="02020603050405020304" pitchFamily="18" charset="0"/>
                <a:cs typeface="Times New Roman" panose="02020603050405020304" pitchFamily="18" charset="0"/>
              </a:rPr>
              <a:t> etc. Object oriented (e.g. CORBA), Transaction processing, communication (https, messaging), data base (e.g. ODBC), application middleware (CGI).</a:t>
            </a:r>
            <a:endParaRPr lang="en-IN" sz="2200" dirty="0" smtClean="0">
              <a:latin typeface="Times New Roman" panose="02020603050405020304" pitchFamily="18" charset="0"/>
              <a:cs typeface="Times New Roman" panose="02020603050405020304" pitchFamily="18" charset="0"/>
            </a:endParaRPr>
          </a:p>
          <a:p>
            <a:pPr lvl="1"/>
            <a:endParaRPr lang="en-IN" sz="2200" dirty="0" smtClean="0">
              <a:latin typeface="Times New Roman" panose="02020603050405020304" pitchFamily="18" charset="0"/>
              <a:cs typeface="Times New Roman" panose="02020603050405020304" pitchFamily="18" charset="0"/>
            </a:endParaRPr>
          </a:p>
          <a:p>
            <a:pPr lvl="1"/>
            <a:r>
              <a:rPr lang="en-IN" sz="2200" b="1" dirty="0" smtClean="0">
                <a:latin typeface="Times New Roman" panose="02020603050405020304" pitchFamily="18" charset="0"/>
                <a:cs typeface="Times New Roman" panose="02020603050405020304" pitchFamily="18" charset="0"/>
              </a:rPr>
              <a:t>Hardware components used: </a:t>
            </a:r>
            <a:r>
              <a:rPr lang="en-IN" sz="2200" dirty="0" smtClean="0">
                <a:latin typeface="Times New Roman" panose="02020603050405020304" pitchFamily="18" charset="0"/>
                <a:cs typeface="Times New Roman" panose="02020603050405020304" pitchFamily="18" charset="0"/>
              </a:rPr>
              <a:t>Servers, proxy servers, load balancing systems. Firewalls, encryption devices and interactive voice response units etc.</a:t>
            </a:r>
            <a:endParaRPr lang="en-IN" sz="2200" dirty="0" smtClean="0">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026" name="Picture 2"/>
          <p:cNvPicPr>
            <a:picLocks noGrp="1" noChangeAspect="1" noChangeArrowheads="1"/>
          </p:cNvPicPr>
          <p:nvPr>
            <p:ph idx="1"/>
          </p:nvPr>
        </p:nvPicPr>
        <p:blipFill>
          <a:blip r:embed="rId1">
            <a:extLst>
              <a:ext uri="{28A0092B-C50C-407E-A947-70E740481C1C}">
                <a14:useLocalDpi xmlns:a14="http://schemas.microsoft.com/office/drawing/2010/main" val="0"/>
              </a:ext>
            </a:extLst>
          </a:blip>
          <a:srcRect/>
          <a:stretch>
            <a:fillRect/>
          </a:stretch>
        </p:blipFill>
        <p:spPr bwMode="auto">
          <a:xfrm>
            <a:off x="1107368" y="1600200"/>
            <a:ext cx="6929264"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smtClean="0">
                <a:solidFill>
                  <a:srgbClr val="C00000"/>
                </a:solidFill>
              </a:rPr>
              <a:t>Key Ecommerce Infrastructure Decisions</a:t>
            </a:r>
            <a:br>
              <a:rPr lang="en-IN" sz="3000" b="1" dirty="0" smtClean="0">
                <a:solidFill>
                  <a:srgbClr val="C00000"/>
                </a:solidFill>
              </a:rPr>
            </a:br>
            <a:endParaRPr lang="en-IN" sz="3000" dirty="0">
              <a:solidFill>
                <a:srgbClr val="C00000"/>
              </a:solidFill>
            </a:endParaRPr>
          </a:p>
        </p:txBody>
      </p:sp>
      <p:sp>
        <p:nvSpPr>
          <p:cNvPr id="3" name="Content Placeholder 2"/>
          <p:cNvSpPr>
            <a:spLocks noGrp="1"/>
          </p:cNvSpPr>
          <p:nvPr>
            <p:ph idx="1"/>
          </p:nvPr>
        </p:nvSpPr>
        <p:spPr/>
        <p:txBody>
          <a:bodyPr>
            <a:normAutofit/>
          </a:bodyPr>
          <a:lstStyle/>
          <a:p>
            <a:pPr marL="514350" indent="-514350" fontAlgn="base">
              <a:buFont typeface="+mj-lt"/>
              <a:buAutoNum type="arabicPeriod"/>
            </a:pPr>
            <a:r>
              <a:rPr lang="en-IN" sz="2200" b="1" dirty="0" smtClean="0">
                <a:latin typeface="Times New Roman" panose="02020603050405020304" pitchFamily="18" charset="0"/>
                <a:cs typeface="Times New Roman" panose="02020603050405020304" pitchFamily="18" charset="0"/>
              </a:rPr>
              <a:t>Marketing</a:t>
            </a:r>
            <a:r>
              <a:rPr lang="en-IN" sz="2200" b="1" dirty="0">
                <a:latin typeface="Times New Roman" panose="02020603050405020304" pitchFamily="18" charset="0"/>
                <a:cs typeface="Times New Roman" panose="02020603050405020304" pitchFamily="18" charset="0"/>
              </a:rPr>
              <a:t>. </a:t>
            </a:r>
            <a:endParaRPr lang="en-IN" sz="2200" b="1" dirty="0" smtClean="0">
              <a:latin typeface="Times New Roman" panose="02020603050405020304" pitchFamily="18" charset="0"/>
              <a:cs typeface="Times New Roman" panose="02020603050405020304" pitchFamily="18" charset="0"/>
            </a:endParaRPr>
          </a:p>
          <a:p>
            <a:pPr marL="0" indent="0" fontAlgn="base">
              <a:buNone/>
            </a:pPr>
            <a:r>
              <a:rPr lang="en-IN" sz="2200" b="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Of </a:t>
            </a:r>
            <a:r>
              <a:rPr lang="en-IN" sz="2200" dirty="0">
                <a:latin typeface="Times New Roman" panose="02020603050405020304" pitchFamily="18" charset="0"/>
                <a:cs typeface="Times New Roman" panose="02020603050405020304" pitchFamily="18" charset="0"/>
              </a:rPr>
              <a:t>all the infrastructure elements, marketing may be the most important. </a:t>
            </a:r>
            <a:r>
              <a:rPr lang="en-IN" sz="2200" dirty="0" smtClean="0">
                <a:latin typeface="Times New Roman" panose="02020603050405020304" pitchFamily="18" charset="0"/>
                <a:cs typeface="Times New Roman" panose="02020603050405020304" pitchFamily="18" charset="0"/>
              </a:rPr>
              <a:t>Once </a:t>
            </a:r>
            <a:r>
              <a:rPr lang="en-IN" sz="2200" dirty="0">
                <a:latin typeface="Times New Roman" panose="02020603050405020304" pitchFamily="18" charset="0"/>
                <a:cs typeface="Times New Roman" panose="02020603050405020304" pitchFamily="18" charset="0"/>
              </a:rPr>
              <a:t>visitors are on </a:t>
            </a:r>
            <a:r>
              <a:rPr lang="en-IN" sz="2200" dirty="0" smtClean="0">
                <a:latin typeface="Times New Roman" panose="02020603050405020304" pitchFamily="18" charset="0"/>
                <a:cs typeface="Times New Roman" panose="02020603050405020304" pitchFamily="18" charset="0"/>
              </a:rPr>
              <a:t>our </a:t>
            </a:r>
            <a:r>
              <a:rPr lang="en-IN" sz="2200" dirty="0">
                <a:latin typeface="Times New Roman" panose="02020603050405020304" pitchFamily="18" charset="0"/>
                <a:cs typeface="Times New Roman" panose="02020603050405020304" pitchFamily="18" charset="0"/>
              </a:rPr>
              <a:t>site</a:t>
            </a:r>
            <a:r>
              <a:rPr lang="en-IN" sz="2200" dirty="0" smtClean="0">
                <a:latin typeface="Times New Roman" panose="02020603050405020304" pitchFamily="18" charset="0"/>
                <a:cs typeface="Times New Roman" panose="02020603050405020304" pitchFamily="18" charset="0"/>
              </a:rPr>
              <a:t>, we </a:t>
            </a:r>
            <a:r>
              <a:rPr lang="en-IN" sz="2200" dirty="0">
                <a:latin typeface="Times New Roman" panose="02020603050405020304" pitchFamily="18" charset="0"/>
                <a:cs typeface="Times New Roman" panose="02020603050405020304" pitchFamily="18" charset="0"/>
              </a:rPr>
              <a:t>need to keep them there and compel them to buy from </a:t>
            </a:r>
            <a:r>
              <a:rPr lang="en-IN" sz="2200" dirty="0" smtClean="0">
                <a:latin typeface="Times New Roman" panose="02020603050405020304" pitchFamily="18" charset="0"/>
                <a:cs typeface="Times New Roman" panose="02020603050405020304" pitchFamily="18" charset="0"/>
              </a:rPr>
              <a:t>us. Whether </a:t>
            </a:r>
            <a:r>
              <a:rPr lang="en-IN" sz="2200" dirty="0">
                <a:latin typeface="Times New Roman" panose="02020603050405020304" pitchFamily="18" charset="0"/>
                <a:cs typeface="Times New Roman" panose="02020603050405020304" pitchFamily="18" charset="0"/>
              </a:rPr>
              <a:t>it’s website design, social media, search marketing, merchandising, email, or other forms of advertising, it’s all about marketing.</a:t>
            </a:r>
            <a:endParaRPr lang="en-IN" sz="2200" dirty="0">
              <a:latin typeface="Times New Roman" panose="02020603050405020304" pitchFamily="18" charset="0"/>
              <a:cs typeface="Times New Roman" panose="02020603050405020304" pitchFamily="18" charset="0"/>
            </a:endParaRPr>
          </a:p>
          <a:p>
            <a:pPr marL="514350" indent="-514350" fontAlgn="base">
              <a:buAutoNum type="arabicPeriod" startAt="2"/>
            </a:pPr>
            <a:r>
              <a:rPr lang="en-IN" sz="2200" b="1" dirty="0" smtClean="0">
                <a:latin typeface="Times New Roman" panose="02020603050405020304" pitchFamily="18" charset="0"/>
                <a:cs typeface="Times New Roman" panose="02020603050405020304" pitchFamily="18" charset="0"/>
              </a:rPr>
              <a:t>Facilities</a:t>
            </a:r>
            <a:r>
              <a:rPr lang="en-IN" sz="2200" b="1" dirty="0">
                <a:latin typeface="Times New Roman" panose="02020603050405020304" pitchFamily="18" charset="0"/>
                <a:cs typeface="Times New Roman" panose="02020603050405020304" pitchFamily="18" charset="0"/>
              </a:rPr>
              <a:t>. </a:t>
            </a:r>
            <a:endParaRPr lang="en-IN" sz="2200" b="1" dirty="0">
              <a:latin typeface="Times New Roman" panose="02020603050405020304" pitchFamily="18" charset="0"/>
              <a:cs typeface="Times New Roman" panose="02020603050405020304" pitchFamily="18" charset="0"/>
            </a:endParaRPr>
          </a:p>
          <a:p>
            <a:pPr marL="0" indent="0" fontAlgn="base">
              <a:buNone/>
            </a:pPr>
            <a:r>
              <a:rPr lang="en-IN" sz="2200" b="1" dirty="0" smtClean="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A </a:t>
            </a:r>
            <a:r>
              <a:rPr lang="en-IN" sz="2200" dirty="0">
                <a:latin typeface="Times New Roman" panose="02020603050405020304" pitchFamily="18" charset="0"/>
                <a:cs typeface="Times New Roman" panose="02020603050405020304" pitchFamily="18" charset="0"/>
              </a:rPr>
              <a:t>word of advice is to keep </a:t>
            </a:r>
            <a:r>
              <a:rPr lang="en-IN" sz="2200" dirty="0" smtClean="0">
                <a:latin typeface="Times New Roman" panose="02020603050405020304" pitchFamily="18" charset="0"/>
                <a:cs typeface="Times New Roman" panose="02020603050405020304" pitchFamily="18" charset="0"/>
              </a:rPr>
              <a:t>our </a:t>
            </a:r>
            <a:r>
              <a:rPr lang="en-IN" sz="2200" dirty="0">
                <a:latin typeface="Times New Roman" panose="02020603050405020304" pitchFamily="18" charset="0"/>
                <a:cs typeface="Times New Roman" panose="02020603050405020304" pitchFamily="18" charset="0"/>
              </a:rPr>
              <a:t>options flexible. Try to find an office park with a variety of spaces of different sizes. </a:t>
            </a:r>
            <a:r>
              <a:rPr lang="en-IN" sz="2200" dirty="0" smtClean="0">
                <a:latin typeface="Times New Roman" panose="02020603050405020304" pitchFamily="18" charset="0"/>
                <a:cs typeface="Times New Roman" panose="02020603050405020304" pitchFamily="18" charset="0"/>
              </a:rPr>
              <a:t>A </a:t>
            </a:r>
            <a:r>
              <a:rPr lang="en-IN" sz="2200" dirty="0">
                <a:latin typeface="Times New Roman" panose="02020603050405020304" pitchFamily="18" charset="0"/>
                <a:cs typeface="Times New Roman" panose="02020603050405020304" pitchFamily="18" charset="0"/>
              </a:rPr>
              <a:t>key competitive advantage that ecommerce businesses have over brick-and-mortar stores is not having to invest in physical facilities</a:t>
            </a:r>
            <a:r>
              <a:rPr lang="en-IN" sz="2200" dirty="0" smtClean="0">
                <a:latin typeface="Times New Roman" panose="02020603050405020304" pitchFamily="18" charset="0"/>
                <a:cs typeface="Times New Roman" panose="02020603050405020304" pitchFamily="18" charset="0"/>
              </a:rPr>
              <a:t>.</a:t>
            </a:r>
            <a:endParaRPr lang="en-IN" sz="2200" dirty="0" smtClean="0">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514350" indent="-514350" fontAlgn="base">
              <a:buAutoNum type="arabicPeriod" startAt="3"/>
            </a:pPr>
            <a:r>
              <a:rPr lang="en-IN" sz="2200" b="1" dirty="0" smtClean="0">
                <a:latin typeface="Times New Roman" panose="02020603050405020304" pitchFamily="18" charset="0"/>
                <a:cs typeface="Times New Roman" panose="02020603050405020304" pitchFamily="18" charset="0"/>
              </a:rPr>
              <a:t>Customer service. </a:t>
            </a:r>
            <a:endParaRPr lang="en-IN" sz="2200" b="1" dirty="0" smtClean="0">
              <a:latin typeface="Times New Roman" panose="02020603050405020304" pitchFamily="18" charset="0"/>
              <a:cs typeface="Times New Roman" panose="02020603050405020304" pitchFamily="18" charset="0"/>
            </a:endParaRPr>
          </a:p>
          <a:p>
            <a:pPr marL="0" indent="0" fontAlgn="base">
              <a:buNone/>
            </a:pPr>
            <a:r>
              <a:rPr lang="en-IN" sz="2200" b="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There are many choices today for delivering high-quality customer service. Basic customer service for sales and post-sales activities can be handled using email and, for more extensive needs, phone support. </a:t>
            </a:r>
            <a:endParaRPr lang="en-IN" sz="2200" dirty="0" smtClean="0">
              <a:latin typeface="Times New Roman" panose="02020603050405020304" pitchFamily="18" charset="0"/>
              <a:cs typeface="Times New Roman" panose="02020603050405020304" pitchFamily="18" charset="0"/>
            </a:endParaRPr>
          </a:p>
          <a:p>
            <a:pPr marL="514350" indent="-514350" fontAlgn="base">
              <a:buAutoNum type="arabicPeriod" startAt="4"/>
            </a:pPr>
            <a:r>
              <a:rPr lang="en-IN" sz="2200" b="1" dirty="0" smtClean="0">
                <a:latin typeface="Times New Roman" panose="02020603050405020304" pitchFamily="18" charset="0"/>
                <a:cs typeface="Times New Roman" panose="02020603050405020304" pitchFamily="18" charset="0"/>
              </a:rPr>
              <a:t>Information technology. </a:t>
            </a:r>
            <a:endParaRPr lang="en-IN" sz="2200" b="1" dirty="0" smtClean="0">
              <a:latin typeface="Times New Roman" panose="02020603050405020304" pitchFamily="18" charset="0"/>
              <a:cs typeface="Times New Roman" panose="02020603050405020304" pitchFamily="18" charset="0"/>
            </a:endParaRPr>
          </a:p>
          <a:p>
            <a:pPr marL="0" indent="0" fontAlgn="base">
              <a:buNone/>
            </a:pPr>
            <a:r>
              <a:rPr lang="en-IN" sz="2200" b="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Choosing an ecommerce platform is one of the most important decisions we will make in your business. If we build and host our own system, we may need more cash upfront and skilled administrators and developers on our staff. </a:t>
            </a: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514350" indent="-514350" fontAlgn="base">
              <a:buAutoNum type="arabicPeriod" startAt="5"/>
            </a:pPr>
            <a:r>
              <a:rPr lang="en-IN" sz="2200" b="1" dirty="0" err="1" smtClean="0">
                <a:latin typeface="Times New Roman" panose="02020603050405020304" pitchFamily="18" charset="0"/>
                <a:cs typeface="Times New Roman" panose="02020603050405020304" pitchFamily="18" charset="0"/>
              </a:rPr>
              <a:t>Fulfillment</a:t>
            </a:r>
            <a:r>
              <a:rPr lang="en-IN" sz="2200" b="1" dirty="0" smtClean="0">
                <a:latin typeface="Times New Roman" panose="02020603050405020304" pitchFamily="18" charset="0"/>
                <a:cs typeface="Times New Roman" panose="02020603050405020304" pitchFamily="18" charset="0"/>
              </a:rPr>
              <a:t>. </a:t>
            </a:r>
            <a:endParaRPr lang="en-IN" sz="2200" b="1" dirty="0" smtClean="0">
              <a:latin typeface="Times New Roman" panose="02020603050405020304" pitchFamily="18" charset="0"/>
              <a:cs typeface="Times New Roman" panose="02020603050405020304" pitchFamily="18" charset="0"/>
            </a:endParaRPr>
          </a:p>
          <a:p>
            <a:pPr marL="0" indent="0" fontAlgn="base">
              <a:buNone/>
            </a:pPr>
            <a:r>
              <a:rPr lang="en-IN" sz="2200" b="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Another key decision is whether we will manage our own inventory or </a:t>
            </a:r>
            <a:r>
              <a:rPr lang="en-IN" sz="2200" u="sng" dirty="0" smtClean="0">
                <a:latin typeface="Times New Roman" panose="02020603050405020304" pitchFamily="18" charset="0"/>
                <a:cs typeface="Times New Roman" panose="02020603050405020304" pitchFamily="18" charset="0"/>
                <a:hlinkClick r:id="rId1"/>
              </a:rPr>
              <a:t>outsource those activities</a:t>
            </a:r>
            <a:r>
              <a:rPr lang="en-IN" sz="2200" dirty="0" smtClean="0">
                <a:latin typeface="Times New Roman" panose="02020603050405020304" pitchFamily="18" charset="0"/>
                <a:cs typeface="Times New Roman" panose="02020603050405020304" pitchFamily="18" charset="0"/>
              </a:rPr>
              <a:t> to a </a:t>
            </a:r>
            <a:r>
              <a:rPr lang="en-IN" sz="2200" dirty="0" err="1" smtClean="0">
                <a:latin typeface="Times New Roman" panose="02020603050405020304" pitchFamily="18" charset="0"/>
                <a:cs typeface="Times New Roman" panose="02020603050405020304" pitchFamily="18" charset="0"/>
              </a:rPr>
              <a:t>fulfillment</a:t>
            </a:r>
            <a:r>
              <a:rPr lang="en-IN" sz="2200" dirty="0" smtClean="0">
                <a:latin typeface="Times New Roman" panose="02020603050405020304" pitchFamily="18" charset="0"/>
                <a:cs typeface="Times New Roman" panose="02020603050405020304" pitchFamily="18" charset="0"/>
              </a:rPr>
              <a:t> house or through drop shipping arrangements with our suppliers. Select the best </a:t>
            </a:r>
            <a:r>
              <a:rPr lang="en-IN" sz="2200" dirty="0" err="1" smtClean="0">
                <a:latin typeface="Times New Roman" panose="02020603050405020304" pitchFamily="18" charset="0"/>
                <a:cs typeface="Times New Roman" panose="02020603050405020304" pitchFamily="18" charset="0"/>
              </a:rPr>
              <a:t>fulfillment</a:t>
            </a:r>
            <a:r>
              <a:rPr lang="en-IN" sz="2200" dirty="0" smtClean="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option to meet our needs. Be sure to understand the costs involved and </a:t>
            </a:r>
            <a:r>
              <a:rPr lang="en-IN" sz="2200" dirty="0" err="1" smtClean="0">
                <a:latin typeface="Times New Roman" panose="02020603050405020304" pitchFamily="18" charset="0"/>
                <a:cs typeface="Times New Roman" panose="02020603050405020304" pitchFamily="18" charset="0"/>
              </a:rPr>
              <a:t>analyze</a:t>
            </a:r>
            <a:r>
              <a:rPr lang="en-IN" sz="2200" dirty="0" smtClean="0">
                <a:latin typeface="Times New Roman" panose="02020603050405020304" pitchFamily="18" charset="0"/>
                <a:cs typeface="Times New Roman" panose="02020603050405020304" pitchFamily="18" charset="0"/>
              </a:rPr>
              <a:t> the other options before moving forward.</a:t>
            </a: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pPr marL="514350" indent="-514350" fontAlgn="base">
              <a:buAutoNum type="arabicPeriod" startAt="6"/>
            </a:pPr>
            <a:r>
              <a:rPr lang="en-IN" b="1" dirty="0" smtClean="0">
                <a:latin typeface="Times New Roman" panose="02020603050405020304" pitchFamily="18" charset="0"/>
                <a:cs typeface="Times New Roman" panose="02020603050405020304" pitchFamily="18" charset="0"/>
              </a:rPr>
              <a:t>Finance and administration. </a:t>
            </a:r>
            <a:endParaRPr lang="en-IN" dirty="0" smtClean="0">
              <a:latin typeface="Times New Roman" panose="02020603050405020304" pitchFamily="18" charset="0"/>
              <a:cs typeface="Times New Roman" panose="02020603050405020304" pitchFamily="18" charset="0"/>
            </a:endParaRPr>
          </a:p>
          <a:p>
            <a:pPr marL="0" indent="0" fontAlgn="base">
              <a:buNone/>
            </a:pP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	If our ecommerce platform is tightly integrated into your accounting system, we may have very little need for an in-house bookkeeper. If you use separate systems for your website, order management, and accounting, you may need more help for data entry and making sure that the information is properly managed.</a:t>
            </a:r>
            <a:endParaRPr lang="en-IN" dirty="0" smtClean="0">
              <a:latin typeface="Times New Roman" panose="02020603050405020304" pitchFamily="18" charset="0"/>
              <a:cs typeface="Times New Roman" panose="02020603050405020304" pitchFamily="18" charset="0"/>
            </a:endParaRPr>
          </a:p>
          <a:p>
            <a:pPr marL="0" indent="0" fontAlgn="base">
              <a:buNone/>
            </a:pPr>
            <a:endParaRPr lang="en-IN" dirty="0" smtClean="0">
              <a:latin typeface="Times New Roman" panose="02020603050405020304" pitchFamily="18" charset="0"/>
              <a:cs typeface="Times New Roman" panose="02020603050405020304" pitchFamily="18" charset="0"/>
            </a:endParaRPr>
          </a:p>
          <a:p>
            <a:pPr marL="0" indent="0" fontAlgn="base">
              <a:buNone/>
            </a:pPr>
            <a:r>
              <a:rPr lang="en-IN" b="1" dirty="0" smtClean="0">
                <a:latin typeface="Times New Roman" panose="02020603050405020304" pitchFamily="18" charset="0"/>
                <a:cs typeface="Times New Roman" panose="02020603050405020304" pitchFamily="18" charset="0"/>
              </a:rPr>
              <a:t>7.    Human Resources:</a:t>
            </a:r>
            <a:endParaRPr lang="en-IN" b="1" dirty="0" smtClean="0">
              <a:latin typeface="Times New Roman" panose="02020603050405020304" pitchFamily="18" charset="0"/>
              <a:cs typeface="Times New Roman" panose="02020603050405020304" pitchFamily="18" charset="0"/>
            </a:endParaRPr>
          </a:p>
          <a:p>
            <a:pPr marL="0" indent="0" fontAlgn="base">
              <a:buNone/>
            </a:pPr>
            <a:r>
              <a:rPr lang="en-IN" b="1" dirty="0">
                <a:latin typeface="Times New Roman" panose="02020603050405020304" pitchFamily="18" charset="0"/>
                <a:cs typeface="Times New Roman" panose="02020603050405020304" pitchFamily="18" charset="0"/>
              </a:rPr>
              <a:t>	</a:t>
            </a:r>
            <a:r>
              <a:rPr lang="en-IN" b="1" dirty="0" smtClean="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Many small-business owners avoid the human resources function. Recruiting, setting up compensation, maintaining compliance, and other HR activities are specialized and time-consuming. We  may choose to bring the resources in-house. But, should we outsource, there are many individuals and agencies well equipped to do the job.</a:t>
            </a:r>
            <a:endParaRPr lang="en-IN" dirty="0" smtClean="0">
              <a:latin typeface="Times New Roman" panose="02020603050405020304" pitchFamily="18" charset="0"/>
              <a:cs typeface="Times New Roman" panose="02020603050405020304" pitchFamily="18" charset="0"/>
            </a:endParaRPr>
          </a:p>
          <a:p>
            <a:endParaRPr lang="en-IN" dirty="0" smtClean="0">
              <a:latin typeface="Times New Roman" panose="02020603050405020304" pitchFamily="18" charset="0"/>
              <a:cs typeface="Times New Roman" panose="02020603050405020304" pitchFamily="18" charset="0"/>
            </a:endParaRPr>
          </a:p>
          <a:p>
            <a:endParaRPr lang="en-IN" dirty="0" smtClean="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3529</Words>
  <Application>WPS Presentation</Application>
  <PresentationFormat>On-screen Show (4:3)</PresentationFormat>
  <Paragraphs>49</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SimSun</vt:lpstr>
      <vt:lpstr>Wingdings</vt:lpstr>
      <vt:lpstr>Times New Roman</vt:lpstr>
      <vt:lpstr>Calibri</vt:lpstr>
      <vt:lpstr>Microsoft YaHei</vt:lpstr>
      <vt:lpstr>Arial Unicode MS</vt:lpstr>
      <vt:lpstr>Office Theme</vt:lpstr>
      <vt:lpstr>E-commerce infrastructure</vt:lpstr>
      <vt:lpstr>Business infrastructure</vt:lpstr>
      <vt:lpstr>E-Commerce Infrastructure</vt:lpstr>
      <vt:lpstr>PowerPoint 演示文稿</vt:lpstr>
      <vt:lpstr>PowerPoint 演示文稿</vt:lpstr>
      <vt:lpstr>Key Ecommerce Infrastructure Decisions </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8</cp:revision>
  <dcterms:created xsi:type="dcterms:W3CDTF">2020-08-12T02:17:00Z</dcterms:created>
  <dcterms:modified xsi:type="dcterms:W3CDTF">2024-08-31T08:55:47Z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F427D942A6034C6FA81F991C2898557C_12</vt:lpwstr>
  </property>
  <property fmtid="{D5CDD505-2E9C-101B-9397-08002B2CF9AE}" pid="3" name="KSOProductBuildVer">
    <vt:lpwstr>1033-12.2.0.17562</vt:lpwstr>
  </property>
</Properties>
</file>