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D769D42-201D-4D37-8D95-4978A9B098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D769D42-201D-4D37-8D95-4978A9B098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D769D42-201D-4D37-8D95-4978A9B098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3600">
                <a:latin typeface="+mn-lt"/>
              </a:defRPr>
            </a:lvl1pPr>
            <a:lvl2pPr>
              <a:buFont typeface="Wingdings" panose="05000000000000000000" pitchFamily="2" charset="2"/>
              <a:buChar char="v"/>
              <a:defRPr sz="3200">
                <a:latin typeface="+mn-lt"/>
              </a:defRPr>
            </a:lvl2pPr>
            <a:lvl3pPr>
              <a:defRPr sz="2800">
                <a:latin typeface="+mn-lt"/>
              </a:defRPr>
            </a:lvl3pPr>
            <a:lvl4pPr>
              <a:buFont typeface="Wingdings" panose="05000000000000000000" pitchFamily="2" charset="2"/>
              <a:buChar char="v"/>
              <a:defRPr sz="2400">
                <a:latin typeface="+mn-lt"/>
              </a:defRPr>
            </a:lvl4pPr>
            <a:lvl5pPr>
              <a:defRPr sz="2000">
                <a:latin typeface="+mn-lt"/>
              </a:defRPr>
            </a:lvl5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5"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42AA78E6-F7A9-4299-886E-F196AA57662C}"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5"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C054476D-EF78-4C63-B89B-96E57DAF86DC}"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6"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BC31FF4E-1B51-40A3-9317-B9ED7DB4413A}"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chor="t"/>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8"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C2F6508F-605B-47D3-A841-6AEC57BAB780}"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47700"/>
          </a:xfrm>
        </p:spPr>
        <p:txBody>
          <a:bodyPr/>
          <a:lstStyle/>
          <a:p>
            <a:r>
              <a:rPr lang="en-US" smtClean="0"/>
              <a:t>Click to edit Master title style</a:t>
            </a:r>
            <a:endParaRPr lang="en-US" dirty="0"/>
          </a:p>
        </p:txBody>
      </p:sp>
      <p:sp>
        <p:nvSpPr>
          <p:cNvPr id="3"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4"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2407DC0F-0265-4911-BDCE-E819B1373A7E}"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p:txBody>
          <a:bodyPr/>
          <a:lstStyle>
            <a:lvl1pPr>
              <a:defRPr>
                <a:solidFill>
                  <a:srgbClr val="600000"/>
                </a:solidFill>
              </a:defRPr>
            </a:lvl1pPr>
          </a:lstStyle>
          <a:p>
            <a:pPr>
              <a:defRPr/>
            </a:pPr>
            <a:r>
              <a:rPr lang="en-US"/>
              <a:t>Copyright © 2010 Pearson Education, Inc.</a:t>
            </a:r>
            <a:endParaRPr lang="en-US"/>
          </a:p>
        </p:txBody>
      </p:sp>
      <p:sp>
        <p:nvSpPr>
          <p:cNvPr id="3" name="Rectangle 13"/>
          <p:cNvSpPr>
            <a:spLocks noGrp="1" noChangeArrowheads="1"/>
          </p:cNvSpPr>
          <p:nvPr>
            <p:ph type="sldNum" sz="quarter" idx="11"/>
          </p:nvPr>
        </p:nvSpPr>
        <p:spPr/>
        <p:txBody>
          <a:bodyPr/>
          <a:lstStyle>
            <a:lvl1pPr>
              <a:defRPr>
                <a:solidFill>
                  <a:schemeClr val="tx2">
                    <a:lumMod val="50000"/>
                  </a:schemeClr>
                </a:solidFill>
              </a:defRPr>
            </a:lvl1pPr>
          </a:lstStyle>
          <a:p>
            <a:pPr>
              <a:defRPr/>
            </a:pPr>
            <a:r>
              <a:rPr lang="en-US">
                <a:solidFill>
                  <a:srgbClr val="C00000">
                    <a:lumMod val="50000"/>
                  </a:srgbClr>
                </a:solidFill>
              </a:rPr>
              <a:t>Slide 3-</a:t>
            </a:r>
            <a:fld id="{4437D27F-C59C-4C6E-A2E1-55DB8D724C07}" type="slidenum">
              <a:rPr lang="en-US">
                <a:solidFill>
                  <a:srgbClr val="C00000">
                    <a:lumMod val="50000"/>
                  </a:srgbClr>
                </a:solidFill>
              </a:rPr>
            </a:fld>
            <a:endParaRPr lang="en-US">
              <a:solidFill>
                <a:srgbClr val="C00000">
                  <a:lumMod val="5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6"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42064B2D-4FFB-4AA6-969D-C0E019ED2C23}"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6"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38A49C6F-5E14-43BD-A71C-AD43989F88C2}"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BD769D42-201D-4D37-8D95-4978A9B098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5"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325B3825-03AA-4F9B-BBEC-3749557EC41C}"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75400" y="1127125"/>
            <a:ext cx="2082800" cy="496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3825" y="1127125"/>
            <a:ext cx="6099175" cy="496887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5"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DC71C377-BA5F-4044-83A9-23E6B8B61CF9}"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p:txBody>
          <a:bodyPr/>
          <a:lstStyle>
            <a:lvl1pPr>
              <a:defRPr/>
            </a:lvl1pPr>
          </a:lstStyle>
          <a:p>
            <a:pPr>
              <a:defRPr/>
            </a:pPr>
            <a:r>
              <a:rPr lang="en-US"/>
              <a:t>Copyright © 2010 Pearson Education, Inc.</a:t>
            </a:r>
            <a:endParaRPr lang="en-US"/>
          </a:p>
        </p:txBody>
      </p:sp>
      <p:sp>
        <p:nvSpPr>
          <p:cNvPr id="3" name="Rectangle 13"/>
          <p:cNvSpPr>
            <a:spLocks noGrp="1" noChangeArrowheads="1"/>
          </p:cNvSpPr>
          <p:nvPr>
            <p:ph type="sldNum" sz="quarter" idx="11"/>
          </p:nvPr>
        </p:nvSpPr>
        <p:spPr/>
        <p:txBody>
          <a:bodyPr/>
          <a:lstStyle>
            <a:lvl1pPr>
              <a:defRPr/>
            </a:lvl1pPr>
          </a:lstStyle>
          <a:p>
            <a:pPr>
              <a:defRPr/>
            </a:pPr>
            <a:r>
              <a:rPr lang="en-US">
                <a:solidFill>
                  <a:srgbClr val="C00000">
                    <a:lumMod val="75000"/>
                  </a:srgbClr>
                </a:solidFill>
              </a:rPr>
              <a:t>Slide 3-</a:t>
            </a:r>
            <a:fld id="{05F6423F-A334-4D1E-8680-669AA88FFA01}" type="slidenum">
              <a:rPr lang="en-US">
                <a:solidFill>
                  <a:srgbClr val="C00000">
                    <a:lumMod val="75000"/>
                  </a:srgbClr>
                </a:solidFill>
              </a:rPr>
            </a:fld>
            <a:endParaRPr lang="en-US">
              <a:solidFill>
                <a:srgbClr val="C00000">
                  <a:lumMod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D769D42-201D-4D37-8D95-4978A9B098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BD769D42-201D-4D37-8D95-4978A9B098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BD769D42-201D-4D37-8D95-4978A9B0982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D769D42-201D-4D37-8D95-4978A9B0982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69D42-201D-4D37-8D95-4978A9B0982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D769D42-201D-4D37-8D95-4978A9B098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D769D42-201D-4D37-8D95-4978A9B098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82EF5D-DB95-474E-BEEC-57DC9B0F0DE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69D42-201D-4D37-8D95-4978A9B0982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EF5D-DB95-474E-BEEC-57DC9B0F0DE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7200" y="762000"/>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spAutoFit/>
          </a:bodyPr>
          <a:lstStyle/>
          <a:p>
            <a:pPr lvl="0"/>
            <a:r>
              <a:rPr lang="en-US" smtClean="0"/>
              <a:t>Click to edit Master title style</a:t>
            </a:r>
            <a:endParaRPr lang="en-US" smtClean="0"/>
          </a:p>
        </p:txBody>
      </p:sp>
      <p:sp>
        <p:nvSpPr>
          <p:cNvPr id="1027" name="Rectangle 7"/>
          <p:cNvSpPr>
            <a:spLocks noGrp="1" noChangeArrowheads="1"/>
          </p:cNvSpPr>
          <p:nvPr>
            <p:ph type="body" idx="1"/>
          </p:nvPr>
        </p:nvSpPr>
        <p:spPr bwMode="auto">
          <a:xfrm>
            <a:off x="457200" y="16002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36" name="Rectangle 12"/>
          <p:cNvSpPr>
            <a:spLocks noGrp="1" noChangeArrowheads="1"/>
          </p:cNvSpPr>
          <p:nvPr>
            <p:ph type="ftr" sz="quarter" idx="3"/>
          </p:nvPr>
        </p:nvSpPr>
        <p:spPr bwMode="auto">
          <a:xfrm>
            <a:off x="457200" y="6400800"/>
            <a:ext cx="3810000" cy="457200"/>
          </a:xfrm>
          <a:prstGeom prst="rect">
            <a:avLst/>
          </a:prstGeom>
          <a:noFill/>
          <a:ln w="9525">
            <a:noFill/>
            <a:miter lim="800000"/>
          </a:ln>
          <a:effectLst/>
        </p:spPr>
        <p:txBody>
          <a:bodyPr vert="horz" wrap="square" lIns="92075" tIns="46038" rIns="92075" bIns="46038" numCol="1" anchor="b" anchorCtr="0" compatLnSpc="1"/>
          <a:lstStyle>
            <a:lvl1pPr>
              <a:defRPr sz="1200">
                <a:solidFill>
                  <a:srgbClr val="900000"/>
                </a:solidFill>
                <a:latin typeface="Georgia" panose="02040502050405020303" pitchFamily="18" charset="0"/>
              </a:defRPr>
            </a:lvl1pPr>
          </a:lstStyle>
          <a:p>
            <a:pPr fontAlgn="base">
              <a:spcBef>
                <a:spcPct val="0"/>
              </a:spcBef>
              <a:spcAft>
                <a:spcPct val="0"/>
              </a:spcAft>
              <a:defRPr/>
            </a:pPr>
            <a:r>
              <a:rPr lang="en-US"/>
              <a:t>Copyright © 2010 Pearson Education, Inc.</a:t>
            </a:r>
            <a:endParaRPr lang="en-US"/>
          </a:p>
        </p:txBody>
      </p:sp>
      <p:sp>
        <p:nvSpPr>
          <p:cNvPr id="1037" name="Rectangle 13"/>
          <p:cNvSpPr>
            <a:spLocks noGrp="1" noChangeArrowheads="1"/>
          </p:cNvSpPr>
          <p:nvPr>
            <p:ph type="sldNum" sz="quarter" idx="4"/>
          </p:nvPr>
        </p:nvSpPr>
        <p:spPr bwMode="auto">
          <a:xfrm>
            <a:off x="6781800" y="6400800"/>
            <a:ext cx="1905000" cy="457200"/>
          </a:xfrm>
          <a:prstGeom prst="rect">
            <a:avLst/>
          </a:prstGeom>
          <a:noFill/>
          <a:ln w="9525">
            <a:noFill/>
            <a:miter lim="800000"/>
          </a:ln>
          <a:effectLst/>
        </p:spPr>
        <p:txBody>
          <a:bodyPr vert="horz" wrap="square" lIns="92075" tIns="46038" rIns="92075" bIns="46038" numCol="1" anchor="b" anchorCtr="0" compatLnSpc="1"/>
          <a:lstStyle>
            <a:lvl1pPr algn="r">
              <a:defRPr sz="1200" b="1">
                <a:solidFill>
                  <a:schemeClr val="tx2">
                    <a:lumMod val="75000"/>
                  </a:schemeClr>
                </a:solidFill>
                <a:latin typeface="Georgia" panose="02040502050405020303" pitchFamily="18" charset="0"/>
              </a:defRPr>
            </a:lvl1pPr>
          </a:lstStyle>
          <a:p>
            <a:pPr fontAlgn="base">
              <a:spcBef>
                <a:spcPct val="0"/>
              </a:spcBef>
              <a:spcAft>
                <a:spcPct val="0"/>
              </a:spcAft>
              <a:defRPr/>
            </a:pPr>
            <a:r>
              <a:rPr lang="en-US">
                <a:solidFill>
                  <a:srgbClr val="C00000">
                    <a:lumMod val="75000"/>
                  </a:srgbClr>
                </a:solidFill>
              </a:rPr>
              <a:t>Slide 3-</a:t>
            </a:r>
            <a:fld id="{36B40E5F-3C52-4D84-AD6F-566B29CCB799}" type="slidenum">
              <a:rPr lang="en-US">
                <a:solidFill>
                  <a:srgbClr val="C00000">
                    <a:lumMod val="75000"/>
                  </a:srgbClr>
                </a:solidFill>
              </a:rPr>
            </a:fld>
            <a:endParaRPr lang="en-US">
              <a:solidFill>
                <a:srgbClr val="C00000">
                  <a:lumMod val="75000"/>
                </a:srgb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rtl="0" eaLnBrk="0" fontAlgn="base" hangingPunct="0">
        <a:spcBef>
          <a:spcPct val="0"/>
        </a:spcBef>
        <a:spcAft>
          <a:spcPct val="0"/>
        </a:spcAft>
        <a:defRPr sz="3600" b="1">
          <a:solidFill>
            <a:schemeClr val="tx2"/>
          </a:solidFill>
          <a:latin typeface="Georgia" panose="02040502050405020303" pitchFamily="18" charset="0"/>
          <a:ea typeface="+mj-ea"/>
          <a:cs typeface="+mj-cs"/>
        </a:defRPr>
      </a:lvl1pPr>
      <a:lvl2pPr algn="ctr" rtl="0" eaLnBrk="0" fontAlgn="base" hangingPunct="0">
        <a:spcBef>
          <a:spcPct val="0"/>
        </a:spcBef>
        <a:spcAft>
          <a:spcPct val="0"/>
        </a:spcAft>
        <a:defRPr sz="3600" b="1">
          <a:solidFill>
            <a:schemeClr val="tx2"/>
          </a:solidFill>
          <a:latin typeface="Georgia" panose="02040502050405020303" pitchFamily="18" charset="0"/>
        </a:defRPr>
      </a:lvl2pPr>
      <a:lvl3pPr algn="ctr" rtl="0" eaLnBrk="0" fontAlgn="base" hangingPunct="0">
        <a:spcBef>
          <a:spcPct val="0"/>
        </a:spcBef>
        <a:spcAft>
          <a:spcPct val="0"/>
        </a:spcAft>
        <a:defRPr sz="3600" b="1">
          <a:solidFill>
            <a:schemeClr val="tx2"/>
          </a:solidFill>
          <a:latin typeface="Georgia" panose="02040502050405020303" pitchFamily="18" charset="0"/>
        </a:defRPr>
      </a:lvl3pPr>
      <a:lvl4pPr algn="ctr" rtl="0" eaLnBrk="0" fontAlgn="base" hangingPunct="0">
        <a:spcBef>
          <a:spcPct val="0"/>
        </a:spcBef>
        <a:spcAft>
          <a:spcPct val="0"/>
        </a:spcAft>
        <a:defRPr sz="3600" b="1">
          <a:solidFill>
            <a:schemeClr val="tx2"/>
          </a:solidFill>
          <a:latin typeface="Georgia" panose="02040502050405020303" pitchFamily="18" charset="0"/>
        </a:defRPr>
      </a:lvl4pPr>
      <a:lvl5pPr algn="ctr" rtl="0" eaLnBrk="0" fontAlgn="base" hangingPunct="0">
        <a:spcBef>
          <a:spcPct val="0"/>
        </a:spcBef>
        <a:spcAft>
          <a:spcPct val="0"/>
        </a:spcAft>
        <a:defRPr sz="3600" b="1">
          <a:solidFill>
            <a:schemeClr val="tx2"/>
          </a:solidFill>
          <a:latin typeface="Georgia" panose="02040502050405020303" pitchFamily="18" charset="0"/>
        </a:defRPr>
      </a:lvl5pPr>
      <a:lvl6pPr marL="457200" algn="l" rtl="0" eaLnBrk="1" fontAlgn="base" hangingPunct="1">
        <a:spcBef>
          <a:spcPct val="0"/>
        </a:spcBef>
        <a:spcAft>
          <a:spcPct val="0"/>
        </a:spcAft>
        <a:defRPr sz="4000" b="1">
          <a:solidFill>
            <a:srgbClr val="AA1949"/>
          </a:solidFill>
          <a:latin typeface="Arial" panose="020B0604020202020204" pitchFamily="34" charset="0"/>
        </a:defRPr>
      </a:lvl6pPr>
      <a:lvl7pPr marL="914400" algn="l" rtl="0" eaLnBrk="1" fontAlgn="base" hangingPunct="1">
        <a:spcBef>
          <a:spcPct val="0"/>
        </a:spcBef>
        <a:spcAft>
          <a:spcPct val="0"/>
        </a:spcAft>
        <a:defRPr sz="4000" b="1">
          <a:solidFill>
            <a:srgbClr val="AA1949"/>
          </a:solidFill>
          <a:latin typeface="Arial" panose="020B0604020202020204" pitchFamily="34" charset="0"/>
        </a:defRPr>
      </a:lvl7pPr>
      <a:lvl8pPr marL="1371600" algn="l" rtl="0" eaLnBrk="1" fontAlgn="base" hangingPunct="1">
        <a:spcBef>
          <a:spcPct val="0"/>
        </a:spcBef>
        <a:spcAft>
          <a:spcPct val="0"/>
        </a:spcAft>
        <a:defRPr sz="4000" b="1">
          <a:solidFill>
            <a:srgbClr val="AA1949"/>
          </a:solidFill>
          <a:latin typeface="Arial" panose="020B0604020202020204" pitchFamily="34" charset="0"/>
        </a:defRPr>
      </a:lvl8pPr>
      <a:lvl9pPr marL="1828800" algn="l" rtl="0" eaLnBrk="1" fontAlgn="base" hangingPunct="1">
        <a:spcBef>
          <a:spcPct val="0"/>
        </a:spcBef>
        <a:spcAft>
          <a:spcPct val="0"/>
        </a:spcAft>
        <a:defRPr sz="4000" b="1">
          <a:solidFill>
            <a:srgbClr val="AA1949"/>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9000"/>
        <a:buFont typeface="Wingdings" panose="05000000000000000000" pitchFamily="2" charset="2"/>
        <a:buChar char="n"/>
        <a:defRPr sz="3600">
          <a:solidFill>
            <a:srgbClr val="001D70"/>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lr>
          <a:schemeClr val="tx2"/>
        </a:buClr>
        <a:buSzPct val="79000"/>
        <a:buFont typeface="Wingdings" panose="05000000000000000000" pitchFamily="2" charset="2"/>
        <a:buChar char="v"/>
        <a:defRPr sz="2800">
          <a:solidFill>
            <a:srgbClr val="001D70"/>
          </a:solidFill>
          <a:latin typeface="Calibri" panose="020F0502020204030204" pitchFamily="34" charset="0"/>
        </a:defRPr>
      </a:lvl2pPr>
      <a:lvl3pPr marL="1143000" indent="-228600" algn="l" rtl="0" eaLnBrk="0" fontAlgn="base" hangingPunct="0">
        <a:spcBef>
          <a:spcPct val="20000"/>
        </a:spcBef>
        <a:spcAft>
          <a:spcPct val="0"/>
        </a:spcAft>
        <a:buClr>
          <a:schemeClr val="tx2"/>
        </a:buClr>
        <a:buSzPct val="79000"/>
        <a:buFont typeface="Wingdings" panose="05000000000000000000" pitchFamily="2" charset="2"/>
        <a:buChar char="n"/>
        <a:defRPr sz="2400">
          <a:solidFill>
            <a:srgbClr val="001D70"/>
          </a:solidFill>
          <a:latin typeface="Calibri" panose="020F0502020204030204" pitchFamily="34" charset="0"/>
        </a:defRPr>
      </a:lvl3pPr>
      <a:lvl4pPr marL="1600200" indent="-228600" algn="l" rtl="0" eaLnBrk="0" fontAlgn="base" hangingPunct="0">
        <a:spcBef>
          <a:spcPct val="20000"/>
        </a:spcBef>
        <a:spcAft>
          <a:spcPct val="0"/>
        </a:spcAft>
        <a:buClr>
          <a:schemeClr val="tx2"/>
        </a:buClr>
        <a:buSzPct val="79000"/>
        <a:buFont typeface="Wingdings" panose="05000000000000000000" pitchFamily="2" charset="2"/>
        <a:buChar char="v"/>
        <a:defRPr sz="2000">
          <a:solidFill>
            <a:srgbClr val="001D70"/>
          </a:solidFill>
          <a:latin typeface="Calibri" panose="020F0502020204030204" pitchFamily="34" charset="0"/>
        </a:defRPr>
      </a:lvl4pPr>
      <a:lvl5pPr marL="2057400" indent="-228600" algn="l" rtl="0" eaLnBrk="0" fontAlgn="base" hangingPunct="0">
        <a:spcBef>
          <a:spcPct val="20000"/>
        </a:spcBef>
        <a:spcAft>
          <a:spcPct val="0"/>
        </a:spcAft>
        <a:buClr>
          <a:schemeClr val="tx2"/>
        </a:buClr>
        <a:buSzPct val="79000"/>
        <a:buFont typeface="Wingdings" panose="05000000000000000000" pitchFamily="2" charset="2"/>
        <a:buChar char="n"/>
        <a:defRPr>
          <a:solidFill>
            <a:srgbClr val="001D70"/>
          </a:solidFill>
          <a:latin typeface="Calibri" panose="020F0502020204030204" pitchFamily="34" charset="0"/>
        </a:defRPr>
      </a:lvl5pPr>
      <a:lvl6pPr marL="2514600" indent="-228600" algn="l" rtl="0" eaLnBrk="1" fontAlgn="base" hangingPunct="1">
        <a:spcBef>
          <a:spcPct val="20000"/>
        </a:spcBef>
        <a:spcAft>
          <a:spcPct val="0"/>
        </a:spcAft>
        <a:buClr>
          <a:schemeClr val="tx2"/>
        </a:buClr>
        <a:buSzPct val="79000"/>
        <a:buFont typeface="Wingdings" panose="05000000000000000000" pitchFamily="2" charset="2"/>
        <a:buChar char="n"/>
        <a:defRPr sz="2800">
          <a:solidFill>
            <a:srgbClr val="333399"/>
          </a:solidFill>
          <a:latin typeface="+mn-lt"/>
        </a:defRPr>
      </a:lvl6pPr>
      <a:lvl7pPr marL="2971800" indent="-228600" algn="l" rtl="0" eaLnBrk="1" fontAlgn="base" hangingPunct="1">
        <a:spcBef>
          <a:spcPct val="20000"/>
        </a:spcBef>
        <a:spcAft>
          <a:spcPct val="0"/>
        </a:spcAft>
        <a:buClr>
          <a:schemeClr val="tx2"/>
        </a:buClr>
        <a:buSzPct val="79000"/>
        <a:buFont typeface="Wingdings" panose="05000000000000000000" pitchFamily="2" charset="2"/>
        <a:buChar char="n"/>
        <a:defRPr sz="2800">
          <a:solidFill>
            <a:srgbClr val="333399"/>
          </a:solidFill>
          <a:latin typeface="+mn-lt"/>
        </a:defRPr>
      </a:lvl7pPr>
      <a:lvl8pPr marL="3429000" indent="-228600" algn="l" rtl="0" eaLnBrk="1" fontAlgn="base" hangingPunct="1">
        <a:spcBef>
          <a:spcPct val="20000"/>
        </a:spcBef>
        <a:spcAft>
          <a:spcPct val="0"/>
        </a:spcAft>
        <a:buClr>
          <a:schemeClr val="tx2"/>
        </a:buClr>
        <a:buSzPct val="79000"/>
        <a:buFont typeface="Wingdings" panose="05000000000000000000" pitchFamily="2" charset="2"/>
        <a:buChar char="n"/>
        <a:defRPr sz="2800">
          <a:solidFill>
            <a:srgbClr val="333399"/>
          </a:solidFill>
          <a:latin typeface="+mn-lt"/>
        </a:defRPr>
      </a:lvl8pPr>
      <a:lvl9pPr marL="3886200" indent="-228600" algn="l" rtl="0" eaLnBrk="1" fontAlgn="base" hangingPunct="1">
        <a:spcBef>
          <a:spcPct val="20000"/>
        </a:spcBef>
        <a:spcAft>
          <a:spcPct val="0"/>
        </a:spcAft>
        <a:buClr>
          <a:schemeClr val="tx2"/>
        </a:buClr>
        <a:buSzPct val="79000"/>
        <a:buFont typeface="Wingdings" panose="05000000000000000000" pitchFamily="2" charset="2"/>
        <a:buChar char="n"/>
        <a:defRPr sz="2800">
          <a:solidFill>
            <a:srgbClr val="33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hyperlink" Target="https://en.wikipedia.org/wiki/Proxy_server#cite_note-1" TargetMode="External"/><Relationship Id="rId3" Type="http://schemas.openxmlformats.org/officeDocument/2006/relationships/hyperlink" Target="https://en.wikipedia.org/wiki/Client_(computing)" TargetMode="External"/><Relationship Id="rId2" Type="http://schemas.openxmlformats.org/officeDocument/2006/relationships/hyperlink" Target="https://en.wikipedia.org/wiki/Intermediary" TargetMode="External"/><Relationship Id="rId1" Type="http://schemas.openxmlformats.org/officeDocument/2006/relationships/hyperlink" Target="https://en.wikipedia.org/wiki/Server_(computing)" TargetMode="External"/></Relationships>
</file>

<file path=ppt/slides/_rels/slide16.xml.rels><?xml version="1.0" encoding="UTF-8" standalone="yes"?>
<Relationships xmlns="http://schemas.openxmlformats.org/package/2006/relationships"><Relationship Id="rId9" Type="http://schemas.openxmlformats.org/officeDocument/2006/relationships/hyperlink" Target="https://en.wikipedia.org/wiki/File_server" TargetMode="External"/><Relationship Id="rId8" Type="http://schemas.openxmlformats.org/officeDocument/2006/relationships/hyperlink" Target="https://en.wikipedia.org/wiki/Database_server" TargetMode="External"/><Relationship Id="rId7" Type="http://schemas.openxmlformats.org/officeDocument/2006/relationships/hyperlink" Target="https://en.wikipedia.org/wiki/Computation" TargetMode="External"/><Relationship Id="rId6" Type="http://schemas.openxmlformats.org/officeDocument/2006/relationships/hyperlink" Target="https://en.wikipedia.org/wiki/System_resource" TargetMode="External"/><Relationship Id="rId5" Type="http://schemas.openxmlformats.org/officeDocument/2006/relationships/hyperlink" Target="https://en.wikipedia.org/wiki/Client%E2%80%93server_model" TargetMode="External"/><Relationship Id="rId4" Type="http://schemas.openxmlformats.org/officeDocument/2006/relationships/hyperlink" Target="https://en.wikipedia.org/wiki/Systems_architecture" TargetMode="External"/><Relationship Id="rId3" Type="http://schemas.openxmlformats.org/officeDocument/2006/relationships/hyperlink" Target="https://en.wikipedia.org/wiki/Client_(computing)" TargetMode="External"/><Relationship Id="rId2" Type="http://schemas.openxmlformats.org/officeDocument/2006/relationships/hyperlink" Target="https://en.wikipedia.org/wiki/Computer_program" TargetMode="External"/><Relationship Id="rId15" Type="http://schemas.openxmlformats.org/officeDocument/2006/relationships/slideLayout" Target="../slideLayouts/slideLayout12.xml"/><Relationship Id="rId14" Type="http://schemas.openxmlformats.org/officeDocument/2006/relationships/hyperlink" Target="https://en.wikipedia.org/wiki/Application_server" TargetMode="External"/><Relationship Id="rId13" Type="http://schemas.openxmlformats.org/officeDocument/2006/relationships/hyperlink" Target="https://en.wikipedia.org/wiki/Game_server" TargetMode="External"/><Relationship Id="rId12" Type="http://schemas.openxmlformats.org/officeDocument/2006/relationships/hyperlink" Target="https://en.wikipedia.org/wiki/Web_server" TargetMode="External"/><Relationship Id="rId11" Type="http://schemas.openxmlformats.org/officeDocument/2006/relationships/hyperlink" Target="https://en.wikipedia.org/wiki/Print_server" TargetMode="External"/><Relationship Id="rId10" Type="http://schemas.openxmlformats.org/officeDocument/2006/relationships/hyperlink" Target="https://en.wikipedia.org/wiki/Mail_server" TargetMode="External"/><Relationship Id="rId1" Type="http://schemas.openxmlformats.org/officeDocument/2006/relationships/hyperlink" Target="https://en.wikipedia.org/wiki/Computer" TargetMode="Externa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hyperlink" Target="https://techterms.com/definition/wireless" TargetMode="External"/><Relationship Id="rId3" Type="http://schemas.openxmlformats.org/officeDocument/2006/relationships/hyperlink" Target="https://techterms.com/definition/storagedevice" TargetMode="External"/><Relationship Id="rId2" Type="http://schemas.openxmlformats.org/officeDocument/2006/relationships/hyperlink" Target="https://techterms.com/definition/file" TargetMode="External"/><Relationship Id="rId1" Type="http://schemas.openxmlformats.org/officeDocument/2006/relationships/hyperlink" Target="https://techterms.com/definition/data"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solidFill>
                  <a:srgbClr val="FF0000"/>
                </a:solidFill>
              </a:rPr>
              <a:t>E-Commerce Infrastructure </a:t>
            </a:r>
            <a:br>
              <a:rPr lang="en-US" sz="3600" b="1" dirty="0" smtClean="0">
                <a:solidFill>
                  <a:srgbClr val="FF0000"/>
                </a:solidFill>
              </a:rPr>
            </a:br>
            <a:r>
              <a:rPr lang="en-US" sz="3600" b="1" dirty="0" smtClean="0">
                <a:solidFill>
                  <a:srgbClr val="FF0000"/>
                </a:solidFill>
              </a:rPr>
              <a:t>over view</a:t>
            </a:r>
            <a:endParaRPr lang="en-IN" sz="3600" b="1" dirty="0">
              <a:solidFill>
                <a:srgbClr val="FF0000"/>
              </a:solidFill>
            </a:endParaRPr>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62000"/>
            <a:ext cx="8229600" cy="646973"/>
          </a:xfrm>
        </p:spPr>
        <p:txBody>
          <a:bodyPr/>
          <a:lstStyle/>
          <a:p>
            <a:r>
              <a:rPr lang="en-IN" dirty="0" smtClean="0">
                <a:latin typeface="Times New Roman" panose="02020603050405020304" pitchFamily="18" charset="0"/>
                <a:cs typeface="Times New Roman" panose="02020603050405020304" pitchFamily="18" charset="0"/>
              </a:rPr>
              <a:t>Object-oriented programming</a:t>
            </a:r>
            <a:endParaRPr lang="en-IN" dirty="0" smtClean="0"/>
          </a:p>
        </p:txBody>
      </p:sp>
      <p:sp>
        <p:nvSpPr>
          <p:cNvPr id="11267" name="Content Placeholder 2"/>
          <p:cNvSpPr>
            <a:spLocks noGrp="1"/>
          </p:cNvSpPr>
          <p:nvPr>
            <p:ph idx="1"/>
          </p:nvPr>
        </p:nvSpPr>
        <p:spPr/>
        <p:txBody>
          <a:bodyPr/>
          <a:lstStyle/>
          <a:p>
            <a:pPr marL="0" indent="0">
              <a:buNone/>
            </a:pPr>
            <a:r>
              <a:rPr lang="en-IN" sz="2200" dirty="0" smtClean="0">
                <a:latin typeface="Times New Roman" panose="02020603050405020304" pitchFamily="18" charset="0"/>
                <a:cs typeface="Times New Roman" panose="02020603050405020304" pitchFamily="18" charset="0"/>
              </a:rPr>
              <a:t>	Object-oriented programming is a programming paradigm based on the concept of "objects", which can contain data, in the form of fields, and code, in the form of procedures. A feature of objects is that an object's own procedures can access and often modify the data fields of itself. </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62000"/>
            <a:ext cx="8229600" cy="646973"/>
          </a:xfrm>
        </p:spPr>
        <p:txBody>
          <a:bodyPr/>
          <a:lstStyle/>
          <a:p>
            <a:r>
              <a:rPr lang="en-IN" dirty="0" smtClean="0">
                <a:latin typeface="Times New Roman" panose="02020603050405020304" pitchFamily="18" charset="0"/>
                <a:cs typeface="Times New Roman" panose="02020603050405020304" pitchFamily="18" charset="0"/>
              </a:rPr>
              <a:t>Communication protocols</a:t>
            </a:r>
            <a:endParaRPr lang="en-IN" dirty="0" smtClean="0"/>
          </a:p>
        </p:txBody>
      </p:sp>
      <p:sp>
        <p:nvSpPr>
          <p:cNvPr id="13315" name="Content Placeholder 2"/>
          <p:cNvSpPr>
            <a:spLocks noGrp="1"/>
          </p:cNvSpPr>
          <p:nvPr>
            <p:ph idx="1"/>
          </p:nvPr>
        </p:nvSpPr>
        <p:spPr/>
        <p:txBody>
          <a:bodyPr/>
          <a:lstStyle/>
          <a:p>
            <a:pPr marL="0" indent="0">
              <a:buNone/>
            </a:pPr>
            <a:r>
              <a:rPr lang="en-IN" sz="2000" dirty="0" smtClean="0">
                <a:latin typeface="Times New Roman" panose="02020603050405020304" pitchFamily="18" charset="0"/>
                <a:cs typeface="Times New Roman" panose="02020603050405020304" pitchFamily="18" charset="0"/>
              </a:rPr>
              <a:t>Communication protocols are formal descriptions of digital message formats and rules. They are required to exchange messages in or between computing systems and are required in telecommunications.</a:t>
            </a:r>
            <a:br>
              <a:rPr lang="en-IN" sz="2000" dirty="0" smtClean="0">
                <a:latin typeface="Times New Roman" panose="02020603050405020304" pitchFamily="18" charset="0"/>
                <a:cs typeface="Times New Roman" panose="02020603050405020304" pitchFamily="18" charset="0"/>
              </a:rPr>
            </a:br>
            <a:br>
              <a:rPr lang="en-IN" sz="2000" dirty="0" smtClean="0">
                <a:latin typeface="Times New Roman" panose="02020603050405020304" pitchFamily="18" charset="0"/>
                <a:cs typeface="Times New Roman" panose="02020603050405020304" pitchFamily="18" charset="0"/>
              </a:rPr>
            </a:br>
            <a:r>
              <a:rPr lang="en-IN" sz="2000" dirty="0" smtClean="0">
                <a:latin typeface="Times New Roman" panose="02020603050405020304" pitchFamily="18" charset="0"/>
                <a:cs typeface="Times New Roman" panose="02020603050405020304" pitchFamily="18" charset="0"/>
              </a:rPr>
              <a:t>Communications protocols cover authentication, error detection and correction, and signalling. Communications protocols are implemented in hardware and software. </a:t>
            </a:r>
            <a:endParaRPr lang="en-IN" sz="2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Database</a:t>
            </a:r>
            <a:endParaRPr lang="en-IN" dirty="0" smtClean="0"/>
          </a:p>
        </p:txBody>
      </p:sp>
      <p:sp>
        <p:nvSpPr>
          <p:cNvPr id="14339" name="Content Placeholder 2"/>
          <p:cNvSpPr>
            <a:spLocks noGrp="1"/>
          </p:cNvSpPr>
          <p:nvPr>
            <p:ph idx="1"/>
          </p:nvPr>
        </p:nvSpPr>
        <p:spPr/>
        <p:txBody>
          <a:bodyPr/>
          <a:lstStyle/>
          <a:p>
            <a:pPr marL="0" indent="0">
              <a:buNone/>
            </a:pPr>
            <a:r>
              <a:rPr lang="en-IN" sz="2000" dirty="0" smtClean="0">
                <a:latin typeface="Times New Roman" panose="02020603050405020304" pitchFamily="18" charset="0"/>
                <a:cs typeface="Times New Roman" panose="02020603050405020304" pitchFamily="18" charset="0"/>
              </a:rPr>
              <a:t>	A </a:t>
            </a:r>
            <a:r>
              <a:rPr lang="en-IN" sz="2000" b="1" dirty="0" smtClean="0">
                <a:latin typeface="Times New Roman" panose="02020603050405020304" pitchFamily="18" charset="0"/>
                <a:cs typeface="Times New Roman" panose="02020603050405020304" pitchFamily="18" charset="0"/>
              </a:rPr>
              <a:t>database</a:t>
            </a:r>
            <a:r>
              <a:rPr lang="en-IN" sz="2000" dirty="0" smtClean="0">
                <a:latin typeface="Times New Roman" panose="02020603050405020304" pitchFamily="18" charset="0"/>
                <a:cs typeface="Times New Roman" panose="02020603050405020304" pitchFamily="18" charset="0"/>
              </a:rPr>
              <a:t> is a collection of information that is organized so that it can be easily accessed, managed and updated. Computer </a:t>
            </a:r>
            <a:r>
              <a:rPr lang="en-IN" sz="2000" b="1" dirty="0" smtClean="0">
                <a:latin typeface="Times New Roman" panose="02020603050405020304" pitchFamily="18" charset="0"/>
                <a:cs typeface="Times New Roman" panose="02020603050405020304" pitchFamily="18" charset="0"/>
              </a:rPr>
              <a:t>databases</a:t>
            </a:r>
            <a:r>
              <a:rPr lang="en-IN" sz="2000" dirty="0" smtClean="0">
                <a:latin typeface="Times New Roman" panose="02020603050405020304" pitchFamily="18" charset="0"/>
                <a:cs typeface="Times New Roman" panose="02020603050405020304" pitchFamily="18" charset="0"/>
              </a:rPr>
              <a:t> typically contain aggregations of data records or files, containing information about sales transactions or interactions with specific customers.</a:t>
            </a:r>
            <a:endParaRPr lang="en-IN" sz="2000" dirty="0" smtClean="0">
              <a:latin typeface="Times New Roman" panose="02020603050405020304" pitchFamily="18" charset="0"/>
              <a:cs typeface="Times New Roman" panose="02020603050405020304" pitchFamily="18" charset="0"/>
            </a:endParaRPr>
          </a:p>
          <a:p>
            <a:pPr marL="0" indent="0">
              <a:buNone/>
            </a:pPr>
            <a:br>
              <a:rPr lang="en-IN" sz="2000" dirty="0" smtClean="0">
                <a:latin typeface="Times New Roman" panose="02020603050405020304" pitchFamily="18" charset="0"/>
                <a:cs typeface="Times New Roman" panose="02020603050405020304" pitchFamily="18" charset="0"/>
              </a:rPr>
            </a:br>
            <a:endParaRPr lang="en-IN" sz="20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762000"/>
            <a:ext cx="8229600" cy="646973"/>
          </a:xfrm>
        </p:spPr>
        <p:txBody>
          <a:bodyPr/>
          <a:lstStyle/>
          <a:p>
            <a:r>
              <a:rPr lang="en-IN" dirty="0">
                <a:latin typeface="Times New Roman" panose="02020603050405020304" pitchFamily="18" charset="0"/>
                <a:cs typeface="Times New Roman" panose="02020603050405020304" pitchFamily="18" charset="0"/>
              </a:rPr>
              <a:t>Load balancing</a:t>
            </a:r>
            <a:endParaRPr lang="en-IN" dirty="0" smtClean="0"/>
          </a:p>
        </p:txBody>
      </p:sp>
      <p:sp>
        <p:nvSpPr>
          <p:cNvPr id="16387" name="Content Placeholder 2"/>
          <p:cNvSpPr>
            <a:spLocks noGrp="1"/>
          </p:cNvSpPr>
          <p:nvPr>
            <p:ph idx="1"/>
          </p:nvPr>
        </p:nvSpPr>
        <p:spPr/>
        <p:txBody>
          <a:bodyPr/>
          <a:lstStyle/>
          <a:p>
            <a:pPr marL="0" indent="0">
              <a:buNone/>
            </a:pPr>
            <a:r>
              <a:rPr lang="en-IN" sz="2200" b="1" dirty="0" smtClean="0">
                <a:latin typeface="Times New Roman" panose="02020603050405020304" pitchFamily="18" charset="0"/>
                <a:cs typeface="Times New Roman" panose="02020603050405020304" pitchFamily="18" charset="0"/>
              </a:rPr>
              <a:t>	Load balancing</a:t>
            </a:r>
            <a:r>
              <a:rPr lang="en-IN" sz="2200" dirty="0" smtClean="0">
                <a:latin typeface="Times New Roman" panose="02020603050405020304" pitchFamily="18" charset="0"/>
                <a:cs typeface="Times New Roman" panose="02020603050405020304" pitchFamily="18" charset="0"/>
              </a:rPr>
              <a:t> is the process of distributing network traffic across multiple servers. This ensures no single server bears too much demand. By spreading the work evenly, </a:t>
            </a:r>
            <a:r>
              <a:rPr lang="en-IN" sz="2200" b="1" dirty="0" smtClean="0">
                <a:latin typeface="Times New Roman" panose="02020603050405020304" pitchFamily="18" charset="0"/>
                <a:cs typeface="Times New Roman" panose="02020603050405020304" pitchFamily="18" charset="0"/>
              </a:rPr>
              <a:t>load balancing</a:t>
            </a:r>
            <a:r>
              <a:rPr lang="en-IN" sz="2200" dirty="0" smtClean="0">
                <a:latin typeface="Times New Roman" panose="02020603050405020304" pitchFamily="18" charset="0"/>
                <a:cs typeface="Times New Roman" panose="02020603050405020304" pitchFamily="18" charset="0"/>
              </a:rPr>
              <a:t> improves application responsiveness. It also increases availability of applications and websites for users.</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Firewall</a:t>
            </a:r>
            <a:endParaRPr lang="en-IN" dirty="0" smtClean="0"/>
          </a:p>
        </p:txBody>
      </p:sp>
      <p:sp>
        <p:nvSpPr>
          <p:cNvPr id="17411" name="Content Placeholder 2"/>
          <p:cNvSpPr>
            <a:spLocks noGrp="1"/>
          </p:cNvSpPr>
          <p:nvPr>
            <p:ph idx="1"/>
          </p:nvPr>
        </p:nvSpPr>
        <p:spPr/>
        <p:txBody>
          <a:bodyPr/>
          <a:lstStyle/>
          <a:p>
            <a:pPr marL="0" indent="0">
              <a:buNone/>
            </a:pPr>
            <a:r>
              <a:rPr lang="en-IN" sz="2200" b="1" dirty="0" smtClean="0">
                <a:latin typeface="Times New Roman" panose="02020603050405020304" pitchFamily="18" charset="0"/>
                <a:cs typeface="Times New Roman" panose="02020603050405020304" pitchFamily="18" charset="0"/>
              </a:rPr>
              <a:t>	Firewall</a:t>
            </a:r>
            <a:r>
              <a:rPr lang="en-IN" sz="2200" dirty="0" smtClean="0">
                <a:latin typeface="Times New Roman" panose="02020603050405020304" pitchFamily="18" charset="0"/>
                <a:cs typeface="Times New Roman" panose="02020603050405020304" pitchFamily="18" charset="0"/>
              </a:rPr>
              <a:t> is a network security system that monitors and controls incoming and outgoing network traffic based on predetermined security rules. A </a:t>
            </a:r>
            <a:r>
              <a:rPr lang="en-IN" sz="2200" b="1" dirty="0" smtClean="0">
                <a:latin typeface="Times New Roman" panose="02020603050405020304" pitchFamily="18" charset="0"/>
                <a:cs typeface="Times New Roman" panose="02020603050405020304" pitchFamily="18" charset="0"/>
              </a:rPr>
              <a:t>firewall</a:t>
            </a:r>
            <a:r>
              <a:rPr lang="en-IN" sz="2200" dirty="0" smtClean="0">
                <a:latin typeface="Times New Roman" panose="02020603050405020304" pitchFamily="18" charset="0"/>
                <a:cs typeface="Times New Roman" panose="02020603050405020304" pitchFamily="18" charset="0"/>
              </a:rPr>
              <a:t> typically establishes a barrier between a trusted internal network and untrusted external network, such as the Internet.</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Proxy server</a:t>
            </a:r>
            <a:endParaRPr lang="en-IN" dirty="0" smtClean="0"/>
          </a:p>
        </p:txBody>
      </p:sp>
      <p:sp>
        <p:nvSpPr>
          <p:cNvPr id="18435" name="Content Placeholder 2"/>
          <p:cNvSpPr>
            <a:spLocks noGrp="1"/>
          </p:cNvSpPr>
          <p:nvPr>
            <p:ph idx="1"/>
          </p:nvPr>
        </p:nvSpPr>
        <p:spPr/>
        <p:txBody>
          <a:bodyPr/>
          <a:lstStyle/>
          <a:p>
            <a:pPr marL="0" indent="0">
              <a:buNone/>
            </a:pPr>
            <a:r>
              <a:rPr lang="en-IN" sz="2200" dirty="0">
                <a:latin typeface="Times New Roman" panose="02020603050405020304" pitchFamily="18" charset="0"/>
                <a:cs typeface="Times New Roman" panose="02020603050405020304" pitchFamily="18" charset="0"/>
              </a:rPr>
              <a:t>		P</a:t>
            </a:r>
            <a:r>
              <a:rPr lang="en-IN" sz="2200" b="1" dirty="0" smtClean="0">
                <a:latin typeface="Times New Roman" panose="02020603050405020304" pitchFamily="18" charset="0"/>
                <a:cs typeface="Times New Roman" panose="02020603050405020304" pitchFamily="18" charset="0"/>
              </a:rPr>
              <a:t>roxy server</a:t>
            </a:r>
            <a:r>
              <a:rPr lang="en-IN" sz="2200" dirty="0" smtClean="0">
                <a:latin typeface="Times New Roman" panose="02020603050405020304" pitchFamily="18" charset="0"/>
                <a:cs typeface="Times New Roman" panose="02020603050405020304" pitchFamily="18" charset="0"/>
              </a:rPr>
              <a:t> is a </a:t>
            </a:r>
            <a:r>
              <a:rPr lang="en-IN" sz="2200" dirty="0" smtClean="0">
                <a:latin typeface="Times New Roman" panose="02020603050405020304" pitchFamily="18" charset="0"/>
                <a:cs typeface="Times New Roman" panose="02020603050405020304" pitchFamily="18" charset="0"/>
                <a:hlinkClick r:id="rId1" tooltip="Server (computing)"/>
              </a:rPr>
              <a:t>server</a:t>
            </a:r>
            <a:r>
              <a:rPr lang="en-IN" sz="2200" dirty="0" smtClean="0">
                <a:latin typeface="Times New Roman" panose="02020603050405020304" pitchFamily="18" charset="0"/>
                <a:cs typeface="Times New Roman" panose="02020603050405020304" pitchFamily="18" charset="0"/>
              </a:rPr>
              <a:t> application or appliance that acts as an </a:t>
            </a:r>
            <a:r>
              <a:rPr lang="en-IN" sz="2200" dirty="0" smtClean="0">
                <a:latin typeface="Times New Roman" panose="02020603050405020304" pitchFamily="18" charset="0"/>
                <a:cs typeface="Times New Roman" panose="02020603050405020304" pitchFamily="18" charset="0"/>
                <a:hlinkClick r:id="rId2" tooltip="Intermediary"/>
              </a:rPr>
              <a:t>intermediary</a:t>
            </a:r>
            <a:r>
              <a:rPr lang="en-IN" sz="2200" dirty="0" smtClean="0">
                <a:latin typeface="Times New Roman" panose="02020603050405020304" pitchFamily="18" charset="0"/>
                <a:cs typeface="Times New Roman" panose="02020603050405020304" pitchFamily="18" charset="0"/>
              </a:rPr>
              <a:t> for requests from </a:t>
            </a:r>
            <a:r>
              <a:rPr lang="en-IN" sz="2200" dirty="0" smtClean="0">
                <a:latin typeface="Times New Roman" panose="02020603050405020304" pitchFamily="18" charset="0"/>
                <a:cs typeface="Times New Roman" panose="02020603050405020304" pitchFamily="18" charset="0"/>
                <a:hlinkClick r:id="rId3" tooltip="Client (computing)"/>
              </a:rPr>
              <a:t>clients</a:t>
            </a:r>
            <a:r>
              <a:rPr lang="en-IN" sz="2200" dirty="0" smtClean="0">
                <a:latin typeface="Times New Roman" panose="02020603050405020304" pitchFamily="18" charset="0"/>
                <a:cs typeface="Times New Roman" panose="02020603050405020304" pitchFamily="18" charset="0"/>
              </a:rPr>
              <a:t> seeking resources from servers that provide those resources.</a:t>
            </a:r>
            <a:r>
              <a:rPr lang="en-IN" sz="2200" baseline="30000" dirty="0" smtClean="0">
                <a:latin typeface="Times New Roman" panose="02020603050405020304" pitchFamily="18" charset="0"/>
                <a:cs typeface="Times New Roman" panose="02020603050405020304" pitchFamily="18" charset="0"/>
                <a:hlinkClick r:id="rId4"/>
              </a:rPr>
              <a:t>[1]</a:t>
            </a:r>
            <a:r>
              <a:rPr lang="en-IN" sz="2200" dirty="0" smtClean="0">
                <a:latin typeface="Times New Roman" panose="02020603050405020304" pitchFamily="18" charset="0"/>
                <a:cs typeface="Times New Roman" panose="02020603050405020304" pitchFamily="18" charset="0"/>
              </a:rPr>
              <a:t> A proxy server thus functions on behalf of the client when requesting service, potentially masking the true origin of the request to the resource server.</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Server</a:t>
            </a:r>
            <a:endParaRPr lang="en-IN" dirty="0" smtClean="0"/>
          </a:p>
        </p:txBody>
      </p:sp>
      <p:sp>
        <p:nvSpPr>
          <p:cNvPr id="19459" name="Content Placeholder 2"/>
          <p:cNvSpPr>
            <a:spLocks noGrp="1"/>
          </p:cNvSpPr>
          <p:nvPr>
            <p:ph idx="1"/>
          </p:nvPr>
        </p:nvSpPr>
        <p:spPr/>
        <p:txBody>
          <a:bodyPr/>
          <a:lstStyle/>
          <a:p>
            <a:pPr>
              <a:buFont typeface="Wingdings" panose="05000000000000000000" pitchFamily="2" charset="2"/>
              <a:buChar char="Ø"/>
            </a:pPr>
            <a:r>
              <a:rPr lang="en-IN" sz="2200" b="1" dirty="0">
                <a:latin typeface="Times New Roman" panose="02020603050405020304" pitchFamily="18" charset="0"/>
                <a:cs typeface="Times New Roman" panose="02020603050405020304" pitchFamily="18" charset="0"/>
              </a:rPr>
              <a:t>S</a:t>
            </a:r>
            <a:r>
              <a:rPr lang="en-IN" sz="2200" b="1" dirty="0" smtClean="0">
                <a:latin typeface="Times New Roman" panose="02020603050405020304" pitchFamily="18" charset="0"/>
                <a:cs typeface="Times New Roman" panose="02020603050405020304" pitchFamily="18" charset="0"/>
              </a:rPr>
              <a:t>erver</a:t>
            </a:r>
            <a:r>
              <a:rPr lang="en-IN" sz="2200" dirty="0" smtClean="0">
                <a:latin typeface="Times New Roman" panose="02020603050405020304" pitchFamily="18" charset="0"/>
                <a:cs typeface="Times New Roman" panose="02020603050405020304" pitchFamily="18" charset="0"/>
              </a:rPr>
              <a:t> is a piece of </a:t>
            </a:r>
            <a:r>
              <a:rPr lang="en-IN" sz="2200" dirty="0" smtClean="0">
                <a:latin typeface="Times New Roman" panose="02020603050405020304" pitchFamily="18" charset="0"/>
                <a:cs typeface="Times New Roman" panose="02020603050405020304" pitchFamily="18" charset="0"/>
                <a:hlinkClick r:id="rId1" tooltip="Computer"/>
              </a:rPr>
              <a:t>computer</a:t>
            </a:r>
            <a:r>
              <a:rPr lang="en-IN" sz="2200" dirty="0" smtClean="0">
                <a:latin typeface="Times New Roman" panose="02020603050405020304" pitchFamily="18" charset="0"/>
                <a:cs typeface="Times New Roman" panose="02020603050405020304" pitchFamily="18" charset="0"/>
              </a:rPr>
              <a:t> hardware or software (</a:t>
            </a:r>
            <a:r>
              <a:rPr lang="en-IN" sz="2200" dirty="0" smtClean="0">
                <a:latin typeface="Times New Roman" panose="02020603050405020304" pitchFamily="18" charset="0"/>
                <a:cs typeface="Times New Roman" panose="02020603050405020304" pitchFamily="18" charset="0"/>
                <a:hlinkClick r:id="rId2" tooltip="Computer program"/>
              </a:rPr>
              <a:t>computer program</a:t>
            </a:r>
            <a:r>
              <a:rPr lang="en-IN" sz="2200" dirty="0" smtClean="0">
                <a:latin typeface="Times New Roman" panose="02020603050405020304" pitchFamily="18" charset="0"/>
                <a:cs typeface="Times New Roman" panose="02020603050405020304" pitchFamily="18" charset="0"/>
              </a:rPr>
              <a:t>) that provides functionality for other programs or devices, called "</a:t>
            </a:r>
            <a:r>
              <a:rPr lang="en-IN" sz="2200" dirty="0" smtClean="0">
                <a:latin typeface="Times New Roman" panose="02020603050405020304" pitchFamily="18" charset="0"/>
                <a:cs typeface="Times New Roman" panose="02020603050405020304" pitchFamily="18" charset="0"/>
                <a:hlinkClick r:id="rId3" tooltip="Client (computing)"/>
              </a:rPr>
              <a:t>clients</a:t>
            </a:r>
            <a:r>
              <a:rPr lang="en-IN" sz="2200" dirty="0" smtClean="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This </a:t>
            </a:r>
            <a:r>
              <a:rPr lang="en-IN" sz="2200" u="sng" dirty="0" smtClean="0">
                <a:latin typeface="Times New Roman" panose="02020603050405020304" pitchFamily="18" charset="0"/>
                <a:cs typeface="Times New Roman" panose="02020603050405020304" pitchFamily="18" charset="0"/>
                <a:hlinkClick r:id="rId4"/>
              </a:rPr>
              <a:t>architecture</a:t>
            </a:r>
            <a:r>
              <a:rPr lang="en-IN" sz="2200" dirty="0" smtClean="0">
                <a:latin typeface="Times New Roman" panose="02020603050405020304" pitchFamily="18" charset="0"/>
                <a:cs typeface="Times New Roman" panose="02020603050405020304" pitchFamily="18" charset="0"/>
              </a:rPr>
              <a:t> is called the </a:t>
            </a:r>
            <a:r>
              <a:rPr lang="en-IN" sz="2200" dirty="0" smtClean="0">
                <a:latin typeface="Times New Roman" panose="02020603050405020304" pitchFamily="18" charset="0"/>
                <a:cs typeface="Times New Roman" panose="02020603050405020304" pitchFamily="18" charset="0"/>
                <a:hlinkClick r:id="rId5" tooltip="Client–server model"/>
              </a:rPr>
              <a:t>client–server model</a:t>
            </a:r>
            <a:r>
              <a:rPr lang="en-IN" sz="2200" dirty="0" smtClean="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Servers can provide various functionalities, often called "services", such as sharing data or </a:t>
            </a:r>
            <a:r>
              <a:rPr lang="en-IN" sz="2200" dirty="0" smtClean="0">
                <a:latin typeface="Times New Roman" panose="02020603050405020304" pitchFamily="18" charset="0"/>
                <a:cs typeface="Times New Roman" panose="02020603050405020304" pitchFamily="18" charset="0"/>
                <a:hlinkClick r:id="rId6" tooltip="System resource"/>
              </a:rPr>
              <a:t>resources</a:t>
            </a:r>
            <a:r>
              <a:rPr lang="en-IN" sz="2200" dirty="0" smtClean="0">
                <a:latin typeface="Times New Roman" panose="02020603050405020304" pitchFamily="18" charset="0"/>
                <a:cs typeface="Times New Roman" panose="02020603050405020304" pitchFamily="18" charset="0"/>
              </a:rPr>
              <a:t> among multiple clients, or performing </a:t>
            </a:r>
            <a:r>
              <a:rPr lang="en-IN" sz="2200" u="sng" dirty="0" smtClean="0">
                <a:latin typeface="Times New Roman" panose="02020603050405020304" pitchFamily="18" charset="0"/>
                <a:cs typeface="Times New Roman" panose="02020603050405020304" pitchFamily="18" charset="0"/>
                <a:hlinkClick r:id="rId7" tooltip="Computation"/>
              </a:rPr>
              <a:t>computation</a:t>
            </a:r>
            <a:r>
              <a:rPr lang="en-IN" sz="2200" dirty="0" smtClean="0">
                <a:latin typeface="Times New Roman" panose="02020603050405020304" pitchFamily="18" charset="0"/>
                <a:cs typeface="Times New Roman" panose="02020603050405020304" pitchFamily="18" charset="0"/>
              </a:rPr>
              <a:t> for a client.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 single server can serve multiple clients, and a single client can use multiple servers. A client process may run on the same device or may connect over a network to a server on a different device. Typical servers are </a:t>
            </a:r>
            <a:r>
              <a:rPr lang="en-IN" sz="2200" dirty="0" smtClean="0">
                <a:latin typeface="Times New Roman" panose="02020603050405020304" pitchFamily="18" charset="0"/>
                <a:cs typeface="Times New Roman" panose="02020603050405020304" pitchFamily="18" charset="0"/>
                <a:hlinkClick r:id="rId8" tooltip="Database server"/>
              </a:rPr>
              <a:t>database servers</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hlinkClick r:id="rId9" tooltip="File server"/>
              </a:rPr>
              <a:t>file servers</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hlinkClick r:id="rId10" tooltip="Mail server"/>
              </a:rPr>
              <a:t>mail servers</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hlinkClick r:id="rId11" tooltip="Print server"/>
              </a:rPr>
              <a:t>print servers</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hlinkClick r:id="rId12" tooltip="Web server"/>
              </a:rPr>
              <a:t>web servers</a:t>
            </a:r>
            <a:r>
              <a:rPr lang="en-IN" sz="2200" dirty="0" smtClean="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hlinkClick r:id="rId13" tooltip="Game server"/>
              </a:rPr>
              <a:t>game servers</a:t>
            </a:r>
            <a:r>
              <a:rPr lang="en-IN" sz="2200" dirty="0" smtClean="0">
                <a:latin typeface="Times New Roman" panose="02020603050405020304" pitchFamily="18" charset="0"/>
                <a:cs typeface="Times New Roman" panose="02020603050405020304" pitchFamily="18" charset="0"/>
              </a:rPr>
              <a:t>, and </a:t>
            </a:r>
            <a:r>
              <a:rPr lang="en-IN" sz="2200" dirty="0" smtClean="0">
                <a:latin typeface="Times New Roman" panose="02020603050405020304" pitchFamily="18" charset="0"/>
                <a:cs typeface="Times New Roman" panose="02020603050405020304" pitchFamily="18" charset="0"/>
                <a:hlinkClick r:id="rId14" tooltip="Application server"/>
              </a:rPr>
              <a:t>application servers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0"/>
            <a:ext cx="8229600" cy="646973"/>
          </a:xfrm>
        </p:spPr>
        <p:txBody>
          <a:bodyPr/>
          <a:lstStyle/>
          <a:p>
            <a:r>
              <a:rPr lang="en-IN" dirty="0" smtClean="0">
                <a:latin typeface="Times New Roman" panose="02020603050405020304" pitchFamily="18" charset="0"/>
                <a:cs typeface="Times New Roman" panose="02020603050405020304" pitchFamily="18" charset="0"/>
              </a:rPr>
              <a:t>Encryption</a:t>
            </a:r>
            <a:endParaRPr lang="en-IN" dirty="0" smtClean="0"/>
          </a:p>
        </p:txBody>
      </p:sp>
      <p:sp>
        <p:nvSpPr>
          <p:cNvPr id="20483" name="Content Placeholder 2"/>
          <p:cNvSpPr>
            <a:spLocks noGrp="1"/>
          </p:cNvSpPr>
          <p:nvPr>
            <p:ph idx="1"/>
          </p:nvPr>
        </p:nvSpPr>
        <p:spPr/>
        <p:txBody>
          <a:bodyPr/>
          <a:lstStyle/>
          <a:p>
            <a:pPr marL="0" indent="0">
              <a:buNone/>
            </a:pPr>
            <a:r>
              <a:rPr lang="en-IN" sz="2200" dirty="0" smtClean="0">
                <a:latin typeface="Times New Roman" panose="02020603050405020304" pitchFamily="18" charset="0"/>
                <a:cs typeface="Times New Roman" panose="02020603050405020304" pitchFamily="18" charset="0"/>
              </a:rPr>
              <a:t>	Encryption is the process of converting </a:t>
            </a:r>
            <a:r>
              <a:rPr lang="en-IN" sz="2200" dirty="0" smtClean="0">
                <a:latin typeface="Times New Roman" panose="02020603050405020304" pitchFamily="18" charset="0"/>
                <a:cs typeface="Times New Roman" panose="02020603050405020304" pitchFamily="18" charset="0"/>
                <a:hlinkClick r:id="rId1"/>
              </a:rPr>
              <a:t>data</a:t>
            </a:r>
            <a:r>
              <a:rPr lang="en-IN" sz="2200" dirty="0" smtClean="0">
                <a:latin typeface="Times New Roman" panose="02020603050405020304" pitchFamily="18" charset="0"/>
                <a:cs typeface="Times New Roman" panose="02020603050405020304" pitchFamily="18" charset="0"/>
              </a:rPr>
              <a:t> to an unrecognizable or "encrypted" form. It is commonly used to protect sensitive information so that only authorized parties can view it. This includes </a:t>
            </a:r>
            <a:r>
              <a:rPr lang="en-IN" sz="2200" dirty="0" smtClean="0">
                <a:latin typeface="Times New Roman" panose="02020603050405020304" pitchFamily="18" charset="0"/>
                <a:cs typeface="Times New Roman" panose="02020603050405020304" pitchFamily="18" charset="0"/>
                <a:hlinkClick r:id="rId2"/>
              </a:rPr>
              <a:t>files</a:t>
            </a:r>
            <a:r>
              <a:rPr lang="en-IN" sz="2200" dirty="0" smtClean="0">
                <a:latin typeface="Times New Roman" panose="02020603050405020304" pitchFamily="18" charset="0"/>
                <a:cs typeface="Times New Roman" panose="02020603050405020304" pitchFamily="18" charset="0"/>
              </a:rPr>
              <a:t> and </a:t>
            </a:r>
            <a:r>
              <a:rPr lang="en-IN" sz="2200" dirty="0" smtClean="0">
                <a:latin typeface="Times New Roman" panose="02020603050405020304" pitchFamily="18" charset="0"/>
                <a:cs typeface="Times New Roman" panose="02020603050405020304" pitchFamily="18" charset="0"/>
                <a:hlinkClick r:id="rId3"/>
              </a:rPr>
              <a:t>storage devices</a:t>
            </a:r>
            <a:r>
              <a:rPr lang="en-IN" sz="2200" dirty="0" smtClean="0">
                <a:latin typeface="Times New Roman" panose="02020603050405020304" pitchFamily="18" charset="0"/>
                <a:cs typeface="Times New Roman" panose="02020603050405020304" pitchFamily="18" charset="0"/>
              </a:rPr>
              <a:t>, as well as data transferred over </a:t>
            </a:r>
            <a:r>
              <a:rPr lang="en-IN" sz="2200" dirty="0" smtClean="0">
                <a:latin typeface="Times New Roman" panose="02020603050405020304" pitchFamily="18" charset="0"/>
                <a:cs typeface="Times New Roman" panose="02020603050405020304" pitchFamily="18" charset="0"/>
                <a:hlinkClick r:id="rId4"/>
              </a:rPr>
              <a:t>wireless</a:t>
            </a:r>
            <a:r>
              <a:rPr lang="en-IN" sz="2200" dirty="0" smtClean="0">
                <a:latin typeface="Times New Roman" panose="02020603050405020304" pitchFamily="18" charset="0"/>
                <a:cs typeface="Times New Roman" panose="02020603050405020304" pitchFamily="18" charset="0"/>
              </a:rPr>
              <a:t> networks and the Internet.</a:t>
            </a:r>
            <a:endParaRPr lang="en-IN" sz="2200" dirty="0" smtClean="0">
              <a:latin typeface="Times New Roman" panose="02020603050405020304" pitchFamily="18" charset="0"/>
              <a:cs typeface="Times New Roman" panose="02020603050405020304" pitchFamily="18" charset="0"/>
            </a:endParaRPr>
          </a:p>
          <a:p>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62000"/>
            <a:ext cx="8229600" cy="646973"/>
          </a:xfrm>
        </p:spPr>
        <p:txBody>
          <a:bodyPr/>
          <a:lstStyle/>
          <a:p>
            <a:r>
              <a:rPr lang="en-IN" dirty="0" smtClean="0">
                <a:latin typeface="Times New Roman" panose="02020603050405020304" pitchFamily="18" charset="0"/>
                <a:cs typeface="Times New Roman" panose="02020603050405020304" pitchFamily="18" charset="0"/>
              </a:rPr>
              <a:t>Interactive Voice Response [IVR]</a:t>
            </a:r>
            <a:endParaRPr lang="en-IN" dirty="0" smtClean="0"/>
          </a:p>
        </p:txBody>
      </p:sp>
      <p:sp>
        <p:nvSpPr>
          <p:cNvPr id="22531" name="Content Placeholder 2"/>
          <p:cNvSpPr>
            <a:spLocks noGrp="1"/>
          </p:cNvSpPr>
          <p:nvPr>
            <p:ph idx="1"/>
          </p:nvPr>
        </p:nvSpPr>
        <p:spPr/>
        <p:txBody>
          <a:bodyPr/>
          <a:lstStyle/>
          <a:p>
            <a:pPr marL="0" indent="0">
              <a:buNone/>
            </a:pPr>
            <a:r>
              <a:rPr lang="en-IN" sz="2200" dirty="0" smtClean="0">
                <a:latin typeface="Times New Roman" panose="02020603050405020304" pitchFamily="18" charset="0"/>
                <a:cs typeface="Times New Roman" panose="02020603050405020304" pitchFamily="18" charset="0"/>
              </a:rPr>
              <a:t>	Interactive Voice Response is </a:t>
            </a:r>
            <a:r>
              <a:rPr lang="en-IN" sz="2200" smtClean="0">
                <a:latin typeface="Times New Roman" panose="02020603050405020304" pitchFamily="18" charset="0"/>
                <a:cs typeface="Times New Roman" panose="02020603050405020304" pitchFamily="18" charset="0"/>
              </a:rPr>
              <a:t>the </a:t>
            </a:r>
            <a:r>
              <a:rPr lang="en-IN" sz="2200" smtClean="0">
                <a:latin typeface="Times New Roman" panose="02020603050405020304" pitchFamily="18" charset="0"/>
                <a:cs typeface="Times New Roman" panose="02020603050405020304" pitchFamily="18" charset="0"/>
              </a:rPr>
              <a:t>telephony </a:t>
            </a:r>
            <a:r>
              <a:rPr lang="en-IN" sz="2200" dirty="0" smtClean="0">
                <a:latin typeface="Times New Roman" panose="02020603050405020304" pitchFamily="18" charset="0"/>
                <a:cs typeface="Times New Roman" panose="02020603050405020304" pitchFamily="18" charset="0"/>
              </a:rPr>
              <a:t>that allows an automated system to interact with callers and helps route calls to relevant recipients, via voice commands or touch-tone key selection. </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endParaRPr lang="en-IN" smtClean="0"/>
          </a:p>
        </p:txBody>
      </p:sp>
      <p:sp>
        <p:nvSpPr>
          <p:cNvPr id="3" name="Content Placeholder 2"/>
          <p:cNvSpPr>
            <a:spLocks noGrp="1"/>
          </p:cNvSpPr>
          <p:nvPr>
            <p:ph idx="1"/>
          </p:nvPr>
        </p:nvSpPr>
        <p:spPr/>
        <p:txBody>
          <a:bodyPr/>
          <a:lstStyle/>
          <a:p>
            <a:pPr>
              <a:defRPr/>
            </a:pPr>
            <a:endParaRPr lang="en-IN"/>
          </a:p>
        </p:txBody>
      </p:sp>
      <p:pic>
        <p:nvPicPr>
          <p:cNvPr id="307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7200" y="1644650"/>
            <a:ext cx="8229600" cy="443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IN" smtClean="0">
                <a:latin typeface="Times New Roman" panose="02020603050405020304" pitchFamily="18" charset="0"/>
                <a:cs typeface="Times New Roman" panose="02020603050405020304" pitchFamily="18" charset="0"/>
              </a:rPr>
              <a:t>Content Management System [CMS]</a:t>
            </a:r>
            <a:endParaRPr lang="en-IN" smtClean="0"/>
          </a:p>
        </p:txBody>
      </p:sp>
      <p:sp>
        <p:nvSpPr>
          <p:cNvPr id="3" name="Content Placeholder 2"/>
          <p:cNvSpPr>
            <a:spLocks noGrp="1"/>
          </p:cNvSpPr>
          <p:nvPr>
            <p:ph idx="1"/>
          </p:nvPr>
        </p:nvSpPr>
        <p:spPr/>
        <p:txBody>
          <a:bodyPr/>
          <a:lstStyle/>
          <a:p>
            <a:pPr>
              <a:defRPr/>
            </a:pPr>
            <a:r>
              <a:rPr lang="en-IN" sz="2200" dirty="0">
                <a:latin typeface="Times New Roman" panose="02020603050405020304" pitchFamily="18" charset="0"/>
                <a:cs typeface="Times New Roman" panose="02020603050405020304" pitchFamily="18" charset="0"/>
              </a:rPr>
              <a:t>A Content Management System [CMS] is a software platform that lets its users create, edit, archive, collaborate, report, publish, distribute and inform. Its Graphic User Interface (GUI) makes interacting with a website's database user friendly.</a:t>
            </a:r>
            <a:endParaRPr lang="en-IN" sz="2200" dirty="0">
              <a:latin typeface="Times New Roman" panose="02020603050405020304" pitchFamily="18" charset="0"/>
              <a:cs typeface="Times New Roman" panose="02020603050405020304" pitchFamily="18" charset="0"/>
            </a:endParaRPr>
          </a:p>
          <a:p>
            <a:pPr>
              <a:defRPr/>
            </a:pPr>
            <a:r>
              <a:rPr lang="en-IN" sz="2200" dirty="0">
                <a:latin typeface="Times New Roman" panose="02020603050405020304" pitchFamily="18" charset="0"/>
                <a:cs typeface="Times New Roman" panose="02020603050405020304" pitchFamily="18" charset="0"/>
              </a:rPr>
              <a:t>Websites use HTML (the Hypertext </a:t>
            </a:r>
            <a:r>
              <a:rPr lang="en-IN" sz="2200" dirty="0" err="1">
                <a:latin typeface="Times New Roman" panose="02020603050405020304" pitchFamily="18" charset="0"/>
                <a:cs typeface="Times New Roman" panose="02020603050405020304" pitchFamily="18" charset="0"/>
              </a:rPr>
              <a:t>Markup</a:t>
            </a:r>
            <a:r>
              <a:rPr lang="en-IN" sz="2200" dirty="0">
                <a:latin typeface="Times New Roman" panose="02020603050405020304" pitchFamily="18" charset="0"/>
                <a:cs typeface="Times New Roman" panose="02020603050405020304" pitchFamily="18" charset="0"/>
              </a:rPr>
              <a:t> Language) and CSS (Cascading Style Sheets) to create and design its pages.</a:t>
            </a:r>
            <a:endParaRPr lang="en-IN" sz="2200" dirty="0">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defRPr/>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762000"/>
            <a:ext cx="8229600" cy="554038"/>
          </a:xfrm>
        </p:spPr>
        <p:txBody>
          <a:bodyPr/>
          <a:lstStyle/>
          <a:p>
            <a:r>
              <a:rPr lang="en-IN" sz="3000" smtClean="0"/>
              <a:t>Application Programming Interface</a:t>
            </a:r>
            <a:endParaRPr lang="en-IN" sz="3000" smtClean="0"/>
          </a:p>
        </p:txBody>
      </p:sp>
      <p:sp>
        <p:nvSpPr>
          <p:cNvPr id="3" name="Content Placeholder 2"/>
          <p:cNvSpPr>
            <a:spLocks noGrp="1"/>
          </p:cNvSpPr>
          <p:nvPr>
            <p:ph idx="1"/>
          </p:nvPr>
        </p:nvSpPr>
        <p:spPr/>
        <p:txBody>
          <a:bodyPr/>
          <a:lstStyle/>
          <a:p>
            <a:pPr>
              <a:defRPr/>
            </a:pPr>
            <a:r>
              <a:rPr lang="en-IN" sz="2200" b="1" dirty="0">
                <a:latin typeface="Times New Roman" panose="02020603050405020304" pitchFamily="18" charset="0"/>
                <a:cs typeface="Times New Roman" panose="02020603050405020304" pitchFamily="18" charset="0"/>
              </a:rPr>
              <a:t>API</a:t>
            </a:r>
            <a:r>
              <a:rPr lang="en-IN" sz="2200" dirty="0">
                <a:latin typeface="Times New Roman" panose="02020603050405020304" pitchFamily="18" charset="0"/>
                <a:cs typeface="Times New Roman" panose="02020603050405020304" pitchFamily="18" charset="0"/>
              </a:rPr>
              <a:t> is the acronym for </a:t>
            </a:r>
            <a:r>
              <a:rPr lang="en-IN" sz="2200" b="1" dirty="0">
                <a:latin typeface="Times New Roman" panose="02020603050405020304" pitchFamily="18" charset="0"/>
                <a:cs typeface="Times New Roman" panose="02020603050405020304" pitchFamily="18" charset="0"/>
              </a:rPr>
              <a:t>Application Programming Interface</a:t>
            </a:r>
            <a:r>
              <a:rPr lang="en-IN" sz="2200" dirty="0">
                <a:latin typeface="Times New Roman" panose="02020603050405020304" pitchFamily="18" charset="0"/>
                <a:cs typeface="Times New Roman" panose="02020603050405020304" pitchFamily="18" charset="0"/>
              </a:rPr>
              <a:t>, which is a software intermediary that allows two </a:t>
            </a:r>
            <a:r>
              <a:rPr lang="en-IN" sz="2200" b="1" dirty="0">
                <a:latin typeface="Times New Roman" panose="02020603050405020304" pitchFamily="18" charset="0"/>
                <a:cs typeface="Times New Roman" panose="02020603050405020304" pitchFamily="18" charset="0"/>
              </a:rPr>
              <a:t>applications</a:t>
            </a:r>
            <a:r>
              <a:rPr lang="en-IN" sz="2200" dirty="0">
                <a:latin typeface="Times New Roman" panose="02020603050405020304" pitchFamily="18" charset="0"/>
                <a:cs typeface="Times New Roman" panose="02020603050405020304" pitchFamily="18" charset="0"/>
              </a:rPr>
              <a:t> to talk to each other. Each time you use an app like Facebook, send an instant message, or check the weather on your phone, you're using an </a:t>
            </a:r>
            <a:r>
              <a:rPr lang="en-IN" sz="2200" b="1" dirty="0">
                <a:latin typeface="Times New Roman" panose="02020603050405020304" pitchFamily="18" charset="0"/>
                <a:cs typeface="Times New Roman" panose="02020603050405020304" pitchFamily="18" charset="0"/>
              </a:rPr>
              <a:t>API</a:t>
            </a:r>
            <a:r>
              <a:rPr lang="en-IN" sz="2200" dirty="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a:p>
            <a:pPr marL="0" indent="0">
              <a:buFont typeface="Wingdings" panose="05000000000000000000" pitchFamily="2" charset="2"/>
              <a:buNone/>
              <a:defRPr/>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0"/>
            <a:ext cx="8229600" cy="646973"/>
          </a:xfrm>
        </p:spPr>
        <p:txBody>
          <a:bodyPr/>
          <a:lstStyle/>
          <a:p>
            <a:r>
              <a:rPr lang="en-IN" dirty="0">
                <a:latin typeface="Times New Roman" panose="02020603050405020304" pitchFamily="18" charset="0"/>
                <a:cs typeface="Times New Roman" panose="02020603050405020304" pitchFamily="18" charset="0"/>
              </a:rPr>
              <a:t>Database Management System (DBMS)</a:t>
            </a:r>
            <a:endParaRPr lang="en-IN" dirty="0" smtClean="0"/>
          </a:p>
        </p:txBody>
      </p:sp>
      <p:sp>
        <p:nvSpPr>
          <p:cNvPr id="6147" name="Content Placeholder 2"/>
          <p:cNvSpPr>
            <a:spLocks noGrp="1"/>
          </p:cNvSpPr>
          <p:nvPr>
            <p:ph idx="1"/>
          </p:nvPr>
        </p:nvSpPr>
        <p:spPr/>
        <p:txBody>
          <a:bodyPr/>
          <a:lstStyle/>
          <a:p>
            <a:pPr marL="0" indent="0">
              <a:lnSpc>
                <a:spcPct val="150000"/>
              </a:lnSpc>
              <a:buNone/>
            </a:pPr>
            <a:r>
              <a:rPr lang="en-IN" sz="2200" dirty="0" smtClean="0">
                <a:latin typeface="Times New Roman" panose="02020603050405020304" pitchFamily="18" charset="0"/>
                <a:cs typeface="Times New Roman" panose="02020603050405020304" pitchFamily="18" charset="0"/>
              </a:rPr>
              <a:t>	It is a software for storing and retrieving users' data while considering appropriate security measures. It consists of a group of programs which manipulate the database. The DBMS accepts the request for data from an application and instructs the operating system to provide the specific data. In large systems, a DBMS helps users and other third-party software to store and retrieve data.</a:t>
            </a:r>
            <a:endParaRPr lang="en-IN" sz="2200" dirty="0" smtClean="0">
              <a:latin typeface="Times New Roman" panose="02020603050405020304" pitchFamily="18" charset="0"/>
              <a:cs typeface="Times New Roman" panose="02020603050405020304" pitchFamily="18" charset="0"/>
            </a:endParaRPr>
          </a:p>
          <a:p>
            <a:pPr marL="0" indent="0">
              <a:lnSpc>
                <a:spcPct val="150000"/>
              </a:lnSpc>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0"/>
            <a:ext cx="8229600" cy="646973"/>
          </a:xfrm>
        </p:spPr>
        <p:txBody>
          <a:bodyPr/>
          <a:lstStyle/>
          <a:p>
            <a:r>
              <a:rPr lang="en-IN" dirty="0">
                <a:latin typeface="Times New Roman" panose="02020603050405020304" pitchFamily="18" charset="0"/>
                <a:cs typeface="Times New Roman" panose="02020603050405020304" pitchFamily="18" charset="0"/>
              </a:rPr>
              <a:t>Middleware</a:t>
            </a:r>
            <a:endParaRPr lang="en-IN" dirty="0" smtClean="0"/>
          </a:p>
        </p:txBody>
      </p:sp>
      <p:sp>
        <p:nvSpPr>
          <p:cNvPr id="7171" name="Content Placeholder 2"/>
          <p:cNvSpPr>
            <a:spLocks noGrp="1"/>
          </p:cNvSpPr>
          <p:nvPr>
            <p:ph idx="1"/>
          </p:nvPr>
        </p:nvSpPr>
        <p:spPr/>
        <p:txBody>
          <a:bodyPr/>
          <a:lstStyle/>
          <a:p>
            <a:pPr marL="0" indent="0">
              <a:buNone/>
            </a:pPr>
            <a:r>
              <a:rPr lang="en-IN" sz="2200" b="1" dirty="0" smtClean="0">
                <a:latin typeface="Times New Roman" panose="02020603050405020304" pitchFamily="18" charset="0"/>
                <a:cs typeface="Times New Roman" panose="02020603050405020304" pitchFamily="18" charset="0"/>
              </a:rPr>
              <a:t>	Middleware</a:t>
            </a:r>
            <a:r>
              <a:rPr lang="en-IN" sz="2200" dirty="0" smtClean="0">
                <a:latin typeface="Times New Roman" panose="02020603050405020304" pitchFamily="18" charset="0"/>
                <a:cs typeface="Times New Roman" panose="02020603050405020304" pitchFamily="18" charset="0"/>
              </a:rPr>
              <a:t> is software which lies between an operating system and the applications running on it. Essentially functioning as hidden translation layer,  </a:t>
            </a:r>
            <a:r>
              <a:rPr lang="en-IN" sz="2200" b="1" dirty="0" smtClean="0">
                <a:latin typeface="Times New Roman" panose="02020603050405020304" pitchFamily="18" charset="0"/>
                <a:cs typeface="Times New Roman" panose="02020603050405020304" pitchFamily="18" charset="0"/>
              </a:rPr>
              <a:t>middleware</a:t>
            </a:r>
            <a:r>
              <a:rPr lang="en-IN" sz="2200" dirty="0" smtClean="0">
                <a:latin typeface="Times New Roman" panose="02020603050405020304" pitchFamily="18" charset="0"/>
                <a:cs typeface="Times New Roman" panose="02020603050405020304" pitchFamily="18" charset="0"/>
              </a:rPr>
              <a:t> enables communication and data management for distributed applications.</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62000"/>
            <a:ext cx="8229600" cy="646973"/>
          </a:xfrm>
        </p:spPr>
        <p:txBody>
          <a:bodyPr/>
          <a:lstStyle/>
          <a:p>
            <a:r>
              <a:rPr lang="en-IN" dirty="0">
                <a:latin typeface="Times New Roman" panose="02020603050405020304" pitchFamily="18" charset="0"/>
                <a:cs typeface="Times New Roman" panose="02020603050405020304" pitchFamily="18" charset="0"/>
              </a:rPr>
              <a:t>Web analytics</a:t>
            </a:r>
            <a:endParaRPr lang="en-IN" dirty="0" smtClean="0"/>
          </a:p>
        </p:txBody>
      </p:sp>
      <p:sp>
        <p:nvSpPr>
          <p:cNvPr id="8195" name="Content Placeholder 2"/>
          <p:cNvSpPr>
            <a:spLocks noGrp="1"/>
          </p:cNvSpPr>
          <p:nvPr>
            <p:ph idx="1"/>
          </p:nvPr>
        </p:nvSpPr>
        <p:spPr/>
        <p:txBody>
          <a:bodyPr/>
          <a:lstStyle/>
          <a:p>
            <a:pPr marL="0" indent="0">
              <a:buNone/>
            </a:pPr>
            <a:r>
              <a:rPr lang="en-IN" sz="2200" b="1" dirty="0" smtClean="0">
                <a:latin typeface="Times New Roman" panose="02020603050405020304" pitchFamily="18" charset="0"/>
                <a:cs typeface="Times New Roman" panose="02020603050405020304" pitchFamily="18" charset="0"/>
              </a:rPr>
              <a:t>	Web analytics</a:t>
            </a:r>
            <a:r>
              <a:rPr lang="en-IN" sz="2200" dirty="0" smtClean="0">
                <a:latin typeface="Times New Roman" panose="02020603050405020304" pitchFamily="18" charset="0"/>
                <a:cs typeface="Times New Roman" panose="02020603050405020304" pitchFamily="18" charset="0"/>
              </a:rPr>
              <a:t> is the collection, reporting, and </a:t>
            </a:r>
            <a:r>
              <a:rPr lang="en-IN" sz="2200" b="1" dirty="0" smtClean="0">
                <a:latin typeface="Times New Roman" panose="02020603050405020304" pitchFamily="18" charset="0"/>
                <a:cs typeface="Times New Roman" panose="02020603050405020304" pitchFamily="18" charset="0"/>
              </a:rPr>
              <a:t>analysis</a:t>
            </a:r>
            <a:r>
              <a:rPr lang="en-IN" sz="2200" dirty="0" smtClean="0">
                <a:latin typeface="Times New Roman" panose="02020603050405020304" pitchFamily="18" charset="0"/>
                <a:cs typeface="Times New Roman" panose="02020603050405020304" pitchFamily="18" charset="0"/>
              </a:rPr>
              <a:t> of website data. The focus is on identifying measures based on your organizational and user goals and using the website data to determine the success or failure of those goals and to drive strategy and improve the user's experience.</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0"/>
            <a:ext cx="8229600" cy="646973"/>
          </a:xfrm>
        </p:spPr>
        <p:txBody>
          <a:bodyPr/>
          <a:lstStyle/>
          <a:p>
            <a:r>
              <a:rPr lang="en-IN" dirty="0">
                <a:latin typeface="Times New Roman" panose="02020603050405020304" pitchFamily="18" charset="0"/>
                <a:cs typeface="Times New Roman" panose="02020603050405020304" pitchFamily="18" charset="0"/>
              </a:rPr>
              <a:t>Text Analytics</a:t>
            </a:r>
            <a:endParaRPr lang="en-IN" dirty="0" smtClean="0"/>
          </a:p>
        </p:txBody>
      </p:sp>
      <p:sp>
        <p:nvSpPr>
          <p:cNvPr id="9219" name="Content Placeholder 2"/>
          <p:cNvSpPr>
            <a:spLocks noGrp="1"/>
          </p:cNvSpPr>
          <p:nvPr>
            <p:ph idx="1"/>
          </p:nvPr>
        </p:nvSpPr>
        <p:spPr/>
        <p:txBody>
          <a:bodyPr/>
          <a:lstStyle/>
          <a:p>
            <a:r>
              <a:rPr lang="en-IN" sz="2200" b="1" dirty="0" smtClean="0">
                <a:latin typeface="Times New Roman" panose="02020603050405020304" pitchFamily="18" charset="0"/>
                <a:cs typeface="Times New Roman" panose="02020603050405020304" pitchFamily="18" charset="0"/>
              </a:rPr>
              <a:t>Text Analytics</a:t>
            </a:r>
            <a:r>
              <a:rPr lang="en-IN" sz="2200" dirty="0" smtClean="0">
                <a:latin typeface="Times New Roman" panose="02020603050405020304" pitchFamily="18" charset="0"/>
                <a:cs typeface="Times New Roman" panose="02020603050405020304" pitchFamily="18" charset="0"/>
              </a:rPr>
              <a:t> is the process of drawing meaning out of written communication. In a customer experience context, </a:t>
            </a:r>
            <a:r>
              <a:rPr lang="en-IN" sz="2200" b="1" dirty="0" smtClean="0">
                <a:latin typeface="Times New Roman" panose="02020603050405020304" pitchFamily="18" charset="0"/>
                <a:cs typeface="Times New Roman" panose="02020603050405020304" pitchFamily="18" charset="0"/>
              </a:rPr>
              <a:t>text analytics</a:t>
            </a:r>
            <a:r>
              <a:rPr lang="en-IN" sz="2200" dirty="0" smtClean="0">
                <a:latin typeface="Times New Roman" panose="02020603050405020304" pitchFamily="18" charset="0"/>
                <a:cs typeface="Times New Roman" panose="02020603050405020304" pitchFamily="18" charset="0"/>
              </a:rPr>
              <a:t> means examining </a:t>
            </a:r>
            <a:r>
              <a:rPr lang="en-IN" sz="2200" b="1" dirty="0" smtClean="0">
                <a:latin typeface="Times New Roman" panose="02020603050405020304" pitchFamily="18" charset="0"/>
                <a:cs typeface="Times New Roman" panose="02020603050405020304" pitchFamily="18" charset="0"/>
              </a:rPr>
              <a:t>text</a:t>
            </a:r>
            <a:r>
              <a:rPr lang="en-IN" sz="2200" dirty="0" smtClean="0">
                <a:latin typeface="Times New Roman" panose="02020603050405020304" pitchFamily="18" charset="0"/>
                <a:cs typeface="Times New Roman" panose="02020603050405020304" pitchFamily="18" charset="0"/>
              </a:rPr>
              <a:t> that was written by, or about, customers. You find patterns and topics of interest, and then take practical action based on what you learn.</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 Combined with data visualization tools, this technique enables companies to understand the story behind the numbers and make better decisions.</a:t>
            </a: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0"/>
            <a:ext cx="8229600" cy="646973"/>
          </a:xfrm>
        </p:spPr>
        <p:txBody>
          <a:bodyPr/>
          <a:lstStyle/>
          <a:p>
            <a:r>
              <a:rPr lang="en-IN" dirty="0" smtClean="0">
                <a:latin typeface="Times New Roman" panose="02020603050405020304" pitchFamily="18" charset="0"/>
                <a:cs typeface="Times New Roman" panose="02020603050405020304" pitchFamily="18" charset="0"/>
              </a:rPr>
              <a:t>Big Data</a:t>
            </a:r>
            <a:endParaRPr lang="en-IN" dirty="0" smtClean="0"/>
          </a:p>
        </p:txBody>
      </p:sp>
      <p:sp>
        <p:nvSpPr>
          <p:cNvPr id="10243" name="Content Placeholder 2"/>
          <p:cNvSpPr>
            <a:spLocks noGrp="1"/>
          </p:cNvSpPr>
          <p:nvPr>
            <p:ph idx="1"/>
          </p:nvPr>
        </p:nvSpPr>
        <p:spPr/>
        <p:txBody>
          <a:bodyPr/>
          <a:lstStyle/>
          <a:p>
            <a:pPr marL="0" indent="0">
              <a:buNone/>
            </a:pPr>
            <a:r>
              <a:rPr lang="en-IN" sz="2200" dirty="0" smtClean="0">
                <a:latin typeface="Times New Roman" panose="02020603050405020304" pitchFamily="18" charset="0"/>
                <a:cs typeface="Times New Roman" panose="02020603050405020304" pitchFamily="18" charset="0"/>
              </a:rPr>
              <a:t>	Big Data is also </a:t>
            </a:r>
            <a:r>
              <a:rPr lang="en-IN" sz="2200" b="1" dirty="0" smtClean="0">
                <a:latin typeface="Times New Roman" panose="02020603050405020304" pitchFamily="18" charset="0"/>
                <a:cs typeface="Times New Roman" panose="02020603050405020304" pitchFamily="18" charset="0"/>
              </a:rPr>
              <a:t>data</a:t>
            </a:r>
            <a:r>
              <a:rPr lang="en-IN" sz="2200" dirty="0" smtClean="0">
                <a:latin typeface="Times New Roman" panose="02020603050405020304" pitchFamily="18" charset="0"/>
                <a:cs typeface="Times New Roman" panose="02020603050405020304" pitchFamily="18" charset="0"/>
              </a:rPr>
              <a:t> but with a </a:t>
            </a:r>
            <a:r>
              <a:rPr lang="en-IN" sz="2200" b="1" dirty="0" smtClean="0">
                <a:latin typeface="Times New Roman" panose="02020603050405020304" pitchFamily="18" charset="0"/>
                <a:cs typeface="Times New Roman" panose="02020603050405020304" pitchFamily="18" charset="0"/>
              </a:rPr>
              <a:t>huge size</a:t>
            </a:r>
            <a:r>
              <a:rPr lang="en-IN" sz="2200" dirty="0" smtClean="0">
                <a:latin typeface="Times New Roman" panose="02020603050405020304" pitchFamily="18" charset="0"/>
                <a:cs typeface="Times New Roman" panose="02020603050405020304" pitchFamily="18" charset="0"/>
              </a:rPr>
              <a:t>. Big Data is a term used to describe a collection of data that is huge in volume and yet growing exponentially with time. In short such data is so large and complex that none of the traditional data management tools are able to store it or process it efficiently.</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Big data analytics is the use of advanced analytic techniques against very large, diverse data sets that include structured, semi-structured and unstructured data, from different sources, and in different sizes from terabytes to </a:t>
            </a:r>
            <a:r>
              <a:rPr lang="en-IN" sz="2200" dirty="0" err="1" smtClean="0">
                <a:latin typeface="Times New Roman" panose="02020603050405020304" pitchFamily="18" charset="0"/>
                <a:cs typeface="Times New Roman" panose="02020603050405020304" pitchFamily="18" charset="0"/>
              </a:rPr>
              <a:t>zettabytes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sentation2">
  <a:themeElements>
    <a:clrScheme name="EC6E colors">
      <a:dk1>
        <a:srgbClr val="000000"/>
      </a:dk1>
      <a:lt1>
        <a:srgbClr val="FFFFFF"/>
      </a:lt1>
      <a:dk2>
        <a:srgbClr val="C00000"/>
      </a:dk2>
      <a:lt2>
        <a:srgbClr val="92D050"/>
      </a:lt2>
      <a:accent1>
        <a:srgbClr val="0A9010"/>
      </a:accent1>
      <a:accent2>
        <a:srgbClr val="C1D1FF"/>
      </a:accent2>
      <a:accent3>
        <a:srgbClr val="FFFFFF"/>
      </a:accent3>
      <a:accent4>
        <a:srgbClr val="430086"/>
      </a:accent4>
      <a:accent5>
        <a:srgbClr val="ED9901"/>
      </a:accent5>
      <a:accent6>
        <a:srgbClr val="3F3F3F"/>
      </a:accent6>
      <a:hlink>
        <a:srgbClr val="430086"/>
      </a:hlink>
      <a:folHlink>
        <a:srgbClr val="92D050"/>
      </a:folHlink>
    </a:clrScheme>
    <a:fontScheme name="EC6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2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Presentation2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sentation2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sentation2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sentation2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sentation2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sentation2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sentation2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5949</Words>
  <Application>WPS Presentation</Application>
  <PresentationFormat>On-screen Show (4:3)</PresentationFormat>
  <Paragraphs>88</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18</vt:i4>
      </vt:variant>
    </vt:vector>
  </HeadingPairs>
  <TitlesOfParts>
    <vt:vector size="29" baseType="lpstr">
      <vt:lpstr>Arial</vt:lpstr>
      <vt:lpstr>SimSun</vt:lpstr>
      <vt:lpstr>Wingdings</vt:lpstr>
      <vt:lpstr>Tahoma</vt:lpstr>
      <vt:lpstr>Georgia</vt:lpstr>
      <vt:lpstr>Calibri</vt:lpstr>
      <vt:lpstr>Times New Roman</vt:lpstr>
      <vt:lpstr>Microsoft YaHei</vt:lpstr>
      <vt:lpstr>Arial Unicode MS</vt:lpstr>
      <vt:lpstr>Office Theme</vt:lpstr>
      <vt:lpstr>Presentation2</vt:lpstr>
      <vt:lpstr>E-Commerce Infrastructure  over view</vt:lpstr>
      <vt:lpstr>PowerPoint 演示文稿</vt:lpstr>
      <vt:lpstr>Content Management System [CMS]</vt:lpstr>
      <vt:lpstr>Application Programming Interface</vt:lpstr>
      <vt:lpstr>Database Management System (DBMS)</vt:lpstr>
      <vt:lpstr>Middleware</vt:lpstr>
      <vt:lpstr>Web analytics</vt:lpstr>
      <vt:lpstr>Text Analytics</vt:lpstr>
      <vt:lpstr>Big Data</vt:lpstr>
      <vt:lpstr>Object-oriented programming</vt:lpstr>
      <vt:lpstr>Communication protocols</vt:lpstr>
      <vt:lpstr>Database</vt:lpstr>
      <vt:lpstr>Load balancing</vt:lpstr>
      <vt:lpstr>Firewall</vt:lpstr>
      <vt:lpstr>Proxy server</vt:lpstr>
      <vt:lpstr>Server</vt:lpstr>
      <vt:lpstr>Encryption</vt:lpstr>
      <vt:lpstr>Interactive Voice Response [IVR]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 Infrastructure  over view</dc:title>
  <dc:creator>user</dc:creator>
  <cp:lastModifiedBy>user</cp:lastModifiedBy>
  <cp:revision>4</cp:revision>
  <dcterms:created xsi:type="dcterms:W3CDTF">2020-08-18T15:36:00Z</dcterms:created>
  <dcterms:modified xsi:type="dcterms:W3CDTF">2024-08-31T08:56:02Z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68E6ADE28E4246988C8D90D92581171C_12</vt:lpwstr>
  </property>
  <property fmtid="{D5CDD505-2E9C-101B-9397-08002B2CF9AE}" pid="3" name="KSOProductBuildVer">
    <vt:lpwstr>1033-12.2.0.17562</vt:lpwstr>
  </property>
</Properties>
</file>