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8" r:id="rId5"/>
    <p:sldId id="269" r:id="rId6"/>
    <p:sldId id="270" r:id="rId7"/>
    <p:sldId id="258" r:id="rId8"/>
    <p:sldId id="259" r:id="rId9"/>
    <p:sldId id="260" r:id="rId10"/>
    <p:sldId id="261" r:id="rId11"/>
    <p:sldId id="26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736E5B2-2BE1-484D-998E-4064077B57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736E5B2-2BE1-484D-998E-4064077B57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736E5B2-2BE1-484D-998E-4064077B57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9736E5B2-2BE1-484D-998E-4064077B57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9736E5B2-2BE1-484D-998E-4064077B572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9736E5B2-2BE1-484D-998E-4064077B572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9736E5B2-2BE1-484D-998E-4064077B572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736E5B2-2BE1-484D-998E-4064077B572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36E5B2-2BE1-484D-998E-4064077B572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736E5B2-2BE1-484D-998E-4064077B572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9736E5B2-2BE1-484D-998E-4064077B572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F675BE3-7DB8-4B25-952C-76940E4D5BBE}"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36E5B2-2BE1-484D-998E-4064077B572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75BE3-7DB8-4B25-952C-76940E4D5BBE}"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C00000"/>
                </a:solidFill>
              </a:rPr>
              <a:t>E-Commerce models</a:t>
            </a:r>
            <a:endParaRPr lang="en-IN" b="1" dirty="0">
              <a:solidFill>
                <a:srgbClr val="C00000"/>
              </a:solidFill>
            </a:endParaRPr>
          </a:p>
        </p:txBody>
      </p:sp>
      <p:sp>
        <p:nvSpPr>
          <p:cNvPr id="3" name="Subtitle 2"/>
          <p:cNvSpPr>
            <a:spLocks noGrp="1"/>
          </p:cNvSpPr>
          <p:nvPr>
            <p:ph type="subTitle" idx="1"/>
          </p:nvPr>
        </p:nvSpPr>
        <p:spPr/>
        <p:txBody>
          <a:bodyPr>
            <a:normAutofit fontScale="70000"/>
          </a:bodyPr>
          <a:lstStyle/>
          <a:p>
            <a:r>
              <a:rPr lang="en-US" altLang="en-IN" b="1" dirty="0">
                <a:solidFill>
                  <a:srgbClr val="002060"/>
                </a:solidFill>
                <a:sym typeface="+mn-ea"/>
              </a:rPr>
              <a:t>Prepared by</a:t>
            </a:r>
            <a:endParaRPr lang="en-US" altLang="en-IN" b="1" dirty="0">
              <a:solidFill>
                <a:srgbClr val="002060"/>
              </a:solidFill>
              <a:sym typeface="+mn-ea"/>
            </a:endParaRPr>
          </a:p>
          <a:p>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b="1" dirty="0" smtClean="0">
                <a:latin typeface="Times New Roman" panose="02020603050405020304" pitchFamily="18" charset="0"/>
                <a:cs typeface="Times New Roman" panose="02020603050405020304" pitchFamily="18" charset="0"/>
              </a:rPr>
              <a:t>3. Strategic relationship based – </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Two or more companies establishing a strategic relationship partnership based on all major interactions between the organizations. This includes transactions, processes, and any other collaboration between the organizations. This way each organization can actually monitor sales activity, production schedules, inventory management, and technical service exchanges.</a:t>
            </a:r>
            <a:endParaRPr lang="en-IN" sz="2200" dirty="0" smtClean="0">
              <a:latin typeface="Times New Roman" panose="02020603050405020304" pitchFamily="18" charset="0"/>
              <a:cs typeface="Times New Roman" panose="02020603050405020304" pitchFamily="18" charset="0"/>
            </a:endParaRPr>
          </a:p>
          <a:p>
            <a:endParaRPr lang="en-IN"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solidFill>
                  <a:srgbClr val="C00000"/>
                </a:solidFill>
              </a:rPr>
              <a:t>1. Business to Business(B2B)</a:t>
            </a:r>
            <a:endParaRPr lang="en-IN" sz="3000" b="1" dirty="0">
              <a:solidFill>
                <a:srgbClr val="C00000"/>
              </a:solidFill>
            </a:endParaRP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B2B (business – to‐ business) is the major and valuable model of e‐commerce</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B2B  </a:t>
            </a:r>
            <a:r>
              <a:rPr lang="en-US" sz="2200" dirty="0">
                <a:latin typeface="Times New Roman" panose="02020603050405020304" pitchFamily="18" charset="0"/>
                <a:cs typeface="Times New Roman" panose="02020603050405020304" pitchFamily="18" charset="0"/>
              </a:rPr>
              <a:t>e‐commerce is conducted between two separate businesses and has been in effect for many years.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B2B is </a:t>
            </a:r>
            <a:r>
              <a:rPr lang="en-US" sz="2200" dirty="0">
                <a:latin typeface="Times New Roman" panose="02020603050405020304" pitchFamily="18" charset="0"/>
                <a:cs typeface="Times New Roman" panose="02020603050405020304" pitchFamily="18" charset="0"/>
              </a:rPr>
              <a:t>also known as e‐biz, is the exchange of products, services, or information between businesses rather than between businesses and consumers.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B2B is </a:t>
            </a:r>
            <a:r>
              <a:rPr lang="en-US" sz="2200" dirty="0">
                <a:latin typeface="Times New Roman" panose="02020603050405020304" pitchFamily="18" charset="0"/>
                <a:cs typeface="Times New Roman" panose="02020603050405020304" pitchFamily="18" charset="0"/>
              </a:rPr>
              <a:t>a kind of e‐ commerce, which refers to a company selling or buying from other companies. </a:t>
            </a:r>
            <a:endParaRPr lang="en-US" sz="22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200" dirty="0" smtClean="0">
                <a:latin typeface="Times New Roman" panose="02020603050405020304" pitchFamily="18" charset="0"/>
                <a:cs typeface="Times New Roman" panose="02020603050405020304" pitchFamily="18" charset="0"/>
              </a:rPr>
              <a:t>One </a:t>
            </a:r>
            <a:r>
              <a:rPr lang="en-US" sz="2200" dirty="0">
                <a:latin typeface="Times New Roman" panose="02020603050405020304" pitchFamily="18" charset="0"/>
                <a:cs typeface="Times New Roman" panose="02020603050405020304" pitchFamily="18" charset="0"/>
              </a:rPr>
              <a:t>company communicates with other companies through electronic Medias. Some of these transactions include sending and receiving orders, invoice and shopping orders.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It is also known as eB2B (electronic B2B).</a:t>
            </a: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Today ,over 85% of ecommerce volume come under B2B.</a:t>
            </a:r>
            <a:endParaRPr lang="en-US"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Characteristics</a:t>
            </a:r>
            <a:endParaRPr lang="en-IN" sz="3000" b="1" dirty="0"/>
          </a:p>
        </p:txBody>
      </p:sp>
      <p:sp>
        <p:nvSpPr>
          <p:cNvPr id="3" name="Content Placeholder 2"/>
          <p:cNvSpPr>
            <a:spLocks noGrp="1"/>
          </p:cNvSpPr>
          <p:nvPr>
            <p:ph idx="1"/>
          </p:nvPr>
        </p:nvSpPr>
        <p:spPr>
          <a:xfrm>
            <a:off x="457200" y="1340768"/>
            <a:ext cx="8229600" cy="4785395"/>
          </a:xfrm>
        </p:spPr>
        <p:txBody>
          <a:bodyPr>
            <a:noAutofit/>
          </a:bodyPr>
          <a:lstStyle/>
          <a:p>
            <a:pPr marL="0" indent="0">
              <a:buNone/>
            </a:pPr>
            <a:r>
              <a:rPr lang="en-US" sz="2200" b="1" dirty="0" smtClean="0">
                <a:latin typeface="Times New Roman" panose="02020603050405020304" pitchFamily="18" charset="0"/>
                <a:cs typeface="Times New Roman" panose="02020603050405020304" pitchFamily="18" charset="0"/>
              </a:rPr>
              <a:t>1. Parties to the transaction:</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B2B can be conducted directly between buyer and seller or via online intermediary, </a:t>
            </a:r>
            <a:r>
              <a:rPr lang="en-US" sz="2200" dirty="0" err="1" smtClean="0">
                <a:latin typeface="Times New Roman" panose="02020603050405020304" pitchFamily="18" charset="0"/>
                <a:cs typeface="Times New Roman" panose="02020603050405020304" pitchFamily="18" charset="0"/>
              </a:rPr>
              <a:t>ie</a:t>
            </a:r>
            <a:r>
              <a:rPr lang="en-US" sz="2200" dirty="0" smtClean="0">
                <a:latin typeface="Times New Roman" panose="02020603050405020304" pitchFamily="18" charset="0"/>
                <a:cs typeface="Times New Roman" panose="02020603050405020304" pitchFamily="18" charset="0"/>
              </a:rPr>
              <a:t>, broker.</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2. Types of transactions: Two basic types:</a:t>
            </a:r>
            <a:endParaRPr lang="en-US" sz="2200" b="1" dirty="0" smtClean="0">
              <a:latin typeface="Times New Roman" panose="02020603050405020304" pitchFamily="18" charset="0"/>
              <a:cs typeface="Times New Roman" panose="02020603050405020304" pitchFamily="18" charset="0"/>
            </a:endParaRPr>
          </a:p>
          <a:p>
            <a:pPr marL="0" indent="0">
              <a:buNone/>
            </a:pPr>
            <a:r>
              <a:rPr lang="en-US" sz="2200" b="1"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a) Spot buying:</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a:t>
            </a:r>
            <a:r>
              <a:rPr lang="en-US" sz="2200" dirty="0" smtClean="0">
                <a:latin typeface="Times New Roman" panose="02020603050405020304" pitchFamily="18" charset="0"/>
                <a:cs typeface="Times New Roman" panose="02020603050405020304" pitchFamily="18" charset="0"/>
              </a:rPr>
              <a:t>t refers to the purchasing of goods and services as the are needed usually a market price on the basis of supply and demand. The buyers and sellers are not known each other. It uses normally public exchange. </a:t>
            </a:r>
            <a:r>
              <a:rPr lang="en-US" sz="2200" dirty="0" err="1" smtClean="0">
                <a:latin typeface="Times New Roman" panose="02020603050405020304" pitchFamily="18" charset="0"/>
                <a:cs typeface="Times New Roman" panose="02020603050405020304" pitchFamily="18" charset="0"/>
              </a:rPr>
              <a:t>Eg</a:t>
            </a:r>
            <a:r>
              <a:rPr lang="en-US" sz="2200" dirty="0" smtClean="0">
                <a:latin typeface="Times New Roman" panose="02020603050405020304" pitchFamily="18" charset="0"/>
                <a:cs typeface="Times New Roman" panose="02020603050405020304" pitchFamily="18" charset="0"/>
              </a:rPr>
              <a:t>: Stock exchange, Commodity exchange etc. </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b="1" dirty="0" smtClean="0">
                <a:latin typeface="Times New Roman" panose="02020603050405020304" pitchFamily="18" charset="0"/>
                <a:cs typeface="Times New Roman" panose="02020603050405020304" pitchFamily="18" charset="0"/>
              </a:rPr>
              <a:t>b) Strategic sourcing: P</a:t>
            </a:r>
            <a:r>
              <a:rPr lang="en-US" sz="2200" dirty="0" smtClean="0">
                <a:latin typeface="Times New Roman" panose="02020603050405020304" pitchFamily="18" charset="0"/>
                <a:cs typeface="Times New Roman" panose="02020603050405020304" pitchFamily="18" charset="0"/>
              </a:rPr>
              <a:t>urchases involving long term contracts that are usually based on private negotiation between sellers and buyers.it uses private exchanges or private rooms in public exchange.</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latin typeface="Times New Roman" panose="02020603050405020304" pitchFamily="18" charset="0"/>
                <a:cs typeface="Times New Roman" panose="02020603050405020304" pitchFamily="18" charset="0"/>
              </a:rPr>
              <a:t>3. Types of materials: </a:t>
            </a:r>
            <a:r>
              <a:rPr lang="en-US" dirty="0" smtClean="0">
                <a:latin typeface="Times New Roman" panose="02020603050405020304" pitchFamily="18" charset="0"/>
                <a:cs typeface="Times New Roman" panose="02020603050405020304" pitchFamily="18" charset="0"/>
              </a:rPr>
              <a:t>Two types: </a:t>
            </a:r>
            <a:endParaRPr lang="en-US" dirty="0" smtClean="0">
              <a:latin typeface="Times New Roman" panose="02020603050405020304" pitchFamily="18" charset="0"/>
              <a:cs typeface="Times New Roman" panose="02020603050405020304" pitchFamily="18" charset="0"/>
            </a:endParaRPr>
          </a:p>
          <a:p>
            <a:pPr marL="514350" indent="-514350">
              <a:buAutoNum type="alphaLcParenR"/>
            </a:pPr>
            <a:r>
              <a:rPr lang="en-US" b="1" dirty="0" smtClean="0">
                <a:latin typeface="Times New Roman" panose="02020603050405020304" pitchFamily="18" charset="0"/>
                <a:cs typeface="Times New Roman" panose="02020603050405020304" pitchFamily="18" charset="0"/>
              </a:rPr>
              <a:t>Direct materials:</a:t>
            </a:r>
            <a:r>
              <a:rPr lang="en-US" dirty="0" smtClean="0">
                <a:latin typeface="Times New Roman" panose="02020603050405020304" pitchFamily="18" charset="0"/>
                <a:cs typeface="Times New Roman" panose="02020603050405020304" pitchFamily="18" charset="0"/>
              </a:rPr>
              <a:t> It is used  directly in the production of a product.</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steel in a car, paper in a book etc.</a:t>
            </a: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b) Indirect materials:</a:t>
            </a:r>
            <a:r>
              <a:rPr lang="en-US" dirty="0" smtClean="0">
                <a:latin typeface="Times New Roman" panose="02020603050405020304" pitchFamily="18" charset="0"/>
                <a:cs typeface="Times New Roman" panose="02020603050405020304" pitchFamily="18" charset="0"/>
              </a:rPr>
              <a:t> It is used to support production</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office supplies</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4. Direction of trade: </a:t>
            </a:r>
            <a:r>
              <a:rPr lang="en-US" dirty="0" smtClean="0">
                <a:latin typeface="Times New Roman" panose="02020603050405020304" pitchFamily="18" charset="0"/>
                <a:cs typeface="Times New Roman" panose="02020603050405020304" pitchFamily="18" charset="0"/>
              </a:rPr>
              <a:t>Two types:</a:t>
            </a:r>
            <a:endParaRPr lang="en-US" dirty="0" smtClean="0">
              <a:latin typeface="Times New Roman" panose="02020603050405020304" pitchFamily="18" charset="0"/>
              <a:cs typeface="Times New Roman" panose="02020603050405020304" pitchFamily="18" charset="0"/>
            </a:endParaRPr>
          </a:p>
          <a:p>
            <a:pPr marL="514350" indent="-514350">
              <a:buAutoNum type="alphaLcParenR"/>
            </a:pPr>
            <a:r>
              <a:rPr lang="en-US" b="1" dirty="0" smtClean="0">
                <a:latin typeface="Times New Roman" panose="02020603050405020304" pitchFamily="18" charset="0"/>
                <a:cs typeface="Times New Roman" panose="02020603050405020304" pitchFamily="18" charset="0"/>
              </a:rPr>
              <a:t>Vertical market place:</a:t>
            </a:r>
            <a:r>
              <a:rPr lang="en-US" dirty="0" smtClean="0">
                <a:latin typeface="Times New Roman" panose="02020603050405020304" pitchFamily="18" charset="0"/>
                <a:cs typeface="Times New Roman" panose="02020603050405020304" pitchFamily="18" charset="0"/>
              </a:rPr>
              <a:t> Market that deals with one industry or industry segment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steel, chemicals etc.).</a:t>
            </a:r>
            <a:endParaRPr lang="en-US" dirty="0" smtClean="0">
              <a:latin typeface="Times New Roman" panose="02020603050405020304" pitchFamily="18" charset="0"/>
              <a:cs typeface="Times New Roman" panose="02020603050405020304" pitchFamily="18" charset="0"/>
            </a:endParaRPr>
          </a:p>
          <a:p>
            <a:pPr marL="514350" indent="-514350">
              <a:buAutoNum type="alphaLcParenR"/>
            </a:pPr>
            <a:endParaRPr lang="en-US" dirty="0" smtClean="0">
              <a:latin typeface="Times New Roman" panose="02020603050405020304" pitchFamily="18" charset="0"/>
              <a:cs typeface="Times New Roman" panose="02020603050405020304" pitchFamily="18" charset="0"/>
            </a:endParaRPr>
          </a:p>
          <a:p>
            <a:pPr marL="514350" indent="-514350">
              <a:buAutoNum type="alphaLcParenR"/>
            </a:pPr>
            <a:r>
              <a:rPr lang="en-US" b="1" dirty="0" smtClean="0">
                <a:latin typeface="Times New Roman" panose="02020603050405020304" pitchFamily="18" charset="0"/>
                <a:cs typeface="Times New Roman" panose="02020603050405020304" pitchFamily="18" charset="0"/>
              </a:rPr>
              <a:t>Horizontal market place:</a:t>
            </a:r>
            <a:r>
              <a:rPr lang="en-US" dirty="0" smtClean="0">
                <a:latin typeface="Times New Roman" panose="02020603050405020304" pitchFamily="18" charset="0"/>
                <a:cs typeface="Times New Roman" panose="02020603050405020304" pitchFamily="18" charset="0"/>
              </a:rPr>
              <a:t> Markets that concentrate on a service, materials or a product that is used in all types of industries(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office supplies, Personal computers etc.) .</a:t>
            </a: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b="1" dirty="0" smtClean="0">
                <a:solidFill>
                  <a:srgbClr val="C00000"/>
                </a:solidFill>
              </a:rPr>
              <a:t>B2B applications </a:t>
            </a:r>
            <a:br>
              <a:rPr lang="en-IN" sz="3000" b="1" dirty="0" smtClean="0">
                <a:solidFill>
                  <a:srgbClr val="C00000"/>
                </a:solidFill>
              </a:rPr>
            </a:br>
            <a:endParaRPr lang="en-IN" sz="3000" b="1" dirty="0">
              <a:solidFill>
                <a:srgbClr val="C00000"/>
              </a:solidFill>
            </a:endParaRPr>
          </a:p>
        </p:txBody>
      </p:sp>
      <p:sp>
        <p:nvSpPr>
          <p:cNvPr id="3" name="Content Placeholder 2"/>
          <p:cNvSpPr>
            <a:spLocks noGrp="1"/>
          </p:cNvSpPr>
          <p:nvPr>
            <p:ph idx="1"/>
          </p:nvPr>
        </p:nvSpPr>
        <p:spPr/>
        <p:txBody>
          <a:bodyPr>
            <a:normAutofit/>
          </a:bodyPr>
          <a:lstStyle/>
          <a:p>
            <a:pPr marL="0" indent="0">
              <a:buNone/>
            </a:pPr>
            <a:r>
              <a:rPr lang="en-US" sz="2200" dirty="0" smtClean="0">
                <a:latin typeface="Times New Roman" panose="02020603050405020304" pitchFamily="18" charset="0"/>
                <a:cs typeface="Times New Roman" panose="02020603050405020304" pitchFamily="18" charset="0"/>
              </a:rPr>
              <a:t>1. </a:t>
            </a:r>
            <a:r>
              <a:rPr lang="en-US" sz="2200" b="1" dirty="0" smtClean="0">
                <a:latin typeface="Times New Roman" panose="02020603050405020304" pitchFamily="18" charset="0"/>
                <a:cs typeface="Times New Roman" panose="02020603050405020304" pitchFamily="18" charset="0"/>
              </a:rPr>
              <a:t>Supplier  Management (E- procurement)</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Electronic </a:t>
            </a:r>
            <a:r>
              <a:rPr lang="en-US" sz="2200" dirty="0">
                <a:latin typeface="Times New Roman" panose="02020603050405020304" pitchFamily="18" charset="0"/>
                <a:cs typeface="Times New Roman" panose="02020603050405020304" pitchFamily="18" charset="0"/>
              </a:rPr>
              <a:t>applications in this area helps to speed up business partnerships through the reduction of purchase order processing costs and cycle times, and by maximizing the number of purchase order processing with fewer people.</a:t>
            </a:r>
            <a:endParaRPr lang="en-IN" sz="2200" dirty="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70000" lnSpcReduction="20000"/>
          </a:bodyPr>
          <a:lstStyle/>
          <a:p>
            <a:pPr marL="0" lvl="0" indent="0" algn="just">
              <a:buNone/>
            </a:pPr>
            <a:r>
              <a:rPr lang="en-US" b="1" dirty="0" smtClean="0">
                <a:latin typeface="Times New Roman" panose="02020603050405020304" pitchFamily="18" charset="0"/>
                <a:cs typeface="Times New Roman" panose="02020603050405020304" pitchFamily="18" charset="0"/>
              </a:rPr>
              <a:t>2. Inventory </a:t>
            </a:r>
            <a:r>
              <a:rPr lang="en-US" b="1" dirty="0">
                <a:latin typeface="Times New Roman" panose="02020603050405020304" pitchFamily="18" charset="0"/>
                <a:cs typeface="Times New Roman" panose="02020603050405020304" pitchFamily="18" charset="0"/>
              </a:rPr>
              <a:t>Management</a:t>
            </a:r>
            <a:endParaRPr lang="en-IN" b="1"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Electronic </a:t>
            </a:r>
            <a:r>
              <a:rPr lang="en-US" dirty="0">
                <a:latin typeface="Times New Roman" panose="02020603050405020304" pitchFamily="18" charset="0"/>
                <a:cs typeface="Times New Roman" panose="02020603050405020304" pitchFamily="18" charset="0"/>
              </a:rPr>
              <a:t>applications make the order‐ship bill cycle shorter. Businesses can easily keep track of their documents to make sure that they were received. Such a system improves auditing capabilities, and helps reduce inventory levels, improve inventory turns, and eliminate out‐ of‐ stock occurrences.</a:t>
            </a:r>
            <a:endParaRPr lang="en-IN"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a:t>
            </a:r>
            <a:endParaRPr lang="en-IN" dirty="0">
              <a:latin typeface="Times New Roman" panose="02020603050405020304" pitchFamily="18" charset="0"/>
              <a:cs typeface="Times New Roman" panose="02020603050405020304" pitchFamily="18" charset="0"/>
            </a:endParaRPr>
          </a:p>
          <a:p>
            <a:pPr marL="0" lvl="0" indent="0" algn="just">
              <a:buNone/>
            </a:pPr>
            <a:r>
              <a:rPr lang="en-US" b="1" dirty="0" smtClean="0">
                <a:latin typeface="Times New Roman" panose="02020603050405020304" pitchFamily="18" charset="0"/>
                <a:cs typeface="Times New Roman" panose="02020603050405020304" pitchFamily="18" charset="0"/>
              </a:rPr>
              <a:t>3. Distribution Management (E-distributer)</a:t>
            </a:r>
            <a:endParaRPr lang="en-IN" b="1" dirty="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	Electronic </a:t>
            </a:r>
            <a:r>
              <a:rPr lang="en-US" dirty="0">
                <a:latin typeface="Times New Roman" panose="02020603050405020304" pitchFamily="18" charset="0"/>
                <a:cs typeface="Times New Roman" panose="02020603050405020304" pitchFamily="18" charset="0"/>
              </a:rPr>
              <a:t>based applications make the transmission of shipping documents much easier and faster. Shipping documents include bill of lading, purchase orders, advance ship notices, and manifest claims. E‐commerce also enables more efficient resource management by certifying that documents contain more accurate data.</a:t>
            </a:r>
            <a:endParaRPr lang="en-IN" dirty="0">
              <a:latin typeface="Times New Roman" panose="02020603050405020304" pitchFamily="18" charset="0"/>
              <a:cs typeface="Times New Roman" panose="02020603050405020304" pitchFamily="18" charset="0"/>
            </a:endParaRPr>
          </a:p>
          <a:p>
            <a:pPr marL="0" indent="0" algn="just">
              <a:buNone/>
            </a:pPr>
            <a:endParaRPr lang="en-IN"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buNone/>
            </a:pPr>
            <a:r>
              <a:rPr lang="en-US" sz="2200" b="1" dirty="0" smtClean="0">
                <a:latin typeface="Times New Roman" panose="02020603050405020304" pitchFamily="18" charset="0"/>
                <a:cs typeface="Times New Roman" panose="02020603050405020304" pitchFamily="18" charset="0"/>
              </a:rPr>
              <a:t>4.Channel </a:t>
            </a:r>
            <a:r>
              <a:rPr lang="en-US" sz="2200" b="1" dirty="0">
                <a:latin typeface="Times New Roman" panose="02020603050405020304" pitchFamily="18" charset="0"/>
                <a:cs typeface="Times New Roman" panose="02020603050405020304" pitchFamily="18" charset="0"/>
              </a:rPr>
              <a:t>Management</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E‐commerce </a:t>
            </a:r>
            <a:r>
              <a:rPr lang="en-US" sz="2200" dirty="0">
                <a:latin typeface="Times New Roman" panose="02020603050405020304" pitchFamily="18" charset="0"/>
                <a:cs typeface="Times New Roman" panose="02020603050405020304" pitchFamily="18" charset="0"/>
              </a:rPr>
              <a:t>allows for speedier distribution of information regarding changes in operational conditions to trading partners. Technical, product and pricing information can be posted with much ease on electronic bulletin boards.</a:t>
            </a:r>
            <a:endParaRPr lang="en-IN" sz="22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latin typeface="Times New Roman" panose="02020603050405020304" pitchFamily="18" charset="0"/>
                <a:cs typeface="Times New Roman" panose="02020603050405020304" pitchFamily="18" charset="0"/>
              </a:rPr>
              <a:t>5. Payment </a:t>
            </a:r>
            <a:r>
              <a:rPr lang="en-US" sz="2200" b="1" dirty="0">
                <a:latin typeface="Times New Roman" panose="02020603050405020304" pitchFamily="18" charset="0"/>
                <a:cs typeface="Times New Roman" panose="02020603050405020304" pitchFamily="18" charset="0"/>
              </a:rPr>
              <a:t>Management</a:t>
            </a:r>
            <a:endParaRPr lang="en-IN" sz="2200" b="1" dirty="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	An </a:t>
            </a:r>
            <a:r>
              <a:rPr lang="en-US" sz="2200" dirty="0">
                <a:latin typeface="Times New Roman" panose="02020603050405020304" pitchFamily="18" charset="0"/>
                <a:cs typeface="Times New Roman" panose="02020603050405020304" pitchFamily="18" charset="0"/>
              </a:rPr>
              <a:t>electronic payment system allows for a more efficient payment management system by minimizing clerical errors, increasing the speed of computing invoices, and reducing transaction fees and costs.</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solidFill>
                  <a:srgbClr val="FF0000"/>
                </a:solidFill>
              </a:rPr>
              <a:t>M</a:t>
            </a:r>
            <a:r>
              <a:rPr lang="en-US" sz="3000" b="1" dirty="0" smtClean="0">
                <a:solidFill>
                  <a:srgbClr val="FF0000"/>
                </a:solidFill>
              </a:rPr>
              <a:t>odels </a:t>
            </a:r>
            <a:r>
              <a:rPr lang="en-US" sz="3000" b="1" dirty="0">
                <a:solidFill>
                  <a:srgbClr val="FF0000"/>
                </a:solidFill>
              </a:rPr>
              <a:t>of B2B E‐commerce</a:t>
            </a:r>
            <a:endParaRPr lang="en-IN" sz="3000" b="1" dirty="0">
              <a:solidFill>
                <a:srgbClr val="FF0000"/>
              </a:solidFill>
            </a:endParaRPr>
          </a:p>
        </p:txBody>
      </p:sp>
      <p:sp>
        <p:nvSpPr>
          <p:cNvPr id="3" name="Content Placeholder 2"/>
          <p:cNvSpPr>
            <a:spLocks noGrp="1"/>
          </p:cNvSpPr>
          <p:nvPr>
            <p:ph idx="1"/>
          </p:nvPr>
        </p:nvSpPr>
        <p:spPr>
          <a:xfrm>
            <a:off x="457200" y="1196752"/>
            <a:ext cx="8229600" cy="4929411"/>
          </a:xfrm>
        </p:spPr>
        <p:txBody>
          <a:bodyPr>
            <a:noAutofit/>
          </a:bodyPr>
          <a:lstStyle/>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1. Transaction </a:t>
            </a:r>
            <a:r>
              <a:rPr lang="en-US" sz="2200" dirty="0">
                <a:solidFill>
                  <a:prstClr val="black"/>
                </a:solidFill>
                <a:latin typeface="Times New Roman" panose="02020603050405020304" pitchFamily="18" charset="0"/>
                <a:cs typeface="Times New Roman" panose="02020603050405020304" pitchFamily="18" charset="0"/>
              </a:rPr>
              <a:t>based‐ </a:t>
            </a:r>
            <a:endParaRPr lang="en-US"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US" sz="2200" dirty="0" smtClean="0">
                <a:solidFill>
                  <a:prstClr val="black"/>
                </a:solidFill>
                <a:latin typeface="Times New Roman" panose="02020603050405020304" pitchFamily="18" charset="0"/>
                <a:cs typeface="Times New Roman" panose="02020603050405020304" pitchFamily="18" charset="0"/>
              </a:rPr>
              <a:t>	A </a:t>
            </a:r>
            <a:r>
              <a:rPr lang="en-US" sz="2200" dirty="0">
                <a:solidFill>
                  <a:prstClr val="black"/>
                </a:solidFill>
                <a:latin typeface="Times New Roman" panose="02020603050405020304" pitchFamily="18" charset="0"/>
                <a:cs typeface="Times New Roman" panose="02020603050405020304" pitchFamily="18" charset="0"/>
              </a:rPr>
              <a:t>single company establishes a common transactional method for conducting business with its major customers or key suppliers  includes common tools, techniques, and infrastructure.</a:t>
            </a:r>
            <a:endParaRPr lang="en-IN" sz="2200" dirty="0">
              <a:solidFill>
                <a:prstClr val="black"/>
              </a:solidFill>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2. Process </a:t>
            </a:r>
            <a:r>
              <a:rPr lang="en-US" sz="2200" dirty="0">
                <a:latin typeface="Times New Roman" panose="02020603050405020304" pitchFamily="18" charset="0"/>
                <a:cs typeface="Times New Roman" panose="02020603050405020304" pitchFamily="18" charset="0"/>
              </a:rPr>
              <a:t>based</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Two companies establish a common business process to conduct business efficiently between the two firms. The two firms establish and share this common practice jointly, both within their firm and outside their organization with this predetermined trading </a:t>
            </a:r>
            <a:r>
              <a:rPr lang="en-US" sz="2200" dirty="0" smtClean="0">
                <a:latin typeface="Times New Roman" panose="02020603050405020304" pitchFamily="18" charset="0"/>
                <a:cs typeface="Times New Roman" panose="02020603050405020304" pitchFamily="18" charset="0"/>
              </a:rPr>
              <a:t>partner.</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4356</Words>
  <Application>WPS Presentation</Application>
  <PresentationFormat>On-screen Show (4:3)</PresentationFormat>
  <Paragraphs>68</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SimSun</vt:lpstr>
      <vt:lpstr>Wingdings</vt:lpstr>
      <vt:lpstr>Times New Roman</vt:lpstr>
      <vt:lpstr>Calibri</vt:lpstr>
      <vt:lpstr>Microsoft YaHei</vt:lpstr>
      <vt:lpstr>Arial Unicode MS</vt:lpstr>
      <vt:lpstr>Office Theme</vt:lpstr>
      <vt:lpstr>E-Commerce models</vt:lpstr>
      <vt:lpstr>1. Business to Business(B2B)</vt:lpstr>
      <vt:lpstr>PowerPoint 演示文稿</vt:lpstr>
      <vt:lpstr>Characteristics</vt:lpstr>
      <vt:lpstr>PowerPoint 演示文稿</vt:lpstr>
      <vt:lpstr>B2B applications  </vt:lpstr>
      <vt:lpstr>PowerPoint 演示文稿</vt:lpstr>
      <vt:lpstr>PowerPoint 演示文稿</vt:lpstr>
      <vt:lpstr>Models of B2B E‐commerce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E-Commerce models</dc:title>
  <dc:creator>user</dc:creator>
  <cp:lastModifiedBy>user</cp:lastModifiedBy>
  <cp:revision>12</cp:revision>
  <dcterms:created xsi:type="dcterms:W3CDTF">2020-09-07T06:22:00Z</dcterms:created>
  <dcterms:modified xsi:type="dcterms:W3CDTF">2024-08-31T08:59:28Z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21423385503842918E11402E73A100EF_12</vt:lpwstr>
  </property>
  <property fmtid="{D5CDD505-2E9C-101B-9397-08002B2CF9AE}" pid="3" name="KSOProductBuildVer">
    <vt:lpwstr>1033-12.2.0.17562</vt:lpwstr>
  </property>
</Properties>
</file>