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2" r:id="rId4"/>
    <p:sldId id="257" r:id="rId5"/>
    <p:sldId id="263" r:id="rId6"/>
    <p:sldId id="264" r:id="rId7"/>
    <p:sldId id="258" r:id="rId8"/>
    <p:sldId id="265" r:id="rId9"/>
    <p:sldId id="266" r:id="rId10"/>
    <p:sldId id="267" r:id="rId11"/>
    <p:sldId id="268" r:id="rId12"/>
    <p:sldId id="259" r:id="rId13"/>
    <p:sldId id="269" r:id="rId14"/>
    <p:sldId id="270" r:id="rId15"/>
    <p:sldId id="271" r:id="rId16"/>
    <p:sldId id="26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AE59635B-F93F-4612-8011-01DBAEB53443}"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58F7A93-C7D7-4162-B598-D888CB0A16A4}"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AE59635B-F93F-4612-8011-01DBAEB53443}"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58F7A93-C7D7-4162-B598-D888CB0A16A4}"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AE59635B-F93F-4612-8011-01DBAEB53443}"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58F7A93-C7D7-4162-B598-D888CB0A16A4}"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AE59635B-F93F-4612-8011-01DBAEB53443}"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58F7A93-C7D7-4162-B598-D888CB0A16A4}"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AE59635B-F93F-4612-8011-01DBAEB53443}"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58F7A93-C7D7-4162-B598-D888CB0A16A4}"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AE59635B-F93F-4612-8011-01DBAEB53443}"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58F7A93-C7D7-4162-B598-D888CB0A16A4}"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AE59635B-F93F-4612-8011-01DBAEB53443}"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58F7A93-C7D7-4162-B598-D888CB0A16A4}"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AE59635B-F93F-4612-8011-01DBAEB53443}"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58F7A93-C7D7-4162-B598-D888CB0A16A4}"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59635B-F93F-4612-8011-01DBAEB53443}"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58F7A93-C7D7-4162-B598-D888CB0A16A4}"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AE59635B-F93F-4612-8011-01DBAEB53443}"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58F7A93-C7D7-4162-B598-D888CB0A16A4}"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AE59635B-F93F-4612-8011-01DBAEB53443}"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58F7A93-C7D7-4162-B598-D888CB0A16A4}"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59635B-F93F-4612-8011-01DBAEB53443}"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8F7A93-C7D7-4162-B598-D888CB0A16A4}"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000" b="1" dirty="0" smtClean="0">
                <a:solidFill>
                  <a:srgbClr val="FF0000"/>
                </a:solidFill>
              </a:rPr>
              <a:t>Models of E- Commerce</a:t>
            </a:r>
            <a:endParaRPr lang="en-IN" sz="3000" b="1" dirty="0">
              <a:solidFill>
                <a:srgbClr val="FF0000"/>
              </a:solidFill>
            </a:endParaRPr>
          </a:p>
        </p:txBody>
      </p:sp>
      <p:sp>
        <p:nvSpPr>
          <p:cNvPr id="3" name="Subtitle 2"/>
          <p:cNvSpPr>
            <a:spLocks noGrp="1"/>
          </p:cNvSpPr>
          <p:nvPr>
            <p:ph type="subTitle" idx="1"/>
          </p:nvPr>
        </p:nvSpPr>
        <p:spPr/>
        <p:txBody>
          <a:bodyPr>
            <a:normAutofit fontScale="60000"/>
          </a:bodyPr>
          <a:lstStyle/>
          <a:p>
            <a:pPr algn="r"/>
            <a:r>
              <a:rPr lang="en-US" b="1" dirty="0" smtClean="0">
                <a:solidFill>
                  <a:srgbClr val="FF0000"/>
                </a:solidFill>
              </a:rPr>
              <a:t>Continue….</a:t>
            </a:r>
            <a:endParaRPr lang="en-US" b="1" dirty="0" smtClean="0">
              <a:solidFill>
                <a:srgbClr val="FF0000"/>
              </a:solidFill>
            </a:endParaRPr>
          </a:p>
          <a:p>
            <a:r>
              <a:rPr lang="en-US" altLang="en-IN" b="1" dirty="0">
                <a:solidFill>
                  <a:srgbClr val="002060"/>
                </a:solidFill>
                <a:sym typeface="+mn-ea"/>
              </a:rPr>
              <a:t>Prepared by</a:t>
            </a:r>
            <a:endParaRPr lang="en-US" altLang="en-IN" b="1" dirty="0">
              <a:solidFill>
                <a:srgbClr val="002060"/>
              </a:solidFill>
              <a:sym typeface="+mn-ea"/>
            </a:endParaRPr>
          </a:p>
          <a:p>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solidFill>
                  <a:srgbClr val="FF0000"/>
                </a:solidFill>
              </a:rPr>
              <a:t>Customer to Business(C2B)</a:t>
            </a:r>
            <a:endParaRPr lang="en-IN" sz="3000" b="1" dirty="0">
              <a:solidFill>
                <a:srgbClr val="FF0000"/>
              </a:solidFill>
            </a:endParaRPr>
          </a:p>
        </p:txBody>
      </p:sp>
      <p:sp>
        <p:nvSpPr>
          <p:cNvPr id="3" name="Content Placeholder 2"/>
          <p:cNvSpPr>
            <a:spLocks noGrp="1"/>
          </p:cNvSpPr>
          <p:nvPr>
            <p:ph idx="1"/>
          </p:nvPr>
        </p:nvSpPr>
        <p:spPr/>
        <p:txBody>
          <a:bodyPr>
            <a:normAutofit/>
          </a:bodyPr>
          <a:lstStyle/>
          <a:p>
            <a:r>
              <a:rPr lang="en-US" sz="2200" dirty="0" smtClean="0">
                <a:latin typeface="Times New Roman" panose="02020603050405020304" pitchFamily="18" charset="0"/>
                <a:cs typeface="Times New Roman" panose="02020603050405020304" pitchFamily="18" charset="0"/>
              </a:rPr>
              <a:t>It includes individuals whose the internet to sell products or services to organizations </a:t>
            </a:r>
            <a:r>
              <a:rPr lang="en-US" sz="2200" dirty="0" smtClean="0">
                <a:latin typeface="Times New Roman" panose="02020603050405020304" pitchFamily="18" charset="0"/>
                <a:cs typeface="Times New Roman" panose="02020603050405020304" pitchFamily="18" charset="0"/>
              </a:rPr>
              <a:t>as well </a:t>
            </a:r>
            <a:r>
              <a:rPr lang="en-US" sz="2200" dirty="0" smtClean="0">
                <a:latin typeface="Times New Roman" panose="02020603050405020304" pitchFamily="18" charset="0"/>
                <a:cs typeface="Times New Roman" panose="02020603050405020304" pitchFamily="18" charset="0"/>
              </a:rPr>
              <a:t>as individuals who seek sellers to bid on products and services they need.</a:t>
            </a:r>
            <a:endParaRPr lang="en-US" sz="2200" dirty="0" smtClean="0">
              <a:latin typeface="Times New Roman" panose="02020603050405020304" pitchFamily="18" charset="0"/>
              <a:cs typeface="Times New Roman" panose="02020603050405020304" pitchFamily="18" charset="0"/>
            </a:endParaRPr>
          </a:p>
          <a:p>
            <a:r>
              <a:rPr lang="en-US" sz="2200" dirty="0" err="1" smtClean="0">
                <a:latin typeface="Times New Roman" panose="02020603050405020304" pitchFamily="18" charset="0"/>
                <a:cs typeface="Times New Roman" panose="02020603050405020304" pitchFamily="18" charset="0"/>
              </a:rPr>
              <a:t>Eg</a:t>
            </a:r>
            <a:r>
              <a:rPr lang="en-US" sz="2200" dirty="0" smtClean="0">
                <a:latin typeface="Times New Roman" panose="02020603050405020304" pitchFamily="18" charset="0"/>
                <a:cs typeface="Times New Roman" panose="02020603050405020304" pitchFamily="18" charset="0"/>
              </a:rPr>
              <a:t>: Priceline.com</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3000" b="1" dirty="0" smtClean="0">
                <a:solidFill>
                  <a:srgbClr val="C00000"/>
                </a:solidFill>
              </a:rPr>
              <a:t>3. Business </a:t>
            </a:r>
            <a:r>
              <a:rPr lang="en-US" sz="3000" b="1" dirty="0">
                <a:solidFill>
                  <a:srgbClr val="C00000"/>
                </a:solidFill>
              </a:rPr>
              <a:t>– to –Government [B2G] </a:t>
            </a:r>
            <a:br>
              <a:rPr lang="en-IN" sz="3000" dirty="0">
                <a:solidFill>
                  <a:srgbClr val="C00000"/>
                </a:solidFill>
              </a:rPr>
            </a:br>
            <a:endParaRPr lang="en-IN" sz="3000" dirty="0">
              <a:solidFill>
                <a:srgbClr val="C00000"/>
              </a:solidFill>
            </a:endParaRPr>
          </a:p>
        </p:txBody>
      </p:sp>
      <p:sp>
        <p:nvSpPr>
          <p:cNvPr id="3" name="Content Placeholder 2"/>
          <p:cNvSpPr>
            <a:spLocks noGrp="1"/>
          </p:cNvSpPr>
          <p:nvPr>
            <p:ph idx="1"/>
          </p:nvPr>
        </p:nvSpPr>
        <p:spPr>
          <a:xfrm>
            <a:off x="457200" y="1196752"/>
            <a:ext cx="8229600" cy="4929411"/>
          </a:xfrm>
        </p:spPr>
        <p:txBody>
          <a:bodyPr>
            <a:noAutofit/>
          </a:bodyPr>
          <a:lstStyle/>
          <a:p>
            <a:pPr>
              <a:buFont typeface="Wingdings" panose="05000000000000000000" pitchFamily="2" charset="2"/>
              <a:buChar char="Ø"/>
            </a:pPr>
            <a:r>
              <a:rPr lang="en-US" sz="2200" b="1" dirty="0" smtClean="0">
                <a:latin typeface="Times New Roman" panose="02020603050405020304" pitchFamily="18" charset="0"/>
                <a:cs typeface="Times New Roman" panose="02020603050405020304" pitchFamily="18" charset="0"/>
              </a:rPr>
              <a:t>B2G </a:t>
            </a:r>
            <a:r>
              <a:rPr lang="en-US" sz="2200" dirty="0">
                <a:latin typeface="Times New Roman" panose="02020603050405020304" pitchFamily="18" charset="0"/>
                <a:cs typeface="Times New Roman" panose="02020603050405020304" pitchFamily="18" charset="0"/>
              </a:rPr>
              <a:t>refers to the supply of goods and services for online government procurement. </a:t>
            </a:r>
            <a:endParaRPr lang="en-US"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This </a:t>
            </a:r>
            <a:r>
              <a:rPr lang="en-US" sz="2200" dirty="0">
                <a:latin typeface="Times New Roman" panose="02020603050405020304" pitchFamily="18" charset="0"/>
                <a:cs typeface="Times New Roman" panose="02020603050405020304" pitchFamily="18" charset="0"/>
              </a:rPr>
              <a:t>is a huge market which mainly covers everything from office supplies to military equipment.B2G websites offer lower costs and greater choice to the administration, and make government tendered offers more accessible to companies</a:t>
            </a:r>
            <a:r>
              <a:rPr lang="en-US" sz="2200" dirty="0" smtClean="0">
                <a:latin typeface="Times New Roman" panose="02020603050405020304" pitchFamily="18" charset="0"/>
                <a:cs typeface="Times New Roman" panose="02020603050405020304" pitchFamily="18" charset="0"/>
              </a:rPr>
              <a:t>.</a:t>
            </a:r>
            <a:endParaRPr lang="en-US"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8229600" cy="796950"/>
          </a:xfrm>
        </p:spPr>
        <p:txBody>
          <a:bodyPr>
            <a:noAutofit/>
          </a:bodyPr>
          <a:lstStyle/>
          <a:p>
            <a:pPr marL="342900" lvl="0" indent="-342900">
              <a:spcBef>
                <a:spcPct val="20000"/>
              </a:spcBef>
            </a:pPr>
            <a:r>
              <a:rPr lang="en-US" sz="2500" b="1" dirty="0" smtClean="0">
                <a:solidFill>
                  <a:srgbClr val="FF0000"/>
                </a:solidFill>
                <a:latin typeface="Times New Roman" panose="02020603050405020304" pitchFamily="18" charset="0"/>
                <a:ea typeface="+mn-ea"/>
                <a:cs typeface="Times New Roman" panose="02020603050405020304" pitchFamily="18" charset="0"/>
              </a:rPr>
              <a:t>A </a:t>
            </a:r>
            <a:r>
              <a:rPr lang="en-US" sz="2500" b="1" dirty="0">
                <a:solidFill>
                  <a:srgbClr val="FF0000"/>
                </a:solidFill>
                <a:latin typeface="Times New Roman" panose="02020603050405020304" pitchFamily="18" charset="0"/>
                <a:ea typeface="+mn-ea"/>
                <a:cs typeface="Times New Roman" panose="02020603050405020304" pitchFamily="18" charset="0"/>
              </a:rPr>
              <a:t>website offering </a:t>
            </a:r>
            <a:r>
              <a:rPr lang="en-US" sz="2500" b="1" dirty="0" smtClean="0">
                <a:solidFill>
                  <a:srgbClr val="FF0000"/>
                </a:solidFill>
                <a:latin typeface="Times New Roman" panose="02020603050405020304" pitchFamily="18" charset="0"/>
                <a:ea typeface="+mn-ea"/>
                <a:cs typeface="Times New Roman" panose="02020603050405020304" pitchFamily="18" charset="0"/>
              </a:rPr>
              <a:t>B </a:t>
            </a:r>
            <a:r>
              <a:rPr lang="en-US" sz="2500" b="1" dirty="0">
                <a:solidFill>
                  <a:srgbClr val="FF0000"/>
                </a:solidFill>
                <a:latin typeface="Times New Roman" panose="02020603050405020304" pitchFamily="18" charset="0"/>
                <a:ea typeface="+mn-ea"/>
                <a:cs typeface="Times New Roman" panose="02020603050405020304" pitchFamily="18" charset="0"/>
              </a:rPr>
              <a:t>– to –</a:t>
            </a:r>
            <a:r>
              <a:rPr lang="en-US" sz="2500" b="1" dirty="0" smtClean="0">
                <a:solidFill>
                  <a:srgbClr val="FF0000"/>
                </a:solidFill>
                <a:latin typeface="Times New Roman" panose="02020603050405020304" pitchFamily="18" charset="0"/>
                <a:ea typeface="+mn-ea"/>
                <a:cs typeface="Times New Roman" panose="02020603050405020304" pitchFamily="18" charset="0"/>
              </a:rPr>
              <a:t>G </a:t>
            </a:r>
            <a:r>
              <a:rPr lang="en-US" sz="2500" b="1" dirty="0">
                <a:solidFill>
                  <a:srgbClr val="FF0000"/>
                </a:solidFill>
                <a:latin typeface="Times New Roman" panose="02020603050405020304" pitchFamily="18" charset="0"/>
                <a:ea typeface="+mn-ea"/>
                <a:cs typeface="Times New Roman" panose="02020603050405020304" pitchFamily="18" charset="0"/>
              </a:rPr>
              <a:t>services could provide businesses with the following.</a:t>
            </a:r>
            <a:br>
              <a:rPr lang="en-IN" sz="2500" b="1" dirty="0">
                <a:solidFill>
                  <a:srgbClr val="FF0000"/>
                </a:solidFill>
                <a:latin typeface="Times New Roman" panose="02020603050405020304" pitchFamily="18" charset="0"/>
                <a:ea typeface="+mn-ea"/>
                <a:cs typeface="Times New Roman" panose="02020603050405020304" pitchFamily="18" charset="0"/>
              </a:rPr>
            </a:br>
            <a:r>
              <a:rPr lang="en-US" sz="2500" b="1" dirty="0">
                <a:solidFill>
                  <a:srgbClr val="FF0000"/>
                </a:solidFill>
                <a:latin typeface="Times New Roman" panose="02020603050405020304" pitchFamily="18" charset="0"/>
                <a:ea typeface="+mn-ea"/>
                <a:cs typeface="Times New Roman" panose="02020603050405020304" pitchFamily="18" charset="0"/>
              </a:rPr>
              <a:t> </a:t>
            </a:r>
            <a:br>
              <a:rPr lang="en-IN" sz="2500" b="1" dirty="0">
                <a:solidFill>
                  <a:srgbClr val="FF0000"/>
                </a:solidFill>
                <a:latin typeface="Times New Roman" panose="02020603050405020304" pitchFamily="18" charset="0"/>
                <a:ea typeface="+mn-ea"/>
                <a:cs typeface="Times New Roman" panose="02020603050405020304" pitchFamily="18" charset="0"/>
              </a:rPr>
            </a:br>
            <a:endParaRPr lang="en-IN" sz="2500" b="1" dirty="0">
              <a:solidFill>
                <a:srgbClr val="FF0000"/>
              </a:solidFill>
            </a:endParaRPr>
          </a:p>
        </p:txBody>
      </p:sp>
      <p:sp>
        <p:nvSpPr>
          <p:cNvPr id="3" name="Content Placeholder 2"/>
          <p:cNvSpPr>
            <a:spLocks noGrp="1"/>
          </p:cNvSpPr>
          <p:nvPr>
            <p:ph idx="1"/>
          </p:nvPr>
        </p:nvSpPr>
        <p:spPr/>
        <p:txBody>
          <a:bodyPr>
            <a:normAutofit/>
          </a:bodyPr>
          <a:lstStyle/>
          <a:p>
            <a:r>
              <a:rPr lang="en-US" sz="2200" dirty="0" smtClean="0">
                <a:latin typeface="Times New Roman" panose="02020603050405020304" pitchFamily="18" charset="0"/>
                <a:cs typeface="Times New Roman" panose="02020603050405020304" pitchFamily="18" charset="0"/>
              </a:rPr>
              <a:t>A single place to locate applications and tax forms for one or more levels of government(City, State, Local).</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To provide the ability to send filled out forms and payments.</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To update corporate information</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To request answers to specific questions.</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solidFill>
                  <a:srgbClr val="FF0000"/>
                </a:solidFill>
              </a:rPr>
              <a:t>Benefits of B2G</a:t>
            </a:r>
            <a:endParaRPr lang="en-IN" sz="3000" b="1" dirty="0">
              <a:solidFill>
                <a:srgbClr val="FF0000"/>
              </a:solidFill>
            </a:endParaRP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Increased information flow.</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err="1" smtClean="0">
                <a:latin typeface="Times New Roman" panose="02020603050405020304" pitchFamily="18" charset="0"/>
                <a:cs typeface="Times New Roman" panose="02020603050405020304" pitchFamily="18" charset="0"/>
              </a:rPr>
              <a:t>Eg</a:t>
            </a:r>
            <a:r>
              <a:rPr lang="en-US" sz="2200" dirty="0" smtClean="0">
                <a:latin typeface="Times New Roman" panose="02020603050405020304" pitchFamily="18" charset="0"/>
                <a:cs typeface="Times New Roman" panose="02020603050405020304" pitchFamily="18" charset="0"/>
              </a:rPr>
              <a:t>: transport publishes information in the website about bus and train time table.</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2.   Decreases the cost of transaction with reference to licenses, selling publications of government documents, tax returns and general dealing with business and the public.</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solidFill>
                  <a:srgbClr val="FF0000"/>
                </a:solidFill>
              </a:rPr>
              <a:t>Limitations of B2G</a:t>
            </a:r>
            <a:endParaRPr lang="en-IN" sz="3000" b="1" dirty="0">
              <a:solidFill>
                <a:srgbClr val="FF0000"/>
              </a:solidFill>
            </a:endParaRP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Security reasons</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Cost of setting website of B2G.</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Cost of maintaining site.</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Cost to update website regularly.</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3000" b="1" dirty="0">
                <a:solidFill>
                  <a:srgbClr val="C00000"/>
                </a:solidFill>
              </a:rPr>
              <a:t>Business‐ to‐ employee [B2E]</a:t>
            </a:r>
            <a:br>
              <a:rPr lang="en-IN" sz="3000" dirty="0">
                <a:solidFill>
                  <a:srgbClr val="C00000"/>
                </a:solidFill>
              </a:rPr>
            </a:br>
            <a:endParaRPr lang="en-IN" sz="3000" dirty="0">
              <a:solidFill>
                <a:srgbClr val="C00000"/>
              </a:solidFill>
            </a:endParaRPr>
          </a:p>
        </p:txBody>
      </p:sp>
      <p:sp>
        <p:nvSpPr>
          <p:cNvPr id="3" name="Content Placeholder 2"/>
          <p:cNvSpPr>
            <a:spLocks noGrp="1"/>
          </p:cNvSpPr>
          <p:nvPr>
            <p:ph idx="1"/>
          </p:nvPr>
        </p:nvSpPr>
        <p:spPr/>
        <p:txBody>
          <a:bodyPr>
            <a:noAutofit/>
          </a:bodyPr>
          <a:lstStyle/>
          <a:p>
            <a:pPr>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Business</a:t>
            </a:r>
            <a:r>
              <a:rPr lang="en-US" sz="2200" dirty="0">
                <a:latin typeface="Times New Roman" panose="02020603050405020304" pitchFamily="18" charset="0"/>
                <a:cs typeface="Times New Roman" panose="02020603050405020304" pitchFamily="18" charset="0"/>
              </a:rPr>
              <a:t>‐ to‐ employee [B2E] uses an </a:t>
            </a:r>
            <a:r>
              <a:rPr lang="en-US" sz="2200" dirty="0" smtClean="0">
                <a:latin typeface="Times New Roman" panose="02020603050405020304" pitchFamily="18" charset="0"/>
                <a:cs typeface="Times New Roman" panose="02020603050405020304" pitchFamily="18" charset="0"/>
              </a:rPr>
              <a:t>intra business </a:t>
            </a:r>
            <a:r>
              <a:rPr lang="en-US" sz="2200" dirty="0">
                <a:latin typeface="Times New Roman" panose="02020603050405020304" pitchFamily="18" charset="0"/>
                <a:cs typeface="Times New Roman" panose="02020603050405020304" pitchFamily="18" charset="0"/>
              </a:rPr>
              <a:t>network which allows companies to provide products and/ or services to their employees. </a:t>
            </a:r>
            <a:endParaRPr lang="en-US"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It is not a revenue form of business.</a:t>
            </a:r>
            <a:endParaRPr lang="en-US"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It is also called B2 Mobile employees.</a:t>
            </a:r>
            <a:endParaRPr lang="en-US"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It </a:t>
            </a:r>
            <a:r>
              <a:rPr lang="en-US" sz="2200" dirty="0">
                <a:latin typeface="Times New Roman" panose="02020603050405020304" pitchFamily="18" charset="0"/>
                <a:cs typeface="Times New Roman" panose="02020603050405020304" pitchFamily="18" charset="0"/>
              </a:rPr>
              <a:t>is the use of intranet technologies to handle activities that take place within a business. </a:t>
            </a:r>
            <a:endParaRPr lang="en-US"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An </a:t>
            </a:r>
            <a:r>
              <a:rPr lang="en-US" sz="2200" dirty="0">
                <a:latin typeface="Times New Roman" panose="02020603050405020304" pitchFamily="18" charset="0"/>
                <a:cs typeface="Times New Roman" panose="02020603050405020304" pitchFamily="18" charset="0"/>
              </a:rPr>
              <a:t>intranet is an internal network that used Internet technologies</a:t>
            </a:r>
            <a:r>
              <a:rPr lang="en-US" sz="2200" dirty="0" smtClean="0">
                <a:latin typeface="Times New Roman" panose="02020603050405020304" pitchFamily="18" charset="0"/>
                <a:cs typeface="Times New Roman" panose="02020603050405020304" pitchFamily="18" charset="0"/>
              </a:rPr>
              <a:t>.</a:t>
            </a:r>
            <a:endParaRPr lang="en-IN" sz="2200" dirty="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a:t>
            </a:r>
            <a:endParaRPr lang="en-IN" sz="2200"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0" lvl="0" indent="0">
              <a:buNone/>
            </a:pPr>
            <a:r>
              <a:rPr lang="en-US" sz="2200" dirty="0">
                <a:solidFill>
                  <a:prstClr val="black"/>
                </a:solidFill>
                <a:latin typeface="Times New Roman" panose="02020603050405020304" pitchFamily="18" charset="0"/>
                <a:cs typeface="Times New Roman" panose="02020603050405020304" pitchFamily="18" charset="0"/>
              </a:rPr>
              <a:t>Examples of B2E applications include</a:t>
            </a:r>
            <a:endParaRPr lang="en-IN" sz="2200" dirty="0">
              <a:solidFill>
                <a:prstClr val="black"/>
              </a:solidFill>
              <a:latin typeface="Times New Roman" panose="02020603050405020304" pitchFamily="18" charset="0"/>
              <a:cs typeface="Times New Roman" panose="02020603050405020304" pitchFamily="18" charset="0"/>
            </a:endParaRPr>
          </a:p>
          <a:p>
            <a:pPr lvl="0"/>
            <a:r>
              <a:rPr lang="en-US" sz="2200" dirty="0">
                <a:solidFill>
                  <a:srgbClr val="FF0000"/>
                </a:solidFill>
                <a:latin typeface="Times New Roman" panose="02020603050405020304" pitchFamily="18" charset="0"/>
                <a:cs typeface="Times New Roman" panose="02020603050405020304" pitchFamily="18" charset="0"/>
              </a:rPr>
              <a:t>Online insurance policy management</a:t>
            </a:r>
            <a:endParaRPr lang="en-IN" sz="2200" dirty="0">
              <a:solidFill>
                <a:srgbClr val="FF0000"/>
              </a:solidFill>
              <a:latin typeface="Times New Roman" panose="02020603050405020304" pitchFamily="18" charset="0"/>
              <a:cs typeface="Times New Roman" panose="02020603050405020304" pitchFamily="18" charset="0"/>
            </a:endParaRPr>
          </a:p>
          <a:p>
            <a:pPr lvl="0"/>
            <a:r>
              <a:rPr lang="en-US" sz="2200" dirty="0">
                <a:solidFill>
                  <a:srgbClr val="FF0000"/>
                </a:solidFill>
                <a:latin typeface="Times New Roman" panose="02020603050405020304" pitchFamily="18" charset="0"/>
                <a:cs typeface="Times New Roman" panose="02020603050405020304" pitchFamily="18" charset="0"/>
              </a:rPr>
              <a:t>Corporate announcement dissemination</a:t>
            </a:r>
            <a:endParaRPr lang="en-IN" sz="2200" dirty="0">
              <a:solidFill>
                <a:srgbClr val="FF0000"/>
              </a:solidFill>
              <a:latin typeface="Times New Roman" panose="02020603050405020304" pitchFamily="18" charset="0"/>
              <a:cs typeface="Times New Roman" panose="02020603050405020304" pitchFamily="18" charset="0"/>
            </a:endParaRPr>
          </a:p>
          <a:p>
            <a:pPr lvl="0"/>
            <a:r>
              <a:rPr lang="en-US" sz="2200" dirty="0">
                <a:solidFill>
                  <a:srgbClr val="FF0000"/>
                </a:solidFill>
                <a:latin typeface="Times New Roman" panose="02020603050405020304" pitchFamily="18" charset="0"/>
                <a:cs typeface="Times New Roman" panose="02020603050405020304" pitchFamily="18" charset="0"/>
              </a:rPr>
              <a:t>Online supply requests</a:t>
            </a:r>
            <a:endParaRPr lang="en-IN" sz="2200" dirty="0">
              <a:solidFill>
                <a:srgbClr val="FF0000"/>
              </a:solidFill>
              <a:latin typeface="Times New Roman" panose="02020603050405020304" pitchFamily="18" charset="0"/>
              <a:cs typeface="Times New Roman" panose="02020603050405020304" pitchFamily="18" charset="0"/>
            </a:endParaRPr>
          </a:p>
          <a:p>
            <a:pPr lvl="0"/>
            <a:r>
              <a:rPr lang="en-US" sz="2200" dirty="0">
                <a:solidFill>
                  <a:srgbClr val="FF0000"/>
                </a:solidFill>
                <a:latin typeface="Times New Roman" panose="02020603050405020304" pitchFamily="18" charset="0"/>
                <a:cs typeface="Times New Roman" panose="02020603050405020304" pitchFamily="18" charset="0"/>
              </a:rPr>
              <a:t>Special employee offers</a:t>
            </a:r>
            <a:endParaRPr lang="en-IN" sz="2200" dirty="0">
              <a:solidFill>
                <a:srgbClr val="FF0000"/>
              </a:solidFill>
              <a:latin typeface="Times New Roman" panose="02020603050405020304" pitchFamily="18" charset="0"/>
              <a:cs typeface="Times New Roman" panose="02020603050405020304" pitchFamily="18" charset="0"/>
            </a:endParaRPr>
          </a:p>
          <a:p>
            <a:pPr lvl="0"/>
            <a:r>
              <a:rPr lang="en-US" sz="2200" dirty="0">
                <a:solidFill>
                  <a:srgbClr val="FF0000"/>
                </a:solidFill>
                <a:latin typeface="Times New Roman" panose="02020603050405020304" pitchFamily="18" charset="0"/>
                <a:cs typeface="Times New Roman" panose="02020603050405020304" pitchFamily="18" charset="0"/>
              </a:rPr>
              <a:t>Employee benefits </a:t>
            </a:r>
            <a:r>
              <a:rPr lang="en-US" sz="2200" dirty="0" smtClean="0">
                <a:solidFill>
                  <a:srgbClr val="FF0000"/>
                </a:solidFill>
                <a:latin typeface="Times New Roman" panose="02020603050405020304" pitchFamily="18" charset="0"/>
                <a:cs typeface="Times New Roman" panose="02020603050405020304" pitchFamily="18" charset="0"/>
              </a:rPr>
              <a:t>reporting</a:t>
            </a:r>
            <a:endParaRPr lang="en-IN" sz="2200" dirty="0">
              <a:solidFill>
                <a:srgbClr val="FF0000"/>
              </a:solidFill>
              <a:latin typeface="Times New Roman" panose="02020603050405020304" pitchFamily="18" charset="0"/>
              <a:cs typeface="Times New Roman" panose="02020603050405020304" pitchFamily="18" charset="0"/>
            </a:endParaRPr>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solidFill>
                  <a:srgbClr val="FF0000"/>
                </a:solidFill>
              </a:rPr>
              <a:t>B2B services</a:t>
            </a:r>
            <a:endParaRPr lang="en-IN" sz="3000" b="1" dirty="0">
              <a:solidFill>
                <a:srgbClr val="FF0000"/>
              </a:solidFill>
            </a:endParaRPr>
          </a:p>
        </p:txBody>
      </p:sp>
      <p:sp>
        <p:nvSpPr>
          <p:cNvPr id="3" name="Content Placeholder 2"/>
          <p:cNvSpPr>
            <a:spLocks noGrp="1"/>
          </p:cNvSpPr>
          <p:nvPr>
            <p:ph idx="1"/>
          </p:nvPr>
        </p:nvSpPr>
        <p:spPr/>
        <p:txBody>
          <a:bodyPr>
            <a:normAutofit/>
          </a:bodyPr>
          <a:lstStyle/>
          <a:p>
            <a:pPr marL="514350" indent="-514350">
              <a:buAutoNum type="arabicPeriod"/>
            </a:pPr>
            <a:r>
              <a:rPr lang="en-US" sz="2200" dirty="0" smtClean="0">
                <a:latin typeface="Times New Roman" panose="02020603050405020304" pitchFamily="18" charset="0"/>
                <a:cs typeface="Times New Roman" panose="02020603050405020304" pitchFamily="18" charset="0"/>
              </a:rPr>
              <a:t>Travel services</a:t>
            </a:r>
            <a:endParaRPr lang="en-US" sz="2200" dirty="0" smtClean="0">
              <a:latin typeface="Times New Roman" panose="02020603050405020304" pitchFamily="18" charset="0"/>
              <a:cs typeface="Times New Roman" panose="02020603050405020304" pitchFamily="18" charset="0"/>
            </a:endParaRPr>
          </a:p>
          <a:p>
            <a:pPr marL="514350" indent="-514350">
              <a:buAutoNum type="arabicPeriod"/>
            </a:pPr>
            <a:r>
              <a:rPr lang="en-US" sz="2200" dirty="0" smtClean="0">
                <a:latin typeface="Times New Roman" panose="02020603050405020304" pitchFamily="18" charset="0"/>
                <a:cs typeface="Times New Roman" panose="02020603050405020304" pitchFamily="18" charset="0"/>
              </a:rPr>
              <a:t>Real estate</a:t>
            </a:r>
            <a:endParaRPr lang="en-US" sz="2200" dirty="0" smtClean="0">
              <a:latin typeface="Times New Roman" panose="02020603050405020304" pitchFamily="18" charset="0"/>
              <a:cs typeface="Times New Roman" panose="02020603050405020304" pitchFamily="18" charset="0"/>
            </a:endParaRPr>
          </a:p>
          <a:p>
            <a:pPr marL="514350" indent="-514350">
              <a:buAutoNum type="arabicPeriod"/>
            </a:pPr>
            <a:r>
              <a:rPr lang="en-US" sz="2200" dirty="0" smtClean="0">
                <a:latin typeface="Times New Roman" panose="02020603050405020304" pitchFamily="18" charset="0"/>
                <a:cs typeface="Times New Roman" panose="02020603050405020304" pitchFamily="18" charset="0"/>
              </a:rPr>
              <a:t>Financial services</a:t>
            </a:r>
            <a:endParaRPr lang="en-US" sz="2200" dirty="0" smtClean="0">
              <a:latin typeface="Times New Roman" panose="02020603050405020304" pitchFamily="18" charset="0"/>
              <a:cs typeface="Times New Roman" panose="02020603050405020304" pitchFamily="18" charset="0"/>
            </a:endParaRPr>
          </a:p>
          <a:p>
            <a:pPr marL="514350" indent="-514350">
              <a:buAutoNum type="arabicPeriod"/>
            </a:pPr>
            <a:r>
              <a:rPr lang="en-US" sz="2200" dirty="0" smtClean="0">
                <a:latin typeface="Times New Roman" panose="02020603050405020304" pitchFamily="18" charset="0"/>
                <a:cs typeface="Times New Roman" panose="02020603050405020304" pitchFamily="18" charset="0"/>
              </a:rPr>
              <a:t>Online stock trading</a:t>
            </a:r>
            <a:endParaRPr lang="en-US" sz="2200" dirty="0" smtClean="0">
              <a:latin typeface="Times New Roman" panose="02020603050405020304" pitchFamily="18" charset="0"/>
              <a:cs typeface="Times New Roman" panose="02020603050405020304" pitchFamily="18" charset="0"/>
            </a:endParaRPr>
          </a:p>
          <a:p>
            <a:pPr marL="514350" indent="-514350">
              <a:buAutoNum type="arabicPeriod"/>
            </a:pPr>
            <a:r>
              <a:rPr lang="en-US" sz="2200" dirty="0" smtClean="0">
                <a:latin typeface="Times New Roman" panose="02020603050405020304" pitchFamily="18" charset="0"/>
                <a:cs typeface="Times New Roman" panose="02020603050405020304" pitchFamily="18" charset="0"/>
              </a:rPr>
              <a:t>Online financing</a:t>
            </a:r>
            <a:endParaRPr lang="en-US" sz="2200" dirty="0" smtClean="0">
              <a:latin typeface="Times New Roman" panose="02020603050405020304" pitchFamily="18" charset="0"/>
              <a:cs typeface="Times New Roman" panose="02020603050405020304" pitchFamily="18" charset="0"/>
            </a:endParaRPr>
          </a:p>
          <a:p>
            <a:pPr marL="514350" indent="-514350">
              <a:buAutoNum type="arabicPeriod"/>
            </a:pPr>
            <a:r>
              <a:rPr lang="en-US" sz="2200" dirty="0" smtClean="0">
                <a:latin typeface="Times New Roman" panose="02020603050405020304" pitchFamily="18" charset="0"/>
                <a:cs typeface="Times New Roman" panose="02020603050405020304" pitchFamily="18" charset="0"/>
              </a:rPr>
              <a:t>Consulting services</a:t>
            </a:r>
            <a:endParaRPr lang="en-US" sz="2200" dirty="0" smtClean="0">
              <a:latin typeface="Times New Roman" panose="02020603050405020304" pitchFamily="18" charset="0"/>
              <a:cs typeface="Times New Roman" panose="02020603050405020304" pitchFamily="18" charset="0"/>
            </a:endParaRPr>
          </a:p>
          <a:p>
            <a:pPr marL="514350" indent="-514350">
              <a:buAutoNum type="arabicPeriod"/>
            </a:pPr>
            <a:r>
              <a:rPr lang="en-US" sz="2200" dirty="0" smtClean="0">
                <a:latin typeface="Times New Roman" panose="02020603050405020304" pitchFamily="18" charset="0"/>
                <a:cs typeface="Times New Roman" panose="02020603050405020304" pitchFamily="18" charset="0"/>
              </a:rPr>
              <a:t>Services of law firms</a:t>
            </a:r>
            <a:endParaRPr lang="en-US" sz="2200" dirty="0" smtClean="0">
              <a:latin typeface="Times New Roman" panose="02020603050405020304" pitchFamily="18" charset="0"/>
              <a:cs typeface="Times New Roman" panose="02020603050405020304" pitchFamily="18" charset="0"/>
            </a:endParaRPr>
          </a:p>
          <a:p>
            <a:pPr marL="514350" indent="-514350">
              <a:buAutoNum type="arabicPeriod"/>
            </a:pPr>
            <a:r>
              <a:rPr lang="en-US" sz="2200" dirty="0" smtClean="0">
                <a:latin typeface="Times New Roman" panose="02020603050405020304" pitchFamily="18" charset="0"/>
                <a:cs typeface="Times New Roman" panose="02020603050405020304" pitchFamily="18" charset="0"/>
              </a:rPr>
              <a:t>Services of health organizations</a:t>
            </a:r>
            <a:endParaRPr lang="en-US" sz="2200" dirty="0" smtClean="0">
              <a:latin typeface="Times New Roman" panose="02020603050405020304" pitchFamily="18" charset="0"/>
              <a:cs typeface="Times New Roman" panose="02020603050405020304" pitchFamily="18" charset="0"/>
            </a:endParaRPr>
          </a:p>
          <a:p>
            <a:pPr marL="514350" indent="-514350">
              <a:buAutoNum type="arabicPeriod"/>
            </a:pPr>
            <a:r>
              <a:rPr lang="en-US" sz="2200" dirty="0" smtClean="0">
                <a:latin typeface="Times New Roman" panose="02020603050405020304" pitchFamily="18" charset="0"/>
                <a:cs typeface="Times New Roman" panose="02020603050405020304" pitchFamily="18" charset="0"/>
              </a:rPr>
              <a:t>Sell knowledge online</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3000" b="1" dirty="0">
                <a:solidFill>
                  <a:srgbClr val="C00000"/>
                </a:solidFill>
              </a:rPr>
              <a:t>Business – to Consumer [B2C]</a:t>
            </a:r>
            <a:br>
              <a:rPr lang="en-IN" sz="3000" dirty="0">
                <a:solidFill>
                  <a:srgbClr val="C00000"/>
                </a:solidFill>
              </a:rPr>
            </a:br>
            <a:endParaRPr lang="en-IN" sz="3000" dirty="0">
              <a:solidFill>
                <a:srgbClr val="C00000"/>
              </a:solidFill>
            </a:endParaRPr>
          </a:p>
        </p:txBody>
      </p:sp>
      <p:sp>
        <p:nvSpPr>
          <p:cNvPr id="3" name="Content Placeholder 2"/>
          <p:cNvSpPr>
            <a:spLocks noGrp="1"/>
          </p:cNvSpPr>
          <p:nvPr>
            <p:ph idx="1"/>
          </p:nvPr>
        </p:nvSpPr>
        <p:spPr/>
        <p:txBody>
          <a:bodyPr>
            <a:noAutofit/>
          </a:bodyPr>
          <a:lstStyle/>
          <a:p>
            <a:pPr>
              <a:lnSpc>
                <a:spcPct val="150000"/>
              </a:lnSpc>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Business </a:t>
            </a:r>
            <a:r>
              <a:rPr lang="en-US" sz="2200" dirty="0">
                <a:latin typeface="Times New Roman" panose="02020603050405020304" pitchFamily="18" charset="0"/>
                <a:cs typeface="Times New Roman" panose="02020603050405020304" pitchFamily="18" charset="0"/>
              </a:rPr>
              <a:t>– to Consumer [B2C] e‐commerce consists of the sale of products or services from a business to the general public. </a:t>
            </a:r>
            <a:endParaRPr lang="en-US" sz="2200" dirty="0" smtClean="0">
              <a:latin typeface="Times New Roman" panose="02020603050405020304" pitchFamily="18" charset="0"/>
              <a:cs typeface="Times New Roman" panose="02020603050405020304" pitchFamily="18" charset="0"/>
            </a:endParaRPr>
          </a:p>
          <a:p>
            <a:pPr>
              <a:lnSpc>
                <a:spcPct val="150000"/>
              </a:lnSpc>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It is also called e-tailing</a:t>
            </a:r>
            <a:endParaRPr lang="en-US" sz="2200" dirty="0" smtClean="0">
              <a:latin typeface="Times New Roman" panose="02020603050405020304" pitchFamily="18" charset="0"/>
              <a:cs typeface="Times New Roman" panose="02020603050405020304" pitchFamily="18" charset="0"/>
            </a:endParaRPr>
          </a:p>
          <a:p>
            <a:pPr>
              <a:lnSpc>
                <a:spcPct val="150000"/>
              </a:lnSpc>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It establishes online relationships.</a:t>
            </a:r>
            <a:endParaRPr lang="en-US" sz="2200" dirty="0" smtClean="0">
              <a:latin typeface="Times New Roman" panose="02020603050405020304" pitchFamily="18" charset="0"/>
              <a:cs typeface="Times New Roman" panose="02020603050405020304" pitchFamily="18" charset="0"/>
            </a:endParaRPr>
          </a:p>
          <a:p>
            <a:pPr>
              <a:lnSpc>
                <a:spcPct val="150000"/>
              </a:lnSpc>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Products </a:t>
            </a:r>
            <a:r>
              <a:rPr lang="en-US" sz="2200" dirty="0">
                <a:latin typeface="Times New Roman" panose="02020603050405020304" pitchFamily="18" charset="0"/>
                <a:cs typeface="Times New Roman" panose="02020603050405020304" pitchFamily="18" charset="0"/>
              </a:rPr>
              <a:t>can be anything from clothing to flowers and the products can also be intangible products such as online banking, stock trading, and airline reservations. </a:t>
            </a:r>
            <a:endParaRPr lang="en-US" sz="2200" dirty="0" smtClean="0">
              <a:latin typeface="Times New Roman" panose="02020603050405020304" pitchFamily="18" charset="0"/>
              <a:cs typeface="Times New Roman" panose="02020603050405020304" pitchFamily="18" charset="0"/>
            </a:endParaRPr>
          </a:p>
          <a:p>
            <a:pPr>
              <a:lnSpc>
                <a:spcPct val="150000"/>
              </a:lnSpc>
              <a:buFont typeface="Wingdings" panose="05000000000000000000" pitchFamily="2" charset="2"/>
              <a:buChar char="Ø"/>
            </a:pPr>
            <a:endParaRPr lang="en-US" sz="2200" dirty="0" smtClean="0">
              <a:latin typeface="Times New Roman" panose="02020603050405020304" pitchFamily="18" charset="0"/>
              <a:cs typeface="Times New Roman" panose="02020603050405020304" pitchFamily="18" charset="0"/>
            </a:endParaRPr>
          </a:p>
          <a:p>
            <a:pPr marL="0" indent="0">
              <a:lnSpc>
                <a:spcPct val="150000"/>
              </a:lnSpc>
              <a:buNone/>
            </a:pPr>
            <a:r>
              <a:rPr lang="en-US" sz="2200" dirty="0">
                <a:latin typeface="Times New Roman" panose="02020603050405020304" pitchFamily="18" charset="0"/>
                <a:cs typeface="Times New Roman" panose="02020603050405020304" pitchFamily="18" charset="0"/>
              </a:rPr>
              <a:t> </a:t>
            </a:r>
            <a:endParaRPr lang="en-IN" sz="2200" dirty="0">
              <a:latin typeface="Times New Roman" panose="02020603050405020304" pitchFamily="18" charset="0"/>
              <a:cs typeface="Times New Roman" panose="02020603050405020304" pitchFamily="18" charset="0"/>
            </a:endParaRPr>
          </a:p>
          <a:p>
            <a:pPr>
              <a:lnSpc>
                <a:spcPct val="150000"/>
              </a:lnSpc>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lvl="0">
              <a:buFont typeface="Wingdings" panose="05000000000000000000" pitchFamily="2" charset="2"/>
              <a:buChar char="Ø"/>
            </a:pPr>
            <a:r>
              <a:rPr lang="en-US" sz="2200" dirty="0">
                <a:solidFill>
                  <a:prstClr val="black"/>
                </a:solidFill>
                <a:latin typeface="Times New Roman" panose="02020603050405020304" pitchFamily="18" charset="0"/>
                <a:cs typeface="Times New Roman" panose="02020603050405020304" pitchFamily="18" charset="0"/>
              </a:rPr>
              <a:t>Business – to Consumer [B2C] is basically a concept of online marketing and distributing of products and services over the internet. </a:t>
            </a:r>
            <a:endParaRPr lang="en-US" sz="2200" dirty="0">
              <a:solidFill>
                <a:prstClr val="black"/>
              </a:solidFill>
              <a:latin typeface="Times New Roman" panose="02020603050405020304" pitchFamily="18" charset="0"/>
              <a:cs typeface="Times New Roman" panose="02020603050405020304" pitchFamily="18" charset="0"/>
            </a:endParaRPr>
          </a:p>
          <a:p>
            <a:pPr lvl="0">
              <a:buFont typeface="Wingdings" panose="05000000000000000000" pitchFamily="2" charset="2"/>
              <a:buChar char="Ø"/>
            </a:pPr>
            <a:endParaRPr lang="en-IN" sz="2200" dirty="0">
              <a:solidFill>
                <a:prstClr val="black"/>
              </a:solidFill>
              <a:latin typeface="Times New Roman" panose="02020603050405020304" pitchFamily="18" charset="0"/>
              <a:cs typeface="Times New Roman" panose="02020603050405020304" pitchFamily="18" charset="0"/>
            </a:endParaRPr>
          </a:p>
          <a:p>
            <a:pPr lvl="0">
              <a:buFont typeface="Wingdings" panose="05000000000000000000" pitchFamily="2" charset="2"/>
              <a:buChar char="Ø"/>
            </a:pPr>
            <a:r>
              <a:rPr lang="en-US" sz="2200" dirty="0">
                <a:solidFill>
                  <a:prstClr val="black"/>
                </a:solidFill>
                <a:latin typeface="Times New Roman" panose="02020603050405020304" pitchFamily="18" charset="0"/>
                <a:cs typeface="Times New Roman" panose="02020603050405020304" pitchFamily="18" charset="0"/>
              </a:rPr>
              <a:t>A business firm can also establish relations with customers through electronic medias. For this, the company has to design a web site and place it on the internet. On the web site, the company can publish all details about the product and services and that benefits customers to place orders for these goods from the web site.</a:t>
            </a:r>
            <a:endParaRPr lang="en-IN" sz="2200" dirty="0">
              <a:solidFill>
                <a:prstClr val="black"/>
              </a:solidFill>
              <a:latin typeface="Times New Roman" panose="02020603050405020304" pitchFamily="18" charset="0"/>
              <a:cs typeface="Times New Roman" panose="02020603050405020304" pitchFamily="18" charset="0"/>
            </a:endParaRPr>
          </a:p>
          <a:p>
            <a:pPr marL="0" indent="0">
              <a:buNone/>
            </a:pP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solidFill>
                  <a:srgbClr val="FF0000"/>
                </a:solidFill>
              </a:rPr>
              <a:t>Types of products under B2C</a:t>
            </a:r>
            <a:endParaRPr lang="en-IN" sz="3000" b="1"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pPr marL="514350" indent="-514350">
              <a:buAutoNum type="arabicPeriod"/>
            </a:pPr>
            <a:r>
              <a:rPr lang="en-US" dirty="0" smtClean="0">
                <a:latin typeface="Times New Roman" panose="02020603050405020304" pitchFamily="18" charset="0"/>
                <a:cs typeface="Times New Roman" panose="02020603050405020304" pitchFamily="18" charset="0"/>
              </a:rPr>
              <a:t>Computer hardware and software.</a:t>
            </a:r>
            <a:endParaRPr lang="en-US" dirty="0" smtClean="0">
              <a:latin typeface="Times New Roman" panose="02020603050405020304" pitchFamily="18" charset="0"/>
              <a:cs typeface="Times New Roman" panose="02020603050405020304" pitchFamily="18" charset="0"/>
            </a:endParaRPr>
          </a:p>
          <a:p>
            <a:pPr marL="514350" indent="-514350">
              <a:buAutoNum type="arabicPeriod"/>
            </a:pPr>
            <a:r>
              <a:rPr lang="en-US" dirty="0" smtClean="0">
                <a:latin typeface="Times New Roman" panose="02020603050405020304" pitchFamily="18" charset="0"/>
                <a:cs typeface="Times New Roman" panose="02020603050405020304" pitchFamily="18" charset="0"/>
              </a:rPr>
              <a:t>Consumer electronics such as digital cameras, printers, scanners, wireless devices.</a:t>
            </a:r>
            <a:endParaRPr lang="en-US" dirty="0" smtClean="0">
              <a:latin typeface="Times New Roman" panose="02020603050405020304" pitchFamily="18" charset="0"/>
              <a:cs typeface="Times New Roman" panose="02020603050405020304" pitchFamily="18" charset="0"/>
            </a:endParaRPr>
          </a:p>
          <a:p>
            <a:pPr marL="514350" indent="-514350">
              <a:buAutoNum type="arabicPeriod"/>
            </a:pPr>
            <a:r>
              <a:rPr lang="en-US" dirty="0" smtClean="0">
                <a:latin typeface="Times New Roman" panose="02020603050405020304" pitchFamily="18" charset="0"/>
                <a:cs typeface="Times New Roman" panose="02020603050405020304" pitchFamily="18" charset="0"/>
              </a:rPr>
              <a:t>Sporting goods</a:t>
            </a:r>
            <a:endParaRPr lang="en-US" dirty="0" smtClean="0">
              <a:latin typeface="Times New Roman" panose="02020603050405020304" pitchFamily="18" charset="0"/>
              <a:cs typeface="Times New Roman" panose="02020603050405020304" pitchFamily="18" charset="0"/>
            </a:endParaRPr>
          </a:p>
          <a:p>
            <a:pPr marL="514350" indent="-514350">
              <a:buAutoNum type="arabicPeriod"/>
            </a:pPr>
            <a:r>
              <a:rPr lang="en-US" dirty="0" smtClean="0">
                <a:latin typeface="Times New Roman" panose="02020603050405020304" pitchFamily="18" charset="0"/>
                <a:cs typeface="Times New Roman" panose="02020603050405020304" pitchFamily="18" charset="0"/>
              </a:rPr>
              <a:t>Office supplies</a:t>
            </a:r>
            <a:endParaRPr lang="en-US" dirty="0" smtClean="0">
              <a:latin typeface="Times New Roman" panose="02020603050405020304" pitchFamily="18" charset="0"/>
              <a:cs typeface="Times New Roman" panose="02020603050405020304" pitchFamily="18" charset="0"/>
            </a:endParaRPr>
          </a:p>
          <a:p>
            <a:pPr marL="514350" indent="-514350">
              <a:buAutoNum type="arabicPeriod"/>
            </a:pPr>
            <a:r>
              <a:rPr lang="en-US" dirty="0" smtClean="0">
                <a:latin typeface="Times New Roman" panose="02020603050405020304" pitchFamily="18" charset="0"/>
                <a:cs typeface="Times New Roman" panose="02020603050405020304" pitchFamily="18" charset="0"/>
              </a:rPr>
              <a:t>Books and music</a:t>
            </a:r>
            <a:endParaRPr lang="en-US" dirty="0" smtClean="0">
              <a:latin typeface="Times New Roman" panose="02020603050405020304" pitchFamily="18" charset="0"/>
              <a:cs typeface="Times New Roman" panose="02020603050405020304" pitchFamily="18" charset="0"/>
            </a:endParaRPr>
          </a:p>
          <a:p>
            <a:pPr marL="514350" indent="-514350">
              <a:buAutoNum type="arabicPeriod"/>
            </a:pPr>
            <a:r>
              <a:rPr lang="en-US" dirty="0" smtClean="0">
                <a:latin typeface="Times New Roman" panose="02020603050405020304" pitchFamily="18" charset="0"/>
                <a:cs typeface="Times New Roman" panose="02020603050405020304" pitchFamily="18" charset="0"/>
              </a:rPr>
              <a:t>Toys</a:t>
            </a:r>
            <a:endParaRPr lang="en-US" dirty="0" smtClean="0">
              <a:latin typeface="Times New Roman" panose="02020603050405020304" pitchFamily="18" charset="0"/>
              <a:cs typeface="Times New Roman" panose="02020603050405020304" pitchFamily="18" charset="0"/>
            </a:endParaRPr>
          </a:p>
          <a:p>
            <a:pPr marL="514350" indent="-514350">
              <a:buAutoNum type="arabicPeriod"/>
            </a:pPr>
            <a:r>
              <a:rPr lang="en-US" dirty="0" smtClean="0">
                <a:latin typeface="Times New Roman" panose="02020603050405020304" pitchFamily="18" charset="0"/>
                <a:cs typeface="Times New Roman" panose="02020603050405020304" pitchFamily="18" charset="0"/>
              </a:rPr>
              <a:t>Health and beauty</a:t>
            </a:r>
            <a:endParaRPr lang="en-US" dirty="0" smtClean="0">
              <a:latin typeface="Times New Roman" panose="02020603050405020304" pitchFamily="18" charset="0"/>
              <a:cs typeface="Times New Roman" panose="02020603050405020304" pitchFamily="18" charset="0"/>
            </a:endParaRPr>
          </a:p>
          <a:p>
            <a:pPr marL="514350" indent="-514350">
              <a:buAutoNum type="arabicPeriod"/>
            </a:pPr>
            <a:r>
              <a:rPr lang="en-US" dirty="0" smtClean="0">
                <a:latin typeface="Times New Roman" panose="02020603050405020304" pitchFamily="18" charset="0"/>
                <a:cs typeface="Times New Roman" panose="02020603050405020304" pitchFamily="18" charset="0"/>
              </a:rPr>
              <a:t>Entertainment</a:t>
            </a:r>
            <a:endParaRPr lang="en-US" dirty="0" smtClean="0">
              <a:latin typeface="Times New Roman" panose="02020603050405020304" pitchFamily="18" charset="0"/>
              <a:cs typeface="Times New Roman" panose="02020603050405020304" pitchFamily="18" charset="0"/>
            </a:endParaRPr>
          </a:p>
          <a:p>
            <a:pPr marL="514350" indent="-514350">
              <a:buAutoNum type="arabicPeriod"/>
            </a:pPr>
            <a:r>
              <a:rPr lang="en-US" dirty="0" smtClean="0">
                <a:latin typeface="Times New Roman" panose="02020603050405020304" pitchFamily="18" charset="0"/>
                <a:cs typeface="Times New Roman" panose="02020603050405020304" pitchFamily="18" charset="0"/>
              </a:rPr>
              <a:t>Apparel</a:t>
            </a:r>
            <a:endParaRPr lang="en-US" dirty="0" smtClean="0">
              <a:latin typeface="Times New Roman" panose="02020603050405020304" pitchFamily="18" charset="0"/>
              <a:cs typeface="Times New Roman" panose="02020603050405020304" pitchFamily="18" charset="0"/>
            </a:endParaRPr>
          </a:p>
          <a:p>
            <a:pPr marL="514350" indent="-514350">
              <a:buAutoNum type="arabicPeriod"/>
            </a:pPr>
            <a:r>
              <a:rPr lang="en-US" dirty="0" smtClean="0">
                <a:latin typeface="Times New Roman" panose="02020603050405020304" pitchFamily="18" charset="0"/>
                <a:cs typeface="Times New Roman" panose="02020603050405020304" pitchFamily="18" charset="0"/>
              </a:rPr>
              <a:t>Cars</a:t>
            </a:r>
            <a:endParaRPr lang="en-US" dirty="0" smtClean="0">
              <a:latin typeface="Times New Roman" panose="02020603050405020304" pitchFamily="18" charset="0"/>
              <a:cs typeface="Times New Roman" panose="02020603050405020304" pitchFamily="18" charset="0"/>
            </a:endParaRPr>
          </a:p>
          <a:p>
            <a:pPr marL="514350" indent="-514350">
              <a:buAutoNum type="arabicPeriod"/>
            </a:pPr>
            <a:r>
              <a:rPr lang="en-US" dirty="0" smtClean="0">
                <a:latin typeface="Times New Roman" panose="02020603050405020304" pitchFamily="18" charset="0"/>
                <a:cs typeface="Times New Roman" panose="02020603050405020304" pitchFamily="18" charset="0"/>
              </a:rPr>
              <a:t>Services like travel, stock trading, e-banking, real estate, insurance etc.</a:t>
            </a:r>
            <a:endParaRPr lang="en-US" dirty="0" smtClean="0">
              <a:latin typeface="Times New Roman" panose="02020603050405020304" pitchFamily="18" charset="0"/>
              <a:cs typeface="Times New Roman" panose="02020603050405020304" pitchFamily="18" charset="0"/>
            </a:endParaRPr>
          </a:p>
          <a:p>
            <a:pPr marL="514350" indent="-514350">
              <a:buAutoNum type="arabicPeriod"/>
            </a:pPr>
            <a:endParaRPr lang="en-IN"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solidFill>
                  <a:srgbClr val="C00000"/>
                </a:solidFill>
              </a:rPr>
              <a:t>Benefits of B2C</a:t>
            </a:r>
            <a:endParaRPr lang="en-IN" sz="3000" b="1" dirty="0">
              <a:solidFill>
                <a:srgbClr val="C00000"/>
              </a:solidFill>
            </a:endParaRPr>
          </a:p>
        </p:txBody>
      </p:sp>
      <p:sp>
        <p:nvSpPr>
          <p:cNvPr id="3" name="Content Placeholder 2"/>
          <p:cNvSpPr>
            <a:spLocks noGrp="1"/>
          </p:cNvSpPr>
          <p:nvPr>
            <p:ph idx="1"/>
          </p:nvPr>
        </p:nvSpPr>
        <p:spPr/>
        <p:txBody>
          <a:bodyPr>
            <a:normAutofit/>
          </a:bodyPr>
          <a:lstStyle/>
          <a:p>
            <a:pPr lvl="1"/>
            <a:r>
              <a:rPr lang="en-US" sz="2200" dirty="0">
                <a:latin typeface="Times New Roman" panose="02020603050405020304" pitchFamily="18" charset="0"/>
                <a:cs typeface="Times New Roman" panose="02020603050405020304" pitchFamily="18" charset="0"/>
              </a:rPr>
              <a:t>Lower Marketing costs</a:t>
            </a: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a:p>
            <a:pPr lvl="1"/>
            <a:r>
              <a:rPr lang="en-US" sz="2200" dirty="0">
                <a:latin typeface="Times New Roman" panose="02020603050405020304" pitchFamily="18" charset="0"/>
                <a:cs typeface="Times New Roman" panose="02020603050405020304" pitchFamily="18" charset="0"/>
              </a:rPr>
              <a:t>Lower order processing cost</a:t>
            </a:r>
            <a:endParaRPr lang="en-IN" sz="2200" dirty="0">
              <a:latin typeface="Times New Roman" panose="02020603050405020304" pitchFamily="18" charset="0"/>
              <a:cs typeface="Times New Roman" panose="02020603050405020304" pitchFamily="18" charset="0"/>
            </a:endParaRPr>
          </a:p>
          <a:p>
            <a:pPr marL="0" indent="0">
              <a:buNone/>
            </a:pPr>
            <a:endParaRPr lang="en-IN" sz="2200" dirty="0">
              <a:latin typeface="Times New Roman" panose="02020603050405020304" pitchFamily="18" charset="0"/>
              <a:cs typeface="Times New Roman" panose="02020603050405020304" pitchFamily="18" charset="0"/>
            </a:endParaRPr>
          </a:p>
          <a:p>
            <a:pPr lvl="1"/>
            <a:r>
              <a:rPr lang="en-US" sz="2200" dirty="0">
                <a:latin typeface="Times New Roman" panose="02020603050405020304" pitchFamily="18" charset="0"/>
                <a:cs typeface="Times New Roman" panose="02020603050405020304" pitchFamily="18" charset="0"/>
              </a:rPr>
              <a:t>Better customer service</a:t>
            </a:r>
            <a:endParaRPr lang="en-IN" sz="2200" dirty="0">
              <a:latin typeface="Times New Roman" panose="02020603050405020304" pitchFamily="18" charset="0"/>
              <a:cs typeface="Times New Roman" panose="02020603050405020304" pitchFamily="18" charset="0"/>
            </a:endParaRPr>
          </a:p>
          <a:p>
            <a:pPr marL="0" indent="0">
              <a:buNone/>
            </a:pPr>
            <a:endParaRPr lang="en-IN" sz="2200" dirty="0">
              <a:latin typeface="Times New Roman" panose="02020603050405020304" pitchFamily="18" charset="0"/>
              <a:cs typeface="Times New Roman" panose="02020603050405020304" pitchFamily="18" charset="0"/>
            </a:endParaRPr>
          </a:p>
          <a:p>
            <a:pPr lvl="1"/>
            <a:r>
              <a:rPr lang="en-US" sz="2200" dirty="0">
                <a:latin typeface="Times New Roman" panose="02020603050405020304" pitchFamily="18" charset="0"/>
                <a:cs typeface="Times New Roman" panose="02020603050405020304" pitchFamily="18" charset="0"/>
              </a:rPr>
              <a:t>Lower customer support cost</a:t>
            </a:r>
            <a:endParaRPr lang="en-IN" sz="2200" dirty="0">
              <a:latin typeface="Times New Roman" panose="02020603050405020304" pitchFamily="18" charset="0"/>
              <a:cs typeface="Times New Roman" panose="02020603050405020304" pitchFamily="18" charset="0"/>
            </a:endParaRPr>
          </a:p>
          <a:p>
            <a:pPr marL="0" indent="0">
              <a:buNone/>
            </a:pPr>
            <a:endParaRPr lang="en-IN" sz="2200" dirty="0">
              <a:latin typeface="Times New Roman" panose="02020603050405020304" pitchFamily="18" charset="0"/>
              <a:cs typeface="Times New Roman" panose="02020603050405020304" pitchFamily="18" charset="0"/>
            </a:endParaRPr>
          </a:p>
          <a:p>
            <a:pPr lvl="1"/>
            <a:r>
              <a:rPr lang="en-US" sz="2200" dirty="0">
                <a:latin typeface="Times New Roman" panose="02020603050405020304" pitchFamily="18" charset="0"/>
                <a:cs typeface="Times New Roman" panose="02020603050405020304" pitchFamily="18" charset="0"/>
              </a:rPr>
              <a:t>Wider markets</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solidFill>
                  <a:srgbClr val="FF0000"/>
                </a:solidFill>
              </a:rPr>
              <a:t>Business to Business to Consumer(B2B2C)</a:t>
            </a:r>
            <a:endParaRPr lang="en-IN" sz="3000" b="1" dirty="0">
              <a:solidFill>
                <a:srgbClr val="FF0000"/>
              </a:solidFill>
            </a:endParaRP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In this model, a business provides some products or services to a client business.</a:t>
            </a:r>
            <a:endParaRPr lang="en-US"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The client business maintain its own customers(which can be its own employees) to whom the product or services is provided without adding any value to it.</a:t>
            </a:r>
            <a:endParaRPr lang="en-US"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sz="22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200" dirty="0" err="1" smtClean="0">
                <a:latin typeface="Times New Roman" panose="02020603050405020304" pitchFamily="18" charset="0"/>
                <a:cs typeface="Times New Roman" panose="02020603050405020304" pitchFamily="18" charset="0"/>
              </a:rPr>
              <a:t>Eg</a:t>
            </a:r>
            <a:r>
              <a:rPr lang="en-US" sz="2200" dirty="0" smtClean="0">
                <a:latin typeface="Times New Roman" panose="02020603050405020304" pitchFamily="18" charset="0"/>
                <a:cs typeface="Times New Roman" panose="02020603050405020304" pitchFamily="18" charset="0"/>
              </a:rPr>
              <a:t>: Wholesaler - to- retailor -to -consumer.</a:t>
            </a:r>
            <a:endParaRPr lang="en-US" sz="2200" dirty="0" smtClean="0">
              <a:latin typeface="Times New Roman" panose="02020603050405020304" pitchFamily="18" charset="0"/>
              <a:cs typeface="Times New Roman" panose="02020603050405020304" pitchFamily="18" charset="0"/>
            </a:endParaRPr>
          </a:p>
          <a:p>
            <a:pPr marL="457200" lvl="1" indent="0">
              <a:buNone/>
            </a:pPr>
            <a:r>
              <a:rPr lang="en-US" sz="1800" dirty="0">
                <a:latin typeface="Times New Roman" panose="02020603050405020304" pitchFamily="18" charset="0"/>
                <a:cs typeface="Times New Roman" panose="02020603050405020304" pitchFamily="18" charset="0"/>
              </a:rPr>
              <a:t>	</a:t>
            </a:r>
            <a:endParaRPr lang="en-IN" sz="1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Customer to Customer (C2C)</a:t>
            </a:r>
            <a:endParaRPr lang="en-IN" sz="3000" b="1" dirty="0"/>
          </a:p>
        </p:txBody>
      </p:sp>
      <p:sp>
        <p:nvSpPr>
          <p:cNvPr id="3" name="Content Placeholder 2"/>
          <p:cNvSpPr>
            <a:spLocks noGrp="1"/>
          </p:cNvSpPr>
          <p:nvPr>
            <p:ph idx="1"/>
          </p:nvPr>
        </p:nvSpPr>
        <p:spPr/>
        <p:txBody>
          <a:bodyPr>
            <a:normAutofit/>
          </a:bodyPr>
          <a:lstStyle/>
          <a:p>
            <a:r>
              <a:rPr lang="en-US" sz="2200" dirty="0" smtClean="0">
                <a:latin typeface="Times New Roman" panose="02020603050405020304" pitchFamily="18" charset="0"/>
                <a:cs typeface="Times New Roman" panose="02020603050405020304" pitchFamily="18" charset="0"/>
              </a:rPr>
              <a:t>Here, consumers sell directly to other consumers.</a:t>
            </a:r>
            <a:endParaRPr lang="en-US" sz="2200" dirty="0" smtClean="0">
              <a:latin typeface="Times New Roman" panose="02020603050405020304" pitchFamily="18" charset="0"/>
              <a:cs typeface="Times New Roman" panose="02020603050405020304" pitchFamily="18" charset="0"/>
            </a:endParaRPr>
          </a:p>
          <a:p>
            <a:r>
              <a:rPr lang="en-US" sz="2200" dirty="0" err="1" smtClean="0">
                <a:latin typeface="Times New Roman" panose="02020603050405020304" pitchFamily="18" charset="0"/>
                <a:cs typeface="Times New Roman" panose="02020603050405020304" pitchFamily="18" charset="0"/>
              </a:rPr>
              <a:t>Eg</a:t>
            </a:r>
            <a:r>
              <a:rPr lang="en-US" sz="2200" dirty="0" smtClean="0">
                <a:latin typeface="Times New Roman" panose="02020603050405020304" pitchFamily="18" charset="0"/>
                <a:cs typeface="Times New Roman" panose="02020603050405020304" pitchFamily="18" charset="0"/>
              </a:rPr>
              <a:t>: Individuals selling residential property second hand goods, car etc. in online ads.</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Many auction sites allow individuals to place items up for auction.</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The site provider usually charges a transaction cost.</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solidFill>
                  <a:srgbClr val="FF0000"/>
                </a:solidFill>
              </a:rPr>
              <a:t>Peer to Peer (P2P)</a:t>
            </a:r>
            <a:endParaRPr lang="en-IN" sz="3000" b="1" dirty="0">
              <a:solidFill>
                <a:srgbClr val="FF0000"/>
              </a:solidFill>
            </a:endParaRPr>
          </a:p>
        </p:txBody>
      </p:sp>
      <p:sp>
        <p:nvSpPr>
          <p:cNvPr id="3" name="Content Placeholder 2"/>
          <p:cNvSpPr>
            <a:spLocks noGrp="1"/>
          </p:cNvSpPr>
          <p:nvPr>
            <p:ph idx="1"/>
          </p:nvPr>
        </p:nvSpPr>
        <p:spPr/>
        <p:txBody>
          <a:bodyPr>
            <a:normAutofit/>
          </a:bodyPr>
          <a:lstStyle/>
          <a:p>
            <a:r>
              <a:rPr lang="en-US" sz="2200" dirty="0" smtClean="0">
                <a:latin typeface="Times New Roman" panose="02020603050405020304" pitchFamily="18" charset="0"/>
                <a:cs typeface="Times New Roman" panose="02020603050405020304" pitchFamily="18" charset="0"/>
              </a:rPr>
              <a:t>It can be used in C2C,B2B and B2C.</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This technology enables networked peer computers to share data and processing with each other directly.</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People can exchange(swap) music, videos, software and other </a:t>
            </a:r>
            <a:r>
              <a:rPr lang="en-US" sz="2200" dirty="0" err="1" smtClean="0">
                <a:latin typeface="Times New Roman" panose="02020603050405020304" pitchFamily="18" charset="0"/>
                <a:cs typeface="Times New Roman" panose="02020603050405020304" pitchFamily="18" charset="0"/>
              </a:rPr>
              <a:t>digitizable</a:t>
            </a:r>
            <a:r>
              <a:rPr lang="en-US" sz="2200" dirty="0" smtClean="0">
                <a:latin typeface="Times New Roman" panose="02020603050405020304" pitchFamily="18" charset="0"/>
                <a:cs typeface="Times New Roman" panose="02020603050405020304" pitchFamily="18" charset="0"/>
              </a:rPr>
              <a:t> goods electronically.</a:t>
            </a:r>
            <a:endParaRPr lang="en-US" sz="2200" dirty="0" smtClean="0">
              <a:latin typeface="Times New Roman" panose="02020603050405020304" pitchFamily="18" charset="0"/>
              <a:cs typeface="Times New Roman" panose="02020603050405020304" pitchFamily="18" charset="0"/>
            </a:endParaRPr>
          </a:p>
          <a:p>
            <a:r>
              <a:rPr lang="en-US" sz="2200" dirty="0" err="1" smtClean="0">
                <a:latin typeface="Times New Roman" panose="02020603050405020304" pitchFamily="18" charset="0"/>
                <a:cs typeface="Times New Roman" panose="02020603050405020304" pitchFamily="18" charset="0"/>
              </a:rPr>
              <a:t>Eg:Napster</a:t>
            </a:r>
            <a:r>
              <a:rPr lang="en-US" sz="2200" dirty="0" smtClean="0">
                <a:latin typeface="Times New Roman" panose="02020603050405020304" pitchFamily="18" charset="0"/>
                <a:cs typeface="Times New Roman" panose="02020603050405020304" pitchFamily="18" charset="0"/>
              </a:rPr>
              <a:t> and </a:t>
            </a:r>
            <a:r>
              <a:rPr lang="en-US" sz="2200" dirty="0" err="1" smtClean="0">
                <a:latin typeface="Times New Roman" panose="02020603050405020304" pitchFamily="18" charset="0"/>
                <a:cs typeface="Times New Roman" panose="02020603050405020304" pitchFamily="18" charset="0"/>
              </a:rPr>
              <a:t>Genutella</a:t>
            </a:r>
            <a:endParaRPr lang="en-US" sz="2200" dirty="0" smtClean="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4356</Words>
  <Application>WPS Presentation</Application>
  <PresentationFormat>On-screen Show (4:3)</PresentationFormat>
  <Paragraphs>132</Paragraphs>
  <Slides>16</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16</vt:i4>
      </vt:variant>
    </vt:vector>
  </HeadingPairs>
  <TitlesOfParts>
    <vt:vector size="24" baseType="lpstr">
      <vt:lpstr>Arial</vt:lpstr>
      <vt:lpstr>SimSun</vt:lpstr>
      <vt:lpstr>Wingdings</vt:lpstr>
      <vt:lpstr>Times New Roman</vt:lpstr>
      <vt:lpstr>Calibri</vt:lpstr>
      <vt:lpstr>Microsoft YaHei</vt:lpstr>
      <vt:lpstr>Arial Unicode MS</vt:lpstr>
      <vt:lpstr>Office Theme</vt:lpstr>
      <vt:lpstr>Models of E- Commerce</vt:lpstr>
      <vt:lpstr>B2B services</vt:lpstr>
      <vt:lpstr>Business – to Consumer [B2C] </vt:lpstr>
      <vt:lpstr>PowerPoint 演示文稿</vt:lpstr>
      <vt:lpstr>Types of products under B2C</vt:lpstr>
      <vt:lpstr>Benefits of B2C</vt:lpstr>
      <vt:lpstr>Business to Business to Consumer(B2B2C)</vt:lpstr>
      <vt:lpstr>Customer to Customer (C2C)</vt:lpstr>
      <vt:lpstr>Peer to Peer (P2P)</vt:lpstr>
      <vt:lpstr>Customer to Business(C2B)</vt:lpstr>
      <vt:lpstr>3. Business – to –Government [B2G]  </vt:lpstr>
      <vt:lpstr>A website offering B – to –G services could provide businesses with the following.   </vt:lpstr>
      <vt:lpstr>Benefits of B2G</vt:lpstr>
      <vt:lpstr>Limitations of B2G</vt:lpstr>
      <vt:lpstr>Business‐ to‐ employee [B2E] </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11</cp:revision>
  <dcterms:created xsi:type="dcterms:W3CDTF">2020-09-08T03:08:00Z</dcterms:created>
  <dcterms:modified xsi:type="dcterms:W3CDTF">2024-08-31T08:59:50Z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8923AD046EC04AD795458850EEE9E142_12</vt:lpwstr>
  </property>
  <property fmtid="{D5CDD505-2E9C-101B-9397-08002B2CF9AE}" pid="3" name="KSOProductBuildVer">
    <vt:lpwstr>1033-12.2.0.17562</vt:lpwstr>
  </property>
</Properties>
</file>