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2" r:id="rId6"/>
    <p:sldId id="259" r:id="rId7"/>
    <p:sldId id="263" r:id="rId8"/>
    <p:sldId id="260" r:id="rId9"/>
    <p:sldId id="265" r:id="rId10"/>
    <p:sldId id="264" r:id="rId11"/>
    <p:sldId id="261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7B94-30BB-4E94-8E32-3214A0D1005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4A59-32AB-4393-9DFD-7A947342DF2A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7B94-30BB-4E94-8E32-3214A0D1005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4A59-32AB-4393-9DFD-7A947342DF2A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7B94-30BB-4E94-8E32-3214A0D1005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4A59-32AB-4393-9DFD-7A947342DF2A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7B94-30BB-4E94-8E32-3214A0D1005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4A59-32AB-4393-9DFD-7A947342DF2A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7B94-30BB-4E94-8E32-3214A0D1005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4A59-32AB-4393-9DFD-7A947342DF2A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7B94-30BB-4E94-8E32-3214A0D1005A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4A59-32AB-4393-9DFD-7A947342DF2A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7B94-30BB-4E94-8E32-3214A0D1005A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4A59-32AB-4393-9DFD-7A947342DF2A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7B94-30BB-4E94-8E32-3214A0D1005A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4A59-32AB-4393-9DFD-7A947342DF2A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7B94-30BB-4E94-8E32-3214A0D1005A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4A59-32AB-4393-9DFD-7A947342DF2A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7B94-30BB-4E94-8E32-3214A0D1005A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4A59-32AB-4393-9DFD-7A947342DF2A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7B94-30BB-4E94-8E32-3214A0D1005A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4A59-32AB-4393-9DFD-7A947342DF2A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87B94-30BB-4E94-8E32-3214A0D1005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E4A59-32AB-4393-9DFD-7A947342DF2A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E-Commerce strategy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49675"/>
            <a:ext cx="6400800" cy="1889125"/>
          </a:xfrm>
        </p:spPr>
        <p:txBody>
          <a:bodyPr>
            <a:normAutofit fontScale="6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Module II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/>
                <a:latin typeface="Times New Roman" panose="02020603050405020304"/>
                <a:ea typeface="Times New Roman" panose="02020603050405020304"/>
              </a:rPr>
              <a:t>Reasons for the failure of E-commerce</a:t>
            </a:r>
            <a:endParaRPr lang="en-IN"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0" indent="0"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IN" sz="2100" b="1" dirty="0" smtClean="0">
                <a:latin typeface="Times New Roman" panose="02020603050405020304"/>
                <a:ea typeface="Times New Roman" panose="02020603050405020304"/>
              </a:rPr>
              <a:t>1. </a:t>
            </a:r>
            <a:r>
              <a:rPr lang="en-US" sz="2100" b="1" dirty="0" smtClean="0">
                <a:effectLst/>
                <a:latin typeface="Times New Roman" panose="02020603050405020304"/>
                <a:ea typeface="Times New Roman" panose="02020603050405020304"/>
              </a:rPr>
              <a:t>Poor</a:t>
            </a:r>
            <a:r>
              <a:rPr lang="en-US" sz="2100" b="1" spc="-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b="1" dirty="0" smtClean="0">
                <a:effectLst/>
                <a:latin typeface="Times New Roman" panose="02020603050405020304"/>
                <a:ea typeface="Times New Roman" panose="02020603050405020304"/>
              </a:rPr>
              <a:t>Management:</a:t>
            </a:r>
            <a:endParaRPr lang="en-IN" sz="21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marR="128905" indent="0" algn="just">
              <a:lnSpc>
                <a:spcPct val="1020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	Many</a:t>
            </a:r>
            <a:r>
              <a:rPr lang="en-US" sz="2100" spc="-5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e-commerce</a:t>
            </a:r>
            <a:r>
              <a:rPr lang="en-US" sz="2100" spc="-5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business</a:t>
            </a:r>
            <a:r>
              <a:rPr lang="en-US" sz="2100" spc="-5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starts</a:t>
            </a:r>
            <a:r>
              <a:rPr lang="en-US" sz="2100" spc="-5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without planning</a:t>
            </a:r>
            <a:r>
              <a:rPr lang="en-US" sz="2100" spc="-3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and</a:t>
            </a:r>
            <a:r>
              <a:rPr lang="en-US" sz="21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in</a:t>
            </a:r>
            <a:r>
              <a:rPr lang="en-US" sz="21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many</a:t>
            </a:r>
            <a:r>
              <a:rPr lang="en-US" sz="2100" spc="-1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cases</a:t>
            </a:r>
            <a:r>
              <a:rPr lang="en-US" sz="2100" spc="-1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business</a:t>
            </a:r>
            <a:r>
              <a:rPr lang="en-US" sz="21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may</a:t>
            </a:r>
            <a:r>
              <a:rPr lang="en-US" sz="2100" spc="-2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not</a:t>
            </a:r>
            <a:r>
              <a:rPr lang="en-US" sz="21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be</a:t>
            </a:r>
            <a:r>
              <a:rPr lang="en-US" sz="21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suitable</a:t>
            </a:r>
            <a:r>
              <a:rPr lang="en-US" sz="21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for</a:t>
            </a:r>
            <a:r>
              <a:rPr lang="en-US" sz="2100" spc="-1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an</a:t>
            </a:r>
            <a:r>
              <a:rPr lang="en-US" sz="21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on-line</a:t>
            </a:r>
            <a:r>
              <a:rPr lang="en-US" sz="21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market.</a:t>
            </a:r>
            <a:endParaRPr lang="en-IN" sz="21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2100" b="1" dirty="0" smtClean="0">
                <a:latin typeface="Times New Roman" panose="02020603050405020304"/>
                <a:ea typeface="Times New Roman" panose="02020603050405020304"/>
              </a:rPr>
              <a:t>2. </a:t>
            </a:r>
            <a:r>
              <a:rPr lang="en-US" sz="2100" b="1" dirty="0" smtClean="0">
                <a:effectLst/>
                <a:latin typeface="Times New Roman" panose="02020603050405020304"/>
                <a:ea typeface="Times New Roman" panose="02020603050405020304"/>
              </a:rPr>
              <a:t>A poorly designed</a:t>
            </a:r>
            <a:r>
              <a:rPr lang="en-US" sz="2100" b="1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b="1" dirty="0" smtClean="0">
                <a:effectLst/>
                <a:latin typeface="Times New Roman" panose="02020603050405020304"/>
                <a:ea typeface="Times New Roman" panose="02020603050405020304"/>
              </a:rPr>
              <a:t>website:</a:t>
            </a:r>
            <a:endParaRPr lang="en-IN" sz="21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marR="130810" indent="0" algn="just">
              <a:lnSpc>
                <a:spcPct val="103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	A</a:t>
            </a:r>
            <a:r>
              <a:rPr lang="en-US" sz="21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professional</a:t>
            </a:r>
            <a:r>
              <a:rPr lang="en-US" sz="2100" spc="-3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website</a:t>
            </a:r>
            <a:r>
              <a:rPr lang="en-US" sz="2100" spc="-4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needs</a:t>
            </a:r>
            <a:r>
              <a:rPr lang="en-US" sz="21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to</a:t>
            </a:r>
            <a:r>
              <a:rPr lang="en-US" sz="21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feature</a:t>
            </a:r>
            <a:r>
              <a:rPr lang="en-US" sz="21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the</a:t>
            </a:r>
            <a:r>
              <a:rPr lang="en-US" sz="2100" spc="-4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items</a:t>
            </a:r>
            <a:r>
              <a:rPr lang="en-US" sz="2100" spc="-3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clearly</a:t>
            </a:r>
            <a:r>
              <a:rPr lang="en-US" sz="2100" spc="-4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with</a:t>
            </a:r>
            <a:r>
              <a:rPr lang="en-US" sz="2100" spc="-3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photos</a:t>
            </a:r>
            <a:r>
              <a:rPr lang="en-US" sz="2100" spc="-4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and</a:t>
            </a:r>
            <a:r>
              <a:rPr lang="en-US" sz="2100" spc="-3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descriptions.</a:t>
            </a:r>
            <a:r>
              <a:rPr lang="en-US" sz="2100" spc="-3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Another</a:t>
            </a:r>
            <a:r>
              <a:rPr lang="en-US" sz="21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issue</a:t>
            </a:r>
            <a:r>
              <a:rPr lang="en-US" sz="21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is</a:t>
            </a:r>
            <a:r>
              <a:rPr lang="en-US" sz="2100" spc="-4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too much</a:t>
            </a:r>
            <a:r>
              <a:rPr lang="en-US" sz="21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err="1" smtClean="0">
                <a:effectLst/>
                <a:latin typeface="Times New Roman" panose="02020603050405020304"/>
                <a:ea typeface="Times New Roman" panose="02020603050405020304"/>
              </a:rPr>
              <a:t>colour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,</a:t>
            </a:r>
            <a:r>
              <a:rPr lang="en-US" sz="21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flash</a:t>
            </a:r>
            <a:r>
              <a:rPr lang="en-US" sz="21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animation</a:t>
            </a:r>
            <a:r>
              <a:rPr lang="en-US" sz="21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or</a:t>
            </a:r>
            <a:r>
              <a:rPr lang="en-US" sz="21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graphics</a:t>
            </a:r>
            <a:r>
              <a:rPr lang="en-US" sz="2100" spc="-2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that</a:t>
            </a:r>
            <a:r>
              <a:rPr lang="en-US" sz="21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slowed</a:t>
            </a:r>
            <a:r>
              <a:rPr lang="en-US" sz="21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down</a:t>
            </a:r>
            <a:r>
              <a:rPr lang="en-US" sz="21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the</a:t>
            </a:r>
            <a:r>
              <a:rPr lang="en-US" sz="2100" spc="-2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downloading</a:t>
            </a:r>
            <a:r>
              <a:rPr lang="en-US" sz="2100" spc="-3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process.</a:t>
            </a:r>
            <a:endParaRPr lang="en-IN" sz="21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spcBef>
                <a:spcPts val="30"/>
              </a:spcBef>
              <a:spcAft>
                <a:spcPts val="0"/>
              </a:spcAft>
              <a:buNone/>
            </a:pPr>
            <a:r>
              <a:rPr lang="en-US" sz="2100" b="1" dirty="0" smtClean="0">
                <a:latin typeface="Times New Roman" panose="02020603050405020304"/>
                <a:ea typeface="Times New Roman" panose="02020603050405020304"/>
              </a:rPr>
              <a:t>3. </a:t>
            </a:r>
            <a:r>
              <a:rPr lang="en-US" sz="2100" b="1" dirty="0" smtClean="0">
                <a:effectLst/>
                <a:latin typeface="Times New Roman" panose="02020603050405020304"/>
                <a:ea typeface="Times New Roman" panose="02020603050405020304"/>
              </a:rPr>
              <a:t>Lack of</a:t>
            </a:r>
            <a:r>
              <a:rPr lang="en-US" sz="2100" b="1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b="1" dirty="0" smtClean="0">
                <a:effectLst/>
                <a:latin typeface="Times New Roman" panose="02020603050405020304"/>
                <a:ea typeface="Times New Roman" panose="02020603050405020304"/>
              </a:rPr>
              <a:t>marketing:</a:t>
            </a:r>
            <a:endParaRPr lang="en-IN" sz="21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marR="128905" indent="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	Marketing of the site is needed for both on-line and off-line. Firms have to identify their competitive advantage, and to show the customers the best price that can be offer.</a:t>
            </a:r>
            <a:endParaRPr lang="en-IN" sz="21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2100" b="1" dirty="0" smtClean="0">
                <a:latin typeface="Times New Roman" panose="02020603050405020304"/>
                <a:ea typeface="Times New Roman" panose="02020603050405020304"/>
              </a:rPr>
              <a:t>4. </a:t>
            </a:r>
            <a:r>
              <a:rPr lang="en-US" sz="2100" b="1" dirty="0" smtClean="0">
                <a:effectLst/>
                <a:latin typeface="Times New Roman" panose="02020603050405020304"/>
                <a:ea typeface="Times New Roman" panose="02020603050405020304"/>
              </a:rPr>
              <a:t>Selling the wrong product</a:t>
            </a:r>
            <a:r>
              <a:rPr lang="en-US" sz="2100" b="1" spc="-5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b="1" dirty="0" smtClean="0">
                <a:effectLst/>
                <a:latin typeface="Times New Roman" panose="02020603050405020304"/>
                <a:ea typeface="Times New Roman" panose="02020603050405020304"/>
              </a:rPr>
              <a:t>on-line:</a:t>
            </a:r>
            <a:endParaRPr lang="en-IN" sz="21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marR="128905" indent="0" algn="just">
              <a:lnSpc>
                <a:spcPct val="1020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	There are products that are not suitable to be sold on-line. Products which are inexpensive, and could be easily</a:t>
            </a:r>
            <a:r>
              <a:rPr lang="en-US" sz="2100" spc="-2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bought</a:t>
            </a:r>
            <a:r>
              <a:rPr lang="en-US" sz="2100" spc="-1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from</a:t>
            </a:r>
            <a:r>
              <a:rPr lang="en-US" sz="21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the</a:t>
            </a:r>
            <a:r>
              <a:rPr lang="en-US" sz="2100" spc="-2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local</a:t>
            </a:r>
            <a:r>
              <a:rPr lang="en-US" sz="2100" spc="-1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store</a:t>
            </a:r>
            <a:r>
              <a:rPr lang="en-US" sz="2100" spc="-2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are</a:t>
            </a:r>
            <a:r>
              <a:rPr lang="en-US" sz="21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not</a:t>
            </a:r>
            <a:r>
              <a:rPr lang="en-US" sz="2100" spc="-1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worth</a:t>
            </a:r>
            <a:r>
              <a:rPr lang="en-US" sz="21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selling</a:t>
            </a:r>
            <a:r>
              <a:rPr lang="en-US" sz="21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on</a:t>
            </a:r>
            <a:r>
              <a:rPr lang="en-US" sz="21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the</a:t>
            </a:r>
            <a:r>
              <a:rPr lang="en-US" sz="2100" spc="-2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100" dirty="0" smtClean="0">
                <a:effectLst/>
                <a:latin typeface="Times New Roman" panose="02020603050405020304"/>
                <a:ea typeface="Times New Roman" panose="02020603050405020304"/>
              </a:rPr>
              <a:t>Internet.</a:t>
            </a:r>
            <a:r>
              <a:rPr lang="en-US" sz="21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endParaRPr lang="en-IN" sz="21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spcBef>
                <a:spcPts val="45"/>
              </a:spcBef>
              <a:spcAft>
                <a:spcPts val="0"/>
              </a:spcAft>
              <a:buNone/>
            </a:pPr>
            <a:endParaRPr lang="en-IN" sz="2100" dirty="0" smtClean="0">
              <a:effectLst/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just">
              <a:buSzPts val="1000"/>
              <a:buNone/>
              <a:tabLst>
                <a:tab pos="304800" algn="l"/>
              </a:tabLst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5. Poor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order</a:t>
            </a:r>
            <a:r>
              <a:rPr lang="en-US" sz="2200" b="1" spc="-1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fulfillment:</a:t>
            </a:r>
            <a:endParaRPr lang="en-IN" sz="2200" b="1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marR="132080" lvl="0" indent="0" algn="just">
              <a:lnSpc>
                <a:spcPct val="102000"/>
              </a:lnSpc>
              <a:spcBef>
                <a:spcPts val="45"/>
              </a:spcBef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	Information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on the Internet spreads like anything. If words of unhappiness are being spread around to potential customers, the reputation would be damaged. Therefore, create a good impression on customers by fulfilling their orders according to their wishes.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>
              <a:spcBef>
                <a:spcPts val="45"/>
              </a:spcBef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6. Poor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customer</a:t>
            </a:r>
            <a:r>
              <a:rPr lang="en-US" sz="2200" b="1" spc="-1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service:</a:t>
            </a:r>
            <a:endParaRPr lang="en-IN" sz="2200" b="1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marR="130810" lvl="0" indent="0" algn="just">
              <a:lnSpc>
                <a:spcPct val="102000"/>
              </a:lnSpc>
              <a:spcBef>
                <a:spcPts val="45"/>
              </a:spcBef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	Poor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customer service would send our customers running away. Providing excellent service would not only satisfy our customer, but also bring in potential customers.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 algn="just">
              <a:spcBef>
                <a:spcPts val="5"/>
              </a:spcBef>
              <a:buSzPts val="1000"/>
              <a:buNone/>
              <a:tabLst>
                <a:tab pos="304800" algn="l"/>
              </a:tabLst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7. Inadequate</a:t>
            </a:r>
            <a:r>
              <a:rPr lang="en-US" sz="2200" b="1" spc="-15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Resources:</a:t>
            </a:r>
            <a:endParaRPr lang="en-IN" sz="2200" b="1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marR="130810" lvl="0" indent="0" algn="just">
              <a:lnSpc>
                <a:spcPct val="103000"/>
              </a:lnSpc>
              <a:spcBef>
                <a:spcPts val="35"/>
              </a:spcBef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	A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majority of these companies were expecting to experience tremendous growth in the foreseeable future and when that did not happen they had no saved capital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lvl="0" indent="0">
              <a:spcBef>
                <a:spcPts val="2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8. Poor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Channel</a:t>
            </a:r>
            <a:r>
              <a:rPr lang="en-US" sz="2000" b="1" spc="-1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Integration:</a:t>
            </a:r>
            <a:endParaRPr lang="en-IN" sz="2000" b="1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marR="130175" lvl="0" indent="0" algn="just">
              <a:lnSpc>
                <a:spcPct val="102000"/>
              </a:lnSpc>
              <a:spcBef>
                <a:spcPts val="45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	A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common mistake committed by firms is poor channel integration. Some companies may just try to market</a:t>
            </a:r>
            <a:r>
              <a:rPr lang="en-US" sz="2000" spc="-4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their</a:t>
            </a:r>
            <a:r>
              <a:rPr lang="en-US" sz="2000" spc="-4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goods</a:t>
            </a:r>
            <a:r>
              <a:rPr lang="en-US" sz="2000" spc="-5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or</a:t>
            </a:r>
            <a:r>
              <a:rPr lang="en-US" sz="2000" spc="-4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services</a:t>
            </a:r>
            <a:r>
              <a:rPr lang="en-US" sz="2000" spc="-4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via</a:t>
            </a:r>
            <a:r>
              <a:rPr lang="en-US" sz="2000" spc="-5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</a:t>
            </a:r>
            <a:r>
              <a:rPr lang="en-US" sz="2000" spc="-4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Internet</a:t>
            </a:r>
            <a:r>
              <a:rPr lang="en-US" sz="2000" spc="-3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and</a:t>
            </a:r>
            <a:r>
              <a:rPr lang="en-US" sz="2000" spc="-5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ignore</a:t>
            </a:r>
            <a:r>
              <a:rPr lang="en-US" sz="2000" spc="-5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</a:t>
            </a:r>
            <a:r>
              <a:rPr lang="en-US" sz="2000" spc="-5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other</a:t>
            </a:r>
            <a:r>
              <a:rPr lang="en-US" sz="2000" spc="-4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channel</a:t>
            </a:r>
            <a:r>
              <a:rPr lang="en-US" sz="2000" spc="-4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such</a:t>
            </a:r>
            <a:r>
              <a:rPr lang="en-US" sz="2000" spc="-3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as</a:t>
            </a:r>
            <a:r>
              <a:rPr lang="en-US" sz="2000" spc="-4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catalogues</a:t>
            </a:r>
            <a:r>
              <a:rPr lang="en-US" sz="2000" spc="-4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and</a:t>
            </a:r>
            <a:r>
              <a:rPr lang="en-US" sz="2000" spc="-5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physical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stores.</a:t>
            </a:r>
            <a:endParaRPr lang="en-IN" sz="20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marR="130175" lvl="0" indent="0" algn="just">
              <a:lnSpc>
                <a:spcPct val="102000"/>
              </a:lnSpc>
              <a:spcBef>
                <a:spcPts val="45"/>
              </a:spcBef>
              <a:buNone/>
            </a:pPr>
            <a:r>
              <a:rPr lang="en-IN" sz="20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9.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Ignoring</a:t>
            </a:r>
            <a:r>
              <a:rPr lang="en-US" sz="2000" b="1" spc="-2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Customers:</a:t>
            </a:r>
            <a:endParaRPr lang="en-IN" sz="2000" b="1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marR="128270" lvl="0" indent="0" algn="just">
              <a:lnSpc>
                <a:spcPct val="102000"/>
              </a:lnSpc>
              <a:spcBef>
                <a:spcPts val="35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	Another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common mistake that some of these companies have made is ignoring the customers. Some companies did not focus on customer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fulfillment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or product availability.</a:t>
            </a:r>
            <a:endParaRPr lang="en-IN" sz="20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>
              <a:spcBef>
                <a:spcPts val="35"/>
              </a:spcBef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10. High</a:t>
            </a:r>
            <a:r>
              <a:rPr lang="en-US" sz="2000" b="1" spc="-1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Cost:</a:t>
            </a:r>
            <a:endParaRPr lang="en-IN" sz="2000" b="1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marR="130810" lvl="0" indent="0" algn="just">
              <a:lnSpc>
                <a:spcPct val="103000"/>
              </a:lnSpc>
              <a:spcBef>
                <a:spcPts val="35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	Another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major mistake is that some e-commerce companies did not pay attention to is costs. Most of the companies that fail fun through an enormous amount of money in a relatively short period of time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endParaRPr lang="en-IN" sz="20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 algn="just">
              <a:buSzPts val="1000"/>
              <a:buNone/>
              <a:tabLst>
                <a:tab pos="370205" algn="l"/>
              </a:tabLst>
            </a:pP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11. Poor</a:t>
            </a:r>
            <a:r>
              <a:rPr lang="en-US" sz="2000" b="1" spc="-5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Planning:</a:t>
            </a:r>
            <a:endParaRPr lang="en-IN" sz="2000" b="1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marR="130175" lvl="0" indent="0" algn="just">
              <a:lnSpc>
                <a:spcPct val="118000"/>
              </a:lnSpc>
              <a:spcBef>
                <a:spcPts val="45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	Lastly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, and greatest of all, mostly all failed e-commerce companies have done poor planning. These companies have focused too much energy on low prices and not enough on product diversification and good service.</a:t>
            </a:r>
            <a:endParaRPr lang="en-IN" sz="20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/>
            <a:endParaRPr lang="en-IN" sz="2000" dirty="0">
              <a:solidFill>
                <a:prstClr val="black"/>
              </a:solidFill>
            </a:endParaRPr>
          </a:p>
          <a:p>
            <a:endParaRPr lang="en-IN" sz="2000" dirty="0" smtClean="0"/>
          </a:p>
          <a:p>
            <a:endParaRPr lang="en-IN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72085" lvl="0" indent="-342900">
              <a:spcBef>
                <a:spcPct val="20000"/>
              </a:spcBef>
            </a:pPr>
            <a:r>
              <a:rPr lang="en-US" sz="30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E</a:t>
            </a:r>
            <a:r>
              <a:rPr lang="en-US" sz="3000" b="1" dirty="0">
                <a:solidFill>
                  <a:srgbClr val="FF0000"/>
                </a:solidFill>
                <a:ea typeface="Times New Roman" panose="02020603050405020304"/>
                <a:cs typeface="+mn-cs"/>
              </a:rPr>
              <a:t>‐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Commerce Strategy</a:t>
            </a:r>
            <a:br>
              <a:rPr lang="en-IN" sz="30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</a:br>
            <a:endParaRPr lang="en-IN"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20"/>
              </a:spcBef>
              <a:spcAft>
                <a:spcPts val="0"/>
              </a:spcAft>
              <a:buNone/>
            </a:pPr>
            <a:endParaRPr lang="en-IN" sz="2200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514985" marR="73660" algn="just"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ompanies with an E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‐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business strategy are more open. </a:t>
            </a: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514985" marR="73660" algn="just"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 entire organization focuses on the market and has greater visibility, more efficient collaboration and stronger relationships.</a:t>
            </a: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514985" marR="73660" algn="just"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Opening up a business,</a:t>
            </a:r>
            <a:r>
              <a:rPr lang="en-US" sz="2200" spc="-4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however,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requires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an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extended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ERP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Solution</a:t>
            </a:r>
            <a:r>
              <a:rPr lang="en-US" sz="2200" spc="-5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which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integrates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</a:t>
            </a:r>
            <a:r>
              <a:rPr lang="en-US" sz="2200" spc="-5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front</a:t>
            </a:r>
            <a:r>
              <a:rPr lang="en-US" sz="2200" spc="-3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office</a:t>
            </a:r>
            <a:r>
              <a:rPr lang="en-US" sz="2200" spc="-5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with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</a:t>
            </a:r>
            <a:r>
              <a:rPr lang="en-US" sz="2200" spc="-5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back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‐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office system. Customer Relationship Management [CRM] and Supply Chain Collaboration [SCC] compliment back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‐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office relationship.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77850" lvl="0" indent="-342900">
              <a:spcBef>
                <a:spcPct val="20000"/>
              </a:spcBef>
            </a:pPr>
            <a:r>
              <a:rPr lang="en-US" sz="30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The various elements required to implement a successful e</a:t>
            </a:r>
            <a:r>
              <a:rPr lang="en-US" sz="3000" b="1" dirty="0">
                <a:solidFill>
                  <a:srgbClr val="FF0000"/>
                </a:solidFill>
                <a:ea typeface="Times New Roman" panose="02020603050405020304"/>
                <a:cs typeface="+mn-cs"/>
              </a:rPr>
              <a:t>‐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commerce strategy are:</a:t>
            </a:r>
            <a:r>
              <a:rPr lang="en-US" sz="3000" b="1" dirty="0">
                <a:solidFill>
                  <a:srgbClr val="FF0000"/>
                </a:solidFill>
                <a:ea typeface="Times New Roman" panose="02020603050405020304"/>
                <a:cs typeface="+mn-cs"/>
              </a:rPr>
              <a:t>‐</a:t>
            </a:r>
            <a:br>
              <a:rPr lang="en-IN" sz="30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</a:br>
            <a:endParaRPr lang="en-IN"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Use a clicks and mortar strategy if possible</a:t>
            </a:r>
            <a:r>
              <a:rPr lang="en-US" sz="2200" dirty="0">
                <a:ea typeface="Times New Roman" panose="02020603050405020304"/>
              </a:rPr>
              <a:t>‐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it combines offline resources, such as store brands, channels with an online e</a:t>
            </a:r>
            <a:r>
              <a:rPr lang="en-US" sz="2200" dirty="0">
                <a:ea typeface="Times New Roman" panose="02020603050405020304"/>
              </a:rPr>
              <a:t>‐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commerce</a:t>
            </a:r>
            <a:r>
              <a:rPr lang="en-US" sz="2200" spc="-7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presence.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Integrate</a:t>
            </a:r>
            <a:r>
              <a:rPr lang="en-US" sz="22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the</a:t>
            </a:r>
            <a:r>
              <a:rPr lang="en-US" sz="2200" spc="-3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shopping</a:t>
            </a:r>
            <a:r>
              <a:rPr lang="en-US" sz="2200" spc="-4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experience</a:t>
            </a:r>
            <a:r>
              <a:rPr lang="en-US" sz="2200" spc="-3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Integrate</a:t>
            </a:r>
            <a:r>
              <a:rPr lang="en-US" sz="22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information,</a:t>
            </a:r>
            <a:r>
              <a:rPr lang="en-US" sz="2200" spc="-3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personal</a:t>
            </a:r>
            <a:r>
              <a:rPr lang="en-US" sz="2200" spc="-3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details</a:t>
            </a:r>
            <a:r>
              <a:rPr lang="en-US" sz="2200" spc="-3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and</a:t>
            </a:r>
            <a:r>
              <a:rPr lang="en-US" sz="2200" spc="-3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purchase</a:t>
            </a:r>
            <a:r>
              <a:rPr lang="en-US" sz="2200" spc="-3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history.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Plan about the content, pricing, stock management, fulfillment, support, payment, returns, support and</a:t>
            </a:r>
            <a:r>
              <a:rPr lang="en-US" sz="2200" spc="-1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security.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Develop an easy</a:t>
            </a:r>
            <a:r>
              <a:rPr lang="en-US" sz="2200" dirty="0">
                <a:ea typeface="Times New Roman" panose="02020603050405020304"/>
              </a:rPr>
              <a:t>‐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to use purchase</a:t>
            </a:r>
            <a:r>
              <a:rPr lang="en-US" sz="2200" spc="-5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process.</a:t>
            </a:r>
            <a:b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</a:br>
            <a:endParaRPr lang="en-IN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25"/>
              </a:spcBef>
              <a:buFont typeface="Wingdings" panose="05000000000000000000" pitchFamily="2" charset="2"/>
              <a:buChar char="Ø"/>
            </a:pP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Consider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localization</a:t>
            </a:r>
            <a:r>
              <a:rPr lang="en-US" sz="2200" spc="-1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issues.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Consider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customer relationship management and</a:t>
            </a:r>
            <a:r>
              <a:rPr lang="en-US" sz="2200" spc="-6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personalization.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Use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 right</a:t>
            </a:r>
            <a:r>
              <a:rPr lang="en-US" sz="2200" spc="-3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software.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Always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employ the right team in</a:t>
            </a:r>
            <a:r>
              <a:rPr lang="en-US" sz="2200" spc="-7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place.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Use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enough marketing</a:t>
            </a:r>
            <a:r>
              <a:rPr lang="en-US" sz="2200" spc="-3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campaign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effectLst/>
                <a:latin typeface="Times New Roman" panose="02020603050405020304"/>
                <a:ea typeface="Times New Roman" panose="02020603050405020304"/>
              </a:rPr>
              <a:t>Steps</a:t>
            </a:r>
            <a:r>
              <a:rPr lang="en-US" sz="3000" b="1" spc="-40" dirty="0" smtClean="0">
                <a:solidFill>
                  <a:srgbClr val="FF0000"/>
                </a:solidFill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effectLst/>
                <a:latin typeface="Times New Roman" panose="02020603050405020304"/>
                <a:ea typeface="Times New Roman" panose="02020603050405020304"/>
              </a:rPr>
              <a:t>to</a:t>
            </a:r>
            <a:r>
              <a:rPr lang="en-US" sz="3000" b="1" spc="-35" dirty="0" smtClean="0">
                <a:solidFill>
                  <a:srgbClr val="FF0000"/>
                </a:solidFill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effectLst/>
                <a:latin typeface="Times New Roman" panose="02020603050405020304"/>
                <a:ea typeface="Times New Roman" panose="02020603050405020304"/>
              </a:rPr>
              <a:t>E-</a:t>
            </a:r>
            <a:r>
              <a:rPr lang="en-US" sz="3000" b="1" spc="-25" dirty="0" smtClean="0">
                <a:solidFill>
                  <a:srgbClr val="FF0000"/>
                </a:solidFill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effectLst/>
                <a:latin typeface="Times New Roman" panose="02020603050405020304"/>
                <a:ea typeface="Times New Roman" panose="02020603050405020304"/>
              </a:rPr>
              <a:t>Commerce</a:t>
            </a:r>
            <a:r>
              <a:rPr lang="en-US" sz="3000" b="1" spc="-40" dirty="0" smtClean="0">
                <a:solidFill>
                  <a:srgbClr val="FF0000"/>
                </a:solidFill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endParaRPr lang="en-IN" sz="3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>
              <a:lnSpc>
                <a:spcPct val="102000"/>
              </a:lnSpc>
              <a:spcBef>
                <a:spcPts val="495"/>
              </a:spcBef>
              <a:spcAft>
                <a:spcPts val="0"/>
              </a:spcAft>
              <a:buNone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Before</a:t>
            </a:r>
            <a:r>
              <a:rPr lang="en-US" sz="22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you</a:t>
            </a:r>
            <a:r>
              <a:rPr lang="en-US" sz="2200" spc="-2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can</a:t>
            </a:r>
            <a:r>
              <a:rPr lang="en-US" sz="2200" spc="-3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start</a:t>
            </a:r>
            <a:r>
              <a:rPr lang="en-US" sz="2200" spc="-2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selling</a:t>
            </a:r>
            <a:r>
              <a:rPr lang="en-US" sz="22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your</a:t>
            </a:r>
            <a:r>
              <a:rPr lang="en-US" sz="2200" spc="-3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goods</a:t>
            </a:r>
            <a:r>
              <a:rPr lang="en-US" sz="22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and</a:t>
            </a:r>
            <a:r>
              <a:rPr lang="en-US" sz="22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services</a:t>
            </a:r>
            <a:r>
              <a:rPr lang="en-US" sz="2200" spc="-3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on-line</a:t>
            </a:r>
            <a:r>
              <a:rPr lang="en-US" sz="2200" spc="-3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there</a:t>
            </a:r>
            <a:r>
              <a:rPr lang="en-US" sz="22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are</a:t>
            </a:r>
            <a:r>
              <a:rPr lang="en-US" sz="22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several</a:t>
            </a:r>
            <a:r>
              <a:rPr lang="en-US" sz="2200" spc="-3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steps they</a:t>
            </a:r>
            <a:r>
              <a:rPr lang="en-US" sz="22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are:</a:t>
            </a: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marR="76835" lvl="0" indent="0" algn="just">
              <a:lnSpc>
                <a:spcPct val="103000"/>
              </a:lnSpc>
              <a:spcBef>
                <a:spcPts val="540"/>
              </a:spcBef>
              <a:buSzPts val="1000"/>
              <a:buNone/>
              <a:tabLst>
                <a:tab pos="578485" algn="l"/>
              </a:tabLst>
            </a:pP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1. Generating Demand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: 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marR="76835" lvl="0" indent="0" algn="just">
              <a:lnSpc>
                <a:spcPct val="103000"/>
              </a:lnSpc>
              <a:spcBef>
                <a:spcPts val="540"/>
              </a:spcBef>
              <a:buSzPts val="1000"/>
              <a:buNone/>
              <a:tabLst>
                <a:tab pos="578485" algn="l"/>
              </a:tabLst>
            </a:pPr>
            <a:r>
              <a:rPr lang="en-US" sz="2200" dirty="0">
                <a:latin typeface="Times New Roman" panose="02020603050405020304"/>
                <a:ea typeface="Times New Roman" panose="02020603050405020304"/>
              </a:rPr>
              <a:t>	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Get people of your site and then convert the lookers into</a:t>
            </a:r>
            <a:r>
              <a:rPr lang="en-US" sz="2200" spc="-10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buyers. Advertising on the internet is one way to get people to your</a:t>
            </a:r>
            <a:r>
              <a:rPr lang="en-US" sz="2200" spc="-1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site.</a:t>
            </a: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marR="78105" lvl="0" indent="0" algn="just">
              <a:lnSpc>
                <a:spcPct val="102000"/>
              </a:lnSpc>
              <a:spcBef>
                <a:spcPts val="640"/>
              </a:spcBef>
              <a:buSzPts val="1000"/>
              <a:buNone/>
              <a:tabLst>
                <a:tab pos="578485" algn="l"/>
              </a:tabLst>
            </a:pP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2. Ordering</a:t>
            </a:r>
            <a:r>
              <a:rPr lang="en-US" sz="2200" b="1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&amp;</a:t>
            </a:r>
            <a:r>
              <a:rPr lang="en-US" sz="2200" b="1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 err="1" smtClean="0">
                <a:effectLst/>
                <a:latin typeface="Times New Roman" panose="02020603050405020304"/>
                <a:ea typeface="Times New Roman" panose="02020603050405020304"/>
              </a:rPr>
              <a:t>Fulfilment</a:t>
            </a:r>
            <a:r>
              <a:rPr lang="en-US" sz="2200" b="1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:</a:t>
            </a:r>
            <a:r>
              <a:rPr lang="en-US" sz="2200" spc="-2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endParaRPr lang="en-US" sz="2200" spc="-25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marR="78105" lvl="0" indent="0" algn="just">
              <a:lnSpc>
                <a:spcPct val="102000"/>
              </a:lnSpc>
              <a:spcBef>
                <a:spcPts val="640"/>
              </a:spcBef>
              <a:buSzPts val="1000"/>
              <a:buNone/>
              <a:tabLst>
                <a:tab pos="578485" algn="l"/>
              </a:tabLst>
            </a:pPr>
            <a:r>
              <a:rPr lang="en-US" sz="2200" spc="-25" dirty="0">
                <a:latin typeface="Times New Roman" panose="02020603050405020304"/>
                <a:ea typeface="Times New Roman" panose="02020603050405020304"/>
              </a:rPr>
              <a:t>	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Once</a:t>
            </a:r>
            <a:r>
              <a:rPr lang="en-US" sz="22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</a:t>
            </a:r>
            <a:r>
              <a:rPr lang="en-US" sz="2200" spc="-3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consumer</a:t>
            </a:r>
            <a:r>
              <a:rPr lang="en-US" sz="22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is</a:t>
            </a:r>
            <a:r>
              <a:rPr lang="en-US" sz="2200" spc="-2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at</a:t>
            </a:r>
            <a:r>
              <a:rPr lang="en-US" sz="22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your</a:t>
            </a:r>
            <a:r>
              <a:rPr lang="en-US" sz="22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site</a:t>
            </a:r>
            <a:r>
              <a:rPr lang="en-US" sz="2200" spc="-3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you</a:t>
            </a:r>
            <a:r>
              <a:rPr lang="en-US" sz="22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need</a:t>
            </a:r>
            <a:r>
              <a:rPr lang="en-US" sz="22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them</a:t>
            </a:r>
            <a:r>
              <a:rPr lang="en-US" sz="2200" spc="-2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to</a:t>
            </a:r>
            <a:r>
              <a:rPr lang="en-US" sz="22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place</a:t>
            </a:r>
            <a:r>
              <a:rPr lang="en-US" sz="2200" spc="-2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an</a:t>
            </a:r>
            <a:r>
              <a:rPr lang="en-US" sz="22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order. This</a:t>
            </a:r>
            <a:r>
              <a:rPr lang="en-US" sz="2200" spc="-3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can be achieved by simplifying the ordering process. After that, fill and ship your customers orders in</a:t>
            </a:r>
            <a:r>
              <a:rPr lang="en-US" sz="22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</a:t>
            </a:r>
            <a:r>
              <a:rPr lang="en-US" sz="22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timely</a:t>
            </a:r>
            <a:r>
              <a:rPr lang="en-US" sz="2200" spc="-3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manner</a:t>
            </a:r>
            <a:r>
              <a:rPr lang="en-US" sz="2200" spc="-1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and</a:t>
            </a:r>
            <a:r>
              <a:rPr lang="en-US" sz="22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keep</a:t>
            </a:r>
            <a:r>
              <a:rPr lang="en-US" sz="22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them</a:t>
            </a:r>
            <a:r>
              <a:rPr lang="en-US" sz="22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informed</a:t>
            </a:r>
            <a:r>
              <a:rPr lang="en-US" sz="22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of</a:t>
            </a:r>
            <a:r>
              <a:rPr lang="en-US" sz="22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the</a:t>
            </a:r>
            <a:r>
              <a:rPr lang="en-US" sz="22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progress</a:t>
            </a:r>
            <a:r>
              <a:rPr lang="en-US" sz="2200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of</a:t>
            </a:r>
            <a:r>
              <a:rPr lang="en-US" sz="2200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their</a:t>
            </a:r>
            <a:r>
              <a:rPr lang="en-US" sz="2200" spc="-1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order.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marR="78105" lvl="0" indent="0" algn="just">
              <a:lnSpc>
                <a:spcPct val="102000"/>
              </a:lnSpc>
              <a:spcBef>
                <a:spcPts val="640"/>
              </a:spcBef>
              <a:buSzPts val="1000"/>
              <a:buNone/>
              <a:tabLst>
                <a:tab pos="578485" algn="l"/>
              </a:tabLst>
            </a:pPr>
            <a:r>
              <a:rPr lang="en-US" sz="2200" dirty="0" smtClean="0">
                <a:latin typeface="Times New Roman" panose="02020603050405020304"/>
                <a:ea typeface="Times New Roman" panose="02020603050405020304"/>
              </a:rPr>
              <a:t>3.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Process Payment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: 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marR="78105" lvl="0" indent="0" algn="just">
              <a:lnSpc>
                <a:spcPct val="102000"/>
              </a:lnSpc>
              <a:spcBef>
                <a:spcPts val="640"/>
              </a:spcBef>
              <a:buSzPts val="1000"/>
              <a:buNone/>
              <a:tabLst>
                <a:tab pos="578485" algn="l"/>
              </a:tabLst>
            </a:pPr>
            <a:r>
              <a:rPr lang="en-US" sz="2200" dirty="0">
                <a:latin typeface="Times New Roman" panose="02020603050405020304"/>
                <a:ea typeface="Times New Roman" panose="02020603050405020304"/>
              </a:rPr>
              <a:t>	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You have to choose any of the available methods for processing payments such as</a:t>
            </a:r>
            <a:r>
              <a:rPr lang="en-US" sz="2200" spc="-4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cash</a:t>
            </a:r>
            <a:r>
              <a:rPr lang="en-US" sz="22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Model, </a:t>
            </a:r>
            <a:r>
              <a:rPr lang="en-US" sz="2200" dirty="0" err="1" smtClean="0">
                <a:effectLst/>
                <a:latin typeface="Times New Roman" panose="02020603050405020304"/>
                <a:ea typeface="Times New Roman" panose="02020603050405020304"/>
              </a:rPr>
              <a:t>Cheque</a:t>
            </a:r>
            <a:r>
              <a:rPr lang="en-US" sz="2200" spc="-5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Model</a:t>
            </a:r>
            <a:r>
              <a:rPr lang="en-US" sz="22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or</a:t>
            </a:r>
            <a:r>
              <a:rPr lang="en-US" sz="22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Credit</a:t>
            </a:r>
            <a:r>
              <a:rPr lang="en-US" sz="2200" spc="-4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Model. </a:t>
            </a: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76835" lvl="0" indent="0" algn="just">
              <a:lnSpc>
                <a:spcPct val="103000"/>
              </a:lnSpc>
              <a:spcBef>
                <a:spcPts val="440"/>
              </a:spcBef>
              <a:buSzPts val="1000"/>
              <a:buNone/>
              <a:tabLst>
                <a:tab pos="578485" algn="l"/>
              </a:tabLst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4. Service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&amp; Support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: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marR="76835" lvl="0" indent="0" algn="just">
              <a:lnSpc>
                <a:spcPct val="103000"/>
              </a:lnSpc>
              <a:spcBef>
                <a:spcPts val="440"/>
              </a:spcBef>
              <a:buSzPts val="1000"/>
              <a:buNone/>
              <a:tabLst>
                <a:tab pos="578485" algn="l"/>
              </a:tabLst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needs of your customers can be met by providing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exceptional customer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support and services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. Saving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information about customers is much helpful in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processing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their order next time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. This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information can also be used to offer them special discounts on the products they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buy, appealing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their</a:t>
            </a:r>
            <a:r>
              <a:rPr lang="en-US" sz="2200" spc="-6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return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marR="75565" lvl="0" indent="0" algn="just">
              <a:lnSpc>
                <a:spcPct val="102000"/>
              </a:lnSpc>
              <a:spcBef>
                <a:spcPts val="520"/>
              </a:spcBef>
              <a:buSzPts val="1000"/>
              <a:buNone/>
              <a:tabLst>
                <a:tab pos="578485" algn="l"/>
              </a:tabLst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5. Security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: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marR="75565" lvl="0" indent="0" algn="just">
              <a:lnSpc>
                <a:spcPct val="102000"/>
              </a:lnSpc>
              <a:spcBef>
                <a:spcPts val="520"/>
              </a:spcBef>
              <a:buSzPts val="1000"/>
              <a:buNone/>
              <a:tabLst>
                <a:tab pos="578485" algn="l"/>
              </a:tabLst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Consumers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should know that their transactions over the internet are secure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, Using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SSL (secure</a:t>
            </a:r>
            <a:r>
              <a:rPr lang="en-US" sz="2200" spc="-2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sockets</a:t>
            </a:r>
            <a:r>
              <a:rPr lang="en-US" sz="2200" spc="-2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layer)</a:t>
            </a:r>
            <a:r>
              <a:rPr lang="en-US" sz="2200" spc="-2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and</a:t>
            </a:r>
            <a:r>
              <a:rPr lang="en-US" sz="2200" spc="-2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digital</a:t>
            </a:r>
            <a:r>
              <a:rPr lang="en-US" sz="2200" spc="-1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certificates</a:t>
            </a:r>
            <a:r>
              <a:rPr lang="en-US" sz="2200" spc="-2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provide</a:t>
            </a:r>
            <a:r>
              <a:rPr lang="en-US" sz="2200" spc="-2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</a:t>
            </a:r>
            <a:r>
              <a:rPr lang="en-US" sz="2200" spc="-2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necessary</a:t>
            </a:r>
            <a:r>
              <a:rPr lang="en-US" sz="2200" spc="-15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security.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72085" lvl="0" indent="-342900">
              <a:spcBef>
                <a:spcPct val="20000"/>
              </a:spcBef>
            </a:pPr>
            <a:r>
              <a:rPr lang="en-US" sz="30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Influencing factors of successful E</a:t>
            </a:r>
            <a:r>
              <a:rPr lang="en-US" sz="3000" b="1" dirty="0">
                <a:solidFill>
                  <a:srgbClr val="FF0000"/>
                </a:solidFill>
                <a:ea typeface="Times New Roman" panose="02020603050405020304"/>
                <a:cs typeface="+mn-cs"/>
              </a:rPr>
              <a:t>‐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+mn-cs"/>
              </a:rPr>
              <a:t>commerce</a:t>
            </a:r>
            <a:endParaRPr lang="en-IN" sz="3000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just">
              <a:buSzPts val="1000"/>
              <a:buNone/>
              <a:tabLst>
                <a:tab pos="304800" algn="l"/>
              </a:tabLst>
            </a:pPr>
            <a:r>
              <a:rPr lang="en-US" sz="2200" b="1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1. Website</a:t>
            </a:r>
            <a:endParaRPr lang="en-IN" sz="2200" b="1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172085" marR="75565" indent="403860" algn="just">
              <a:lnSpc>
                <a:spcPct val="1020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Website</a:t>
            </a:r>
            <a:r>
              <a:rPr lang="en-US" sz="2200" spc="-5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must</a:t>
            </a:r>
            <a:r>
              <a:rPr lang="en-US" sz="2200" spc="-3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be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easy</a:t>
            </a:r>
            <a:r>
              <a:rPr lang="en-US" sz="2200" spc="-5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to</a:t>
            </a:r>
            <a:r>
              <a:rPr lang="en-US" sz="2200" spc="-4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navigate</a:t>
            </a:r>
            <a:r>
              <a:rPr lang="en-US" sz="2200" spc="-3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.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The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website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should</a:t>
            </a:r>
            <a:r>
              <a:rPr lang="en-US" sz="2200" spc="-3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project</a:t>
            </a:r>
            <a:r>
              <a:rPr lang="en-US" sz="2200" spc="-3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its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products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in</a:t>
            </a:r>
            <a:r>
              <a:rPr lang="en-US" sz="2200" spc="-3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as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provocative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way</a:t>
            </a:r>
            <a:r>
              <a:rPr lang="en-US" sz="2200" spc="-3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so</a:t>
            </a:r>
            <a:r>
              <a:rPr lang="en-US" sz="2200" spc="-3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</a:t>
            </a:r>
            <a:r>
              <a:rPr lang="en-US" sz="2200" spc="-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surfer</a:t>
            </a:r>
            <a:r>
              <a:rPr lang="en-US" sz="2200" spc="-3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wants</a:t>
            </a:r>
            <a:r>
              <a:rPr lang="en-US" sz="2200" spc="-4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to see more. Place testimonials or photos of the</a:t>
            </a:r>
            <a:r>
              <a:rPr lang="en-US" sz="2200" spc="-1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products.</a:t>
            </a:r>
            <a:endParaRPr lang="en-IN" sz="2200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2. </a:t>
            </a:r>
            <a:r>
              <a:rPr lang="en-US" sz="2200" b="1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Merchant</a:t>
            </a:r>
            <a:r>
              <a:rPr lang="en-US" sz="2200" b="1" spc="-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Account</a:t>
            </a:r>
            <a:endParaRPr lang="en-IN" sz="2200" b="1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172085" marR="76835" indent="0" algn="just">
              <a:lnSpc>
                <a:spcPct val="101000"/>
              </a:lnSpc>
              <a:spcBef>
                <a:spcPts val="65"/>
              </a:spcBef>
              <a:spcAft>
                <a:spcPts val="0"/>
              </a:spcAft>
              <a:buNone/>
            </a:pP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All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major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credit</a:t>
            </a:r>
            <a:r>
              <a:rPr lang="en-US" sz="2200" spc="-1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cards</a:t>
            </a:r>
            <a:r>
              <a:rPr lang="en-US" sz="2200" spc="-2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have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to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be</a:t>
            </a:r>
            <a:r>
              <a:rPr lang="en-US" sz="2200" spc="-2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accepted</a:t>
            </a:r>
            <a:r>
              <a:rPr lang="en-US" sz="2200" spc="-1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for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an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e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‐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commerce</a:t>
            </a:r>
            <a:r>
              <a:rPr lang="en-US" sz="2200" spc="-2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transaction.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So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there</a:t>
            </a:r>
            <a:r>
              <a:rPr lang="en-US" sz="2200" spc="-2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arises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</a:t>
            </a:r>
            <a:r>
              <a:rPr lang="en-US" sz="2200" spc="-2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need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for a merchant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account.</a:t>
            </a:r>
            <a:endParaRPr lang="en-IN" sz="2200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880"/>
              </a:spcBef>
              <a:buSzPts val="1000"/>
              <a:buNone/>
              <a:tabLst>
                <a:tab pos="304800" algn="l"/>
              </a:tabLst>
            </a:pPr>
            <a:r>
              <a:rPr lang="en-US" sz="2200" b="1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3. Shopping cart and Secure</a:t>
            </a:r>
            <a:r>
              <a:rPr lang="en-US" sz="2200" b="1" spc="-5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server</a:t>
            </a:r>
            <a:endParaRPr lang="en-IN" sz="2200" b="1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172085" marR="78105" indent="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The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online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shopping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cart</a:t>
            </a:r>
            <a:r>
              <a:rPr lang="en-US" sz="2200" spc="-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allows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customers</a:t>
            </a:r>
            <a:r>
              <a:rPr lang="en-US" sz="2200" spc="-1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to</a:t>
            </a:r>
            <a:r>
              <a:rPr lang="en-US" sz="2200" spc="-1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choose</a:t>
            </a:r>
            <a:r>
              <a:rPr lang="en-US" sz="2200" spc="-1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and</a:t>
            </a:r>
            <a:r>
              <a:rPr lang="en-US" sz="2200" spc="-1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place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their</a:t>
            </a:r>
            <a:r>
              <a:rPr lang="en-US" sz="2200" spc="-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chosen</a:t>
            </a:r>
            <a:r>
              <a:rPr lang="en-US" sz="2200" spc="-1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products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in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cart just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as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one</a:t>
            </a:r>
            <a:r>
              <a:rPr lang="en-US" sz="2200" spc="-2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would</a:t>
            </a:r>
            <a:r>
              <a:rPr lang="en-US" sz="2200" spc="-2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do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in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shopping</a:t>
            </a:r>
            <a:r>
              <a:rPr lang="en-US" sz="2200" spc="-2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mall.</a:t>
            </a:r>
            <a:r>
              <a:rPr lang="en-US" sz="2200" spc="-1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This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cart</a:t>
            </a:r>
            <a:r>
              <a:rPr lang="en-US" sz="2200" spc="-1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will,</a:t>
            </a:r>
            <a:r>
              <a:rPr lang="en-US" sz="2200" spc="-3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at</a:t>
            </a:r>
            <a:r>
              <a:rPr lang="en-US" sz="2200" spc="-1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</a:t>
            </a:r>
            <a:r>
              <a:rPr lang="en-US" sz="2200" spc="-2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end</a:t>
            </a:r>
            <a:r>
              <a:rPr lang="en-US" sz="2200" spc="-1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of</a:t>
            </a:r>
            <a:r>
              <a:rPr lang="en-US" sz="2200" spc="-2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</a:t>
            </a:r>
            <a:r>
              <a:rPr lang="en-US" sz="2200" spc="-2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shopping,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total</a:t>
            </a:r>
            <a:r>
              <a:rPr lang="en-US" sz="2200" spc="-2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</a:t>
            </a:r>
            <a:r>
              <a:rPr lang="en-US" sz="2200" spc="-2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products</a:t>
            </a:r>
            <a:r>
              <a:rPr lang="en-US" sz="2200" spc="-25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and</a:t>
            </a:r>
            <a:r>
              <a:rPr lang="en-US" sz="2200" spc="-1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give the total cost of the products</a:t>
            </a:r>
            <a:r>
              <a:rPr lang="en-US" sz="2200" spc="-7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chosen.</a:t>
            </a:r>
            <a:endParaRPr lang="en-IN" sz="2200" dirty="0" smtClean="0"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880"/>
              </a:spcBef>
              <a:buSzPts val="1000"/>
              <a:buNone/>
              <a:tabLst>
                <a:tab pos="304800" algn="l"/>
              </a:tabLst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4. Payment</a:t>
            </a:r>
            <a:r>
              <a:rPr lang="en-US" sz="2200" b="1" spc="-5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gateway</a:t>
            </a:r>
            <a:endParaRPr lang="en-IN" sz="2200" b="1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172085" marR="76835" lvl="0" indent="0" algn="just">
              <a:lnSpc>
                <a:spcPct val="103000"/>
              </a:lnSpc>
              <a:spcBef>
                <a:spcPts val="35"/>
              </a:spcBef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	This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is the link from the credit card to the credit card processor. This gateway helps information to pass from the website to the authorization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center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where the credit card is verified and then charged, after that the reply will come back into the website that the processing has been successful. 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 algn="just">
              <a:spcBef>
                <a:spcPts val="845"/>
              </a:spcBef>
              <a:buSzPts val="1000"/>
              <a:buNone/>
              <a:tabLst>
                <a:tab pos="304800" algn="l"/>
              </a:tabLst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5. Pricing</a:t>
            </a:r>
            <a:endParaRPr lang="en-IN" sz="2200" b="1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172085" marR="74930" lvl="0" indent="0" algn="just">
              <a:lnSpc>
                <a:spcPct val="102000"/>
              </a:lnSpc>
              <a:spcBef>
                <a:spcPts val="35"/>
              </a:spcBef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	One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of the main reasons why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consumers buy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online is to save money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. Besides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convenience, the internet has always been a place for the consumers to compare prices and buy what they are looking for at the best possible price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 algn="just">
              <a:spcBef>
                <a:spcPts val="765"/>
              </a:spcBef>
              <a:buSzPts val="1000"/>
              <a:buNone/>
              <a:tabLst>
                <a:tab pos="304800" algn="l"/>
              </a:tabLst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6.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User</a:t>
            </a:r>
            <a:r>
              <a:rPr lang="en-US" sz="2200" b="1" spc="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Friendliness</a:t>
            </a:r>
            <a:endParaRPr lang="en-IN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259080" indent="0"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User- Friendliness and easy of use of store is really the decisive factor.</a:t>
            </a: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25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Times New Roman" panose="02020603050405020304"/>
                <a:ea typeface="Times New Roman" panose="02020603050405020304"/>
              </a:rPr>
              <a:t>7.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Product</a:t>
            </a:r>
            <a:r>
              <a:rPr lang="en-US" sz="2200" b="1" spc="-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Line</a:t>
            </a:r>
            <a:endParaRPr lang="en-IN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172085" marR="65405" indent="0">
              <a:lnSpc>
                <a:spcPct val="103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	A niche product line is a vey good thing. The product that we offer is available with other sellers like on Amazon, and then we should ask ourselves what we can offer as a value-add, such as service, information, guarantees and possibly some entertainments.</a:t>
            </a: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200" b="1" dirty="0" smtClean="0">
                <a:latin typeface="Times New Roman" panose="02020603050405020304"/>
                <a:ea typeface="Times New Roman" panose="02020603050405020304"/>
              </a:rPr>
              <a:t>8.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Adequate stock</a:t>
            </a:r>
            <a:r>
              <a:rPr lang="en-US" sz="2200" b="1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level</a:t>
            </a:r>
            <a:endParaRPr lang="en-IN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259080" indent="0"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	A new Customer could definitely be turned-off by desiring a product that is in backorder.</a:t>
            </a: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spcBef>
                <a:spcPts val="1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Times New Roman" panose="02020603050405020304"/>
                <a:ea typeface="Times New Roman" panose="02020603050405020304"/>
              </a:rPr>
              <a:t>9.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Quickness</a:t>
            </a:r>
            <a:endParaRPr lang="en-IN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172085" indent="0">
              <a:lnSpc>
                <a:spcPct val="1020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	Websites should load quickly. Every component of the site should move fast in order to avoid customers leaving the site.</a:t>
            </a: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Times New Roman" panose="02020603050405020304"/>
                <a:ea typeface="Times New Roman" panose="02020603050405020304"/>
              </a:rPr>
              <a:t>10.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Exhibit information</a:t>
            </a:r>
            <a:r>
              <a:rPr lang="en-US" sz="2200" b="1" spc="-1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clearly</a:t>
            </a:r>
            <a:endParaRPr lang="en-IN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172085" indent="0">
              <a:lnSpc>
                <a:spcPct val="103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	It is important that all companies should post the contacts more visibly for easy access in the case of any problem to the customers</a:t>
            </a: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6744</Words>
  <Application>WPS Presentation</Application>
  <PresentationFormat>On-screen Show (4:3)</PresentationFormat>
  <Paragraphs>108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Times New Roman</vt:lpstr>
      <vt:lpstr>Calibri</vt:lpstr>
      <vt:lpstr>Microsoft YaHei</vt:lpstr>
      <vt:lpstr>Arial Unicode MS</vt:lpstr>
      <vt:lpstr>Office Theme</vt:lpstr>
      <vt:lpstr>E-Commerce strategy</vt:lpstr>
      <vt:lpstr>E‐Commerce Strategy </vt:lpstr>
      <vt:lpstr>The various elements required to implement a successful e‐commerce strategy are:‐ </vt:lpstr>
      <vt:lpstr>PowerPoint 演示文稿</vt:lpstr>
      <vt:lpstr>Steps to E- Commerce </vt:lpstr>
      <vt:lpstr>PowerPoint 演示文稿</vt:lpstr>
      <vt:lpstr>Influencing factors of successful E‐commerce</vt:lpstr>
      <vt:lpstr>PowerPoint 演示文稿</vt:lpstr>
      <vt:lpstr>PowerPoint 演示文稿</vt:lpstr>
      <vt:lpstr>Reasons for the failure of E-commerce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2020-09-16T02:59:00Z</dcterms:created>
  <dcterms:modified xsi:type="dcterms:W3CDTF">2024-08-31T09:00:20Z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BCB0142066C945F880A723FB95D3D3F9_12</vt:lpwstr>
  </property>
  <property fmtid="{D5CDD505-2E9C-101B-9397-08002B2CF9AE}" pid="3" name="KSOProductBuildVer">
    <vt:lpwstr>1033-12.2.0.17562</vt:lpwstr>
  </property>
</Properties>
</file>