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4" r:id="rId5"/>
    <p:sldId id="265" r:id="rId6"/>
    <p:sldId id="267" r:id="rId7"/>
    <p:sldId id="266" r:id="rId8"/>
    <p:sldId id="258" r:id="rId9"/>
    <p:sldId id="259" r:id="rId10"/>
    <p:sldId id="260" r:id="rId11"/>
    <p:sldId id="261" r:id="rId12"/>
    <p:sldId id="262"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F7EB900-A5D1-495D-93EF-9752721FAEF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F7EB900-A5D1-495D-93EF-9752721FAEF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F7EB900-A5D1-495D-93EF-9752721FAEF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F7EB900-A5D1-495D-93EF-9752721FAEF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F7EB900-A5D1-495D-93EF-9752721FAEF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BF7EB900-A5D1-495D-93EF-9752721FAEF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BF7EB900-A5D1-495D-93EF-9752721FAEFA}"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F7EB900-A5D1-495D-93EF-9752721FAEFA}"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EB900-A5D1-495D-93EF-9752721FAEFA}"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F7EB900-A5D1-495D-93EF-9752721FAEF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F7EB900-A5D1-495D-93EF-9752721FAEF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724AD00-1079-41DE-8E19-F6BADFF6FF97}"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EB900-A5D1-495D-93EF-9752721FAEFA}"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4AD00-1079-41DE-8E19-F6BADFF6FF97}"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C00000"/>
                </a:solidFill>
              </a:rPr>
              <a:t>Internet Protocol, Intranet and Extranet</a:t>
            </a:r>
            <a:endParaRPr lang="en-IN" sz="3000" b="1" dirty="0">
              <a:solidFill>
                <a:srgbClr val="C00000"/>
              </a:solidFill>
            </a:endParaRPr>
          </a:p>
        </p:txBody>
      </p:sp>
      <p:sp>
        <p:nvSpPr>
          <p:cNvPr id="3" name="Subtitle 2"/>
          <p:cNvSpPr>
            <a:spLocks noGrp="1"/>
          </p:cNvSpPr>
          <p:nvPr>
            <p:ph type="subTitle" idx="1"/>
          </p:nvPr>
        </p:nvSpPr>
        <p:spPr>
          <a:xfrm>
            <a:off x="1371600" y="3533775"/>
            <a:ext cx="6400800" cy="2105025"/>
          </a:xfrm>
        </p:spPr>
        <p:txBody>
          <a:bodyPr>
            <a:normAutofit fontScale="70000"/>
          </a:bodyPr>
          <a:lstStyle/>
          <a:p>
            <a:r>
              <a:rPr lang="en-US" sz="4600" b="1" dirty="0" smtClean="0">
                <a:solidFill>
                  <a:srgbClr val="FF0000"/>
                </a:solidFill>
              </a:rPr>
              <a:t>II Module</a:t>
            </a:r>
            <a:endParaRPr lang="en-US" sz="4600" b="1" dirty="0" smtClean="0">
              <a:solidFill>
                <a:srgbClr val="FF0000"/>
              </a:solidFill>
            </a:endParaRPr>
          </a:p>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2085" lvl="0" indent="-342900">
              <a:spcBef>
                <a:spcPts val="495"/>
              </a:spcBef>
            </a:pPr>
            <a:r>
              <a:rPr lang="en-US" sz="3000" b="1" dirty="0">
                <a:solidFill>
                  <a:srgbClr val="C00000"/>
                </a:solidFill>
                <a:latin typeface="Times New Roman" panose="02020603050405020304"/>
                <a:ea typeface="Times New Roman" panose="02020603050405020304"/>
                <a:cs typeface="+mn-cs"/>
              </a:rPr>
              <a:t>Extranet</a:t>
            </a:r>
            <a:br>
              <a:rPr lang="en-IN" sz="3000" dirty="0">
                <a:solidFill>
                  <a:srgbClr val="C00000"/>
                </a:solidFill>
                <a:latin typeface="Times New Roman" panose="02020603050405020304"/>
                <a:ea typeface="Times New Roman" panose="02020603050405020304"/>
                <a:cs typeface="+mn-cs"/>
              </a:rPr>
            </a:br>
            <a:endParaRPr lang="en-IN" sz="3000" dirty="0">
              <a:solidFill>
                <a:srgbClr val="C00000"/>
              </a:solidFill>
            </a:endParaRPr>
          </a:p>
        </p:txBody>
      </p:sp>
      <p:sp>
        <p:nvSpPr>
          <p:cNvPr id="3" name="Content Placeholder 2"/>
          <p:cNvSpPr>
            <a:spLocks noGrp="1"/>
          </p:cNvSpPr>
          <p:nvPr>
            <p:ph idx="1"/>
          </p:nvPr>
        </p:nvSpPr>
        <p:spPr>
          <a:xfrm>
            <a:off x="457200" y="1124744"/>
            <a:ext cx="8229600" cy="5256584"/>
          </a:xfrm>
        </p:spPr>
        <p:txBody>
          <a:bodyPr>
            <a:normAutofit fontScale="70000" lnSpcReduction="20000"/>
          </a:bodyPr>
          <a:lstStyle/>
          <a:p>
            <a:pPr marL="629285" marR="77470" indent="-457200" algn="just">
              <a:lnSpc>
                <a:spcPct val="102000"/>
              </a:lnSpc>
              <a:spcAft>
                <a:spcPts val="0"/>
              </a:spcAft>
              <a:buFont typeface="Wingdings" panose="05000000000000000000" pitchFamily="2" charset="2"/>
              <a:buChar char="Ø"/>
            </a:pPr>
            <a:r>
              <a:rPr lang="en-US" dirty="0">
                <a:latin typeface="Times New Roman" panose="02020603050405020304"/>
                <a:ea typeface="Times New Roman" panose="02020603050405020304"/>
              </a:rPr>
              <a:t>E</a:t>
            </a:r>
            <a:r>
              <a:rPr lang="en-US" dirty="0" smtClean="0">
                <a:effectLst/>
                <a:latin typeface="Times New Roman" panose="02020603050405020304"/>
                <a:ea typeface="Times New Roman" panose="02020603050405020304"/>
              </a:rPr>
              <a:t>xtranet is a business to business intranet that allows limited controlled, secure access between a company’s internet and authorized users from remote locations. </a:t>
            </a:r>
            <a:endParaRPr lang="en-US" dirty="0" smtClean="0">
              <a:effectLst/>
              <a:latin typeface="Times New Roman" panose="02020603050405020304"/>
              <a:ea typeface="Times New Roman" panose="02020603050405020304"/>
            </a:endParaRPr>
          </a:p>
          <a:p>
            <a:pPr marL="629285" marR="77470" indent="-457200" algn="just">
              <a:lnSpc>
                <a:spcPct val="102000"/>
              </a:lnSpc>
              <a:spcAft>
                <a:spcPts val="0"/>
              </a:spcAft>
              <a:buFont typeface="Wingdings" panose="05000000000000000000" pitchFamily="2" charset="2"/>
              <a:buChar char="Ø"/>
            </a:pPr>
            <a:endParaRPr lang="en-US" dirty="0" smtClean="0">
              <a:effectLst/>
              <a:latin typeface="Times New Roman" panose="02020603050405020304"/>
              <a:ea typeface="Times New Roman" panose="02020603050405020304"/>
            </a:endParaRPr>
          </a:p>
          <a:p>
            <a:pPr marL="629285" marR="77470" indent="-457200" algn="just">
              <a:lnSpc>
                <a:spcPct val="102000"/>
              </a:lnSpc>
              <a:spcAft>
                <a:spcPts val="0"/>
              </a:spcAft>
              <a:buFont typeface="Wingdings" panose="05000000000000000000" pitchFamily="2" charset="2"/>
              <a:buChar char="Ø"/>
            </a:pPr>
            <a:r>
              <a:rPr lang="en-US" dirty="0" smtClean="0">
                <a:effectLst/>
                <a:latin typeface="Times New Roman" panose="02020603050405020304"/>
                <a:ea typeface="Times New Roman" panose="02020603050405020304"/>
              </a:rPr>
              <a:t>The information stored on the web of one organization can be shared by other organizations if they are in good terms.</a:t>
            </a:r>
            <a:endParaRPr lang="en-US" dirty="0" smtClean="0">
              <a:effectLst/>
              <a:latin typeface="Times New Roman" panose="02020603050405020304"/>
              <a:ea typeface="Times New Roman" panose="02020603050405020304"/>
            </a:endParaRPr>
          </a:p>
          <a:p>
            <a:pPr marL="629285" marR="77470" indent="-457200" algn="just">
              <a:lnSpc>
                <a:spcPct val="102000"/>
              </a:lnSpc>
              <a:spcAft>
                <a:spcPts val="0"/>
              </a:spcAft>
              <a:buFont typeface="Wingdings" panose="05000000000000000000" pitchFamily="2" charset="2"/>
              <a:buChar char="Ø"/>
            </a:pPr>
            <a:endParaRPr lang="en-US" dirty="0" smtClean="0">
              <a:effectLst/>
              <a:latin typeface="Times New Roman" panose="02020603050405020304"/>
              <a:ea typeface="Times New Roman" panose="02020603050405020304"/>
            </a:endParaRPr>
          </a:p>
          <a:p>
            <a:pPr marL="629285" marR="77470" indent="-457200" algn="just">
              <a:lnSpc>
                <a:spcPct val="102000"/>
              </a:lnSpc>
              <a:spcAft>
                <a:spcPts val="0"/>
              </a:spcAft>
              <a:buFont typeface="Wingdings" panose="05000000000000000000" pitchFamily="2" charset="2"/>
              <a:buChar char="Ø"/>
            </a:pPr>
            <a:r>
              <a:rPr lang="en-US" dirty="0">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Extranet</a:t>
            </a:r>
            <a:r>
              <a:rPr lang="en-US" spc="-2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is</a:t>
            </a:r>
            <a:r>
              <a:rPr lang="en-US" spc="-4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also</a:t>
            </a:r>
            <a:r>
              <a:rPr lang="en-US" spc="-3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a:t>
            </a:r>
            <a:r>
              <a:rPr lang="en-US" spc="-3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private</a:t>
            </a:r>
            <a:r>
              <a:rPr lang="en-US" spc="-4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network</a:t>
            </a:r>
            <a:r>
              <a:rPr lang="en-US" spc="-2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of</a:t>
            </a:r>
            <a:r>
              <a:rPr lang="en-US" spc="-2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an</a:t>
            </a:r>
            <a:r>
              <a:rPr lang="en-US" spc="-3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organization.</a:t>
            </a:r>
            <a:r>
              <a:rPr lang="en-US" spc="-3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However,</a:t>
            </a:r>
            <a:r>
              <a:rPr lang="en-US" spc="-3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it</a:t>
            </a:r>
            <a:r>
              <a:rPr lang="en-US" spc="-2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allows</a:t>
            </a:r>
            <a:r>
              <a:rPr lang="en-US" spc="-40"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trusted</a:t>
            </a:r>
            <a:r>
              <a:rPr lang="en-US" spc="-3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external</a:t>
            </a:r>
            <a:r>
              <a:rPr lang="en-US" spc="-2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partners</a:t>
            </a:r>
            <a:r>
              <a:rPr lang="en-US" spc="-35" dirty="0" smtClean="0">
                <a:effectLst/>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or clients such as suppliers, customers and business partners to access the network. An intranet extended to trusted external parties becomes an extranet.</a:t>
            </a:r>
            <a:endParaRPr lang="en-US" dirty="0" smtClean="0">
              <a:effectLst/>
              <a:latin typeface="Times New Roman" panose="02020603050405020304"/>
              <a:ea typeface="Times New Roman" panose="02020603050405020304"/>
            </a:endParaRPr>
          </a:p>
          <a:p>
            <a:pPr marL="172085" marR="77470" indent="0" algn="just">
              <a:lnSpc>
                <a:spcPct val="102000"/>
              </a:lnSpc>
              <a:spcAft>
                <a:spcPts val="0"/>
              </a:spcAft>
              <a:buNone/>
            </a:pPr>
            <a:endParaRPr lang="en-US" dirty="0" smtClean="0">
              <a:effectLst/>
              <a:latin typeface="Times New Roman" panose="02020603050405020304"/>
              <a:ea typeface="Times New Roman" panose="02020603050405020304"/>
            </a:endParaRPr>
          </a:p>
          <a:p>
            <a:pPr marL="629285" marR="77470" indent="-457200" algn="just">
              <a:lnSpc>
                <a:spcPct val="102000"/>
              </a:lnSpc>
              <a:spcAft>
                <a:spcPts val="0"/>
              </a:spcAft>
              <a:buFont typeface="Wingdings" panose="05000000000000000000" pitchFamily="2" charset="2"/>
              <a:buChar char="Ø"/>
            </a:pPr>
            <a:r>
              <a:rPr lang="en-US" dirty="0">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An extranet can be viewed as part of a company’s Intranet that is extended to users outside the company .</a:t>
            </a:r>
            <a:endParaRPr lang="en-US" dirty="0" smtClean="0">
              <a:effectLst/>
              <a:latin typeface="Times New Roman" panose="02020603050405020304"/>
              <a:ea typeface="Times New Roman" panose="02020603050405020304"/>
            </a:endParaRPr>
          </a:p>
          <a:p>
            <a:pPr marL="629285" marR="77470" indent="-457200" algn="just">
              <a:lnSpc>
                <a:spcPct val="102000"/>
              </a:lnSpc>
              <a:spcAft>
                <a:spcPts val="0"/>
              </a:spcAft>
              <a:buFont typeface="Wingdings" panose="05000000000000000000" pitchFamily="2" charset="2"/>
              <a:buChar char="Ø"/>
            </a:pPr>
            <a:r>
              <a:rPr lang="en-US" dirty="0">
                <a:latin typeface="Times New Roman" panose="02020603050405020304"/>
                <a:ea typeface="Times New Roman" panose="02020603050405020304"/>
              </a:rPr>
              <a:t> </a:t>
            </a:r>
            <a:r>
              <a:rPr lang="en-US" dirty="0" smtClean="0">
                <a:effectLst/>
                <a:latin typeface="Times New Roman" panose="02020603050405020304"/>
                <a:ea typeface="Times New Roman" panose="02020603050405020304"/>
              </a:rPr>
              <a:t>Extranet is an extension of an intranet which makes the later accessible to outside companies or individuals with or without an intranet. </a:t>
            </a:r>
            <a:endParaRPr lang="en-IN" dirty="0">
              <a:effectLst/>
              <a:latin typeface="Times New Roman" panose="02020603050405020304"/>
              <a:ea typeface="Times New Roman" panose="020206030504050203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2085" lvl="0" indent="-342900">
              <a:spcBef>
                <a:spcPct val="20000"/>
              </a:spcBef>
            </a:pPr>
            <a:r>
              <a:rPr lang="en-US" sz="3000" b="1" dirty="0">
                <a:solidFill>
                  <a:srgbClr val="C00000"/>
                </a:solidFill>
                <a:latin typeface="Times New Roman" panose="02020603050405020304"/>
                <a:ea typeface="Times New Roman" panose="02020603050405020304"/>
                <a:cs typeface="+mn-cs"/>
              </a:rPr>
              <a:t>Advantages of Extranet</a:t>
            </a:r>
            <a:br>
              <a:rPr lang="en-IN" sz="3000" dirty="0">
                <a:solidFill>
                  <a:srgbClr val="C00000"/>
                </a:solidFill>
                <a:latin typeface="Times New Roman" panose="02020603050405020304"/>
                <a:ea typeface="Times New Roman" panose="02020603050405020304"/>
                <a:cs typeface="+mn-cs"/>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742950" indent="-742950">
              <a:spcBef>
                <a:spcPts val="20"/>
              </a:spcBef>
              <a:spcAft>
                <a:spcPts val="0"/>
              </a:spcAft>
              <a:buFont typeface="+mj-lt"/>
              <a:buAutoNum type="arabicPeriod"/>
            </a:pPr>
            <a:r>
              <a:rPr lang="en-US" sz="2200" dirty="0" smtClean="0">
                <a:effectLst/>
                <a:latin typeface="Times New Roman" panose="02020603050405020304"/>
                <a:ea typeface="Times New Roman" panose="02020603050405020304"/>
              </a:rPr>
              <a:t> Provide</a:t>
            </a:r>
            <a:r>
              <a:rPr lang="en-US" sz="2200" spc="-1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Information to users who have </a:t>
            </a:r>
            <a:r>
              <a:rPr lang="en-US" sz="2200" dirty="0" err="1" smtClean="0">
                <a:effectLst/>
                <a:latin typeface="Times New Roman" panose="02020603050405020304"/>
                <a:ea typeface="Times New Roman" panose="02020603050405020304"/>
              </a:rPr>
              <a:t>autherized</a:t>
            </a:r>
            <a:r>
              <a:rPr lang="en-US" sz="2200" dirty="0" smtClean="0">
                <a:effectLst/>
                <a:latin typeface="Times New Roman" panose="02020603050405020304"/>
                <a:ea typeface="Times New Roman" panose="02020603050405020304"/>
              </a:rPr>
              <a:t> to access it.</a:t>
            </a:r>
            <a:endParaRPr lang="en-US" sz="2200" dirty="0" smtClean="0">
              <a:effectLst/>
              <a:latin typeface="Times New Roman" panose="02020603050405020304"/>
              <a:ea typeface="Times New Roman" panose="02020603050405020304"/>
            </a:endParaRPr>
          </a:p>
          <a:p>
            <a:pPr marL="742950" indent="-742950">
              <a:spcBef>
                <a:spcPts val="20"/>
              </a:spcBef>
              <a:spcAft>
                <a:spcPts val="0"/>
              </a:spcAft>
              <a:buFont typeface="+mj-lt"/>
              <a:buAutoNum type="arabicPeriod"/>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Sharing of</a:t>
            </a:r>
            <a:r>
              <a:rPr lang="en-US" sz="2200" spc="-2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information</a:t>
            </a:r>
            <a:endParaRPr lang="en-US" sz="2200" dirty="0" smtClean="0">
              <a:effectLst/>
              <a:latin typeface="Times New Roman" panose="02020603050405020304"/>
              <a:ea typeface="Times New Roman" panose="02020603050405020304"/>
            </a:endParaRPr>
          </a:p>
          <a:p>
            <a:pPr marL="742950" indent="-742950">
              <a:spcBef>
                <a:spcPts val="20"/>
              </a:spcBef>
              <a:spcAft>
                <a:spcPts val="0"/>
              </a:spcAft>
              <a:buFont typeface="+mj-lt"/>
              <a:buAutoNum type="arabicPeriod"/>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Updated</a:t>
            </a:r>
            <a:r>
              <a:rPr lang="en-US" sz="2200" spc="-1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content</a:t>
            </a:r>
            <a:endParaRPr lang="en-US" sz="2200" dirty="0" smtClean="0">
              <a:effectLst/>
              <a:latin typeface="Times New Roman" panose="02020603050405020304"/>
              <a:ea typeface="Times New Roman" panose="02020603050405020304"/>
            </a:endParaRPr>
          </a:p>
          <a:p>
            <a:pPr marL="742950" indent="-742950">
              <a:spcBef>
                <a:spcPts val="20"/>
              </a:spcBef>
              <a:spcAft>
                <a:spcPts val="0"/>
              </a:spcAft>
              <a:buFont typeface="+mj-lt"/>
              <a:buAutoNum type="arabicPeriod"/>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Eliminate the</a:t>
            </a:r>
            <a:r>
              <a:rPr lang="en-US" sz="2200" spc="-3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inefficiencies(avoid printed books, documents etc.)</a:t>
            </a:r>
            <a:endParaRPr lang="en-US" sz="2200" dirty="0" smtClean="0">
              <a:effectLst/>
              <a:latin typeface="Times New Roman" panose="02020603050405020304"/>
              <a:ea typeface="Times New Roman" panose="02020603050405020304"/>
            </a:endParaRPr>
          </a:p>
          <a:p>
            <a:pPr marL="742950" indent="-742950">
              <a:spcBef>
                <a:spcPts val="20"/>
              </a:spcBef>
              <a:spcAft>
                <a:spcPts val="0"/>
              </a:spcAft>
              <a:buFont typeface="+mj-lt"/>
              <a:buAutoNum type="arabicPeriod"/>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Convenience</a:t>
            </a:r>
            <a:endParaRPr lang="en-US" sz="2200" dirty="0">
              <a:latin typeface="Times New Roman" panose="02020603050405020304"/>
              <a:ea typeface="Times New Roman" panose="02020603050405020304"/>
            </a:endParaRPr>
          </a:p>
          <a:p>
            <a:pPr marL="742950" indent="-742950">
              <a:spcBef>
                <a:spcPts val="20"/>
              </a:spcBef>
              <a:spcAft>
                <a:spcPts val="0"/>
              </a:spcAft>
              <a:buFont typeface="+mj-lt"/>
              <a:buAutoNum type="arabicPeriod"/>
            </a:pPr>
            <a:r>
              <a:rPr lang="en-US" sz="2200" dirty="0" smtClean="0">
                <a:effectLst/>
                <a:latin typeface="Times New Roman" panose="02020603050405020304"/>
                <a:ea typeface="Times New Roman" panose="02020603050405020304"/>
              </a:rPr>
              <a:t> Increased</a:t>
            </a:r>
            <a:r>
              <a:rPr lang="en-US" sz="2200" spc="-1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Efficiency (direct access of information)</a:t>
            </a:r>
            <a:endParaRPr lang="en-US" sz="2200" dirty="0" smtClean="0">
              <a:effectLst/>
              <a:latin typeface="Times New Roman" panose="02020603050405020304"/>
              <a:ea typeface="Times New Roman" panose="02020603050405020304"/>
            </a:endParaRPr>
          </a:p>
          <a:p>
            <a:pPr marL="742950" indent="-742950">
              <a:spcBef>
                <a:spcPts val="20"/>
              </a:spcBef>
              <a:spcAft>
                <a:spcPts val="0"/>
              </a:spcAft>
              <a:buFont typeface="+mj-lt"/>
              <a:buAutoNum type="arabicPeriod"/>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Security</a:t>
            </a:r>
            <a:endParaRPr lang="en-US" sz="2200" dirty="0">
              <a:latin typeface="Times New Roman" panose="02020603050405020304"/>
              <a:ea typeface="Times New Roman" panose="02020603050405020304"/>
            </a:endParaRPr>
          </a:p>
          <a:p>
            <a:pPr marL="742950" indent="-742950">
              <a:spcBef>
                <a:spcPts val="20"/>
              </a:spcBef>
              <a:spcAft>
                <a:spcPts val="0"/>
              </a:spcAft>
              <a:buFont typeface="+mj-lt"/>
              <a:buAutoNum type="arabicPeriod"/>
            </a:pPr>
            <a:r>
              <a:rPr lang="en-US" sz="2200" dirty="0" smtClean="0">
                <a:effectLst/>
                <a:latin typeface="Times New Roman" panose="02020603050405020304"/>
                <a:ea typeface="Times New Roman" panose="02020603050405020304"/>
              </a:rPr>
              <a:t> Cost</a:t>
            </a:r>
            <a:r>
              <a:rPr lang="en-US" sz="2200" spc="-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saving:</a:t>
            </a:r>
            <a:endParaRPr lang="en-IN" sz="2200" dirty="0" smtClean="0">
              <a:effectLst/>
              <a:latin typeface="Times New Roman" panose="02020603050405020304"/>
              <a:ea typeface="Times New Roman" panose="0202060305040502030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2085" lvl="0" indent="-342900">
              <a:spcBef>
                <a:spcPct val="20000"/>
              </a:spcBef>
            </a:pPr>
            <a:r>
              <a:rPr lang="en-US" sz="3000" b="1" dirty="0" smtClean="0">
                <a:solidFill>
                  <a:srgbClr val="C00000"/>
                </a:solidFill>
                <a:latin typeface="Times New Roman" panose="02020603050405020304"/>
                <a:ea typeface="Times New Roman" panose="02020603050405020304"/>
                <a:cs typeface="+mn-cs"/>
              </a:rPr>
              <a:t>Disadvantages of Extranet</a:t>
            </a:r>
            <a:br>
              <a:rPr lang="en-IN" sz="3000" dirty="0">
                <a:solidFill>
                  <a:srgbClr val="C00000"/>
                </a:solidFill>
                <a:latin typeface="Times New Roman" panose="02020603050405020304"/>
                <a:ea typeface="Times New Roman" panose="02020603050405020304"/>
                <a:cs typeface="+mn-cs"/>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457200" lvl="0" indent="-457200">
              <a:spcBef>
                <a:spcPts val="455"/>
              </a:spcBef>
              <a:buSzPts val="1000"/>
              <a:buFont typeface="+mj-lt"/>
              <a:buAutoNum type="arabicPeriod"/>
              <a:tabLst>
                <a:tab pos="304800" algn="l"/>
              </a:tabLst>
            </a:pPr>
            <a:r>
              <a:rPr lang="en-US" sz="2200" dirty="0" smtClean="0">
                <a:effectLst/>
                <a:latin typeface="Times New Roman" panose="02020603050405020304"/>
                <a:ea typeface="Times New Roman" panose="02020603050405020304"/>
              </a:rPr>
              <a:t>Costly</a:t>
            </a:r>
            <a:endParaRPr lang="en-US" sz="2200" dirty="0" smtClean="0">
              <a:effectLst/>
              <a:latin typeface="Times New Roman" panose="02020603050405020304"/>
              <a:ea typeface="Times New Roman" panose="02020603050405020304"/>
            </a:endParaRPr>
          </a:p>
          <a:p>
            <a:pPr marL="457200" lvl="0" indent="-457200">
              <a:spcBef>
                <a:spcPts val="455"/>
              </a:spcBef>
              <a:buSzPts val="1000"/>
              <a:buFont typeface="+mj-lt"/>
              <a:buAutoNum type="arabicPeriod"/>
              <a:tabLst>
                <a:tab pos="304800" algn="l"/>
              </a:tabLst>
            </a:pPr>
            <a:r>
              <a:rPr lang="en-US" sz="2200" dirty="0" smtClean="0">
                <a:effectLst/>
                <a:latin typeface="Times New Roman" panose="02020603050405020304"/>
                <a:ea typeface="Times New Roman" panose="02020603050405020304"/>
              </a:rPr>
              <a:t>Protection is needed</a:t>
            </a:r>
            <a:endParaRPr lang="en-IN" sz="2200" dirty="0" smtClean="0">
              <a:effectLst/>
              <a:latin typeface="Times New Roman" panose="02020603050405020304"/>
              <a:ea typeface="Times New Roman" panose="02020603050405020304"/>
            </a:endParaRPr>
          </a:p>
          <a:p>
            <a:pPr marL="457200" lvl="0" indent="-457200">
              <a:spcBef>
                <a:spcPts val="665"/>
              </a:spcBef>
              <a:buSzPts val="1000"/>
              <a:buFont typeface="+mj-lt"/>
              <a:buAutoNum type="arabicPeriod"/>
              <a:tabLst>
                <a:tab pos="304800" algn="l"/>
              </a:tabLst>
            </a:pPr>
            <a:r>
              <a:rPr lang="en-US" sz="2200" dirty="0" smtClean="0">
                <a:effectLst/>
                <a:latin typeface="Times New Roman" panose="02020603050405020304"/>
                <a:ea typeface="Times New Roman" panose="02020603050405020304"/>
              </a:rPr>
              <a:t>Decrease personal</a:t>
            </a:r>
            <a:r>
              <a:rPr lang="en-US" sz="2200" spc="-2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contact</a:t>
            </a:r>
            <a:endParaRPr lang="en-IN" sz="2200" dirty="0" smtClean="0">
              <a:effectLst/>
              <a:latin typeface="Times New Roman" panose="02020603050405020304"/>
              <a:ea typeface="Times New Roman" panose="020206030504050203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pPr>
            <a:r>
              <a:rPr lang="en-US" sz="3000" b="1" dirty="0" smtClean="0">
                <a:solidFill>
                  <a:srgbClr val="C00000"/>
                </a:solidFill>
                <a:ea typeface="+mn-ea"/>
                <a:cs typeface="+mn-cs"/>
              </a:rPr>
              <a:t>Types of Internet </a:t>
            </a:r>
            <a:r>
              <a:rPr lang="en-US" sz="3000" b="1" dirty="0">
                <a:solidFill>
                  <a:srgbClr val="C00000"/>
                </a:solidFill>
                <a:ea typeface="+mn-ea"/>
                <a:cs typeface="+mn-cs"/>
              </a:rPr>
              <a:t>Protocols</a:t>
            </a:r>
            <a:endParaRPr lang="en-IN" sz="3000" dirty="0">
              <a:solidFill>
                <a:srgbClr val="C00000"/>
              </a:solidFill>
              <a:ea typeface="+mn-ea"/>
              <a:cs typeface="+mn-cs"/>
            </a:endParaRPr>
          </a:p>
        </p:txBody>
      </p:sp>
      <p:sp>
        <p:nvSpPr>
          <p:cNvPr id="3" name="Content Placeholder 2"/>
          <p:cNvSpPr>
            <a:spLocks noGrp="1"/>
          </p:cNvSpPr>
          <p:nvPr>
            <p:ph idx="1"/>
          </p:nvPr>
        </p:nvSpPr>
        <p:spPr/>
        <p:txBody>
          <a:bodyPr>
            <a:normAutofit/>
          </a:bodyPr>
          <a:lstStyle/>
          <a:p>
            <a:pPr algn="just">
              <a:lnSpc>
                <a:spcPct val="150000"/>
              </a:lnSpc>
            </a:pPr>
            <a:r>
              <a:rPr lang="en-IN" sz="2200" dirty="0">
                <a:solidFill>
                  <a:srgbClr val="222222"/>
                </a:solidFill>
                <a:latin typeface="Times New Roman" panose="02020603050405020304" pitchFamily="18" charset="0"/>
                <a:cs typeface="Times New Roman" panose="02020603050405020304" pitchFamily="18" charset="0"/>
              </a:rPr>
              <a:t>There are various types of protocols that support a major and compassionate role in communicating with different devices across the network. These are:</a:t>
            </a:r>
            <a:endParaRPr lang="en-IN" sz="2200" dirty="0">
              <a:solidFill>
                <a:srgbClr val="222222"/>
              </a:solidFill>
              <a:latin typeface="Times New Roman" panose="02020603050405020304" pitchFamily="18" charset="0"/>
              <a:cs typeface="Times New Roman" panose="02020603050405020304" pitchFamily="18" charset="0"/>
            </a:endParaRPr>
          </a:p>
          <a:p>
            <a:pPr marL="0" indent="0" algn="just">
              <a:lnSpc>
                <a:spcPct val="150000"/>
              </a:lnSpc>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4713387"/>
          </a:xfrm>
        </p:spPr>
        <p:txBody>
          <a:bodyPr>
            <a:noAutofit/>
          </a:bodyPr>
          <a:lstStyle/>
          <a:p>
            <a:pPr algn="just">
              <a:buFont typeface="+mj-lt"/>
              <a:buAutoNum type="arabicPeriod"/>
            </a:pPr>
            <a:r>
              <a:rPr lang="en-IN" sz="2200" b="1" dirty="0">
                <a:solidFill>
                  <a:srgbClr val="C00000"/>
                </a:solidFill>
                <a:latin typeface="Times New Roman" panose="02020603050405020304" pitchFamily="18" charset="0"/>
                <a:cs typeface="Times New Roman" panose="02020603050405020304" pitchFamily="18" charset="0"/>
              </a:rPr>
              <a:t>Transmission Control Protocol (TCP): </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lgn="just">
              <a:buNone/>
            </a:pPr>
            <a:r>
              <a:rPr lang="en-IN" sz="2200" dirty="0">
                <a:solidFill>
                  <a:srgbClr val="000000"/>
                </a:solidFill>
                <a:latin typeface="Times New Roman" panose="02020603050405020304" pitchFamily="18" charset="0"/>
                <a:cs typeface="Times New Roman" panose="02020603050405020304" pitchFamily="18" charset="0"/>
              </a:rPr>
              <a:t>	</a:t>
            </a:r>
            <a:r>
              <a:rPr lang="en-IN" sz="2200" dirty="0" smtClean="0">
                <a:solidFill>
                  <a:srgbClr val="000000"/>
                </a:solidFill>
                <a:latin typeface="Times New Roman" panose="02020603050405020304" pitchFamily="18" charset="0"/>
                <a:cs typeface="Times New Roman" panose="02020603050405020304" pitchFamily="18" charset="0"/>
              </a:rPr>
              <a:t>TCP </a:t>
            </a:r>
            <a:r>
              <a:rPr lang="en-IN" sz="2200" dirty="0">
                <a:solidFill>
                  <a:srgbClr val="000000"/>
                </a:solidFill>
                <a:latin typeface="Times New Roman" panose="02020603050405020304" pitchFamily="18" charset="0"/>
                <a:cs typeface="Times New Roman" panose="02020603050405020304" pitchFamily="18" charset="0"/>
              </a:rPr>
              <a:t>is a popular communication protocol which is used for communicating over a network. It divides any message into series of packets that are sent from source to destination and there it gets reassembled at the destination.</a:t>
            </a:r>
            <a:endParaRPr lang="en-IN" sz="22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IN" sz="2200" b="1" dirty="0" smtClean="0">
                <a:solidFill>
                  <a:srgbClr val="C00000"/>
                </a:solidFill>
                <a:latin typeface="Times New Roman" panose="02020603050405020304" pitchFamily="18" charset="0"/>
                <a:cs typeface="Times New Roman" panose="02020603050405020304" pitchFamily="18" charset="0"/>
              </a:rPr>
              <a:t>2. Internet </a:t>
            </a:r>
            <a:r>
              <a:rPr lang="en-IN" sz="2200" b="1" dirty="0">
                <a:solidFill>
                  <a:srgbClr val="C00000"/>
                </a:solidFill>
                <a:latin typeface="Times New Roman" panose="02020603050405020304" pitchFamily="18" charset="0"/>
                <a:cs typeface="Times New Roman" panose="02020603050405020304" pitchFamily="18" charset="0"/>
              </a:rPr>
              <a:t>Protocol (IP): </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lgn="just">
              <a:buNone/>
            </a:pPr>
            <a:r>
              <a:rPr lang="en-IN" sz="2200" dirty="0" smtClean="0">
                <a:solidFill>
                  <a:srgbClr val="000000"/>
                </a:solidFill>
                <a:latin typeface="Times New Roman" panose="02020603050405020304" pitchFamily="18" charset="0"/>
                <a:cs typeface="Times New Roman" panose="02020603050405020304" pitchFamily="18" charset="0"/>
              </a:rPr>
              <a:t>	IP </a:t>
            </a:r>
            <a:r>
              <a:rPr lang="en-IN" sz="2200" dirty="0">
                <a:solidFill>
                  <a:srgbClr val="000000"/>
                </a:solidFill>
                <a:latin typeface="Times New Roman" panose="02020603050405020304" pitchFamily="18" charset="0"/>
                <a:cs typeface="Times New Roman" panose="02020603050405020304" pitchFamily="18" charset="0"/>
              </a:rPr>
              <a:t>is designed explicitly as addressing protocol. </a:t>
            </a:r>
            <a:r>
              <a:rPr lang="en-IN" sz="2200" dirty="0" smtClean="0">
                <a:solidFill>
                  <a:srgbClr val="000000"/>
                </a:solidFill>
                <a:latin typeface="Times New Roman" panose="02020603050405020304" pitchFamily="18" charset="0"/>
                <a:cs typeface="Times New Roman" panose="02020603050405020304" pitchFamily="18" charset="0"/>
              </a:rPr>
              <a:t>It </a:t>
            </a:r>
            <a:r>
              <a:rPr lang="en-IN" sz="2200" dirty="0">
                <a:solidFill>
                  <a:srgbClr val="000000"/>
                </a:solidFill>
                <a:latin typeface="Times New Roman" panose="02020603050405020304" pitchFamily="18" charset="0"/>
                <a:cs typeface="Times New Roman" panose="02020603050405020304" pitchFamily="18" charset="0"/>
              </a:rPr>
              <a:t>is mostly used with TCP. The IP addresses in packets help in routing them through different nodes in a network until it reaches the destination system. TCP/IP is the most popular protocol connecting the networks.</a:t>
            </a:r>
            <a:endParaRPr lang="en-IN" sz="22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IN" sz="2200" b="1" dirty="0" smtClean="0">
                <a:solidFill>
                  <a:srgbClr val="C00000"/>
                </a:solidFill>
                <a:latin typeface="Times New Roman" panose="02020603050405020304" pitchFamily="18" charset="0"/>
                <a:cs typeface="Times New Roman" panose="02020603050405020304" pitchFamily="18" charset="0"/>
              </a:rPr>
              <a:t>3. User </a:t>
            </a:r>
            <a:r>
              <a:rPr lang="en-IN" sz="2200" b="1" dirty="0">
                <a:solidFill>
                  <a:srgbClr val="C00000"/>
                </a:solidFill>
                <a:latin typeface="Times New Roman" panose="02020603050405020304" pitchFamily="18" charset="0"/>
                <a:cs typeface="Times New Roman" panose="02020603050405020304" pitchFamily="18" charset="0"/>
              </a:rPr>
              <a:t>Datagram Protocol (UDP</a:t>
            </a:r>
            <a:r>
              <a:rPr lang="en-IN" sz="2200" b="1" dirty="0" smtClean="0">
                <a:solidFill>
                  <a:srgbClr val="C00000"/>
                </a:solidFill>
                <a:latin typeface="Times New Roman" panose="02020603050405020304" pitchFamily="18" charset="0"/>
                <a:cs typeface="Times New Roman" panose="02020603050405020304" pitchFamily="18" charset="0"/>
              </a:rPr>
              <a:t>):</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lgn="just">
              <a:buNone/>
            </a:pPr>
            <a:r>
              <a:rPr lang="en-IN" sz="2200" dirty="0">
                <a:solidFill>
                  <a:srgbClr val="000000"/>
                </a:solidFill>
                <a:latin typeface="Times New Roman" panose="02020603050405020304" pitchFamily="18" charset="0"/>
                <a:cs typeface="Times New Roman" panose="02020603050405020304" pitchFamily="18" charset="0"/>
              </a:rPr>
              <a:t>	 UDP is a substitute communication protocol to Transmission Control Protocol implemented primarily for creating loss-tolerating and low-latency linking between different applications.</a:t>
            </a:r>
            <a:endParaRPr lang="en-IN" sz="2200" dirty="0">
              <a:solidFill>
                <a:srgbClr val="000000"/>
              </a:solidFill>
              <a:latin typeface="Times New Roman" panose="02020603050405020304" pitchFamily="18" charset="0"/>
              <a:cs typeface="Times New Roman" panose="02020603050405020304" pitchFamily="18" charset="0"/>
            </a:endParaRPr>
          </a:p>
          <a:p>
            <a:pPr algn="just"/>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1" dirty="0" smtClean="0">
                <a:solidFill>
                  <a:srgbClr val="C00000"/>
                </a:solidFill>
                <a:latin typeface="Times New Roman" panose="02020603050405020304" pitchFamily="18" charset="0"/>
                <a:cs typeface="Times New Roman" panose="02020603050405020304" pitchFamily="18" charset="0"/>
              </a:rPr>
              <a:t>4. Post </a:t>
            </a:r>
            <a:r>
              <a:rPr lang="en-IN" sz="2200" b="1" dirty="0">
                <a:solidFill>
                  <a:srgbClr val="C00000"/>
                </a:solidFill>
                <a:latin typeface="Times New Roman" panose="02020603050405020304" pitchFamily="18" charset="0"/>
                <a:cs typeface="Times New Roman" panose="02020603050405020304" pitchFamily="18" charset="0"/>
              </a:rPr>
              <a:t>office Protocol (POP): </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solidFill>
                  <a:srgbClr val="000000"/>
                </a:solidFill>
                <a:latin typeface="Times New Roman" panose="02020603050405020304" pitchFamily="18" charset="0"/>
                <a:cs typeface="Times New Roman" panose="02020603050405020304" pitchFamily="18" charset="0"/>
              </a:rPr>
              <a:t>	</a:t>
            </a:r>
            <a:r>
              <a:rPr lang="en-IN" sz="2200" dirty="0" smtClean="0">
                <a:solidFill>
                  <a:srgbClr val="000000"/>
                </a:solidFill>
                <a:latin typeface="Times New Roman" panose="02020603050405020304" pitchFamily="18" charset="0"/>
                <a:cs typeface="Times New Roman" panose="02020603050405020304" pitchFamily="18" charset="0"/>
              </a:rPr>
              <a:t>POP3 </a:t>
            </a:r>
            <a:r>
              <a:rPr lang="en-IN" sz="2200" dirty="0">
                <a:solidFill>
                  <a:srgbClr val="000000"/>
                </a:solidFill>
                <a:latin typeface="Times New Roman" panose="02020603050405020304" pitchFamily="18" charset="0"/>
                <a:cs typeface="Times New Roman" panose="02020603050405020304" pitchFamily="18" charset="0"/>
              </a:rPr>
              <a:t>is designed for receiving incoming E-mails.</a:t>
            </a:r>
            <a:endParaRPr lang="en-IN" sz="2200" dirty="0">
              <a:solidFill>
                <a:srgbClr val="000000"/>
              </a:solidFill>
              <a:latin typeface="Times New Roman" panose="02020603050405020304" pitchFamily="18" charset="0"/>
              <a:cs typeface="Times New Roman" panose="02020603050405020304" pitchFamily="18" charset="0"/>
            </a:endParaRPr>
          </a:p>
          <a:p>
            <a:pPr marL="0" indent="0">
              <a:buNone/>
            </a:pPr>
            <a:r>
              <a:rPr lang="en-IN" sz="2200" b="1" dirty="0" smtClean="0">
                <a:solidFill>
                  <a:srgbClr val="C00000"/>
                </a:solidFill>
                <a:latin typeface="Times New Roman" panose="02020603050405020304" pitchFamily="18" charset="0"/>
                <a:cs typeface="Times New Roman" panose="02020603050405020304" pitchFamily="18" charset="0"/>
              </a:rPr>
              <a:t>5. Simple </a:t>
            </a:r>
            <a:r>
              <a:rPr lang="en-IN" sz="2200" b="1" dirty="0">
                <a:solidFill>
                  <a:srgbClr val="C00000"/>
                </a:solidFill>
                <a:latin typeface="Times New Roman" panose="02020603050405020304" pitchFamily="18" charset="0"/>
                <a:cs typeface="Times New Roman" panose="02020603050405020304" pitchFamily="18" charset="0"/>
              </a:rPr>
              <a:t>mail transport Protocol (SMTP): </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solidFill>
                  <a:srgbClr val="000000"/>
                </a:solidFill>
                <a:latin typeface="Times New Roman" panose="02020603050405020304" pitchFamily="18" charset="0"/>
                <a:cs typeface="Times New Roman" panose="02020603050405020304" pitchFamily="18" charset="0"/>
              </a:rPr>
              <a:t>	</a:t>
            </a:r>
            <a:r>
              <a:rPr lang="en-IN" sz="2200" dirty="0" smtClean="0">
                <a:solidFill>
                  <a:srgbClr val="000000"/>
                </a:solidFill>
                <a:latin typeface="Times New Roman" panose="02020603050405020304" pitchFamily="18" charset="0"/>
                <a:cs typeface="Times New Roman" panose="02020603050405020304" pitchFamily="18" charset="0"/>
              </a:rPr>
              <a:t>SMTP </a:t>
            </a:r>
            <a:r>
              <a:rPr lang="en-IN" sz="2200" dirty="0">
                <a:solidFill>
                  <a:srgbClr val="000000"/>
                </a:solidFill>
                <a:latin typeface="Times New Roman" panose="02020603050405020304" pitchFamily="18" charset="0"/>
                <a:cs typeface="Times New Roman" panose="02020603050405020304" pitchFamily="18" charset="0"/>
              </a:rPr>
              <a:t>is designed to send and distribute outgoing E-Mail.</a:t>
            </a:r>
            <a:endParaRPr lang="en-IN" sz="2200" dirty="0">
              <a:solidFill>
                <a:srgbClr val="000000"/>
              </a:solidFill>
              <a:latin typeface="Times New Roman" panose="02020603050405020304" pitchFamily="18" charset="0"/>
              <a:cs typeface="Times New Roman" panose="02020603050405020304" pitchFamily="18" charset="0"/>
            </a:endParaRPr>
          </a:p>
          <a:p>
            <a:pPr marL="0" indent="0">
              <a:buNone/>
            </a:pPr>
            <a:r>
              <a:rPr lang="en-IN" sz="2200" b="1" dirty="0" smtClean="0">
                <a:solidFill>
                  <a:srgbClr val="C00000"/>
                </a:solidFill>
                <a:latin typeface="Times New Roman" panose="02020603050405020304" pitchFamily="18" charset="0"/>
                <a:cs typeface="Times New Roman" panose="02020603050405020304" pitchFamily="18" charset="0"/>
              </a:rPr>
              <a:t>6. File </a:t>
            </a:r>
            <a:r>
              <a:rPr lang="en-IN" sz="2200" b="1" dirty="0">
                <a:solidFill>
                  <a:srgbClr val="C00000"/>
                </a:solidFill>
                <a:latin typeface="Times New Roman" panose="02020603050405020304" pitchFamily="18" charset="0"/>
                <a:cs typeface="Times New Roman" panose="02020603050405020304" pitchFamily="18" charset="0"/>
              </a:rPr>
              <a:t>Transfer Protocol (FTP): </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solidFill>
                  <a:srgbClr val="000000"/>
                </a:solidFill>
                <a:latin typeface="Times New Roman" panose="02020603050405020304" pitchFamily="18" charset="0"/>
                <a:cs typeface="Times New Roman" panose="02020603050405020304" pitchFamily="18" charset="0"/>
              </a:rPr>
              <a:t>	</a:t>
            </a:r>
            <a:r>
              <a:rPr lang="en-IN" sz="2200" dirty="0" smtClean="0">
                <a:solidFill>
                  <a:srgbClr val="000000"/>
                </a:solidFill>
                <a:latin typeface="Times New Roman" panose="02020603050405020304" pitchFamily="18" charset="0"/>
                <a:cs typeface="Times New Roman" panose="02020603050405020304" pitchFamily="18" charset="0"/>
              </a:rPr>
              <a:t>FTP </a:t>
            </a:r>
            <a:r>
              <a:rPr lang="en-IN" sz="2200" dirty="0">
                <a:solidFill>
                  <a:srgbClr val="000000"/>
                </a:solidFill>
                <a:latin typeface="Times New Roman" panose="02020603050405020304" pitchFamily="18" charset="0"/>
                <a:cs typeface="Times New Roman" panose="02020603050405020304" pitchFamily="18" charset="0"/>
              </a:rPr>
              <a:t>allows users to transfer files from one machine to another. Types of files may include program files, multimedia files, text files, and documents, etc</a:t>
            </a:r>
            <a:r>
              <a:rPr lang="en-IN" sz="2200" dirty="0" smtClean="0">
                <a:solidFill>
                  <a:srgbClr val="000000"/>
                </a:solidFill>
                <a:latin typeface="Times New Roman" panose="02020603050405020304" pitchFamily="18" charset="0"/>
                <a:cs typeface="Times New Roman" panose="02020603050405020304" pitchFamily="18" charset="0"/>
              </a:rPr>
              <a:t>.</a:t>
            </a:r>
            <a:endParaRPr lang="en-IN" sz="2200"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buNone/>
            </a:pPr>
            <a:r>
              <a:rPr lang="en-IN" sz="2200" b="1" dirty="0">
                <a:solidFill>
                  <a:srgbClr val="C00000"/>
                </a:solidFill>
                <a:latin typeface="Times New Roman" panose="02020603050405020304" pitchFamily="18" charset="0"/>
                <a:cs typeface="Times New Roman" panose="02020603050405020304" pitchFamily="18" charset="0"/>
              </a:rPr>
              <a:t>7. Hyper Text Transfer Protocol (HTTP): </a:t>
            </a:r>
            <a:endParaRPr lang="en-IN" sz="2200" b="1" dirty="0">
              <a:solidFill>
                <a:srgbClr val="C0000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000000"/>
                </a:solidFill>
                <a:latin typeface="Times New Roman" panose="02020603050405020304" pitchFamily="18" charset="0"/>
                <a:cs typeface="Times New Roman" panose="02020603050405020304" pitchFamily="18" charset="0"/>
              </a:rPr>
              <a:t>	HTTP is designed for transferring a hypertext among two or more systems. HTML tags are used for creating links. These links may be in any form like text or images. HTTP is designed on Client-server principles which allow a client system for establishing a connection with the server machine for making a request. The server acknowledges the request initiated by the client and responds accordingly.</a:t>
            </a:r>
            <a:endParaRPr lang="en-IN" sz="2200" dirty="0">
              <a:solidFill>
                <a:srgbClr val="000000"/>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200" b="1" dirty="0" smtClean="0">
                <a:solidFill>
                  <a:srgbClr val="C00000"/>
                </a:solidFill>
                <a:latin typeface="Times New Roman" panose="02020603050405020304" pitchFamily="18" charset="0"/>
                <a:cs typeface="Times New Roman" panose="02020603050405020304" pitchFamily="18" charset="0"/>
              </a:rPr>
              <a:t>8. Telnet:</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Telnet is a set of rules designed for connecting one system with another. The connecting process here is termed as remote login. The system which requests for connection is the local computer, and the system which accepts the connection is the remote computer</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r>
              <a:rPr lang="en-US" sz="2200" b="1" dirty="0" smtClean="0">
                <a:solidFill>
                  <a:srgbClr val="C00000"/>
                </a:solidFill>
                <a:latin typeface="Times New Roman" panose="02020603050405020304" pitchFamily="18" charset="0"/>
                <a:cs typeface="Times New Roman" panose="02020603050405020304" pitchFamily="18" charset="0"/>
              </a:rPr>
              <a:t>9. </a:t>
            </a:r>
            <a:r>
              <a:rPr lang="en-IN" sz="2200" b="1" dirty="0" smtClean="0">
                <a:solidFill>
                  <a:srgbClr val="C00000"/>
                </a:solidFill>
                <a:latin typeface="Times New Roman" panose="02020603050405020304" pitchFamily="18" charset="0"/>
                <a:cs typeface="Times New Roman" panose="02020603050405020304" pitchFamily="18" charset="0"/>
              </a:rPr>
              <a:t>Gopher</a:t>
            </a:r>
            <a:r>
              <a:rPr lang="en-IN" sz="2200" b="1" dirty="0">
                <a:solidFill>
                  <a:srgbClr val="C00000"/>
                </a:solidFill>
                <a:latin typeface="Times New Roman" panose="02020603050405020304" pitchFamily="18" charset="0"/>
                <a:cs typeface="Times New Roman" panose="02020603050405020304" pitchFamily="18" charset="0"/>
              </a:rPr>
              <a:t>: </a:t>
            </a:r>
            <a:endParaRPr lang="en-IN" sz="2200" b="1"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Gopher </a:t>
            </a:r>
            <a:r>
              <a:rPr lang="en-IN" sz="2200" dirty="0">
                <a:latin typeface="Times New Roman" panose="02020603050405020304" pitchFamily="18" charset="0"/>
                <a:cs typeface="Times New Roman" panose="02020603050405020304" pitchFamily="18" charset="0"/>
              </a:rPr>
              <a:t>is a collection of rules implemented for searching, retrieving as well as displaying documents from isolated sites. Gopher also works on the client/server principle.</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spcBef>
                <a:spcPts val="495"/>
              </a:spcBef>
            </a:pPr>
            <a:br>
              <a:rPr lang="en-IN" sz="3600" dirty="0">
                <a:solidFill>
                  <a:srgbClr val="C00000"/>
                </a:solidFill>
                <a:latin typeface="Times New Roman" panose="02020603050405020304"/>
                <a:ea typeface="Times New Roman" panose="02020603050405020304"/>
                <a:cs typeface="+mn-cs"/>
              </a:rPr>
            </a:br>
            <a:r>
              <a:rPr lang="en-US" sz="2800" b="1" dirty="0">
                <a:solidFill>
                  <a:srgbClr val="C00000"/>
                </a:solidFill>
                <a:latin typeface="Times New Roman" panose="02020603050405020304"/>
                <a:ea typeface="Times New Roman" panose="02020603050405020304"/>
                <a:cs typeface="+mn-cs"/>
              </a:rPr>
              <a:t>Intranets</a:t>
            </a:r>
            <a:br>
              <a:rPr lang="en-IN" sz="3600" dirty="0">
                <a:solidFill>
                  <a:srgbClr val="C00000"/>
                </a:solidFill>
                <a:latin typeface="Times New Roman" panose="02020603050405020304"/>
                <a:ea typeface="Times New Roman" panose="02020603050405020304"/>
                <a:cs typeface="+mn-cs"/>
              </a:rPr>
            </a:br>
            <a:endParaRPr lang="en-IN" sz="6000"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marL="676910" marR="74930" indent="-457200" algn="just">
              <a:lnSpc>
                <a:spcPct val="103000"/>
              </a:lnSpc>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An intranet is a private computer network that uses Internet protocols and network connectivity to insecurely share part of organizations information or operations with its employees. </a:t>
            </a:r>
            <a:endParaRPr lang="en-US" sz="2200" dirty="0" smtClean="0">
              <a:effectLst/>
              <a:latin typeface="Times New Roman" panose="02020603050405020304"/>
              <a:ea typeface="Times New Roman" panose="02020603050405020304"/>
            </a:endParaRPr>
          </a:p>
          <a:p>
            <a:pPr marL="676910" marR="74930" indent="-457200" algn="just">
              <a:lnSpc>
                <a:spcPct val="103000"/>
              </a:lnSpc>
              <a:spcAft>
                <a:spcPts val="0"/>
              </a:spcAft>
              <a:buFont typeface="Wingdings" panose="05000000000000000000" pitchFamily="2" charset="2"/>
              <a:buChar char="Ø"/>
            </a:pPr>
            <a:endParaRPr lang="en-US" sz="2200" dirty="0" smtClean="0">
              <a:effectLst/>
              <a:latin typeface="Times New Roman" panose="02020603050405020304"/>
              <a:ea typeface="Times New Roman" panose="02020603050405020304"/>
            </a:endParaRPr>
          </a:p>
          <a:p>
            <a:pPr marL="676910" marR="74930" indent="-457200" algn="just">
              <a:lnSpc>
                <a:spcPct val="103000"/>
              </a:lnSpc>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An Intranet is a company</a:t>
            </a:r>
            <a:r>
              <a:rPr lang="en-US" sz="2200" dirty="0">
                <a:ea typeface="Times New Roman" panose="02020603050405020304"/>
              </a:rPr>
              <a:t>‐ </a:t>
            </a:r>
            <a:r>
              <a:rPr lang="en-US" sz="2200" dirty="0" smtClean="0">
                <a:effectLst/>
                <a:latin typeface="Times New Roman" panose="02020603050405020304"/>
                <a:ea typeface="Times New Roman" panose="02020603050405020304"/>
              </a:rPr>
              <a:t>specific network that uses software programs based on the Internet TCP/IP Protocol and common Internet user interfaces such as the web browser. </a:t>
            </a:r>
            <a:endParaRPr lang="en-US" sz="2200" dirty="0" smtClean="0">
              <a:effectLst/>
              <a:latin typeface="Times New Roman" panose="02020603050405020304"/>
              <a:ea typeface="Times New Roman" panose="02020603050405020304"/>
            </a:endParaRPr>
          </a:p>
          <a:p>
            <a:pPr marL="676910" marR="74930" indent="-457200" algn="just">
              <a:lnSpc>
                <a:spcPct val="103000"/>
              </a:lnSpc>
              <a:spcAft>
                <a:spcPts val="0"/>
              </a:spcAft>
              <a:buFont typeface="Wingdings" panose="05000000000000000000" pitchFamily="2" charset="2"/>
              <a:buChar char="Ø"/>
            </a:pPr>
            <a:endParaRPr lang="en-US" sz="2200" dirty="0" smtClean="0">
              <a:effectLst/>
              <a:latin typeface="Times New Roman" panose="02020603050405020304"/>
              <a:ea typeface="Times New Roman" panose="02020603050405020304"/>
            </a:endParaRPr>
          </a:p>
          <a:p>
            <a:pPr marL="676910" marR="74930" indent="-457200" algn="just">
              <a:lnSpc>
                <a:spcPct val="103000"/>
              </a:lnSpc>
              <a:spcAft>
                <a:spcPts val="0"/>
              </a:spcAft>
              <a:buFont typeface="Wingdings" panose="05000000000000000000" pitchFamily="2" charset="2"/>
              <a:buChar char="Ø"/>
            </a:pPr>
            <a:r>
              <a:rPr lang="en-US" sz="2200" dirty="0" smtClean="0">
                <a:effectLst/>
                <a:latin typeface="Times New Roman" panose="02020603050405020304"/>
                <a:ea typeface="Times New Roman" panose="02020603050405020304"/>
              </a:rPr>
              <a:t>Intranet is the application of Internet technologies within an organization private LAN or WAN Network.</a:t>
            </a:r>
            <a:endParaRPr lang="en-US" sz="2200" dirty="0" smtClean="0">
              <a:effectLst/>
              <a:latin typeface="Times New Roman" panose="02020603050405020304"/>
              <a:ea typeface="Times New Roman" panose="02020603050405020304"/>
            </a:endParaRPr>
          </a:p>
          <a:p>
            <a:pPr marL="676910" marR="74930" indent="-457200" algn="just">
              <a:lnSpc>
                <a:spcPct val="103000"/>
              </a:lnSpc>
              <a:spcAft>
                <a:spcPts val="0"/>
              </a:spcAft>
              <a:buFont typeface="Wingdings" panose="05000000000000000000" pitchFamily="2" charset="2"/>
              <a:buChar char="Ø"/>
            </a:pPr>
            <a:endParaRPr lang="en-US" sz="2200" dirty="0" smtClean="0">
              <a:effectLst/>
              <a:latin typeface="Times New Roman" panose="02020603050405020304"/>
              <a:ea typeface="Times New Roman" panose="02020603050405020304"/>
            </a:endParaRPr>
          </a:p>
          <a:p>
            <a:pPr marL="676910" marR="74930" indent="-457200" algn="just">
              <a:lnSpc>
                <a:spcPct val="103000"/>
              </a:lnSpc>
              <a:spcAft>
                <a:spcPts val="0"/>
              </a:spcAft>
              <a:buFont typeface="Wingdings" panose="05000000000000000000" pitchFamily="2" charset="2"/>
              <a:buChar char="Ø"/>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The</a:t>
            </a:r>
            <a:r>
              <a:rPr lang="en-US" sz="2200" spc="-6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Intranet</a:t>
            </a:r>
            <a:r>
              <a:rPr lang="en-US" sz="2200" spc="-3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environment</a:t>
            </a:r>
            <a:r>
              <a:rPr lang="en-US" sz="2200" spc="-4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is</a:t>
            </a:r>
            <a:r>
              <a:rPr lang="en-US" sz="2200" spc="-5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completely</a:t>
            </a:r>
            <a:r>
              <a:rPr lang="en-US" sz="2200" spc="-5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owned</a:t>
            </a:r>
            <a:r>
              <a:rPr lang="en-US" sz="2200" spc="-5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by</a:t>
            </a:r>
            <a:r>
              <a:rPr lang="en-US" sz="2200" spc="-6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the</a:t>
            </a:r>
            <a:r>
              <a:rPr lang="en-US" sz="2200" spc="-4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enterprise</a:t>
            </a:r>
            <a:r>
              <a:rPr lang="en-US" sz="2200" spc="-5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and</a:t>
            </a:r>
            <a:r>
              <a:rPr lang="en-US" sz="2200" spc="-5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is</a:t>
            </a:r>
            <a:r>
              <a:rPr lang="en-US" sz="2200" spc="-5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generally</a:t>
            </a:r>
            <a:r>
              <a:rPr lang="en-US" sz="2200" spc="-6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not</a:t>
            </a:r>
            <a:r>
              <a:rPr lang="en-US" sz="2200" spc="-50"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accessible</a:t>
            </a:r>
            <a:r>
              <a:rPr lang="en-US" sz="2200" spc="-55" dirty="0" smtClean="0">
                <a:effectLst/>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from the Internet at large. </a:t>
            </a:r>
            <a:endParaRPr lang="en-IN" sz="2200" dirty="0" smtClean="0">
              <a:effectLst/>
              <a:latin typeface="Times New Roman" panose="02020603050405020304"/>
              <a:ea typeface="Times New Roman" panose="02020603050405020304"/>
            </a:endParaRPr>
          </a:p>
          <a:p>
            <a:pPr marL="0" indent="0">
              <a:spcBef>
                <a:spcPts val="15"/>
              </a:spcBef>
              <a:spcAft>
                <a:spcPts val="0"/>
              </a:spcAft>
              <a:buNone/>
            </a:pPr>
            <a:r>
              <a:rPr lang="en-US" sz="2200" dirty="0" smtClean="0">
                <a:effectLst/>
                <a:latin typeface="Times New Roman" panose="02020603050405020304"/>
                <a:ea typeface="Times New Roman" panose="02020603050405020304"/>
              </a:rPr>
              <a:t> </a:t>
            </a:r>
            <a:endParaRPr lang="en-IN" sz="2200" dirty="0" smtClean="0">
              <a:effectLst/>
              <a:latin typeface="Times New Roman" panose="02020603050405020304"/>
              <a:ea typeface="Times New Roman" panose="02020603050405020304"/>
            </a:endParaRPr>
          </a:p>
          <a:p>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US" sz="3000" b="1" dirty="0" smtClean="0">
                <a:solidFill>
                  <a:srgbClr val="C00000"/>
                </a:solidFill>
                <a:latin typeface="Times New Roman" panose="02020603050405020304" pitchFamily="18" charset="0"/>
                <a:ea typeface="+mn-ea"/>
                <a:cs typeface="Times New Roman" panose="02020603050405020304" pitchFamily="18" charset="0"/>
              </a:rPr>
              <a:t>Advantages of Intranet:</a:t>
            </a:r>
            <a:br>
              <a:rPr lang="en-IN" sz="3000" dirty="0" smtClean="0">
                <a:solidFill>
                  <a:srgbClr val="C00000"/>
                </a:solidFill>
                <a:latin typeface="Times New Roman" panose="02020603050405020304" pitchFamily="18" charset="0"/>
                <a:ea typeface="+mn-ea"/>
                <a:cs typeface="Times New Roman" panose="02020603050405020304" pitchFamily="18" charset="0"/>
              </a:rPr>
            </a:br>
            <a:endParaRPr lang="en-IN" sz="30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sz="2200" dirty="0" smtClean="0">
                <a:latin typeface="Times New Roman" panose="02020603050405020304" pitchFamily="18" charset="0"/>
                <a:cs typeface="Times New Roman" panose="02020603050405020304" pitchFamily="18" charset="0"/>
              </a:rPr>
              <a:t>Workforce productivity</a:t>
            </a:r>
            <a:endParaRPr lang="en-US" sz="2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smtClean="0">
                <a:latin typeface="Times New Roman" panose="02020603050405020304" pitchFamily="18" charset="0"/>
                <a:cs typeface="Times New Roman" panose="02020603050405020304" pitchFamily="18" charset="0"/>
              </a:rPr>
              <a:t> Information sharing</a:t>
            </a:r>
            <a:endParaRPr lang="en-US" sz="2200"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Communications</a:t>
            </a:r>
            <a:endParaRPr lang="en-US" sz="2200"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Web publishing</a:t>
            </a:r>
            <a:endParaRPr lang="en-US" sz="2200"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smtClean="0">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Business </a:t>
            </a:r>
            <a:r>
              <a:rPr lang="en-US" sz="2200" dirty="0">
                <a:solidFill>
                  <a:prstClr val="black"/>
                </a:solidFill>
                <a:latin typeface="Times New Roman" panose="02020603050405020304" pitchFamily="18" charset="0"/>
                <a:cs typeface="Times New Roman" panose="02020603050405020304" pitchFamily="18" charset="0"/>
              </a:rPr>
              <a:t>operations and </a:t>
            </a:r>
            <a:r>
              <a:rPr lang="en-US" sz="2200" dirty="0" smtClean="0">
                <a:solidFill>
                  <a:prstClr val="black"/>
                </a:solidFill>
                <a:latin typeface="Times New Roman" panose="02020603050405020304" pitchFamily="18" charset="0"/>
                <a:cs typeface="Times New Roman" panose="02020603050405020304" pitchFamily="18" charset="0"/>
              </a:rPr>
              <a:t>management</a:t>
            </a:r>
            <a:endParaRPr lang="en-US" sz="2200" dirty="0" smtClean="0">
              <a:solidFill>
                <a:prstClr val="black"/>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Time saving</a:t>
            </a:r>
            <a:endParaRPr lang="en-US" sz="2200" dirty="0" smtClean="0">
              <a:solidFill>
                <a:prstClr val="black"/>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Cost savings</a:t>
            </a:r>
            <a:endParaRPr lang="en-US" sz="2200" dirty="0" smtClean="0">
              <a:solidFill>
                <a:prstClr val="black"/>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Same </a:t>
            </a:r>
            <a:r>
              <a:rPr lang="en-US" sz="2200" dirty="0">
                <a:solidFill>
                  <a:prstClr val="black"/>
                </a:solidFill>
                <a:latin typeface="Times New Roman" panose="02020603050405020304" pitchFamily="18" charset="0"/>
                <a:cs typeface="Times New Roman" panose="02020603050405020304" pitchFamily="18" charset="0"/>
              </a:rPr>
              <a:t>information </a:t>
            </a:r>
            <a:endParaRPr lang="en-US" sz="2200" dirty="0" smtClean="0">
              <a:solidFill>
                <a:prstClr val="black"/>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Team </a:t>
            </a:r>
            <a:r>
              <a:rPr lang="en-US" sz="2200" dirty="0">
                <a:solidFill>
                  <a:prstClr val="black"/>
                </a:solidFill>
                <a:latin typeface="Times New Roman" panose="02020603050405020304" pitchFamily="18" charset="0"/>
                <a:cs typeface="Times New Roman" panose="02020603050405020304" pitchFamily="18" charset="0"/>
              </a:rPr>
              <a:t>work </a:t>
            </a:r>
            <a:endParaRPr lang="en-US" sz="2200" dirty="0" smtClean="0">
              <a:solidFill>
                <a:prstClr val="black"/>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Customized site</a:t>
            </a:r>
            <a:endParaRPr lang="en-US" sz="2200" dirty="0" smtClean="0">
              <a:solidFill>
                <a:prstClr val="black"/>
              </a:solidFill>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Platform </a:t>
            </a:r>
            <a:r>
              <a:rPr lang="en-US" sz="2200" dirty="0" smtClean="0">
                <a:solidFill>
                  <a:prstClr val="black"/>
                </a:solidFill>
                <a:latin typeface="Times New Roman" panose="02020603050405020304" pitchFamily="18" charset="0"/>
                <a:cs typeface="Times New Roman" panose="02020603050405020304" pitchFamily="18" charset="0"/>
              </a:rPr>
              <a:t>Independence (Same operating system is not needed)</a:t>
            </a:r>
            <a:endParaRPr lang="en-IN" sz="2200" dirty="0">
              <a:solidFill>
                <a:prstClr val="black"/>
              </a:solidFill>
              <a:latin typeface="Times New Roman" panose="02020603050405020304" pitchFamily="18" charset="0"/>
              <a:cs typeface="Times New Roman" panose="02020603050405020304" pitchFamily="18" charset="0"/>
            </a:endParaRPr>
          </a:p>
          <a:p>
            <a:pPr marL="514350" lvl="0" indent="-51435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72085" lvl="0" indent="-342900">
              <a:spcBef>
                <a:spcPct val="20000"/>
              </a:spcBef>
            </a:pPr>
            <a:r>
              <a:rPr lang="en-US" sz="3000" b="1" dirty="0">
                <a:solidFill>
                  <a:srgbClr val="C00000"/>
                </a:solidFill>
                <a:latin typeface="Times New Roman" panose="02020603050405020304"/>
                <a:ea typeface="Times New Roman" panose="02020603050405020304"/>
                <a:cs typeface="+mn-cs"/>
              </a:rPr>
              <a:t>Drawbacks of intranet</a:t>
            </a:r>
            <a:br>
              <a:rPr lang="en-IN" sz="3000" dirty="0">
                <a:solidFill>
                  <a:srgbClr val="C00000"/>
                </a:solidFill>
                <a:latin typeface="Times New Roman" panose="02020603050405020304"/>
                <a:ea typeface="Times New Roman" panose="02020603050405020304"/>
                <a:cs typeface="+mn-cs"/>
              </a:rPr>
            </a:br>
            <a:endParaRPr lang="en-IN" sz="3000" dirty="0">
              <a:solidFill>
                <a:srgbClr val="C00000"/>
              </a:solidFill>
            </a:endParaRPr>
          </a:p>
        </p:txBody>
      </p:sp>
      <p:sp>
        <p:nvSpPr>
          <p:cNvPr id="3" name="Content Placeholder 2"/>
          <p:cNvSpPr>
            <a:spLocks noGrp="1"/>
          </p:cNvSpPr>
          <p:nvPr>
            <p:ph idx="1"/>
          </p:nvPr>
        </p:nvSpPr>
        <p:spPr/>
        <p:txBody>
          <a:bodyPr>
            <a:normAutofit/>
          </a:bodyPr>
          <a:lstStyle/>
          <a:p>
            <a:pPr marL="514350" indent="-514350">
              <a:lnSpc>
                <a:spcPct val="150000"/>
              </a:lnSpc>
              <a:spcBef>
                <a:spcPts val="40"/>
              </a:spcBef>
              <a:spcAft>
                <a:spcPts val="0"/>
              </a:spcAft>
              <a:buFont typeface="+mj-lt"/>
              <a:buAutoNum type="arabicPeriod"/>
            </a:pPr>
            <a:r>
              <a:rPr lang="en-US" sz="2200" dirty="0" smtClean="0">
                <a:effectLst/>
                <a:latin typeface="Times New Roman" panose="02020603050405020304"/>
                <a:ea typeface="Times New Roman" panose="02020603050405020304"/>
              </a:rPr>
              <a:t>Cost</a:t>
            </a:r>
            <a:endParaRPr lang="en-US" sz="2200" dirty="0" smtClean="0">
              <a:effectLst/>
              <a:latin typeface="Times New Roman" panose="02020603050405020304"/>
              <a:ea typeface="Times New Roman" panose="02020603050405020304"/>
            </a:endParaRPr>
          </a:p>
          <a:p>
            <a:pPr marL="514350" indent="-514350">
              <a:lnSpc>
                <a:spcPct val="150000"/>
              </a:lnSpc>
              <a:spcBef>
                <a:spcPts val="40"/>
              </a:spcBef>
              <a:spcAft>
                <a:spcPts val="0"/>
              </a:spcAft>
              <a:buFont typeface="+mj-lt"/>
              <a:buAutoNum type="arabicPeriod"/>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Security issues (Un authorized access)</a:t>
            </a:r>
            <a:endParaRPr lang="en-US" sz="2200" dirty="0" smtClean="0">
              <a:effectLst/>
              <a:latin typeface="Times New Roman" panose="02020603050405020304"/>
              <a:ea typeface="Times New Roman" panose="02020603050405020304"/>
            </a:endParaRPr>
          </a:p>
          <a:p>
            <a:pPr marL="514350" indent="-514350">
              <a:lnSpc>
                <a:spcPct val="150000"/>
              </a:lnSpc>
              <a:spcBef>
                <a:spcPts val="40"/>
              </a:spcBef>
              <a:spcAft>
                <a:spcPts val="0"/>
              </a:spcAft>
              <a:buFont typeface="+mj-lt"/>
              <a:buAutoNum type="arabicPeriod"/>
            </a:pPr>
            <a:r>
              <a:rPr lang="en-US" sz="2200" dirty="0" smtClean="0">
                <a:latin typeface="Times New Roman" panose="02020603050405020304"/>
                <a:ea typeface="Times New Roman" panose="02020603050405020304"/>
              </a:rPr>
              <a:t>Reduces </a:t>
            </a:r>
            <a:r>
              <a:rPr lang="en-US" sz="2200" dirty="0" smtClean="0">
                <a:effectLst/>
                <a:latin typeface="Times New Roman" panose="02020603050405020304"/>
                <a:ea typeface="Times New Roman" panose="02020603050405020304"/>
              </a:rPr>
              <a:t>Productivity</a:t>
            </a:r>
            <a:endParaRPr lang="en-US" sz="2200" dirty="0" smtClean="0">
              <a:effectLst/>
              <a:latin typeface="Times New Roman" panose="02020603050405020304"/>
              <a:ea typeface="Times New Roman" panose="02020603050405020304"/>
            </a:endParaRPr>
          </a:p>
          <a:p>
            <a:pPr marL="514350" indent="-514350">
              <a:lnSpc>
                <a:spcPct val="150000"/>
              </a:lnSpc>
              <a:spcBef>
                <a:spcPts val="40"/>
              </a:spcBef>
              <a:spcAft>
                <a:spcPts val="0"/>
              </a:spcAft>
              <a:buFont typeface="+mj-lt"/>
              <a:buAutoNum type="arabicPeriod"/>
            </a:pPr>
            <a:r>
              <a:rPr lang="en-US" sz="2200" dirty="0">
                <a:latin typeface="Times New Roman" panose="02020603050405020304"/>
                <a:ea typeface="Times New Roman" panose="02020603050405020304"/>
              </a:rPr>
              <a:t> </a:t>
            </a:r>
            <a:r>
              <a:rPr lang="en-US" sz="2200" dirty="0" smtClean="0">
                <a:effectLst/>
                <a:latin typeface="Times New Roman" panose="02020603050405020304"/>
                <a:ea typeface="Times New Roman" panose="02020603050405020304"/>
              </a:rPr>
              <a:t>Information overload</a:t>
            </a:r>
            <a:endParaRPr lang="en-IN" sz="2200" dirty="0">
              <a:latin typeface="Times New Roman" panose="02020603050405020304"/>
              <a:ea typeface="Times New Roman" panose="02020603050405020304"/>
            </a:endParaRPr>
          </a:p>
          <a:p>
            <a:pPr marL="514350" indent="-514350">
              <a:lnSpc>
                <a:spcPct val="150000"/>
              </a:lnSpc>
              <a:spcBef>
                <a:spcPts val="40"/>
              </a:spcBef>
              <a:spcAft>
                <a:spcPts val="0"/>
              </a:spcAft>
              <a:buFont typeface="+mj-lt"/>
              <a:buAutoNum type="arabicPeriod"/>
            </a:pPr>
            <a:r>
              <a:rPr lang="en-US" sz="2200" dirty="0" smtClean="0">
                <a:effectLst/>
                <a:latin typeface="Times New Roman" panose="02020603050405020304"/>
                <a:ea typeface="Times New Roman" panose="02020603050405020304"/>
              </a:rPr>
              <a:t>Need training to users</a:t>
            </a:r>
            <a:endParaRPr lang="en-IN" sz="2200" dirty="0" smtClean="0">
              <a:effectLst/>
              <a:latin typeface="Times New Roman" panose="02020603050405020304"/>
              <a:ea typeface="Times New Roman" panose="02020603050405020304"/>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4485</Words>
  <Application>WPS Presentation</Application>
  <PresentationFormat>On-screen Show (4:3)</PresentationFormat>
  <Paragraphs>99</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Arial</vt:lpstr>
      <vt:lpstr>SimSun</vt:lpstr>
      <vt:lpstr>Wingdings</vt:lpstr>
      <vt:lpstr>Times New Roman</vt:lpstr>
      <vt:lpstr>Times New Roman</vt:lpstr>
      <vt:lpstr>Calibri</vt:lpstr>
      <vt:lpstr>Microsoft YaHei</vt:lpstr>
      <vt:lpstr>Arial Unicode MS</vt:lpstr>
      <vt:lpstr>Office Theme</vt:lpstr>
      <vt:lpstr>Internet Protocol, Intranet and Extranet</vt:lpstr>
      <vt:lpstr>Types of Internet Protocols</vt:lpstr>
      <vt:lpstr>PowerPoint 演示文稿</vt:lpstr>
      <vt:lpstr>PowerPoint 演示文稿</vt:lpstr>
      <vt:lpstr>PowerPoint 演示文稿</vt:lpstr>
      <vt:lpstr>PowerPoint 演示文稿</vt:lpstr>
      <vt:lpstr> Intranets </vt:lpstr>
      <vt:lpstr>Advantages of Intranet: </vt:lpstr>
      <vt:lpstr>Drawbacks of intranet </vt:lpstr>
      <vt:lpstr>Extranet </vt:lpstr>
      <vt:lpstr>Advantages of Extranet </vt:lpstr>
      <vt:lpstr>Disadvantages of Extranet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2020-09-29T16:16:00Z</dcterms:created>
  <dcterms:modified xsi:type="dcterms:W3CDTF">2024-08-31T09:00:46Z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B10E659BB35D4F769D48BF3E69C63E36_12</vt:lpwstr>
  </property>
  <property fmtid="{D5CDD505-2E9C-101B-9397-08002B2CF9AE}" pid="3" name="KSOProductBuildVer">
    <vt:lpwstr>1033-12.2.0.17562</vt:lpwstr>
  </property>
</Properties>
</file>