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96" r:id="rId6"/>
    <p:sldId id="259" r:id="rId7"/>
    <p:sldId id="297" r:id="rId8"/>
    <p:sldId id="299" r:id="rId9"/>
    <p:sldId id="301" r:id="rId10"/>
    <p:sldId id="304" r:id="rId11"/>
    <p:sldId id="306" r:id="rId12"/>
    <p:sldId id="307" r:id="rId13"/>
    <p:sldId id="261" r:id="rId14"/>
    <p:sldId id="309" r:id="rId15"/>
    <p:sldId id="308" r:id="rId16"/>
    <p:sldId id="262"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82B42A9-6E0A-42E0-98FF-19C35D6FE9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82B42A9-6E0A-42E0-98FF-19C35D6FE9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82B42A9-6E0A-42E0-98FF-19C35D6FE9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82B42A9-6E0A-42E0-98FF-19C35D6FE9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82B42A9-6E0A-42E0-98FF-19C35D6FE9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82B42A9-6E0A-42E0-98FF-19C35D6FE9F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82B42A9-6E0A-42E0-98FF-19C35D6FE9F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82B42A9-6E0A-42E0-98FF-19C35D6FE9F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B42A9-6E0A-42E0-98FF-19C35D6FE9F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82B42A9-6E0A-42E0-98FF-19C35D6FE9F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82B42A9-6E0A-42E0-98FF-19C35D6FE9F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313123B-102E-4164-A8A6-32EDAC9A4119}"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B42A9-6E0A-42E0-98FF-19C35D6FE9F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3123B-102E-4164-A8A6-32EDAC9A4119}"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20000"/>
              <a:lumOff val="80000"/>
            </a:schemeClr>
          </a:solidFill>
        </p:spPr>
        <p:txBody>
          <a:bodyPr>
            <a:normAutofit/>
          </a:bodyPr>
          <a:lstStyle/>
          <a:p>
            <a:r>
              <a:rPr lang="en-US" sz="3000" b="1" dirty="0" smtClean="0">
                <a:solidFill>
                  <a:srgbClr val="C00000"/>
                </a:solidFill>
              </a:rPr>
              <a:t>Electronic Payment System</a:t>
            </a:r>
            <a:endParaRPr lang="en-IN" sz="3000" b="1" dirty="0">
              <a:solidFill>
                <a:srgbClr val="C00000"/>
              </a:solidFill>
            </a:endParaRPr>
          </a:p>
        </p:txBody>
      </p:sp>
      <p:sp>
        <p:nvSpPr>
          <p:cNvPr id="3" name="Subtitle 2"/>
          <p:cNvSpPr>
            <a:spLocks noGrp="1"/>
          </p:cNvSpPr>
          <p:nvPr>
            <p:ph type="subTitle" idx="1"/>
          </p:nvPr>
        </p:nvSpPr>
        <p:spPr>
          <a:solidFill>
            <a:schemeClr val="accent5">
              <a:lumMod val="40000"/>
              <a:lumOff val="60000"/>
            </a:schemeClr>
          </a:solidFill>
        </p:spPr>
        <p:txBody>
          <a:bodyPr>
            <a:normAutofit fontScale="60000"/>
          </a:bodyPr>
          <a:lstStyle/>
          <a:p>
            <a:r>
              <a:rPr lang="en-US" sz="4000" b="1" dirty="0" smtClean="0">
                <a:solidFill>
                  <a:srgbClr val="FF0000"/>
                </a:solidFill>
              </a:rPr>
              <a:t>Module IV</a:t>
            </a:r>
            <a:endParaRPr lang="en-US" sz="4000" b="1" dirty="0" smtClean="0">
              <a:solidFill>
                <a:srgbClr val="FF0000"/>
              </a:solidFill>
            </a:endParaRPr>
          </a:p>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70485" lvl="0" indent="-342900">
              <a:spcBef>
                <a:spcPts val="460"/>
              </a:spcBef>
            </a:pPr>
            <a:r>
              <a:rPr lang="en-US" sz="2800" b="1" dirty="0">
                <a:solidFill>
                  <a:srgbClr val="C00000"/>
                </a:solidFill>
                <a:latin typeface="Times New Roman" panose="02020603050405020304"/>
                <a:ea typeface="Times New Roman" panose="02020603050405020304"/>
                <a:cs typeface="+mn-cs"/>
              </a:rPr>
              <a:t>Features of Post paid payment system</a:t>
            </a:r>
            <a:br>
              <a:rPr lang="en-IN" sz="2800" dirty="0">
                <a:solidFill>
                  <a:srgbClr val="C00000"/>
                </a:solidFill>
                <a:latin typeface="Times New Roman" panose="02020603050405020304"/>
                <a:ea typeface="Times New Roman" panose="02020603050405020304"/>
                <a:cs typeface="+mn-cs"/>
              </a:rPr>
            </a:br>
            <a:endParaRPr lang="en-IN" sz="2800" dirty="0">
              <a:solidFill>
                <a:srgbClr val="C00000"/>
              </a:solidFill>
            </a:endParaRPr>
          </a:p>
        </p:txBody>
      </p:sp>
      <p:sp>
        <p:nvSpPr>
          <p:cNvPr id="3" name="Content Placeholder 2"/>
          <p:cNvSpPr>
            <a:spLocks noGrp="1"/>
          </p:cNvSpPr>
          <p:nvPr>
            <p:ph idx="1"/>
          </p:nvPr>
        </p:nvSpPr>
        <p:spPr>
          <a:xfrm>
            <a:off x="457200" y="1196752"/>
            <a:ext cx="8229600" cy="5328592"/>
          </a:xfrm>
          <a:solidFill>
            <a:schemeClr val="accent5">
              <a:lumMod val="20000"/>
              <a:lumOff val="80000"/>
            </a:schemeClr>
          </a:solidFill>
        </p:spPr>
        <p:txBody>
          <a:bodyPr>
            <a:normAutofit fontScale="92500" lnSpcReduction="10000"/>
          </a:bodyPr>
          <a:lstStyle/>
          <a:p>
            <a:pPr marL="514350" indent="-514350">
              <a:lnSpc>
                <a:spcPct val="150000"/>
              </a:lnSpc>
              <a:spcBef>
                <a:spcPts val="30"/>
              </a:spcBef>
              <a:spcAft>
                <a:spcPts val="0"/>
              </a:spcAft>
              <a:buAutoNum type="arabicPeriod"/>
            </a:pPr>
            <a:r>
              <a:rPr lang="en-US" sz="2200" b="1" dirty="0" smtClean="0">
                <a:solidFill>
                  <a:srgbClr val="C00000"/>
                </a:solidFill>
                <a:effectLst/>
                <a:latin typeface="Times New Roman" panose="02020603050405020304"/>
                <a:ea typeface="Symbol" panose="05050102010706020507"/>
                <a:cs typeface="Symbol" panose="05050102010706020507"/>
              </a:rPr>
              <a:t>Global acceptance : </a:t>
            </a:r>
            <a:endParaRPr lang="en-US" sz="2200" b="1" dirty="0" smtClean="0">
              <a:solidFill>
                <a:srgbClr val="C00000"/>
              </a:solidFill>
              <a:effectLst/>
              <a:latin typeface="Times New Roman" panose="02020603050405020304"/>
              <a:ea typeface="Symbol" panose="05050102010706020507"/>
              <a:cs typeface="Symbol" panose="05050102010706020507"/>
            </a:endParaRPr>
          </a:p>
          <a:p>
            <a:pPr marL="0" indent="0">
              <a:lnSpc>
                <a:spcPct val="150000"/>
              </a:lnSpc>
              <a:spcBef>
                <a:spcPts val="30"/>
              </a:spcBef>
              <a:spcAft>
                <a:spcPts val="0"/>
              </a:spcAft>
              <a:buNone/>
            </a:pPr>
            <a:r>
              <a:rPr lang="en-US" sz="2200" b="1" dirty="0">
                <a:solidFill>
                  <a:srgbClr val="C00000"/>
                </a:solidFill>
                <a:latin typeface="Times New Roman" panose="02020603050405020304"/>
                <a:ea typeface="Symbol" panose="05050102010706020507"/>
                <a:cs typeface="Symbol" panose="05050102010706020507"/>
              </a:rPr>
              <a:t>	</a:t>
            </a:r>
            <a:r>
              <a:rPr lang="en-US" sz="2200" dirty="0">
                <a:latin typeface="Times New Roman" panose="02020603050405020304"/>
                <a:ea typeface="Symbol" panose="05050102010706020507"/>
                <a:cs typeface="Symbol" panose="05050102010706020507"/>
              </a:rPr>
              <a:t>A</a:t>
            </a:r>
            <a:r>
              <a:rPr lang="en-US" sz="2200" dirty="0" smtClean="0">
                <a:effectLst/>
                <a:latin typeface="Times New Roman" panose="02020603050405020304"/>
                <a:ea typeface="Symbol" panose="05050102010706020507"/>
                <a:cs typeface="Symbol" panose="05050102010706020507"/>
              </a:rPr>
              <a:t>ccepted by all the merchant establishments according to the 	network set by the credit card</a:t>
            </a:r>
            <a:r>
              <a:rPr lang="en-US" sz="2200" spc="-2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company.</a:t>
            </a:r>
            <a:endParaRPr lang="en-US" sz="2200" dirty="0" smtClean="0">
              <a:effectLst/>
              <a:latin typeface="Times New Roman" panose="02020603050405020304"/>
              <a:ea typeface="Symbol" panose="05050102010706020507"/>
              <a:cs typeface="Symbol" panose="05050102010706020507"/>
            </a:endParaRPr>
          </a:p>
          <a:p>
            <a:pPr marL="0" indent="0">
              <a:lnSpc>
                <a:spcPct val="150000"/>
              </a:lnSpc>
              <a:spcBef>
                <a:spcPts val="30"/>
              </a:spcBef>
              <a:spcAft>
                <a:spcPts val="0"/>
              </a:spcAft>
              <a:buNone/>
            </a:pPr>
            <a:r>
              <a:rPr lang="en-IN" sz="2200" b="1" dirty="0" smtClean="0">
                <a:solidFill>
                  <a:srgbClr val="C00000"/>
                </a:solidFill>
                <a:latin typeface="Times New Roman" panose="02020603050405020304"/>
                <a:ea typeface="Symbol" panose="05050102010706020507"/>
                <a:cs typeface="Symbol" panose="05050102010706020507"/>
              </a:rPr>
              <a:t>2. </a:t>
            </a:r>
            <a:r>
              <a:rPr lang="en-US" sz="2200" b="1" dirty="0" smtClean="0">
                <a:solidFill>
                  <a:srgbClr val="C00000"/>
                </a:solidFill>
                <a:effectLst/>
                <a:latin typeface="Times New Roman" panose="02020603050405020304"/>
                <a:ea typeface="Symbol" panose="05050102010706020507"/>
                <a:cs typeface="Symbol" panose="05050102010706020507"/>
              </a:rPr>
              <a:t>Balance transfer option </a:t>
            </a:r>
            <a:r>
              <a:rPr lang="en-US" sz="2200" b="1" dirty="0" smtClean="0">
                <a:solidFill>
                  <a:srgbClr val="C00000"/>
                </a:solidFill>
                <a:latin typeface="Times New Roman" panose="02020603050405020304"/>
                <a:ea typeface="Symbol" panose="05050102010706020507"/>
                <a:cs typeface="Symbol" panose="05050102010706020507"/>
              </a:rPr>
              <a:t>:</a:t>
            </a:r>
            <a:endParaRPr lang="en-US" sz="2200" b="1" dirty="0" smtClean="0">
              <a:solidFill>
                <a:srgbClr val="C00000"/>
              </a:solidFill>
              <a:latin typeface="Times New Roman" panose="02020603050405020304"/>
              <a:ea typeface="Symbol" panose="05050102010706020507"/>
              <a:cs typeface="Symbol" panose="05050102010706020507"/>
            </a:endParaRPr>
          </a:p>
          <a:p>
            <a:pPr marL="0" indent="0">
              <a:lnSpc>
                <a:spcPct val="150000"/>
              </a:lnSpc>
              <a:spcBef>
                <a:spcPts val="30"/>
              </a:spcBef>
              <a:spcAft>
                <a:spcPts val="0"/>
              </a:spcAft>
              <a:buNone/>
            </a:pPr>
            <a:r>
              <a:rPr lang="en-US" sz="2200" dirty="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It is possible to transfer outstanding funds from one card to other 	cards with low interest</a:t>
            </a:r>
            <a:r>
              <a:rPr lang="en-US" sz="2200" spc="-1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rates.</a:t>
            </a:r>
            <a:endParaRPr lang="en-IN" sz="2200" dirty="0">
              <a:latin typeface="Times New Roman" panose="02020603050405020304"/>
              <a:ea typeface="Symbol" panose="05050102010706020507"/>
              <a:cs typeface="Symbol" panose="05050102010706020507"/>
            </a:endParaRPr>
          </a:p>
          <a:p>
            <a:pPr marL="0" indent="0">
              <a:lnSpc>
                <a:spcPct val="150000"/>
              </a:lnSpc>
              <a:spcBef>
                <a:spcPts val="30"/>
              </a:spcBef>
              <a:spcAft>
                <a:spcPts val="0"/>
              </a:spcAft>
              <a:buNone/>
            </a:pPr>
            <a:r>
              <a:rPr lang="en-IN" sz="2200" b="1" dirty="0" smtClean="0">
                <a:solidFill>
                  <a:srgbClr val="C00000"/>
                </a:solidFill>
                <a:effectLst/>
                <a:latin typeface="Times New Roman" panose="02020603050405020304"/>
                <a:ea typeface="Symbol" panose="05050102010706020507"/>
                <a:cs typeface="Symbol" panose="05050102010706020507"/>
              </a:rPr>
              <a:t>3.  </a:t>
            </a:r>
            <a:r>
              <a:rPr lang="en-US" sz="2200" b="1" dirty="0" smtClean="0">
                <a:solidFill>
                  <a:srgbClr val="C00000"/>
                </a:solidFill>
                <a:effectLst/>
                <a:latin typeface="Times New Roman" panose="02020603050405020304"/>
                <a:ea typeface="Symbol" panose="05050102010706020507"/>
                <a:cs typeface="Symbol" panose="05050102010706020507"/>
              </a:rPr>
              <a:t>Revolver facility:</a:t>
            </a:r>
            <a:endParaRPr lang="en-US" sz="2200" b="1" dirty="0" smtClean="0">
              <a:solidFill>
                <a:srgbClr val="C00000"/>
              </a:solidFill>
              <a:effectLst/>
              <a:latin typeface="Times New Roman" panose="02020603050405020304"/>
              <a:ea typeface="Symbol" panose="05050102010706020507"/>
              <a:cs typeface="Symbol" panose="05050102010706020507"/>
            </a:endParaRPr>
          </a:p>
          <a:p>
            <a:pPr marL="0" indent="0">
              <a:lnSpc>
                <a:spcPct val="150000"/>
              </a:lnSpc>
              <a:spcBef>
                <a:spcPts val="30"/>
              </a:spcBef>
              <a:spcAft>
                <a:spcPts val="0"/>
              </a:spcAft>
              <a:buNone/>
            </a:pPr>
            <a:r>
              <a:rPr lang="en-US" sz="2200" dirty="0">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Customer can pay only a small amount of the total outstanding 	and revolve the rest for the payment o the next</a:t>
            </a:r>
            <a:r>
              <a:rPr lang="en-US" sz="2200" spc="-2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month.</a:t>
            </a:r>
            <a:endParaRPr lang="en-US" sz="2200" dirty="0" smtClean="0">
              <a:effectLst/>
              <a:latin typeface="Times New Roman" panose="02020603050405020304"/>
              <a:ea typeface="Symbol" panose="05050102010706020507"/>
              <a:cs typeface="Symbol" panose="05050102010706020507"/>
            </a:endParaRPr>
          </a:p>
          <a:p>
            <a:pPr marL="0" indent="0">
              <a:lnSpc>
                <a:spcPct val="150000"/>
              </a:lnSpc>
              <a:spcBef>
                <a:spcPts val="30"/>
              </a:spcBef>
              <a:spcAft>
                <a:spcPts val="0"/>
              </a:spcAft>
              <a:buNone/>
            </a:pPr>
            <a:r>
              <a:rPr lang="en-US" sz="2200" b="1" dirty="0" smtClean="0">
                <a:solidFill>
                  <a:srgbClr val="C00000"/>
                </a:solidFill>
                <a:latin typeface="Times New Roman" panose="02020603050405020304"/>
                <a:ea typeface="Symbol" panose="05050102010706020507"/>
                <a:cs typeface="Symbol" panose="05050102010706020507"/>
              </a:rPr>
              <a:t>4. </a:t>
            </a:r>
            <a:r>
              <a:rPr lang="en-US" sz="2200" b="1" dirty="0" smtClean="0">
                <a:solidFill>
                  <a:srgbClr val="C00000"/>
                </a:solidFill>
                <a:effectLst/>
                <a:latin typeface="Times New Roman" panose="02020603050405020304"/>
                <a:ea typeface="Symbol" panose="05050102010706020507"/>
                <a:cs typeface="Symbol" panose="05050102010706020507"/>
              </a:rPr>
              <a:t>Cash advance facility:</a:t>
            </a:r>
            <a:endParaRPr lang="en-US" sz="2200" b="1" dirty="0" smtClean="0">
              <a:solidFill>
                <a:srgbClr val="C00000"/>
              </a:solidFill>
              <a:effectLst/>
              <a:latin typeface="Times New Roman" panose="02020603050405020304"/>
              <a:ea typeface="Symbol" panose="05050102010706020507"/>
              <a:cs typeface="Symbol" panose="05050102010706020507"/>
            </a:endParaRPr>
          </a:p>
          <a:p>
            <a:pPr marL="0" indent="0">
              <a:lnSpc>
                <a:spcPct val="150000"/>
              </a:lnSpc>
              <a:spcBef>
                <a:spcPts val="30"/>
              </a:spcBef>
              <a:spcAft>
                <a:spcPts val="0"/>
              </a:spcAft>
              <a:buNone/>
            </a:pPr>
            <a:r>
              <a:rPr lang="en-US" sz="2200" dirty="0">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Customer can withdraw around 30% of the credit limit at any 	ATM 	connected to the credit card</a:t>
            </a:r>
            <a:r>
              <a:rPr lang="en-US" sz="2200" spc="-1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company.</a:t>
            </a:r>
            <a:endParaRPr lang="en-US" sz="2200" dirty="0" smtClean="0">
              <a:effectLst/>
              <a:latin typeface="Times New Roman" panose="02020603050405020304"/>
              <a:ea typeface="Symbol" panose="05050102010706020507"/>
              <a:cs typeface="Symbol" panose="05050102010706020507"/>
            </a:endParaRPr>
          </a:p>
          <a:p>
            <a:pPr>
              <a:lnSpc>
                <a:spcPct val="150000"/>
              </a:lnSpc>
              <a:spcAft>
                <a:spcPts val="0"/>
              </a:spcAft>
            </a:pPr>
            <a:endParaRPr lang="en-IN" sz="2200" dirty="0" smtClean="0">
              <a:effectLst/>
              <a:latin typeface="Times New Roman" panose="02020603050405020304"/>
              <a:ea typeface="Times New Roman" panose="02020603050405020304"/>
            </a:endParaRPr>
          </a:p>
          <a:p>
            <a:pPr>
              <a:lnSpc>
                <a:spcPct val="150000"/>
              </a:lnSpc>
            </a:pPr>
            <a:endParaRPr lang="en-IN"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lstStyle/>
          <a:p>
            <a:pPr marL="0" lvl="0" indent="0">
              <a:lnSpc>
                <a:spcPct val="150000"/>
              </a:lnSpc>
              <a:spcBef>
                <a:spcPts val="30"/>
              </a:spcBef>
              <a:buNone/>
            </a:pPr>
            <a:r>
              <a:rPr lang="en-US" sz="1800" b="1" dirty="0">
                <a:solidFill>
                  <a:srgbClr val="C00000"/>
                </a:solidFill>
                <a:latin typeface="Times New Roman" panose="02020603050405020304"/>
                <a:ea typeface="Symbol" panose="05050102010706020507"/>
                <a:cs typeface="Symbol" panose="05050102010706020507"/>
              </a:rPr>
              <a:t>5. </a:t>
            </a:r>
            <a:r>
              <a:rPr lang="en-US" sz="1800" b="1" dirty="0" smtClean="0">
                <a:solidFill>
                  <a:srgbClr val="C00000"/>
                </a:solidFill>
                <a:latin typeface="Times New Roman" panose="02020603050405020304"/>
                <a:ea typeface="Symbol" panose="05050102010706020507"/>
                <a:cs typeface="Symbol" panose="05050102010706020507"/>
              </a:rPr>
              <a:t>Tele draft </a:t>
            </a:r>
            <a:r>
              <a:rPr lang="en-US" sz="1800" b="1" dirty="0">
                <a:solidFill>
                  <a:srgbClr val="C00000"/>
                </a:solidFill>
                <a:latin typeface="Times New Roman" panose="02020603050405020304"/>
                <a:ea typeface="Symbol" panose="05050102010706020507"/>
                <a:cs typeface="Symbol" panose="05050102010706020507"/>
              </a:rPr>
              <a:t>:</a:t>
            </a:r>
            <a:endParaRPr lang="en-US" sz="1800" b="1" dirty="0">
              <a:solidFill>
                <a:srgbClr val="C00000"/>
              </a:solidFill>
              <a:latin typeface="Times New Roman" panose="02020603050405020304"/>
              <a:ea typeface="Symbol" panose="05050102010706020507"/>
              <a:cs typeface="Symbol" panose="05050102010706020507"/>
            </a:endParaRPr>
          </a:p>
          <a:p>
            <a:pPr marL="0" lvl="0" indent="0">
              <a:lnSpc>
                <a:spcPct val="150000"/>
              </a:lnSpc>
              <a:spcBef>
                <a:spcPts val="30"/>
              </a:spcBef>
              <a:buNone/>
            </a:pPr>
            <a:r>
              <a:rPr lang="en-US" sz="1800" dirty="0">
                <a:solidFill>
                  <a:prstClr val="black"/>
                </a:solidFill>
                <a:latin typeface="Times New Roman" panose="02020603050405020304"/>
                <a:ea typeface="Symbol" panose="05050102010706020507"/>
                <a:cs typeface="Symbol" panose="05050102010706020507"/>
              </a:rPr>
              <a:t>	 These facilities are available at the door steps of the</a:t>
            </a:r>
            <a:r>
              <a:rPr lang="en-US" sz="1800" spc="-70" dirty="0">
                <a:solidFill>
                  <a:prstClr val="black"/>
                </a:solidFill>
                <a:latin typeface="Times New Roman" panose="02020603050405020304"/>
                <a:ea typeface="Symbol" panose="05050102010706020507"/>
                <a:cs typeface="Symbol" panose="05050102010706020507"/>
              </a:rPr>
              <a:t> </a:t>
            </a:r>
            <a:r>
              <a:rPr lang="en-US" sz="1800" dirty="0">
                <a:solidFill>
                  <a:prstClr val="black"/>
                </a:solidFill>
                <a:latin typeface="Times New Roman" panose="02020603050405020304"/>
                <a:ea typeface="Symbol" panose="05050102010706020507"/>
                <a:cs typeface="Symbol" panose="05050102010706020507"/>
              </a:rPr>
              <a:t>customer</a:t>
            </a:r>
            <a:endParaRPr lang="en-IN" sz="1800" dirty="0">
              <a:solidFill>
                <a:prstClr val="black"/>
              </a:solidFill>
              <a:latin typeface="Times New Roman" panose="02020603050405020304"/>
              <a:ea typeface="Symbol" panose="05050102010706020507"/>
              <a:cs typeface="Symbol" panose="05050102010706020507"/>
            </a:endParaRPr>
          </a:p>
          <a:p>
            <a:pPr marL="0" lvl="0" indent="0">
              <a:lnSpc>
                <a:spcPct val="150000"/>
              </a:lnSpc>
              <a:spcBef>
                <a:spcPts val="30"/>
              </a:spcBef>
              <a:buNone/>
            </a:pPr>
            <a:r>
              <a:rPr lang="en-IN" sz="1800" b="1" dirty="0">
                <a:solidFill>
                  <a:srgbClr val="C00000"/>
                </a:solidFill>
                <a:latin typeface="Times New Roman" panose="02020603050405020304"/>
                <a:ea typeface="Symbol" panose="05050102010706020507"/>
                <a:cs typeface="Symbol" panose="05050102010706020507"/>
              </a:rPr>
              <a:t>6. </a:t>
            </a:r>
            <a:r>
              <a:rPr lang="en-US" sz="1800" b="1" dirty="0">
                <a:solidFill>
                  <a:srgbClr val="C00000"/>
                </a:solidFill>
                <a:latin typeface="Times New Roman" panose="02020603050405020304"/>
                <a:ea typeface="Symbol" panose="05050102010706020507"/>
                <a:cs typeface="Symbol" panose="05050102010706020507"/>
              </a:rPr>
              <a:t>Other services :</a:t>
            </a:r>
            <a:endParaRPr lang="en-US" sz="1800" b="1" dirty="0">
              <a:solidFill>
                <a:srgbClr val="C00000"/>
              </a:solidFill>
              <a:latin typeface="Times New Roman" panose="02020603050405020304"/>
              <a:ea typeface="Symbol" panose="05050102010706020507"/>
              <a:cs typeface="Symbol" panose="05050102010706020507"/>
            </a:endParaRPr>
          </a:p>
          <a:p>
            <a:pPr marL="0" lvl="0" indent="0">
              <a:lnSpc>
                <a:spcPct val="150000"/>
              </a:lnSpc>
              <a:spcBef>
                <a:spcPts val="30"/>
              </a:spcBef>
              <a:buNone/>
            </a:pPr>
            <a:r>
              <a:rPr lang="en-US" sz="1800" dirty="0">
                <a:solidFill>
                  <a:prstClr val="black"/>
                </a:solidFill>
                <a:latin typeface="Times New Roman" panose="02020603050405020304"/>
                <a:ea typeface="Symbol" panose="05050102010706020507"/>
                <a:cs typeface="Symbol" panose="05050102010706020507"/>
              </a:rPr>
              <a:t>	 Credit card can be used for railway tickets and airline ticket</a:t>
            </a:r>
            <a:r>
              <a:rPr lang="en-US" sz="1800" spc="-55" dirty="0">
                <a:solidFill>
                  <a:prstClr val="black"/>
                </a:solidFill>
                <a:latin typeface="Times New Roman" panose="02020603050405020304"/>
                <a:ea typeface="Symbol" panose="05050102010706020507"/>
                <a:cs typeface="Symbol" panose="05050102010706020507"/>
              </a:rPr>
              <a:t> </a:t>
            </a:r>
            <a:r>
              <a:rPr lang="en-US" sz="1800" dirty="0">
                <a:solidFill>
                  <a:prstClr val="black"/>
                </a:solidFill>
                <a:latin typeface="Times New Roman" panose="02020603050405020304"/>
                <a:ea typeface="Symbol" panose="05050102010706020507"/>
                <a:cs typeface="Symbol" panose="05050102010706020507"/>
              </a:rPr>
              <a:t>purchase.</a:t>
            </a:r>
            <a:endParaRPr lang="en-US" sz="1800" dirty="0">
              <a:solidFill>
                <a:prstClr val="black"/>
              </a:solidFill>
              <a:latin typeface="Times New Roman" panose="02020603050405020304"/>
              <a:ea typeface="Symbol" panose="05050102010706020507"/>
              <a:cs typeface="Symbol" panose="05050102010706020507"/>
            </a:endParaRPr>
          </a:p>
          <a:p>
            <a:pPr marL="0" lvl="0" indent="0">
              <a:lnSpc>
                <a:spcPct val="150000"/>
              </a:lnSpc>
              <a:spcBef>
                <a:spcPts val="30"/>
              </a:spcBef>
              <a:buNone/>
            </a:pPr>
            <a:r>
              <a:rPr lang="en-US" sz="1800" b="1" dirty="0" smtClean="0">
                <a:solidFill>
                  <a:srgbClr val="C00000"/>
                </a:solidFill>
                <a:latin typeface="Times New Roman" panose="02020603050405020304"/>
                <a:ea typeface="Symbol" panose="05050102010706020507"/>
                <a:cs typeface="Symbol" panose="05050102010706020507"/>
              </a:rPr>
              <a:t>7. Convenience </a:t>
            </a:r>
            <a:r>
              <a:rPr lang="en-US" sz="1800" b="1" dirty="0">
                <a:solidFill>
                  <a:srgbClr val="C00000"/>
                </a:solidFill>
                <a:latin typeface="Times New Roman" panose="02020603050405020304"/>
                <a:ea typeface="Symbol" panose="05050102010706020507"/>
                <a:cs typeface="Symbol" panose="05050102010706020507"/>
              </a:rPr>
              <a:t>:	</a:t>
            </a:r>
            <a:endParaRPr lang="en-US" sz="1800" b="1" dirty="0">
              <a:solidFill>
                <a:srgbClr val="C00000"/>
              </a:solidFill>
              <a:latin typeface="Times New Roman" panose="02020603050405020304"/>
              <a:ea typeface="Symbol" panose="05050102010706020507"/>
              <a:cs typeface="Symbol" panose="05050102010706020507"/>
            </a:endParaRPr>
          </a:p>
          <a:p>
            <a:pPr marL="0" lvl="0" indent="0">
              <a:lnSpc>
                <a:spcPct val="150000"/>
              </a:lnSpc>
              <a:spcBef>
                <a:spcPts val="30"/>
              </a:spcBef>
              <a:buNone/>
            </a:pPr>
            <a:r>
              <a:rPr lang="en-US" sz="1800" b="1" dirty="0">
                <a:solidFill>
                  <a:srgbClr val="C00000"/>
                </a:solidFill>
                <a:latin typeface="Times New Roman" panose="02020603050405020304"/>
                <a:ea typeface="Symbol" panose="05050102010706020507"/>
                <a:cs typeface="Symbol" panose="05050102010706020507"/>
              </a:rPr>
              <a:t>	</a:t>
            </a:r>
            <a:r>
              <a:rPr lang="en-US" sz="1800" dirty="0">
                <a:solidFill>
                  <a:prstClr val="black"/>
                </a:solidFill>
                <a:latin typeface="Times New Roman" panose="02020603050405020304"/>
                <a:ea typeface="Symbol" panose="05050102010706020507"/>
                <a:cs typeface="Symbol" panose="05050102010706020507"/>
              </a:rPr>
              <a:t>As the customer is not required to carry cash for any</a:t>
            </a:r>
            <a:r>
              <a:rPr lang="en-US" sz="1800" spc="-120" dirty="0">
                <a:solidFill>
                  <a:prstClr val="black"/>
                </a:solidFill>
                <a:latin typeface="Times New Roman" panose="02020603050405020304"/>
                <a:ea typeface="Symbol" panose="05050102010706020507"/>
                <a:cs typeface="Symbol" panose="05050102010706020507"/>
              </a:rPr>
              <a:t> </a:t>
            </a:r>
            <a:r>
              <a:rPr lang="en-US" sz="1800" dirty="0">
                <a:solidFill>
                  <a:prstClr val="black"/>
                </a:solidFill>
                <a:latin typeface="Times New Roman" panose="02020603050405020304"/>
                <a:ea typeface="Symbol" panose="05050102010706020507"/>
                <a:cs typeface="Symbol" panose="05050102010706020507"/>
              </a:rPr>
              <a:t>purchase.</a:t>
            </a:r>
            <a:endParaRPr lang="en-US" sz="1800" dirty="0">
              <a:solidFill>
                <a:prstClr val="black"/>
              </a:solidFill>
              <a:latin typeface="Times New Roman" panose="02020603050405020304"/>
              <a:ea typeface="Symbol" panose="05050102010706020507"/>
              <a:cs typeface="Symbol" panose="05050102010706020507"/>
            </a:endParaRPr>
          </a:p>
          <a:p>
            <a:pPr marL="0" lvl="0" indent="0">
              <a:lnSpc>
                <a:spcPct val="150000"/>
              </a:lnSpc>
              <a:spcBef>
                <a:spcPts val="30"/>
              </a:spcBef>
              <a:buNone/>
            </a:pPr>
            <a:r>
              <a:rPr lang="en-US" sz="1800" dirty="0">
                <a:solidFill>
                  <a:prstClr val="black"/>
                </a:solidFill>
                <a:latin typeface="Times New Roman" panose="02020603050405020304"/>
                <a:ea typeface="Symbol" panose="05050102010706020507"/>
                <a:cs typeface="Symbol" panose="05050102010706020507"/>
              </a:rPr>
              <a:t>8.</a:t>
            </a:r>
            <a:r>
              <a:rPr lang="en-US" sz="1800" b="1" dirty="0">
                <a:solidFill>
                  <a:srgbClr val="C00000"/>
                </a:solidFill>
                <a:latin typeface="Times New Roman" panose="02020603050405020304"/>
                <a:ea typeface="Symbol" panose="05050102010706020507"/>
                <a:cs typeface="Symbol" panose="05050102010706020507"/>
              </a:rPr>
              <a:t>  Easy availability:</a:t>
            </a:r>
            <a:endParaRPr lang="en-US" sz="1800" b="1" dirty="0">
              <a:solidFill>
                <a:srgbClr val="C00000"/>
              </a:solidFill>
              <a:latin typeface="Times New Roman" panose="02020603050405020304"/>
              <a:ea typeface="Symbol" panose="05050102010706020507"/>
              <a:cs typeface="Symbol" panose="05050102010706020507"/>
            </a:endParaRPr>
          </a:p>
          <a:p>
            <a:pPr marL="0" lvl="0" indent="0">
              <a:lnSpc>
                <a:spcPct val="150000"/>
              </a:lnSpc>
              <a:spcBef>
                <a:spcPts val="30"/>
              </a:spcBef>
              <a:buNone/>
            </a:pPr>
            <a:r>
              <a:rPr lang="en-US" sz="1800" dirty="0">
                <a:solidFill>
                  <a:prstClr val="black"/>
                </a:solidFill>
                <a:latin typeface="Times New Roman" panose="02020603050405020304"/>
                <a:ea typeface="Symbol" panose="05050102010706020507"/>
                <a:cs typeface="Symbol" panose="05050102010706020507"/>
              </a:rPr>
              <a:t>	Holder can load prepaid credit cards at anytime they</a:t>
            </a:r>
            <a:r>
              <a:rPr lang="en-US" sz="1800" spc="-105" dirty="0">
                <a:solidFill>
                  <a:prstClr val="black"/>
                </a:solidFill>
                <a:latin typeface="Times New Roman" panose="02020603050405020304"/>
                <a:ea typeface="Symbol" panose="05050102010706020507"/>
                <a:cs typeface="Symbol" panose="05050102010706020507"/>
              </a:rPr>
              <a:t> </a:t>
            </a:r>
            <a:r>
              <a:rPr lang="en-US" sz="1800" dirty="0">
                <a:solidFill>
                  <a:prstClr val="black"/>
                </a:solidFill>
                <a:latin typeface="Times New Roman" panose="02020603050405020304"/>
                <a:ea typeface="Symbol" panose="05050102010706020507"/>
                <a:cs typeface="Symbol" panose="05050102010706020507"/>
              </a:rPr>
              <a:t>need.</a:t>
            </a:r>
            <a:endParaRPr lang="en-IN" sz="1800" dirty="0">
              <a:solidFill>
                <a:prstClr val="black"/>
              </a:solidFill>
              <a:latin typeface="Times New Roman" panose="02020603050405020304"/>
              <a:ea typeface="Symbol" panose="05050102010706020507"/>
              <a:cs typeface="Symbol" panose="05050102010706020507"/>
            </a:endParaRPr>
          </a:p>
          <a:p>
            <a:pPr>
              <a:lnSpc>
                <a:spcPct val="150000"/>
              </a:lnSpc>
            </a:pP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2800" b="1" dirty="0" smtClean="0">
                <a:solidFill>
                  <a:srgbClr val="C00000"/>
                </a:solidFill>
              </a:rPr>
              <a:t>Types of Electronic Payment System</a:t>
            </a:r>
            <a:endParaRPr lang="en-IN" sz="2800" b="1" dirty="0">
              <a:solidFill>
                <a:srgbClr val="C00000"/>
              </a:solidFill>
            </a:endParaRPr>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indent="0">
              <a:spcAft>
                <a:spcPts val="0"/>
              </a:spcAft>
              <a:buNone/>
            </a:pPr>
            <a:r>
              <a:rPr lang="en-US" sz="2200" b="1" i="1" dirty="0" smtClean="0">
                <a:solidFill>
                  <a:srgbClr val="C00000"/>
                </a:solidFill>
                <a:latin typeface="Times New Roman" panose="02020603050405020304"/>
                <a:ea typeface="Times New Roman" panose="02020603050405020304"/>
              </a:rPr>
              <a:t>1. </a:t>
            </a:r>
            <a:r>
              <a:rPr lang="en-US" sz="2200" b="1" i="1" dirty="0" smtClean="0">
                <a:solidFill>
                  <a:srgbClr val="C00000"/>
                </a:solidFill>
                <a:effectLst/>
                <a:latin typeface="Times New Roman" panose="02020603050405020304"/>
                <a:ea typeface="Times New Roman" panose="02020603050405020304"/>
              </a:rPr>
              <a:t>Electronic or Digital Cash:</a:t>
            </a:r>
            <a:endParaRPr lang="en-IN" sz="2200" b="1" dirty="0" smtClean="0">
              <a:solidFill>
                <a:srgbClr val="C00000"/>
              </a:solidFill>
              <a:effectLst/>
              <a:latin typeface="Times New Roman" panose="02020603050405020304"/>
              <a:ea typeface="Times New Roman" panose="02020603050405020304"/>
            </a:endParaRPr>
          </a:p>
          <a:p>
            <a:pPr marL="70485" marR="99695" lvl="0" indent="0" algn="just">
              <a:buNone/>
            </a:pPr>
            <a:r>
              <a:rPr lang="en-US" sz="2200" b="1" i="1" dirty="0" smtClean="0">
                <a:latin typeface="Times New Roman" panose="02020603050405020304"/>
                <a:ea typeface="Times New Roman" panose="02020603050405020304"/>
              </a:rPr>
              <a:t>	</a:t>
            </a:r>
            <a:r>
              <a:rPr lang="en-US" sz="2200" dirty="0" smtClean="0">
                <a:solidFill>
                  <a:prstClr val="black"/>
                </a:solidFill>
                <a:latin typeface="Times New Roman" panose="02020603050405020304"/>
                <a:ea typeface="Times New Roman" panose="02020603050405020304"/>
              </a:rPr>
              <a:t>Electronic </a:t>
            </a:r>
            <a:r>
              <a:rPr lang="en-US" sz="2200" dirty="0">
                <a:solidFill>
                  <a:prstClr val="black"/>
                </a:solidFill>
                <a:latin typeface="Times New Roman" panose="02020603050405020304"/>
                <a:ea typeface="Times New Roman" panose="02020603050405020304"/>
              </a:rPr>
              <a:t>money [also known as e</a:t>
            </a:r>
            <a:r>
              <a:rPr lang="en-US" sz="2200" dirty="0">
                <a:solidFill>
                  <a:prstClr val="black"/>
                </a:solidFill>
                <a:ea typeface="Times New Roman" panose="02020603050405020304"/>
              </a:rPr>
              <a:t>‐</a:t>
            </a:r>
            <a:r>
              <a:rPr lang="en-US" sz="2200" dirty="0">
                <a:solidFill>
                  <a:prstClr val="black"/>
                </a:solidFill>
                <a:latin typeface="Times New Roman" panose="02020603050405020304"/>
                <a:ea typeface="Times New Roman" panose="02020603050405020304"/>
              </a:rPr>
              <a:t>currency, e</a:t>
            </a:r>
            <a:r>
              <a:rPr lang="en-US" sz="2200" dirty="0">
                <a:solidFill>
                  <a:prstClr val="black"/>
                </a:solidFill>
                <a:ea typeface="Times New Roman" panose="02020603050405020304"/>
              </a:rPr>
              <a:t>‐</a:t>
            </a:r>
            <a:r>
              <a:rPr lang="en-US" sz="2200" dirty="0">
                <a:solidFill>
                  <a:prstClr val="black"/>
                </a:solidFill>
                <a:latin typeface="Times New Roman" panose="02020603050405020304"/>
                <a:ea typeface="Times New Roman" panose="02020603050405020304"/>
              </a:rPr>
              <a:t>money, electronic cash, electronic currency, digital money, digital cash or digital currency] refers to money or scrip which is exchanged only electronically. Typically, this involves the use of computer networks, the internet and digital stored value systems. </a:t>
            </a:r>
            <a:endParaRPr lang="en-US" sz="2200" dirty="0" smtClean="0">
              <a:solidFill>
                <a:prstClr val="black"/>
              </a:solidFill>
              <a:latin typeface="Times New Roman" panose="02020603050405020304"/>
              <a:ea typeface="Times New Roman" panose="02020603050405020304"/>
            </a:endParaRPr>
          </a:p>
          <a:p>
            <a:pPr marL="70485" marR="99695" lvl="0" indent="0" algn="just">
              <a:buNone/>
            </a:pPr>
            <a:r>
              <a:rPr lang="en-US" sz="2200" dirty="0">
                <a:solidFill>
                  <a:prstClr val="black"/>
                </a:solidFill>
                <a:latin typeface="Times New Roman" panose="02020603050405020304"/>
                <a:ea typeface="Times New Roman" panose="02020603050405020304"/>
              </a:rPr>
              <a:t>	</a:t>
            </a:r>
            <a:r>
              <a:rPr lang="en-US" sz="2200" dirty="0" smtClean="0">
                <a:solidFill>
                  <a:prstClr val="black"/>
                </a:solidFill>
                <a:latin typeface="Times New Roman" panose="02020603050405020304"/>
                <a:ea typeface="Times New Roman" panose="02020603050405020304"/>
              </a:rPr>
              <a:t>Electronic </a:t>
            </a:r>
            <a:r>
              <a:rPr lang="en-US" sz="2200" dirty="0">
                <a:solidFill>
                  <a:prstClr val="black"/>
                </a:solidFill>
                <a:latin typeface="Times New Roman" panose="02020603050405020304"/>
                <a:ea typeface="Times New Roman" panose="02020603050405020304"/>
              </a:rPr>
              <a:t>Fund Transfer and direct Deposit are all examples of electronic money</a:t>
            </a:r>
            <a:r>
              <a:rPr lang="en-US" sz="2200" dirty="0" smtClean="0">
                <a:solidFill>
                  <a:prstClr val="black"/>
                </a:solidFill>
                <a:latin typeface="Times New Roman" panose="02020603050405020304"/>
                <a:ea typeface="Times New Roman" panose="02020603050405020304"/>
              </a:rPr>
              <a:t>.</a:t>
            </a:r>
            <a:endParaRPr lang="en-IN" sz="2200" dirty="0">
              <a:solidFill>
                <a:prstClr val="black"/>
              </a:solidFill>
              <a:latin typeface="Times New Roman" panose="02020603050405020304"/>
              <a:ea typeface="Times New Roman" panose="02020603050405020304"/>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0" lvl="0" indent="0" algn="ctr">
              <a:spcBef>
                <a:spcPts val="5"/>
              </a:spcBef>
              <a:buNone/>
            </a:pPr>
            <a:r>
              <a:rPr lang="en-US" sz="2400" b="1" u="sng" dirty="0" smtClean="0">
                <a:solidFill>
                  <a:srgbClr val="C00000"/>
                </a:solidFill>
                <a:latin typeface="Times New Roman" panose="02020603050405020304"/>
                <a:ea typeface="Times New Roman" panose="02020603050405020304"/>
              </a:rPr>
              <a:t>Process of e-cash</a:t>
            </a:r>
            <a:endParaRPr lang="en-US" sz="2400" b="1" u="sng" dirty="0" smtClean="0">
              <a:solidFill>
                <a:srgbClr val="C00000"/>
              </a:solidFill>
              <a:latin typeface="Times New Roman" panose="02020603050405020304"/>
              <a:ea typeface="Times New Roman" panose="02020603050405020304"/>
            </a:endParaRPr>
          </a:p>
          <a:p>
            <a:pPr marL="0" lvl="0" indent="0" algn="ctr">
              <a:spcBef>
                <a:spcPts val="5"/>
              </a:spcBef>
              <a:buNone/>
            </a:pPr>
            <a:endParaRPr lang="en-US" sz="2400" b="1" dirty="0" smtClean="0">
              <a:solidFill>
                <a:srgbClr val="C00000"/>
              </a:solidFill>
              <a:latin typeface="Times New Roman" panose="02020603050405020304"/>
              <a:ea typeface="Times New Roman" panose="02020603050405020304"/>
            </a:endParaRPr>
          </a:p>
          <a:p>
            <a:pPr marL="0" lvl="0" indent="0">
              <a:spcBef>
                <a:spcPts val="5"/>
              </a:spcBef>
              <a:buNone/>
            </a:pPr>
            <a:r>
              <a:rPr lang="en-US" sz="2200" dirty="0" smtClean="0">
                <a:solidFill>
                  <a:prstClr val="black"/>
                </a:solidFill>
                <a:latin typeface="Times New Roman" panose="02020603050405020304"/>
                <a:ea typeface="Times New Roman" panose="02020603050405020304"/>
              </a:rPr>
              <a:t>	E</a:t>
            </a:r>
            <a:r>
              <a:rPr lang="en-US" sz="2200" dirty="0" smtClean="0">
                <a:solidFill>
                  <a:prstClr val="black"/>
                </a:solidFill>
                <a:ea typeface="Times New Roman" panose="02020603050405020304"/>
              </a:rPr>
              <a:t>‐</a:t>
            </a:r>
            <a:r>
              <a:rPr lang="en-US" sz="2200" dirty="0" smtClean="0">
                <a:solidFill>
                  <a:prstClr val="black"/>
                </a:solidFill>
                <a:latin typeface="Times New Roman" panose="02020603050405020304"/>
                <a:ea typeface="Times New Roman" panose="02020603050405020304"/>
              </a:rPr>
              <a:t>cash </a:t>
            </a:r>
            <a:r>
              <a:rPr lang="en-US" sz="2200" dirty="0">
                <a:solidFill>
                  <a:prstClr val="black"/>
                </a:solidFill>
                <a:latin typeface="Times New Roman" panose="02020603050405020304"/>
                <a:ea typeface="Times New Roman" panose="02020603050405020304"/>
              </a:rPr>
              <a:t>is a system of purchasing cash credits in relatively small amounts, storing the credits in our computer, and then spending them when making electronic purchases over the Internet. The e</a:t>
            </a:r>
            <a:r>
              <a:rPr lang="en-US" sz="2200" dirty="0">
                <a:solidFill>
                  <a:prstClr val="black"/>
                </a:solidFill>
                <a:ea typeface="Times New Roman" panose="02020603050405020304"/>
              </a:rPr>
              <a:t>‐</a:t>
            </a:r>
            <a:r>
              <a:rPr lang="en-US" sz="2200" dirty="0">
                <a:solidFill>
                  <a:prstClr val="black"/>
                </a:solidFill>
                <a:latin typeface="Times New Roman" panose="02020603050405020304"/>
                <a:ea typeface="Times New Roman" panose="02020603050405020304"/>
              </a:rPr>
              <a:t>cash is the creation of electronic money or tokens, usually by a bank, which buyers and sellers trade for goods and services. It consists of a token, which may be authenticated independently of the issuer. This is commonly achieved through the use of self</a:t>
            </a:r>
            <a:r>
              <a:rPr lang="en-US" sz="2200" dirty="0">
                <a:solidFill>
                  <a:prstClr val="black"/>
                </a:solidFill>
                <a:ea typeface="Times New Roman" panose="02020603050405020304"/>
              </a:rPr>
              <a:t>‐</a:t>
            </a:r>
            <a:r>
              <a:rPr lang="en-US" sz="2200" dirty="0">
                <a:solidFill>
                  <a:prstClr val="black"/>
                </a:solidFill>
                <a:latin typeface="Times New Roman" panose="02020603050405020304"/>
                <a:ea typeface="Times New Roman" panose="02020603050405020304"/>
              </a:rPr>
              <a:t>authenticating tokens or tamper proof hardware. It includes credit cards, smart cards, debit cards, electronic fund transfer</a:t>
            </a:r>
            <a:r>
              <a:rPr lang="en-US" sz="2200" spc="-20"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etc.</a:t>
            </a:r>
            <a:endParaRPr lang="en-IN" sz="2200" dirty="0">
              <a:solidFill>
                <a:prstClr val="black"/>
              </a:solidFill>
              <a:latin typeface="Times New Roman" panose="02020603050405020304"/>
              <a:ea typeface="Times New Roman" panose="02020603050405020304"/>
            </a:endParaRPr>
          </a:p>
          <a:p>
            <a:endParaRPr lang="en-IN"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a:ln>
            <a:solidFill>
              <a:schemeClr val="accent5">
                <a:lumMod val="20000"/>
                <a:lumOff val="80000"/>
              </a:schemeClr>
            </a:solidFill>
          </a:ln>
        </p:spPr>
        <p:txBody>
          <a:bodyPr/>
          <a:lstStyle/>
          <a:p>
            <a:pPr marL="0" lvl="0" indent="0">
              <a:spcBef>
                <a:spcPts val="25"/>
              </a:spcBef>
              <a:buNone/>
            </a:pPr>
            <a:r>
              <a:rPr lang="en-US" sz="2200" b="1" dirty="0">
                <a:solidFill>
                  <a:srgbClr val="C00000"/>
                </a:solidFill>
                <a:latin typeface="Times New Roman" panose="02020603050405020304"/>
                <a:ea typeface="Times New Roman" panose="02020603050405020304"/>
              </a:rPr>
              <a:t>The properties of Digital cash are :</a:t>
            </a:r>
            <a:r>
              <a:rPr lang="en-US" sz="2200" b="1" dirty="0">
                <a:solidFill>
                  <a:srgbClr val="C00000"/>
                </a:solidFill>
                <a:ea typeface="Times New Roman" panose="02020603050405020304"/>
              </a:rPr>
              <a:t>‐</a:t>
            </a:r>
            <a:endParaRPr lang="en-IN" sz="2200" b="1" dirty="0">
              <a:solidFill>
                <a:srgbClr val="C00000"/>
              </a:solidFill>
              <a:latin typeface="Times New Roman" panose="02020603050405020304"/>
              <a:ea typeface="Times New Roman" panose="02020603050405020304"/>
            </a:endParaRPr>
          </a:p>
          <a:p>
            <a:pPr lvl="0">
              <a:spcBef>
                <a:spcPts val="15"/>
              </a:spcBef>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Must have a monetary</a:t>
            </a:r>
            <a:r>
              <a:rPr lang="en-US" sz="2200" spc="-10"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value.</a:t>
            </a:r>
            <a:endParaRPr lang="en-US" sz="2200" dirty="0">
              <a:solidFill>
                <a:prstClr val="black"/>
              </a:solidFill>
              <a:latin typeface="Times New Roman" panose="02020603050405020304"/>
              <a:ea typeface="Times New Roman" panose="02020603050405020304"/>
            </a:endParaRPr>
          </a:p>
          <a:p>
            <a:pPr lvl="0">
              <a:spcBef>
                <a:spcPts val="15"/>
              </a:spcBef>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 It must be backed by cash [currency],bank authorized credit or a bank certified cashier’s</a:t>
            </a:r>
            <a:r>
              <a:rPr lang="en-US" sz="2200" spc="-195"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check.</a:t>
            </a:r>
            <a:endParaRPr lang="en-US" sz="2200" dirty="0">
              <a:solidFill>
                <a:prstClr val="black"/>
              </a:solidFill>
              <a:latin typeface="Times New Roman" panose="02020603050405020304"/>
              <a:ea typeface="Times New Roman" panose="02020603050405020304"/>
            </a:endParaRPr>
          </a:p>
          <a:p>
            <a:pPr lvl="0">
              <a:spcBef>
                <a:spcPts val="15"/>
              </a:spcBef>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 Digital  cash  is  based  on  cryptographic  systems  called  “Digital  Signatures”  similar  to</a:t>
            </a:r>
            <a:r>
              <a:rPr lang="en-US" sz="2200" spc="90"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the</a:t>
            </a:r>
            <a:r>
              <a:rPr lang="en-IN" sz="2200"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signatures used by banks on paper </a:t>
            </a:r>
            <a:r>
              <a:rPr lang="en-US" sz="2200" dirty="0" err="1">
                <a:solidFill>
                  <a:prstClr val="black"/>
                </a:solidFill>
                <a:latin typeface="Times New Roman" panose="02020603050405020304"/>
                <a:ea typeface="Times New Roman" panose="02020603050405020304"/>
              </a:rPr>
              <a:t>cheques</a:t>
            </a:r>
            <a:r>
              <a:rPr lang="en-US" sz="2200" dirty="0">
                <a:solidFill>
                  <a:prstClr val="black"/>
                </a:solidFill>
                <a:latin typeface="Times New Roman" panose="02020603050405020304"/>
                <a:ea typeface="Times New Roman" panose="02020603050405020304"/>
              </a:rPr>
              <a:t> to authenticate a customer.</a:t>
            </a:r>
            <a:endParaRPr lang="en-US" sz="2200" dirty="0">
              <a:solidFill>
                <a:prstClr val="black"/>
              </a:solidFill>
              <a:latin typeface="Times New Roman" panose="02020603050405020304"/>
              <a:ea typeface="Times New Roman" panose="02020603050405020304"/>
            </a:endParaRPr>
          </a:p>
          <a:p>
            <a:pPr lvl="0">
              <a:spcBef>
                <a:spcPts val="15"/>
              </a:spcBef>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 Maintenance of sufficient money in the account is required to back any</a:t>
            </a:r>
            <a:r>
              <a:rPr lang="en-US" sz="2200" spc="-75"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purchase.</a:t>
            </a:r>
            <a:endParaRPr lang="en-US" sz="2200" dirty="0">
              <a:solidFill>
                <a:prstClr val="black"/>
              </a:solidFill>
              <a:latin typeface="Times New Roman" panose="02020603050405020304"/>
              <a:ea typeface="Times New Roman" panose="02020603050405020304"/>
            </a:endParaRPr>
          </a:p>
          <a:p>
            <a:pPr lvl="0">
              <a:spcBef>
                <a:spcPts val="15"/>
              </a:spcBef>
              <a:buFont typeface="Wingdings" panose="05000000000000000000" pitchFamily="2" charset="2"/>
              <a:buChar char="Ø"/>
            </a:pPr>
            <a:r>
              <a:rPr lang="en-US" sz="2200" dirty="0">
                <a:solidFill>
                  <a:prstClr val="black"/>
                </a:solidFill>
                <a:latin typeface="Times New Roman" panose="02020603050405020304"/>
                <a:ea typeface="Times New Roman" panose="02020603050405020304"/>
              </a:rPr>
              <a:t> Must be interoperable or exchangeable as payment for other digital cash, paper cash, goods or services, lines of credit, bank notes or obligations, electronic benefit transfers and the</a:t>
            </a:r>
            <a:r>
              <a:rPr lang="en-US" sz="2200" spc="-90"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like.</a:t>
            </a:r>
            <a:endParaRPr lang="en-IN" sz="2200" dirty="0">
              <a:solidFill>
                <a:prstClr val="black"/>
              </a:solidFill>
              <a:latin typeface="Times New Roman" panose="02020603050405020304"/>
              <a:ea typeface="Times New Roman" panose="02020603050405020304"/>
            </a:endParaRP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0" indent="0" algn="just">
              <a:lnSpc>
                <a:spcPct val="150000"/>
              </a:lnSpc>
              <a:spcBef>
                <a:spcPts val="460"/>
              </a:spcBef>
              <a:spcAft>
                <a:spcPts val="0"/>
              </a:spcAft>
              <a:buNone/>
            </a:pPr>
            <a:r>
              <a:rPr lang="en-US" sz="2200" b="1" dirty="0" smtClean="0">
                <a:solidFill>
                  <a:srgbClr val="C00000"/>
                </a:solidFill>
                <a:latin typeface="Times New Roman" panose="02020603050405020304"/>
                <a:ea typeface="Times New Roman" panose="02020603050405020304"/>
              </a:rPr>
              <a:t>2.</a:t>
            </a:r>
            <a:r>
              <a:rPr lang="en-US" sz="2200" b="1" dirty="0" smtClean="0">
                <a:solidFill>
                  <a:srgbClr val="C00000"/>
                </a:solidFill>
                <a:effectLst/>
                <a:latin typeface="Times New Roman" panose="02020603050405020304"/>
                <a:ea typeface="Times New Roman" panose="02020603050405020304"/>
              </a:rPr>
              <a:t>Electronic </a:t>
            </a:r>
            <a:r>
              <a:rPr lang="en-US" sz="2200" b="1" dirty="0" err="1" smtClean="0">
                <a:solidFill>
                  <a:srgbClr val="C00000"/>
                </a:solidFill>
                <a:effectLst/>
                <a:latin typeface="Times New Roman" panose="02020603050405020304"/>
                <a:ea typeface="Times New Roman" panose="02020603050405020304"/>
              </a:rPr>
              <a:t>Cheques</a:t>
            </a:r>
            <a:endParaRPr lang="en-IN" sz="2200" dirty="0" smtClean="0">
              <a:solidFill>
                <a:srgbClr val="C00000"/>
              </a:solidFill>
              <a:effectLst/>
              <a:latin typeface="Times New Roman" panose="02020603050405020304"/>
              <a:ea typeface="Times New Roman" panose="02020603050405020304"/>
            </a:endParaRPr>
          </a:p>
          <a:p>
            <a:pPr marL="0" indent="0" algn="just">
              <a:lnSpc>
                <a:spcPct val="150000"/>
              </a:lnSpc>
              <a:spcBef>
                <a:spcPts val="35"/>
              </a:spcBef>
              <a:spcAft>
                <a:spcPts val="0"/>
              </a:spcAft>
              <a:buNone/>
            </a:pPr>
            <a:r>
              <a:rPr lang="en-US" sz="2200" b="1" dirty="0">
                <a:solidFill>
                  <a:srgbClr val="C00000"/>
                </a:solidFill>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The electronic </a:t>
            </a:r>
            <a:r>
              <a:rPr lang="en-US" sz="2200" dirty="0" err="1" smtClean="0">
                <a:effectLst/>
                <a:latin typeface="Times New Roman" panose="02020603050405020304"/>
                <a:ea typeface="Times New Roman" panose="02020603050405020304"/>
              </a:rPr>
              <a:t>cheques</a:t>
            </a:r>
            <a:r>
              <a:rPr lang="en-US" sz="2200" dirty="0" smtClean="0">
                <a:effectLst/>
                <a:latin typeface="Times New Roman" panose="02020603050405020304"/>
                <a:ea typeface="Times New Roman" panose="02020603050405020304"/>
              </a:rPr>
              <a:t> are modeled on paper checks, except that they are initiated electronically. They use digital signatures for signing and endorsing and require the use of digital certificates to authenticate the payer, the payer’s bank and bank account. They are delivered either by direct transmission using telephone lines or by public networks such as the Internet.</a:t>
            </a:r>
            <a:endParaRPr lang="en-IN" sz="2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pPr marL="342900" lvl="0" indent="-342900">
              <a:lnSpc>
                <a:spcPts val="1265"/>
              </a:lnSpc>
              <a:spcBef>
                <a:spcPts val="5"/>
              </a:spcBef>
              <a:tabLst>
                <a:tab pos="210820" algn="l"/>
              </a:tabLst>
            </a:pPr>
            <a:r>
              <a:rPr lang="en-US" sz="2700" b="1" dirty="0" smtClean="0">
                <a:solidFill>
                  <a:srgbClr val="C00000"/>
                </a:solidFill>
                <a:latin typeface="Times New Roman" panose="02020603050405020304"/>
                <a:ea typeface="Times New Roman" panose="02020603050405020304"/>
                <a:cs typeface="+mn-cs"/>
              </a:rPr>
              <a:t>Advantages </a:t>
            </a:r>
            <a:r>
              <a:rPr lang="en-US" sz="2700" b="1" dirty="0">
                <a:solidFill>
                  <a:srgbClr val="C00000"/>
                </a:solidFill>
                <a:latin typeface="Times New Roman" panose="02020603050405020304"/>
                <a:ea typeface="Times New Roman" panose="02020603050405020304"/>
                <a:cs typeface="+mn-cs"/>
              </a:rPr>
              <a:t>of Electronic </a:t>
            </a:r>
            <a:r>
              <a:rPr lang="en-US" sz="2700" b="1" dirty="0" err="1">
                <a:solidFill>
                  <a:srgbClr val="C00000"/>
                </a:solidFill>
                <a:latin typeface="Times New Roman" panose="02020603050405020304"/>
                <a:ea typeface="Times New Roman" panose="02020603050405020304"/>
                <a:cs typeface="+mn-cs"/>
              </a:rPr>
              <a:t>cheques</a:t>
            </a:r>
            <a:r>
              <a:rPr lang="en-US" sz="2700" b="1" dirty="0">
                <a:solidFill>
                  <a:srgbClr val="C00000"/>
                </a:solidFill>
                <a:latin typeface="Times New Roman" panose="02020603050405020304"/>
                <a:ea typeface="Times New Roman" panose="02020603050405020304"/>
                <a:cs typeface="+mn-cs"/>
              </a:rPr>
              <a:t> </a:t>
            </a:r>
            <a:br>
              <a:rPr lang="en-IN" sz="2700" b="1" dirty="0">
                <a:solidFill>
                  <a:srgbClr val="C00000"/>
                </a:solidFill>
                <a:latin typeface="Times New Roman" panose="02020603050405020304"/>
                <a:ea typeface="Times New Roman" panose="02020603050405020304"/>
                <a:cs typeface="+mn-cs"/>
              </a:rPr>
            </a:br>
            <a:endParaRPr lang="en-IN" b="1" dirty="0">
              <a:solidFill>
                <a:srgbClr val="C00000"/>
              </a:solidFill>
            </a:endParaRPr>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514350" indent="-514350">
              <a:lnSpc>
                <a:spcPct val="150000"/>
              </a:lnSpc>
              <a:spcBef>
                <a:spcPts val="50"/>
              </a:spcBef>
              <a:spcAft>
                <a:spcPts val="0"/>
              </a:spcAft>
              <a:buAutoNum type="arabicPeriod"/>
            </a:pPr>
            <a:r>
              <a:rPr lang="en-US" sz="2200" dirty="0" smtClean="0">
                <a:effectLst/>
                <a:latin typeface="Times New Roman" panose="02020603050405020304"/>
                <a:ea typeface="Times New Roman" panose="02020603050405020304"/>
              </a:rPr>
              <a:t>The online merchants could receive payments</a:t>
            </a:r>
            <a:r>
              <a:rPr lang="en-US" sz="2200" spc="-4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instantly.</a:t>
            </a:r>
            <a:endParaRPr lang="en-US" sz="2200" dirty="0" smtClean="0">
              <a:effectLst/>
              <a:latin typeface="Times New Roman" panose="02020603050405020304"/>
              <a:ea typeface="Times New Roman" panose="02020603050405020304"/>
            </a:endParaRPr>
          </a:p>
          <a:p>
            <a:pPr marL="514350" indent="-514350">
              <a:lnSpc>
                <a:spcPct val="150000"/>
              </a:lnSpc>
              <a:spcBef>
                <a:spcPts val="50"/>
              </a:spcBef>
              <a:spcAft>
                <a:spcPts val="0"/>
              </a:spcAft>
              <a:buAutoNum type="arabicPeriod"/>
            </a:pPr>
            <a:r>
              <a:rPr lang="en-US" sz="2200" dirty="0" smtClean="0">
                <a:effectLst/>
                <a:latin typeface="Times New Roman" panose="02020603050405020304"/>
                <a:ea typeface="Times New Roman" panose="02020603050405020304"/>
              </a:rPr>
              <a:t>Similar to traditional </a:t>
            </a:r>
            <a:r>
              <a:rPr lang="en-US" sz="2200" dirty="0" err="1" smtClean="0">
                <a:effectLst/>
                <a:latin typeface="Times New Roman" panose="02020603050405020304"/>
                <a:ea typeface="Times New Roman" panose="02020603050405020304"/>
              </a:rPr>
              <a:t>cheques</a:t>
            </a:r>
            <a:r>
              <a:rPr lang="en-US" sz="2200" dirty="0" smtClean="0">
                <a:effectLst/>
                <a:latin typeface="Times New Roman" panose="02020603050405020304"/>
                <a:ea typeface="Times New Roman" panose="02020603050405020304"/>
              </a:rPr>
              <a:t> and eliminates need for customer</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education.</a:t>
            </a:r>
            <a:endParaRPr lang="en-US" sz="2200" dirty="0" smtClean="0">
              <a:effectLst/>
              <a:latin typeface="Times New Roman" panose="02020603050405020304"/>
              <a:ea typeface="Times New Roman" panose="02020603050405020304"/>
            </a:endParaRPr>
          </a:p>
          <a:p>
            <a:pPr marL="514350" indent="-514350">
              <a:lnSpc>
                <a:spcPct val="150000"/>
              </a:lnSpc>
              <a:spcBef>
                <a:spcPts val="50"/>
              </a:spcBef>
              <a:spcAft>
                <a:spcPts val="0"/>
              </a:spcAft>
              <a:buAutoNum type="arabicPeriod"/>
            </a:pPr>
            <a:r>
              <a:rPr lang="en-US" sz="2200" dirty="0" smtClean="0">
                <a:effectLst/>
                <a:latin typeface="Times New Roman" panose="02020603050405020304"/>
                <a:ea typeface="Times New Roman" panose="02020603050405020304"/>
              </a:rPr>
              <a:t>Much</a:t>
            </a:r>
            <a:r>
              <a:rPr lang="en-US" sz="2200" spc="-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faster.</a:t>
            </a:r>
            <a:endParaRPr lang="en-US" sz="2200" dirty="0" smtClean="0">
              <a:effectLst/>
              <a:latin typeface="Times New Roman" panose="02020603050405020304"/>
              <a:ea typeface="Times New Roman" panose="02020603050405020304"/>
            </a:endParaRPr>
          </a:p>
          <a:p>
            <a:pPr marL="514350" indent="-514350">
              <a:lnSpc>
                <a:spcPct val="150000"/>
              </a:lnSpc>
              <a:spcBef>
                <a:spcPts val="50"/>
              </a:spcBef>
              <a:spcAft>
                <a:spcPts val="0"/>
              </a:spcAft>
              <a:buAutoNum type="arabicPeriod"/>
            </a:pPr>
            <a:r>
              <a:rPr lang="en-US" sz="2200" dirty="0" smtClean="0">
                <a:effectLst/>
                <a:latin typeface="Times New Roman" panose="02020603050405020304"/>
                <a:ea typeface="Times New Roman" panose="02020603050405020304"/>
              </a:rPr>
              <a:t>Less chance for </a:t>
            </a:r>
            <a:r>
              <a:rPr lang="en-US" sz="2200" dirty="0" err="1" smtClean="0">
                <a:effectLst/>
                <a:latin typeface="Times New Roman" panose="02020603050405020304"/>
                <a:ea typeface="Times New Roman" panose="02020603050405020304"/>
              </a:rPr>
              <a:t>cheque</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bouncing.</a:t>
            </a:r>
            <a:endParaRPr lang="en-US" sz="2200" dirty="0" smtClean="0">
              <a:effectLst/>
              <a:latin typeface="Times New Roman" panose="02020603050405020304"/>
              <a:ea typeface="Times New Roman" panose="02020603050405020304"/>
            </a:endParaRPr>
          </a:p>
          <a:p>
            <a:pPr marL="514350" indent="-514350">
              <a:lnSpc>
                <a:spcPct val="150000"/>
              </a:lnSpc>
              <a:spcBef>
                <a:spcPts val="50"/>
              </a:spcBef>
              <a:spcAft>
                <a:spcPts val="0"/>
              </a:spcAft>
              <a:buAutoNum type="arabicPeriod"/>
            </a:pPr>
            <a:r>
              <a:rPr lang="en-US" sz="2200" dirty="0" smtClean="0">
                <a:effectLst/>
                <a:latin typeface="Times New Roman" panose="02020603050405020304"/>
                <a:ea typeface="Times New Roman" panose="02020603050405020304"/>
              </a:rPr>
              <a:t>Cost – effective manner</a:t>
            </a:r>
            <a:endParaRPr lang="en-IN" sz="2200" dirty="0" smtClean="0">
              <a:effectLst/>
              <a:latin typeface="Times New Roman" panose="02020603050405020304"/>
              <a:ea typeface="Times New Roman" panose="02020603050405020304"/>
            </a:endParaRPr>
          </a:p>
          <a:p>
            <a:pPr>
              <a:lnSpc>
                <a:spcPct val="150000"/>
              </a:lnSpc>
            </a:pPr>
            <a:endParaRPr lang="en-IN"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582295" marR="614045" lvl="0" indent="-342900">
              <a:spcBef>
                <a:spcPts val="5"/>
              </a:spcBef>
            </a:pPr>
            <a:r>
              <a:rPr lang="en-US" sz="2800" b="1" dirty="0" smtClean="0">
                <a:solidFill>
                  <a:srgbClr val="C00000"/>
                </a:solidFill>
                <a:latin typeface="Times New Roman" panose="02020603050405020304"/>
                <a:ea typeface="Times New Roman" panose="02020603050405020304"/>
                <a:cs typeface="+mn-cs"/>
              </a:rPr>
              <a:t>Meaning of Electronic Payment System</a:t>
            </a:r>
            <a:br>
              <a:rPr lang="en-IN" sz="2800" dirty="0" smtClean="0">
                <a:solidFill>
                  <a:srgbClr val="C00000"/>
                </a:solidFill>
                <a:latin typeface="Times New Roman" panose="02020603050405020304"/>
                <a:ea typeface="Times New Roman" panose="02020603050405020304"/>
                <a:cs typeface="+mn-cs"/>
              </a:rPr>
            </a:br>
            <a:endParaRPr lang="en-IN" sz="2800" dirty="0">
              <a:solidFill>
                <a:srgbClr val="C00000"/>
              </a:solidFill>
            </a:endParaRPr>
          </a:p>
        </p:txBody>
      </p:sp>
      <p:sp>
        <p:nvSpPr>
          <p:cNvPr id="3" name="Content Placeholder 2"/>
          <p:cNvSpPr>
            <a:spLocks noGrp="1"/>
          </p:cNvSpPr>
          <p:nvPr>
            <p:ph idx="1"/>
          </p:nvPr>
        </p:nvSpPr>
        <p:spPr>
          <a:xfrm>
            <a:off x="457200" y="1556792"/>
            <a:ext cx="8229600" cy="4968552"/>
          </a:xfrm>
          <a:solidFill>
            <a:schemeClr val="accent5">
              <a:lumMod val="20000"/>
              <a:lumOff val="80000"/>
            </a:schemeClr>
          </a:solidFill>
          <a:ln>
            <a:solidFill>
              <a:schemeClr val="accent5">
                <a:lumMod val="20000"/>
                <a:lumOff val="80000"/>
              </a:schemeClr>
            </a:solidFill>
          </a:ln>
        </p:spPr>
        <p:txBody>
          <a:bodyPr>
            <a:normAutofit fontScale="70000" lnSpcReduction="20000"/>
          </a:bodyPr>
          <a:lstStyle/>
          <a:p>
            <a:pPr algn="just">
              <a:spcBef>
                <a:spcPts val="3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Electronic Payment system is a financial exchange that takes place online between buyers and sellers. </a:t>
            </a:r>
            <a:endParaRPr lang="en-US" dirty="0" smtClean="0">
              <a:effectLst/>
              <a:latin typeface="Times New Roman" panose="02020603050405020304"/>
              <a:ea typeface="Times New Roman" panose="02020603050405020304"/>
            </a:endParaRPr>
          </a:p>
          <a:p>
            <a:pPr algn="just">
              <a:spcBef>
                <a:spcPts val="35"/>
              </a:spcBef>
              <a:spcAft>
                <a:spcPts val="0"/>
              </a:spcAft>
              <a:buFont typeface="Wingdings" panose="05000000000000000000" pitchFamily="2" charset="2"/>
              <a:buChar char="Ø"/>
            </a:pPr>
            <a:endParaRPr lang="en-US" dirty="0">
              <a:latin typeface="Times New Roman" panose="02020603050405020304"/>
              <a:ea typeface="Times New Roman" panose="02020603050405020304"/>
            </a:endParaRPr>
          </a:p>
          <a:p>
            <a:pPr algn="just">
              <a:spcBef>
                <a:spcPts val="3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The content of this exchange is usually some form of digital financial instrument such as encrypted credit card numbers, electronic </a:t>
            </a:r>
            <a:r>
              <a:rPr lang="en-US" dirty="0" err="1" smtClean="0">
                <a:effectLst/>
                <a:latin typeface="Times New Roman" panose="02020603050405020304"/>
                <a:ea typeface="Times New Roman" panose="02020603050405020304"/>
              </a:rPr>
              <a:t>cheques</a:t>
            </a:r>
            <a:r>
              <a:rPr lang="en-US" dirty="0" smtClean="0">
                <a:effectLst/>
                <a:latin typeface="Times New Roman" panose="02020603050405020304"/>
                <a:ea typeface="Times New Roman" panose="02020603050405020304"/>
              </a:rPr>
              <a:t> or digital cash that is backed by a bank or an intermediary, or by a legal tender. </a:t>
            </a:r>
            <a:endParaRPr lang="en-US" dirty="0" smtClean="0">
              <a:effectLst/>
              <a:latin typeface="Times New Roman" panose="02020603050405020304"/>
              <a:ea typeface="Times New Roman" panose="02020603050405020304"/>
            </a:endParaRPr>
          </a:p>
          <a:p>
            <a:pPr algn="just">
              <a:spcBef>
                <a:spcPts val="35"/>
              </a:spcBef>
              <a:spcAft>
                <a:spcPts val="0"/>
              </a:spcAft>
              <a:buFont typeface="Wingdings" panose="05000000000000000000" pitchFamily="2" charset="2"/>
              <a:buChar char="Ø"/>
            </a:pPr>
            <a:endParaRPr lang="en-US" dirty="0">
              <a:latin typeface="Times New Roman" panose="02020603050405020304"/>
              <a:ea typeface="Times New Roman" panose="02020603050405020304"/>
            </a:endParaRPr>
          </a:p>
          <a:p>
            <a:pPr algn="just">
              <a:spcBef>
                <a:spcPts val="35"/>
              </a:spcBef>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The various factors that have leaded the financial institutions to make use of electronic payments are:</a:t>
            </a:r>
            <a:r>
              <a:rPr lang="en-US" dirty="0">
                <a:ea typeface="Times New Roman" panose="02020603050405020304"/>
              </a:rPr>
              <a:t>‐</a:t>
            </a:r>
            <a:endParaRPr lang="en-IN" dirty="0" smtClean="0">
              <a:effectLst/>
              <a:latin typeface="Times New Roman" panose="02020603050405020304"/>
              <a:ea typeface="Times New Roman" panose="02020603050405020304"/>
            </a:endParaRPr>
          </a:p>
          <a:p>
            <a:pPr marL="0" indent="0" algn="just">
              <a:spcBef>
                <a:spcPts val="45"/>
              </a:spcBef>
              <a:spcAft>
                <a:spcPts val="0"/>
              </a:spcAft>
              <a:buNone/>
            </a:pPr>
            <a:r>
              <a:rPr lang="en-US" dirty="0">
                <a:ea typeface="Times New Roman" panose="02020603050405020304"/>
              </a:rPr>
              <a:t> </a:t>
            </a:r>
            <a:endParaRPr lang="en-IN" dirty="0" smtClean="0">
              <a:effectLst/>
              <a:latin typeface="Times New Roman" panose="02020603050405020304"/>
              <a:ea typeface="Times New Roman" panose="02020603050405020304"/>
            </a:endParaRPr>
          </a:p>
          <a:p>
            <a:pPr marL="457200" lvl="1" indent="0" algn="just">
              <a:buSzPts val="1100"/>
              <a:buNone/>
              <a:tabLst>
                <a:tab pos="642620" algn="l"/>
              </a:tabLst>
            </a:pPr>
            <a:r>
              <a:rPr lang="en-US" dirty="0" smtClean="0">
                <a:effectLst/>
                <a:latin typeface="Times New Roman" panose="02020603050405020304"/>
                <a:ea typeface="Times New Roman" panose="02020603050405020304"/>
              </a:rPr>
              <a:t>-	Decreased technology</a:t>
            </a:r>
            <a:r>
              <a:rPr lang="en-US" spc="-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cost</a:t>
            </a:r>
            <a:endParaRPr lang="en-IN" dirty="0" smtClean="0">
              <a:effectLst/>
              <a:latin typeface="Times New Roman" panose="02020603050405020304"/>
              <a:ea typeface="Times New Roman" panose="02020603050405020304"/>
            </a:endParaRPr>
          </a:p>
          <a:p>
            <a:pPr marL="0" indent="0" algn="just">
              <a:spcAft>
                <a:spcPts val="0"/>
              </a:spcAft>
              <a:buNone/>
            </a:pPr>
            <a:r>
              <a:rPr lang="en-US" dirty="0" smtClean="0">
                <a:effectLst/>
                <a:latin typeface="Times New Roman" panose="02020603050405020304"/>
                <a:ea typeface="Times New Roman" panose="02020603050405020304"/>
              </a:rPr>
              <a:t> </a:t>
            </a:r>
            <a:endParaRPr lang="en-IN" sz="2400" dirty="0" smtClean="0">
              <a:effectLst/>
              <a:latin typeface="Times New Roman" panose="02020603050405020304"/>
              <a:ea typeface="Times New Roman" panose="02020603050405020304"/>
            </a:endParaRPr>
          </a:p>
          <a:p>
            <a:pPr marL="457200" lvl="1" indent="0" algn="just">
              <a:buSzPts val="1100"/>
              <a:buNone/>
              <a:tabLst>
                <a:tab pos="642620" algn="l"/>
              </a:tabLst>
            </a:pPr>
            <a:r>
              <a:rPr lang="en-US" dirty="0" smtClean="0">
                <a:effectLst/>
                <a:latin typeface="Times New Roman" panose="02020603050405020304"/>
                <a:ea typeface="Times New Roman" panose="02020603050405020304"/>
              </a:rPr>
              <a:t>-	Reduced operational and processing</a:t>
            </a:r>
            <a:r>
              <a:rPr lang="en-US" spc="-1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cost</a:t>
            </a:r>
            <a:endParaRPr lang="en-IN" dirty="0" smtClean="0">
              <a:effectLst/>
              <a:latin typeface="Times New Roman" panose="02020603050405020304"/>
              <a:ea typeface="Times New Roman" panose="02020603050405020304"/>
            </a:endParaRPr>
          </a:p>
          <a:p>
            <a:pPr marL="0" indent="0" algn="just">
              <a:spcBef>
                <a:spcPts val="50"/>
              </a:spcBef>
              <a:spcAft>
                <a:spcPts val="0"/>
              </a:spcAft>
              <a:buNone/>
            </a:pPr>
            <a:r>
              <a:rPr lang="en-US" dirty="0" smtClean="0">
                <a:effectLst/>
                <a:latin typeface="Times New Roman" panose="02020603050405020304"/>
                <a:ea typeface="Times New Roman" panose="02020603050405020304"/>
              </a:rPr>
              <a:t> </a:t>
            </a:r>
            <a:endParaRPr lang="en-IN" sz="2800" dirty="0" smtClean="0">
              <a:effectLst/>
              <a:latin typeface="Times New Roman" panose="02020603050405020304"/>
              <a:ea typeface="Times New Roman" panose="02020603050405020304"/>
            </a:endParaRPr>
          </a:p>
          <a:p>
            <a:pPr marL="457200" lvl="1" indent="0" algn="just">
              <a:buSzPts val="1100"/>
              <a:buNone/>
              <a:tabLst>
                <a:tab pos="642620" algn="l"/>
              </a:tabLst>
            </a:pPr>
            <a:r>
              <a:rPr lang="en-US" dirty="0" smtClean="0">
                <a:effectLst/>
                <a:latin typeface="Times New Roman" panose="02020603050405020304"/>
                <a:ea typeface="Times New Roman" panose="02020603050405020304"/>
              </a:rPr>
              <a:t>-	Increasing online</a:t>
            </a:r>
            <a:r>
              <a:rPr lang="en-US" spc="-2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commerce</a:t>
            </a:r>
            <a:endParaRPr lang="en-IN" dirty="0" smtClean="0">
              <a:effectLst/>
              <a:latin typeface="Times New Roman" panose="02020603050405020304"/>
              <a:ea typeface="Times New Roman" panose="02020603050405020304"/>
            </a:endParaRPr>
          </a:p>
          <a:p>
            <a:pPr marL="0" indent="0" algn="just">
              <a:spcBef>
                <a:spcPts val="25"/>
              </a:spcBef>
              <a:spcAft>
                <a:spcPts val="0"/>
              </a:spcAft>
              <a:buNone/>
            </a:pPr>
            <a:r>
              <a:rPr lang="en-US" dirty="0" smtClean="0">
                <a:effectLst/>
                <a:latin typeface="Times New Roman" panose="02020603050405020304"/>
                <a:ea typeface="Times New Roman" panose="02020603050405020304"/>
              </a:rPr>
              <a:t> </a:t>
            </a:r>
            <a:endParaRPr lang="en-IN" sz="2400" dirty="0" smtClean="0">
              <a:effectLst/>
              <a:latin typeface="Times New Roman" panose="02020603050405020304"/>
              <a:ea typeface="Times New Roman" panose="02020603050405020304"/>
            </a:endParaRPr>
          </a:p>
          <a:p>
            <a:pPr algn="just"/>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Autofit/>
          </a:bodyPr>
          <a:lstStyle/>
          <a:p>
            <a:pPr marL="501650" lvl="0" indent="-342900">
              <a:spcBef>
                <a:spcPct val="20000"/>
              </a:spcBef>
            </a:pPr>
            <a:br>
              <a:rPr lang="en-IN" sz="2800" b="1" dirty="0">
                <a:solidFill>
                  <a:srgbClr val="C00000"/>
                </a:solidFill>
                <a:latin typeface="Times New Roman" panose="02020603050405020304"/>
                <a:ea typeface="Times New Roman" panose="02020603050405020304"/>
                <a:cs typeface="+mn-cs"/>
              </a:rPr>
            </a:br>
            <a:r>
              <a:rPr lang="en-US" sz="2800" b="1" dirty="0">
                <a:solidFill>
                  <a:srgbClr val="C00000"/>
                </a:solidFill>
                <a:latin typeface="Times New Roman" panose="02020603050405020304"/>
                <a:ea typeface="Times New Roman" panose="02020603050405020304"/>
                <a:cs typeface="+mn-cs"/>
              </a:rPr>
              <a:t>P</a:t>
            </a:r>
            <a:r>
              <a:rPr lang="en-US" sz="2800" b="1" dirty="0" smtClean="0">
                <a:solidFill>
                  <a:srgbClr val="C00000"/>
                </a:solidFill>
                <a:latin typeface="Times New Roman" panose="02020603050405020304"/>
                <a:ea typeface="Times New Roman" panose="02020603050405020304"/>
                <a:cs typeface="+mn-cs"/>
              </a:rPr>
              <a:t>articipants </a:t>
            </a:r>
            <a:r>
              <a:rPr lang="en-US" sz="2800" b="1" dirty="0">
                <a:solidFill>
                  <a:srgbClr val="C00000"/>
                </a:solidFill>
                <a:latin typeface="Times New Roman" panose="02020603050405020304"/>
                <a:ea typeface="Times New Roman" panose="02020603050405020304"/>
                <a:cs typeface="+mn-cs"/>
              </a:rPr>
              <a:t>in an online electronic payment </a:t>
            </a:r>
            <a:r>
              <a:rPr lang="en-US" sz="2800" b="1" dirty="0" smtClean="0">
                <a:solidFill>
                  <a:srgbClr val="C00000"/>
                </a:solidFill>
                <a:latin typeface="Times New Roman" panose="02020603050405020304"/>
                <a:ea typeface="Times New Roman" panose="02020603050405020304"/>
                <a:cs typeface="+mn-cs"/>
              </a:rPr>
              <a:t>transaction</a:t>
            </a:r>
            <a:br>
              <a:rPr lang="en-IN" sz="2800" b="1" dirty="0">
                <a:solidFill>
                  <a:srgbClr val="C00000"/>
                </a:solidFill>
                <a:latin typeface="Times New Roman" panose="02020603050405020304"/>
                <a:ea typeface="Times New Roman" panose="02020603050405020304"/>
                <a:cs typeface="+mn-cs"/>
              </a:rPr>
            </a:br>
            <a:r>
              <a:rPr lang="en-US" sz="2800" b="1" dirty="0">
                <a:solidFill>
                  <a:srgbClr val="C00000"/>
                </a:solidFill>
                <a:ea typeface="Times New Roman" panose="02020603050405020304"/>
                <a:cs typeface="+mn-cs"/>
              </a:rPr>
              <a:t> </a:t>
            </a:r>
            <a:br>
              <a:rPr lang="en-IN" sz="2800" b="1" dirty="0">
                <a:solidFill>
                  <a:srgbClr val="C00000"/>
                </a:solidFill>
                <a:latin typeface="Times New Roman" panose="02020603050405020304"/>
                <a:ea typeface="Times New Roman" panose="02020603050405020304"/>
                <a:cs typeface="+mn-cs"/>
              </a:rPr>
            </a:br>
            <a:endParaRPr lang="en-IN" sz="2800" b="1" dirty="0">
              <a:solidFill>
                <a:srgbClr val="C00000"/>
              </a:solidFill>
            </a:endParaRPr>
          </a:p>
        </p:txBody>
      </p:sp>
      <p:sp>
        <p:nvSpPr>
          <p:cNvPr id="3" name="Content Placeholder 2"/>
          <p:cNvSpPr>
            <a:spLocks noGrp="1"/>
          </p:cNvSpPr>
          <p:nvPr>
            <p:ph idx="1"/>
          </p:nvPr>
        </p:nvSpPr>
        <p:spPr>
          <a:xfrm>
            <a:off x="457200" y="1600200"/>
            <a:ext cx="8229600" cy="4853136"/>
          </a:xfrm>
          <a:solidFill>
            <a:schemeClr val="accent5">
              <a:lumMod val="20000"/>
              <a:lumOff val="80000"/>
            </a:schemeClr>
          </a:solidFill>
        </p:spPr>
        <p:txBody>
          <a:bodyPr>
            <a:noAutofit/>
          </a:bodyPr>
          <a:lstStyle/>
          <a:p>
            <a:pPr marL="514350" indent="-514350" algn="just">
              <a:spcBef>
                <a:spcPts val="50"/>
              </a:spcBef>
              <a:spcAft>
                <a:spcPts val="0"/>
              </a:spcAft>
              <a:buFont typeface="+mj-lt"/>
              <a:buAutoNum type="arabicPeriod"/>
            </a:pPr>
            <a:r>
              <a:rPr lang="en-US" sz="2200" b="1" dirty="0" smtClean="0">
                <a:solidFill>
                  <a:srgbClr val="C00000"/>
                </a:solidFill>
                <a:effectLst/>
                <a:latin typeface="Times New Roman" panose="02020603050405020304" pitchFamily="18" charset="0"/>
                <a:ea typeface="Times New Roman" panose="02020603050405020304"/>
                <a:cs typeface="Times New Roman" panose="02020603050405020304" pitchFamily="18" charset="0"/>
              </a:rPr>
              <a:t>The Customer:</a:t>
            </a:r>
            <a:r>
              <a:rPr lang="en-US" sz="2200" b="1" dirty="0" smtClean="0">
                <a:solidFill>
                  <a:srgbClr val="C00000"/>
                </a:solidFill>
                <a:latin typeface="Times New Roman" panose="02020603050405020304" pitchFamily="18" charset="0"/>
                <a:ea typeface="Times New Roman" panose="02020603050405020304"/>
                <a:cs typeface="Times New Roman" panose="02020603050405020304" pitchFamily="18" charset="0"/>
              </a:rPr>
              <a:t>‐</a:t>
            </a:r>
            <a:endParaRPr lang="en-US" sz="2200" b="1" dirty="0" smtClean="0">
              <a:solidFill>
                <a:srgbClr val="C00000"/>
              </a:solidFill>
              <a:latin typeface="Times New Roman" panose="02020603050405020304" pitchFamily="18" charset="0"/>
              <a:ea typeface="Times New Roman" panose="02020603050405020304"/>
              <a:cs typeface="Times New Roman" panose="02020603050405020304" pitchFamily="18" charset="0"/>
            </a:endParaRPr>
          </a:p>
          <a:p>
            <a:pPr marL="0" indent="0" algn="just">
              <a:spcBef>
                <a:spcPts val="50"/>
              </a:spcBef>
              <a:spcAft>
                <a:spcPts val="0"/>
              </a:spcAft>
              <a:buNone/>
            </a:pPr>
            <a:r>
              <a:rPr lang="en-US" sz="2200" dirty="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Customer in an e</a:t>
            </a:r>
            <a:r>
              <a:rPr lang="en-US" sz="2200" dirty="0">
                <a:latin typeface="Times New Roman" panose="02020603050405020304" pitchFamily="18" charset="0"/>
                <a:ea typeface="Times New Roman" panose="02020603050405020304"/>
                <a:cs typeface="Times New Roman" panose="02020603050405020304" pitchFamily="18" charset="0"/>
              </a:rPr>
              <a:t>‐</a:t>
            </a:r>
            <a:r>
              <a:rPr lang="en-US" sz="2200" dirty="0" smtClean="0">
                <a:effectLst/>
                <a:latin typeface="Times New Roman" panose="02020603050405020304" pitchFamily="18" charset="0"/>
                <a:ea typeface="Times New Roman" panose="02020603050405020304"/>
                <a:cs typeface="Times New Roman" panose="02020603050405020304" pitchFamily="18" charset="0"/>
              </a:rPr>
              <a:t>commerce may be the holder of a payment card such as credit card or debit card from an</a:t>
            </a:r>
            <a:r>
              <a:rPr lang="en-US" sz="2200" spc="-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issuer</a:t>
            </a:r>
            <a:endParaRPr lang="en-IN" sz="2200" dirty="0" smtClean="0">
              <a:effectLst/>
              <a:latin typeface="Times New Roman" panose="02020603050405020304" pitchFamily="18" charset="0"/>
              <a:ea typeface="Times New Roman" panose="02020603050405020304"/>
              <a:cs typeface="Times New Roman" panose="02020603050405020304" pitchFamily="18" charset="0"/>
            </a:endParaRPr>
          </a:p>
          <a:p>
            <a:pPr marL="0" indent="0" algn="just">
              <a:spcBef>
                <a:spcPts val="15"/>
              </a:spcBef>
              <a:spcAft>
                <a:spcPts val="0"/>
              </a:spcAft>
              <a:buNone/>
            </a:pPr>
            <a:endParaRPr lang="en-US" sz="2200" b="1" dirty="0">
              <a:solidFill>
                <a:srgbClr val="C00000"/>
              </a:solidFill>
              <a:latin typeface="Times New Roman" panose="02020603050405020304" pitchFamily="18" charset="0"/>
              <a:ea typeface="Times New Roman" panose="02020603050405020304"/>
              <a:cs typeface="Times New Roman" panose="02020603050405020304" pitchFamily="18" charset="0"/>
            </a:endParaRPr>
          </a:p>
          <a:p>
            <a:pPr marL="514350" indent="-514350" algn="just">
              <a:spcBef>
                <a:spcPts val="15"/>
              </a:spcBef>
              <a:spcAft>
                <a:spcPts val="0"/>
              </a:spcAft>
              <a:buAutoNum type="arabicPeriod" startAt="2"/>
            </a:pPr>
            <a:r>
              <a:rPr lang="en-US" sz="2200" b="1" dirty="0" smtClean="0">
                <a:solidFill>
                  <a:srgbClr val="C00000"/>
                </a:solidFill>
                <a:effectLst/>
                <a:latin typeface="Times New Roman" panose="02020603050405020304" pitchFamily="18" charset="0"/>
                <a:ea typeface="Times New Roman" panose="02020603050405020304"/>
                <a:cs typeface="Times New Roman" panose="02020603050405020304" pitchFamily="18" charset="0"/>
              </a:rPr>
              <a:t>The</a:t>
            </a:r>
            <a:r>
              <a:rPr lang="en-US" sz="2200" b="1" spc="45" dirty="0" smtClean="0">
                <a:solidFill>
                  <a:srgbClr val="C00000"/>
                </a:solidFill>
                <a:effectLst/>
                <a:latin typeface="Times New Roman" panose="02020603050405020304" pitchFamily="18" charset="0"/>
                <a:ea typeface="Times New Roman" panose="02020603050405020304"/>
                <a:cs typeface="Times New Roman" panose="02020603050405020304" pitchFamily="18" charset="0"/>
              </a:rPr>
              <a:t> </a:t>
            </a:r>
            <a:r>
              <a:rPr lang="en-US" sz="2200" b="1" dirty="0" smtClean="0">
                <a:solidFill>
                  <a:srgbClr val="C00000"/>
                </a:solidFill>
                <a:effectLst/>
                <a:latin typeface="Times New Roman" panose="02020603050405020304" pitchFamily="18" charset="0"/>
                <a:ea typeface="Times New Roman" panose="02020603050405020304"/>
                <a:cs typeface="Times New Roman" panose="02020603050405020304" pitchFamily="18" charset="0"/>
              </a:rPr>
              <a:t>issuer:</a:t>
            </a:r>
            <a:r>
              <a:rPr lang="en-US" sz="2200" b="1" dirty="0" smtClean="0">
                <a:solidFill>
                  <a:srgbClr val="C00000"/>
                </a:solidFill>
                <a:latin typeface="Times New Roman" panose="02020603050405020304" pitchFamily="18" charset="0"/>
                <a:ea typeface="Times New Roman" panose="02020603050405020304"/>
                <a:cs typeface="Times New Roman" panose="02020603050405020304" pitchFamily="18" charset="0"/>
              </a:rPr>
              <a:t>‐</a:t>
            </a:r>
            <a:endParaRPr lang="en-US" sz="2200" b="1" dirty="0" smtClean="0">
              <a:solidFill>
                <a:srgbClr val="C00000"/>
              </a:solidFill>
              <a:latin typeface="Times New Roman" panose="02020603050405020304" pitchFamily="18" charset="0"/>
              <a:ea typeface="Times New Roman" panose="02020603050405020304"/>
              <a:cs typeface="Times New Roman" panose="02020603050405020304" pitchFamily="18" charset="0"/>
            </a:endParaRPr>
          </a:p>
          <a:p>
            <a:pPr marL="400050" lvl="1" indent="0" algn="just">
              <a:spcBef>
                <a:spcPts val="15"/>
              </a:spcBef>
              <a:buNone/>
            </a:pPr>
            <a:r>
              <a:rPr lang="en-US" sz="2200" dirty="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The</a:t>
            </a:r>
            <a:r>
              <a:rPr lang="en-US" sz="2200" spc="4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issuer</a:t>
            </a:r>
            <a:r>
              <a:rPr lang="en-US" sz="2200" spc="6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means</a:t>
            </a:r>
            <a:r>
              <a:rPr lang="en-US" sz="2200" spc="4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a</a:t>
            </a:r>
            <a:r>
              <a:rPr lang="en-US" sz="2200" spc="5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financial</a:t>
            </a:r>
            <a:r>
              <a:rPr lang="en-US" sz="2200" spc="6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institution</a:t>
            </a:r>
            <a:r>
              <a:rPr lang="en-US" sz="2200" spc="6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such</a:t>
            </a:r>
            <a:r>
              <a:rPr lang="en-US" sz="2200" spc="5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as</a:t>
            </a:r>
            <a:r>
              <a:rPr lang="en-US" sz="2200" spc="5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bank</a:t>
            </a:r>
            <a:r>
              <a:rPr lang="en-US" sz="2200" spc="5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that</a:t>
            </a:r>
            <a:r>
              <a:rPr lang="en-US" sz="2200" spc="65" dirty="0" smtClean="0">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provides</a:t>
            </a:r>
            <a:r>
              <a:rPr lang="en-US" sz="2200" spc="4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the</a:t>
            </a:r>
            <a:r>
              <a:rPr lang="en-US" sz="2200" spc="5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customer</a:t>
            </a:r>
            <a:r>
              <a:rPr lang="en-US" sz="2200" spc="5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with</a:t>
            </a:r>
            <a:r>
              <a:rPr lang="en-US" sz="2200" spc="60"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a</a:t>
            </a:r>
            <a:r>
              <a:rPr lang="en-IN" sz="2200" dirty="0">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payment card .The issuer is responsible for the card holder’s debt payment.</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marL="400050" lvl="1" indent="0" algn="just">
              <a:spcBef>
                <a:spcPts val="15"/>
              </a:spcBef>
              <a:buNone/>
            </a:pPr>
            <a:endParaRPr lang="en-IN" sz="2200" dirty="0" smtClean="0">
              <a:effectLst/>
              <a:latin typeface="Times New Roman" panose="02020603050405020304" pitchFamily="18" charset="0"/>
              <a:ea typeface="Times New Roman" panose="02020603050405020304"/>
              <a:cs typeface="Times New Roman" panose="02020603050405020304" pitchFamily="18" charset="0"/>
            </a:endParaRPr>
          </a:p>
          <a:p>
            <a:pPr marL="514350" indent="-514350" algn="just">
              <a:spcBef>
                <a:spcPts val="5"/>
              </a:spcBef>
              <a:spcAft>
                <a:spcPts val="0"/>
              </a:spcAft>
              <a:buAutoNum type="arabicPeriod" startAt="3"/>
            </a:pPr>
            <a:r>
              <a:rPr lang="en-US" sz="2200" b="1" dirty="0" smtClean="0">
                <a:solidFill>
                  <a:srgbClr val="C00000"/>
                </a:solidFill>
                <a:effectLst/>
                <a:latin typeface="Times New Roman" panose="02020603050405020304" pitchFamily="18" charset="0"/>
                <a:ea typeface="Times New Roman" panose="02020603050405020304"/>
                <a:cs typeface="Times New Roman" panose="02020603050405020304" pitchFamily="18" charset="0"/>
              </a:rPr>
              <a:t>The Merchant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 </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marL="0" indent="0" algn="just">
              <a:spcBef>
                <a:spcPts val="5"/>
              </a:spcBef>
              <a:spcAft>
                <a:spcPts val="0"/>
              </a:spcAft>
              <a:buNone/>
            </a:pPr>
            <a:r>
              <a:rPr lang="en-US" sz="2200" dirty="0">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The person or organizations that sells goods or services to the </a:t>
            </a:r>
            <a:r>
              <a:rPr lang="en-US" sz="2200" dirty="0" smtClean="0">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cardholder via a website is the merchant. The merchant that accepts payment cards must have an Internet Merchant account with the</a:t>
            </a:r>
            <a:r>
              <a:rPr lang="en-US" sz="2200" spc="-25" dirty="0" smtClean="0">
                <a:effectLst/>
                <a:latin typeface="Times New Roman" panose="02020603050405020304" pitchFamily="18" charset="0"/>
                <a:ea typeface="Times New Roman" panose="02020603050405020304"/>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a:cs typeface="Times New Roman" panose="02020603050405020304" pitchFamily="18" charset="0"/>
              </a:rPr>
              <a:t>acquirer.</a:t>
            </a:r>
            <a:endParaRPr lang="en-IN" sz="2200" dirty="0" smtClean="0">
              <a:effectLst/>
              <a:latin typeface="Times New Roman" panose="02020603050405020304" pitchFamily="18" charset="0"/>
              <a:ea typeface="Times New Roman" panose="02020603050405020304"/>
              <a:cs typeface="Times New Roman" panose="02020603050405020304" pitchFamily="18" charset="0"/>
            </a:endParaRPr>
          </a:p>
          <a:p>
            <a:pPr marL="0" indent="0" algn="just">
              <a:spcBef>
                <a:spcPts val="50"/>
              </a:spcBef>
              <a:spcAft>
                <a:spcPts val="0"/>
              </a:spcAft>
              <a:buNone/>
            </a:pPr>
            <a:r>
              <a:rPr lang="en-US" sz="2200" dirty="0" smtClean="0">
                <a:effectLst/>
                <a:latin typeface="Times New Roman" panose="02020603050405020304" pitchFamily="18" charset="0"/>
                <a:ea typeface="Times New Roman" panose="02020603050405020304"/>
                <a:cs typeface="Times New Roman" panose="02020603050405020304" pitchFamily="18" charset="0"/>
              </a:rPr>
              <a:t> </a:t>
            </a:r>
            <a:endParaRPr lang="en-IN" sz="2200" dirty="0" smtClean="0">
              <a:effectLst/>
              <a:latin typeface="Times New Roman" panose="02020603050405020304" pitchFamily="18" charset="0"/>
              <a:ea typeface="Times New Roman" panose="02020603050405020304"/>
              <a:cs typeface="Times New Roman" panose="02020603050405020304" pitchFamily="18" charset="0"/>
            </a:endParaRPr>
          </a:p>
          <a:p>
            <a:pPr algn="just"/>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340768"/>
            <a:ext cx="8229600" cy="5256584"/>
          </a:xfrm>
          <a:solidFill>
            <a:schemeClr val="accent5">
              <a:lumMod val="20000"/>
              <a:lumOff val="80000"/>
            </a:schemeClr>
          </a:solidFill>
        </p:spPr>
        <p:txBody>
          <a:bodyPr>
            <a:normAutofit/>
          </a:bodyPr>
          <a:lstStyle/>
          <a:p>
            <a:pPr marL="0" marR="101600" lvl="0" indent="0" algn="just">
              <a:buSzPts val="1100"/>
              <a:buNone/>
              <a:tabLst>
                <a:tab pos="238760" algn="l"/>
              </a:tabLst>
            </a:pPr>
            <a:r>
              <a:rPr lang="en-US" sz="2200" b="1" dirty="0" smtClean="0">
                <a:solidFill>
                  <a:srgbClr val="C00000"/>
                </a:solidFill>
                <a:latin typeface="Times New Roman" panose="02020603050405020304"/>
                <a:ea typeface="Times New Roman" panose="02020603050405020304"/>
              </a:rPr>
              <a:t>4. The acquirer:-</a:t>
            </a:r>
            <a:endParaRPr lang="en-US" sz="2200" b="1" dirty="0" smtClean="0">
              <a:solidFill>
                <a:srgbClr val="C00000"/>
              </a:solidFill>
              <a:latin typeface="Times New Roman" panose="02020603050405020304"/>
              <a:ea typeface="Times New Roman" panose="02020603050405020304"/>
            </a:endParaRPr>
          </a:p>
          <a:p>
            <a:pPr marL="0" marR="101600" lvl="0" indent="0" algn="just">
              <a:buSzPts val="1100"/>
              <a:buNone/>
              <a:tabLst>
                <a:tab pos="238760" algn="l"/>
              </a:tabLst>
            </a:pPr>
            <a:r>
              <a:rPr lang="en-US" sz="2200" dirty="0" smtClean="0">
                <a:solidFill>
                  <a:prstClr val="black"/>
                </a:solidFill>
                <a:latin typeface="Times New Roman" panose="02020603050405020304"/>
                <a:ea typeface="Times New Roman" panose="02020603050405020304"/>
              </a:rPr>
              <a:t>		Acquirer </a:t>
            </a:r>
            <a:r>
              <a:rPr lang="en-US" sz="2200" dirty="0">
                <a:solidFill>
                  <a:prstClr val="black"/>
                </a:solidFill>
                <a:latin typeface="Times New Roman" panose="02020603050405020304"/>
                <a:ea typeface="Times New Roman" panose="02020603050405020304"/>
              </a:rPr>
              <a:t>is a financial institution that establishes an account with the merchant and processes payment card authorizations and payments. The acquirer provides authorization to the merchant that given card account is active and that the proposed purchase doesn’t exceed the customer’s credit limit. The acquirer also provides electronic transfer of payments to the merchant’s account, and is then reimbursed by the issuer via the transfer of electronic funds over a payment</a:t>
            </a:r>
            <a:r>
              <a:rPr lang="en-US" sz="2200" spc="-70"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network</a:t>
            </a:r>
            <a:r>
              <a:rPr lang="en-US" sz="2200" dirty="0" smtClean="0">
                <a:solidFill>
                  <a:prstClr val="black"/>
                </a:solidFill>
                <a:latin typeface="Times New Roman" panose="02020603050405020304"/>
                <a:ea typeface="Times New Roman" panose="02020603050405020304"/>
              </a:rPr>
              <a:t>.</a:t>
            </a:r>
            <a:endParaRPr lang="en-US" sz="2200" dirty="0" smtClean="0">
              <a:solidFill>
                <a:prstClr val="black"/>
              </a:solidFill>
              <a:latin typeface="Times New Roman" panose="02020603050405020304"/>
              <a:ea typeface="Times New Roman" panose="02020603050405020304"/>
            </a:endParaRPr>
          </a:p>
          <a:p>
            <a:pPr marL="0" marR="101600" lvl="0" indent="0" algn="just">
              <a:buSzPts val="1100"/>
              <a:buNone/>
              <a:tabLst>
                <a:tab pos="238760" algn="l"/>
              </a:tabLst>
            </a:pPr>
            <a:endParaRPr lang="en-IN" sz="2200" b="1" dirty="0">
              <a:solidFill>
                <a:srgbClr val="C00000"/>
              </a:solidFill>
              <a:latin typeface="Times New Roman" panose="02020603050405020304"/>
              <a:ea typeface="Times New Roman" panose="02020603050405020304"/>
            </a:endParaRPr>
          </a:p>
          <a:p>
            <a:pPr marL="0" lvl="0" indent="0">
              <a:spcBef>
                <a:spcPts val="5"/>
              </a:spcBef>
              <a:buNone/>
            </a:pPr>
            <a:r>
              <a:rPr lang="en-US" sz="2200" b="1" dirty="0" smtClean="0">
                <a:solidFill>
                  <a:srgbClr val="C00000"/>
                </a:solidFill>
                <a:latin typeface="Times New Roman" panose="02020603050405020304"/>
                <a:ea typeface="Times New Roman" panose="02020603050405020304"/>
              </a:rPr>
              <a:t>5. The Processor:-</a:t>
            </a:r>
            <a:endParaRPr lang="en-US" sz="2200" b="1" dirty="0" smtClean="0">
              <a:solidFill>
                <a:srgbClr val="C00000"/>
              </a:solidFill>
              <a:latin typeface="Times New Roman" panose="02020603050405020304"/>
              <a:ea typeface="Times New Roman" panose="02020603050405020304"/>
            </a:endParaRPr>
          </a:p>
          <a:p>
            <a:pPr marL="0" lvl="0" indent="0">
              <a:spcBef>
                <a:spcPts val="5"/>
              </a:spcBef>
              <a:buNone/>
            </a:pPr>
            <a:r>
              <a:rPr lang="en-US" sz="2200" dirty="0">
                <a:solidFill>
                  <a:prstClr val="black"/>
                </a:solidFill>
                <a:latin typeface="Times New Roman" panose="02020603050405020304"/>
                <a:ea typeface="Times New Roman" panose="02020603050405020304"/>
              </a:rPr>
              <a:t>	</a:t>
            </a:r>
            <a:r>
              <a:rPr lang="en-US" sz="2200" dirty="0" smtClean="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The Processor is a large data </a:t>
            </a:r>
            <a:r>
              <a:rPr lang="en-US" sz="2200" dirty="0" err="1">
                <a:solidFill>
                  <a:prstClr val="black"/>
                </a:solidFill>
                <a:latin typeface="Times New Roman" panose="02020603050405020304"/>
                <a:ea typeface="Times New Roman" panose="02020603050405020304"/>
              </a:rPr>
              <a:t>centre</a:t>
            </a:r>
            <a:r>
              <a:rPr lang="en-US" sz="2200" dirty="0">
                <a:solidFill>
                  <a:prstClr val="black"/>
                </a:solidFill>
                <a:latin typeface="Times New Roman" panose="02020603050405020304"/>
                <a:ea typeface="Times New Roman" panose="02020603050405020304"/>
              </a:rPr>
              <a:t> that processes credit card transactions and settles funds to merchants, connected to the merchant on behalf of an acquirer via a payment</a:t>
            </a:r>
            <a:r>
              <a:rPr lang="en-US" sz="2200" spc="-130" dirty="0">
                <a:solidFill>
                  <a:prstClr val="black"/>
                </a:solidFill>
                <a:latin typeface="Times New Roman" panose="02020603050405020304"/>
                <a:ea typeface="Times New Roman" panose="02020603050405020304"/>
              </a:rPr>
              <a:t> </a:t>
            </a:r>
            <a:r>
              <a:rPr lang="en-US" sz="2200" dirty="0">
                <a:solidFill>
                  <a:prstClr val="black"/>
                </a:solidFill>
                <a:latin typeface="Times New Roman" panose="02020603050405020304"/>
                <a:ea typeface="Times New Roman" panose="02020603050405020304"/>
              </a:rPr>
              <a:t>gateway.</a:t>
            </a:r>
            <a:endParaRPr lang="en-IN" sz="2200" dirty="0">
              <a:solidFill>
                <a:prstClr val="black"/>
              </a:solidFill>
              <a:latin typeface="Times New Roman" panose="02020603050405020304"/>
              <a:ea typeface="Times New Roman" panose="02020603050405020304"/>
            </a:endParaRPr>
          </a:p>
          <a:p>
            <a:endParaRPr lang="en-IN"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70485" lvl="0" indent="-342900">
              <a:spcBef>
                <a:spcPct val="20000"/>
              </a:spcBef>
            </a:pPr>
            <a:r>
              <a:rPr lang="en-US" sz="2800" b="1" dirty="0">
                <a:solidFill>
                  <a:srgbClr val="C00000"/>
                </a:solidFill>
                <a:latin typeface="Times New Roman" panose="02020603050405020304"/>
                <a:ea typeface="Times New Roman" panose="02020603050405020304"/>
                <a:cs typeface="+mn-cs"/>
              </a:rPr>
              <a:t>Basic steps of an online payment</a:t>
            </a:r>
            <a:br>
              <a:rPr lang="en-IN" sz="2800" dirty="0">
                <a:solidFill>
                  <a:srgbClr val="C00000"/>
                </a:solidFill>
                <a:latin typeface="Times New Roman" panose="02020603050405020304"/>
                <a:ea typeface="Times New Roman" panose="02020603050405020304"/>
                <a:cs typeface="+mn-cs"/>
              </a:rPr>
            </a:br>
            <a:endParaRPr lang="en-IN" sz="2800" dirty="0">
              <a:solidFill>
                <a:srgbClr val="C00000"/>
              </a:solidFill>
            </a:endParaRPr>
          </a:p>
        </p:txBody>
      </p:sp>
      <p:sp>
        <p:nvSpPr>
          <p:cNvPr id="3" name="Content Placeholder 2"/>
          <p:cNvSpPr>
            <a:spLocks noGrp="1"/>
          </p:cNvSpPr>
          <p:nvPr>
            <p:ph idx="1"/>
          </p:nvPr>
        </p:nvSpPr>
        <p:spPr>
          <a:xfrm>
            <a:off x="457200" y="1124744"/>
            <a:ext cx="8229600" cy="5001419"/>
          </a:xfrm>
          <a:solidFill>
            <a:schemeClr val="accent5">
              <a:lumMod val="20000"/>
              <a:lumOff val="80000"/>
            </a:schemeClr>
          </a:solidFill>
        </p:spPr>
        <p:txBody>
          <a:bodyPr>
            <a:noAutofit/>
          </a:bodyPr>
          <a:lstStyle/>
          <a:p>
            <a:pPr marL="0" indent="0">
              <a:spcBef>
                <a:spcPts val="50"/>
              </a:spcBef>
              <a:spcAft>
                <a:spcPts val="0"/>
              </a:spcAft>
              <a:buNone/>
            </a:pPr>
            <a:r>
              <a:rPr lang="en-US" sz="2200" b="1" dirty="0" smtClean="0">
                <a:solidFill>
                  <a:srgbClr val="C00000"/>
                </a:solidFill>
                <a:latin typeface="Times New Roman" panose="02020603050405020304"/>
                <a:ea typeface="Symbol" panose="05050102010706020507"/>
              </a:rPr>
              <a:t>Step 1:</a:t>
            </a:r>
            <a:endParaRPr lang="en-US" sz="2200" b="1" dirty="0" smtClean="0">
              <a:solidFill>
                <a:srgbClr val="C00000"/>
              </a:solidFill>
              <a:latin typeface="Times New Roman" panose="02020603050405020304"/>
              <a:ea typeface="Symbol" panose="05050102010706020507"/>
            </a:endParaRPr>
          </a:p>
          <a:p>
            <a:pPr marL="0" indent="0">
              <a:spcBef>
                <a:spcPts val="50"/>
              </a:spcBef>
              <a:spcAft>
                <a:spcPts val="0"/>
              </a:spcAft>
              <a:buNone/>
            </a:pPr>
            <a:r>
              <a:rPr lang="en-US" sz="2200" b="1" dirty="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The customer places an order online by selecting items from the merchant’s Website and sending the merchant a list. The merchant often replies with an order summary of the items, their price, a total, and an order</a:t>
            </a:r>
            <a:r>
              <a:rPr lang="en-US" sz="2200" spc="-1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number.</a:t>
            </a:r>
            <a:endParaRPr lang="en-IN" sz="2200" dirty="0" smtClean="0">
              <a:effectLst/>
              <a:latin typeface="Times New Roman" panose="02020603050405020304"/>
              <a:ea typeface="Symbol" panose="05050102010706020507"/>
              <a:cs typeface="Symbol" panose="05050102010706020507"/>
            </a:endParaRPr>
          </a:p>
          <a:p>
            <a:pPr marL="0" indent="0">
              <a:spcBef>
                <a:spcPts val="50"/>
              </a:spcBef>
              <a:spcAft>
                <a:spcPts val="0"/>
              </a:spcAft>
              <a:buNone/>
            </a:pPr>
            <a:r>
              <a:rPr lang="en-US" sz="2200" b="1" dirty="0" smtClean="0">
                <a:solidFill>
                  <a:srgbClr val="C00000"/>
                </a:solidFill>
                <a:latin typeface="Times New Roman" panose="02020603050405020304"/>
                <a:ea typeface="Symbol" panose="05050102010706020507"/>
              </a:rPr>
              <a:t>Steps 2:-</a:t>
            </a:r>
            <a:endParaRPr lang="en-US" sz="2200" b="1" dirty="0" smtClean="0">
              <a:solidFill>
                <a:srgbClr val="C00000"/>
              </a:solidFill>
              <a:latin typeface="Times New Roman" panose="02020603050405020304"/>
              <a:ea typeface="Symbol" panose="05050102010706020507"/>
            </a:endParaRPr>
          </a:p>
          <a:p>
            <a:pPr marL="0" indent="0">
              <a:spcBef>
                <a:spcPts val="50"/>
              </a:spcBef>
              <a:spcAft>
                <a:spcPts val="0"/>
              </a:spcAft>
              <a:buNone/>
            </a:pPr>
            <a:r>
              <a:rPr lang="en-US" sz="2200" dirty="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The customer places an order along with their credit card information and sends it to the business. The payment information is usually encrypted by an SSL pipeline set up between the customer’s web browser and the merchant’s web server SSL</a:t>
            </a:r>
            <a:r>
              <a:rPr lang="en-US" sz="2200" spc="-6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certificate.</a:t>
            </a:r>
            <a:endParaRPr lang="en-IN" sz="2200" dirty="0" smtClean="0">
              <a:effectLst/>
              <a:latin typeface="Times New Roman" panose="02020603050405020304"/>
              <a:ea typeface="Symbol" panose="05050102010706020507"/>
              <a:cs typeface="Symbol" panose="05050102010706020507"/>
            </a:endParaRPr>
          </a:p>
          <a:p>
            <a:pPr marL="0" indent="0">
              <a:spcAft>
                <a:spcPts val="0"/>
              </a:spcAft>
              <a:buNone/>
            </a:pPr>
            <a:r>
              <a:rPr lang="en-US" sz="2200" b="1" dirty="0" smtClean="0">
                <a:solidFill>
                  <a:srgbClr val="C00000"/>
                </a:solidFill>
                <a:latin typeface="Times New Roman" panose="02020603050405020304"/>
                <a:ea typeface="Symbol" panose="05050102010706020507"/>
              </a:rPr>
              <a:t>Steps 3:-</a:t>
            </a:r>
            <a:endParaRPr lang="en-US" sz="2200" b="1" dirty="0" smtClean="0">
              <a:solidFill>
                <a:srgbClr val="C00000"/>
              </a:solidFill>
              <a:latin typeface="Times New Roman" panose="02020603050405020304"/>
              <a:ea typeface="Symbol" panose="05050102010706020507"/>
            </a:endParaRPr>
          </a:p>
          <a:p>
            <a:pPr marL="0" indent="0">
              <a:spcAft>
                <a:spcPts val="0"/>
              </a:spcAft>
              <a:buNone/>
            </a:pPr>
            <a:r>
              <a:rPr lang="en-US" sz="2200" dirty="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The</a:t>
            </a:r>
            <a:r>
              <a:rPr lang="en-US" sz="2200" spc="17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merchant</a:t>
            </a:r>
            <a:r>
              <a:rPr lang="en-US" sz="2200" spc="19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confirms</a:t>
            </a:r>
            <a:r>
              <a:rPr lang="en-US" sz="2200" spc="18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the</a:t>
            </a:r>
            <a:r>
              <a:rPr lang="en-US" sz="2200" spc="18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order</a:t>
            </a:r>
            <a:r>
              <a:rPr lang="en-US" sz="2200" spc="20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and</a:t>
            </a:r>
            <a:r>
              <a:rPr lang="en-US" sz="2200" spc="20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supplies</a:t>
            </a:r>
            <a:r>
              <a:rPr lang="en-US" sz="2200" spc="18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the</a:t>
            </a:r>
            <a:r>
              <a:rPr lang="en-US" sz="2200" spc="19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goods</a:t>
            </a:r>
            <a:r>
              <a:rPr lang="en-US" sz="2200" spc="18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or</a:t>
            </a:r>
            <a:r>
              <a:rPr lang="en-US" sz="2200" spc="19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services</a:t>
            </a:r>
            <a:r>
              <a:rPr lang="en-US" sz="2200" spc="18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to</a:t>
            </a:r>
            <a:r>
              <a:rPr lang="en-US" sz="2200" spc="19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the</a:t>
            </a:r>
            <a:r>
              <a:rPr lang="en-US" sz="2200" spc="195"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customer.</a:t>
            </a:r>
            <a:r>
              <a:rPr lang="en-US" sz="2200" spc="190" dirty="0" smtClean="0">
                <a:effectLst/>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Symbol" panose="05050102010706020507"/>
                <a:cs typeface="Symbol" panose="05050102010706020507"/>
              </a:rPr>
              <a:t>The</a:t>
            </a:r>
            <a:r>
              <a:rPr lang="en-IN" sz="2200" dirty="0">
                <a:latin typeface="Times New Roman" panose="02020603050405020304"/>
                <a:ea typeface="Symbol" panose="05050102010706020507"/>
                <a:cs typeface="Symbol" panose="05050102010706020507"/>
              </a:rPr>
              <a:t> </a:t>
            </a:r>
            <a:r>
              <a:rPr lang="en-US" sz="2200" dirty="0" smtClean="0">
                <a:effectLst/>
                <a:latin typeface="Times New Roman" panose="02020603050405020304"/>
                <a:ea typeface="Times New Roman" panose="02020603050405020304"/>
              </a:rPr>
              <a:t>business sends the consumer an invoice, their certificate and their bank’s certificate.</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196752"/>
            <a:ext cx="8229600" cy="5400600"/>
          </a:xfrm>
          <a:solidFill>
            <a:schemeClr val="accent5">
              <a:lumMod val="20000"/>
              <a:lumOff val="80000"/>
            </a:schemeClr>
          </a:solidFill>
        </p:spPr>
        <p:txBody>
          <a:bodyPr>
            <a:noAutofit/>
          </a:bodyPr>
          <a:lstStyle/>
          <a:p>
            <a:pPr marL="0" lvl="0" indent="0">
              <a:spcBef>
                <a:spcPts val="50"/>
              </a:spcBef>
              <a:buNone/>
            </a:pPr>
            <a:r>
              <a:rPr lang="en-US" sz="2200" b="1" dirty="0">
                <a:solidFill>
                  <a:srgbClr val="C00000"/>
                </a:solidFill>
                <a:latin typeface="Times New Roman" panose="02020603050405020304"/>
                <a:ea typeface="Symbol" panose="05050102010706020507"/>
              </a:rPr>
              <a:t>Steps 4:-</a:t>
            </a:r>
            <a:endParaRPr lang="en-US" sz="2200" b="1" dirty="0">
              <a:solidFill>
                <a:srgbClr val="C00000"/>
              </a:solidFill>
              <a:latin typeface="Times New Roman" panose="02020603050405020304"/>
              <a:ea typeface="Symbol" panose="05050102010706020507"/>
            </a:endParaRPr>
          </a:p>
          <a:p>
            <a:pPr marL="0" lvl="0" indent="0">
              <a:spcBef>
                <a:spcPts val="50"/>
              </a:spcBef>
              <a:buNone/>
            </a:pPr>
            <a:r>
              <a:rPr lang="en-US" sz="2200" dirty="0">
                <a:solidFill>
                  <a:prstClr val="black"/>
                </a:solidFill>
                <a:latin typeface="Times New Roman" panose="02020603050405020304"/>
                <a:ea typeface="Symbol" panose="05050102010706020507"/>
                <a:cs typeface="Symbol" panose="05050102010706020507"/>
              </a:rPr>
              <a:t>	The business then generates an authorization request for </a:t>
            </a:r>
            <a:r>
              <a:rPr lang="en-US" sz="2200" dirty="0" smtClean="0">
                <a:solidFill>
                  <a:prstClr val="black"/>
                </a:solidFill>
                <a:latin typeface="Times New Roman" panose="02020603050405020304"/>
                <a:ea typeface="Symbol" panose="05050102010706020507"/>
                <a:cs typeface="Symbol" panose="05050102010706020507"/>
              </a:rPr>
              <a:t>	customer’s </a:t>
            </a:r>
            <a:r>
              <a:rPr lang="en-US" sz="2200" dirty="0">
                <a:solidFill>
                  <a:prstClr val="black"/>
                </a:solidFill>
                <a:latin typeface="Times New Roman" panose="02020603050405020304"/>
                <a:ea typeface="Symbol" panose="05050102010706020507"/>
                <a:cs typeface="Symbol" panose="05050102010706020507"/>
              </a:rPr>
              <a:t>credit card and sends it to their bank</a:t>
            </a:r>
            <a:endParaRPr lang="en-IN" sz="2200" dirty="0">
              <a:solidFill>
                <a:prstClr val="black"/>
              </a:solidFill>
              <a:latin typeface="Times New Roman" panose="02020603050405020304"/>
              <a:ea typeface="Symbol" panose="05050102010706020507"/>
              <a:cs typeface="Symbol" panose="05050102010706020507"/>
            </a:endParaRPr>
          </a:p>
          <a:p>
            <a:pPr marL="0" lvl="0" indent="0">
              <a:spcBef>
                <a:spcPts val="55"/>
              </a:spcBef>
              <a:buNone/>
            </a:pPr>
            <a:r>
              <a:rPr lang="en-US" sz="2200" b="1" dirty="0">
                <a:solidFill>
                  <a:srgbClr val="C00000"/>
                </a:solidFill>
                <a:latin typeface="Times New Roman" panose="02020603050405020304"/>
                <a:ea typeface="Symbol" panose="05050102010706020507"/>
              </a:rPr>
              <a:t>Steps 5:-</a:t>
            </a:r>
            <a:endParaRPr lang="en-US" sz="2200" b="1" dirty="0">
              <a:solidFill>
                <a:srgbClr val="C00000"/>
              </a:solidFill>
              <a:latin typeface="Times New Roman" panose="02020603050405020304"/>
              <a:ea typeface="Symbol" panose="05050102010706020507"/>
            </a:endParaRPr>
          </a:p>
          <a:p>
            <a:pPr marL="0" lvl="0" indent="0">
              <a:spcBef>
                <a:spcPts val="55"/>
              </a:spcBef>
              <a:buNone/>
            </a:pPr>
            <a:r>
              <a:rPr lang="en-US" sz="2200" dirty="0">
                <a:solidFill>
                  <a:prstClr val="black"/>
                </a:solidFill>
                <a:latin typeface="Times New Roman" panose="02020603050405020304"/>
                <a:ea typeface="Symbol" panose="05050102010706020507"/>
                <a:cs typeface="Symbol" panose="05050102010706020507"/>
              </a:rPr>
              <a:t>	The business’s bank then sends the authorization request to the</a:t>
            </a:r>
            <a:r>
              <a:rPr lang="en-US" sz="2200" spc="-75" dirty="0">
                <a:solidFill>
                  <a:prstClr val="black"/>
                </a:solidFill>
                <a:latin typeface="Times New Roman" panose="02020603050405020304"/>
                <a:ea typeface="Symbol" panose="05050102010706020507"/>
                <a:cs typeface="Symbol" panose="05050102010706020507"/>
              </a:rPr>
              <a:t> </a:t>
            </a:r>
            <a:r>
              <a:rPr lang="en-US" sz="2200" spc="-75" dirty="0" smtClean="0">
                <a:solidFill>
                  <a:prstClr val="black"/>
                </a:solidFill>
                <a:latin typeface="Times New Roman" panose="02020603050405020304"/>
                <a:ea typeface="Symbol" panose="05050102010706020507"/>
                <a:cs typeface="Symbol" panose="05050102010706020507"/>
              </a:rPr>
              <a:t>	</a:t>
            </a:r>
            <a:r>
              <a:rPr lang="en-US" sz="2200" dirty="0" smtClean="0">
                <a:solidFill>
                  <a:prstClr val="black"/>
                </a:solidFill>
                <a:latin typeface="Times New Roman" panose="02020603050405020304"/>
                <a:ea typeface="Symbol" panose="05050102010706020507"/>
                <a:cs typeface="Symbol" panose="05050102010706020507"/>
              </a:rPr>
              <a:t>acquirer</a:t>
            </a:r>
            <a:endParaRPr lang="en-IN" sz="2200" dirty="0">
              <a:solidFill>
                <a:prstClr val="black"/>
              </a:solidFill>
              <a:latin typeface="Times New Roman" panose="02020603050405020304"/>
              <a:ea typeface="Symbol" panose="05050102010706020507"/>
              <a:cs typeface="Symbol" panose="05050102010706020507"/>
            </a:endParaRPr>
          </a:p>
          <a:p>
            <a:pPr marL="0" lvl="0" indent="0">
              <a:spcBef>
                <a:spcPts val="45"/>
              </a:spcBef>
              <a:buNone/>
            </a:pPr>
            <a:r>
              <a:rPr lang="en-US" sz="2200" b="1" dirty="0">
                <a:solidFill>
                  <a:srgbClr val="C00000"/>
                </a:solidFill>
                <a:latin typeface="Times New Roman" panose="02020603050405020304"/>
                <a:ea typeface="Symbol" panose="05050102010706020507"/>
              </a:rPr>
              <a:t>Steps 6:-</a:t>
            </a:r>
            <a:endParaRPr lang="en-US" sz="2200" b="1" dirty="0">
              <a:solidFill>
                <a:srgbClr val="C00000"/>
              </a:solidFill>
              <a:latin typeface="Times New Roman" panose="02020603050405020304"/>
              <a:ea typeface="Symbol" panose="05050102010706020507"/>
            </a:endParaRPr>
          </a:p>
          <a:p>
            <a:pPr marL="0" lvl="0" indent="0">
              <a:spcBef>
                <a:spcPts val="45"/>
              </a:spcBef>
              <a:buNone/>
            </a:pPr>
            <a:r>
              <a:rPr lang="en-US" sz="2200" dirty="0">
                <a:solidFill>
                  <a:prstClr val="black"/>
                </a:solidFill>
                <a:latin typeface="Times New Roman" panose="02020603050405020304"/>
                <a:ea typeface="Symbol" panose="05050102010706020507"/>
                <a:cs typeface="Symbol" panose="05050102010706020507"/>
              </a:rPr>
              <a:t>	The acquirer sends an acknowledgement back to the business’s </a:t>
            </a:r>
            <a:r>
              <a:rPr lang="en-US" sz="2200" dirty="0" smtClean="0">
                <a:solidFill>
                  <a:prstClr val="black"/>
                </a:solidFill>
                <a:latin typeface="Times New Roman" panose="02020603050405020304"/>
                <a:ea typeface="Symbol" panose="05050102010706020507"/>
                <a:cs typeface="Symbol" panose="05050102010706020507"/>
              </a:rPr>
              <a:t>	bank </a:t>
            </a:r>
            <a:r>
              <a:rPr lang="en-US" sz="2200" dirty="0">
                <a:solidFill>
                  <a:prstClr val="black"/>
                </a:solidFill>
                <a:latin typeface="Times New Roman" panose="02020603050405020304"/>
                <a:ea typeface="Symbol" panose="05050102010706020507"/>
                <a:cs typeface="Symbol" panose="05050102010706020507"/>
              </a:rPr>
              <a:t>after receiving an acknowledgement from the customer’s</a:t>
            </a:r>
            <a:r>
              <a:rPr lang="en-US" sz="2200" spc="-35" dirty="0">
                <a:solidFill>
                  <a:prstClr val="black"/>
                </a:solidFill>
                <a:latin typeface="Times New Roman" panose="02020603050405020304"/>
                <a:ea typeface="Symbol" panose="05050102010706020507"/>
                <a:cs typeface="Symbol" panose="05050102010706020507"/>
              </a:rPr>
              <a:t> </a:t>
            </a:r>
            <a:r>
              <a:rPr lang="en-US" sz="2200" spc="-35" dirty="0" smtClean="0">
                <a:solidFill>
                  <a:prstClr val="black"/>
                </a:solidFill>
                <a:latin typeface="Times New Roman" panose="02020603050405020304"/>
                <a:ea typeface="Symbol" panose="05050102010706020507"/>
                <a:cs typeface="Symbol" panose="05050102010706020507"/>
              </a:rPr>
              <a:t>	</a:t>
            </a:r>
            <a:r>
              <a:rPr lang="en-US" sz="2200" dirty="0" smtClean="0">
                <a:solidFill>
                  <a:prstClr val="black"/>
                </a:solidFill>
                <a:latin typeface="Times New Roman" panose="02020603050405020304"/>
                <a:ea typeface="Symbol" panose="05050102010706020507"/>
                <a:cs typeface="Symbol" panose="05050102010706020507"/>
              </a:rPr>
              <a:t>Bank</a:t>
            </a:r>
            <a:r>
              <a:rPr lang="en-US" sz="2200" dirty="0">
                <a:solidFill>
                  <a:prstClr val="black"/>
                </a:solidFill>
                <a:latin typeface="Times New Roman" panose="02020603050405020304"/>
                <a:ea typeface="Symbol" panose="05050102010706020507"/>
                <a:cs typeface="Symbol" panose="05050102010706020507"/>
              </a:rPr>
              <a:t>.</a:t>
            </a:r>
            <a:endParaRPr lang="en-US" sz="2200" dirty="0">
              <a:solidFill>
                <a:prstClr val="black"/>
              </a:solidFill>
              <a:latin typeface="Times New Roman" panose="02020603050405020304"/>
              <a:ea typeface="Symbol" panose="05050102010706020507"/>
              <a:cs typeface="Symbol" panose="05050102010706020507"/>
            </a:endParaRPr>
          </a:p>
          <a:p>
            <a:pPr marL="0" lvl="0" indent="0">
              <a:spcBef>
                <a:spcPts val="55"/>
              </a:spcBef>
              <a:buNone/>
            </a:pPr>
            <a:r>
              <a:rPr lang="en-US" sz="2200" b="1" dirty="0" smtClean="0">
                <a:solidFill>
                  <a:srgbClr val="C00000"/>
                </a:solidFill>
                <a:latin typeface="Times New Roman" panose="02020603050405020304"/>
                <a:ea typeface="Symbol" panose="05050102010706020507"/>
              </a:rPr>
              <a:t>Steps </a:t>
            </a:r>
            <a:r>
              <a:rPr lang="en-US" sz="2200" b="1" dirty="0">
                <a:solidFill>
                  <a:srgbClr val="C00000"/>
                </a:solidFill>
                <a:latin typeface="Times New Roman" panose="02020603050405020304"/>
                <a:ea typeface="Symbol" panose="05050102010706020507"/>
              </a:rPr>
              <a:t>7:-</a:t>
            </a:r>
            <a:endParaRPr lang="en-US" sz="2200" b="1" dirty="0">
              <a:solidFill>
                <a:srgbClr val="C00000"/>
              </a:solidFill>
              <a:latin typeface="Times New Roman" panose="02020603050405020304"/>
              <a:ea typeface="Symbol" panose="05050102010706020507"/>
            </a:endParaRPr>
          </a:p>
          <a:p>
            <a:pPr marL="0" lvl="0" indent="0" algn="just">
              <a:spcBef>
                <a:spcPts val="55"/>
              </a:spcBef>
              <a:buNone/>
            </a:pPr>
            <a:r>
              <a:rPr lang="en-US" sz="2200" dirty="0">
                <a:solidFill>
                  <a:prstClr val="black"/>
                </a:solidFill>
                <a:latin typeface="Times New Roman" panose="02020603050405020304"/>
                <a:ea typeface="Symbol" panose="05050102010706020507"/>
                <a:cs typeface="Symbol" panose="05050102010706020507"/>
              </a:rPr>
              <a:t>	Once the consumer’s bank authorizes payment, the business’s </a:t>
            </a:r>
            <a:r>
              <a:rPr lang="en-US" sz="2200" dirty="0" smtClean="0">
                <a:solidFill>
                  <a:prstClr val="black"/>
                </a:solidFill>
                <a:latin typeface="Times New Roman" panose="02020603050405020304"/>
                <a:ea typeface="Symbol" panose="05050102010706020507"/>
                <a:cs typeface="Symbol" panose="05050102010706020507"/>
              </a:rPr>
              <a:t>	bank </a:t>
            </a:r>
            <a:r>
              <a:rPr lang="en-US" sz="2200" dirty="0">
                <a:solidFill>
                  <a:prstClr val="black"/>
                </a:solidFill>
                <a:latin typeface="Times New Roman" panose="02020603050405020304"/>
                <a:ea typeface="Symbol" panose="05050102010706020507"/>
                <a:cs typeface="Symbol" panose="05050102010706020507"/>
              </a:rPr>
              <a:t>sends an</a:t>
            </a:r>
            <a:r>
              <a:rPr lang="en-IN" sz="2200" dirty="0">
                <a:solidFill>
                  <a:prstClr val="black"/>
                </a:solidFill>
                <a:latin typeface="Times New Roman" panose="02020603050405020304"/>
                <a:ea typeface="Symbol" panose="05050102010706020507"/>
                <a:cs typeface="Symbol" panose="05050102010706020507"/>
              </a:rPr>
              <a:t> </a:t>
            </a:r>
            <a:r>
              <a:rPr lang="en-US" sz="2200" dirty="0">
                <a:solidFill>
                  <a:prstClr val="black"/>
                </a:solidFill>
                <a:latin typeface="Times New Roman" panose="02020603050405020304"/>
                <a:ea typeface="Times New Roman" panose="02020603050405020304"/>
              </a:rPr>
              <a:t>acknowledgement back to the business with an </a:t>
            </a:r>
            <a:r>
              <a:rPr lang="en-US" sz="2200" dirty="0" smtClean="0">
                <a:solidFill>
                  <a:prstClr val="black"/>
                </a:solidFill>
                <a:latin typeface="Times New Roman" panose="02020603050405020304"/>
                <a:ea typeface="Times New Roman" panose="02020603050405020304"/>
              </a:rPr>
              <a:t>	authorization </a:t>
            </a:r>
            <a:r>
              <a:rPr lang="en-US" sz="2200" dirty="0">
                <a:solidFill>
                  <a:prstClr val="black"/>
                </a:solidFill>
                <a:latin typeface="Times New Roman" panose="02020603050405020304"/>
                <a:ea typeface="Times New Roman" panose="02020603050405020304"/>
              </a:rPr>
              <a:t>number</a:t>
            </a:r>
            <a:endParaRPr lang="en-IN" sz="2200" dirty="0">
              <a:solidFill>
                <a:prstClr val="black"/>
              </a:solidFill>
              <a:latin typeface="Times New Roman" panose="02020603050405020304"/>
              <a:ea typeface="Times New Roman" panose="02020603050405020304"/>
            </a:endParaRPr>
          </a:p>
          <a:p>
            <a:endParaRPr lang="en-IN"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2800" b="1" dirty="0" smtClean="0">
                <a:solidFill>
                  <a:srgbClr val="C00000"/>
                </a:solidFill>
              </a:rPr>
              <a:t>Classification of Electronic </a:t>
            </a:r>
            <a:r>
              <a:rPr lang="en-US" sz="2800" b="1" dirty="0">
                <a:solidFill>
                  <a:srgbClr val="C00000"/>
                </a:solidFill>
              </a:rPr>
              <a:t>P</a:t>
            </a:r>
            <a:r>
              <a:rPr lang="en-US" sz="2800" b="1" dirty="0" smtClean="0">
                <a:solidFill>
                  <a:srgbClr val="C00000"/>
                </a:solidFill>
              </a:rPr>
              <a:t>ayment </a:t>
            </a:r>
            <a:r>
              <a:rPr lang="en-US" sz="2800" b="1" dirty="0">
                <a:solidFill>
                  <a:srgbClr val="C00000"/>
                </a:solidFill>
              </a:rPr>
              <a:t>S</a:t>
            </a:r>
            <a:r>
              <a:rPr lang="en-US" sz="2800" b="1" dirty="0" smtClean="0">
                <a:solidFill>
                  <a:srgbClr val="C00000"/>
                </a:solidFill>
              </a:rPr>
              <a:t>ystem</a:t>
            </a:r>
            <a:endParaRPr lang="en-IN" sz="2800" b="1" dirty="0">
              <a:solidFill>
                <a:srgbClr val="C00000"/>
              </a:solidFill>
            </a:endParaRPr>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70485" marR="103505" indent="0" algn="just">
              <a:spcAft>
                <a:spcPts val="0"/>
              </a:spcAft>
              <a:buNone/>
            </a:pPr>
            <a:r>
              <a:rPr lang="en-US" sz="2200" dirty="0" smtClean="0">
                <a:effectLst/>
                <a:latin typeface="Times New Roman" panose="02020603050405020304"/>
                <a:ea typeface="Times New Roman" panose="02020603050405020304"/>
              </a:rPr>
              <a:t>	Electronic payment systems are broadly classified in to prepaid and post paid payment systems:</a:t>
            </a:r>
            <a:endParaRPr lang="en-IN" sz="2200" dirty="0" smtClean="0">
              <a:effectLst/>
              <a:latin typeface="Times New Roman" panose="02020603050405020304"/>
              <a:ea typeface="Times New Roman" panose="02020603050405020304"/>
            </a:endParaRPr>
          </a:p>
          <a:p>
            <a:pPr marL="0" indent="0">
              <a:spcBef>
                <a:spcPts val="25"/>
              </a:spcBef>
              <a:spcAft>
                <a:spcPts val="0"/>
              </a:spcAft>
              <a:buNone/>
            </a:pPr>
            <a:endParaRPr lang="en-US" sz="2200" dirty="0">
              <a:solidFill>
                <a:srgbClr val="C00000"/>
              </a:solidFill>
              <a:latin typeface="Times New Roman" panose="02020603050405020304"/>
              <a:ea typeface="Times New Roman" panose="02020603050405020304"/>
            </a:endParaRPr>
          </a:p>
          <a:p>
            <a:pPr marL="0" indent="0">
              <a:spcBef>
                <a:spcPts val="25"/>
              </a:spcBef>
              <a:spcAft>
                <a:spcPts val="0"/>
              </a:spcAft>
              <a:buNone/>
            </a:pPr>
            <a:r>
              <a:rPr lang="en-US" sz="2200" b="1" dirty="0" smtClean="0">
                <a:solidFill>
                  <a:srgbClr val="C00000"/>
                </a:solidFill>
                <a:effectLst/>
                <a:latin typeface="Times New Roman" panose="02020603050405020304"/>
                <a:ea typeface="Times New Roman" panose="02020603050405020304"/>
              </a:rPr>
              <a:t>A] Prepaid payment systems</a:t>
            </a:r>
            <a:endParaRPr lang="en-IN" sz="2200" dirty="0" smtClean="0">
              <a:solidFill>
                <a:srgbClr val="C00000"/>
              </a:solidFill>
              <a:effectLst/>
              <a:latin typeface="Times New Roman" panose="02020603050405020304"/>
              <a:ea typeface="Times New Roman" panose="02020603050405020304"/>
            </a:endParaRPr>
          </a:p>
          <a:p>
            <a:pPr marL="0" indent="0">
              <a:spcBef>
                <a:spcPts val="35"/>
              </a:spcBef>
              <a:spcAft>
                <a:spcPts val="0"/>
              </a:spcAft>
              <a:buNone/>
            </a:pPr>
            <a:r>
              <a:rPr lang="en-US" sz="2200" b="1" dirty="0" smtClean="0">
                <a:effectLst/>
                <a:latin typeface="Times New Roman" panose="02020603050405020304"/>
                <a:ea typeface="Times New Roman" panose="02020603050405020304"/>
              </a:rPr>
              <a:t> </a:t>
            </a:r>
            <a:endParaRPr lang="en-IN" sz="2200" dirty="0" smtClean="0">
              <a:effectLst/>
              <a:latin typeface="Times New Roman" panose="02020603050405020304"/>
              <a:ea typeface="Times New Roman" panose="02020603050405020304"/>
            </a:endParaRPr>
          </a:p>
          <a:p>
            <a:pPr marL="70485" marR="100330" indent="0" algn="just">
              <a:spcAft>
                <a:spcPts val="0"/>
              </a:spcAft>
              <a:buNone/>
            </a:pPr>
            <a:r>
              <a:rPr lang="en-US" sz="2200" dirty="0" smtClean="0">
                <a:effectLst/>
                <a:latin typeface="Times New Roman" panose="02020603050405020304"/>
                <a:ea typeface="Times New Roman" panose="02020603050405020304"/>
              </a:rPr>
              <a:t>	It provides a service that is paid prior to usage. Here the customer is allowed to spend only up to the amount that have </a:t>
            </a:r>
            <a:r>
              <a:rPr lang="en-US" sz="2200" dirty="0" smtClean="0">
                <a:latin typeface="Times New Roman" panose="02020603050405020304"/>
                <a:ea typeface="Times New Roman" panose="02020603050405020304"/>
              </a:rPr>
              <a:t>deposited </a:t>
            </a:r>
            <a:r>
              <a:rPr lang="en-US" sz="2200" dirty="0" smtClean="0">
                <a:effectLst/>
                <a:latin typeface="Times New Roman" panose="02020603050405020304"/>
                <a:ea typeface="Times New Roman" panose="02020603050405020304"/>
              </a:rPr>
              <a:t> into the account. This type of payment system is highly useful to those customers who would like to control overspending. 	E.g. Prepaid debit cards or prepaid credit cards. Once the money is exhausted in the account, the credit card cannot be used. There is no interest charges related to this</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card.</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70485" lvl="0" indent="-342900">
              <a:spcBef>
                <a:spcPts val="5"/>
              </a:spcBef>
            </a:pPr>
            <a:r>
              <a:rPr lang="en-US" sz="2800" b="1" dirty="0">
                <a:solidFill>
                  <a:srgbClr val="C00000"/>
                </a:solidFill>
                <a:latin typeface="Times New Roman" panose="02020603050405020304"/>
                <a:ea typeface="Times New Roman" panose="02020603050405020304"/>
                <a:cs typeface="+mn-cs"/>
              </a:rPr>
              <a:t>Benefits of the pre</a:t>
            </a:r>
            <a:r>
              <a:rPr lang="en-US" sz="2800" b="1" dirty="0">
                <a:solidFill>
                  <a:srgbClr val="C00000"/>
                </a:solidFill>
                <a:ea typeface="Times New Roman" panose="02020603050405020304"/>
                <a:cs typeface="+mn-cs"/>
              </a:rPr>
              <a:t>‐</a:t>
            </a:r>
            <a:r>
              <a:rPr lang="en-US" sz="2800" b="1" dirty="0">
                <a:solidFill>
                  <a:srgbClr val="C00000"/>
                </a:solidFill>
                <a:latin typeface="Times New Roman" panose="02020603050405020304"/>
                <a:ea typeface="Times New Roman" panose="02020603050405020304"/>
                <a:cs typeface="+mn-cs"/>
              </a:rPr>
              <a:t>paid payment system</a:t>
            </a:r>
            <a:br>
              <a:rPr lang="en-IN" sz="2800" b="1" dirty="0">
                <a:solidFill>
                  <a:srgbClr val="C00000"/>
                </a:solidFill>
                <a:latin typeface="Times New Roman" panose="02020603050405020304"/>
                <a:ea typeface="Times New Roman" panose="02020603050405020304"/>
                <a:cs typeface="+mn-cs"/>
              </a:rPr>
            </a:br>
            <a:endParaRPr lang="en-IN" sz="2800" b="1" dirty="0">
              <a:solidFill>
                <a:srgbClr val="C00000"/>
              </a:solidFill>
            </a:endParaRPr>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514350" indent="-514350">
              <a:lnSpc>
                <a:spcPct val="150000"/>
              </a:lnSpc>
              <a:spcBef>
                <a:spcPts val="35"/>
              </a:spcBef>
              <a:spcAft>
                <a:spcPts val="0"/>
              </a:spcAft>
              <a:buFont typeface="+mj-lt"/>
              <a:buAutoNum type="arabicPeriod"/>
            </a:pPr>
            <a:r>
              <a:rPr lang="en-US" sz="2200" dirty="0" smtClean="0">
                <a:effectLst/>
                <a:latin typeface="Times New Roman" panose="02020603050405020304"/>
                <a:ea typeface="Times New Roman" panose="02020603050405020304"/>
              </a:rPr>
              <a:t>It is accepted at the entire merchant establishment worldwide according to the affiliation of the credit given</a:t>
            </a:r>
            <a:r>
              <a:rPr lang="en-US" sz="2200" spc="1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company.</a:t>
            </a:r>
            <a:endParaRPr lang="en-US" sz="2200" dirty="0" smtClean="0">
              <a:effectLst/>
              <a:latin typeface="Times New Roman" panose="02020603050405020304"/>
              <a:ea typeface="Times New Roman" panose="02020603050405020304"/>
            </a:endParaRPr>
          </a:p>
          <a:p>
            <a:pPr marL="514350" indent="-514350">
              <a:lnSpc>
                <a:spcPct val="150000"/>
              </a:lnSpc>
              <a:spcBef>
                <a:spcPts val="35"/>
              </a:spcBef>
              <a:spcAft>
                <a:spcPts val="0"/>
              </a:spcAft>
              <a:buFont typeface="+mj-lt"/>
              <a:buAutoNum type="arabicPeriod"/>
            </a:pPr>
            <a:r>
              <a:rPr lang="en-US" sz="2200" dirty="0" smtClean="0">
                <a:effectLst/>
                <a:latin typeface="Times New Roman" panose="02020603050405020304"/>
                <a:ea typeface="Times New Roman" panose="02020603050405020304"/>
              </a:rPr>
              <a:t>It can be used to withdraw cash from the</a:t>
            </a:r>
            <a:r>
              <a:rPr lang="en-US" sz="2200" spc="-3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ATMs.</a:t>
            </a:r>
            <a:endParaRPr lang="en-US" sz="2200" dirty="0" smtClean="0">
              <a:effectLst/>
              <a:latin typeface="Times New Roman" panose="02020603050405020304"/>
              <a:ea typeface="Times New Roman" panose="02020603050405020304"/>
            </a:endParaRPr>
          </a:p>
          <a:p>
            <a:pPr marL="514350" indent="-514350">
              <a:lnSpc>
                <a:spcPct val="150000"/>
              </a:lnSpc>
              <a:spcBef>
                <a:spcPts val="35"/>
              </a:spcBef>
              <a:spcAft>
                <a:spcPts val="0"/>
              </a:spcAft>
              <a:buFont typeface="+mj-lt"/>
              <a:buAutoNum type="arabicPeriod"/>
            </a:pPr>
            <a:r>
              <a:rPr lang="en-US" sz="2200" dirty="0" smtClean="0">
                <a:effectLst/>
                <a:latin typeface="Times New Roman" panose="02020603050405020304"/>
                <a:ea typeface="Times New Roman" panose="02020603050405020304"/>
              </a:rPr>
              <a:t>Reloadable anytime</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anywhere.</a:t>
            </a:r>
            <a:endParaRPr lang="en-US" sz="2200" dirty="0" smtClean="0">
              <a:effectLst/>
              <a:latin typeface="Times New Roman" panose="02020603050405020304"/>
              <a:ea typeface="Times New Roman" panose="02020603050405020304"/>
            </a:endParaRPr>
          </a:p>
          <a:p>
            <a:pPr marL="514350" indent="-514350">
              <a:lnSpc>
                <a:spcPct val="150000"/>
              </a:lnSpc>
              <a:spcBef>
                <a:spcPts val="35"/>
              </a:spcBef>
              <a:spcAft>
                <a:spcPts val="0"/>
              </a:spcAft>
              <a:buFont typeface="+mj-lt"/>
              <a:buAutoNum type="arabicPeriod"/>
            </a:pPr>
            <a:r>
              <a:rPr lang="en-US" sz="2200" dirty="0" smtClean="0">
                <a:effectLst/>
                <a:latin typeface="Times New Roman" panose="02020603050405020304"/>
                <a:ea typeface="Times New Roman" panose="02020603050405020304"/>
              </a:rPr>
              <a:t>It can be used to withdraw cash in any international</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currency.</a:t>
            </a:r>
            <a:endParaRPr lang="en-US" sz="2200" dirty="0" smtClean="0">
              <a:effectLst/>
              <a:latin typeface="Times New Roman" panose="02020603050405020304"/>
              <a:ea typeface="Times New Roman" panose="02020603050405020304"/>
            </a:endParaRPr>
          </a:p>
          <a:p>
            <a:pPr marL="514350" indent="-514350">
              <a:lnSpc>
                <a:spcPct val="150000"/>
              </a:lnSpc>
              <a:spcBef>
                <a:spcPts val="35"/>
              </a:spcBef>
              <a:spcAft>
                <a:spcPts val="0"/>
              </a:spcAft>
              <a:buFont typeface="+mj-lt"/>
              <a:buAutoNum type="arabicPeriod"/>
            </a:pPr>
            <a:r>
              <a:rPr lang="en-US" sz="2200" dirty="0" smtClean="0">
                <a:effectLst/>
                <a:latin typeface="Times New Roman" panose="02020603050405020304"/>
                <a:ea typeface="Times New Roman" panose="02020603050405020304"/>
              </a:rPr>
              <a:t>It is usually backed up by personal accident insurance</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cover.</a:t>
            </a:r>
            <a:endParaRPr lang="en-US" sz="2200" dirty="0" smtClean="0">
              <a:effectLst/>
              <a:latin typeface="Times New Roman" panose="02020603050405020304"/>
              <a:ea typeface="Times New Roman" panose="02020603050405020304"/>
            </a:endParaRPr>
          </a:p>
          <a:p>
            <a:pPr marL="514350" indent="-514350">
              <a:lnSpc>
                <a:spcPct val="150000"/>
              </a:lnSpc>
              <a:spcBef>
                <a:spcPts val="35"/>
              </a:spcBef>
              <a:spcAft>
                <a:spcPts val="0"/>
              </a:spcAft>
              <a:buFont typeface="+mj-lt"/>
              <a:buAutoNum type="arabicPeriod"/>
            </a:pPr>
            <a:r>
              <a:rPr lang="en-US" sz="2200" dirty="0" smtClean="0">
                <a:effectLst/>
                <a:latin typeface="Times New Roman" panose="02020603050405020304"/>
                <a:ea typeface="Times New Roman" panose="02020603050405020304"/>
              </a:rPr>
              <a:t>Customer has the facility to get online and track spending , check balance, change</a:t>
            </a:r>
            <a:r>
              <a:rPr lang="en-US" sz="2200" spc="-6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pin</a:t>
            </a:r>
            <a:endParaRPr lang="en-IN" sz="2200" dirty="0" smtClean="0">
              <a:effectLst/>
              <a:latin typeface="Times New Roman" panose="02020603050405020304"/>
              <a:ea typeface="Times New Roman" panose="02020603050405020304"/>
            </a:endParaRPr>
          </a:p>
          <a:p>
            <a:pPr>
              <a:lnSpc>
                <a:spcPct val="150000"/>
              </a:lnSpc>
            </a:pPr>
            <a:endParaRPr lang="en-IN"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indent="0" algn="just">
              <a:lnSpc>
                <a:spcPct val="150000"/>
              </a:lnSpc>
              <a:spcAft>
                <a:spcPts val="0"/>
              </a:spcAft>
              <a:buNone/>
            </a:pPr>
            <a:r>
              <a:rPr lang="en-US" sz="2200" b="1" dirty="0" smtClean="0">
                <a:solidFill>
                  <a:srgbClr val="C00000"/>
                </a:solidFill>
                <a:latin typeface="Times New Roman" panose="02020603050405020304"/>
                <a:ea typeface="Times New Roman" panose="02020603050405020304"/>
              </a:rPr>
              <a:t>B</a:t>
            </a:r>
            <a:r>
              <a:rPr lang="en-US" sz="2200" b="1" dirty="0" smtClean="0">
                <a:solidFill>
                  <a:srgbClr val="C00000"/>
                </a:solidFill>
                <a:effectLst/>
                <a:latin typeface="Times New Roman" panose="02020603050405020304"/>
                <a:ea typeface="Times New Roman" panose="02020603050405020304"/>
              </a:rPr>
              <a:t>) Post paid Payment System</a:t>
            </a:r>
            <a:endParaRPr lang="en-IN" sz="2200" dirty="0" smtClean="0">
              <a:solidFill>
                <a:srgbClr val="C00000"/>
              </a:solidFill>
              <a:effectLst/>
              <a:latin typeface="Times New Roman" panose="02020603050405020304"/>
              <a:ea typeface="Times New Roman" panose="02020603050405020304"/>
            </a:endParaRPr>
          </a:p>
          <a:p>
            <a:pPr marL="0" indent="0" algn="just">
              <a:lnSpc>
                <a:spcPct val="150000"/>
              </a:lnSpc>
              <a:spcBef>
                <a:spcPts val="35"/>
              </a:spcBef>
              <a:spcAft>
                <a:spcPts val="0"/>
              </a:spcAft>
              <a:buNone/>
            </a:pPr>
            <a:r>
              <a:rPr lang="en-US" sz="2200" b="1"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This system is like a credit card used to make incremental purchases through the web site. As purchases are made, the accumulated debt on the post paid credit instrument increase until a credit limit is reached, or until an arrangement has made to settle the debt such </a:t>
            </a:r>
            <a:r>
              <a:rPr lang="en-US" sz="2200" spc="10" dirty="0" smtClean="0">
                <a:effectLst/>
                <a:latin typeface="Times New Roman" panose="02020603050405020304"/>
                <a:ea typeface="Times New Roman" panose="02020603050405020304"/>
              </a:rPr>
              <a:t>as </a:t>
            </a:r>
            <a:r>
              <a:rPr lang="en-US" sz="2200" dirty="0" smtClean="0">
                <a:effectLst/>
                <a:latin typeface="Times New Roman" panose="02020603050405020304"/>
                <a:ea typeface="Times New Roman" panose="02020603050405020304"/>
              </a:rPr>
              <a:t>monthly</a:t>
            </a:r>
            <a:r>
              <a:rPr lang="en-US" sz="2200" spc="-9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payment.</a:t>
            </a:r>
            <a:endParaRPr lang="en-IN" sz="2200" dirty="0" smtClean="0">
              <a:effectLst/>
              <a:latin typeface="Times New Roman" panose="02020603050405020304"/>
              <a:ea typeface="Times New Roman" panose="02020603050405020304"/>
            </a:endParaRPr>
          </a:p>
          <a:p>
            <a:pPr marL="0" indent="0" algn="just">
              <a:lnSpc>
                <a:spcPct val="150000"/>
              </a:lnSpc>
              <a:spcBef>
                <a:spcPts val="5"/>
              </a:spcBef>
              <a:spcAft>
                <a:spcPts val="0"/>
              </a:spcAft>
              <a:buNone/>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Normally all credit cards are post paid cards. The customer gets the eligibility of spending through the income statement and credit history produced before the credit card company. </a:t>
            </a:r>
            <a:endParaRPr lang="en-IN" sz="2200" dirty="0" smtClean="0">
              <a:effectLst/>
              <a:latin typeface="Times New Roman" panose="02020603050405020304"/>
              <a:ea typeface="Times New Roman" panose="02020603050405020304"/>
            </a:endParaRPr>
          </a:p>
          <a:p>
            <a:pPr marL="0" indent="0" algn="just">
              <a:lnSpc>
                <a:spcPct val="150000"/>
              </a:lnSpc>
              <a:buNone/>
            </a:pPr>
            <a:br>
              <a:rPr lang="en-US" sz="2200" dirty="0" smtClean="0">
                <a:effectLst/>
                <a:latin typeface="Times New Roman" panose="02020603050405020304"/>
                <a:ea typeface="Times New Roman" panose="02020603050405020304"/>
              </a:rPr>
            </a:br>
            <a:endParaRPr lang="en-IN"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7892</Words>
  <Application>WPS Presentation</Application>
  <PresentationFormat>On-screen Show (4:3)</PresentationFormat>
  <Paragraphs>140</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Times New Roman</vt:lpstr>
      <vt:lpstr>Times New Roman</vt:lpstr>
      <vt:lpstr>Symbol</vt:lpstr>
      <vt:lpstr>Calibri</vt:lpstr>
      <vt:lpstr>Microsoft YaHei</vt:lpstr>
      <vt:lpstr>Arial Unicode MS</vt:lpstr>
      <vt:lpstr>Office Theme</vt:lpstr>
      <vt:lpstr>Electronic Payment System</vt:lpstr>
      <vt:lpstr>Meaning of Electronic Payment System </vt:lpstr>
      <vt:lpstr> Participants in an online electronic payment transaction   </vt:lpstr>
      <vt:lpstr>PowerPoint 演示文稿</vt:lpstr>
      <vt:lpstr>Basic steps of an online payment </vt:lpstr>
      <vt:lpstr>PowerPoint 演示文稿</vt:lpstr>
      <vt:lpstr>Classification of Electronic Payment System</vt:lpstr>
      <vt:lpstr>Benefits of the pre‐paid payment system </vt:lpstr>
      <vt:lpstr>PowerPoint 演示文稿</vt:lpstr>
      <vt:lpstr>Features of Post paid payment system </vt:lpstr>
      <vt:lpstr>PowerPoint 演示文稿</vt:lpstr>
      <vt:lpstr>Types of Electronic Payment System</vt:lpstr>
      <vt:lpstr>PowerPoint 演示文稿</vt:lpstr>
      <vt:lpstr>PowerPoint 演示文稿</vt:lpstr>
      <vt:lpstr>PowerPoint 演示文稿</vt:lpstr>
      <vt:lpstr>Advantages of Electronic cheques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11</cp:revision>
  <dcterms:created xsi:type="dcterms:W3CDTF">2020-10-06T03:37:00Z</dcterms:created>
  <dcterms:modified xsi:type="dcterms:W3CDTF">2024-08-31T09:01:13Z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C40596DAC3124868B849FEEA10D7928F_12</vt:lpwstr>
  </property>
  <property fmtid="{D5CDD505-2E9C-101B-9397-08002B2CF9AE}" pid="3" name="KSOProductBuildVer">
    <vt:lpwstr>1033-12.2.0.17562</vt:lpwstr>
  </property>
</Properties>
</file>