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6"/>
  </p:notesMasterIdLst>
  <p:handoutMasterIdLst>
    <p:handoutMasterId r:id="rId33"/>
  </p:handoutMasterIdLst>
  <p:sldIdLst>
    <p:sldId id="500" r:id="rId4"/>
    <p:sldId id="502" r:id="rId5"/>
    <p:sldId id="391" r:id="rId7"/>
    <p:sldId id="392" r:id="rId8"/>
    <p:sldId id="350" r:id="rId9"/>
    <p:sldId id="393" r:id="rId10"/>
    <p:sldId id="394" r:id="rId11"/>
    <p:sldId id="354" r:id="rId12"/>
    <p:sldId id="395" r:id="rId13"/>
    <p:sldId id="396" r:id="rId14"/>
    <p:sldId id="469" r:id="rId15"/>
    <p:sldId id="461" r:id="rId16"/>
    <p:sldId id="425" r:id="rId17"/>
    <p:sldId id="463" r:id="rId18"/>
    <p:sldId id="435" r:id="rId19"/>
    <p:sldId id="436" r:id="rId20"/>
    <p:sldId id="437" r:id="rId21"/>
    <p:sldId id="438" r:id="rId22"/>
    <p:sldId id="442" r:id="rId23"/>
    <p:sldId id="443" r:id="rId24"/>
    <p:sldId id="444" r:id="rId25"/>
    <p:sldId id="445" r:id="rId26"/>
    <p:sldId id="446" r:id="rId27"/>
    <p:sldId id="447" r:id="rId28"/>
    <p:sldId id="448" r:id="rId29"/>
    <p:sldId id="449" r:id="rId30"/>
    <p:sldId id="465" r:id="rId31"/>
    <p:sldId id="471" r:id="rId32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6" userDrawn="1">
          <p15:clr>
            <a:srgbClr val="A4A3A4"/>
          </p15:clr>
        </p15:guide>
        <p15:guide id="2" orient="horz" pos="480" userDrawn="1">
          <p15:clr>
            <a:srgbClr val="A4A3A4"/>
          </p15:clr>
        </p15:guide>
        <p15:guide id="3" orient="horz" pos="912" userDrawn="1">
          <p15:clr>
            <a:srgbClr val="A4A3A4"/>
          </p15:clr>
        </p15:guide>
        <p15:guide id="4" orient="horz" pos="1008" userDrawn="1">
          <p15:clr>
            <a:srgbClr val="A4A3A4"/>
          </p15:clr>
        </p15:guide>
        <p15:guide id="5" pos="2880" userDrawn="1">
          <p15:clr>
            <a:srgbClr val="A4A3A4"/>
          </p15:clr>
        </p15:guide>
        <p15:guide id="6" pos="0" userDrawn="1">
          <p15:clr>
            <a:srgbClr val="A4A3A4"/>
          </p15:clr>
        </p15:guide>
        <p15:guide id="7" pos="5472" userDrawn="1">
          <p15:clr>
            <a:srgbClr val="A4A3A4"/>
          </p15:clr>
        </p15:guide>
        <p15:guide id="8" pos="2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2BCEDF"/>
    <a:srgbClr val="F8BE1A"/>
    <a:srgbClr val="59BBDE"/>
    <a:srgbClr val="AA1949"/>
    <a:srgbClr val="6D111B"/>
    <a:srgbClr val="162210"/>
    <a:srgbClr val="78B75C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69"/>
    <p:restoredTop sz="94659"/>
  </p:normalViewPr>
  <p:slideViewPr>
    <p:cSldViewPr showGuides="1">
      <p:cViewPr>
        <p:scale>
          <a:sx n="77" d="100"/>
          <a:sy n="77" d="100"/>
        </p:scale>
        <p:origin x="-1152" y="-72"/>
      </p:cViewPr>
      <p:guideLst>
        <p:guide orient="horz" pos="1296"/>
        <p:guide orient="horz" pos="480"/>
        <p:guide orient="horz" pos="912"/>
        <p:guide orient="horz" pos="1008"/>
        <p:guide pos="2880"/>
        <p:guide/>
        <p:guide pos="5472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6" Type="http://schemas.openxmlformats.org/officeDocument/2006/relationships/tableStyles" Target="tableStyles.xml"/><Relationship Id="rId35" Type="http://schemas.openxmlformats.org/officeDocument/2006/relationships/viewProps" Target="viewProps.xml"/><Relationship Id="rId34" Type="http://schemas.openxmlformats.org/officeDocument/2006/relationships/presProps" Target="presProps.xml"/><Relationship Id="rId33" Type="http://schemas.openxmlformats.org/officeDocument/2006/relationships/handoutMaster" Target="handoutMasters/handoutMaster1.xml"/><Relationship Id="rId32" Type="http://schemas.openxmlformats.org/officeDocument/2006/relationships/slide" Target="slides/slide28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075" tIns="46038" rIns="92075" bIns="46038" numCol="1" anchor="t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075" tIns="46038" rIns="92075" bIns="46038" numCol="1" anchor="t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075" tIns="46038" rIns="92075" bIns="46038" numCol="1" anchor="b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075" tIns="46038" rIns="92075" bIns="46038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075" tIns="46038" rIns="92075" bIns="46038" numCol="1" anchor="t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075" tIns="46038" rIns="92075" bIns="46038" numCol="1" anchor="t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30724" name="Rectangle 4"/>
          <p:cNvSpPr>
            <a:spLocks noTextEdit="1"/>
          </p:cNvSpPr>
          <p:nvPr>
            <p:ph type="sldImg" idx="2"/>
          </p:nvPr>
        </p:nvSpPr>
        <p:spPr>
          <a:xfrm>
            <a:off x="1144588" y="687388"/>
            <a:ext cx="4568825" cy="3425825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075" tIns="46038" rIns="92075" bIns="46038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Click to edit Master text styles</a:t>
            </a: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Second level</a:t>
            </a:r>
            <a:endParaRPr kumimoji="0" lang="en-US" sz="1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075" tIns="46038" rIns="92075" bIns="46038" numCol="1" anchor="b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075" tIns="46038" rIns="92075" bIns="46038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Rectangle 2"/>
          <p:cNvSpPr>
            <a:spLocks noTextEdit="1"/>
          </p:cNvSpPr>
          <p:nvPr>
            <p:ph type="sldImg"/>
          </p:nvPr>
        </p:nvSpPr>
        <p:spPr/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Rectangle 2"/>
          <p:cNvSpPr>
            <a:spLocks noTextEdit="1"/>
          </p:cNvSpPr>
          <p:nvPr>
            <p:ph type="sldImg"/>
          </p:nvPr>
        </p:nvSpPr>
        <p:spPr/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Rectangle 2"/>
          <p:cNvSpPr>
            <a:spLocks noTextEdit="1"/>
          </p:cNvSpPr>
          <p:nvPr>
            <p:ph type="sldImg"/>
          </p:nvPr>
        </p:nvSpPr>
        <p:spPr/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Rectangle 2"/>
          <p:cNvSpPr>
            <a:spLocks noTextEdit="1"/>
          </p:cNvSpPr>
          <p:nvPr>
            <p:ph type="sldImg"/>
          </p:nvPr>
        </p:nvSpPr>
        <p:spPr/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4" name="Rectangle 2"/>
          <p:cNvSpPr>
            <a:spLocks noTextEdit="1"/>
          </p:cNvSpPr>
          <p:nvPr>
            <p:ph type="sldImg"/>
          </p:nvPr>
        </p:nvSpPr>
        <p:spPr/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8" name="Rectangle 2"/>
          <p:cNvSpPr>
            <a:spLocks noTextEdit="1"/>
          </p:cNvSpPr>
          <p:nvPr>
            <p:ph type="sldImg"/>
          </p:nvPr>
        </p:nvSpPr>
        <p:spPr/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2" name="Rectangle 2"/>
          <p:cNvSpPr>
            <a:spLocks noTextEdit="1"/>
          </p:cNvSpPr>
          <p:nvPr>
            <p:ph type="sldImg"/>
          </p:nvPr>
        </p:nvSpPr>
        <p:spPr/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6" name="Rectangle 2"/>
          <p:cNvSpPr>
            <a:spLocks noTextEdit="1"/>
          </p:cNvSpPr>
          <p:nvPr>
            <p:ph type="sldImg"/>
          </p:nvPr>
        </p:nvSpPr>
        <p:spPr/>
      </p:sp>
      <p:sp>
        <p:nvSpPr>
          <p:cNvPr id="47107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3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48131" name="Rectangle 2"/>
          <p:cNvSpPr>
            <a:spLocks noTextEdit="1"/>
          </p:cNvSpPr>
          <p:nvPr>
            <p:ph type="sldImg"/>
          </p:nvPr>
        </p:nvSpPr>
        <p:spPr>
          <a:solidFill>
            <a:srgbClr val="FFFFFF">
              <a:alpha val="100000"/>
            </a:srgbClr>
          </a:solidFill>
        </p:spPr>
      </p:sp>
      <p:sp>
        <p:nvSpPr>
          <p:cNvPr id="48132" name="Rectangle 3"/>
          <p:cNvSpPr/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9154" name="Rectangle 2"/>
          <p:cNvSpPr>
            <a:spLocks noTextEdit="1"/>
          </p:cNvSpPr>
          <p:nvPr>
            <p:ph type="sldImg"/>
          </p:nvPr>
        </p:nvSpPr>
        <p:spPr/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78" name="Rectangle 2"/>
          <p:cNvSpPr>
            <a:spLocks noTextEdit="1"/>
          </p:cNvSpPr>
          <p:nvPr>
            <p:ph type="sldImg"/>
          </p:nvPr>
        </p:nvSpPr>
        <p:spPr/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Rectangle 2"/>
          <p:cNvSpPr>
            <a:spLocks noTextEdit="1"/>
          </p:cNvSpPr>
          <p:nvPr>
            <p:ph type="sldImg"/>
          </p:nvPr>
        </p:nvSpPr>
        <p:spPr/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2" name="Rectangle 2"/>
          <p:cNvSpPr>
            <a:spLocks noTextEdit="1"/>
          </p:cNvSpPr>
          <p:nvPr>
            <p:ph type="sldImg"/>
          </p:nvPr>
        </p:nvSpPr>
        <p:spPr/>
      </p:sp>
      <p:sp>
        <p:nvSpPr>
          <p:cNvPr id="51203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6" name="Rectangle 2"/>
          <p:cNvSpPr>
            <a:spLocks noTextEdit="1"/>
          </p:cNvSpPr>
          <p:nvPr>
            <p:ph type="sldImg"/>
          </p:nvPr>
        </p:nvSpPr>
        <p:spPr/>
      </p:sp>
      <p:sp>
        <p:nvSpPr>
          <p:cNvPr id="52227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3250" name="Rectangle 2"/>
          <p:cNvSpPr>
            <a:spLocks noTextEdit="1"/>
          </p:cNvSpPr>
          <p:nvPr>
            <p:ph type="sldImg"/>
          </p:nvPr>
        </p:nvSpPr>
        <p:spPr/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4274" name="Rectangle 2"/>
          <p:cNvSpPr>
            <a:spLocks noTextEdit="1"/>
          </p:cNvSpPr>
          <p:nvPr>
            <p:ph type="sldImg"/>
          </p:nvPr>
        </p:nvSpPr>
        <p:spPr/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5298" name="Rectangle 2"/>
          <p:cNvSpPr>
            <a:spLocks noTextEdit="1"/>
          </p:cNvSpPr>
          <p:nvPr>
            <p:ph type="sldImg"/>
          </p:nvPr>
        </p:nvSpPr>
        <p:spPr/>
      </p:sp>
      <p:sp>
        <p:nvSpPr>
          <p:cNvPr id="55299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6322" name="Rectangle 2"/>
          <p:cNvSpPr>
            <a:spLocks noTextEdit="1"/>
          </p:cNvSpPr>
          <p:nvPr>
            <p:ph type="sldImg"/>
          </p:nvPr>
        </p:nvSpPr>
        <p:spPr/>
      </p:sp>
      <p:sp>
        <p:nvSpPr>
          <p:cNvPr id="56323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7346" name="Rectangle 2"/>
          <p:cNvSpPr>
            <a:spLocks noTextEdit="1"/>
          </p:cNvSpPr>
          <p:nvPr>
            <p:ph type="sldImg"/>
          </p:nvPr>
        </p:nvSpPr>
        <p:spPr/>
      </p:sp>
      <p:sp>
        <p:nvSpPr>
          <p:cNvPr id="57347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8370" name="Rectangle 2"/>
          <p:cNvSpPr>
            <a:spLocks noTextEdit="1"/>
          </p:cNvSpPr>
          <p:nvPr>
            <p:ph type="sldImg"/>
          </p:nvPr>
        </p:nvSpPr>
        <p:spPr/>
      </p:sp>
      <p:sp>
        <p:nvSpPr>
          <p:cNvPr id="58371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Rectangle 2"/>
          <p:cNvSpPr>
            <a:spLocks noTextEdit="1"/>
          </p:cNvSpPr>
          <p:nvPr>
            <p:ph type="sldImg"/>
          </p:nvPr>
        </p:nvSpPr>
        <p:spPr/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34819" name="Rectangle 2"/>
          <p:cNvSpPr>
            <a:spLocks noTextEdit="1"/>
          </p:cNvSpPr>
          <p:nvPr>
            <p:ph type="sldImg"/>
          </p:nvPr>
        </p:nvSpPr>
        <p:spPr>
          <a:solidFill>
            <a:srgbClr val="FFFFFF">
              <a:alpha val="100000"/>
            </a:srgbClr>
          </a:solidFill>
        </p:spPr>
      </p:sp>
      <p:sp>
        <p:nvSpPr>
          <p:cNvPr id="34820" name="Rectangle 3"/>
          <p:cNvSpPr/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Rectangle 2"/>
          <p:cNvSpPr>
            <a:spLocks noTextEdit="1"/>
          </p:cNvSpPr>
          <p:nvPr>
            <p:ph type="sldImg"/>
          </p:nvPr>
        </p:nvSpPr>
        <p:spPr/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Rectangle 2"/>
          <p:cNvSpPr>
            <a:spLocks noTextEdit="1"/>
          </p:cNvSpPr>
          <p:nvPr>
            <p:ph type="sldImg"/>
          </p:nvPr>
        </p:nvSpPr>
        <p:spPr/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37891" name="Rectangle 2"/>
          <p:cNvSpPr>
            <a:spLocks noTextEdit="1"/>
          </p:cNvSpPr>
          <p:nvPr>
            <p:ph type="sldImg"/>
          </p:nvPr>
        </p:nvSpPr>
        <p:spPr>
          <a:solidFill>
            <a:srgbClr val="FFFFFF">
              <a:alpha val="100000"/>
            </a:srgbClr>
          </a:solidFill>
        </p:spPr>
      </p:sp>
      <p:sp>
        <p:nvSpPr>
          <p:cNvPr id="37892" name="Rectangle 3"/>
          <p:cNvSpPr/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4" name="Rectangle 2"/>
          <p:cNvSpPr>
            <a:spLocks noTextEdit="1"/>
          </p:cNvSpPr>
          <p:nvPr>
            <p:ph type="sldImg"/>
          </p:nvPr>
        </p:nvSpPr>
        <p:spPr/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Rectangle 2"/>
          <p:cNvSpPr>
            <a:spLocks noTextEdit="1"/>
          </p:cNvSpPr>
          <p:nvPr>
            <p:ph type="sldImg"/>
          </p:nvPr>
        </p:nvSpPr>
        <p:spPr/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2075" tIns="46038" rIns="92075" bIns="46038" anchor="t" anchorCtr="0"/>
          <a:p>
            <a:pPr lvl="0"/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600">
                <a:latin typeface="+mn-lt"/>
              </a:defRPr>
            </a:lvl1pPr>
            <a:lvl2pPr>
              <a:buFont typeface="Wingdings" panose="05000000000000000000" pitchFamily="2" charset="2"/>
              <a:buChar char="v"/>
              <a:defRPr sz="3200">
                <a:latin typeface="+mn-lt"/>
              </a:defRPr>
            </a:lvl2pPr>
            <a:lvl3pPr>
              <a:defRPr sz="2800">
                <a:latin typeface="+mn-lt"/>
              </a:defRPr>
            </a:lvl3pPr>
            <a:lvl4pPr>
              <a:buFont typeface="Wingdings" panose="05000000000000000000" pitchFamily="2" charset="2"/>
              <a:buChar char="v"/>
              <a:defRPr sz="2400">
                <a:latin typeface="+mn-lt"/>
              </a:defRPr>
            </a:lvl4pPr>
            <a:lvl5pPr>
              <a:defRPr sz="20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900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Copyright © 2010 Pearson Education, Inc.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900000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/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75400" y="1127125"/>
            <a:ext cx="2082800" cy="4968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825" y="1127125"/>
            <a:ext cx="6099175" cy="4968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900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Copyright © 2010 Pearson Education, Inc.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900000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/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900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Copyright © 2010 Pearson Education, Inc.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900000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/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900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Copyright © 2010 Pearson Education, Inc.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900000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r>
              <a:rPr dirty="0"/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600">
                <a:latin typeface="+mn-lt"/>
              </a:defRPr>
            </a:lvl1pPr>
            <a:lvl2pPr>
              <a:buFont typeface="Wingdings" panose="05000000000000000000" pitchFamily="2" charset="2"/>
              <a:buChar char="v"/>
              <a:defRPr sz="3200">
                <a:latin typeface="+mn-lt"/>
              </a:defRPr>
            </a:lvl2pPr>
            <a:lvl3pPr>
              <a:defRPr sz="2800">
                <a:latin typeface="+mn-lt"/>
              </a:defRPr>
            </a:lvl3pPr>
            <a:lvl4pPr>
              <a:buFont typeface="Wingdings" panose="05000000000000000000" pitchFamily="2" charset="2"/>
              <a:buChar char="v"/>
              <a:defRPr sz="2400">
                <a:latin typeface="+mn-lt"/>
              </a:defRPr>
            </a:lvl4pPr>
            <a:lvl5pPr>
              <a:defRPr sz="20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900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Copyright © 2010 Pearson Education, Inc.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900000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/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900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Copyright © 2010 Pearson Education, Inc.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900000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/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900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Copyright © 2010 Pearson Education, Inc.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900000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/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900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Copyright © 2010 Pearson Education, Inc.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900000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/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900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Copyright © 2010 Pearson Education, Inc.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900000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/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00800"/>
            <a:ext cx="38100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2075" tIns="46038" rIns="92075" bIns="46038" numCol="1" anchor="b" anchorCtr="0" compatLnSpc="1"/>
          <a:lstStyle>
            <a:lvl1pPr>
              <a:defRPr>
                <a:solidFill>
                  <a:srgbClr val="600000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600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Copyright © 2010 Pearson Education, Inc.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600000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400800"/>
            <a:ext cx="19050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2075" tIns="46038" rIns="92075" bIns="46038" numCol="1" anchor="b" anchorCtr="0" compatLnSpc="1"/>
          <a:p>
            <a:pPr algn="r">
              <a:buNone/>
            </a:pPr>
            <a:r>
              <a:rPr dirty="0">
                <a:solidFill>
                  <a:srgbClr val="600000"/>
                </a:solidFill>
                <a:latin typeface="Georgia" panose="02040502050405020303" pitchFamily="18" charset="0"/>
              </a:rPr>
              <a:t>Slide 3-</a:t>
            </a:r>
            <a:fld id="{9A0DB2DC-4C9A-4742-B13C-FB6460FD3503}" type="slidenum">
              <a:rPr lang="en-US" dirty="0">
                <a:solidFill>
                  <a:srgbClr val="600000"/>
                </a:solidFill>
                <a:latin typeface="Georgia" panose="02040502050405020303" pitchFamily="18" charset="0"/>
              </a:rPr>
            </a:fld>
            <a:endParaRPr lang="en-US" dirty="0">
              <a:solidFill>
                <a:srgbClr val="6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900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Copyright © 2010 Pearson Education, Inc.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900000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/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900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Copyright © 2010 Pearson Education, Inc.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900000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/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2075" tIns="46038" rIns="92075" bIns="46038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None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900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Copyright © 2010 Pearson Education, Inc.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900000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/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900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Copyright © 2010 Pearson Education, Inc.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900000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/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75400" y="1127125"/>
            <a:ext cx="2082800" cy="4968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825" y="1127125"/>
            <a:ext cx="6099175" cy="4968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900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Copyright © 2010 Pearson Education, Inc.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900000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/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900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Copyright © 2010 Pearson Education, Inc.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900000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/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900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Copyright © 2010 Pearson Education, Inc.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900000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r>
              <a:rPr dirty="0"/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900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Copyright © 2010 Pearson Education, Inc.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900000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/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900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Copyright © 2010 Pearson Education, Inc.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900000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/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900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Copyright © 2010 Pearson Education, Inc.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900000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/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00800"/>
            <a:ext cx="38100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2075" tIns="46038" rIns="92075" bIns="46038" numCol="1" anchor="b" anchorCtr="0" compatLnSpc="1"/>
          <a:lstStyle>
            <a:lvl1pPr>
              <a:defRPr>
                <a:solidFill>
                  <a:srgbClr val="600000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600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Copyright © 2010 Pearson Education, Inc.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600000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400800"/>
            <a:ext cx="19050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2075" tIns="46038" rIns="92075" bIns="46038" numCol="1" anchor="b" anchorCtr="0" compatLnSpc="1"/>
          <a:p>
            <a:pPr algn="r">
              <a:buNone/>
            </a:pPr>
            <a:r>
              <a:rPr dirty="0">
                <a:solidFill>
                  <a:srgbClr val="600000"/>
                </a:solidFill>
                <a:latin typeface="Georgia" panose="02040502050405020303" pitchFamily="18" charset="0"/>
              </a:rPr>
              <a:t>Slide 3-</a:t>
            </a:r>
            <a:fld id="{9A0DB2DC-4C9A-4742-B13C-FB6460FD3503}" type="slidenum">
              <a:rPr lang="en-US" dirty="0">
                <a:solidFill>
                  <a:srgbClr val="600000"/>
                </a:solidFill>
                <a:latin typeface="Georgia" panose="02040502050405020303" pitchFamily="18" charset="0"/>
              </a:rPr>
            </a:fld>
            <a:endParaRPr lang="en-US" dirty="0">
              <a:solidFill>
                <a:srgbClr val="6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900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Copyright © 2010 Pearson Education, Inc.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900000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/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2075" tIns="46038" rIns="92075" bIns="46038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None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900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Copyright © 2010 Pearson Education, Inc.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900000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/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900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Copyright © 2010 Pearson Education, Inc.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900000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hangingPunct="1">
              <a:buNone/>
            </a:pPr>
            <a:r>
              <a:rPr dirty="0"/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4" Type="http://schemas.openxmlformats.org/officeDocument/2006/relationships/theme" Target="../theme/theme2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3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47700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 anchor="b" anchorCtr="0">
            <a:spAutoFit/>
          </a:bodyPr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Rectangle 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267200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00800"/>
            <a:ext cx="3810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075" tIns="46038" rIns="92075" bIns="46038" numCol="1" anchor="b" anchorCtr="0" compatLnSpc="1"/>
          <a:lstStyle>
            <a:lvl1pPr>
              <a:defRPr sz="1200">
                <a:solidFill>
                  <a:srgbClr val="900000"/>
                </a:solidFill>
                <a:latin typeface="Georgia" panose="02040502050405020303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900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Copyright © 2010 Pearson Education, Inc.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900000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075" tIns="46038" rIns="92075" bIns="46038" numCol="1" anchor="b" anchorCtr="0" compatLnSpc="1"/>
          <a:lstStyle>
            <a:lvl1pPr algn="r">
              <a:defRPr sz="1200" b="1">
                <a:solidFill>
                  <a:srgbClr val="900000"/>
                </a:solidFill>
                <a:latin typeface="Georgia" panose="02040502050405020303" pitchFamily="18" charset="0"/>
              </a:defRPr>
            </a:lvl1pPr>
          </a:lstStyle>
          <a:p>
            <a:pPr lvl="0" eaLnBrk="1" hangingPunct="1">
              <a:buNone/>
            </a:pPr>
            <a:r>
              <a:rPr dirty="0"/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eorgia" panose="02040502050405020303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eorgia" panose="02040502050405020303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eorgia" panose="02040502050405020303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eorgia" panose="02040502050405020303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eorgia" panose="02040502050405020303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A1949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A1949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A1949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A1949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9000"/>
        <a:buFont typeface="Wingdings" panose="05000000000000000000" pitchFamily="2" charset="2"/>
        <a:buChar char="n"/>
        <a:defRPr sz="3600">
          <a:solidFill>
            <a:srgbClr val="001D70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9000"/>
        <a:buFont typeface="Wingdings" panose="05000000000000000000" pitchFamily="2" charset="2"/>
        <a:buChar char="v"/>
        <a:defRPr sz="2800">
          <a:solidFill>
            <a:srgbClr val="001D70"/>
          </a:solidFill>
          <a:latin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9000"/>
        <a:buFont typeface="Wingdings" panose="05000000000000000000" pitchFamily="2" charset="2"/>
        <a:buChar char="n"/>
        <a:defRPr sz="2400">
          <a:solidFill>
            <a:srgbClr val="001D70"/>
          </a:solidFill>
          <a:latin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9000"/>
        <a:buFont typeface="Wingdings" panose="05000000000000000000" pitchFamily="2" charset="2"/>
        <a:buChar char="v"/>
        <a:defRPr sz="2000">
          <a:solidFill>
            <a:srgbClr val="001D70"/>
          </a:solidFill>
          <a:latin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9000"/>
        <a:buFont typeface="Wingdings" panose="05000000000000000000" pitchFamily="2" charset="2"/>
        <a:buChar char="n"/>
        <a:defRPr>
          <a:solidFill>
            <a:srgbClr val="001D70"/>
          </a:solidFill>
          <a:latin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9000"/>
        <a:buFont typeface="Wingdings" panose="05000000000000000000" pitchFamily="2" charset="2"/>
        <a:buChar char="n"/>
        <a:defRPr sz="2800">
          <a:solidFill>
            <a:srgbClr val="33339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9000"/>
        <a:buFont typeface="Wingdings" panose="05000000000000000000" pitchFamily="2" charset="2"/>
        <a:buChar char="n"/>
        <a:defRPr sz="2800">
          <a:solidFill>
            <a:srgbClr val="33339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9000"/>
        <a:buFont typeface="Wingdings" panose="05000000000000000000" pitchFamily="2" charset="2"/>
        <a:buChar char="n"/>
        <a:defRPr sz="2800">
          <a:solidFill>
            <a:srgbClr val="33339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9000"/>
        <a:buFont typeface="Wingdings" panose="05000000000000000000" pitchFamily="2" charset="2"/>
        <a:buChar char="n"/>
        <a:defRPr sz="2800">
          <a:solidFill>
            <a:srgbClr val="3333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3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47700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 anchor="b" anchorCtr="0">
            <a:spAutoFit/>
          </a:bodyPr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Rectangle 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267200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00800"/>
            <a:ext cx="3810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075" tIns="46038" rIns="92075" bIns="46038" numCol="1" anchor="b" anchorCtr="0" compatLnSpc="1"/>
          <a:lstStyle>
            <a:lvl1pPr>
              <a:defRPr sz="1200">
                <a:solidFill>
                  <a:srgbClr val="900000"/>
                </a:solidFill>
                <a:latin typeface="Georgia" panose="02040502050405020303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900000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Copyright © 2010 Pearson Education, Inc.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900000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075" tIns="46038" rIns="92075" bIns="46038" numCol="1" anchor="b" anchorCtr="0" compatLnSpc="1"/>
          <a:lstStyle>
            <a:lvl1pPr algn="r">
              <a:defRPr sz="1200" b="1">
                <a:solidFill>
                  <a:srgbClr val="900000"/>
                </a:solidFill>
                <a:latin typeface="Georgia" panose="02040502050405020303" pitchFamily="18" charset="0"/>
              </a:defRPr>
            </a:lvl1pPr>
          </a:lstStyle>
          <a:p>
            <a:pPr lvl="0" eaLnBrk="1" hangingPunct="1">
              <a:buNone/>
            </a:pPr>
            <a:r>
              <a:rPr dirty="0"/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eorgia" panose="02040502050405020303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eorgia" panose="02040502050405020303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eorgia" panose="02040502050405020303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eorgia" panose="02040502050405020303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Georgia" panose="02040502050405020303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A1949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A1949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A1949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AA1949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9000"/>
        <a:buFont typeface="Wingdings" panose="05000000000000000000" pitchFamily="2" charset="2"/>
        <a:buChar char="n"/>
        <a:defRPr sz="3600">
          <a:solidFill>
            <a:srgbClr val="001D70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9000"/>
        <a:buFont typeface="Wingdings" panose="05000000000000000000" pitchFamily="2" charset="2"/>
        <a:buChar char="v"/>
        <a:defRPr sz="2800">
          <a:solidFill>
            <a:srgbClr val="001D70"/>
          </a:solidFill>
          <a:latin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9000"/>
        <a:buFont typeface="Wingdings" panose="05000000000000000000" pitchFamily="2" charset="2"/>
        <a:buChar char="n"/>
        <a:defRPr sz="2400">
          <a:solidFill>
            <a:srgbClr val="001D70"/>
          </a:solidFill>
          <a:latin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9000"/>
        <a:buFont typeface="Wingdings" panose="05000000000000000000" pitchFamily="2" charset="2"/>
        <a:buChar char="v"/>
        <a:defRPr sz="2000">
          <a:solidFill>
            <a:srgbClr val="001D70"/>
          </a:solidFill>
          <a:latin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9000"/>
        <a:buFont typeface="Wingdings" panose="05000000000000000000" pitchFamily="2" charset="2"/>
        <a:buChar char="n"/>
        <a:defRPr>
          <a:solidFill>
            <a:srgbClr val="001D70"/>
          </a:solidFill>
          <a:latin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9000"/>
        <a:buFont typeface="Wingdings" panose="05000000000000000000" pitchFamily="2" charset="2"/>
        <a:buChar char="n"/>
        <a:defRPr sz="2800">
          <a:solidFill>
            <a:srgbClr val="33339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9000"/>
        <a:buFont typeface="Wingdings" panose="05000000000000000000" pitchFamily="2" charset="2"/>
        <a:buChar char="n"/>
        <a:defRPr sz="2800">
          <a:solidFill>
            <a:srgbClr val="33339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9000"/>
        <a:buFont typeface="Wingdings" panose="05000000000000000000" pitchFamily="2" charset="2"/>
        <a:buChar char="n"/>
        <a:defRPr sz="2800">
          <a:solidFill>
            <a:srgbClr val="33339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9000"/>
        <a:buFont typeface="Wingdings" panose="05000000000000000000" pitchFamily="2" charset="2"/>
        <a:buChar char="n"/>
        <a:defRPr sz="2800">
          <a:solidFill>
            <a:srgbClr val="3333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014730"/>
          </a:xfrm>
        </p:spPr>
        <p:txBody>
          <a:bodyPr/>
          <a:p>
            <a:pPr algn="ctr"/>
            <a:r>
              <a:rPr lang="en-US" altLang="en-IN" sz="1500" dirty="0">
                <a:solidFill>
                  <a:srgbClr val="002060"/>
                </a:solidFill>
                <a:sym typeface="+mn-ea"/>
              </a:rPr>
              <a:t>Prepared by</a:t>
            </a:r>
            <a:br>
              <a:rPr lang="en-US" altLang="en-IN" sz="1500" b="1" dirty="0">
                <a:solidFill>
                  <a:srgbClr val="002060"/>
                </a:solidFill>
                <a:sym typeface="+mn-ea"/>
              </a:rPr>
            </a:br>
            <a:r>
              <a:rPr lang="en-US" altLang="en-IN" sz="1500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sz="1500" dirty="0">
                <a:solidFill>
                  <a:srgbClr val="002060"/>
                </a:solidFill>
                <a:sym typeface="+mn-ea"/>
              </a:rPr>
            </a:br>
            <a:r>
              <a:rPr lang="en-US" altLang="en-IN" sz="1500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sz="1500" dirty="0">
                <a:solidFill>
                  <a:srgbClr val="002060"/>
                </a:solidFill>
                <a:sym typeface="+mn-ea"/>
              </a:rPr>
            </a:br>
            <a:r>
              <a:rPr lang="en-US" altLang="en-IN" sz="1500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US" sz="150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p>
            <a:pPr algn="ctr"/>
            <a:r>
              <a:rPr sz="3000" dirty="0">
                <a:solidFill>
                  <a:srgbClr val="FF0000"/>
                </a:solidFill>
                <a:sym typeface="+mn-ea"/>
              </a:rPr>
              <a:t>The Internet: Technology Background</a:t>
            </a:r>
            <a:endParaRPr sz="3000" dirty="0">
              <a:solidFill>
                <a:srgbClr val="FF0000"/>
              </a:solidFill>
            </a:endParaRPr>
          </a:p>
          <a:p>
            <a:pPr algn="ctr"/>
            <a:endParaRPr lang="en-US" sz="3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12"/>
          <p:cNvSpPr txBox="1">
            <a:spLocks noGrp="1"/>
          </p:cNvSpPr>
          <p:nvPr>
            <p:ph type="ftr" sz="quarter" idx="10"/>
          </p:nvPr>
        </p:nvSpPr>
        <p:spPr/>
        <p:txBody>
          <a:bodyPr lIns="92075" tIns="46038" rIns="92075" bIns="46038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200" dirty="0">
                <a:solidFill>
                  <a:srgbClr val="900000"/>
                </a:solidFill>
                <a:latin typeface="Georgia" panose="02040502050405020303" pitchFamily="18" charset="0"/>
              </a:rPr>
              <a:t>Copyright © 2010 Pearson Education, Inc.</a:t>
            </a:r>
            <a:endParaRPr sz="1200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  <p:sp>
        <p:nvSpPr>
          <p:cNvPr id="11267" name="Rectang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79438"/>
          </a:xfrm>
        </p:spPr>
        <p:txBody>
          <a:bodyPr vert="horz" wrap="square" lIns="92075" tIns="46038" rIns="92075" bIns="46038" anchor="t" anchorCtr="0">
            <a:spAutoFit/>
          </a:bodyPr>
          <a:p>
            <a:pPr eaLnBrk="1" hangingPunct="1"/>
            <a:r>
              <a:rPr dirty="0"/>
              <a:t>Client/Server Computing</a:t>
            </a:r>
            <a:endParaRPr dirty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Powerful personal computers (clients) connected in network with one or more servers 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Servers perform common functions for the clients 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Storing files, software applications, etc.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None/>
              <a:defRPr/>
            </a:pP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387" name="Slide Number Placeholder 4"/>
          <p:cNvSpPr txBox="1">
            <a:spLocks noGrp="1"/>
          </p:cNvSpPr>
          <p:nvPr>
            <p:ph type="sldNum" sz="quarter" idx="11"/>
          </p:nvPr>
        </p:nvSpPr>
        <p:spPr bwMode="auto"/>
        <p:txBody>
          <a:bodyPr vert="horz" wrap="square" lIns="92075" tIns="46038" rIns="92075" bIns="46038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r>
              <a:rPr sz="1200" b="1" dirty="0">
                <a:solidFill>
                  <a:srgbClr val="900000"/>
                </a:solidFill>
                <a:latin typeface="Georgia" panose="02040502050405020303" pitchFamily="18" charset="0"/>
              </a:rPr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 12"/>
          <p:cNvSpPr txBox="1">
            <a:spLocks noGrp="1"/>
          </p:cNvSpPr>
          <p:nvPr>
            <p:ph type="ftr" sz="quarter" idx="10"/>
          </p:nvPr>
        </p:nvSpPr>
        <p:spPr/>
        <p:txBody>
          <a:bodyPr lIns="92075" tIns="46038" rIns="92075" bIns="46038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200" dirty="0">
                <a:solidFill>
                  <a:srgbClr val="900000"/>
                </a:solidFill>
                <a:latin typeface="Georgia" panose="02040502050405020303" pitchFamily="18" charset="0"/>
              </a:rPr>
              <a:t>Copyright © 2010 Pearson Education, Inc.</a:t>
            </a:r>
            <a:endParaRPr sz="1200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  <p:sp>
        <p:nvSpPr>
          <p:cNvPr id="12291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201738"/>
          </a:xfrm>
        </p:spPr>
        <p:txBody>
          <a:bodyPr vert="horz" wrap="square" lIns="92075" tIns="46038" rIns="92075" bIns="46038" anchor="t" anchorCtr="0">
            <a:spAutoFit/>
          </a:bodyPr>
          <a:p>
            <a:r>
              <a:rPr dirty="0"/>
              <a:t>The New Client: The Emerging Mobile Platform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67200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Within a few years, primary Internet access will be through:</a:t>
            </a:r>
            <a:endParaRPr kumimoji="0" lang="en-US" sz="3600" b="0" i="0" u="none" strike="noStrike" kern="0" cap="none" spc="0" normalizeH="0" baseline="0" noProof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Netbooks</a:t>
            </a: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Designed to connect to wireless Internet</a:t>
            </a: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Under 2 lbs, solid state memory, 8” displays</a:t>
            </a: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$200–400</a:t>
            </a: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Smartphones</a:t>
            </a: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Disruptive technology: Processors, operating systems</a:t>
            </a: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11"/>
          </p:nvPr>
        </p:nvSpPr>
        <p:spPr bwMode="auto"/>
        <p:txBody>
          <a:bodyPr vert="horz" wrap="square" lIns="92075" tIns="46038" rIns="92075" bIns="46038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r>
              <a:rPr sz="1200" b="1" dirty="0">
                <a:solidFill>
                  <a:srgbClr val="900000"/>
                </a:solidFill>
                <a:latin typeface="Georgia" panose="02040502050405020303" pitchFamily="18" charset="0"/>
              </a:rPr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Rectangle 12"/>
          <p:cNvSpPr txBox="1">
            <a:spLocks noGrp="1"/>
          </p:cNvSpPr>
          <p:nvPr>
            <p:ph type="ftr" sz="quarter" idx="10"/>
          </p:nvPr>
        </p:nvSpPr>
        <p:spPr/>
        <p:txBody>
          <a:bodyPr lIns="92075" tIns="46038" rIns="92075" bIns="46038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200" dirty="0">
                <a:solidFill>
                  <a:srgbClr val="900000"/>
                </a:solidFill>
                <a:latin typeface="Georgia" panose="02040502050405020303" pitchFamily="18" charset="0"/>
              </a:rPr>
              <a:t>Copyright © 2010 Pearson Education, Inc.</a:t>
            </a:r>
            <a:endParaRPr sz="1200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  <p:sp>
        <p:nvSpPr>
          <p:cNvPr id="13315" name="Rectang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85788"/>
          </a:xfrm>
        </p:spPr>
        <p:txBody>
          <a:bodyPr vert="horz" wrap="square" lIns="92075" tIns="46038" rIns="92075" bIns="46038" anchor="t" anchorCtr="0">
            <a:spAutoFit/>
          </a:bodyPr>
          <a:p>
            <a:pPr eaLnBrk="1" hangingPunct="1"/>
            <a:r>
              <a:rPr dirty="0"/>
              <a:t>Cloud Computing</a:t>
            </a:r>
            <a:endParaRPr dirty="0"/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Firms and individuals obtain computing power and software over Internet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E.g., Google Apps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Fastest growing form of computing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Radically reduces costs of: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Building and operating Web sites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Infrastructure, IT support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Hardware, software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None/>
              <a:defRPr/>
            </a:pP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411" name="Slide Number Placeholder 4"/>
          <p:cNvSpPr txBox="1">
            <a:spLocks noGrp="1"/>
          </p:cNvSpPr>
          <p:nvPr>
            <p:ph type="sldNum" sz="quarter" idx="11"/>
          </p:nvPr>
        </p:nvSpPr>
        <p:spPr bwMode="auto"/>
        <p:txBody>
          <a:bodyPr vert="horz" wrap="square" lIns="92075" tIns="46038" rIns="92075" bIns="46038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r>
              <a:rPr sz="1200" b="1" dirty="0">
                <a:solidFill>
                  <a:srgbClr val="900000"/>
                </a:solidFill>
                <a:latin typeface="Georgia" panose="02040502050405020303" pitchFamily="18" charset="0"/>
              </a:rPr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Rectangle 12"/>
          <p:cNvSpPr txBox="1">
            <a:spLocks noGrp="1"/>
          </p:cNvSpPr>
          <p:nvPr>
            <p:ph type="ftr" sz="quarter" idx="10"/>
          </p:nvPr>
        </p:nvSpPr>
        <p:spPr/>
        <p:txBody>
          <a:bodyPr lIns="92075" tIns="46038" rIns="92075" bIns="46038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200" dirty="0">
                <a:solidFill>
                  <a:srgbClr val="900000"/>
                </a:solidFill>
                <a:latin typeface="Georgia" panose="02040502050405020303" pitchFamily="18" charset="0"/>
              </a:rPr>
              <a:t>Copyright © 2010 Pearson Education, Inc.</a:t>
            </a:r>
            <a:endParaRPr sz="1200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  <p:sp>
        <p:nvSpPr>
          <p:cNvPr id="14339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2075" tIns="46038" rIns="92075" bIns="46038" anchor="t" anchorCtr="0">
            <a:spAutoFit/>
          </a:bodyPr>
          <a:p>
            <a:pPr eaLnBrk="1" hangingPunct="1"/>
            <a:r>
              <a:rPr dirty="0"/>
              <a:t>Internet Service Providers (ISPs)</a:t>
            </a:r>
            <a:endParaRPr dirty="0"/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Provide lowest level of service to individuals, small businesses, some institutions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Types of service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Narrowband (dial-up)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Broadband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Digital Subscriber Line (DSL)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Cable modem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T1 and T3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Satellite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25603" name="Slide Number Placeholder 4"/>
          <p:cNvSpPr txBox="1">
            <a:spLocks noGrp="1"/>
          </p:cNvSpPr>
          <p:nvPr>
            <p:ph type="sldNum" sz="quarter" idx="11"/>
          </p:nvPr>
        </p:nvSpPr>
        <p:spPr bwMode="auto"/>
        <p:txBody>
          <a:bodyPr vert="horz" wrap="square" lIns="92075" tIns="46038" rIns="92075" bIns="46038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r>
              <a:rPr sz="1200" b="1" dirty="0">
                <a:solidFill>
                  <a:srgbClr val="900000"/>
                </a:solidFill>
                <a:latin typeface="Georgia" panose="02040502050405020303" pitchFamily="18" charset="0"/>
              </a:rPr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Rectangle 12"/>
          <p:cNvSpPr txBox="1">
            <a:spLocks noGrp="1"/>
          </p:cNvSpPr>
          <p:nvPr>
            <p:ph type="ftr" sz="quarter" idx="10"/>
          </p:nvPr>
        </p:nvSpPr>
        <p:spPr/>
        <p:txBody>
          <a:bodyPr lIns="92075" tIns="46038" rIns="92075" bIns="46038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200" dirty="0">
                <a:solidFill>
                  <a:srgbClr val="900000"/>
                </a:solidFill>
                <a:latin typeface="Georgia" panose="02040502050405020303" pitchFamily="18" charset="0"/>
              </a:rPr>
              <a:t>Copyright © 2010 Pearson Education, Inc.</a:t>
            </a:r>
            <a:endParaRPr sz="1200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  <p:sp>
        <p:nvSpPr>
          <p:cNvPr id="15363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2075" tIns="46038" rIns="92075" bIns="46038" anchor="t" anchorCtr="0">
            <a:spAutoFit/>
          </a:bodyPr>
          <a:p>
            <a:pPr eaLnBrk="1" hangingPunct="1"/>
            <a:r>
              <a:rPr dirty="0"/>
              <a:t>Intranets and Extranets</a:t>
            </a:r>
            <a:endParaRPr dirty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Intranet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TCP/IP network located within a single organization for communications and processing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Extranet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Formed when firms permit outsiders to access their internal TCP/IP networks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26629" name="Slide Number Placeholder 4"/>
          <p:cNvSpPr txBox="1">
            <a:spLocks noGrp="1"/>
          </p:cNvSpPr>
          <p:nvPr>
            <p:ph type="sldNum" sz="quarter" idx="11"/>
          </p:nvPr>
        </p:nvSpPr>
        <p:spPr bwMode="auto"/>
        <p:txBody>
          <a:bodyPr vert="horz" wrap="square" lIns="92075" tIns="46038" rIns="92075" bIns="46038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r>
              <a:rPr sz="1200" b="1" dirty="0">
                <a:solidFill>
                  <a:srgbClr val="900000"/>
                </a:solidFill>
                <a:latin typeface="Georgia" panose="02040502050405020303" pitchFamily="18" charset="0"/>
              </a:rPr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Rectangle 12"/>
          <p:cNvSpPr txBox="1">
            <a:spLocks noGrp="1"/>
          </p:cNvSpPr>
          <p:nvPr>
            <p:ph type="ftr" sz="quarter" idx="10"/>
          </p:nvPr>
        </p:nvSpPr>
        <p:spPr/>
        <p:txBody>
          <a:bodyPr lIns="92075" tIns="46038" rIns="92075" bIns="46038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200" dirty="0">
                <a:solidFill>
                  <a:srgbClr val="900000"/>
                </a:solidFill>
                <a:latin typeface="Georgia" panose="02040502050405020303" pitchFamily="18" charset="0"/>
              </a:rPr>
              <a:t>Copyright © 2010 Pearson Education, Inc.</a:t>
            </a:r>
            <a:endParaRPr sz="1200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  <p:sp>
        <p:nvSpPr>
          <p:cNvPr id="16387" name="Rectang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 vert="horz" wrap="square" lIns="92075" tIns="46038" rIns="92075" bIns="46038" anchor="t" anchorCtr="0">
            <a:spAutoFit/>
          </a:bodyPr>
          <a:p>
            <a:pPr eaLnBrk="1" hangingPunct="1"/>
            <a:r>
              <a:rPr dirty="0"/>
              <a:t>The Last Mile: Mobile Wireless Internet Access</a:t>
            </a:r>
            <a:endParaRPr dirty="0"/>
          </a:p>
        </p:txBody>
      </p:sp>
      <p:sp>
        <p:nvSpPr>
          <p:cNvPr id="3379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229600" cy="3886200"/>
          </a:xfrm>
        </p:spPr>
        <p:txBody>
          <a:bodyPr vert="horz" wrap="square" lIns="92075" tIns="46038" rIns="92075" bIns="46038" numCol="1" anchor="t" anchorCtr="0" compatLnSpc="1"/>
          <a:lstStyle/>
          <a:p>
            <a:pPr marL="685800" marR="0" lvl="0" indent="-685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24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“Last mile”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: F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rom Internet backbone to user’s computer, cell phone, PDA, etc. 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85800" marR="0" lvl="0" indent="-685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Two different basic types of wireless Internet access: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90600" marR="0" lvl="1" indent="-5334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AutoNum type="arabicPeriod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Telephone-based (mobile phones, smartphones)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990600" marR="0" lvl="1" indent="-5334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AutoNum type="arabicPeriod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Computer network-based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33795" name="Slide Number Placeholder 4"/>
          <p:cNvSpPr txBox="1">
            <a:spLocks noGrp="1"/>
          </p:cNvSpPr>
          <p:nvPr>
            <p:ph type="sldNum" sz="quarter" idx="11"/>
          </p:nvPr>
        </p:nvSpPr>
        <p:spPr bwMode="auto"/>
        <p:txBody>
          <a:bodyPr vert="horz" wrap="square" lIns="92075" tIns="46038" rIns="92075" bIns="46038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r>
              <a:rPr sz="1200" b="1" dirty="0">
                <a:solidFill>
                  <a:srgbClr val="900000"/>
                </a:solidFill>
                <a:latin typeface="Georgia" panose="02040502050405020303" pitchFamily="18" charset="0"/>
              </a:rPr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Rectangle 12"/>
          <p:cNvSpPr txBox="1">
            <a:spLocks noGrp="1"/>
          </p:cNvSpPr>
          <p:nvPr>
            <p:ph type="ftr" sz="quarter" idx="10"/>
          </p:nvPr>
        </p:nvSpPr>
        <p:spPr/>
        <p:txBody>
          <a:bodyPr lIns="92075" tIns="46038" rIns="92075" bIns="46038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200" dirty="0">
                <a:solidFill>
                  <a:srgbClr val="900000"/>
                </a:solidFill>
                <a:latin typeface="Georgia" panose="02040502050405020303" pitchFamily="18" charset="0"/>
              </a:rPr>
              <a:t>Copyright © 2010 Pearson Education, Inc.</a:t>
            </a:r>
            <a:endParaRPr sz="1200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1201738"/>
          </a:xfrm>
        </p:spPr>
        <p:txBody>
          <a:bodyPr vert="horz" wrap="square" lIns="92075" tIns="46038" rIns="92075" bIns="46038" numCol="1" anchor="t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0" cap="none" spc="-1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Telephone-based Wireless </a:t>
            </a:r>
            <a:br>
              <a:rPr kumimoji="0" lang="en-US" sz="3600" b="1" i="0" u="none" strike="noStrike" kern="0" cap="none" spc="-1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</a:br>
            <a:r>
              <a:rPr kumimoji="0" lang="en-US" sz="3600" b="1" i="0" u="none" strike="noStrike" kern="0" cap="none" spc="-1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Internet Access</a:t>
            </a:r>
            <a:endParaRPr kumimoji="0" lang="en-US" sz="3600" b="1" i="0" u="none" strike="noStrike" kern="0" cap="none" spc="-15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Georgia" panose="02040502050405020303" pitchFamily="18" charset="0"/>
              <a:ea typeface="+mj-ea"/>
              <a:cs typeface="+mj-cs"/>
            </a:endParaRPr>
          </a:p>
        </p:txBody>
      </p:sp>
      <p:sp>
        <p:nvSpPr>
          <p:cNvPr id="3482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4114800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Competing 3G standards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GSM: Used primarily in Europe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CDMA: Used primarily in the United States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Evolution: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2G cellular networks: relatively slow, circuit-switched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2.5G cellular networks: interim networks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3G cellular networks: next generation, packet-switched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3.5G (3G+)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4G (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WiMax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, LTE)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819" name="Slide Number Placeholder 4"/>
          <p:cNvSpPr txBox="1">
            <a:spLocks noGrp="1"/>
          </p:cNvSpPr>
          <p:nvPr>
            <p:ph type="sldNum" sz="quarter" idx="11"/>
          </p:nvPr>
        </p:nvSpPr>
        <p:spPr bwMode="auto"/>
        <p:txBody>
          <a:bodyPr vert="horz" wrap="square" lIns="92075" tIns="46038" rIns="92075" bIns="46038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r>
              <a:rPr sz="1200" b="1" dirty="0">
                <a:solidFill>
                  <a:srgbClr val="900000"/>
                </a:solidFill>
                <a:latin typeface="Georgia" panose="02040502050405020303" pitchFamily="18" charset="0"/>
              </a:rPr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Rectangle 12"/>
          <p:cNvSpPr txBox="1">
            <a:spLocks noGrp="1"/>
          </p:cNvSpPr>
          <p:nvPr>
            <p:ph type="ftr" sz="quarter" idx="10"/>
          </p:nvPr>
        </p:nvSpPr>
        <p:spPr/>
        <p:txBody>
          <a:bodyPr lIns="92075" tIns="46038" rIns="92075" bIns="46038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200" dirty="0">
                <a:solidFill>
                  <a:srgbClr val="900000"/>
                </a:solidFill>
                <a:latin typeface="Georgia" panose="02040502050405020303" pitchFamily="18" charset="0"/>
              </a:rPr>
              <a:t>Copyright © 2010 Pearson Education, Inc.</a:t>
            </a:r>
            <a:endParaRPr sz="1200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  <p:sp>
        <p:nvSpPr>
          <p:cNvPr id="18435" name="Rectang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90625"/>
          </a:xfrm>
        </p:spPr>
        <p:txBody>
          <a:bodyPr vert="horz" wrap="square" lIns="92075" tIns="46038" rIns="92075" bIns="46038" anchor="t" anchorCtr="0">
            <a:spAutoFit/>
          </a:bodyPr>
          <a:p>
            <a:pPr eaLnBrk="1" hangingPunct="1"/>
            <a:r>
              <a:rPr dirty="0"/>
              <a:t>Wireless Local Area Networks (WLANs)</a:t>
            </a:r>
            <a:endParaRPr dirty="0"/>
          </a:p>
        </p:txBody>
      </p:sp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4419600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Wi-Fi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High-speed, fixed broadband wireless LAN, different versions for home and business market, limited range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WiMax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High-speed, medium range broadband wireless metropolitan area network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Bluetooth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Low-speed, short range connection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Ultra-Wideband (UWB)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Low power, short-range high bandwidth network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Zigbee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Short-range, low-power wireless network technology for remotely controlling digital devices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843" name="Slide Number Placeholder 4"/>
          <p:cNvSpPr txBox="1">
            <a:spLocks noGrp="1"/>
          </p:cNvSpPr>
          <p:nvPr>
            <p:ph type="sldNum" sz="quarter" idx="11"/>
          </p:nvPr>
        </p:nvSpPr>
        <p:spPr bwMode="auto"/>
        <p:txBody>
          <a:bodyPr vert="horz" wrap="square" lIns="92075" tIns="46038" rIns="92075" bIns="46038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r>
              <a:rPr sz="1200" b="1" dirty="0">
                <a:solidFill>
                  <a:srgbClr val="900000"/>
                </a:solidFill>
                <a:latin typeface="Georgia" panose="02040502050405020303" pitchFamily="18" charset="0"/>
              </a:rPr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Rectangle 12"/>
          <p:cNvSpPr txBox="1">
            <a:spLocks noGrp="1"/>
          </p:cNvSpPr>
          <p:nvPr>
            <p:ph type="ftr" sz="quarter" idx="10"/>
          </p:nvPr>
        </p:nvSpPr>
        <p:spPr/>
        <p:txBody>
          <a:bodyPr lIns="92075" tIns="46038" rIns="92075" bIns="46038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200" dirty="0">
                <a:solidFill>
                  <a:srgbClr val="900000"/>
                </a:solidFill>
                <a:latin typeface="Georgia" panose="02040502050405020303" pitchFamily="18" charset="0"/>
              </a:rPr>
              <a:t>Copyright © 2010 Pearson Education, Inc.</a:t>
            </a:r>
            <a:endParaRPr sz="1200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  <p:sp>
        <p:nvSpPr>
          <p:cNvPr id="19459" name="Rectang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41350"/>
          </a:xfrm>
        </p:spPr>
        <p:txBody>
          <a:bodyPr vert="horz" wrap="square" lIns="92075" tIns="46038" rIns="92075" bIns="46038" anchor="t" anchorCtr="0">
            <a:spAutoFit/>
          </a:bodyPr>
          <a:p>
            <a:pPr eaLnBrk="1" hangingPunct="1"/>
            <a:r>
              <a:rPr dirty="0"/>
              <a:t>Wi-Fi Networks</a:t>
            </a:r>
            <a:endParaRPr dirty="0"/>
          </a:p>
        </p:txBody>
      </p:sp>
      <p:sp>
        <p:nvSpPr>
          <p:cNvPr id="3686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7443788" cy="609600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None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Figure 3.16, Page 164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867" name="Slide Number Placeholder 4"/>
          <p:cNvSpPr txBox="1">
            <a:spLocks noGrp="1"/>
          </p:cNvSpPr>
          <p:nvPr>
            <p:ph type="sldNum" sz="quarter" idx="11"/>
          </p:nvPr>
        </p:nvSpPr>
        <p:spPr bwMode="auto"/>
        <p:txBody>
          <a:bodyPr vert="horz" wrap="square" lIns="92075" tIns="46038" rIns="92075" bIns="46038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r>
              <a:rPr sz="1200" b="1" dirty="0">
                <a:solidFill>
                  <a:srgbClr val="900000"/>
                </a:solidFill>
                <a:latin typeface="Georgia" panose="02040502050405020303" pitchFamily="18" charset="0"/>
              </a:rPr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  <p:pic>
        <p:nvPicPr>
          <p:cNvPr id="19462" name="Picture 5" descr="EC-3 - Fig-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63663" y="1905000"/>
            <a:ext cx="6408737" cy="4038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Rectangle 12"/>
          <p:cNvSpPr txBox="1">
            <a:spLocks noGrp="1"/>
          </p:cNvSpPr>
          <p:nvPr>
            <p:ph type="ftr" sz="quarter" idx="10"/>
          </p:nvPr>
        </p:nvSpPr>
        <p:spPr/>
        <p:txBody>
          <a:bodyPr lIns="92075" tIns="46038" rIns="92075" bIns="46038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200" dirty="0">
                <a:solidFill>
                  <a:srgbClr val="900000"/>
                </a:solidFill>
                <a:latin typeface="Georgia" panose="02040502050405020303" pitchFamily="18" charset="0"/>
              </a:rPr>
              <a:t>Copyright © 2010 Pearson Education, Inc.</a:t>
            </a:r>
            <a:endParaRPr sz="1200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  <p:sp>
        <p:nvSpPr>
          <p:cNvPr id="20483" name="Rectang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79438"/>
          </a:xfrm>
        </p:spPr>
        <p:txBody>
          <a:bodyPr vert="horz" wrap="square" lIns="92075" tIns="46038" rIns="92075" bIns="46038" anchor="t" anchorCtr="0">
            <a:spAutoFit/>
          </a:bodyPr>
          <a:p>
            <a:pPr eaLnBrk="1" hangingPunct="1"/>
            <a:r>
              <a:rPr dirty="0"/>
              <a:t>Hypertext</a:t>
            </a:r>
            <a:endParaRPr dirty="0"/>
          </a:p>
        </p:txBody>
      </p:sp>
      <p:sp>
        <p:nvSpPr>
          <p:cNvPr id="3041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 formatted with embedded links 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Links connect documents to one another, and to other objects such as sound, video, or animation files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Uses Hypertext Transfer Protocol (HTTP) and URLs to locate resources on the Web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Example URL 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1024255" marR="0" lvl="1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None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n-lt"/>
              </a:rPr>
              <a:t>http://megacorp.com/content/features/082602.html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0963" name="Slide Number Placeholder 4"/>
          <p:cNvSpPr txBox="1">
            <a:spLocks noGrp="1"/>
          </p:cNvSpPr>
          <p:nvPr>
            <p:ph type="sldNum" sz="quarter" idx="11"/>
          </p:nvPr>
        </p:nvSpPr>
        <p:spPr bwMode="auto"/>
        <p:txBody>
          <a:bodyPr vert="horz" wrap="square" lIns="92075" tIns="46038" rIns="92075" bIns="46038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r>
              <a:rPr sz="1200" b="1" dirty="0">
                <a:solidFill>
                  <a:srgbClr val="900000"/>
                </a:solidFill>
                <a:latin typeface="Georgia" panose="02040502050405020303" pitchFamily="18" charset="0"/>
              </a:rPr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12"/>
          <p:cNvSpPr txBox="1">
            <a:spLocks noGrp="1"/>
          </p:cNvSpPr>
          <p:nvPr>
            <p:ph type="ftr" sz="quarter" idx="10"/>
          </p:nvPr>
        </p:nvSpPr>
        <p:spPr/>
        <p:txBody>
          <a:bodyPr lIns="92075" tIns="46038" rIns="92075" bIns="46038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200" dirty="0">
                <a:solidFill>
                  <a:srgbClr val="900000"/>
                </a:solidFill>
                <a:latin typeface="Georgia" panose="02040502050405020303" pitchFamily="18" charset="0"/>
              </a:rPr>
              <a:t>Copyright © 2010 Pearson Education, Inc.</a:t>
            </a:r>
            <a:endParaRPr sz="1200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  <p:sp>
        <p:nvSpPr>
          <p:cNvPr id="3075" name="Rectang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201738"/>
          </a:xfrm>
        </p:spPr>
        <p:txBody>
          <a:bodyPr vert="horz" wrap="square" lIns="92075" tIns="46038" rIns="92075" bIns="46038" anchor="t" anchorCtr="0">
            <a:spAutoFit/>
          </a:bodyPr>
          <a:p>
            <a:pPr eaLnBrk="1" hangingPunct="1"/>
            <a:r>
              <a:rPr dirty="0"/>
              <a:t>The Internet: Technology Background</a:t>
            </a:r>
            <a:endParaRPr dirty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4343400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Internet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Interconnected network of thousands of networks and millions of computers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Links businesses, educational institutions, government agencies, and individuals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World Wide Web (Web)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One of the Internet’s most popular services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Provides access to around billions, possibly trillions, of Web pages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147" name="Slide Number Placeholder 4"/>
          <p:cNvSpPr txBox="1">
            <a:spLocks noGrp="1"/>
          </p:cNvSpPr>
          <p:nvPr>
            <p:ph type="sldNum" sz="quarter" idx="11"/>
          </p:nvPr>
        </p:nvSpPr>
        <p:spPr bwMode="auto"/>
        <p:txBody>
          <a:bodyPr vert="horz" wrap="square" lIns="92075" tIns="46038" rIns="92075" bIns="46038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r>
              <a:rPr sz="1200" b="1" dirty="0">
                <a:solidFill>
                  <a:srgbClr val="900000"/>
                </a:solidFill>
                <a:latin typeface="Georgia" panose="02040502050405020303" pitchFamily="18" charset="0"/>
              </a:rPr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Rectangle 12"/>
          <p:cNvSpPr txBox="1">
            <a:spLocks noGrp="1"/>
          </p:cNvSpPr>
          <p:nvPr>
            <p:ph type="ftr" sz="quarter" idx="10"/>
          </p:nvPr>
        </p:nvSpPr>
        <p:spPr/>
        <p:txBody>
          <a:bodyPr lIns="92075" tIns="46038" rIns="92075" bIns="46038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200" dirty="0">
                <a:solidFill>
                  <a:srgbClr val="900000"/>
                </a:solidFill>
                <a:latin typeface="Georgia" panose="02040502050405020303" pitchFamily="18" charset="0"/>
              </a:rPr>
              <a:t>Copyright © 2010 Pearson Education, Inc.</a:t>
            </a:r>
            <a:endParaRPr sz="1200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  <p:sp>
        <p:nvSpPr>
          <p:cNvPr id="21507" name="Rectang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79438"/>
          </a:xfrm>
        </p:spPr>
        <p:txBody>
          <a:bodyPr vert="horz" wrap="square" lIns="92075" tIns="46038" rIns="92075" bIns="46038" anchor="t" anchorCtr="0">
            <a:spAutoFit/>
          </a:bodyPr>
          <a:p>
            <a:pPr eaLnBrk="1" hangingPunct="1"/>
            <a:r>
              <a:rPr dirty="0"/>
              <a:t>Markup Languages</a:t>
            </a:r>
            <a:endParaRPr dirty="0"/>
          </a:p>
        </p:txBody>
      </p:sp>
      <p:sp>
        <p:nvSpPr>
          <p:cNvPr id="4198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Generalized Markup Language (GML)—1960s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Standard Generalized Markup Language (SGML)—early GML,1986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Hypertext Markup Language (HTML)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Fixed set of predefined markup “tags” used to format text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Controls look and feel of Web pages 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eXtensible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Markup Language (XML)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N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ew markup language specification developed by W3C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Designed to describe data and information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Tags used are defined by user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1987" name="Slide Number Placeholder 4"/>
          <p:cNvSpPr txBox="1">
            <a:spLocks noGrp="1"/>
          </p:cNvSpPr>
          <p:nvPr>
            <p:ph type="sldNum" sz="quarter" idx="11"/>
          </p:nvPr>
        </p:nvSpPr>
        <p:spPr bwMode="auto"/>
        <p:txBody>
          <a:bodyPr vert="horz" wrap="square" lIns="92075" tIns="46038" rIns="92075" bIns="46038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r>
              <a:rPr sz="1200" b="1" dirty="0">
                <a:solidFill>
                  <a:srgbClr val="900000"/>
                </a:solidFill>
                <a:latin typeface="Georgia" panose="02040502050405020303" pitchFamily="18" charset="0"/>
              </a:rPr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Rectangle 12"/>
          <p:cNvSpPr txBox="1">
            <a:spLocks noGrp="1"/>
          </p:cNvSpPr>
          <p:nvPr>
            <p:ph type="ftr" sz="quarter" idx="10"/>
          </p:nvPr>
        </p:nvSpPr>
        <p:spPr/>
        <p:txBody>
          <a:bodyPr lIns="92075" tIns="46038" rIns="92075" bIns="46038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200" dirty="0">
                <a:solidFill>
                  <a:srgbClr val="900000"/>
                </a:solidFill>
                <a:latin typeface="Georgia" panose="02040502050405020303" pitchFamily="18" charset="0"/>
              </a:rPr>
              <a:t>Copyright © 2010 Pearson Education, Inc.</a:t>
            </a:r>
            <a:endParaRPr sz="1200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  <p:sp>
        <p:nvSpPr>
          <p:cNvPr id="22531" name="Rectangle 102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79438"/>
          </a:xfrm>
        </p:spPr>
        <p:txBody>
          <a:bodyPr vert="horz" wrap="square" lIns="92075" tIns="46038" rIns="92075" bIns="46038" anchor="t" anchorCtr="0">
            <a:spAutoFit/>
          </a:bodyPr>
          <a:p>
            <a:pPr eaLnBrk="1" hangingPunct="1"/>
            <a:r>
              <a:rPr dirty="0"/>
              <a:t>Web Servers and Web Clients</a:t>
            </a:r>
            <a:endParaRPr dirty="0"/>
          </a:p>
        </p:txBody>
      </p:sp>
      <p:sp>
        <p:nvSpPr>
          <p:cNvPr id="43013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Web server software: 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Enables a computer to deliver Web pages to clients on networks that request this service by sending an HTTP request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Apache and Microsoft IIS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Basic capabilities: security services, FTP, search engine, data capture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Web server 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Can refer to Web server software or physical server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Specialized servers: database servers, ad servers, etc.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Web client: 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Any computing device attached to the Internet that is capable of making HTTP requests and displaying HTML pages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3011" name="Slide Number Placeholder 4"/>
          <p:cNvSpPr txBox="1">
            <a:spLocks noGrp="1"/>
          </p:cNvSpPr>
          <p:nvPr>
            <p:ph type="sldNum" sz="quarter" idx="11"/>
          </p:nvPr>
        </p:nvSpPr>
        <p:spPr bwMode="auto"/>
        <p:txBody>
          <a:bodyPr vert="horz" wrap="square" lIns="92075" tIns="46038" rIns="92075" bIns="46038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r>
              <a:rPr sz="1200" b="1" dirty="0">
                <a:solidFill>
                  <a:srgbClr val="900000"/>
                </a:solidFill>
                <a:latin typeface="Georgia" panose="02040502050405020303" pitchFamily="18" charset="0"/>
              </a:rPr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Rectangle 12"/>
          <p:cNvSpPr txBox="1">
            <a:spLocks noGrp="1"/>
          </p:cNvSpPr>
          <p:nvPr>
            <p:ph type="ftr" sz="quarter" idx="10"/>
          </p:nvPr>
        </p:nvSpPr>
        <p:spPr/>
        <p:txBody>
          <a:bodyPr lIns="92075" tIns="46038" rIns="92075" bIns="46038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200" dirty="0">
                <a:solidFill>
                  <a:srgbClr val="900000"/>
                </a:solidFill>
                <a:latin typeface="Georgia" panose="02040502050405020303" pitchFamily="18" charset="0"/>
              </a:rPr>
              <a:t>Copyright © 2010 Pearson Education, Inc.</a:t>
            </a:r>
            <a:endParaRPr sz="1200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  <p:sp>
        <p:nvSpPr>
          <p:cNvPr id="23555" name="Rectangle 1026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79438"/>
          </a:xfrm>
        </p:spPr>
        <p:txBody>
          <a:bodyPr vert="horz" wrap="square" lIns="92075" tIns="46038" rIns="92075" bIns="46038" anchor="t" anchorCtr="0">
            <a:spAutoFit/>
          </a:bodyPr>
          <a:p>
            <a:pPr eaLnBrk="1" hangingPunct="1"/>
            <a:r>
              <a:rPr dirty="0"/>
              <a:t>Web Browsers</a:t>
            </a:r>
            <a:endParaRPr dirty="0"/>
          </a:p>
        </p:txBody>
      </p:sp>
      <p:sp>
        <p:nvSpPr>
          <p:cNvPr id="44037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Primary purpose to display Web pages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Internet Explorer (67%) and Firefox (23%) dominate the market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Other browsers include: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Netscape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Opera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Safari (for Apple)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Google’s Chrome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4035" name="Slide Number Placeholder 4"/>
          <p:cNvSpPr txBox="1">
            <a:spLocks noGrp="1"/>
          </p:cNvSpPr>
          <p:nvPr>
            <p:ph type="sldNum" sz="quarter" idx="11"/>
          </p:nvPr>
        </p:nvSpPr>
        <p:spPr bwMode="auto"/>
        <p:txBody>
          <a:bodyPr vert="horz" wrap="square" lIns="92075" tIns="46038" rIns="92075" bIns="46038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r>
              <a:rPr sz="1200" b="1" dirty="0">
                <a:solidFill>
                  <a:srgbClr val="900000"/>
                </a:solidFill>
                <a:latin typeface="Georgia" panose="02040502050405020303" pitchFamily="18" charset="0"/>
              </a:rPr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Rectangle 12"/>
          <p:cNvSpPr txBox="1">
            <a:spLocks noGrp="1"/>
          </p:cNvSpPr>
          <p:nvPr>
            <p:ph type="ftr" sz="quarter" idx="10"/>
          </p:nvPr>
        </p:nvSpPr>
        <p:spPr/>
        <p:txBody>
          <a:bodyPr lIns="92075" tIns="46038" rIns="92075" bIns="46038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200" dirty="0">
                <a:solidFill>
                  <a:srgbClr val="900000"/>
                </a:solidFill>
                <a:latin typeface="Georgia" panose="02040502050405020303" pitchFamily="18" charset="0"/>
              </a:rPr>
              <a:t>Copyright © 2010 Pearson Education, Inc.</a:t>
            </a:r>
            <a:endParaRPr sz="1200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  <p:sp>
        <p:nvSpPr>
          <p:cNvPr id="24579" name="Rectang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85800"/>
          </a:xfrm>
        </p:spPr>
        <p:txBody>
          <a:bodyPr vert="horz" wrap="square" lIns="92075" tIns="46038" rIns="92075" bIns="46038" anchor="t" anchorCtr="0">
            <a:spAutoFit/>
          </a:bodyPr>
          <a:p>
            <a:pPr eaLnBrk="1" hangingPunct="1"/>
            <a:r>
              <a:rPr dirty="0"/>
              <a:t>The Internet and Web: Features</a:t>
            </a:r>
            <a:endParaRPr dirty="0"/>
          </a:p>
        </p:txBody>
      </p:sp>
      <p:sp>
        <p:nvSpPr>
          <p:cNvPr id="4506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Internet and Web features on which the foundations of e-commerce are built include: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E-mail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Instant messaging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Search engines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Intelligent agents (bots)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Online forums and chat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Streaming media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Cookies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5059" name="Slide Number Placeholder 4"/>
          <p:cNvSpPr txBox="1">
            <a:spLocks noGrp="1"/>
          </p:cNvSpPr>
          <p:nvPr>
            <p:ph type="sldNum" sz="quarter" idx="11"/>
          </p:nvPr>
        </p:nvSpPr>
        <p:spPr bwMode="auto"/>
        <p:txBody>
          <a:bodyPr vert="horz" wrap="square" lIns="92075" tIns="46038" rIns="92075" bIns="46038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r>
              <a:rPr sz="1200" b="1" dirty="0">
                <a:solidFill>
                  <a:srgbClr val="900000"/>
                </a:solidFill>
                <a:latin typeface="Georgia" panose="02040502050405020303" pitchFamily="18" charset="0"/>
              </a:rPr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Rectangle 12"/>
          <p:cNvSpPr txBox="1">
            <a:spLocks noGrp="1"/>
          </p:cNvSpPr>
          <p:nvPr>
            <p:ph type="ftr" sz="quarter" idx="10"/>
          </p:nvPr>
        </p:nvSpPr>
        <p:spPr/>
        <p:txBody>
          <a:bodyPr lIns="92075" tIns="46038" rIns="92075" bIns="46038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200" dirty="0">
                <a:solidFill>
                  <a:srgbClr val="900000"/>
                </a:solidFill>
                <a:latin typeface="Georgia" panose="02040502050405020303" pitchFamily="18" charset="0"/>
              </a:rPr>
              <a:t>Copyright © 2010 Pearson Education, Inc.</a:t>
            </a:r>
            <a:endParaRPr sz="1200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  <p:sp>
        <p:nvSpPr>
          <p:cNvPr id="25603" name="Rectang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79438"/>
          </a:xfrm>
        </p:spPr>
        <p:txBody>
          <a:bodyPr vert="horz" wrap="square" lIns="92075" tIns="46038" rIns="92075" bIns="46038" anchor="t" anchorCtr="0">
            <a:spAutoFit/>
          </a:bodyPr>
          <a:p>
            <a:pPr eaLnBrk="1" hangingPunct="1"/>
            <a:r>
              <a:rPr dirty="0"/>
              <a:t>E-mail</a:t>
            </a:r>
            <a:endParaRPr dirty="0"/>
          </a:p>
        </p:txBody>
      </p:sp>
      <p:sp>
        <p:nvSpPr>
          <p:cNvPr id="4608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Most used application of the Internet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Uses series of protocols for transferring  messages with text and attachments (images, sound, video clips, etc.,) from one Internet user to another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be an effective marketing tool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Spam a worsening problem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§"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6083" name="Slide Number Placeholder 4"/>
          <p:cNvSpPr txBox="1">
            <a:spLocks noGrp="1"/>
          </p:cNvSpPr>
          <p:nvPr>
            <p:ph type="sldNum" sz="quarter" idx="11"/>
          </p:nvPr>
        </p:nvSpPr>
        <p:spPr bwMode="auto"/>
        <p:txBody>
          <a:bodyPr vert="horz" wrap="square" lIns="92075" tIns="46038" rIns="92075" bIns="46038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r>
              <a:rPr sz="1200" b="1" dirty="0">
                <a:solidFill>
                  <a:srgbClr val="900000"/>
                </a:solidFill>
                <a:latin typeface="Georgia" panose="02040502050405020303" pitchFamily="18" charset="0"/>
              </a:rPr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Rectangle 12"/>
          <p:cNvSpPr txBox="1">
            <a:spLocks noGrp="1"/>
          </p:cNvSpPr>
          <p:nvPr>
            <p:ph type="ftr" sz="quarter" idx="10"/>
          </p:nvPr>
        </p:nvSpPr>
        <p:spPr/>
        <p:txBody>
          <a:bodyPr lIns="92075" tIns="46038" rIns="92075" bIns="46038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200" dirty="0">
                <a:solidFill>
                  <a:srgbClr val="900000"/>
                </a:solidFill>
                <a:latin typeface="Georgia" panose="02040502050405020303" pitchFamily="18" charset="0"/>
              </a:rPr>
              <a:t>Copyright © 2010 Pearson Education, Inc.</a:t>
            </a:r>
            <a:endParaRPr sz="1200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  <p:sp>
        <p:nvSpPr>
          <p:cNvPr id="26627" name="Rectang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79438"/>
          </a:xfrm>
        </p:spPr>
        <p:txBody>
          <a:bodyPr vert="horz" wrap="square" lIns="92075" tIns="46038" rIns="92075" bIns="46038" anchor="t" anchorCtr="0">
            <a:spAutoFit/>
          </a:bodyPr>
          <a:p>
            <a:pPr eaLnBrk="1" hangingPunct="1"/>
            <a:r>
              <a:rPr dirty="0"/>
              <a:t>Instant Messaging</a:t>
            </a:r>
            <a:endParaRPr dirty="0"/>
          </a:p>
        </p:txBody>
      </p:sp>
      <p:sp>
        <p:nvSpPr>
          <p:cNvPr id="4710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Displays words typed on a computer almost instantly, and recipients can then respond immediately in the same way</a:t>
            </a:r>
            <a:endParaRPr kumimoji="0" lang="en-US" sz="3600" b="0" i="0" u="none" strike="noStrike" kern="0" cap="none" spc="0" normalizeH="0" baseline="0" noProof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 proprietary systems offered by AOL, MSN, Yahoo, and Google</a:t>
            </a:r>
            <a:endParaRPr kumimoji="0" lang="en-US" sz="3600" b="0" i="0" u="none" strike="noStrike" kern="0" cap="none" spc="0" normalizeH="0" baseline="0" noProof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Meebo, Digsby: allow users to communicate across platforms</a:t>
            </a:r>
            <a:endParaRPr kumimoji="0" lang="en-US" sz="3600" b="0" i="0" u="none" strike="noStrike" kern="0" cap="none" spc="0" normalizeH="0" baseline="0" noProof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7107" name="Slide Number Placeholder 4"/>
          <p:cNvSpPr txBox="1">
            <a:spLocks noGrp="1"/>
          </p:cNvSpPr>
          <p:nvPr>
            <p:ph type="sldNum" sz="quarter" idx="11"/>
          </p:nvPr>
        </p:nvSpPr>
        <p:spPr bwMode="auto"/>
        <p:txBody>
          <a:bodyPr vert="horz" wrap="square" lIns="92075" tIns="46038" rIns="92075" bIns="46038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r>
              <a:rPr sz="1200" b="1" dirty="0">
                <a:solidFill>
                  <a:srgbClr val="900000"/>
                </a:solidFill>
                <a:latin typeface="Georgia" panose="02040502050405020303" pitchFamily="18" charset="0"/>
              </a:rPr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Rectangle 12"/>
          <p:cNvSpPr txBox="1">
            <a:spLocks noGrp="1"/>
          </p:cNvSpPr>
          <p:nvPr>
            <p:ph type="ftr" sz="quarter" idx="10"/>
          </p:nvPr>
        </p:nvSpPr>
        <p:spPr/>
        <p:txBody>
          <a:bodyPr lIns="92075" tIns="46038" rIns="92075" bIns="46038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200" dirty="0">
                <a:solidFill>
                  <a:srgbClr val="900000"/>
                </a:solidFill>
                <a:latin typeface="Georgia" panose="02040502050405020303" pitchFamily="18" charset="0"/>
              </a:rPr>
              <a:t>Copyright © 2010 Pearson Education, Inc.</a:t>
            </a:r>
            <a:endParaRPr sz="1200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  <p:sp>
        <p:nvSpPr>
          <p:cNvPr id="27651" name="Rectang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79438"/>
          </a:xfrm>
        </p:spPr>
        <p:txBody>
          <a:bodyPr vert="horz" wrap="square" lIns="92075" tIns="46038" rIns="92075" bIns="46038" anchor="t" anchorCtr="0">
            <a:spAutoFit/>
          </a:bodyPr>
          <a:p>
            <a:pPr eaLnBrk="1" hangingPunct="1"/>
            <a:r>
              <a:rPr dirty="0"/>
              <a:t>Search Engines</a:t>
            </a:r>
            <a:endParaRPr dirty="0"/>
          </a:p>
        </p:txBody>
      </p:sp>
      <p:sp>
        <p:nvSpPr>
          <p:cNvPr id="4813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Identify Web pages that match queries based on one or more techniques</a:t>
            </a: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Keyword indexes, page ranking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Also serve as:</a:t>
            </a:r>
            <a:endParaRPr kumimoji="0" lang="en-US" sz="3600" b="0" i="0" u="none" strike="noStrike" kern="0" cap="none" spc="0" normalizeH="0" baseline="0" noProof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Shopping tools</a:t>
            </a: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Advertising vehicles (search engine marketing)</a:t>
            </a: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Tool within e-commerce sites</a:t>
            </a: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Outside of e-mail, most commonly used Internet activity</a:t>
            </a: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None/>
              <a:defRPr/>
            </a:pPr>
            <a:endParaRPr kumimoji="0" lang="en-US" sz="3600" b="0" i="0" u="none" strike="noStrike" kern="0" cap="none" spc="0" normalizeH="0" baseline="0" noProof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8131" name="Slide Number Placeholder 4"/>
          <p:cNvSpPr txBox="1">
            <a:spLocks noGrp="1"/>
          </p:cNvSpPr>
          <p:nvPr>
            <p:ph type="sldNum" sz="quarter" idx="11"/>
          </p:nvPr>
        </p:nvSpPr>
        <p:spPr bwMode="auto"/>
        <p:txBody>
          <a:bodyPr vert="horz" wrap="square" lIns="92075" tIns="46038" rIns="92075" bIns="46038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r>
              <a:rPr sz="1200" b="1" dirty="0">
                <a:solidFill>
                  <a:srgbClr val="900000"/>
                </a:solidFill>
                <a:latin typeface="Georgia" panose="02040502050405020303" pitchFamily="18" charset="0"/>
              </a:rPr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Rectangle 12"/>
          <p:cNvSpPr txBox="1">
            <a:spLocks noGrp="1"/>
          </p:cNvSpPr>
          <p:nvPr>
            <p:ph type="ftr" sz="quarter" idx="10"/>
          </p:nvPr>
        </p:nvSpPr>
        <p:spPr/>
        <p:txBody>
          <a:bodyPr lIns="92075" tIns="46038" rIns="92075" bIns="46038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200" dirty="0">
                <a:solidFill>
                  <a:srgbClr val="900000"/>
                </a:solidFill>
                <a:latin typeface="Georgia" panose="02040502050405020303" pitchFamily="18" charset="0"/>
              </a:rPr>
              <a:t>Copyright © 2010 Pearson Education, Inc.</a:t>
            </a:r>
            <a:endParaRPr sz="1200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  <p:sp>
        <p:nvSpPr>
          <p:cNvPr id="28675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41350"/>
          </a:xfrm>
        </p:spPr>
        <p:txBody>
          <a:bodyPr vert="horz" wrap="square" lIns="92075" tIns="46038" rIns="92075" bIns="46038" anchor="t" anchorCtr="0">
            <a:spAutoFit/>
          </a:bodyPr>
          <a:p>
            <a:pPr eaLnBrk="1" hangingPunct="1"/>
            <a:r>
              <a:rPr dirty="0"/>
              <a:t>Streaming Media</a:t>
            </a:r>
            <a:endParaRPr dirty="0"/>
          </a:p>
        </p:txBody>
      </p:sp>
      <p:sp>
        <p:nvSpPr>
          <p:cNvPr id="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Enables music, video, and other large files to be sent to users in chunks so that when received and played, file comes through uninterrupted</a:t>
            </a:r>
            <a:endParaRPr kumimoji="0" lang="en-US" sz="3600" b="0" i="0" u="none" strike="noStrike" kern="0" cap="none" spc="0" normalizeH="0" baseline="0" noProof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Allows users to begin playing media files before file is fully downloaded</a:t>
            </a:r>
            <a:endParaRPr kumimoji="0" lang="en-US" sz="3600" b="0" i="0" u="none" strike="noStrike" kern="0" cap="none" spc="0" normalizeH="0" baseline="0" noProof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2229" name="Slide Number Placeholder 4"/>
          <p:cNvSpPr txBox="1">
            <a:spLocks noGrp="1"/>
          </p:cNvSpPr>
          <p:nvPr>
            <p:ph type="sldNum" sz="quarter" idx="11"/>
          </p:nvPr>
        </p:nvSpPr>
        <p:spPr bwMode="auto"/>
        <p:txBody>
          <a:bodyPr vert="horz" wrap="square" lIns="92075" tIns="46038" rIns="92075" bIns="46038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r>
              <a:rPr sz="1200" b="1" dirty="0">
                <a:solidFill>
                  <a:srgbClr val="900000"/>
                </a:solidFill>
                <a:latin typeface="Georgia" panose="02040502050405020303" pitchFamily="18" charset="0"/>
              </a:rPr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Footer Placeholder 1"/>
          <p:cNvSpPr txBox="1">
            <a:spLocks noGrp="1"/>
          </p:cNvSpPr>
          <p:nvPr>
            <p:ph type="ftr" sz="quarter" idx="10"/>
          </p:nvPr>
        </p:nvSpPr>
        <p:spPr/>
        <p:txBody>
          <a:bodyPr lIns="92075" tIns="46038" rIns="92075" bIns="46038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200" dirty="0">
                <a:solidFill>
                  <a:srgbClr val="900000"/>
                </a:solidFill>
                <a:latin typeface="Georgia" panose="02040502050405020303" pitchFamily="18" charset="0"/>
              </a:rPr>
              <a:t>Copyright © 2010 Pearson Education, Inc.</a:t>
            </a:r>
            <a:endParaRPr sz="1200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  <p:sp>
        <p:nvSpPr>
          <p:cNvPr id="29699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8229600" cy="641350"/>
          </a:xfrm>
        </p:spPr>
        <p:txBody>
          <a:bodyPr vert="horz" wrap="square" lIns="92075" tIns="46038" rIns="92075" bIns="46038" anchor="t" anchorCtr="0">
            <a:spAutoFit/>
          </a:bodyPr>
          <a:p>
            <a:pPr eaLnBrk="1" hangingPunct="1"/>
            <a:r>
              <a:rPr dirty="0"/>
              <a:t>Cookies</a:t>
            </a:r>
            <a:endParaRPr dirty="0"/>
          </a:p>
        </p:txBody>
      </p:sp>
      <p:sp>
        <p:nvSpPr>
          <p:cNvPr id="2970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 vert="horz" wrap="square" lIns="92075" tIns="46038" rIns="92075" bIns="46038" anchor="t" anchorCtr="0"/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dirty="0"/>
              <a:t>Small text files deposited by  Web site on user’s computer to store information about user, accessed when user next visits Web site</a:t>
            </a:r>
            <a:endParaRPr dirty="0"/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dirty="0"/>
              <a:t>Can help personalize Web site experience</a:t>
            </a:r>
            <a:endParaRPr dirty="0"/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dirty="0"/>
              <a:t>Can pose privacy threat</a:t>
            </a:r>
            <a:endParaRPr dirty="0"/>
          </a:p>
        </p:txBody>
      </p:sp>
      <p:sp>
        <p:nvSpPr>
          <p:cNvPr id="52229" name="Slide Number Placeholder 4"/>
          <p:cNvSpPr txBox="1">
            <a:spLocks noGrp="1"/>
          </p:cNvSpPr>
          <p:nvPr/>
        </p:nvSpPr>
        <p:spPr bwMode="auto">
          <a:xfrm>
            <a:off x="6781800" y="6400800"/>
            <a:ext cx="1905000" cy="457200"/>
          </a:xfrm>
          <a:prstGeom prst="rect">
            <a:avLst/>
          </a:prstGeom>
          <a:noFill/>
          <a:ln>
            <a:miter lim="800000"/>
          </a:ln>
        </p:spPr>
        <p:txBody>
          <a:bodyPr lIns="92075" tIns="46038" rIns="92075" bIns="46038" anchor="b"/>
          <a:p>
            <a:pPr algn="r">
              <a:buNone/>
            </a:pPr>
            <a:r>
              <a:rPr sz="1200" b="1" dirty="0">
                <a:solidFill>
                  <a:srgbClr val="900000"/>
                </a:solidFill>
                <a:latin typeface="Georgia" panose="02040502050405020303" pitchFamily="18" charset="0"/>
              </a:rPr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12"/>
          <p:cNvSpPr txBox="1">
            <a:spLocks noGrp="1"/>
          </p:cNvSpPr>
          <p:nvPr>
            <p:ph type="ftr" sz="quarter" idx="10"/>
          </p:nvPr>
        </p:nvSpPr>
        <p:spPr/>
        <p:txBody>
          <a:bodyPr lIns="92075" tIns="46038" rIns="92075" bIns="46038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200" dirty="0">
                <a:solidFill>
                  <a:srgbClr val="900000"/>
                </a:solidFill>
                <a:latin typeface="Georgia" panose="02040502050405020303" pitchFamily="18" charset="0"/>
              </a:rPr>
              <a:t>Copyright © 2010 Pearson Education, Inc.</a:t>
            </a:r>
            <a:endParaRPr sz="1200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1201738"/>
          </a:xfrm>
        </p:spPr>
        <p:txBody>
          <a:bodyPr vert="horz" wrap="square" lIns="92075" tIns="46038" rIns="92075" bIns="46038" numCol="1" anchor="t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0" cap="none" spc="-1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The Internet: </a:t>
            </a:r>
            <a:br>
              <a:rPr kumimoji="0" lang="en-US" sz="3600" b="1" i="0" u="none" strike="noStrike" kern="0" cap="none" spc="-1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</a:br>
            <a:r>
              <a:rPr kumimoji="0" lang="en-US" sz="3600" b="1" i="0" u="none" strike="noStrike" kern="0" cap="none" spc="-1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 panose="02040502050405020303" pitchFamily="18" charset="0"/>
                <a:ea typeface="+mj-ea"/>
                <a:cs typeface="+mj-cs"/>
              </a:rPr>
              <a:t>Key Technology Concepts</a:t>
            </a:r>
            <a:endParaRPr kumimoji="0" lang="en-US" sz="3600" b="1" i="0" u="none" strike="noStrike" kern="0" cap="none" spc="-15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Georgia" panose="02040502050405020303" pitchFamily="18" charset="0"/>
              <a:ea typeface="+mj-ea"/>
              <a:cs typeface="+mj-cs"/>
            </a:endParaRPr>
          </a:p>
        </p:txBody>
      </p:sp>
      <p:sp>
        <p:nvSpPr>
          <p:cNvPr id="819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4343400"/>
          </a:xfrm>
        </p:spPr>
        <p:txBody>
          <a:bodyPr vert="horz" wrap="square" lIns="92075" tIns="46038" rIns="92075" bIns="46038" numCol="1" anchor="t" anchorCtr="0" compatLnSpc="1"/>
          <a:lstStyle/>
          <a:p>
            <a:pPr marL="685800" marR="0" lvl="0" indent="-6858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Defined by Federal Networking Commission as network that: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90600" marR="0" lvl="1" indent="-5334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Uses IP addressing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990600" marR="0" lvl="1" indent="-5334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Supports TCP/IP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990600" marR="0" lvl="1" indent="-5334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Provides services to users, in manner similar to telephone system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685800" marR="0" lvl="0" indent="-6858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Three important concepts: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90600" marR="0" lvl="1" indent="-5334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AutoNum type="arabicPeriod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Packet switching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990600" marR="0" lvl="1" indent="-5334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AutoNum type="arabicPeriod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TCP/IP communications protocol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990600" marR="0" lvl="1" indent="-5334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AutoNum type="arabicPeriod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Client/server computing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8195" name="Slide Number Placeholder 4"/>
          <p:cNvSpPr txBox="1">
            <a:spLocks noGrp="1"/>
          </p:cNvSpPr>
          <p:nvPr>
            <p:ph type="sldNum" sz="quarter" idx="11"/>
          </p:nvPr>
        </p:nvSpPr>
        <p:spPr bwMode="auto"/>
        <p:txBody>
          <a:bodyPr vert="horz" wrap="square" lIns="92075" tIns="46038" rIns="92075" bIns="46038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r>
              <a:rPr sz="1200" b="1" dirty="0">
                <a:solidFill>
                  <a:srgbClr val="900000"/>
                </a:solidFill>
                <a:latin typeface="Georgia" panose="02040502050405020303" pitchFamily="18" charset="0"/>
              </a:rPr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12"/>
          <p:cNvSpPr txBox="1">
            <a:spLocks noGrp="1"/>
          </p:cNvSpPr>
          <p:nvPr>
            <p:ph type="ftr" sz="quarter" idx="10"/>
          </p:nvPr>
        </p:nvSpPr>
        <p:spPr/>
        <p:txBody>
          <a:bodyPr lIns="92075" tIns="46038" rIns="92075" bIns="46038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200" dirty="0">
                <a:solidFill>
                  <a:srgbClr val="900000"/>
                </a:solidFill>
                <a:latin typeface="Georgia" panose="02040502050405020303" pitchFamily="18" charset="0"/>
              </a:rPr>
              <a:t>Copyright © 2010 Pearson Education, Inc.</a:t>
            </a:r>
            <a:endParaRPr sz="1200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  <p:sp>
        <p:nvSpPr>
          <p:cNvPr id="5123" name="Rectang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79438"/>
          </a:xfrm>
        </p:spPr>
        <p:txBody>
          <a:bodyPr vert="horz" wrap="square" lIns="92075" tIns="46038" rIns="92075" bIns="46038" anchor="t" anchorCtr="0">
            <a:spAutoFit/>
          </a:bodyPr>
          <a:p>
            <a:pPr eaLnBrk="1" hangingPunct="1"/>
            <a:r>
              <a:rPr dirty="0"/>
              <a:t>Packet Switching</a:t>
            </a:r>
            <a:endParaRPr dirty="0"/>
          </a:p>
        </p:txBody>
      </p:sp>
      <p:sp>
        <p:nvSpPr>
          <p:cNvPr id="922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Slices digital messages into packets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Sends packets along different communication paths as they become available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Reassembles packets once they arrive at destination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Uses routers 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Special purpose computers that interconnect the computer networks that make up the Internet and route packets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Routing algorithms ensure packets take the best available path toward their destination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Less expensive, wasteful than circuit-switching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219" name="Slide Number Placeholder 4"/>
          <p:cNvSpPr txBox="1">
            <a:spLocks noGrp="1"/>
          </p:cNvSpPr>
          <p:nvPr>
            <p:ph type="sldNum" sz="quarter" idx="11"/>
          </p:nvPr>
        </p:nvSpPr>
        <p:spPr bwMode="auto"/>
        <p:txBody>
          <a:bodyPr vert="horz" wrap="square" lIns="92075" tIns="46038" rIns="92075" bIns="46038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r>
              <a:rPr sz="1200" b="1" dirty="0">
                <a:solidFill>
                  <a:srgbClr val="900000"/>
                </a:solidFill>
                <a:latin typeface="Georgia" panose="02040502050405020303" pitchFamily="18" charset="0"/>
              </a:rPr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12"/>
          <p:cNvSpPr txBox="1">
            <a:spLocks noGrp="1"/>
          </p:cNvSpPr>
          <p:nvPr>
            <p:ph type="ftr" sz="quarter" idx="10"/>
          </p:nvPr>
        </p:nvSpPr>
        <p:spPr/>
        <p:txBody>
          <a:bodyPr lIns="92075" tIns="46038" rIns="92075" bIns="46038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200" dirty="0">
                <a:solidFill>
                  <a:srgbClr val="900000"/>
                </a:solidFill>
                <a:latin typeface="Georgia" panose="02040502050405020303" pitchFamily="18" charset="0"/>
              </a:rPr>
              <a:t>Copyright © 2010 Pearson Education, Inc.</a:t>
            </a:r>
            <a:endParaRPr sz="1200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  <p:sp>
        <p:nvSpPr>
          <p:cNvPr id="6147" name="Rectang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79438"/>
          </a:xfrm>
        </p:spPr>
        <p:txBody>
          <a:bodyPr vert="horz" wrap="square" lIns="92075" tIns="46038" rIns="92075" bIns="46038" anchor="t" anchorCtr="0">
            <a:spAutoFit/>
          </a:bodyPr>
          <a:p>
            <a:pPr eaLnBrk="1" hangingPunct="1"/>
            <a:r>
              <a:rPr dirty="0"/>
              <a:t>Packet Switching</a:t>
            </a:r>
            <a:endParaRPr dirty="0"/>
          </a:p>
        </p:txBody>
      </p:sp>
      <p:sp>
        <p:nvSpPr>
          <p:cNvPr id="1024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443788" cy="609600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None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Figure 3.3, Page 130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3" name="Slide Number Placeholder 4"/>
          <p:cNvSpPr txBox="1">
            <a:spLocks noGrp="1"/>
          </p:cNvSpPr>
          <p:nvPr>
            <p:ph type="sldNum" sz="quarter" idx="11"/>
          </p:nvPr>
        </p:nvSpPr>
        <p:spPr bwMode="auto"/>
        <p:txBody>
          <a:bodyPr vert="horz" wrap="square" lIns="92075" tIns="46038" rIns="92075" bIns="46038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r>
              <a:rPr sz="1200" b="1" dirty="0">
                <a:solidFill>
                  <a:srgbClr val="900000"/>
                </a:solidFill>
                <a:latin typeface="Georgia" panose="02040502050405020303" pitchFamily="18" charset="0"/>
              </a:rPr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  <p:pic>
        <p:nvPicPr>
          <p:cNvPr id="6150" name="Picture 5" descr="EC-3 - Fig-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4800" y="2133600"/>
            <a:ext cx="8610600" cy="3886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12"/>
          <p:cNvSpPr txBox="1">
            <a:spLocks noGrp="1"/>
          </p:cNvSpPr>
          <p:nvPr>
            <p:ph type="ftr" sz="quarter" idx="10"/>
          </p:nvPr>
        </p:nvSpPr>
        <p:spPr/>
        <p:txBody>
          <a:bodyPr lIns="92075" tIns="46038" rIns="92075" bIns="46038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200" dirty="0">
                <a:solidFill>
                  <a:srgbClr val="900000"/>
                </a:solidFill>
                <a:latin typeface="Georgia" panose="02040502050405020303" pitchFamily="18" charset="0"/>
              </a:rPr>
              <a:t>Copyright © 2010 Pearson Education, Inc.</a:t>
            </a:r>
            <a:endParaRPr sz="1200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  <p:sp>
        <p:nvSpPr>
          <p:cNvPr id="7171" name="Rectang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79438"/>
          </a:xfrm>
        </p:spPr>
        <p:txBody>
          <a:bodyPr vert="horz" wrap="square" lIns="92075" tIns="46038" rIns="92075" bIns="46038" anchor="t" anchorCtr="0">
            <a:spAutoFit/>
          </a:bodyPr>
          <a:p>
            <a:pPr eaLnBrk="1" hangingPunct="1"/>
            <a:r>
              <a:rPr dirty="0"/>
              <a:t>TCP/IP</a:t>
            </a:r>
            <a:endParaRPr dirty="0"/>
          </a:p>
        </p:txBody>
      </p:sp>
      <p:sp>
        <p:nvSpPr>
          <p:cNvPr id="1126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vert="horz" wrap="square" lIns="92075" tIns="46038" rIns="92075" bIns="46038" numCol="1" anchor="t" anchorCtr="0" compatLnSpc="1"/>
          <a:lstStyle/>
          <a:p>
            <a:pPr marL="685800" marR="0" lvl="0" indent="-6858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Transmission Control Protocol (TCP): 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90600" marR="0" lvl="1" indent="-5334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Establishes connections between sending and receiving Web computers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990600" marR="0" lvl="1" indent="-5334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Handles assembly of packets at point of transmission, and reassembly at receiving end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685800" marR="0" lvl="0" indent="-6858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Internet Protocol (IP): 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90600" marR="0" lvl="1" indent="-5334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Provides the Internet’s addressing scheme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685800" marR="0" lvl="0" indent="-6858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 TCP/IP Layers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90600" marR="0" lvl="1" indent="-5334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AutoNum type="arabicPeriod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Network Interface Layer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990600" marR="0" lvl="1" indent="-5334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AutoNum type="arabicPeriod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Internet Layer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990600" marR="0" lvl="1" indent="-5334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AutoNum type="arabicPeriod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Transport Layer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990600" marR="0" lvl="1" indent="-5334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AutoNum type="arabicPeriod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Application Layer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1267" name="Slide Number Placeholder 4"/>
          <p:cNvSpPr txBox="1">
            <a:spLocks noGrp="1"/>
          </p:cNvSpPr>
          <p:nvPr>
            <p:ph type="sldNum" sz="quarter" idx="11"/>
          </p:nvPr>
        </p:nvSpPr>
        <p:spPr bwMode="auto"/>
        <p:txBody>
          <a:bodyPr vert="horz" wrap="square" lIns="92075" tIns="46038" rIns="92075" bIns="46038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r>
              <a:rPr sz="1200" b="1" dirty="0">
                <a:solidFill>
                  <a:srgbClr val="900000"/>
                </a:solidFill>
                <a:latin typeface="Georgia" panose="02040502050405020303" pitchFamily="18" charset="0"/>
              </a:rPr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12"/>
          <p:cNvSpPr txBox="1">
            <a:spLocks noGrp="1"/>
          </p:cNvSpPr>
          <p:nvPr>
            <p:ph type="ftr" sz="quarter" idx="10"/>
          </p:nvPr>
        </p:nvSpPr>
        <p:spPr/>
        <p:txBody>
          <a:bodyPr lIns="92075" tIns="46038" rIns="92075" bIns="46038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200" dirty="0">
                <a:solidFill>
                  <a:srgbClr val="900000"/>
                </a:solidFill>
                <a:latin typeface="Georgia" panose="02040502050405020303" pitchFamily="18" charset="0"/>
              </a:rPr>
              <a:t>Copyright © 2010 Pearson Education, Inc.</a:t>
            </a:r>
            <a:endParaRPr sz="1200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  <p:sp>
        <p:nvSpPr>
          <p:cNvPr id="8195" name="Rectang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79438"/>
          </a:xfrm>
        </p:spPr>
        <p:txBody>
          <a:bodyPr vert="horz" wrap="square" lIns="92075" tIns="46038" rIns="92075" bIns="46038" anchor="t" anchorCtr="0">
            <a:spAutoFit/>
          </a:bodyPr>
          <a:p>
            <a:pPr eaLnBrk="1" hangingPunct="1"/>
            <a:r>
              <a:rPr dirty="0"/>
              <a:t>Internet (IP) Addresses</a:t>
            </a:r>
            <a:endParaRPr dirty="0"/>
          </a:p>
        </p:txBody>
      </p:sp>
      <p:sp>
        <p:nvSpPr>
          <p:cNvPr id="1331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IPv4: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32-bit number 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Expressed as series of four sets of separate numbers marked off by periods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201.61.186.227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Class C address: Network identified by first three sets, computer identified by last set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New version: IPv6 has 128-bit addresses, able to handle up to 1 quadrillion addresses (IPv4 can only handle 4 billion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)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315" name="Slide Number Placeholder 4"/>
          <p:cNvSpPr txBox="1">
            <a:spLocks noGrp="1"/>
          </p:cNvSpPr>
          <p:nvPr>
            <p:ph type="sldNum" sz="quarter" idx="11"/>
          </p:nvPr>
        </p:nvSpPr>
        <p:spPr bwMode="auto"/>
        <p:txBody>
          <a:bodyPr vert="horz" wrap="square" lIns="92075" tIns="46038" rIns="92075" bIns="46038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r>
              <a:rPr sz="1200" b="1" dirty="0">
                <a:solidFill>
                  <a:srgbClr val="900000"/>
                </a:solidFill>
                <a:latin typeface="Georgia" panose="02040502050405020303" pitchFamily="18" charset="0"/>
              </a:rPr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12"/>
          <p:cNvSpPr txBox="1">
            <a:spLocks noGrp="1"/>
          </p:cNvSpPr>
          <p:nvPr>
            <p:ph type="ftr" sz="quarter" idx="10"/>
          </p:nvPr>
        </p:nvSpPr>
        <p:spPr/>
        <p:txBody>
          <a:bodyPr lIns="92075" tIns="46038" rIns="92075" bIns="46038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200" dirty="0">
                <a:solidFill>
                  <a:srgbClr val="900000"/>
                </a:solidFill>
                <a:latin typeface="Georgia" panose="02040502050405020303" pitchFamily="18" charset="0"/>
              </a:rPr>
              <a:t>Copyright © 2010 Pearson Education, Inc.</a:t>
            </a:r>
            <a:endParaRPr sz="1200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  <p:sp>
        <p:nvSpPr>
          <p:cNvPr id="9219" name="Rectang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 vert="horz" wrap="square" lIns="92075" tIns="46038" rIns="92075" bIns="46038" anchor="t" anchorCtr="0">
            <a:spAutoFit/>
          </a:bodyPr>
          <a:p>
            <a:pPr eaLnBrk="1" hangingPunct="1"/>
            <a:r>
              <a:rPr dirty="0"/>
              <a:t>Routing Internet Messages: TCP/IP and Packet Switching</a:t>
            </a:r>
            <a:endParaRPr dirty="0"/>
          </a:p>
        </p:txBody>
      </p:sp>
      <p:sp>
        <p:nvSpPr>
          <p:cNvPr id="1434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828800"/>
            <a:ext cx="7443788" cy="609600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None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Figure 3.5, Page 133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339" name="Slide Number Placeholder 4"/>
          <p:cNvSpPr txBox="1">
            <a:spLocks noGrp="1"/>
          </p:cNvSpPr>
          <p:nvPr>
            <p:ph type="sldNum" sz="quarter" idx="11"/>
          </p:nvPr>
        </p:nvSpPr>
        <p:spPr bwMode="auto"/>
        <p:txBody>
          <a:bodyPr vert="horz" wrap="square" lIns="92075" tIns="46038" rIns="92075" bIns="46038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r>
              <a:rPr sz="1200" b="1" dirty="0">
                <a:solidFill>
                  <a:srgbClr val="900000"/>
                </a:solidFill>
                <a:latin typeface="Georgia" panose="02040502050405020303" pitchFamily="18" charset="0"/>
              </a:rPr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  <p:pic>
        <p:nvPicPr>
          <p:cNvPr id="9222" name="Picture 5" descr="EC-3 - Fig-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" y="2438400"/>
            <a:ext cx="8686800" cy="3657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 12"/>
          <p:cNvSpPr txBox="1">
            <a:spLocks noGrp="1"/>
          </p:cNvSpPr>
          <p:nvPr>
            <p:ph type="ftr" sz="quarter" idx="10"/>
          </p:nvPr>
        </p:nvSpPr>
        <p:spPr/>
        <p:txBody>
          <a:bodyPr lIns="92075" tIns="46038" rIns="92075" bIns="46038" anchor="b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eaLnBrk="1" hangingPunct="1"/>
            <a:r>
              <a:rPr sz="1200" dirty="0">
                <a:solidFill>
                  <a:srgbClr val="900000"/>
                </a:solidFill>
                <a:latin typeface="Georgia" panose="02040502050405020303" pitchFamily="18" charset="0"/>
              </a:rPr>
              <a:t>Copyright © 2010 Pearson Education, Inc.</a:t>
            </a:r>
            <a:endParaRPr sz="1200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  <p:sp>
        <p:nvSpPr>
          <p:cNvPr id="10243" name="Rectang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79438"/>
          </a:xfrm>
        </p:spPr>
        <p:txBody>
          <a:bodyPr vert="horz" wrap="square" lIns="92075" tIns="46038" rIns="92075" bIns="46038" anchor="t" anchorCtr="0">
            <a:spAutoFit/>
          </a:bodyPr>
          <a:p>
            <a:pPr eaLnBrk="1" hangingPunct="1"/>
            <a:r>
              <a:rPr dirty="0"/>
              <a:t>Domain Names, DNS, and URLs</a:t>
            </a:r>
            <a:endParaRPr dirty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vert="horz" wrap="square" lIns="92075" tIns="46038" rIns="92075" bIns="46038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Domain Name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IP address expressed in natural language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Domain Name System (DNS)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Allows numeric IP addresses to be expressed in natural language 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n"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Uniform Resource Locator (URL)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Address used by Web browser to identify location of content on the Web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>
                <a:schemeClr val="tx2"/>
              </a:buClr>
              <a:buSzPct val="79000"/>
              <a:buFont typeface="Wingdings" panose="05000000000000000000" pitchFamily="2" charset="2"/>
              <a:buChar char="v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1D70"/>
                </a:solidFill>
                <a:effectLst/>
                <a:uLnTx/>
                <a:uFillTx/>
                <a:latin typeface="+mn-lt"/>
              </a:rPr>
              <a:t>E.g., http://www.azimuth-interactive.com/flash_test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1D7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5363" name="Slide Number Placeholder 4"/>
          <p:cNvSpPr txBox="1">
            <a:spLocks noGrp="1"/>
          </p:cNvSpPr>
          <p:nvPr>
            <p:ph type="sldNum" sz="quarter" idx="11"/>
          </p:nvPr>
        </p:nvSpPr>
        <p:spPr bwMode="auto"/>
        <p:txBody>
          <a:bodyPr vert="horz" wrap="square" lIns="92075" tIns="46038" rIns="92075" bIns="46038" numCol="1" anchor="b" anchorCtr="0" compatLnSpc="1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</a:lstStyle>
          <a:p>
            <a:pPr lvl="0" algn="r" eaLnBrk="1" hangingPunct="1">
              <a:buNone/>
            </a:pPr>
            <a:r>
              <a:rPr sz="1200" b="1" dirty="0">
                <a:solidFill>
                  <a:srgbClr val="900000"/>
                </a:solidFill>
                <a:latin typeface="Georgia" panose="02040502050405020303" pitchFamily="18" charset="0"/>
              </a:rPr>
              <a:t>Slide 3-</a:t>
            </a:r>
            <a:fld id="{9A0DB2DC-4C9A-4742-B13C-FB6460FD3503}" type="slidenum">
              <a:rPr lang="en-US" sz="1200" b="1" dirty="0">
                <a:solidFill>
                  <a:srgbClr val="900000"/>
                </a:solidFill>
                <a:latin typeface="Georgia" panose="02040502050405020303" pitchFamily="18" charset="0"/>
              </a:rPr>
            </a:fld>
            <a:endParaRPr lang="en-US" sz="1200" b="1" dirty="0">
              <a:solidFill>
                <a:srgbClr val="9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tion2">
  <a:themeElements>
    <a:clrScheme name="EC6E colors">
      <a:dk1>
        <a:srgbClr val="000000"/>
      </a:dk1>
      <a:lt1>
        <a:srgbClr val="FFFFFF"/>
      </a:lt1>
      <a:dk2>
        <a:srgbClr val="C00000"/>
      </a:dk2>
      <a:lt2>
        <a:srgbClr val="92D050"/>
      </a:lt2>
      <a:accent1>
        <a:srgbClr val="0A9010"/>
      </a:accent1>
      <a:accent2>
        <a:srgbClr val="C1D1FF"/>
      </a:accent2>
      <a:accent3>
        <a:srgbClr val="FFFFFF"/>
      </a:accent3>
      <a:accent4>
        <a:srgbClr val="430086"/>
      </a:accent4>
      <a:accent5>
        <a:srgbClr val="ED9901"/>
      </a:accent5>
      <a:accent6>
        <a:srgbClr val="3F3F3F"/>
      </a:accent6>
      <a:hlink>
        <a:srgbClr val="430086"/>
      </a:hlink>
      <a:folHlink>
        <a:srgbClr val="92D050"/>
      </a:folHlink>
    </a:clrScheme>
    <a:fontScheme name="EC6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Presentation2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2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2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2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2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2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2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resentation2">
  <a:themeElements>
    <a:clrScheme name="EC6E colors">
      <a:dk1>
        <a:srgbClr val="000000"/>
      </a:dk1>
      <a:lt1>
        <a:srgbClr val="FFFFFF"/>
      </a:lt1>
      <a:dk2>
        <a:srgbClr val="C00000"/>
      </a:dk2>
      <a:lt2>
        <a:srgbClr val="92D050"/>
      </a:lt2>
      <a:accent1>
        <a:srgbClr val="0A9010"/>
      </a:accent1>
      <a:accent2>
        <a:srgbClr val="C1D1FF"/>
      </a:accent2>
      <a:accent3>
        <a:srgbClr val="FFFFFF"/>
      </a:accent3>
      <a:accent4>
        <a:srgbClr val="430086"/>
      </a:accent4>
      <a:accent5>
        <a:srgbClr val="ED9901"/>
      </a:accent5>
      <a:accent6>
        <a:srgbClr val="3F3F3F"/>
      </a:accent6>
      <a:hlink>
        <a:srgbClr val="430086"/>
      </a:hlink>
      <a:folHlink>
        <a:srgbClr val="92D050"/>
      </a:folHlink>
    </a:clrScheme>
    <a:fontScheme name="EC6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Presentation2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2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2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2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2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2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2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Laudon_Traver_E-commerce6E_Chapter02</Template>
  <TotalTime>0</TotalTime>
  <Words>8525</Words>
  <Application>WPS Presentation</Application>
  <PresentationFormat>On-screen Show (4:3)</PresentationFormat>
  <Paragraphs>362</Paragraphs>
  <Slides>28</Slides>
  <Notes>27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28</vt:i4>
      </vt:variant>
    </vt:vector>
  </HeadingPairs>
  <TitlesOfParts>
    <vt:vector size="39" baseType="lpstr">
      <vt:lpstr>Arial</vt:lpstr>
      <vt:lpstr>SimSun</vt:lpstr>
      <vt:lpstr>Wingdings</vt:lpstr>
      <vt:lpstr>Tahoma</vt:lpstr>
      <vt:lpstr>Georgia</vt:lpstr>
      <vt:lpstr>Calibri</vt:lpstr>
      <vt:lpstr>Times New Roman</vt:lpstr>
      <vt:lpstr>Microsoft YaHei</vt:lpstr>
      <vt:lpstr>Arial Unicode MS</vt:lpstr>
      <vt:lpstr>Presentation2</vt:lpstr>
      <vt:lpstr>1_Presentation2</vt:lpstr>
      <vt:lpstr>Prepared by Dr. Muhammed Rafi.P Assistant Professor PG Department of Commerce &amp; Management studies</vt:lpstr>
      <vt:lpstr>The Internet: Technology Background</vt:lpstr>
      <vt:lpstr>The Internet:  Key Technology Concepts</vt:lpstr>
      <vt:lpstr>Packet Switching</vt:lpstr>
      <vt:lpstr>Packet Switching</vt:lpstr>
      <vt:lpstr>TCP/IP</vt:lpstr>
      <vt:lpstr>Internet (IP) Addresses</vt:lpstr>
      <vt:lpstr>Routing Internet Messages: TCP/IP and Packet Switching</vt:lpstr>
      <vt:lpstr>Domain Names, DNS, and URLs</vt:lpstr>
      <vt:lpstr>Client/Server Computing</vt:lpstr>
      <vt:lpstr>The New Client: The Emerging Mobile Platform</vt:lpstr>
      <vt:lpstr>Cloud Computing</vt:lpstr>
      <vt:lpstr>Internet Service Providers (ISPs)</vt:lpstr>
      <vt:lpstr>Intranets and Extranets</vt:lpstr>
      <vt:lpstr>The Last Mile: Mobile Wireless Internet Access</vt:lpstr>
      <vt:lpstr>Telephone-based Wireless  Internet Access</vt:lpstr>
      <vt:lpstr>Wireless Local Area Networks (WLANs)</vt:lpstr>
      <vt:lpstr>Wi-Fi Networks</vt:lpstr>
      <vt:lpstr>Hypertext</vt:lpstr>
      <vt:lpstr>Markup Languages</vt:lpstr>
      <vt:lpstr>Web Servers and Web Clients</vt:lpstr>
      <vt:lpstr>Web Browsers</vt:lpstr>
      <vt:lpstr>The Internet and Web: Features</vt:lpstr>
      <vt:lpstr>E-mail</vt:lpstr>
      <vt:lpstr>Instant Messaging</vt:lpstr>
      <vt:lpstr>Search Engines</vt:lpstr>
      <vt:lpstr>Streaming Media</vt:lpstr>
      <vt:lpstr>Cookies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Internet: Technology Background</dc:title>
  <dc:creator>user</dc:creator>
  <cp:lastModifiedBy>user</cp:lastModifiedBy>
  <cp:revision>365</cp:revision>
  <cp:lastPrinted>2002-04-12T18:43:00Z</cp:lastPrinted>
  <dcterms:created xsi:type="dcterms:W3CDTF">2000-06-05T14:57:00Z</dcterms:created>
  <dcterms:modified xsi:type="dcterms:W3CDTF">2024-08-31T09:03:59Z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BC00EFAEACB44C6392DAF36AACA4208D_12</vt:lpwstr>
  </property>
  <property fmtid="{D5CDD505-2E9C-101B-9397-08002B2CF9AE}" pid="3" name="KSOProductBuildVer">
    <vt:lpwstr>1033-12.2.0.17562</vt:lpwstr>
  </property>
</Properties>
</file>