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1" r:id="rId3"/>
    <p:sldId id="257" r:id="rId4"/>
    <p:sldId id="258" r:id="rId5"/>
    <p:sldId id="259" r:id="rId6"/>
    <p:sldId id="260" r:id="rId7"/>
    <p:sldId id="261" r:id="rId8"/>
    <p:sldId id="262" r:id="rId9"/>
    <p:sldId id="263" r:id="rId10"/>
    <p:sldId id="264" r:id="rId11"/>
    <p:sldId id="265" r:id="rId12"/>
    <p:sldId id="266" r:id="rId13"/>
    <p:sldId id="267" r:id="rId14"/>
    <p:sldId id="269"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DA82858-0300-43F7-8408-6426D8CC0B3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1DA82858-0300-43F7-8408-6426D8CC0B3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1DA82858-0300-43F7-8408-6426D8CC0B3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1DA82858-0300-43F7-8408-6426D8CC0B3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1DA82858-0300-43F7-8408-6426D8CC0B3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1DA82858-0300-43F7-8408-6426D8CC0B3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1DA82858-0300-43F7-8408-6426D8CC0B3C}"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DA82858-0300-43F7-8408-6426D8CC0B3C}"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82858-0300-43F7-8408-6426D8CC0B3C}"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A82858-0300-43F7-8408-6426D8CC0B3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A82858-0300-43F7-8408-6426D8CC0B3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3F0E67-5FD5-4FCB-8D3C-D5F620450487}"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82858-0300-43F7-8408-6426D8CC0B3C}"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3F0E67-5FD5-4FCB-8D3C-D5F620450487}"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722313" y="4406900"/>
            <a:ext cx="7772400" cy="1014730"/>
          </a:xfrm>
        </p:spPr>
        <p:txBody>
          <a:bodyPr/>
          <a:p>
            <a:pPr algn="ctr"/>
            <a:r>
              <a:rPr lang="en-US" altLang="en-IN" sz="1500" dirty="0">
                <a:solidFill>
                  <a:srgbClr val="002060"/>
                </a:solidFill>
                <a:sym typeface="+mn-ea"/>
              </a:rPr>
              <a:t>Prepared by</a:t>
            </a:r>
            <a:br>
              <a:rPr lang="en-US" altLang="en-IN" sz="1500" b="1" dirty="0">
                <a:solidFill>
                  <a:srgbClr val="002060"/>
                </a:solidFill>
                <a:sym typeface="+mn-ea"/>
              </a:rPr>
            </a:br>
            <a:r>
              <a:rPr lang="en-US" altLang="en-IN" sz="1500" dirty="0">
                <a:solidFill>
                  <a:srgbClr val="002060"/>
                </a:solidFill>
                <a:sym typeface="+mn-ea"/>
              </a:rPr>
              <a:t>Dr. Muhammed Rafi.P</a:t>
            </a:r>
            <a:br>
              <a:rPr lang="en-US" altLang="en-IN" sz="1500" dirty="0">
                <a:solidFill>
                  <a:srgbClr val="002060"/>
                </a:solidFill>
                <a:sym typeface="+mn-ea"/>
              </a:rPr>
            </a:br>
            <a:r>
              <a:rPr lang="en-US" altLang="en-IN" sz="1500" dirty="0">
                <a:solidFill>
                  <a:srgbClr val="002060"/>
                </a:solidFill>
                <a:sym typeface="+mn-ea"/>
              </a:rPr>
              <a:t>Assistant Professor</a:t>
            </a:r>
            <a:br>
              <a:rPr lang="en-US" altLang="en-IN" sz="1500" dirty="0">
                <a:solidFill>
                  <a:srgbClr val="002060"/>
                </a:solidFill>
                <a:sym typeface="+mn-ea"/>
              </a:rPr>
            </a:br>
            <a:r>
              <a:rPr lang="en-US" altLang="en-IN" sz="1500" dirty="0">
                <a:solidFill>
                  <a:srgbClr val="002060"/>
                </a:solidFill>
                <a:sym typeface="+mn-ea"/>
              </a:rPr>
              <a:t>PG Department of Commerce &amp; Management studies</a:t>
            </a:r>
            <a:endParaRPr lang="en-US" sz="1500"/>
          </a:p>
        </p:txBody>
      </p:sp>
      <p:sp>
        <p:nvSpPr>
          <p:cNvPr id="5" name="Text Placeholder 4"/>
          <p:cNvSpPr>
            <a:spLocks noGrp="1"/>
          </p:cNvSpPr>
          <p:nvPr>
            <p:ph type="body" idx="1"/>
          </p:nvPr>
        </p:nvSpPr>
        <p:spPr>
          <a:xfrm>
            <a:off x="722630" y="1779270"/>
            <a:ext cx="7772400" cy="1343025"/>
          </a:xfrm>
        </p:spPr>
        <p:txBody>
          <a:bodyPr/>
          <a:p>
            <a:pPr algn="ctr"/>
            <a:r>
              <a:rPr lang="en-US" sz="2800" b="1" dirty="0" smtClean="0">
                <a:solidFill>
                  <a:srgbClr val="FF0000"/>
                </a:solidFill>
                <a:effectLst/>
                <a:latin typeface="Times New Roman" panose="02020603050405020304"/>
                <a:ea typeface="Times New Roman" panose="02020603050405020304"/>
                <a:sym typeface="+mn-ea"/>
              </a:rPr>
              <a:t>Regulatory framework of E</a:t>
            </a:r>
            <a:r>
              <a:rPr lang="en-US" sz="2800" b="1" dirty="0">
                <a:solidFill>
                  <a:srgbClr val="FF0000"/>
                </a:solidFill>
                <a:ea typeface="Times New Roman" panose="02020603050405020304"/>
                <a:sym typeface="+mn-ea"/>
              </a:rPr>
              <a:t>‐</a:t>
            </a:r>
            <a:r>
              <a:rPr lang="en-US" sz="2800" b="1" dirty="0" smtClean="0">
                <a:solidFill>
                  <a:srgbClr val="FF0000"/>
                </a:solidFill>
                <a:effectLst/>
                <a:latin typeface="Times New Roman" panose="02020603050405020304"/>
                <a:ea typeface="Times New Roman" panose="02020603050405020304"/>
                <a:sym typeface="+mn-ea"/>
              </a:rPr>
              <a:t>commerce</a:t>
            </a:r>
            <a:endParaRPr lang="en-IN" sz="2800" b="1" dirty="0">
              <a:solidFill>
                <a:srgbClr val="FF0000"/>
              </a:solidFill>
              <a:effectLst/>
              <a:latin typeface="Times New Roman" panose="02020603050405020304"/>
              <a:ea typeface="Times New Roman" panose="02020603050405020304"/>
            </a:endParaRPr>
          </a:p>
          <a:p>
            <a:pPr algn="ctr"/>
            <a:endParaRPr lang="en-IN" sz="2800" b="1" dirty="0">
              <a:solidFill>
                <a:srgbClr val="FF0000"/>
              </a:solidFill>
              <a:effectLst/>
              <a:latin typeface="Times New Roman" panose="02020603050405020304"/>
              <a:ea typeface="Times New Roman" panose="020206030504050203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0485">
              <a:spcBef>
                <a:spcPts val="460"/>
              </a:spcBef>
              <a:spcAft>
                <a:spcPts val="0"/>
              </a:spcAft>
            </a:pPr>
            <a:r>
              <a:rPr lang="en-US" sz="3000" b="1" dirty="0" smtClean="0">
                <a:effectLst/>
                <a:latin typeface="Times New Roman" panose="02020603050405020304"/>
                <a:ea typeface="Times New Roman" panose="02020603050405020304"/>
              </a:rPr>
              <a:t>Information Technology [Amendment] Act, 2008</a:t>
            </a:r>
            <a:br>
              <a:rPr lang="en-IN" sz="3000" dirty="0" smtClean="0">
                <a:effectLst/>
                <a:latin typeface="Times New Roman" panose="02020603050405020304"/>
                <a:ea typeface="Times New Roman" panose="02020603050405020304"/>
              </a:rPr>
            </a:br>
            <a:endParaRPr lang="en-IN" sz="3000" dirty="0"/>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indent="0" algn="ctr">
              <a:lnSpc>
                <a:spcPct val="150000"/>
              </a:lnSpc>
              <a:buNone/>
            </a:pPr>
            <a:r>
              <a:rPr lang="en-US" sz="2200" dirty="0" smtClean="0">
                <a:effectLst/>
                <a:latin typeface="Times New Roman" panose="02020603050405020304"/>
                <a:ea typeface="Times New Roman" panose="02020603050405020304"/>
              </a:rPr>
              <a:t>Rapid increase in the use of computer and Internet has given rise to new forms of crimes like, sending offensive emails and multimedia messages, child pornography, cyber terrorism, publishing sexually explicit materials in electronic form, video voyeurism, breach of confidentiality and leakage of data by intermediary, e</a:t>
            </a:r>
            <a:r>
              <a:rPr lang="en-US" sz="2200" dirty="0">
                <a:ea typeface="Times New Roman" panose="02020603050405020304"/>
                <a:cs typeface="Times New Roman" panose="02020603050405020304"/>
              </a:rPr>
              <a:t>‐</a:t>
            </a:r>
            <a:r>
              <a:rPr lang="en-US" sz="2200" dirty="0" smtClean="0">
                <a:effectLst/>
                <a:latin typeface="Times New Roman" panose="02020603050405020304"/>
                <a:ea typeface="Times New Roman" panose="02020603050405020304"/>
              </a:rPr>
              <a:t>commerce frauds like cheating by personation – commonly known as phishing, identity theft, frauds on online auction sites, etc.</a:t>
            </a:r>
            <a:endParaRPr lang="en-IN"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70485" marR="99060" indent="429260" algn="just">
              <a:spcAft>
                <a:spcPts val="0"/>
              </a:spcAft>
            </a:pPr>
            <a:r>
              <a:rPr lang="en-US" sz="2200" dirty="0" smtClean="0">
                <a:effectLst/>
                <a:latin typeface="Times New Roman" panose="02020603050405020304"/>
                <a:ea typeface="Times New Roman" panose="02020603050405020304"/>
              </a:rPr>
              <a:t>Keeping in view the above, Government had introduced the Information Technology [Amendment] Bill, 2006 in the </a:t>
            </a:r>
            <a:r>
              <a:rPr lang="en-US" sz="2200" dirty="0" err="1" smtClean="0">
                <a:effectLst/>
                <a:latin typeface="Times New Roman" panose="02020603050405020304"/>
                <a:ea typeface="Times New Roman" panose="02020603050405020304"/>
              </a:rPr>
              <a:t>Loka</a:t>
            </a:r>
            <a:r>
              <a:rPr lang="en-US" sz="2200" dirty="0" smtClean="0">
                <a:effectLst/>
                <a:latin typeface="Times New Roman" panose="02020603050405020304"/>
                <a:ea typeface="Times New Roman" panose="02020603050405020304"/>
              </a:rPr>
              <a:t> Saba on 15</a:t>
            </a:r>
            <a:r>
              <a:rPr lang="en-US" sz="2200" baseline="30000" dirty="0" smtClean="0">
                <a:effectLst/>
                <a:latin typeface="Times New Roman" panose="02020603050405020304"/>
                <a:ea typeface="Times New Roman" panose="02020603050405020304"/>
              </a:rPr>
              <a:t>th</a:t>
            </a:r>
            <a:r>
              <a:rPr lang="en-US" sz="2200" dirty="0" smtClean="0">
                <a:effectLst/>
                <a:latin typeface="Times New Roman" panose="02020603050405020304"/>
                <a:ea typeface="Times New Roman" panose="02020603050405020304"/>
              </a:rPr>
              <a:t> December 2006.. Both Houses of Parliament passed the Bill on 23</a:t>
            </a:r>
            <a:r>
              <a:rPr lang="en-US" sz="2200" baseline="30000" dirty="0" smtClean="0">
                <a:effectLst/>
                <a:latin typeface="Times New Roman" panose="02020603050405020304"/>
                <a:ea typeface="Times New Roman" panose="02020603050405020304"/>
              </a:rPr>
              <a:t>rd</a:t>
            </a:r>
            <a:r>
              <a:rPr lang="en-US" sz="2200" dirty="0" smtClean="0">
                <a:effectLst/>
                <a:latin typeface="Times New Roman" panose="02020603050405020304"/>
                <a:ea typeface="Times New Roman" panose="02020603050405020304"/>
              </a:rPr>
              <a:t> December 2008.</a:t>
            </a:r>
            <a:endParaRPr lang="en-US" sz="2200" dirty="0" smtClean="0">
              <a:effectLst/>
              <a:latin typeface="Times New Roman" panose="02020603050405020304"/>
              <a:ea typeface="Times New Roman" panose="02020603050405020304"/>
            </a:endParaRPr>
          </a:p>
          <a:p>
            <a:pPr marL="70485" marR="99060" indent="429260" algn="just">
              <a:spcAft>
                <a:spcPts val="0"/>
              </a:spcAft>
            </a:pPr>
            <a:r>
              <a:rPr lang="en-US" sz="2200" dirty="0" smtClean="0">
                <a:effectLst/>
                <a:latin typeface="Times New Roman" panose="02020603050405020304"/>
                <a:ea typeface="Times New Roman" panose="02020603050405020304"/>
              </a:rPr>
              <a:t>Subsequently the Information Technology [Amendment] Act, 2008 received the assent of President on 5</a:t>
            </a:r>
            <a:r>
              <a:rPr lang="en-US" sz="2200" baseline="30000" dirty="0" smtClean="0">
                <a:effectLst/>
                <a:latin typeface="Times New Roman" panose="02020603050405020304"/>
                <a:ea typeface="Times New Roman" panose="02020603050405020304"/>
              </a:rPr>
              <a:t>th</a:t>
            </a:r>
            <a:r>
              <a:rPr lang="en-US" sz="2200" dirty="0" smtClean="0">
                <a:effectLst/>
                <a:latin typeface="Times New Roman" panose="02020603050405020304"/>
                <a:ea typeface="Times New Roman" panose="02020603050405020304"/>
              </a:rPr>
              <a:t> February 2009 and was notified in the Gazette of India..</a:t>
            </a:r>
            <a:endParaRPr lang="en-IN" sz="2200" dirty="0" smtClean="0">
              <a:effectLst/>
              <a:latin typeface="Times New Roman" panose="02020603050405020304"/>
              <a:ea typeface="Times New Roman" panose="02020603050405020304"/>
            </a:endParaRPr>
          </a:p>
          <a:p>
            <a:pPr marL="0" indent="0">
              <a:spcAft>
                <a:spcPts val="0"/>
              </a:spcAft>
              <a:buNone/>
            </a:pP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70485" marR="99695" indent="0" algn="just">
              <a:spcAft>
                <a:spcPts val="0"/>
              </a:spcAft>
              <a:buNone/>
            </a:pPr>
            <a:r>
              <a:rPr lang="en-US" sz="2200" dirty="0" smtClean="0">
                <a:effectLst/>
                <a:latin typeface="Times New Roman" panose="02020603050405020304"/>
                <a:ea typeface="Times New Roman" panose="02020603050405020304"/>
              </a:rPr>
              <a:t>The Amendment provides for eight different types of offences, which range from</a:t>
            </a:r>
            <a:endParaRPr lang="en-US" sz="2200" dirty="0" smtClean="0">
              <a:effectLst/>
              <a:latin typeface="Times New Roman" panose="02020603050405020304"/>
              <a:ea typeface="Times New Roman" panose="02020603050405020304"/>
            </a:endParaRPr>
          </a:p>
          <a:p>
            <a:pPr marL="527685" marR="99695" indent="-457200" algn="just">
              <a:spcAft>
                <a:spcPts val="0"/>
              </a:spcAft>
              <a:buFont typeface="Wingdings" panose="05000000000000000000" pitchFamily="2" charset="2"/>
              <a:buChar char="§"/>
            </a:pPr>
            <a:r>
              <a:rPr lang="en-US" sz="2200" dirty="0" smtClean="0">
                <a:effectLst/>
                <a:latin typeface="Times New Roman" panose="02020603050405020304"/>
                <a:ea typeface="Times New Roman" panose="02020603050405020304"/>
              </a:rPr>
              <a:t> using computer resource code or communication device to disseminating and composing information which is false, </a:t>
            </a:r>
            <a:endParaRPr lang="en-US" sz="2200" dirty="0" smtClean="0">
              <a:effectLst/>
              <a:latin typeface="Times New Roman" panose="02020603050405020304"/>
              <a:ea typeface="Times New Roman" panose="02020603050405020304"/>
            </a:endParaRPr>
          </a:p>
          <a:p>
            <a:pPr marL="527685" marR="99695" indent="-457200" algn="just">
              <a:spcAft>
                <a:spcPts val="0"/>
              </a:spcAft>
              <a:buFont typeface="Wingdings" panose="05000000000000000000" pitchFamily="2" charset="2"/>
              <a:buChar char="§"/>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offensive or menacing in nature, </a:t>
            </a:r>
            <a:endParaRPr lang="en-US" sz="2200" dirty="0" smtClean="0">
              <a:effectLst/>
              <a:latin typeface="Times New Roman" panose="02020603050405020304"/>
              <a:ea typeface="Times New Roman" panose="02020603050405020304"/>
            </a:endParaRPr>
          </a:p>
          <a:p>
            <a:pPr marL="527685" marR="99695" indent="-457200" algn="just">
              <a:spcAft>
                <a:spcPts val="0"/>
              </a:spcAft>
              <a:buFont typeface="Wingdings" panose="05000000000000000000" pitchFamily="2" charset="2"/>
              <a:buChar char="§"/>
            </a:pPr>
            <a:r>
              <a:rPr lang="en-US" sz="2200" dirty="0" smtClean="0">
                <a:effectLst/>
                <a:latin typeface="Times New Roman" panose="02020603050405020304"/>
                <a:ea typeface="Times New Roman" panose="02020603050405020304"/>
              </a:rPr>
              <a:t>fraudulent, dishonest use of electronic signatures, </a:t>
            </a:r>
            <a:endParaRPr lang="en-US" sz="2200" dirty="0" smtClean="0">
              <a:effectLst/>
              <a:latin typeface="Times New Roman" panose="02020603050405020304"/>
              <a:ea typeface="Times New Roman" panose="02020603050405020304"/>
            </a:endParaRPr>
          </a:p>
          <a:p>
            <a:pPr marL="527685" marR="99695" indent="-457200" algn="just">
              <a:spcAft>
                <a:spcPts val="0"/>
              </a:spcAft>
              <a:buFont typeface="Wingdings" panose="05000000000000000000" pitchFamily="2" charset="2"/>
              <a:buChar char="§"/>
            </a:pPr>
            <a:r>
              <a:rPr lang="en-US" sz="2200" dirty="0" smtClean="0">
                <a:effectLst/>
                <a:latin typeface="Times New Roman" panose="02020603050405020304"/>
                <a:ea typeface="Times New Roman" panose="02020603050405020304"/>
              </a:rPr>
              <a:t>password or other identification features to any computer source or communication device in capturing, </a:t>
            </a:r>
            <a:endParaRPr lang="en-US" sz="2200" dirty="0" smtClean="0">
              <a:effectLst/>
              <a:latin typeface="Times New Roman" panose="02020603050405020304"/>
              <a:ea typeface="Times New Roman" panose="02020603050405020304"/>
            </a:endParaRPr>
          </a:p>
          <a:p>
            <a:pPr marL="527685" marR="99695" indent="-457200" algn="just">
              <a:spcAft>
                <a:spcPts val="0"/>
              </a:spcAft>
              <a:buFont typeface="Wingdings" panose="05000000000000000000" pitchFamily="2" charset="2"/>
              <a:buChar char="§"/>
            </a:pPr>
            <a:r>
              <a:rPr lang="en-US" sz="2200" dirty="0" smtClean="0">
                <a:effectLst/>
                <a:latin typeface="Times New Roman" panose="02020603050405020304"/>
                <a:ea typeface="Times New Roman" panose="02020603050405020304"/>
              </a:rPr>
              <a:t>publishing or transmitting any form of obscene images and visuals, as being crimes affecting individuals or other persons. </a:t>
            </a:r>
            <a:endParaRPr lang="en-US"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lstStyle/>
          <a:p>
            <a:pPr marL="527685" marR="99695" lvl="0" indent="-457200" algn="just">
              <a:buFont typeface="Wingdings" panose="05000000000000000000" pitchFamily="2" charset="2"/>
              <a:buChar char="§"/>
            </a:pPr>
            <a:r>
              <a:rPr lang="en-US" sz="2000" dirty="0">
                <a:solidFill>
                  <a:prstClr val="black"/>
                </a:solidFill>
                <a:latin typeface="Times New Roman" panose="02020603050405020304"/>
                <a:ea typeface="Times New Roman" panose="02020603050405020304"/>
              </a:rPr>
              <a:t>Cyber cafes have been brought in the net, increasing accountability of intermediaries, thereby including search engines, service providers, online markets, without clarity on how to trap the fox. </a:t>
            </a:r>
            <a:endParaRPr lang="en-US" sz="2000" dirty="0">
              <a:solidFill>
                <a:prstClr val="black"/>
              </a:solidFill>
              <a:latin typeface="Times New Roman" panose="02020603050405020304"/>
              <a:ea typeface="Times New Roman" panose="02020603050405020304"/>
            </a:endParaRPr>
          </a:p>
          <a:p>
            <a:pPr marL="527685" marR="99695" lvl="0" indent="-457200" algn="just">
              <a:buFont typeface="Wingdings" panose="05000000000000000000" pitchFamily="2" charset="2"/>
              <a:buChar char="§"/>
            </a:pPr>
            <a:r>
              <a:rPr lang="en-US" sz="2000" dirty="0">
                <a:solidFill>
                  <a:prstClr val="black"/>
                </a:solidFill>
                <a:latin typeface="Times New Roman" panose="02020603050405020304"/>
                <a:ea typeface="Times New Roman" panose="02020603050405020304"/>
              </a:rPr>
              <a:t>These provisions structured in a diffused manner, with unrelated aspects such as cyber terrorism clauses juxtaposed in</a:t>
            </a:r>
            <a:r>
              <a:rPr lang="en-US" sz="2000" spc="-20" dirty="0">
                <a:solidFill>
                  <a:prstClr val="black"/>
                </a:solidFill>
                <a:latin typeface="Times New Roman" panose="02020603050405020304"/>
                <a:ea typeface="Times New Roman" panose="02020603050405020304"/>
              </a:rPr>
              <a:t> </a:t>
            </a:r>
            <a:r>
              <a:rPr lang="en-US" sz="2000" dirty="0">
                <a:solidFill>
                  <a:prstClr val="black"/>
                </a:solidFill>
                <a:latin typeface="Times New Roman" panose="02020603050405020304"/>
                <a:ea typeface="Times New Roman" panose="02020603050405020304"/>
              </a:rPr>
              <a:t>between.</a:t>
            </a:r>
            <a:endParaRPr lang="en-IN" sz="2000" dirty="0">
              <a:solidFill>
                <a:prstClr val="black"/>
              </a:solidFill>
              <a:latin typeface="Times New Roman" panose="02020603050405020304"/>
              <a:ea typeface="Times New Roman" panose="02020603050405020304"/>
            </a:endParaRP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70485" marR="3241040" lvl="0" indent="-342900" algn="l">
              <a:spcBef>
                <a:spcPct val="20000"/>
              </a:spcBef>
            </a:pPr>
            <a:r>
              <a:rPr lang="en-US" sz="3000" b="1" dirty="0" smtClean="0"/>
              <a:t>Major legal and ethical issues in E-  commerce</a:t>
            </a:r>
            <a:endParaRPr lang="en-IN" sz="3000" b="1" dirty="0"/>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lvl="0">
              <a:lnSpc>
                <a:spcPct val="150000"/>
              </a:lnSpc>
              <a:buFont typeface="Arial" panose="020B0604020202020204"/>
              <a:buChar char="•"/>
              <a:tabLst>
                <a:tab pos="347345" algn="l"/>
                <a:tab pos="347980" algn="l"/>
              </a:tabLst>
            </a:pPr>
            <a:r>
              <a:rPr lang="en-US" sz="2200" dirty="0" smtClean="0">
                <a:effectLst/>
                <a:latin typeface="Times New Roman" panose="02020603050405020304"/>
                <a:ea typeface="Times New Roman" panose="02020603050405020304"/>
              </a:rPr>
              <a:t>Privacy</a:t>
            </a:r>
            <a:endParaRPr lang="en-IN" sz="2200" dirty="0" smtClean="0">
              <a:effectLst/>
              <a:latin typeface="Times New Roman" panose="02020603050405020304"/>
              <a:ea typeface="Times New Roman" panose="02020603050405020304"/>
            </a:endParaRPr>
          </a:p>
          <a:p>
            <a:pPr lvl="0">
              <a:lnSpc>
                <a:spcPct val="150000"/>
              </a:lnSpc>
              <a:spcBef>
                <a:spcPts val="5"/>
              </a:spcBef>
              <a:buFont typeface="Arial" panose="020B0604020202020204"/>
              <a:buChar char="•"/>
              <a:tabLst>
                <a:tab pos="347345" algn="l"/>
                <a:tab pos="347980" algn="l"/>
              </a:tabLst>
            </a:pPr>
            <a:r>
              <a:rPr lang="en-US" sz="2200" dirty="0" smtClean="0">
                <a:effectLst/>
                <a:latin typeface="Times New Roman" panose="02020603050405020304"/>
                <a:ea typeface="Times New Roman" panose="02020603050405020304"/>
              </a:rPr>
              <a:t>Intellectual Property</a:t>
            </a:r>
            <a:endParaRPr lang="en-IN" sz="2200" dirty="0" smtClean="0">
              <a:effectLst/>
              <a:latin typeface="Times New Roman" panose="02020603050405020304"/>
              <a:ea typeface="Times New Roman" panose="02020603050405020304"/>
            </a:endParaRPr>
          </a:p>
          <a:p>
            <a:pPr lvl="0">
              <a:lnSpc>
                <a:spcPct val="150000"/>
              </a:lnSpc>
              <a:buFont typeface="Arial" panose="020B0604020202020204"/>
              <a:buChar char="•"/>
              <a:tabLst>
                <a:tab pos="347345" algn="l"/>
                <a:tab pos="347980" algn="l"/>
              </a:tabLst>
            </a:pPr>
            <a:r>
              <a:rPr lang="en-US" sz="2200" dirty="0" smtClean="0">
                <a:effectLst/>
                <a:latin typeface="Times New Roman" panose="02020603050405020304"/>
                <a:ea typeface="Times New Roman" panose="02020603050405020304"/>
              </a:rPr>
              <a:t>Free</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Speech</a:t>
            </a:r>
            <a:endParaRPr lang="en-IN" sz="2200" dirty="0" smtClean="0">
              <a:effectLst/>
              <a:latin typeface="Times New Roman" panose="02020603050405020304"/>
              <a:ea typeface="Times New Roman" panose="02020603050405020304"/>
            </a:endParaRPr>
          </a:p>
          <a:p>
            <a:pPr lvl="0">
              <a:lnSpc>
                <a:spcPct val="150000"/>
              </a:lnSpc>
              <a:buFont typeface="Arial" panose="020B0604020202020204"/>
              <a:buChar char="•"/>
              <a:tabLst>
                <a:tab pos="347345" algn="l"/>
                <a:tab pos="347980" algn="l"/>
              </a:tabLst>
            </a:pPr>
            <a:r>
              <a:rPr lang="en-US" sz="2200" dirty="0" smtClean="0">
                <a:effectLst/>
                <a:latin typeface="Times New Roman" panose="02020603050405020304"/>
                <a:ea typeface="Times New Roman" panose="02020603050405020304"/>
              </a:rPr>
              <a:t>Taxation</a:t>
            </a:r>
            <a:endParaRPr lang="en-IN" sz="2200" dirty="0" smtClean="0">
              <a:effectLst/>
              <a:latin typeface="Times New Roman" panose="02020603050405020304"/>
              <a:ea typeface="Times New Roman" panose="02020603050405020304"/>
            </a:endParaRPr>
          </a:p>
          <a:p>
            <a:pPr lvl="0">
              <a:lnSpc>
                <a:spcPct val="150000"/>
              </a:lnSpc>
              <a:spcBef>
                <a:spcPts val="10"/>
              </a:spcBef>
              <a:buFont typeface="Arial" panose="020B0604020202020204"/>
              <a:buChar char="•"/>
              <a:tabLst>
                <a:tab pos="347345" algn="l"/>
                <a:tab pos="347980" algn="l"/>
              </a:tabLst>
            </a:pPr>
            <a:r>
              <a:rPr lang="en-US" sz="2200" dirty="0" smtClean="0">
                <a:effectLst/>
                <a:latin typeface="Times New Roman" panose="02020603050405020304"/>
                <a:ea typeface="Times New Roman" panose="02020603050405020304"/>
              </a:rPr>
              <a:t>Computer</a:t>
            </a:r>
            <a:r>
              <a:rPr lang="en-US" sz="2200" spc="-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Crimes</a:t>
            </a:r>
            <a:endParaRPr lang="en-IN" sz="2200" dirty="0" smtClean="0">
              <a:effectLst/>
              <a:latin typeface="Times New Roman" panose="02020603050405020304"/>
              <a:ea typeface="Times New Roman" panose="02020603050405020304"/>
            </a:endParaRPr>
          </a:p>
          <a:p>
            <a:pPr lvl="0">
              <a:lnSpc>
                <a:spcPct val="150000"/>
              </a:lnSpc>
              <a:buFont typeface="Arial" panose="020B0604020202020204"/>
              <a:buChar char="•"/>
              <a:tabLst>
                <a:tab pos="347345" algn="l"/>
                <a:tab pos="347980" algn="l"/>
              </a:tabLst>
            </a:pPr>
            <a:r>
              <a:rPr lang="en-US" sz="2200" dirty="0" smtClean="0">
                <a:effectLst/>
                <a:latin typeface="Times New Roman" panose="02020603050405020304"/>
                <a:ea typeface="Times New Roman" panose="02020603050405020304"/>
              </a:rPr>
              <a:t>Consumer</a:t>
            </a:r>
            <a:r>
              <a:rPr lang="en-US" sz="2200" spc="-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Protection</a:t>
            </a:r>
            <a:endParaRPr lang="en-IN" sz="2200" dirty="0" smtClean="0">
              <a:effectLst/>
              <a:latin typeface="Times New Roman" panose="02020603050405020304"/>
              <a:ea typeface="Times New Roman" panose="02020603050405020304"/>
            </a:endParaRPr>
          </a:p>
          <a:p>
            <a:pPr>
              <a:lnSpc>
                <a:spcPct val="150000"/>
              </a:lnSpc>
            </a:pPr>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70485" marR="99695" indent="429260" algn="just">
              <a:spcAft>
                <a:spcPts val="0"/>
              </a:spcAft>
            </a:pPr>
            <a:r>
              <a:rPr lang="en-US" sz="2200" dirty="0" smtClean="0">
                <a:effectLst/>
                <a:latin typeface="Times New Roman" panose="02020603050405020304" pitchFamily="18" charset="0"/>
                <a:ea typeface="Times New Roman" panose="02020603050405020304"/>
                <a:cs typeface="Times New Roman" panose="02020603050405020304" pitchFamily="18" charset="0"/>
              </a:rPr>
              <a:t>Growth of e</a:t>
            </a:r>
            <a:r>
              <a:rPr lang="en-US" sz="2200" dirty="0">
                <a:latin typeface="Times New Roman" panose="02020603050405020304" pitchFamily="18" charset="0"/>
                <a:ea typeface="Times New Roman" panose="02020603050405020304"/>
                <a:cs typeface="Times New Roman" panose="02020603050405020304" pitchFamily="18" charset="0"/>
              </a:rPr>
              <a:t>‐</a:t>
            </a:r>
            <a:r>
              <a:rPr lang="en-US" sz="2200" dirty="0" smtClean="0">
                <a:effectLst/>
                <a:latin typeface="Times New Roman" panose="02020603050405020304" pitchFamily="18" charset="0"/>
                <a:ea typeface="Times New Roman" panose="02020603050405020304"/>
                <a:cs typeface="Times New Roman" panose="02020603050405020304" pitchFamily="18" charset="0"/>
              </a:rPr>
              <a:t>commerce gave rise to a variety of legal issues, often related to intellectual property concerns, copyright, trademark, privacy etc. </a:t>
            </a:r>
            <a:endParaRPr lang="en-US" sz="2200" dirty="0" smtClean="0">
              <a:effectLst/>
              <a:latin typeface="Times New Roman" panose="02020603050405020304" pitchFamily="18" charset="0"/>
              <a:ea typeface="Times New Roman" panose="02020603050405020304"/>
              <a:cs typeface="Times New Roman" panose="02020603050405020304" pitchFamily="18" charset="0"/>
            </a:endParaRPr>
          </a:p>
          <a:p>
            <a:pPr marL="70485" marR="99695" indent="429260" algn="just">
              <a:spcAft>
                <a:spcPts val="0"/>
              </a:spcAft>
            </a:pPr>
            <a:r>
              <a:rPr lang="en-US" sz="2200" dirty="0" smtClean="0">
                <a:effectLst/>
                <a:latin typeface="Times New Roman" panose="02020603050405020304" pitchFamily="18" charset="0"/>
                <a:ea typeface="Times New Roman" panose="02020603050405020304"/>
                <a:cs typeface="Times New Roman" panose="02020603050405020304" pitchFamily="18" charset="0"/>
              </a:rPr>
              <a:t>Cyber law governs the legal issues of cyberspace. </a:t>
            </a:r>
            <a:endParaRPr lang="en-US" sz="2200" dirty="0" smtClean="0">
              <a:effectLst/>
              <a:latin typeface="Times New Roman" panose="02020603050405020304" pitchFamily="18" charset="0"/>
              <a:ea typeface="Times New Roman" panose="02020603050405020304"/>
              <a:cs typeface="Times New Roman" panose="02020603050405020304" pitchFamily="18" charset="0"/>
            </a:endParaRPr>
          </a:p>
          <a:p>
            <a:pPr marL="70485" marR="99695" indent="429260" algn="just">
              <a:spcAft>
                <a:spcPts val="0"/>
              </a:spcAft>
            </a:pPr>
            <a:r>
              <a:rPr lang="en-US" sz="2200" dirty="0" smtClean="0">
                <a:effectLst/>
                <a:latin typeface="Times New Roman" panose="02020603050405020304" pitchFamily="18" charset="0"/>
                <a:ea typeface="Times New Roman" panose="02020603050405020304"/>
                <a:cs typeface="Times New Roman" panose="02020603050405020304" pitchFamily="18" charset="0"/>
              </a:rPr>
              <a:t>The term cyberspace is not restricted to the Internet. It is a very wide term that includes computers, computer networks, the Internet, data software etc.</a:t>
            </a:r>
            <a:endParaRPr lang="en-IN" sz="2200" dirty="0" smtClean="0">
              <a:effectLst/>
              <a:latin typeface="Times New Roman" panose="02020603050405020304" pitchFamily="18" charset="0"/>
              <a:ea typeface="Times New Roman" panose="020206030504050203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0485" algn="l">
              <a:lnSpc>
                <a:spcPts val="1335"/>
              </a:lnSpc>
              <a:spcBef>
                <a:spcPts val="700"/>
              </a:spcBef>
              <a:spcAft>
                <a:spcPts val="0"/>
              </a:spcAft>
            </a:pPr>
            <a:r>
              <a:rPr lang="en-US" sz="3000" b="1" dirty="0" smtClean="0">
                <a:effectLst/>
                <a:latin typeface="Times New Roman" panose="02020603050405020304"/>
                <a:ea typeface="Times New Roman" panose="02020603050405020304"/>
              </a:rPr>
              <a:t>The various cyber laws include:</a:t>
            </a:r>
            <a:r>
              <a:rPr lang="en-US" sz="3000" b="1" dirty="0">
                <a:ea typeface="Times New Roman" panose="02020603050405020304"/>
              </a:rPr>
              <a:t>‐</a:t>
            </a:r>
            <a:br>
              <a:rPr lang="en-IN" sz="3000" b="1" dirty="0" smtClean="0">
                <a:effectLst/>
                <a:latin typeface="Times New Roman" panose="02020603050405020304"/>
                <a:ea typeface="Times New Roman" panose="02020603050405020304"/>
              </a:rPr>
            </a:br>
            <a:endParaRPr lang="en-IN" sz="3000" b="1" dirty="0"/>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R="98425" lvl="0" algn="just">
              <a:buSzPts val="1100"/>
              <a:buFont typeface="Times New Roman" panose="02020603050405020304"/>
              <a:buAutoNum type="arabicPeriod"/>
              <a:tabLst>
                <a:tab pos="241300" algn="l"/>
              </a:tabLst>
            </a:pPr>
            <a:r>
              <a:rPr lang="en-US" sz="2200" b="1" dirty="0" smtClean="0">
                <a:effectLst/>
                <a:latin typeface="Times New Roman" panose="02020603050405020304"/>
                <a:ea typeface="Times New Roman" panose="02020603050405020304"/>
              </a:rPr>
              <a:t>Electronic and Digital signature Laws </a:t>
            </a:r>
            <a:r>
              <a:rPr lang="en-US" sz="2200" dirty="0" smtClean="0">
                <a:effectLst/>
                <a:latin typeface="Times New Roman" panose="02020603050405020304"/>
                <a:ea typeface="Times New Roman" panose="02020603050405020304"/>
              </a:rPr>
              <a:t>– Comprehensive laws are required so that uniform standards and procedures can be established. These laws relating to Electronic Signatures e.g. the electronic Signatures in Global and national Commerce Act of USA are part of cyber</a:t>
            </a:r>
            <a:r>
              <a:rPr lang="en-US" sz="2200" spc="-6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law.</a:t>
            </a:r>
            <a:endParaRPr lang="en-IN" sz="2200" dirty="0" smtClean="0">
              <a:effectLst/>
              <a:latin typeface="Times New Roman" panose="02020603050405020304"/>
              <a:ea typeface="Times New Roman" panose="02020603050405020304"/>
            </a:endParaRPr>
          </a:p>
          <a:p>
            <a:pPr marR="100330" lvl="0" algn="just">
              <a:spcBef>
                <a:spcPts val="670"/>
              </a:spcBef>
              <a:buSzPts val="1100"/>
              <a:buFont typeface="Times New Roman" panose="02020603050405020304"/>
              <a:buAutoNum type="arabicPeriod"/>
              <a:tabLst>
                <a:tab pos="235585" algn="l"/>
              </a:tabLst>
            </a:pPr>
            <a:r>
              <a:rPr lang="en-US" sz="2200" b="1" dirty="0" smtClean="0">
                <a:effectLst/>
                <a:latin typeface="Times New Roman" panose="02020603050405020304"/>
                <a:ea typeface="Times New Roman" panose="02020603050405020304"/>
              </a:rPr>
              <a:t>Computer Crime Law </a:t>
            </a:r>
            <a:r>
              <a:rPr lang="en-US" sz="2200" dirty="0" smtClean="0">
                <a:effectLst/>
                <a:latin typeface="Times New Roman" panose="02020603050405020304"/>
                <a:ea typeface="Times New Roman" panose="02020603050405020304"/>
              </a:rPr>
              <a:t>– some countries have enacted legislations that specifically deal with computers crime and yet other has adapted their existing laws to make computer crime an offence under existing</a:t>
            </a:r>
            <a:r>
              <a:rPr lang="en-US" sz="2200" spc="-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states.</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marL="0" marR="101600" lvl="0" indent="0" algn="just">
              <a:spcBef>
                <a:spcPts val="815"/>
              </a:spcBef>
              <a:buSzPts val="1100"/>
              <a:buNone/>
              <a:tabLst>
                <a:tab pos="220345" algn="l"/>
              </a:tabLst>
            </a:pPr>
            <a:r>
              <a:rPr lang="en-US" sz="2200" b="1" dirty="0" smtClean="0">
                <a:effectLst/>
                <a:latin typeface="Times New Roman" panose="02020603050405020304"/>
                <a:ea typeface="Times New Roman" panose="02020603050405020304"/>
              </a:rPr>
              <a:t>3. Intellectual Property Law </a:t>
            </a:r>
            <a:r>
              <a:rPr lang="en-US" sz="2200" dirty="0" smtClean="0">
                <a:effectLst/>
                <a:latin typeface="Times New Roman" panose="02020603050405020304"/>
                <a:ea typeface="Times New Roman" panose="02020603050405020304"/>
              </a:rPr>
              <a:t>– </a:t>
            </a:r>
            <a:endParaRPr lang="en-US" sz="2200" dirty="0" smtClean="0">
              <a:effectLst/>
              <a:latin typeface="Times New Roman" panose="02020603050405020304"/>
              <a:ea typeface="Times New Roman" panose="02020603050405020304"/>
            </a:endParaRPr>
          </a:p>
          <a:p>
            <a:pPr marL="0" marR="101600" lvl="0" indent="0" algn="just">
              <a:spcBef>
                <a:spcPts val="815"/>
              </a:spcBef>
              <a:buSzPts val="1100"/>
              <a:buNone/>
              <a:tabLst>
                <a:tab pos="220345" algn="l"/>
              </a:tabLst>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It includes copyright law in relation to computer software, computer source code etc. Trademark law in relation to domain names, Semiconductor law which relates to the protection of Semiconductor Design and Layouts and Patent law in relation to computer hardware and software.</a:t>
            </a:r>
            <a:endParaRPr lang="en-IN" sz="2200" dirty="0" smtClean="0">
              <a:effectLst/>
              <a:latin typeface="Times New Roman" panose="02020603050405020304"/>
              <a:ea typeface="Times New Roman" panose="02020603050405020304"/>
            </a:endParaRPr>
          </a:p>
          <a:p>
            <a:pPr marL="0" marR="100330" lvl="0" indent="0" algn="just">
              <a:spcBef>
                <a:spcPts val="455"/>
              </a:spcBef>
              <a:buSzPts val="1100"/>
              <a:buNone/>
              <a:tabLst>
                <a:tab pos="176530" algn="l"/>
              </a:tabLst>
            </a:pPr>
            <a:r>
              <a:rPr lang="en-US" sz="2200" b="1" dirty="0" smtClean="0">
                <a:effectLst/>
                <a:latin typeface="Times New Roman" panose="02020603050405020304"/>
                <a:ea typeface="Times New Roman" panose="02020603050405020304"/>
              </a:rPr>
              <a:t>4. Data protection and Privacy Laws </a:t>
            </a:r>
            <a:r>
              <a:rPr lang="en-US" sz="2200" dirty="0" smtClean="0">
                <a:effectLst/>
                <a:latin typeface="Times New Roman" panose="02020603050405020304"/>
                <a:ea typeface="Times New Roman" panose="02020603050405020304"/>
              </a:rPr>
              <a:t>– </a:t>
            </a:r>
            <a:endParaRPr lang="en-US" sz="2200" dirty="0" smtClean="0">
              <a:effectLst/>
              <a:latin typeface="Times New Roman" panose="02020603050405020304"/>
              <a:ea typeface="Times New Roman" panose="02020603050405020304"/>
            </a:endParaRPr>
          </a:p>
          <a:p>
            <a:pPr marL="0" marR="100330" lvl="0" indent="0" algn="just">
              <a:spcBef>
                <a:spcPts val="455"/>
              </a:spcBef>
              <a:buSzPts val="1100"/>
              <a:buNone/>
              <a:tabLst>
                <a:tab pos="176530" algn="l"/>
              </a:tabLst>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It is pertinent to note that due to the nature of the Internet and the amount of information that may be accessed through it, such legislation is critical to protect the fundamental rights of privacy of an individual. </a:t>
            </a:r>
            <a:endParaRPr lang="en-IN"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marR="99060" lvl="0" indent="0" algn="just">
              <a:buSzPts val="1100"/>
              <a:buNone/>
              <a:tabLst>
                <a:tab pos="213995" algn="l"/>
              </a:tabLst>
            </a:pPr>
            <a:r>
              <a:rPr lang="en-US" sz="2200" b="1" dirty="0" smtClean="0">
                <a:effectLst/>
                <a:latin typeface="Times New Roman" panose="02020603050405020304"/>
                <a:ea typeface="Times New Roman" panose="02020603050405020304"/>
              </a:rPr>
              <a:t>5. Telecommunication Laws </a:t>
            </a:r>
            <a:r>
              <a:rPr lang="en-US" sz="2200" dirty="0" smtClean="0">
                <a:effectLst/>
                <a:latin typeface="Times New Roman" panose="02020603050405020304"/>
                <a:ea typeface="Times New Roman" panose="02020603050405020304"/>
              </a:rPr>
              <a:t>– </a:t>
            </a:r>
            <a:endParaRPr lang="en-US" sz="2200" dirty="0" smtClean="0">
              <a:effectLst/>
              <a:latin typeface="Times New Roman" panose="02020603050405020304"/>
              <a:ea typeface="Times New Roman" panose="02020603050405020304"/>
            </a:endParaRPr>
          </a:p>
          <a:p>
            <a:pPr marL="0" marR="99060" lvl="0" indent="0" algn="just">
              <a:buSzPts val="1100"/>
              <a:buNone/>
              <a:tabLst>
                <a:tab pos="213995" algn="l"/>
              </a:tabLst>
            </a:pPr>
            <a:r>
              <a:rPr lang="en-US" sz="2200" dirty="0">
                <a:latin typeface="Times New Roman" panose="02020603050405020304"/>
                <a:ea typeface="Times New Roman" panose="02020603050405020304"/>
              </a:rPr>
              <a:t>	</a:t>
            </a:r>
            <a:r>
              <a:rPr lang="en-US" sz="2200" dirty="0" smtClean="0">
                <a:latin typeface="Times New Roman" panose="02020603050405020304"/>
                <a:ea typeface="Times New Roman" panose="02020603050405020304"/>
              </a:rPr>
              <a:t>T</a:t>
            </a:r>
            <a:r>
              <a:rPr lang="en-US" sz="2200" dirty="0" smtClean="0">
                <a:effectLst/>
                <a:latin typeface="Times New Roman" panose="02020603050405020304"/>
                <a:ea typeface="Times New Roman" panose="02020603050405020304"/>
              </a:rPr>
              <a:t>elecommunication systems also fall within the purview of cyberspace and therefore would form an integral part of cyber laws. The word cyber and its relative dot.com are probably the most </a:t>
            </a:r>
            <a:r>
              <a:rPr lang="en-US" sz="2200" dirty="0" smtClean="0">
                <a:effectLst/>
                <a:latin typeface="Times New Roman" panose="02020603050405020304"/>
                <a:ea typeface="Times New Roman" panose="02020603050405020304"/>
              </a:rPr>
              <a:t>commonly </a:t>
            </a:r>
            <a:r>
              <a:rPr lang="en-US" sz="2200" dirty="0" smtClean="0">
                <a:effectLst/>
                <a:latin typeface="Times New Roman" panose="02020603050405020304"/>
                <a:ea typeface="Times New Roman" panose="02020603050405020304"/>
              </a:rPr>
              <a:t>used terminologies of the modern era. In the information age the rapid development of computers, telecommunications and other technologies has led to the evolution of new forms of transnational crimes known as cyber crimes. Cyber crimes have virtually no boundaries and may affect every country in the</a:t>
            </a:r>
            <a:r>
              <a:rPr lang="en-US" sz="2200" spc="-3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world.</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70485" marR="99060" indent="429260" algn="just">
              <a:spcBef>
                <a:spcPts val="5"/>
              </a:spcBef>
              <a:spcAft>
                <a:spcPts val="0"/>
              </a:spcAft>
            </a:pPr>
            <a:r>
              <a:rPr lang="en-US" sz="2200" dirty="0" smtClean="0">
                <a:effectLst/>
                <a:latin typeface="Times New Roman" panose="02020603050405020304"/>
                <a:ea typeface="Times New Roman" panose="02020603050405020304"/>
              </a:rPr>
              <a:t>Cyber crime may be defined as any crime with the help of computer and communication technology with the purpose of influencing the functioning of computer or computer systems. </a:t>
            </a:r>
            <a:endParaRPr lang="en-US" sz="2200" dirty="0" smtClean="0">
              <a:effectLst/>
              <a:latin typeface="Times New Roman" panose="02020603050405020304"/>
              <a:ea typeface="Times New Roman" panose="02020603050405020304"/>
            </a:endParaRPr>
          </a:p>
          <a:p>
            <a:pPr marL="70485" marR="99060" indent="429260" algn="just">
              <a:spcBef>
                <a:spcPts val="5"/>
              </a:spcBef>
              <a:spcAft>
                <a:spcPts val="0"/>
              </a:spcAft>
            </a:pPr>
            <a:endParaRPr lang="en-US" sz="2200" dirty="0">
              <a:latin typeface="Times New Roman" panose="02020603050405020304"/>
              <a:ea typeface="Times New Roman" panose="02020603050405020304"/>
            </a:endParaRPr>
          </a:p>
          <a:p>
            <a:pPr marL="70485" marR="99060" indent="429260" algn="just">
              <a:spcBef>
                <a:spcPts val="5"/>
              </a:spcBef>
              <a:spcAft>
                <a:spcPts val="0"/>
              </a:spcAft>
            </a:pPr>
            <a:r>
              <a:rPr lang="en-US" sz="2200" dirty="0" smtClean="0">
                <a:effectLst/>
                <a:latin typeface="Times New Roman" panose="02020603050405020304"/>
                <a:ea typeface="Times New Roman" panose="02020603050405020304"/>
              </a:rPr>
              <a:t>The extent of loss involved worldwide of cyber crimes is tremendous as it is estimated that 500 million people who use the Internet can be affected by the emergence of cyber crimes.</a:t>
            </a:r>
            <a:endParaRPr lang="en-IN" sz="2200" dirty="0">
              <a:effectLst/>
              <a:latin typeface="Times New Roman" panose="02020603050405020304"/>
              <a:ea typeface="Times New Roman" panose="020206030504050203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0485" algn="l">
              <a:spcAft>
                <a:spcPts val="0"/>
              </a:spcAft>
            </a:pPr>
            <a:r>
              <a:rPr lang="en-US" sz="3000" b="1" dirty="0" smtClean="0">
                <a:effectLst/>
                <a:latin typeface="Times New Roman" panose="02020603050405020304"/>
                <a:ea typeface="Times New Roman" panose="02020603050405020304"/>
              </a:rPr>
              <a:t>Information Technology Act</a:t>
            </a:r>
            <a:r>
              <a:rPr lang="en-US" sz="3000" b="1" dirty="0">
                <a:ea typeface="Times New Roman" panose="02020603050405020304"/>
              </a:rPr>
              <a:t>‐</a:t>
            </a:r>
            <a:r>
              <a:rPr lang="en-US" sz="3000" b="1" dirty="0" smtClean="0">
                <a:effectLst/>
                <a:latin typeface="Times New Roman" panose="02020603050405020304"/>
                <a:ea typeface="Times New Roman" panose="02020603050405020304"/>
              </a:rPr>
              <a:t>2000</a:t>
            </a:r>
            <a:br>
              <a:rPr lang="en-IN" sz="3000" dirty="0" smtClean="0">
                <a:effectLst/>
                <a:latin typeface="Times New Roman" panose="02020603050405020304"/>
                <a:ea typeface="Times New Roman" panose="02020603050405020304"/>
              </a:rPr>
            </a:br>
            <a:endParaRPr lang="en-IN" sz="3000" dirty="0"/>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70485" marR="98425" indent="0" algn="just">
              <a:spcBef>
                <a:spcPts val="550"/>
              </a:spcBef>
              <a:spcAft>
                <a:spcPts val="0"/>
              </a:spcAft>
              <a:buNone/>
            </a:pPr>
            <a:r>
              <a:rPr lang="en-US" sz="2200" dirty="0" smtClean="0">
                <a:effectLst/>
                <a:latin typeface="Times New Roman" panose="02020603050405020304"/>
                <a:ea typeface="Times New Roman" panose="02020603050405020304"/>
              </a:rPr>
              <a:t>	The main objective of the Act is to provide legal recognition for transactions carried out by means of electronic data interchange and other means of electronic communication and storage of information to facilitate electronic filing of documents with the government agencies. It also involves legal provisions relating to piracy, defamation, advertising, taxation, digital signatures, copyrights and trade secrets in the cyber world. </a:t>
            </a:r>
            <a:endParaRPr lang="en-US" sz="2200" dirty="0" smtClean="0">
              <a:effectLst/>
              <a:latin typeface="Times New Roman" panose="02020603050405020304"/>
              <a:ea typeface="Times New Roman" panose="02020603050405020304"/>
            </a:endParaRPr>
          </a:p>
          <a:p>
            <a:pPr marL="70485" marR="98425" indent="0" algn="just">
              <a:spcBef>
                <a:spcPts val="550"/>
              </a:spcBef>
              <a:spcAft>
                <a:spcPts val="0"/>
              </a:spcAft>
              <a:buNone/>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Some of the major provisions contained in the IT Act are as follows:</a:t>
            </a:r>
            <a:r>
              <a:rPr lang="en-US" sz="2200" dirty="0">
                <a:ea typeface="Times New Roman" panose="02020603050405020304"/>
              </a:rPr>
              <a:t>‐</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marL="457200" lvl="1" indent="0">
              <a:spcBef>
                <a:spcPts val="810"/>
              </a:spcBef>
              <a:buSzPts val="1100"/>
              <a:buNone/>
              <a:tabLst>
                <a:tab pos="502285" algn="l"/>
              </a:tabLst>
            </a:pPr>
            <a:r>
              <a:rPr lang="en-US" sz="2200" dirty="0" smtClean="0">
                <a:effectLst/>
                <a:latin typeface="Times New Roman" panose="02020603050405020304"/>
                <a:ea typeface="Times New Roman" panose="02020603050405020304"/>
              </a:rPr>
              <a:t>1. Electronic contracts will be legally</a:t>
            </a:r>
            <a:r>
              <a:rPr lang="en-US" sz="2200" spc="-5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valid</a:t>
            </a:r>
            <a:endParaRPr lang="en-IN" sz="2200" dirty="0" smtClean="0">
              <a:effectLst/>
              <a:latin typeface="Times New Roman" panose="02020603050405020304"/>
              <a:ea typeface="Times New Roman" panose="02020603050405020304"/>
            </a:endParaRPr>
          </a:p>
          <a:p>
            <a:pPr marL="0" indent="0">
              <a:spcAft>
                <a:spcPts val="0"/>
              </a:spcAft>
              <a:buNone/>
            </a:pPr>
            <a:r>
              <a:rPr lang="en-US" sz="2200" dirty="0" smtClean="0">
                <a:effectLst/>
                <a:latin typeface="Times New Roman" panose="02020603050405020304"/>
                <a:ea typeface="Times New Roman" panose="02020603050405020304"/>
              </a:rPr>
              <a:t> </a:t>
            </a:r>
            <a:endParaRPr lang="en-IN" sz="2200" dirty="0" smtClean="0">
              <a:effectLst/>
              <a:latin typeface="Times New Roman" panose="02020603050405020304"/>
              <a:ea typeface="Times New Roman" panose="02020603050405020304"/>
            </a:endParaRPr>
          </a:p>
          <a:p>
            <a:pPr marL="457200" lvl="1" indent="0">
              <a:spcBef>
                <a:spcPts val="5"/>
              </a:spcBef>
              <a:buSzPts val="1100"/>
              <a:buNone/>
              <a:tabLst>
                <a:tab pos="502285" algn="l"/>
              </a:tabLst>
            </a:pPr>
            <a:r>
              <a:rPr lang="en-US" sz="2200" dirty="0" smtClean="0">
                <a:effectLst/>
                <a:latin typeface="Times New Roman" panose="02020603050405020304"/>
                <a:ea typeface="Times New Roman" panose="02020603050405020304"/>
              </a:rPr>
              <a:t>2. Legal recognition of digital</a:t>
            </a:r>
            <a:r>
              <a:rPr lang="en-US" sz="2200" spc="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signatures</a:t>
            </a:r>
            <a:endParaRPr lang="en-IN" sz="2200" dirty="0" smtClean="0">
              <a:effectLst/>
              <a:latin typeface="Times New Roman" panose="02020603050405020304"/>
              <a:ea typeface="Times New Roman" panose="02020603050405020304"/>
            </a:endParaRPr>
          </a:p>
          <a:p>
            <a:pPr marL="0" indent="0">
              <a:spcAft>
                <a:spcPts val="0"/>
              </a:spcAft>
              <a:buNone/>
            </a:pPr>
            <a:r>
              <a:rPr lang="en-US" sz="2200" dirty="0" smtClean="0">
                <a:effectLst/>
                <a:latin typeface="Times New Roman" panose="02020603050405020304"/>
                <a:ea typeface="Times New Roman" panose="02020603050405020304"/>
              </a:rPr>
              <a:t> </a:t>
            </a:r>
            <a:endParaRPr lang="en-IN" sz="2200" dirty="0" smtClean="0">
              <a:effectLst/>
              <a:latin typeface="Times New Roman" panose="02020603050405020304"/>
              <a:ea typeface="Times New Roman" panose="02020603050405020304"/>
            </a:endParaRPr>
          </a:p>
          <a:p>
            <a:pPr marL="457200" lvl="1" indent="0">
              <a:buSzPts val="1100"/>
              <a:buNone/>
              <a:tabLst>
                <a:tab pos="502285" algn="l"/>
              </a:tabLst>
            </a:pPr>
            <a:r>
              <a:rPr lang="en-US" sz="2200" dirty="0" smtClean="0">
                <a:effectLst/>
                <a:latin typeface="Times New Roman" panose="02020603050405020304"/>
                <a:ea typeface="Times New Roman" panose="02020603050405020304"/>
              </a:rPr>
              <a:t>3. Security procedure for electronic records and digital</a:t>
            </a:r>
            <a:r>
              <a:rPr lang="en-US" sz="2200" spc="-4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signature</a:t>
            </a:r>
            <a:endParaRPr lang="en-IN" sz="2200" dirty="0" smtClean="0">
              <a:effectLst/>
              <a:latin typeface="Times New Roman" panose="02020603050405020304"/>
              <a:ea typeface="Times New Roman" panose="02020603050405020304"/>
            </a:endParaRPr>
          </a:p>
          <a:p>
            <a:pPr marL="184785" indent="0">
              <a:spcBef>
                <a:spcPts val="450"/>
              </a:spcBef>
              <a:spcAft>
                <a:spcPts val="0"/>
              </a:spcAft>
              <a:buNone/>
            </a:pPr>
            <a:r>
              <a:rPr lang="en-US" sz="2200" dirty="0" smtClean="0">
                <a:latin typeface="Times New Roman" panose="02020603050405020304"/>
                <a:ea typeface="Times New Roman" panose="02020603050405020304"/>
              </a:rPr>
              <a:t>    4. </a:t>
            </a:r>
            <a:r>
              <a:rPr lang="en-US" sz="2200" dirty="0" smtClean="0">
                <a:effectLst/>
                <a:latin typeface="Times New Roman" panose="02020603050405020304"/>
                <a:ea typeface="Times New Roman" panose="02020603050405020304"/>
              </a:rPr>
              <a:t>Appointment of certifying authorities and controller of 	certifying authorities including recognition of foreign 	certifying authorities.</a:t>
            </a:r>
            <a:endParaRPr lang="en-IN" sz="2200" dirty="0" smtClean="0">
              <a:effectLst/>
              <a:latin typeface="Times New Roman" panose="02020603050405020304"/>
              <a:ea typeface="Times New Roman" panose="02020603050405020304"/>
            </a:endParaRPr>
          </a:p>
          <a:p>
            <a:pPr marL="0" indent="0">
              <a:spcBef>
                <a:spcPts val="10"/>
              </a:spcBef>
              <a:spcAft>
                <a:spcPts val="0"/>
              </a:spcAft>
              <a:buNone/>
            </a:pPr>
            <a:r>
              <a:rPr lang="en-US" sz="2200" dirty="0" smtClean="0">
                <a:effectLst/>
                <a:latin typeface="Times New Roman" panose="02020603050405020304"/>
                <a:ea typeface="Times New Roman" panose="02020603050405020304"/>
              </a:rPr>
              <a:t> </a:t>
            </a:r>
            <a:endParaRPr lang="en-IN" sz="2200" dirty="0" smtClean="0">
              <a:effectLst/>
              <a:latin typeface="Times New Roman" panose="02020603050405020304"/>
              <a:ea typeface="Times New Roman" panose="02020603050405020304"/>
            </a:endParaRPr>
          </a:p>
          <a:p>
            <a:pPr marL="457200" lvl="1" indent="0">
              <a:buSzPts val="1100"/>
              <a:buNone/>
              <a:tabLst>
                <a:tab pos="502285" algn="l"/>
              </a:tabLst>
            </a:pPr>
            <a:r>
              <a:rPr lang="en-US" sz="2200" dirty="0">
                <a:latin typeface="Times New Roman" panose="02020603050405020304"/>
                <a:ea typeface="Times New Roman" panose="02020603050405020304"/>
              </a:rPr>
              <a:t>5</a:t>
            </a:r>
            <a:r>
              <a:rPr lang="en-US" sz="2200" dirty="0" smtClean="0">
                <a:effectLst/>
                <a:latin typeface="Times New Roman" panose="02020603050405020304"/>
                <a:ea typeface="Times New Roman" panose="02020603050405020304"/>
              </a:rPr>
              <a:t>. Various types of computer crimes defined and stringent penalties 		provided under the</a:t>
            </a:r>
            <a:r>
              <a:rPr lang="en-US" sz="2200" spc="-8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Act.</a:t>
            </a:r>
            <a:endParaRPr lang="en-IN" sz="2200" dirty="0" smtClean="0">
              <a:effectLst/>
              <a:latin typeface="Times New Roman" panose="02020603050405020304"/>
              <a:ea typeface="Times New Roman" panose="02020603050405020304"/>
            </a:endParaRPr>
          </a:p>
          <a:p>
            <a:pPr>
              <a:spcBef>
                <a:spcPts val="50"/>
              </a:spcBef>
              <a:spcAft>
                <a:spcPts val="0"/>
              </a:spcAft>
            </a:pPr>
            <a:endParaRPr lang="en-IN" sz="2200" dirty="0" smtClean="0">
              <a:effectLst/>
              <a:latin typeface="Times New Roman" panose="02020603050405020304"/>
              <a:ea typeface="Times New Roman" panose="020206030504050203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marL="0" indent="0">
              <a:lnSpc>
                <a:spcPct val="150000"/>
              </a:lnSpc>
              <a:spcBef>
                <a:spcPts val="50"/>
              </a:spcBef>
              <a:spcAft>
                <a:spcPts val="0"/>
              </a:spcAft>
              <a:buNone/>
            </a:pPr>
            <a:r>
              <a:rPr lang="en-US" sz="2200" dirty="0" smtClean="0">
                <a:latin typeface="Times New Roman" panose="02020603050405020304"/>
                <a:ea typeface="Times New Roman" panose="02020603050405020304"/>
              </a:rPr>
              <a:t>6. </a:t>
            </a:r>
            <a:r>
              <a:rPr lang="en-US" sz="2200" dirty="0" smtClean="0">
                <a:effectLst/>
                <a:latin typeface="Times New Roman" panose="02020603050405020304"/>
                <a:ea typeface="Times New Roman" panose="02020603050405020304"/>
              </a:rPr>
              <a:t>Establishment of Cyber Appellate Tribunal under the</a:t>
            </a:r>
            <a:r>
              <a:rPr lang="en-US" sz="2200" spc="-3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Act.</a:t>
            </a:r>
            <a:endParaRPr lang="en-IN" sz="2200" dirty="0" smtClean="0">
              <a:effectLst/>
              <a:latin typeface="Times New Roman" panose="02020603050405020304"/>
              <a:ea typeface="Times New Roman" panose="02020603050405020304"/>
            </a:endParaRPr>
          </a:p>
          <a:p>
            <a:pPr marL="0" indent="0">
              <a:lnSpc>
                <a:spcPct val="150000"/>
              </a:lnSpc>
              <a:spcAft>
                <a:spcPts val="0"/>
              </a:spcAft>
              <a:buNone/>
            </a:pPr>
            <a:r>
              <a:rPr lang="en-US" sz="2200" dirty="0" smtClean="0">
                <a:latin typeface="Times New Roman" panose="02020603050405020304"/>
                <a:ea typeface="Times New Roman" panose="02020603050405020304"/>
              </a:rPr>
              <a:t>7. </a:t>
            </a:r>
            <a:r>
              <a:rPr lang="en-US" sz="2200" dirty="0" smtClean="0">
                <a:effectLst/>
                <a:latin typeface="Times New Roman" panose="02020603050405020304"/>
                <a:ea typeface="Times New Roman" panose="02020603050405020304"/>
              </a:rPr>
              <a:t>Act to apply for offences or contraventions committed outside</a:t>
            </a:r>
            <a:r>
              <a:rPr lang="en-US" sz="2200" spc="-3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India.</a:t>
            </a:r>
            <a:endParaRPr lang="en-IN" sz="2200" dirty="0" smtClean="0">
              <a:effectLst/>
              <a:latin typeface="Times New Roman" panose="02020603050405020304"/>
              <a:ea typeface="Times New Roman" panose="02020603050405020304"/>
            </a:endParaRPr>
          </a:p>
          <a:p>
            <a:pPr marL="0" indent="0">
              <a:lnSpc>
                <a:spcPct val="150000"/>
              </a:lnSpc>
              <a:spcAft>
                <a:spcPts val="0"/>
              </a:spcAft>
              <a:buNone/>
            </a:pPr>
            <a:r>
              <a:rPr lang="en-US" sz="2200" dirty="0" smtClean="0">
                <a:latin typeface="Times New Roman" panose="02020603050405020304"/>
                <a:ea typeface="Times New Roman" panose="02020603050405020304"/>
              </a:rPr>
              <a:t>8. </a:t>
            </a:r>
            <a:r>
              <a:rPr lang="en-US" sz="2200" dirty="0" smtClean="0">
                <a:effectLst/>
                <a:latin typeface="Times New Roman" panose="02020603050405020304"/>
                <a:ea typeface="Times New Roman" panose="02020603050405020304"/>
              </a:rPr>
              <a:t>Power of police officers and other officers to enter into any public 	place and search and arrest without warrant</a:t>
            </a:r>
            <a:r>
              <a:rPr lang="en-IN" sz="2200" dirty="0" smtClean="0">
                <a:latin typeface="Times New Roman" panose="02020603050405020304"/>
                <a:ea typeface="Times New Roman" panose="02020603050405020304"/>
              </a:rPr>
              <a:t>.</a:t>
            </a:r>
            <a:endParaRPr lang="en-IN" sz="2200" dirty="0" smtClean="0">
              <a:latin typeface="Times New Roman" panose="02020603050405020304"/>
              <a:ea typeface="Times New Roman" panose="02020603050405020304"/>
            </a:endParaRPr>
          </a:p>
          <a:p>
            <a:pPr marL="0" indent="0">
              <a:lnSpc>
                <a:spcPct val="150000"/>
              </a:lnSpc>
              <a:spcAft>
                <a:spcPts val="0"/>
              </a:spcAft>
              <a:buNone/>
            </a:pPr>
            <a:r>
              <a:rPr lang="en-IN" sz="2200" dirty="0" smtClean="0">
                <a:effectLst/>
                <a:latin typeface="Times New Roman" panose="02020603050405020304"/>
                <a:ea typeface="Times New Roman" panose="02020603050405020304"/>
              </a:rPr>
              <a:t>9. </a:t>
            </a:r>
            <a:r>
              <a:rPr lang="en-US" sz="2200" dirty="0" smtClean="0">
                <a:effectLst/>
                <a:latin typeface="Times New Roman" panose="02020603050405020304"/>
                <a:ea typeface="Times New Roman" panose="02020603050405020304"/>
              </a:rPr>
              <a:t>Constitution of Cyber Regulations Advisory committee who will 	advice the Central Government and Controller.</a:t>
            </a:r>
            <a:endParaRPr lang="en-IN" sz="2200" dirty="0" smtClean="0">
              <a:effectLst/>
              <a:latin typeface="Times New Roman" panose="02020603050405020304"/>
              <a:ea typeface="Times New Roman" panose="02020603050405020304"/>
            </a:endParaRPr>
          </a:p>
          <a:p>
            <a:pPr marL="0" indent="0">
              <a:lnSpc>
                <a:spcPct val="150000"/>
              </a:lnSpc>
              <a:buNone/>
            </a:pPr>
            <a:br>
              <a:rPr lang="en-US" sz="2200" dirty="0" smtClean="0">
                <a:effectLst/>
                <a:latin typeface="Times New Roman" panose="02020603050405020304"/>
                <a:ea typeface="Times New Roman" panose="02020603050405020304"/>
              </a:rPr>
            </a:br>
            <a:endParaRPr lang="en-IN"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5555</Words>
  <Application>WPS Presentation</Application>
  <PresentationFormat>On-screen Show (4:3)</PresentationFormat>
  <Paragraphs>82</Paragraphs>
  <Slides>14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14</vt:i4>
      </vt:variant>
    </vt:vector>
  </HeadingPairs>
  <TitlesOfParts>
    <vt:vector size="24" baseType="lpstr">
      <vt:lpstr>Arial</vt:lpstr>
      <vt:lpstr>SimSun</vt:lpstr>
      <vt:lpstr>Wingdings</vt:lpstr>
      <vt:lpstr>Times New Roman</vt:lpstr>
      <vt:lpstr>Times New Roman</vt:lpstr>
      <vt:lpstr>Arial</vt:lpstr>
      <vt:lpstr>Calibri</vt:lpstr>
      <vt:lpstr>Microsoft YaHei</vt:lpstr>
      <vt:lpstr>Arial Unicode MS</vt:lpstr>
      <vt:lpstr>Office Theme</vt:lpstr>
      <vt:lpstr>Prepared by Dr. Muhammed Rafi.P Assistant Professor PG Department of Commerce &amp; Management studies</vt:lpstr>
      <vt:lpstr>PowerPoint 演示文稿</vt:lpstr>
      <vt:lpstr>The various cyber laws include:‐ </vt:lpstr>
      <vt:lpstr>PowerPoint 演示文稿</vt:lpstr>
      <vt:lpstr>PowerPoint 演示文稿</vt:lpstr>
      <vt:lpstr>PowerPoint 演示文稿</vt:lpstr>
      <vt:lpstr>Information Technology Act‐2000 </vt:lpstr>
      <vt:lpstr>PowerPoint 演示文稿</vt:lpstr>
      <vt:lpstr>PowerPoint 演示文稿</vt:lpstr>
      <vt:lpstr>Information Technology [Amendment] Act, 2008 </vt:lpstr>
      <vt:lpstr>PowerPoint 演示文稿</vt:lpstr>
      <vt:lpstr>PowerPoint 演示文稿</vt:lpstr>
      <vt:lpstr>PowerPoint 演示文稿</vt:lpstr>
      <vt:lpstr>Major legal and ethical issues in E-  commerce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Regulatory framework of E‐commerce</dc:title>
  <dc:creator>user</dc:creator>
  <cp:lastModifiedBy>user</cp:lastModifiedBy>
  <cp:revision>8</cp:revision>
  <dcterms:created xsi:type="dcterms:W3CDTF">2020-11-30T14:47:00Z</dcterms:created>
  <dcterms:modified xsi:type="dcterms:W3CDTF">2024-08-31T09:05:06Z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35767B7813BD4AABBEE6F01CE82A3B31_12</vt:lpwstr>
  </property>
  <property fmtid="{D5CDD505-2E9C-101B-9397-08002B2CF9AE}" pid="3" name="KSOProductBuildVer">
    <vt:lpwstr>1033-12.2.0.17562</vt:lpwstr>
  </property>
</Properties>
</file>