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3"/>
    <p:sldId id="274" r:id="rId4"/>
    <p:sldId id="258" r:id="rId5"/>
    <p:sldId id="270" r:id="rId6"/>
    <p:sldId id="259" r:id="rId7"/>
    <p:sldId id="260" r:id="rId8"/>
    <p:sldId id="271" r:id="rId9"/>
    <p:sldId id="261" r:id="rId10"/>
    <p:sldId id="262" r:id="rId11"/>
    <p:sldId id="263" r:id="rId12"/>
    <p:sldId id="272" r:id="rId13"/>
    <p:sldId id="264" r:id="rId14"/>
    <p:sldId id="265" r:id="rId15"/>
    <p:sldId id="273" r:id="rId16"/>
    <p:sldId id="267" r:id="rId17"/>
    <p:sldId id="268" r:id="rId18"/>
    <p:sldId id="269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2" Type="http://schemas.openxmlformats.org/officeDocument/2006/relationships/tableStyles" Target="tableStyles.xml"/><Relationship Id="rId21" Type="http://schemas.openxmlformats.org/officeDocument/2006/relationships/viewProps" Target="viewProps.xml"/><Relationship Id="rId20" Type="http://schemas.openxmlformats.org/officeDocument/2006/relationships/presProps" Target="presProps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72282-CBFB-494B-B024-2A7A57D7B566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024AA-AA5A-4BA1-A56D-2F7F48177C9E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72282-CBFB-494B-B024-2A7A57D7B566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024AA-AA5A-4BA1-A56D-2F7F48177C9E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72282-CBFB-494B-B024-2A7A57D7B566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024AA-AA5A-4BA1-A56D-2F7F48177C9E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72282-CBFB-494B-B024-2A7A57D7B566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024AA-AA5A-4BA1-A56D-2F7F48177C9E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72282-CBFB-494B-B024-2A7A57D7B566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024AA-AA5A-4BA1-A56D-2F7F48177C9E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72282-CBFB-494B-B024-2A7A57D7B566}" type="datetimeFigureOut">
              <a:rPr lang="en-IN" smtClean="0"/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024AA-AA5A-4BA1-A56D-2F7F48177C9E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72282-CBFB-494B-B024-2A7A57D7B566}" type="datetimeFigureOut">
              <a:rPr lang="en-IN" smtClean="0"/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024AA-AA5A-4BA1-A56D-2F7F48177C9E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72282-CBFB-494B-B024-2A7A57D7B566}" type="datetimeFigureOut">
              <a:rPr lang="en-IN" smtClean="0"/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024AA-AA5A-4BA1-A56D-2F7F48177C9E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72282-CBFB-494B-B024-2A7A57D7B566}" type="datetimeFigureOut">
              <a:rPr lang="en-IN" smtClean="0"/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024AA-AA5A-4BA1-A56D-2F7F48177C9E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72282-CBFB-494B-B024-2A7A57D7B566}" type="datetimeFigureOut">
              <a:rPr lang="en-IN" smtClean="0"/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024AA-AA5A-4BA1-A56D-2F7F48177C9E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72282-CBFB-494B-B024-2A7A57D7B566}" type="datetimeFigureOut">
              <a:rPr lang="en-IN" smtClean="0"/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024AA-AA5A-4BA1-A56D-2F7F48177C9E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E72282-CBFB-494B-B024-2A7A57D7B566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A024AA-AA5A-4BA1-A56D-2F7F48177C9E}" type="slidenum">
              <a:rPr lang="en-IN" smtClean="0"/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en-US" sz="3000" b="1" dirty="0" smtClean="0">
                <a:solidFill>
                  <a:srgbClr val="C00000"/>
                </a:solidFill>
              </a:rPr>
              <a:t>Types of electronic payment system</a:t>
            </a:r>
            <a:endParaRPr lang="en-IN" sz="3000" b="1" dirty="0">
              <a:solidFill>
                <a:srgbClr val="C0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60000"/>
          </a:bodyPr>
          <a:lstStyle/>
          <a:p>
            <a:pPr algn="r"/>
            <a:r>
              <a:rPr lang="en-US" sz="3300" b="1" dirty="0" smtClean="0">
                <a:solidFill>
                  <a:srgbClr val="FF0000"/>
                </a:solidFill>
              </a:rPr>
              <a:t>Continue…..</a:t>
            </a:r>
            <a:endParaRPr lang="en-US" sz="3300" b="1" dirty="0" smtClean="0">
              <a:solidFill>
                <a:srgbClr val="FF0000"/>
              </a:solidFill>
            </a:endParaRPr>
          </a:p>
          <a:p>
            <a:pPr algn="r"/>
            <a:r>
              <a:rPr lang="en-US" altLang="en-IN" b="1" dirty="0">
                <a:solidFill>
                  <a:srgbClr val="002060"/>
                </a:solidFill>
                <a:sym typeface="+mn-ea"/>
              </a:rPr>
              <a:t>Prepared by</a:t>
            </a:r>
            <a:endParaRPr lang="en-US" altLang="en-IN" b="1" dirty="0">
              <a:solidFill>
                <a:srgbClr val="002060"/>
              </a:solidFill>
              <a:sym typeface="+mn-ea"/>
            </a:endParaRPr>
          </a:p>
          <a:p>
            <a:pPr algn="r"/>
            <a:r>
              <a:rPr lang="en-US" altLang="en-IN" b="1" dirty="0">
                <a:solidFill>
                  <a:srgbClr val="002060"/>
                </a:solidFill>
                <a:sym typeface="+mn-ea"/>
              </a:rPr>
              <a:t>Dr. Muhammed Rafi.P</a:t>
            </a:r>
            <a:br>
              <a:rPr lang="en-US" altLang="en-IN" b="1" dirty="0">
                <a:solidFill>
                  <a:srgbClr val="002060"/>
                </a:solidFill>
                <a:sym typeface="+mn-ea"/>
              </a:rPr>
            </a:br>
            <a:r>
              <a:rPr lang="en-US" altLang="en-IN" b="1" dirty="0">
                <a:solidFill>
                  <a:srgbClr val="002060"/>
                </a:solidFill>
                <a:sym typeface="+mn-ea"/>
              </a:rPr>
              <a:t>Assistant Professor</a:t>
            </a:r>
            <a:br>
              <a:rPr lang="en-US" altLang="en-IN" b="1" dirty="0">
                <a:solidFill>
                  <a:srgbClr val="002060"/>
                </a:solidFill>
                <a:sym typeface="+mn-ea"/>
              </a:rPr>
            </a:br>
            <a:r>
              <a:rPr lang="en-US" altLang="en-IN" b="1" dirty="0">
                <a:solidFill>
                  <a:srgbClr val="002060"/>
                </a:solidFill>
                <a:sym typeface="+mn-ea"/>
              </a:rPr>
              <a:t>PG Department of Commerce &amp; Management studies</a:t>
            </a:r>
            <a:endParaRPr lang="en-US" dirty="0" smtClean="0"/>
          </a:p>
          <a:p>
            <a:endParaRPr lang="en-IN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3">
              <a:lumMod val="20000"/>
              <a:lumOff val="80000"/>
            </a:schemeClr>
          </a:solidFill>
        </p:spPr>
        <p:txBody>
          <a:bodyPr/>
          <a:lstStyle/>
          <a:p>
            <a:pPr marL="0" lvl="0" indent="0" algn="ctr">
              <a:spcBef>
                <a:spcPts val="35"/>
              </a:spcBef>
              <a:buNone/>
            </a:pPr>
            <a:r>
              <a:rPr lang="en-US" sz="2200" b="1" u="sng" dirty="0" smtClean="0">
                <a:solidFill>
                  <a:prstClr val="black"/>
                </a:solidFill>
                <a:latin typeface="Times New Roman" panose="02020603050405020304"/>
                <a:ea typeface="Times New Roman" panose="02020603050405020304"/>
              </a:rPr>
              <a:t>Process</a:t>
            </a:r>
            <a:endParaRPr lang="en-US" sz="2200" b="1" u="sng" dirty="0" smtClean="0">
              <a:solidFill>
                <a:prstClr val="black"/>
              </a:solidFill>
              <a:latin typeface="Times New Roman" panose="02020603050405020304"/>
              <a:ea typeface="Times New Roman" panose="02020603050405020304"/>
            </a:endParaRPr>
          </a:p>
          <a:p>
            <a:pPr lvl="0">
              <a:spcBef>
                <a:spcPts val="35"/>
              </a:spcBef>
              <a:buFont typeface="Wingdings" panose="05000000000000000000" pitchFamily="2" charset="2"/>
              <a:buChar char="Ø"/>
            </a:pPr>
            <a:r>
              <a:rPr lang="en-US" sz="2200" dirty="0" smtClean="0">
                <a:solidFill>
                  <a:prstClr val="black"/>
                </a:solidFill>
                <a:latin typeface="Times New Roman" panose="02020603050405020304"/>
                <a:ea typeface="Times New Roman" panose="02020603050405020304"/>
              </a:rPr>
              <a:t>The 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/>
                <a:ea typeface="Times New Roman" panose="02020603050405020304"/>
              </a:rPr>
              <a:t>transaction works much like a credit card transaction</a:t>
            </a:r>
            <a:r>
              <a:rPr lang="en-US" sz="2200" dirty="0" smtClean="0">
                <a:solidFill>
                  <a:prstClr val="black"/>
                </a:solidFill>
                <a:latin typeface="Times New Roman" panose="02020603050405020304"/>
                <a:ea typeface="Times New Roman" panose="02020603050405020304"/>
              </a:rPr>
              <a:t>.</a:t>
            </a:r>
            <a:endParaRPr lang="en-US" sz="2200" dirty="0" smtClean="0">
              <a:solidFill>
                <a:prstClr val="black"/>
              </a:solidFill>
              <a:latin typeface="Times New Roman" panose="02020603050405020304"/>
              <a:ea typeface="Times New Roman" panose="02020603050405020304"/>
            </a:endParaRPr>
          </a:p>
          <a:p>
            <a:pPr marL="0" lvl="0" indent="0">
              <a:spcBef>
                <a:spcPts val="35"/>
              </a:spcBef>
              <a:buNone/>
            </a:pPr>
            <a:endParaRPr lang="en-US" sz="2200" dirty="0" smtClean="0">
              <a:solidFill>
                <a:prstClr val="black"/>
              </a:solidFill>
              <a:latin typeface="Times New Roman" panose="02020603050405020304"/>
              <a:ea typeface="Times New Roman" panose="02020603050405020304"/>
            </a:endParaRPr>
          </a:p>
          <a:p>
            <a:pPr lvl="0">
              <a:spcBef>
                <a:spcPts val="35"/>
              </a:spcBef>
              <a:buFont typeface="Wingdings" panose="05000000000000000000" pitchFamily="2" charset="2"/>
              <a:buChar char="Ø"/>
            </a:pPr>
            <a:r>
              <a:rPr lang="en-US" sz="2200" dirty="0" smtClean="0">
                <a:solidFill>
                  <a:prstClr val="black"/>
                </a:solidFill>
                <a:latin typeface="Times New Roman" panose="02020603050405020304"/>
                <a:ea typeface="Times New Roman" panose="02020603050405020304"/>
              </a:rPr>
              <a:t>A 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/>
                <a:ea typeface="Times New Roman" panose="02020603050405020304"/>
              </a:rPr>
              <a:t>customer gives an ATM card to the seller for the purchase</a:t>
            </a:r>
            <a:r>
              <a:rPr lang="en-US" sz="2200" dirty="0" smtClean="0">
                <a:solidFill>
                  <a:prstClr val="black"/>
                </a:solidFill>
                <a:latin typeface="Times New Roman" panose="02020603050405020304"/>
                <a:ea typeface="Times New Roman" panose="02020603050405020304"/>
              </a:rPr>
              <a:t>.</a:t>
            </a:r>
            <a:endParaRPr lang="en-US" sz="2200" dirty="0" smtClean="0">
              <a:solidFill>
                <a:prstClr val="black"/>
              </a:solidFill>
              <a:latin typeface="Times New Roman" panose="02020603050405020304"/>
              <a:ea typeface="Times New Roman" panose="02020603050405020304"/>
            </a:endParaRPr>
          </a:p>
          <a:p>
            <a:pPr lvl="0">
              <a:spcBef>
                <a:spcPts val="35"/>
              </a:spcBef>
              <a:buFont typeface="Wingdings" panose="05000000000000000000" pitchFamily="2" charset="2"/>
              <a:buChar char="Ø"/>
            </a:pPr>
            <a:r>
              <a:rPr lang="en-US" sz="2200" dirty="0" smtClean="0">
                <a:solidFill>
                  <a:prstClr val="black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/>
                <a:ea typeface="Times New Roman" panose="02020603050405020304"/>
              </a:rPr>
              <a:t>The merchant read the card through a transaction terminal and the customer enters his personal identification number. </a:t>
            </a:r>
            <a:endParaRPr lang="en-US" sz="2200" dirty="0" smtClean="0">
              <a:solidFill>
                <a:prstClr val="black"/>
              </a:solidFill>
              <a:latin typeface="Times New Roman" panose="02020603050405020304"/>
              <a:ea typeface="Times New Roman" panose="02020603050405020304"/>
            </a:endParaRPr>
          </a:p>
          <a:p>
            <a:pPr lvl="0">
              <a:spcBef>
                <a:spcPts val="35"/>
              </a:spcBef>
              <a:buFont typeface="Wingdings" panose="05000000000000000000" pitchFamily="2" charset="2"/>
              <a:buChar char="Ø"/>
            </a:pPr>
            <a:r>
              <a:rPr lang="en-US" sz="2200" dirty="0" smtClean="0">
                <a:solidFill>
                  <a:prstClr val="black"/>
                </a:solidFill>
                <a:latin typeface="Times New Roman" panose="02020603050405020304"/>
                <a:ea typeface="Times New Roman" panose="02020603050405020304"/>
              </a:rPr>
              <a:t>Then 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/>
                <a:ea typeface="Times New Roman" panose="02020603050405020304"/>
              </a:rPr>
              <a:t>the terminal route the transaction through the ATM networks back to the customer’s bank for authorization against customer’s deposit account. </a:t>
            </a:r>
            <a:endParaRPr lang="en-US" sz="2200" dirty="0" smtClean="0">
              <a:solidFill>
                <a:prstClr val="black"/>
              </a:solidFill>
              <a:latin typeface="Times New Roman" panose="02020603050405020304"/>
              <a:ea typeface="Times New Roman" panose="02020603050405020304"/>
            </a:endParaRPr>
          </a:p>
          <a:p>
            <a:pPr lvl="0">
              <a:spcBef>
                <a:spcPts val="35"/>
              </a:spcBef>
              <a:buFont typeface="Wingdings" panose="05000000000000000000" pitchFamily="2" charset="2"/>
              <a:buChar char="Ø"/>
            </a:pPr>
            <a:r>
              <a:rPr lang="en-US" sz="2200" dirty="0" smtClean="0">
                <a:solidFill>
                  <a:prstClr val="black"/>
                </a:solidFill>
                <a:latin typeface="Times New Roman" panose="02020603050405020304"/>
                <a:ea typeface="Times New Roman" panose="02020603050405020304"/>
              </a:rPr>
              <a:t>The 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/>
                <a:ea typeface="Times New Roman" panose="02020603050405020304"/>
              </a:rPr>
              <a:t>funds, are approved, are transferred from the customer’s bank to the sellers bank.</a:t>
            </a:r>
            <a:endParaRPr lang="en-IN" sz="2200" dirty="0">
              <a:solidFill>
                <a:prstClr val="black"/>
              </a:solidFill>
              <a:latin typeface="Times New Roman" panose="02020603050405020304"/>
              <a:ea typeface="Times New Roman" panose="02020603050405020304"/>
            </a:endParaRPr>
          </a:p>
          <a:p>
            <a:endParaRPr lang="en-IN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b="1" dirty="0" smtClean="0"/>
              <a:t>Debit card</a:t>
            </a:r>
            <a:endParaRPr lang="en-IN" b="1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1700808"/>
            <a:ext cx="6912768" cy="3888432"/>
          </a:xfr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342900" lvl="0" indent="-342900">
              <a:spcBef>
                <a:spcPct val="20000"/>
              </a:spcBef>
              <a:tabLst>
                <a:tab pos="210820" algn="l"/>
              </a:tabLst>
            </a:pPr>
            <a:r>
              <a:rPr lang="en-US" sz="3000" b="1" dirty="0" smtClean="0">
                <a:solidFill>
                  <a:srgbClr val="C00000"/>
                </a:solidFill>
                <a:latin typeface="Times New Roman" panose="02020603050405020304"/>
                <a:ea typeface="Times New Roman" panose="02020603050405020304"/>
                <a:cs typeface="+mn-cs"/>
              </a:rPr>
              <a:t>5. Electronic</a:t>
            </a:r>
            <a:r>
              <a:rPr lang="en-US" sz="3000" b="1" spc="-15" dirty="0" smtClean="0">
                <a:solidFill>
                  <a:srgbClr val="C00000"/>
                </a:solidFill>
                <a:latin typeface="Times New Roman" panose="02020603050405020304"/>
                <a:ea typeface="Times New Roman" panose="02020603050405020304"/>
                <a:cs typeface="+mn-cs"/>
              </a:rPr>
              <a:t> </a:t>
            </a:r>
            <a:r>
              <a:rPr lang="en-US" sz="3000" b="1" dirty="0">
                <a:solidFill>
                  <a:srgbClr val="C00000"/>
                </a:solidFill>
                <a:latin typeface="Times New Roman" panose="02020603050405020304"/>
                <a:ea typeface="Times New Roman" panose="02020603050405020304"/>
                <a:cs typeface="+mn-cs"/>
              </a:rPr>
              <a:t>Purse</a:t>
            </a:r>
            <a:br>
              <a:rPr lang="en-IN" sz="3000" dirty="0">
                <a:solidFill>
                  <a:srgbClr val="C00000"/>
                </a:solidFill>
                <a:latin typeface="Times New Roman" panose="02020603050405020304"/>
                <a:ea typeface="Times New Roman" panose="02020603050405020304"/>
                <a:cs typeface="+mn-cs"/>
              </a:rPr>
            </a:br>
            <a:endParaRPr lang="en-IN" sz="3000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824536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>
              <a:spcBef>
                <a:spcPts val="35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2200" dirty="0" smtClean="0">
                <a:effectLst/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Electronic Purse is a card with a microchip that can be used instead of cash and coins for everything from vending machines to public transportation. </a:t>
            </a:r>
            <a:endParaRPr lang="en-US" sz="2200" dirty="0" smtClean="0">
              <a:effectLst/>
              <a:latin typeface="Times New Roman" panose="02020603050405020304" pitchFamily="18" charset="0"/>
              <a:ea typeface="Times New Roman" panose="02020603050405020304"/>
              <a:cs typeface="Times New Roman" panose="02020603050405020304" pitchFamily="18" charset="0"/>
            </a:endParaRPr>
          </a:p>
          <a:p>
            <a:pPr>
              <a:spcBef>
                <a:spcPts val="35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2200" dirty="0" smtClean="0">
                <a:effectLst/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The Electronic Purse would consist of micro</a:t>
            </a:r>
            <a:r>
              <a:rPr lang="en-US" sz="2200" dirty="0"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‐ </a:t>
            </a:r>
            <a:r>
              <a:rPr lang="en-US" sz="2200" dirty="0" smtClean="0">
                <a:effectLst/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chip embedded in a credit card, debit card, or stand alone card to store value electronically. </a:t>
            </a:r>
            <a:endParaRPr lang="en-US" sz="2200" dirty="0" smtClean="0">
              <a:effectLst/>
              <a:latin typeface="Times New Roman" panose="02020603050405020304" pitchFamily="18" charset="0"/>
              <a:ea typeface="Times New Roman" panose="02020603050405020304"/>
              <a:cs typeface="Times New Roman" panose="02020603050405020304" pitchFamily="18" charset="0"/>
            </a:endParaRPr>
          </a:p>
          <a:p>
            <a:pPr>
              <a:spcBef>
                <a:spcPts val="35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2200" dirty="0" smtClean="0"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It can be used for</a:t>
            </a:r>
            <a:r>
              <a:rPr lang="en-US" sz="2200" dirty="0" smtClean="0">
                <a:effectLst/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 small ticket purchases such as gasoline stations, pay phones, road/bridge tolls, video games, school cafeterias, fast food restaurants, convenience stores, and cash lanes at supermarkets. </a:t>
            </a:r>
            <a:endParaRPr lang="en-US" sz="2200" dirty="0" smtClean="0">
              <a:effectLst/>
              <a:latin typeface="Times New Roman" panose="02020603050405020304" pitchFamily="18" charset="0"/>
              <a:ea typeface="Times New Roman" panose="02020603050405020304"/>
              <a:cs typeface="Times New Roman" panose="02020603050405020304" pitchFamily="18" charset="0"/>
            </a:endParaRPr>
          </a:p>
          <a:p>
            <a:pPr>
              <a:spcBef>
                <a:spcPts val="35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2200" dirty="0" smtClean="0">
                <a:effectLst/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Cardholders can “reload” the microchip and control the amount of value stored in the card’s memory. </a:t>
            </a:r>
            <a:endParaRPr lang="en-US" sz="2200" dirty="0" smtClean="0">
              <a:effectLst/>
              <a:latin typeface="Times New Roman" panose="02020603050405020304" pitchFamily="18" charset="0"/>
              <a:ea typeface="Times New Roman" panose="02020603050405020304"/>
              <a:cs typeface="Times New Roman" panose="02020603050405020304" pitchFamily="18" charset="0"/>
            </a:endParaRPr>
          </a:p>
          <a:p>
            <a:pPr>
              <a:spcBef>
                <a:spcPts val="35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2200" dirty="0" smtClean="0">
                <a:effectLst/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The Electronic Purse provides cardholders with the security and convenience of carrying less cash and coins, eliminating the need for exact change.</a:t>
            </a:r>
            <a:br>
              <a:rPr lang="en-US" sz="2200" dirty="0" smtClean="0">
                <a:effectLst/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</a:br>
            <a:r>
              <a:rPr lang="en-US" sz="2200" dirty="0" smtClean="0">
                <a:effectLst/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 </a:t>
            </a:r>
            <a:endParaRPr lang="en-IN" sz="2200" dirty="0" smtClean="0">
              <a:effectLst/>
              <a:latin typeface="Times New Roman" panose="02020603050405020304" pitchFamily="18" charset="0"/>
              <a:ea typeface="Times New Roman" panose="02020603050405020304"/>
              <a:cs typeface="Times New Roman" panose="02020603050405020304" pitchFamily="18" charset="0"/>
            </a:endParaRPr>
          </a:p>
          <a:p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3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200" b="1" u="sng" dirty="0" smtClean="0">
                <a:solidFill>
                  <a:srgbClr val="C00000"/>
                </a:solidFill>
              </a:rPr>
              <a:t>Process</a:t>
            </a:r>
            <a:endParaRPr lang="en-US" sz="2200" b="1" u="sng" dirty="0" smtClean="0">
              <a:solidFill>
                <a:srgbClr val="C00000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2200" dirty="0">
                <a:solidFill>
                  <a:prstClr val="black"/>
                </a:solidFill>
                <a:latin typeface="Times New Roman" panose="02020603050405020304"/>
                <a:ea typeface="Times New Roman" panose="02020603050405020304"/>
              </a:rPr>
              <a:t> To use the electronic purse, the user hands the card to the shop assistant who inserts the card in a terminal and keys in the amount of the transaction. </a:t>
            </a:r>
            <a:endParaRPr lang="en-US" sz="2200" dirty="0" smtClean="0">
              <a:solidFill>
                <a:prstClr val="black"/>
              </a:solidFill>
              <a:latin typeface="Times New Roman" panose="02020603050405020304"/>
              <a:ea typeface="Times New Roman" panose="02020603050405020304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2200" dirty="0" smtClean="0">
                <a:solidFill>
                  <a:prstClr val="black"/>
                </a:solidFill>
                <a:latin typeface="Times New Roman" panose="02020603050405020304"/>
                <a:ea typeface="Times New Roman" panose="02020603050405020304"/>
              </a:rPr>
              <a:t>This 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/>
                <a:ea typeface="Times New Roman" panose="02020603050405020304"/>
              </a:rPr>
              <a:t>is displayed visually to the customer. </a:t>
            </a:r>
            <a:endParaRPr lang="en-US" sz="2200" dirty="0" smtClean="0">
              <a:solidFill>
                <a:prstClr val="black"/>
              </a:solidFill>
              <a:latin typeface="Times New Roman" panose="02020603050405020304"/>
              <a:ea typeface="Times New Roman" panose="02020603050405020304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2200" dirty="0" smtClean="0">
                <a:solidFill>
                  <a:prstClr val="black"/>
                </a:solidFill>
                <a:latin typeface="Times New Roman" panose="02020603050405020304"/>
                <a:ea typeface="Times New Roman" panose="02020603050405020304"/>
              </a:rPr>
              <a:t>Once 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/>
                <a:ea typeface="Times New Roman" panose="02020603050405020304"/>
              </a:rPr>
              <a:t>again, the person must be able to read a display screen. </a:t>
            </a:r>
            <a:endParaRPr lang="en-US" sz="2200" dirty="0" smtClean="0">
              <a:solidFill>
                <a:prstClr val="black"/>
              </a:solidFill>
              <a:latin typeface="Times New Roman" panose="02020603050405020304"/>
              <a:ea typeface="Times New Roman" panose="02020603050405020304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2200" dirty="0" smtClean="0">
                <a:solidFill>
                  <a:prstClr val="black"/>
                </a:solidFill>
                <a:latin typeface="Times New Roman" panose="02020603050405020304"/>
                <a:ea typeface="Times New Roman" panose="02020603050405020304"/>
              </a:rPr>
              <a:t>The 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/>
                <a:ea typeface="Times New Roman" panose="02020603050405020304"/>
              </a:rPr>
              <a:t>customer confirms that the amount is correct, and the money is transferred from the card to the terminal. </a:t>
            </a:r>
            <a:endParaRPr lang="en-US" sz="2200" dirty="0" smtClean="0">
              <a:solidFill>
                <a:prstClr val="black"/>
              </a:solidFill>
              <a:latin typeface="Times New Roman" panose="02020603050405020304"/>
              <a:ea typeface="Times New Roman" panose="02020603050405020304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2200" dirty="0" smtClean="0">
                <a:solidFill>
                  <a:prstClr val="black"/>
                </a:solidFill>
                <a:latin typeface="Times New Roman" panose="02020603050405020304"/>
                <a:ea typeface="Times New Roman" panose="02020603050405020304"/>
              </a:rPr>
              <a:t>In 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/>
                <a:ea typeface="Times New Roman" panose="02020603050405020304"/>
              </a:rPr>
              <a:t>some systems the customer need to key in their PIN [Personal Identification Number] before the transaction can be completed.</a:t>
            </a:r>
            <a:endParaRPr lang="en-IN" sz="2200" b="1" u="sng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b="1" dirty="0" smtClean="0"/>
              <a:t>E-purse</a:t>
            </a:r>
            <a:endParaRPr lang="en-IN" b="1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1700808"/>
            <a:ext cx="6912768" cy="4680520"/>
          </a:xfr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74930" lvl="0" indent="-342900">
              <a:lnSpc>
                <a:spcPts val="1250"/>
              </a:lnSpc>
              <a:spcBef>
                <a:spcPts val="460"/>
              </a:spcBef>
            </a:pPr>
            <a:r>
              <a:rPr lang="en-US" sz="3000" b="1" dirty="0">
                <a:solidFill>
                  <a:srgbClr val="C00000"/>
                </a:solidFill>
                <a:latin typeface="Times New Roman" panose="02020603050405020304"/>
                <a:ea typeface="Times New Roman" panose="02020603050405020304"/>
                <a:cs typeface="+mn-cs"/>
              </a:rPr>
              <a:t>Main security requirements for e-payment</a:t>
            </a:r>
            <a:br>
              <a:rPr lang="en-IN" sz="3000" dirty="0">
                <a:solidFill>
                  <a:srgbClr val="C00000"/>
                </a:solidFill>
                <a:latin typeface="Times New Roman" panose="02020603050405020304"/>
                <a:ea typeface="Times New Roman" panose="02020603050405020304"/>
                <a:cs typeface="+mn-cs"/>
              </a:rPr>
            </a:br>
            <a:endParaRPr lang="en-IN" sz="3000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28800"/>
            <a:ext cx="8507288" cy="5040560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IN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Authorization</a:t>
            </a:r>
            <a:endParaRPr lang="en-IN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A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payment must always be authorized by the </a:t>
            </a: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payer</a:t>
            </a:r>
            <a:endParaRPr lang="en-IN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 </a:t>
            </a: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Needs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payer authentication (physical, PIN, or digital signature</a:t>
            </a: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IN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  a payment may also need to be authorized by the bank data.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IN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Confidentiality and </a:t>
            </a:r>
            <a:r>
              <a:rPr lang="en-IN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authenticity</a:t>
            </a:r>
            <a:endParaRPr lang="en-IN" sz="2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   </a:t>
            </a: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Transaction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data should be authentic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   </a:t>
            </a: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External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parties should not have access to data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   </a:t>
            </a: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Some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data need to be hidden even from participants o the </a:t>
            </a: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transaction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   </a:t>
            </a: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merchant does not need to know customer account </a:t>
            </a: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information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   </a:t>
            </a: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bank doesn’t need to know what the customer bought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3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marL="0" indent="0">
              <a:spcAft>
                <a:spcPts val="1000"/>
              </a:spcAft>
              <a:buNone/>
            </a:pPr>
            <a:r>
              <a:rPr lang="en-IN" sz="2200" b="1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3. Availability </a:t>
            </a:r>
            <a:r>
              <a:rPr lang="en-IN" sz="2200" b="1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and reliability</a:t>
            </a:r>
            <a:endParaRPr lang="en-IN" sz="2200" b="1" dirty="0">
              <a:latin typeface="Times New Roman" panose="02020603050405020304" pitchFamily="18" charset="0"/>
              <a:ea typeface="Calibri" panose="020F0502020204030204"/>
              <a:cs typeface="Times New Roman" panose="02020603050405020304" pitchFamily="18" charset="0"/>
            </a:endParaRPr>
          </a:p>
          <a:p>
            <a:pPr lvl="1">
              <a:buFont typeface="Calibri" panose="020F0502020204030204"/>
              <a:buChar char="-"/>
            </a:pPr>
            <a:r>
              <a:rPr lang="en-IN" sz="2200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P</a:t>
            </a:r>
            <a:r>
              <a:rPr lang="en-IN" sz="2200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ayment </a:t>
            </a:r>
            <a:r>
              <a:rPr lang="en-IN" sz="2200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infrastructure should always be available</a:t>
            </a:r>
            <a:endParaRPr lang="en-IN" sz="2200" dirty="0">
              <a:latin typeface="Times New Roman" panose="02020603050405020304" pitchFamily="18" charset="0"/>
              <a:ea typeface="Calibri" panose="020F0502020204030204"/>
              <a:cs typeface="Times New Roman" panose="02020603050405020304" pitchFamily="18" charset="0"/>
            </a:endParaRPr>
          </a:p>
          <a:p>
            <a:pPr lvl="1">
              <a:buFont typeface="Calibri" panose="020F0502020204030204"/>
              <a:buChar char="-"/>
            </a:pPr>
            <a:r>
              <a:rPr lang="en-IN" sz="2200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C</a:t>
            </a:r>
            <a:r>
              <a:rPr lang="en-IN" sz="2200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entralized </a:t>
            </a:r>
            <a:r>
              <a:rPr lang="en-IN" sz="2200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systems should be designed with care.</a:t>
            </a:r>
            <a:endParaRPr lang="en-IN" sz="2200" dirty="0">
              <a:latin typeface="Times New Roman" panose="02020603050405020304" pitchFamily="18" charset="0"/>
              <a:ea typeface="Calibri" panose="020F0502020204030204"/>
              <a:cs typeface="Times New Roman" panose="02020603050405020304" pitchFamily="18" charset="0"/>
            </a:endParaRPr>
          </a:p>
          <a:p>
            <a:pPr lvl="1">
              <a:spcAft>
                <a:spcPts val="1000"/>
              </a:spcAft>
              <a:buFont typeface="Calibri" panose="020F0502020204030204"/>
              <a:buChar char="-"/>
            </a:pPr>
            <a:r>
              <a:rPr lang="en-IN" sz="2200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H</a:t>
            </a:r>
            <a:r>
              <a:rPr lang="en-IN" sz="2200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igh </a:t>
            </a:r>
            <a:r>
              <a:rPr lang="en-IN" sz="2200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level of protection</a:t>
            </a:r>
            <a:endParaRPr lang="en-IN" sz="2200" dirty="0">
              <a:latin typeface="Times New Roman" panose="02020603050405020304" pitchFamily="18" charset="0"/>
              <a:ea typeface="Calibri" panose="020F0502020204030204"/>
              <a:cs typeface="Times New Roman" panose="02020603050405020304" pitchFamily="18" charset="0"/>
            </a:endParaRPr>
          </a:p>
          <a:p>
            <a:pPr marL="0" indent="0">
              <a:spcAft>
                <a:spcPts val="1000"/>
              </a:spcAft>
              <a:buNone/>
            </a:pPr>
            <a:r>
              <a:rPr lang="en-IN" sz="2200" b="1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4. Atomicity </a:t>
            </a:r>
            <a:r>
              <a:rPr lang="en-IN" sz="2200" b="1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of transactions</a:t>
            </a:r>
            <a:endParaRPr lang="en-IN" sz="2200" b="1" dirty="0">
              <a:latin typeface="Times New Roman" panose="02020603050405020304" pitchFamily="18" charset="0"/>
              <a:ea typeface="Calibri" panose="020F0502020204030204"/>
              <a:cs typeface="Times New Roman" panose="02020603050405020304" pitchFamily="18" charset="0"/>
            </a:endParaRPr>
          </a:p>
          <a:p>
            <a:pPr lvl="1">
              <a:buFont typeface="Calibri" panose="020F0502020204030204"/>
              <a:buChar char="-"/>
            </a:pPr>
            <a:r>
              <a:rPr lang="en-IN" sz="2200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I</a:t>
            </a:r>
            <a:r>
              <a:rPr lang="en-IN" sz="2200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n </a:t>
            </a:r>
            <a:r>
              <a:rPr lang="en-IN" sz="2200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practice, transactions can be interrupted (e.g., due to communication failure).</a:t>
            </a:r>
            <a:endParaRPr lang="en-IN" sz="2200" dirty="0">
              <a:latin typeface="Times New Roman" panose="02020603050405020304" pitchFamily="18" charset="0"/>
              <a:ea typeface="Calibri" panose="020F0502020204030204"/>
              <a:cs typeface="Times New Roman" panose="02020603050405020304" pitchFamily="18" charset="0"/>
            </a:endParaRPr>
          </a:p>
          <a:p>
            <a:pPr lvl="1">
              <a:spcAft>
                <a:spcPts val="1000"/>
              </a:spcAft>
              <a:buFont typeface="Calibri" panose="020F0502020204030204"/>
              <a:buChar char="-"/>
            </a:pPr>
            <a:r>
              <a:rPr lang="en-IN" sz="2200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I</a:t>
            </a:r>
            <a:r>
              <a:rPr lang="en-IN" sz="2200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t </a:t>
            </a:r>
            <a:r>
              <a:rPr lang="en-IN" sz="2200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must be possible to detect and recover from interruptions (e.g., to undo already executed steps</a:t>
            </a:r>
            <a:r>
              <a:rPr lang="en-IN" sz="2200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).</a:t>
            </a:r>
            <a:endParaRPr lang="en-IN" sz="2200" dirty="0" smtClean="0">
              <a:latin typeface="Times New Roman" panose="02020603050405020304" pitchFamily="18" charset="0"/>
              <a:ea typeface="Calibri" panose="020F0502020204030204"/>
              <a:cs typeface="Times New Roman" panose="02020603050405020304" pitchFamily="18" charset="0"/>
            </a:endParaRPr>
          </a:p>
          <a:p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3">
              <a:lumMod val="20000"/>
              <a:lumOff val="80000"/>
            </a:schemeClr>
          </a:solidFill>
        </p:spPr>
        <p:txBody>
          <a:bodyPr/>
          <a:lstStyle/>
          <a:p>
            <a:pPr marL="0" lvl="0" indent="0">
              <a:spcAft>
                <a:spcPts val="1000"/>
              </a:spcAft>
              <a:buNone/>
            </a:pPr>
            <a:r>
              <a:rPr lang="en-IN" sz="22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5. Privacy (anonymity and </a:t>
            </a:r>
            <a:r>
              <a:rPr lang="en-IN" sz="2200" b="1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untraceability</a:t>
            </a:r>
            <a:r>
              <a:rPr lang="en-IN" sz="22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)</a:t>
            </a:r>
            <a:endParaRPr lang="en-IN" sz="2200" b="1" dirty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/>
              <a:cs typeface="Times New Roman" panose="02020603050405020304" pitchFamily="18" charset="0"/>
            </a:endParaRPr>
          </a:p>
          <a:p>
            <a:pPr lvl="1">
              <a:buFont typeface="Calibri" panose="020F0502020204030204"/>
              <a:buChar char="–"/>
            </a:pPr>
            <a:r>
              <a:rPr lang="en-IN" sz="22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Anonymity </a:t>
            </a:r>
            <a:r>
              <a:rPr lang="en-IN" sz="2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means that the customer hides her identity from the merchant.</a:t>
            </a:r>
            <a:endParaRPr lang="en-IN" sz="2200" dirty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/>
              <a:cs typeface="Times New Roman" panose="02020603050405020304" pitchFamily="18" charset="0"/>
            </a:endParaRPr>
          </a:p>
          <a:p>
            <a:pPr lvl="1">
              <a:spcAft>
                <a:spcPts val="1000"/>
              </a:spcAft>
              <a:buFont typeface="Calibri" panose="020F0502020204030204"/>
              <a:buChar char="–"/>
            </a:pPr>
            <a:r>
              <a:rPr lang="en-IN" sz="22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U</a:t>
            </a:r>
            <a:r>
              <a:rPr lang="en-IN" sz="2200" dirty="0" err="1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ntraceability</a:t>
            </a:r>
            <a:r>
              <a:rPr lang="en-IN" sz="22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 </a:t>
            </a:r>
            <a:r>
              <a:rPr lang="en-IN" sz="2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means that not even the bank can keep track of which transactions the customer is engaged in.</a:t>
            </a:r>
            <a:endParaRPr lang="en-IN" sz="2200" dirty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/>
              <a:cs typeface="Times New Roman" panose="02020603050405020304" pitchFamily="18" charset="0"/>
            </a:endParaRPr>
          </a:p>
          <a:p>
            <a:endParaRPr lang="en-IN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sz="3000" b="1" dirty="0" smtClean="0"/>
              <a:t>Electronic payment system</a:t>
            </a:r>
            <a:endParaRPr lang="en-IN" sz="3000" b="1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1772816"/>
            <a:ext cx="7128792" cy="4464496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342900" lvl="0" indent="-342900">
              <a:spcBef>
                <a:spcPts val="5"/>
              </a:spcBef>
              <a:tabLst>
                <a:tab pos="210820" algn="l"/>
              </a:tabLst>
            </a:pPr>
            <a:r>
              <a:rPr lang="en-US" sz="3000" b="1" dirty="0" smtClean="0">
                <a:solidFill>
                  <a:srgbClr val="C00000"/>
                </a:solidFill>
                <a:latin typeface="Times New Roman" panose="02020603050405020304"/>
                <a:ea typeface="Times New Roman" panose="02020603050405020304"/>
                <a:cs typeface="+mn-cs"/>
              </a:rPr>
              <a:t>3.Credit</a:t>
            </a:r>
            <a:r>
              <a:rPr lang="en-US" sz="3000" b="1" spc="-5" dirty="0" smtClean="0">
                <a:solidFill>
                  <a:srgbClr val="C00000"/>
                </a:solidFill>
                <a:latin typeface="Times New Roman" panose="02020603050405020304"/>
                <a:ea typeface="Times New Roman" panose="02020603050405020304"/>
                <a:cs typeface="+mn-cs"/>
              </a:rPr>
              <a:t> </a:t>
            </a:r>
            <a:r>
              <a:rPr lang="en-US" sz="3000" b="1" dirty="0">
                <a:solidFill>
                  <a:srgbClr val="C00000"/>
                </a:solidFill>
                <a:latin typeface="Times New Roman" panose="02020603050405020304"/>
                <a:ea typeface="Times New Roman" panose="02020603050405020304"/>
                <a:cs typeface="+mn-cs"/>
              </a:rPr>
              <a:t>Cards</a:t>
            </a:r>
            <a:br>
              <a:rPr lang="en-IN" sz="3000" dirty="0">
                <a:solidFill>
                  <a:srgbClr val="C00000"/>
                </a:solidFill>
                <a:latin typeface="Times New Roman" panose="02020603050405020304"/>
                <a:ea typeface="Times New Roman" panose="02020603050405020304"/>
                <a:cs typeface="+mn-cs"/>
              </a:rPr>
            </a:br>
            <a:endParaRPr lang="en-IN" sz="3000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>
              <a:spcBef>
                <a:spcPts val="2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2200" dirty="0" smtClean="0">
                <a:effectLst/>
                <a:latin typeface="Times New Roman" panose="02020603050405020304"/>
                <a:ea typeface="Times New Roman" panose="02020603050405020304"/>
              </a:rPr>
              <a:t>They are the convenient method of making online payment. </a:t>
            </a:r>
            <a:endParaRPr lang="en-US" sz="2200" dirty="0" smtClean="0">
              <a:effectLst/>
              <a:latin typeface="Times New Roman" panose="02020603050405020304"/>
              <a:ea typeface="Times New Roman" panose="02020603050405020304"/>
            </a:endParaRPr>
          </a:p>
          <a:p>
            <a:pPr lvl="0">
              <a:spcBef>
                <a:spcPts val="20"/>
              </a:spcBef>
              <a:buFont typeface="Wingdings" panose="05000000000000000000" pitchFamily="2" charset="2"/>
              <a:buChar char="Ø"/>
            </a:pPr>
            <a:r>
              <a:rPr lang="en-US" sz="2200" dirty="0">
                <a:solidFill>
                  <a:prstClr val="black"/>
                </a:solidFill>
                <a:latin typeface="Times New Roman" panose="02020603050405020304"/>
                <a:ea typeface="Times New Roman" panose="02020603050405020304"/>
              </a:rPr>
              <a:t>The credit card is a financial instrument which can be used more than once to borrow money or buy products and services on credit.</a:t>
            </a:r>
            <a:endParaRPr lang="en-US" sz="2200" dirty="0">
              <a:solidFill>
                <a:prstClr val="black"/>
              </a:solidFill>
              <a:latin typeface="Times New Roman" panose="02020603050405020304"/>
              <a:ea typeface="Times New Roman" panose="02020603050405020304"/>
            </a:endParaRPr>
          </a:p>
          <a:p>
            <a:pPr lvl="0">
              <a:spcBef>
                <a:spcPts val="20"/>
              </a:spcBef>
              <a:buFont typeface="Wingdings" panose="05000000000000000000" pitchFamily="2" charset="2"/>
              <a:buChar char="Ø"/>
            </a:pPr>
            <a:r>
              <a:rPr lang="en-US" sz="2200" dirty="0">
                <a:solidFill>
                  <a:prstClr val="black"/>
                </a:solidFill>
                <a:latin typeface="Times New Roman" panose="02020603050405020304"/>
                <a:ea typeface="Times New Roman" panose="02020603050405020304"/>
              </a:rPr>
              <a:t>It also contains a validity period and other important particulars</a:t>
            </a:r>
            <a:r>
              <a:rPr lang="en-US" sz="2200" dirty="0" smtClean="0">
                <a:solidFill>
                  <a:prstClr val="black"/>
                </a:solidFill>
                <a:latin typeface="Times New Roman" panose="02020603050405020304"/>
                <a:ea typeface="Times New Roman" panose="02020603050405020304"/>
              </a:rPr>
              <a:t>.</a:t>
            </a:r>
            <a:endParaRPr lang="en-IN" sz="2200" dirty="0" smtClean="0">
              <a:solidFill>
                <a:prstClr val="black"/>
              </a:solidFill>
              <a:latin typeface="Times New Roman" panose="02020603050405020304"/>
              <a:ea typeface="Times New Roman" panose="02020603050405020304"/>
            </a:endParaRPr>
          </a:p>
          <a:p>
            <a:pPr lvl="0">
              <a:spcBef>
                <a:spcPts val="20"/>
              </a:spcBef>
              <a:buFont typeface="Wingdings" panose="05000000000000000000" pitchFamily="2" charset="2"/>
              <a:buChar char="Ø"/>
            </a:pPr>
            <a:endParaRPr lang="en-US" sz="2200" dirty="0" smtClean="0">
              <a:effectLst/>
              <a:latin typeface="Times New Roman" panose="02020603050405020304"/>
              <a:ea typeface="Times New Roman" panose="02020603050405020304"/>
            </a:endParaRPr>
          </a:p>
          <a:p>
            <a:pPr>
              <a:spcBef>
                <a:spcPts val="2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2200" dirty="0" smtClean="0">
                <a:effectLst/>
                <a:latin typeface="Times New Roman" panose="02020603050405020304"/>
                <a:ea typeface="Times New Roman" panose="02020603050405020304"/>
              </a:rPr>
              <a:t>Credit cards work around the globe regardless of the location of country of the issuing bank. </a:t>
            </a:r>
            <a:endParaRPr lang="en-US" sz="2200" dirty="0" smtClean="0">
              <a:effectLst/>
              <a:latin typeface="Times New Roman" panose="02020603050405020304"/>
              <a:ea typeface="Times New Roman" panose="02020603050405020304"/>
            </a:endParaRPr>
          </a:p>
          <a:p>
            <a:pPr>
              <a:spcBef>
                <a:spcPts val="2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2200" dirty="0" smtClean="0">
                <a:effectLst/>
                <a:latin typeface="Times New Roman" panose="02020603050405020304"/>
                <a:ea typeface="Times New Roman" panose="02020603050405020304"/>
              </a:rPr>
              <a:t>They also handle multiple currencies through a series of clearing houses. </a:t>
            </a:r>
            <a:endParaRPr lang="en-US" sz="2200" dirty="0" smtClean="0">
              <a:effectLst/>
              <a:latin typeface="Times New Roman" panose="02020603050405020304"/>
              <a:ea typeface="Times New Roman" panose="02020603050405020304"/>
            </a:endParaRPr>
          </a:p>
          <a:p>
            <a:pPr>
              <a:spcBef>
                <a:spcPts val="2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2200" dirty="0" smtClean="0">
                <a:effectLst/>
                <a:latin typeface="Times New Roman" panose="02020603050405020304"/>
                <a:ea typeface="Times New Roman" panose="02020603050405020304"/>
              </a:rPr>
              <a:t>The credit card holders can purchase goods and services either offline or online without making immediate payment.</a:t>
            </a:r>
            <a:endParaRPr lang="en-US" sz="2200" dirty="0" smtClean="0">
              <a:effectLst/>
              <a:latin typeface="Times New Roman" panose="02020603050405020304"/>
              <a:ea typeface="Times New Roman" panose="02020603050405020304"/>
            </a:endParaRPr>
          </a:p>
          <a:p>
            <a:pPr>
              <a:spcBef>
                <a:spcPts val="2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2200" dirty="0" smtClean="0">
                <a:effectLst/>
                <a:latin typeface="Times New Roman" panose="02020603050405020304"/>
                <a:ea typeface="Times New Roman" panose="02020603050405020304"/>
              </a:rPr>
              <a:t> Payment to the merchant’s will be made by the customer’s Bank.</a:t>
            </a:r>
            <a:endParaRPr lang="en-US" sz="2200" dirty="0" smtClean="0">
              <a:effectLst/>
              <a:latin typeface="Times New Roman" panose="02020603050405020304"/>
              <a:ea typeface="Times New Roman" panose="02020603050405020304"/>
            </a:endParaRPr>
          </a:p>
          <a:p>
            <a:pPr marL="0" indent="0">
              <a:spcBef>
                <a:spcPts val="20"/>
              </a:spcBef>
              <a:spcAft>
                <a:spcPts val="0"/>
              </a:spcAft>
              <a:buNone/>
            </a:pPr>
            <a:r>
              <a:rPr lang="en-US" sz="2200" dirty="0" smtClean="0">
                <a:effectLst/>
                <a:latin typeface="Times New Roman" panose="02020603050405020304"/>
                <a:ea typeface="Times New Roman" panose="02020603050405020304"/>
              </a:rPr>
              <a:t> </a:t>
            </a:r>
            <a:endParaRPr lang="en-US" sz="2200" dirty="0" smtClean="0">
              <a:effectLst/>
              <a:latin typeface="Times New Roman" panose="02020603050405020304"/>
              <a:ea typeface="Times New Roman" panose="02020603050405020304"/>
            </a:endParaRPr>
          </a:p>
          <a:p>
            <a:endParaRPr lang="en-IN" sz="2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dirty="0" smtClean="0"/>
              <a:t>Credit card</a:t>
            </a:r>
            <a:endParaRPr lang="en-IN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8771" y="1600200"/>
            <a:ext cx="6886457" cy="4525963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342900" lvl="0" indent="-342900">
              <a:spcBef>
                <a:spcPct val="20000"/>
              </a:spcBef>
              <a:tabLst>
                <a:tab pos="210820" algn="l"/>
              </a:tabLst>
            </a:pPr>
            <a:r>
              <a:rPr lang="en-US" sz="3000" b="1" dirty="0" smtClean="0">
                <a:solidFill>
                  <a:srgbClr val="C00000"/>
                </a:solidFill>
                <a:latin typeface="Times New Roman" panose="02020603050405020304"/>
                <a:ea typeface="Times New Roman" panose="02020603050405020304"/>
                <a:cs typeface="+mn-cs"/>
              </a:rPr>
              <a:t>4. Smart</a:t>
            </a:r>
            <a:r>
              <a:rPr lang="en-US" sz="3000" b="1" spc="-5" dirty="0" smtClean="0">
                <a:solidFill>
                  <a:srgbClr val="C00000"/>
                </a:solidFill>
                <a:latin typeface="Times New Roman" panose="02020603050405020304"/>
                <a:ea typeface="Times New Roman" panose="02020603050405020304"/>
                <a:cs typeface="+mn-cs"/>
              </a:rPr>
              <a:t> </a:t>
            </a:r>
            <a:r>
              <a:rPr lang="en-US" sz="3000" b="1" dirty="0">
                <a:solidFill>
                  <a:srgbClr val="C00000"/>
                </a:solidFill>
                <a:latin typeface="Times New Roman" panose="02020603050405020304"/>
                <a:ea typeface="Times New Roman" panose="02020603050405020304"/>
                <a:cs typeface="+mn-cs"/>
              </a:rPr>
              <a:t>Card</a:t>
            </a:r>
            <a:br>
              <a:rPr lang="en-IN" sz="3000" dirty="0">
                <a:solidFill>
                  <a:srgbClr val="C00000"/>
                </a:solidFill>
                <a:latin typeface="Times New Roman" panose="02020603050405020304"/>
                <a:ea typeface="Times New Roman" panose="02020603050405020304"/>
                <a:cs typeface="+mn-cs"/>
              </a:rPr>
            </a:br>
            <a:endParaRPr lang="en-IN" sz="3000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425355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>
              <a:spcBef>
                <a:spcPts val="25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2200" dirty="0">
                <a:solidFill>
                  <a:prstClr val="black"/>
                </a:solidFill>
                <a:latin typeface="Times New Roman" panose="02020603050405020304"/>
                <a:ea typeface="Times New Roman" panose="02020603050405020304"/>
              </a:rPr>
              <a:t>These cards can be used to purchase goods and services</a:t>
            </a:r>
            <a:r>
              <a:rPr lang="en-US" sz="2200" dirty="0" smtClean="0">
                <a:solidFill>
                  <a:prstClr val="black"/>
                </a:solidFill>
                <a:latin typeface="Times New Roman" panose="02020603050405020304"/>
                <a:ea typeface="Times New Roman" panose="02020603050405020304"/>
              </a:rPr>
              <a:t>.</a:t>
            </a:r>
            <a:endParaRPr lang="en-US" sz="2200" dirty="0" smtClean="0">
              <a:solidFill>
                <a:prstClr val="black"/>
              </a:solidFill>
              <a:latin typeface="Times New Roman" panose="02020603050405020304"/>
              <a:ea typeface="Times New Roman" panose="02020603050405020304"/>
            </a:endParaRPr>
          </a:p>
          <a:p>
            <a:pPr>
              <a:spcBef>
                <a:spcPts val="25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en-US" sz="2200" dirty="0" smtClean="0">
              <a:effectLst/>
              <a:latin typeface="Times New Roman" panose="02020603050405020304"/>
              <a:ea typeface="Times New Roman" panose="02020603050405020304"/>
            </a:endParaRPr>
          </a:p>
          <a:p>
            <a:pPr>
              <a:spcBef>
                <a:spcPts val="25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2200" dirty="0" smtClean="0">
                <a:effectLst/>
                <a:latin typeface="Times New Roman" panose="02020603050405020304"/>
                <a:ea typeface="Times New Roman" panose="02020603050405020304"/>
              </a:rPr>
              <a:t>A smart card is a plastic card about the size of a credit card, with an embedded microchip that can be loaded with data, used for telephone calling, electronic cash payments, and other applications and then periodically refreshed for additional use. </a:t>
            </a:r>
            <a:endParaRPr lang="en-US" sz="2200" dirty="0" smtClean="0">
              <a:effectLst/>
              <a:latin typeface="Times New Roman" panose="02020603050405020304"/>
              <a:ea typeface="Times New Roman" panose="02020603050405020304"/>
            </a:endParaRPr>
          </a:p>
          <a:p>
            <a:pPr>
              <a:spcBef>
                <a:spcPts val="25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en-US" sz="2200" dirty="0" smtClean="0">
              <a:effectLst/>
              <a:latin typeface="Times New Roman" panose="02020603050405020304"/>
              <a:ea typeface="Times New Roman" panose="02020603050405020304"/>
            </a:endParaRPr>
          </a:p>
          <a:p>
            <a:pPr>
              <a:spcBef>
                <a:spcPts val="25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2200" dirty="0" smtClean="0">
                <a:effectLst/>
                <a:latin typeface="Times New Roman" panose="02020603050405020304"/>
                <a:ea typeface="Times New Roman" panose="02020603050405020304"/>
              </a:rPr>
              <a:t>A smart card, chip card, or integrated circuit card [ICC] is any pocket sized card with embedded integrated circuits which can process data. </a:t>
            </a:r>
            <a:endParaRPr lang="en-US" sz="2200" dirty="0" smtClean="0">
              <a:effectLst/>
              <a:latin typeface="Times New Roman" panose="02020603050405020304"/>
              <a:ea typeface="Times New Roman" panose="02020603050405020304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3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lvl="0">
              <a:spcBef>
                <a:spcPts val="5"/>
              </a:spcBef>
              <a:buFont typeface="Wingdings" panose="05000000000000000000" pitchFamily="2" charset="2"/>
              <a:buChar char="Ø"/>
            </a:pPr>
            <a:r>
              <a:rPr lang="en-US" sz="2200" dirty="0" smtClean="0">
                <a:solidFill>
                  <a:prstClr val="black"/>
                </a:solidFill>
                <a:latin typeface="Times New Roman" panose="02020603050405020304"/>
                <a:ea typeface="Times New Roman" panose="02020603050405020304"/>
              </a:rPr>
              <a:t>Smart 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/>
                <a:ea typeface="Times New Roman" panose="02020603050405020304"/>
              </a:rPr>
              <a:t>cards are very useful to merchants and consumers to settle the transaction between them. </a:t>
            </a:r>
            <a:endParaRPr lang="en-US" sz="2200" dirty="0" smtClean="0">
              <a:solidFill>
                <a:prstClr val="black"/>
              </a:solidFill>
              <a:latin typeface="Times New Roman" panose="02020603050405020304"/>
              <a:ea typeface="Times New Roman" panose="02020603050405020304"/>
            </a:endParaRPr>
          </a:p>
          <a:p>
            <a:pPr lvl="0">
              <a:spcBef>
                <a:spcPts val="5"/>
              </a:spcBef>
              <a:buFont typeface="Wingdings" panose="05000000000000000000" pitchFamily="2" charset="2"/>
              <a:buChar char="Ø"/>
            </a:pPr>
            <a:endParaRPr lang="en-US" sz="2200" dirty="0" smtClean="0">
              <a:solidFill>
                <a:prstClr val="black"/>
              </a:solidFill>
              <a:latin typeface="Times New Roman" panose="02020603050405020304"/>
              <a:ea typeface="Times New Roman" panose="02020603050405020304"/>
            </a:endParaRPr>
          </a:p>
          <a:p>
            <a:pPr lvl="0">
              <a:spcBef>
                <a:spcPts val="25"/>
              </a:spcBef>
              <a:buFont typeface="Wingdings" panose="05000000000000000000" pitchFamily="2" charset="2"/>
              <a:buChar char="Ø"/>
            </a:pPr>
            <a:r>
              <a:rPr lang="en-US" sz="2200" dirty="0">
                <a:solidFill>
                  <a:prstClr val="black"/>
                </a:solidFill>
                <a:latin typeface="Times New Roman" panose="02020603050405020304"/>
                <a:ea typeface="Times New Roman" panose="02020603050405020304"/>
              </a:rPr>
              <a:t>The card connects to a reader with direct physical contact or with a remote contactless radio frequency interface. </a:t>
            </a:r>
            <a:endParaRPr lang="en-US" sz="2200" dirty="0" smtClean="0">
              <a:solidFill>
                <a:prstClr val="black"/>
              </a:solidFill>
              <a:latin typeface="Times New Roman" panose="02020603050405020304"/>
              <a:ea typeface="Times New Roman" panose="02020603050405020304"/>
            </a:endParaRPr>
          </a:p>
          <a:p>
            <a:pPr lvl="0">
              <a:spcBef>
                <a:spcPts val="25"/>
              </a:spcBef>
              <a:buFont typeface="Wingdings" panose="05000000000000000000" pitchFamily="2" charset="2"/>
              <a:buChar char="Ø"/>
            </a:pPr>
            <a:endParaRPr lang="en-US" sz="2200" dirty="0">
              <a:solidFill>
                <a:prstClr val="black"/>
              </a:solidFill>
              <a:latin typeface="Times New Roman" panose="02020603050405020304"/>
              <a:ea typeface="Times New Roman" panose="02020603050405020304"/>
            </a:endParaRPr>
          </a:p>
          <a:p>
            <a:pPr lvl="0">
              <a:spcBef>
                <a:spcPts val="25"/>
              </a:spcBef>
              <a:buFont typeface="Wingdings" panose="05000000000000000000" pitchFamily="2" charset="2"/>
              <a:buChar char="Ø"/>
            </a:pPr>
            <a:r>
              <a:rPr lang="en-US" sz="2200" dirty="0">
                <a:solidFill>
                  <a:prstClr val="black"/>
                </a:solidFill>
                <a:latin typeface="Times New Roman" panose="02020603050405020304"/>
                <a:ea typeface="Times New Roman" panose="02020603050405020304"/>
              </a:rPr>
              <a:t>Smart card technology conforms to international standards and is available in a variety of form factors, including plastic cards, fobs, subscriber identification modules [SIMs] used in GSM Mobile phones and USB based tokens.</a:t>
            </a:r>
            <a:endParaRPr lang="en-IN" sz="2200" dirty="0">
              <a:solidFill>
                <a:prstClr val="black"/>
              </a:solidFill>
              <a:latin typeface="Times New Roman" panose="02020603050405020304"/>
              <a:ea typeface="Times New Roman" panose="02020603050405020304"/>
            </a:endParaRPr>
          </a:p>
          <a:p>
            <a:pPr marL="0" lvl="0" indent="0">
              <a:spcBef>
                <a:spcPts val="5"/>
              </a:spcBef>
              <a:buNone/>
            </a:pPr>
            <a:endParaRPr lang="en-IN" sz="2200" dirty="0">
              <a:solidFill>
                <a:prstClr val="black"/>
              </a:solidFill>
              <a:latin typeface="Times New Roman" panose="02020603050405020304"/>
              <a:ea typeface="Times New Roman" panose="02020603050405020304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b="1" dirty="0" smtClean="0"/>
              <a:t>Smart card</a:t>
            </a:r>
            <a:endParaRPr lang="en-IN" b="1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8" y="1844824"/>
            <a:ext cx="6120680" cy="4104455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228998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marL="501650" lvl="0" indent="-342900">
              <a:spcBef>
                <a:spcPts val="435"/>
              </a:spcBef>
            </a:pPr>
            <a:br>
              <a:rPr lang="en-US" sz="3000" b="1" dirty="0" smtClean="0">
                <a:solidFill>
                  <a:srgbClr val="C00000"/>
                </a:solidFill>
                <a:latin typeface="Times New Roman" panose="02020603050405020304"/>
                <a:ea typeface="Times New Roman" panose="02020603050405020304"/>
                <a:cs typeface="+mn-cs"/>
              </a:rPr>
            </a:br>
            <a:r>
              <a:rPr lang="en-US" sz="3000" b="1" dirty="0" smtClean="0">
                <a:solidFill>
                  <a:srgbClr val="C00000"/>
                </a:solidFill>
                <a:latin typeface="Times New Roman" panose="02020603050405020304"/>
                <a:ea typeface="Times New Roman" panose="02020603050405020304"/>
                <a:cs typeface="+mn-cs"/>
              </a:rPr>
              <a:t>Benefits </a:t>
            </a:r>
            <a:r>
              <a:rPr lang="en-US" sz="3000" b="1" dirty="0">
                <a:solidFill>
                  <a:srgbClr val="C00000"/>
                </a:solidFill>
                <a:latin typeface="Times New Roman" panose="02020603050405020304"/>
                <a:ea typeface="Times New Roman" panose="02020603050405020304"/>
                <a:cs typeface="+mn-cs"/>
              </a:rPr>
              <a:t>of smart cards for the consumer </a:t>
            </a:r>
            <a:br>
              <a:rPr lang="en-IN" sz="3000" b="1" dirty="0">
                <a:solidFill>
                  <a:srgbClr val="C00000"/>
                </a:solidFill>
                <a:latin typeface="Times New Roman" panose="02020603050405020304"/>
                <a:ea typeface="Times New Roman" panose="02020603050405020304"/>
                <a:cs typeface="+mn-cs"/>
              </a:rPr>
            </a:br>
            <a:r>
              <a:rPr lang="en-US" sz="3000" b="1" dirty="0">
                <a:solidFill>
                  <a:srgbClr val="C00000"/>
                </a:solidFill>
                <a:ea typeface="Times New Roman" panose="02020603050405020304"/>
                <a:cs typeface="+mn-cs"/>
              </a:rPr>
              <a:t> </a:t>
            </a:r>
            <a:br>
              <a:rPr lang="en-IN" sz="3000" b="1" dirty="0">
                <a:solidFill>
                  <a:srgbClr val="C00000"/>
                </a:solidFill>
                <a:latin typeface="Times New Roman" panose="02020603050405020304"/>
                <a:ea typeface="Times New Roman" panose="02020603050405020304"/>
                <a:cs typeface="+mn-cs"/>
              </a:rPr>
            </a:br>
            <a:endParaRPr lang="en-IN" sz="30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3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lvl="0" indent="0">
              <a:spcBef>
                <a:spcPts val="5"/>
              </a:spcBef>
              <a:buNone/>
            </a:pPr>
            <a:r>
              <a:rPr lang="en-US" sz="2200" spc="-10" dirty="0" smtClean="0">
                <a:solidFill>
                  <a:prstClr val="black"/>
                </a:solidFill>
                <a:latin typeface="Times New Roman" panose="02020603050405020304"/>
                <a:ea typeface="Times New Roman" panose="02020603050405020304"/>
              </a:rPr>
              <a:t>1</a:t>
            </a:r>
            <a:r>
              <a:rPr lang="en-IN" sz="2200" dirty="0" smtClean="0">
                <a:solidFill>
                  <a:prstClr val="black"/>
                </a:solidFill>
                <a:latin typeface="Times New Roman" panose="02020603050405020304"/>
                <a:ea typeface="Times New Roman" panose="02020603050405020304"/>
              </a:rPr>
              <a:t>.     </a:t>
            </a:r>
            <a:r>
              <a:rPr lang="en-US" sz="2200" spc="-10" dirty="0" smtClean="0">
                <a:solidFill>
                  <a:prstClr val="black"/>
                </a:solidFill>
                <a:latin typeface="Times New Roman" panose="02020603050405020304"/>
                <a:ea typeface="Times New Roman" panose="02020603050405020304"/>
              </a:rPr>
              <a:t>Security </a:t>
            </a:r>
            <a:r>
              <a:rPr lang="en-US" sz="2200" spc="-10" dirty="0">
                <a:solidFill>
                  <a:prstClr val="black"/>
                </a:solidFill>
                <a:latin typeface="Times New Roman" panose="02020603050405020304"/>
                <a:ea typeface="Times New Roman" panose="02020603050405020304"/>
              </a:rPr>
              <a:t>– unauthorized access is prevented by a lock</a:t>
            </a:r>
            <a:r>
              <a:rPr lang="en-US" sz="2200" spc="-45" dirty="0">
                <a:solidFill>
                  <a:prstClr val="black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200" spc="-10" dirty="0">
                <a:solidFill>
                  <a:prstClr val="black"/>
                </a:solidFill>
                <a:latin typeface="Times New Roman" panose="02020603050405020304"/>
                <a:ea typeface="Times New Roman" panose="02020603050405020304"/>
              </a:rPr>
              <a:t>function</a:t>
            </a:r>
            <a:endParaRPr lang="en-IN" sz="2200" spc="-10" dirty="0">
              <a:solidFill>
                <a:prstClr val="black"/>
              </a:solidFill>
              <a:latin typeface="Times New Roman" panose="02020603050405020304"/>
              <a:ea typeface="Times New Roman" panose="02020603050405020304"/>
            </a:endParaRPr>
          </a:p>
          <a:p>
            <a:pPr marL="0" lvl="0" indent="0">
              <a:spcBef>
                <a:spcPts val="5"/>
              </a:spcBef>
              <a:buNone/>
            </a:pPr>
            <a:r>
              <a:rPr lang="en-US" sz="2200" dirty="0" smtClean="0">
                <a:solidFill>
                  <a:prstClr val="black"/>
                </a:solidFill>
                <a:latin typeface="Times New Roman" panose="02020603050405020304"/>
                <a:ea typeface="Times New Roman" panose="02020603050405020304"/>
              </a:rPr>
              <a:t>2.    </a:t>
            </a:r>
            <a:r>
              <a:rPr lang="en-US" sz="2200" spc="-10" dirty="0" smtClean="0">
                <a:solidFill>
                  <a:prstClr val="black"/>
                </a:solidFill>
                <a:latin typeface="Times New Roman" panose="02020603050405020304"/>
                <a:ea typeface="Times New Roman" panose="02020603050405020304"/>
              </a:rPr>
              <a:t>Convenience</a:t>
            </a:r>
            <a:endParaRPr lang="en-IN" sz="2200" spc="-10" dirty="0">
              <a:solidFill>
                <a:prstClr val="black"/>
              </a:solidFill>
              <a:latin typeface="Times New Roman" panose="02020603050405020304"/>
              <a:ea typeface="Times New Roman" panose="02020603050405020304"/>
            </a:endParaRPr>
          </a:p>
          <a:p>
            <a:pPr marL="0" lvl="0" indent="0">
              <a:buNone/>
            </a:pPr>
            <a:r>
              <a:rPr lang="en-US" sz="2200" dirty="0" smtClean="0">
                <a:solidFill>
                  <a:prstClr val="black"/>
                </a:solidFill>
                <a:latin typeface="Times New Roman" panose="02020603050405020304"/>
                <a:ea typeface="Times New Roman" panose="02020603050405020304"/>
              </a:rPr>
              <a:t>3.    </a:t>
            </a:r>
            <a:r>
              <a:rPr lang="en-US" sz="2200" spc="-10" dirty="0" smtClean="0">
                <a:solidFill>
                  <a:prstClr val="black"/>
                </a:solidFill>
                <a:latin typeface="Times New Roman" panose="02020603050405020304"/>
                <a:ea typeface="Times New Roman" panose="02020603050405020304"/>
              </a:rPr>
              <a:t>Flexibility</a:t>
            </a:r>
            <a:endParaRPr lang="en-IN" sz="2200" spc="-10" dirty="0">
              <a:solidFill>
                <a:prstClr val="black"/>
              </a:solidFill>
              <a:latin typeface="Times New Roman" panose="02020603050405020304"/>
              <a:ea typeface="Times New Roman" panose="02020603050405020304"/>
            </a:endParaRPr>
          </a:p>
          <a:p>
            <a:pPr marL="0" lvl="0" indent="0">
              <a:spcBef>
                <a:spcPts val="50"/>
              </a:spcBef>
              <a:buNone/>
            </a:pPr>
            <a:r>
              <a:rPr lang="en-US" sz="2200" dirty="0" smtClean="0">
                <a:solidFill>
                  <a:prstClr val="black"/>
                </a:solidFill>
                <a:latin typeface="Times New Roman" panose="02020603050405020304"/>
                <a:ea typeface="Times New Roman" panose="02020603050405020304"/>
              </a:rPr>
              <a:t>4.    </a:t>
            </a:r>
            <a:r>
              <a:rPr lang="en-US" sz="2200" spc="-10" dirty="0" smtClean="0">
                <a:solidFill>
                  <a:prstClr val="black"/>
                </a:solidFill>
                <a:latin typeface="Times New Roman" panose="02020603050405020304"/>
                <a:ea typeface="Times New Roman" panose="02020603050405020304"/>
              </a:rPr>
              <a:t>Control: Manage expenditure more effectively.</a:t>
            </a:r>
            <a:endParaRPr lang="en-IN" sz="2200" spc="-10" dirty="0">
              <a:solidFill>
                <a:prstClr val="black"/>
              </a:solidFill>
              <a:latin typeface="Times New Roman" panose="02020603050405020304"/>
              <a:ea typeface="Times New Roman" panose="02020603050405020304"/>
            </a:endParaRPr>
          </a:p>
          <a:p>
            <a:pPr marL="457200" lvl="0" indent="-457200">
              <a:buAutoNum type="arabicPeriod" startAt="5"/>
            </a:pPr>
            <a:r>
              <a:rPr lang="en-US" sz="2200" spc="-10" dirty="0" smtClean="0">
                <a:solidFill>
                  <a:prstClr val="black"/>
                </a:solidFill>
                <a:latin typeface="Times New Roman" panose="02020603050405020304"/>
                <a:ea typeface="Times New Roman" panose="02020603050405020304"/>
              </a:rPr>
              <a:t>International</a:t>
            </a:r>
            <a:r>
              <a:rPr lang="en-US" sz="2200" spc="-20" dirty="0" smtClean="0">
                <a:solidFill>
                  <a:prstClr val="black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200" spc="-10" dirty="0" smtClean="0">
                <a:solidFill>
                  <a:prstClr val="black"/>
                </a:solidFill>
                <a:latin typeface="Times New Roman" panose="02020603050405020304"/>
                <a:ea typeface="Times New Roman" panose="02020603050405020304"/>
              </a:rPr>
              <a:t>use</a:t>
            </a:r>
            <a:endParaRPr lang="en-US" sz="2200" spc="-10" dirty="0" smtClean="0">
              <a:solidFill>
                <a:prstClr val="black"/>
              </a:solidFill>
              <a:latin typeface="Times New Roman" panose="02020603050405020304"/>
              <a:ea typeface="Times New Roman" panose="02020603050405020304"/>
            </a:endParaRPr>
          </a:p>
          <a:p>
            <a:pPr marL="457200" lvl="0" indent="-457200">
              <a:buAutoNum type="arabicPeriod" startAt="5"/>
            </a:pPr>
            <a:r>
              <a:rPr lang="en-US" sz="2200" spc="-10" dirty="0">
                <a:solidFill>
                  <a:prstClr val="black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200" spc="-10" dirty="0" smtClean="0">
                <a:solidFill>
                  <a:prstClr val="black"/>
                </a:solidFill>
                <a:latin typeface="Times New Roman" panose="02020603050405020304"/>
                <a:ea typeface="Times New Roman" panose="02020603050405020304"/>
              </a:rPr>
              <a:t>Interest </a:t>
            </a:r>
            <a:r>
              <a:rPr lang="en-US" sz="2200" spc="-10" dirty="0">
                <a:solidFill>
                  <a:prstClr val="black"/>
                </a:solidFill>
                <a:latin typeface="Times New Roman" panose="02020603050405020304"/>
                <a:ea typeface="Times New Roman" panose="02020603050405020304"/>
              </a:rPr>
              <a:t>free</a:t>
            </a:r>
            <a:r>
              <a:rPr lang="en-US" sz="2200" spc="-45" dirty="0">
                <a:solidFill>
                  <a:prstClr val="black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200" spc="-10" dirty="0" smtClean="0">
                <a:solidFill>
                  <a:prstClr val="black"/>
                </a:solidFill>
                <a:latin typeface="Times New Roman" panose="02020603050405020304"/>
                <a:ea typeface="Times New Roman" panose="02020603050405020304"/>
              </a:rPr>
              <a:t>loan</a:t>
            </a:r>
            <a:endParaRPr lang="en-US" sz="2200" spc="-10" dirty="0" smtClean="0">
              <a:solidFill>
                <a:prstClr val="black"/>
              </a:solidFill>
              <a:latin typeface="Times New Roman" panose="02020603050405020304"/>
              <a:ea typeface="Times New Roman" panose="02020603050405020304"/>
            </a:endParaRPr>
          </a:p>
          <a:p>
            <a:pPr marL="457200" lvl="0" indent="-457200">
              <a:buAutoNum type="arabicPeriod" startAt="5"/>
            </a:pPr>
            <a:r>
              <a:rPr lang="en-US" sz="2200" spc="-10" dirty="0">
                <a:solidFill>
                  <a:prstClr val="black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200" spc="-10" dirty="0" smtClean="0">
                <a:solidFill>
                  <a:prstClr val="black"/>
                </a:solidFill>
                <a:latin typeface="Times New Roman" panose="02020603050405020304"/>
                <a:ea typeface="Times New Roman" panose="02020603050405020304"/>
              </a:rPr>
              <a:t>Ability to access multiple services such as 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/>
                <a:ea typeface="Times New Roman" panose="02020603050405020304"/>
              </a:rPr>
              <a:t>health care, travel and financial data access.</a:t>
            </a:r>
            <a:endParaRPr lang="en-IN" sz="2200" dirty="0">
              <a:solidFill>
                <a:prstClr val="black"/>
              </a:solidFill>
              <a:latin typeface="Times New Roman" panose="02020603050405020304"/>
              <a:ea typeface="Times New Roman" panose="02020603050405020304"/>
            </a:endParaRPr>
          </a:p>
          <a:p>
            <a:pPr marL="457200" lvl="0" indent="-457200">
              <a:buAutoNum type="arabicPeriod" startAt="6"/>
            </a:pPr>
            <a:endParaRPr lang="en-IN" sz="2200" spc="-10" dirty="0">
              <a:solidFill>
                <a:prstClr val="black"/>
              </a:solidFill>
              <a:latin typeface="Times New Roman" panose="02020603050405020304"/>
              <a:ea typeface="Times New Roman" panose="02020603050405020304"/>
            </a:endParaRPr>
          </a:p>
          <a:p>
            <a:pPr marL="0" lvl="0" indent="0">
              <a:spcBef>
                <a:spcPts val="25"/>
              </a:spcBef>
              <a:buNone/>
            </a:pPr>
            <a:endParaRPr lang="en-IN" sz="2200" dirty="0">
              <a:solidFill>
                <a:prstClr val="black"/>
              </a:solidFill>
              <a:latin typeface="Times New Roman" panose="02020603050405020304"/>
              <a:ea typeface="Times New Roman" panose="02020603050405020304"/>
            </a:endParaRPr>
          </a:p>
          <a:p>
            <a:pPr lvl="0"/>
            <a:endParaRPr lang="en-IN" sz="2200" dirty="0">
              <a:solidFill>
                <a:prstClr val="black"/>
              </a:solidFill>
            </a:endParaRPr>
          </a:p>
          <a:p>
            <a:endParaRPr lang="en-IN" sz="2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342900" lvl="0" indent="-342900">
              <a:spcBef>
                <a:spcPct val="20000"/>
              </a:spcBef>
              <a:tabLst>
                <a:tab pos="210820" algn="l"/>
              </a:tabLst>
            </a:pPr>
            <a:r>
              <a:rPr lang="en-US" sz="3000" b="1" dirty="0" smtClean="0">
                <a:solidFill>
                  <a:srgbClr val="C00000"/>
                </a:solidFill>
                <a:latin typeface="Times New Roman" panose="02020603050405020304"/>
                <a:ea typeface="Times New Roman" panose="02020603050405020304"/>
                <a:cs typeface="+mn-cs"/>
              </a:rPr>
              <a:t>5. Debit</a:t>
            </a:r>
            <a:r>
              <a:rPr lang="en-US" sz="3000" b="1" spc="-5" dirty="0" smtClean="0">
                <a:solidFill>
                  <a:srgbClr val="C00000"/>
                </a:solidFill>
                <a:latin typeface="Times New Roman" panose="02020603050405020304"/>
                <a:ea typeface="Times New Roman" panose="02020603050405020304"/>
                <a:cs typeface="+mn-cs"/>
              </a:rPr>
              <a:t> </a:t>
            </a:r>
            <a:r>
              <a:rPr lang="en-US" sz="3000" b="1" dirty="0" smtClean="0">
                <a:solidFill>
                  <a:srgbClr val="C00000"/>
                </a:solidFill>
                <a:latin typeface="Times New Roman" panose="02020603050405020304"/>
                <a:ea typeface="Times New Roman" panose="02020603050405020304"/>
                <a:cs typeface="+mn-cs"/>
              </a:rPr>
              <a:t>Cards</a:t>
            </a:r>
            <a:endParaRPr lang="en-IN" sz="30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3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>
              <a:spcBef>
                <a:spcPts val="35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2200" dirty="0" smtClean="0">
                <a:effectLst/>
                <a:latin typeface="Times New Roman" panose="02020603050405020304"/>
                <a:ea typeface="Times New Roman" panose="02020603050405020304"/>
              </a:rPr>
              <a:t>It is a popular method of making payment. </a:t>
            </a:r>
            <a:endParaRPr lang="en-US" sz="2200" dirty="0" smtClean="0">
              <a:effectLst/>
              <a:latin typeface="Times New Roman" panose="02020603050405020304"/>
              <a:ea typeface="Times New Roman" panose="02020603050405020304"/>
            </a:endParaRPr>
          </a:p>
          <a:p>
            <a:pPr>
              <a:spcBef>
                <a:spcPts val="35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en-US" sz="2200" dirty="0" smtClean="0">
              <a:effectLst/>
              <a:latin typeface="Times New Roman" panose="02020603050405020304"/>
              <a:ea typeface="Times New Roman" panose="02020603050405020304"/>
            </a:endParaRPr>
          </a:p>
          <a:p>
            <a:pPr>
              <a:spcBef>
                <a:spcPts val="35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2200" dirty="0" smtClean="0">
                <a:effectLst/>
                <a:latin typeface="Times New Roman" panose="02020603050405020304"/>
                <a:ea typeface="Times New Roman" panose="02020603050405020304"/>
              </a:rPr>
              <a:t>Banks issue debit cards to their customers who have maintained an account in the balance with sufficient credit balance.</a:t>
            </a:r>
            <a:endParaRPr lang="en-US" sz="2200" dirty="0" smtClean="0">
              <a:effectLst/>
              <a:latin typeface="Times New Roman" panose="02020603050405020304"/>
              <a:ea typeface="Times New Roman" panose="02020603050405020304"/>
            </a:endParaRPr>
          </a:p>
          <a:p>
            <a:pPr>
              <a:spcBef>
                <a:spcPts val="35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en-US" sz="2200" dirty="0" smtClean="0">
              <a:effectLst/>
              <a:latin typeface="Times New Roman" panose="02020603050405020304"/>
              <a:ea typeface="Times New Roman" panose="02020603050405020304"/>
            </a:endParaRPr>
          </a:p>
          <a:p>
            <a:pPr>
              <a:spcBef>
                <a:spcPts val="35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2200" dirty="0" smtClean="0">
                <a:effectLst/>
                <a:latin typeface="Times New Roman" panose="02020603050405020304"/>
                <a:ea typeface="Times New Roman" panose="02020603050405020304"/>
              </a:rPr>
              <a:t>Each time the customer makes a purchase, an equal amount of the purchase is debited in his account.</a:t>
            </a:r>
            <a:endParaRPr lang="en-US" sz="2200" dirty="0" smtClean="0">
              <a:effectLst/>
              <a:latin typeface="Times New Roman" panose="02020603050405020304"/>
              <a:ea typeface="Times New Roman" panose="02020603050405020304"/>
            </a:endParaRPr>
          </a:p>
          <a:p>
            <a:pPr>
              <a:spcBef>
                <a:spcPts val="35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en-US" sz="2200" dirty="0" smtClean="0">
              <a:effectLst/>
              <a:latin typeface="Times New Roman" panose="02020603050405020304"/>
              <a:ea typeface="Times New Roman" panose="02020603050405020304"/>
            </a:endParaRPr>
          </a:p>
          <a:p>
            <a:endParaRPr lang="en-IN" sz="2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5258</Words>
  <Application>WPS Presentation</Application>
  <PresentationFormat>On-screen Show (4:3)</PresentationFormat>
  <Paragraphs>122</Paragraphs>
  <Slides>17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17</vt:i4>
      </vt:variant>
    </vt:vector>
  </HeadingPairs>
  <TitlesOfParts>
    <vt:vector size="27" baseType="lpstr">
      <vt:lpstr>Arial</vt:lpstr>
      <vt:lpstr>SimSun</vt:lpstr>
      <vt:lpstr>Wingdings</vt:lpstr>
      <vt:lpstr>Times New Roman</vt:lpstr>
      <vt:lpstr>Times New Roman</vt:lpstr>
      <vt:lpstr>Calibri</vt:lpstr>
      <vt:lpstr>Microsoft YaHei</vt:lpstr>
      <vt:lpstr>Arial Unicode MS</vt:lpstr>
      <vt:lpstr>Calibri</vt:lpstr>
      <vt:lpstr>Office Theme</vt:lpstr>
      <vt:lpstr>Types of electronic payment system</vt:lpstr>
      <vt:lpstr>Electronic payment system</vt:lpstr>
      <vt:lpstr>3.Credit Cards </vt:lpstr>
      <vt:lpstr>Credit card</vt:lpstr>
      <vt:lpstr>4. Smart Card </vt:lpstr>
      <vt:lpstr>PowerPoint 演示文稿</vt:lpstr>
      <vt:lpstr>Smart card</vt:lpstr>
      <vt:lpstr> Benefits of smart cards for the consumer    </vt:lpstr>
      <vt:lpstr>5. Debit Cards</vt:lpstr>
      <vt:lpstr>PowerPoint 演示文稿</vt:lpstr>
      <vt:lpstr>Debit card</vt:lpstr>
      <vt:lpstr>5. Electronic Purse </vt:lpstr>
      <vt:lpstr>PowerPoint 演示文稿</vt:lpstr>
      <vt:lpstr>E-purse</vt:lpstr>
      <vt:lpstr>Main security requirements for e-payment 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Types of electronic payment system</dc:title>
  <dc:creator>user</dc:creator>
  <cp:lastModifiedBy>user</cp:lastModifiedBy>
  <cp:revision>10</cp:revision>
  <dcterms:created xsi:type="dcterms:W3CDTF">2020-10-14T03:04:00Z</dcterms:created>
  <dcterms:modified xsi:type="dcterms:W3CDTF">2024-08-31T09:01:38Z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641E3D5966DB4B45B6F898AEB275D24F_12</vt:lpwstr>
  </property>
  <property fmtid="{D5CDD505-2E9C-101B-9397-08002B2CF9AE}" pid="3" name="KSOProductBuildVer">
    <vt:lpwstr>1033-12.2.0.17562</vt:lpwstr>
  </property>
</Properties>
</file>