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6" r:id="rId3"/>
    <p:sldId id="288" r:id="rId4"/>
    <p:sldId id="264" r:id="rId5"/>
    <p:sldId id="265" r:id="rId6"/>
    <p:sldId id="276" r:id="rId7"/>
    <p:sldId id="277" r:id="rId8"/>
    <p:sldId id="278" r:id="rId9"/>
    <p:sldId id="284" r:id="rId10"/>
    <p:sldId id="279" r:id="rId11"/>
    <p:sldId id="280" r:id="rId12"/>
    <p:sldId id="285" r:id="rId13"/>
    <p:sldId id="281" r:id="rId14"/>
    <p:sldId id="282" r:id="rId15"/>
    <p:sldId id="28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1AEB33A-17DE-4DFF-B418-A9794A3FEF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1AEB33A-17DE-4DFF-B418-A9794A3FEF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1AEB33A-17DE-4DFF-B418-A9794A3FEF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1AEB33A-17DE-4DFF-B418-A9794A3FEF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1AEB33A-17DE-4DFF-B418-A9794A3FEF4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1AEB33A-17DE-4DFF-B418-A9794A3FEF4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1AEB33A-17DE-4DFF-B418-A9794A3FEF4A}"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1AEB33A-17DE-4DFF-B418-A9794A3FEF4A}"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EB33A-17DE-4DFF-B418-A9794A3FEF4A}"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1AEB33A-17DE-4DFF-B418-A9794A3FEF4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1AEB33A-17DE-4DFF-B418-A9794A3FEF4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8FC91E7-521E-4579-A2EB-307A2C22648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EB33A-17DE-4DFF-B418-A9794A3FEF4A}"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C91E7-521E-4579-A2EB-307A2C22648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techtarget.com/searchsecurity/definition/viru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20000"/>
              <a:lumOff val="80000"/>
            </a:schemeClr>
          </a:solidFill>
        </p:spPr>
        <p:txBody>
          <a:bodyPr/>
          <a:lstStyle/>
          <a:p>
            <a:r>
              <a:rPr lang="en-US" sz="3000" b="1" dirty="0">
                <a:solidFill>
                  <a:srgbClr val="C00000"/>
                </a:solidFill>
                <a:latin typeface="Times New Roman" panose="02020603050405020304"/>
                <a:ea typeface="Times New Roman" panose="02020603050405020304"/>
              </a:rPr>
              <a:t>Security issues on Electronic Payment System</a:t>
            </a:r>
            <a:br>
              <a:rPr lang="en-IN" sz="3000" dirty="0">
                <a:solidFill>
                  <a:srgbClr val="C00000"/>
                </a:solidFill>
                <a:latin typeface="Times New Roman" panose="02020603050405020304"/>
                <a:ea typeface="Times New Roman" panose="02020603050405020304"/>
              </a:rPr>
            </a:br>
            <a:endParaRPr lang="en-IN" dirty="0"/>
          </a:p>
        </p:txBody>
      </p:sp>
      <p:sp>
        <p:nvSpPr>
          <p:cNvPr id="3" name="Subtitle 2"/>
          <p:cNvSpPr>
            <a:spLocks noGrp="1"/>
          </p:cNvSpPr>
          <p:nvPr>
            <p:ph type="subTitle" idx="1"/>
          </p:nvPr>
        </p:nvSpPr>
        <p:spPr/>
        <p:txBody>
          <a:bodyPr/>
          <a:lstStyle/>
          <a:p>
            <a:r>
              <a:rPr lang="en-US" altLang="en-IN" sz="1800" b="1" dirty="0">
                <a:solidFill>
                  <a:srgbClr val="002060"/>
                </a:solidFill>
                <a:sym typeface="+mn-ea"/>
              </a:rPr>
              <a:t>Prepared by</a:t>
            </a:r>
            <a:endParaRPr lang="en-US" altLang="en-IN" sz="1800" b="1" dirty="0">
              <a:solidFill>
                <a:srgbClr val="002060"/>
              </a:solidFill>
              <a:sym typeface="+mn-ea"/>
            </a:endParaRPr>
          </a:p>
          <a:p>
            <a:r>
              <a:rPr lang="en-US" altLang="en-IN" sz="1800" b="1" dirty="0">
                <a:solidFill>
                  <a:srgbClr val="002060"/>
                </a:solidFill>
                <a:sym typeface="+mn-ea"/>
              </a:rPr>
              <a:t>Dr. Muhammed Rafi.P</a:t>
            </a:r>
            <a:br>
              <a:rPr lang="en-US" altLang="en-IN" sz="1800" b="1" dirty="0">
                <a:solidFill>
                  <a:srgbClr val="002060"/>
                </a:solidFill>
                <a:sym typeface="+mn-ea"/>
              </a:rPr>
            </a:br>
            <a:r>
              <a:rPr lang="en-US" altLang="en-IN" sz="1800" b="1" dirty="0">
                <a:solidFill>
                  <a:srgbClr val="002060"/>
                </a:solidFill>
                <a:sym typeface="+mn-ea"/>
              </a:rPr>
              <a:t>Assistant Professor</a:t>
            </a:r>
            <a:br>
              <a:rPr lang="en-US" altLang="en-IN" sz="1800" b="1" dirty="0">
                <a:solidFill>
                  <a:srgbClr val="002060"/>
                </a:solidFill>
                <a:sym typeface="+mn-ea"/>
              </a:rPr>
            </a:br>
            <a:r>
              <a:rPr lang="en-US" altLang="en-IN" sz="1800" b="1" dirty="0">
                <a:solidFill>
                  <a:srgbClr val="002060"/>
                </a:solidFill>
                <a:sym typeface="+mn-ea"/>
              </a:rPr>
              <a:t>PG Department of Commerce &amp; Management studies</a:t>
            </a:r>
            <a:endParaRPr lang="en-US" altLang="en-IN" sz="1800" b="1" dirty="0">
              <a:solidFill>
                <a:srgbClr val="002060"/>
              </a:solidFill>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solidFill>
                  <a:srgbClr val="C00000"/>
                </a:solidFill>
              </a:rPr>
              <a:t>4. Phishing</a:t>
            </a: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a:bodyPr>
          <a:lstStyle/>
          <a:p>
            <a:pPr marL="601980" marR="134620" indent="-45720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It is used </a:t>
            </a:r>
            <a:r>
              <a:rPr lang="en-US" sz="2200" dirty="0">
                <a:latin typeface="Times New Roman" panose="02020603050405020304"/>
                <a:ea typeface="Times New Roman" panose="02020603050405020304"/>
              </a:rPr>
              <a:t>for online identity theft information. </a:t>
            </a:r>
            <a:endParaRPr lang="en-US" sz="2200" dirty="0" smtClean="0">
              <a:latin typeface="Times New Roman" panose="02020603050405020304"/>
              <a:ea typeface="Times New Roman" panose="02020603050405020304"/>
            </a:endParaRPr>
          </a:p>
          <a:p>
            <a:pPr marL="601980" marR="134620" indent="-45720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Phishing </a:t>
            </a:r>
            <a:r>
              <a:rPr lang="en-US" sz="2200" dirty="0">
                <a:latin typeface="Times New Roman" panose="02020603050405020304"/>
                <a:ea typeface="Times New Roman" panose="02020603050405020304"/>
              </a:rPr>
              <a:t>attacks use email or malicious websites to solicit personal information. Usually the attacker sends an email seemingly from a reputable credit card company or financial institution that requests account information, often suggesting that there is a problem. </a:t>
            </a:r>
            <a:endParaRPr lang="en-US" sz="2200" dirty="0" smtClean="0">
              <a:latin typeface="Times New Roman" panose="02020603050405020304"/>
              <a:ea typeface="Times New Roman" panose="02020603050405020304"/>
            </a:endParaRPr>
          </a:p>
          <a:p>
            <a:pPr marL="601980" marR="134620" indent="-45720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When </a:t>
            </a:r>
            <a:r>
              <a:rPr lang="en-US" sz="2200" dirty="0">
                <a:latin typeface="Times New Roman" panose="02020603050405020304"/>
                <a:ea typeface="Times New Roman" panose="02020603050405020304"/>
              </a:rPr>
              <a:t>users respond with the requested information, attackers can use it to gain access to the </a:t>
            </a:r>
            <a:r>
              <a:rPr lang="en-US" sz="2200" dirty="0" smtClean="0">
                <a:latin typeface="Times New Roman" panose="02020603050405020304"/>
                <a:ea typeface="Times New Roman" panose="02020603050405020304"/>
              </a:rPr>
              <a:t>accounts.</a:t>
            </a:r>
            <a:endParaRPr lang="en-IN" sz="2200" dirty="0">
              <a:latin typeface="Times New Roman" panose="02020603050405020304"/>
              <a:ea typeface="Times New Roman" panose="02020603050405020304"/>
            </a:endParaRPr>
          </a:p>
          <a:p>
            <a:pPr marL="0" indent="0">
              <a:spcAft>
                <a:spcPts val="0"/>
              </a:spcAft>
              <a:buNone/>
            </a:pPr>
            <a:endParaRPr lang="en-IN" sz="2200" dirty="0">
              <a:latin typeface="Times New Roman" panose="02020603050405020304"/>
              <a:ea typeface="Times New Roman" panose="02020603050405020304"/>
            </a:endParaRPr>
          </a:p>
          <a:p>
            <a:endParaRPr lang="en-IN"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r>
              <a:rPr lang="en-US" sz="3000" b="1" dirty="0" smtClean="0">
                <a:solidFill>
                  <a:srgbClr val="C00000"/>
                </a:solidFill>
              </a:rPr>
              <a:t>5. Pharming</a:t>
            </a:r>
            <a:endParaRPr lang="en-IN" sz="3000" b="1"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lstStyle/>
          <a:p>
            <a:pPr>
              <a:buFont typeface="Wingdings" panose="05000000000000000000" pitchFamily="2" charset="2"/>
              <a:buChar char="Ø"/>
            </a:pPr>
            <a:r>
              <a:rPr lang="en-US" sz="2200" dirty="0" smtClean="0">
                <a:solidFill>
                  <a:prstClr val="black"/>
                </a:solidFill>
                <a:latin typeface="Times New Roman" panose="02020603050405020304"/>
                <a:ea typeface="Times New Roman" panose="02020603050405020304"/>
              </a:rPr>
              <a:t>Pharming </a:t>
            </a:r>
            <a:r>
              <a:rPr lang="en-US" sz="2200" dirty="0">
                <a:solidFill>
                  <a:prstClr val="black"/>
                </a:solidFill>
                <a:latin typeface="Times New Roman" panose="02020603050405020304"/>
                <a:ea typeface="Times New Roman" panose="02020603050405020304"/>
              </a:rPr>
              <a:t>is a type of fraud that involves diverting the client Internet connection to a counterfeit website, so that even when he enters the correct address into his browser, he ends up on the forged site. </a:t>
            </a:r>
            <a:endParaRPr lang="en-US" sz="2200" dirty="0" smtClean="0">
              <a:solidFill>
                <a:prstClr val="black"/>
              </a:solidFill>
              <a:latin typeface="Times New Roman" panose="02020603050405020304"/>
              <a:ea typeface="Times New Roman" panose="02020603050405020304"/>
            </a:endParaRPr>
          </a:p>
          <a:p>
            <a:pPr>
              <a:buFont typeface="Wingdings" panose="05000000000000000000" pitchFamily="2" charset="2"/>
              <a:buChar char="Ø"/>
            </a:pPr>
            <a:r>
              <a:rPr lang="en-US" sz="2200" dirty="0" smtClean="0">
                <a:solidFill>
                  <a:prstClr val="black"/>
                </a:solidFill>
                <a:latin typeface="Times New Roman" panose="02020603050405020304"/>
                <a:ea typeface="Times New Roman" panose="02020603050405020304"/>
              </a:rPr>
              <a:t>Pharming </a:t>
            </a:r>
            <a:r>
              <a:rPr lang="en-US" sz="2200" dirty="0">
                <a:solidFill>
                  <a:prstClr val="black"/>
                </a:solidFill>
                <a:latin typeface="Times New Roman" panose="02020603050405020304"/>
                <a:ea typeface="Times New Roman" panose="02020603050405020304"/>
              </a:rPr>
              <a:t>can be conducted either by changing the hosts file on a victim’s computer or by exploitation of a vulnerability in DNS server </a:t>
            </a:r>
            <a:r>
              <a:rPr lang="en-US" sz="2200" dirty="0" smtClean="0">
                <a:solidFill>
                  <a:prstClr val="black"/>
                </a:solidFill>
                <a:latin typeface="Times New Roman" panose="02020603050405020304"/>
                <a:ea typeface="Times New Roman" panose="02020603050405020304"/>
              </a:rPr>
              <a:t>software.</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solidFill>
                  <a:srgbClr val="C00000"/>
                </a:solidFill>
                <a:latin typeface="Times New Roman" panose="02020603050405020304"/>
                <a:ea typeface="Times New Roman" panose="02020603050405020304"/>
                <a:cs typeface="+mn-cs"/>
              </a:rPr>
              <a:t>6. Man-In-The-Middle</a:t>
            </a: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fontScale="70000" lnSpcReduction="20000"/>
          </a:bodyPr>
          <a:lstStyle/>
          <a:p>
            <a:pPr>
              <a:buFont typeface="Wingdings" panose="05000000000000000000" pitchFamily="2" charset="2"/>
              <a:buChar char="Ø"/>
            </a:pPr>
            <a:r>
              <a:rPr lang="en-US" dirty="0" smtClean="0">
                <a:latin typeface="Times New Roman" panose="02020603050405020304"/>
                <a:ea typeface="Times New Roman" panose="02020603050405020304"/>
              </a:rPr>
              <a:t>It is </a:t>
            </a:r>
            <a:r>
              <a:rPr lang="en-US" dirty="0">
                <a:latin typeface="Times New Roman" panose="02020603050405020304"/>
                <a:ea typeface="Times New Roman" panose="02020603050405020304"/>
              </a:rPr>
              <a:t>one of those methods that involves a type of attack where attackers intrude into an existing connection to intercept the exchanged data and inject false information. </a:t>
            </a:r>
            <a:endParaRPr lang="en-US" dirty="0" smtClean="0">
              <a:latin typeface="Times New Roman" panose="02020603050405020304"/>
              <a:ea typeface="Times New Roman" panose="02020603050405020304"/>
            </a:endParaRPr>
          </a:p>
          <a:p>
            <a:pPr>
              <a:buFont typeface="Wingdings" panose="05000000000000000000" pitchFamily="2" charset="2"/>
              <a:buChar char="Ø"/>
            </a:pPr>
            <a:r>
              <a:rPr lang="en-US" dirty="0" smtClean="0">
                <a:latin typeface="Times New Roman" panose="02020603050405020304"/>
                <a:ea typeface="Times New Roman" panose="02020603050405020304"/>
              </a:rPr>
              <a:t>It </a:t>
            </a:r>
            <a:r>
              <a:rPr lang="en-US" dirty="0">
                <a:latin typeface="Times New Roman" panose="02020603050405020304"/>
                <a:ea typeface="Times New Roman" panose="02020603050405020304"/>
              </a:rPr>
              <a:t>involves eavesdropping on a connection, intruding into a connection, intercepting messages, and selectively modifying </a:t>
            </a:r>
            <a:r>
              <a:rPr lang="en-US" dirty="0" smtClean="0">
                <a:latin typeface="Times New Roman" panose="02020603050405020304"/>
                <a:ea typeface="Times New Roman" panose="02020603050405020304"/>
              </a:rPr>
              <a:t>data.</a:t>
            </a:r>
            <a:endParaRPr lang="en-US" dirty="0" smtClean="0">
              <a:latin typeface="Times New Roman" panose="02020603050405020304"/>
              <a:ea typeface="Times New Roman" panose="02020603050405020304"/>
            </a:endParaRPr>
          </a:p>
          <a:p>
            <a:pPr>
              <a:buFont typeface="Wingdings" panose="05000000000000000000" pitchFamily="2" charset="2"/>
              <a:buChar char="Ø"/>
            </a:pPr>
            <a:r>
              <a:rPr lang="en-US" dirty="0" smtClean="0">
                <a:latin typeface="Times New Roman" panose="02020603050405020304"/>
                <a:ea typeface="Times New Roman" panose="02020603050405020304"/>
              </a:rPr>
              <a:t>Man-In-The- </a:t>
            </a:r>
            <a:r>
              <a:rPr lang="en-US" dirty="0">
                <a:latin typeface="Times New Roman" panose="02020603050405020304"/>
                <a:ea typeface="Times New Roman" panose="02020603050405020304"/>
              </a:rPr>
              <a:t>Middle can be combined with Spamming or E-mail bombing that is caused by a hacker targeting one computer or network, and sending thousands of email messages to it. </a:t>
            </a:r>
            <a:endParaRPr lang="en-US" dirty="0" smtClean="0">
              <a:latin typeface="Times New Roman" panose="02020603050405020304"/>
              <a:ea typeface="Times New Roman" panose="02020603050405020304"/>
            </a:endParaRPr>
          </a:p>
          <a:p>
            <a:pPr>
              <a:buFont typeface="Wingdings" panose="05000000000000000000" pitchFamily="2" charset="2"/>
              <a:buChar char="Ø"/>
            </a:pPr>
            <a:r>
              <a:rPr lang="en-US" dirty="0" smtClean="0">
                <a:latin typeface="Times New Roman" panose="02020603050405020304"/>
                <a:ea typeface="Times New Roman" panose="02020603050405020304"/>
              </a:rPr>
              <a:t>Sending </a:t>
            </a:r>
            <a:r>
              <a:rPr lang="en-US" dirty="0">
                <a:latin typeface="Times New Roman" panose="02020603050405020304"/>
                <a:ea typeface="Times New Roman" panose="02020603050405020304"/>
              </a:rPr>
              <a:t>unsolicited commercial emails to individuals is also achieved placing software agents into a third-party system and setting it off to send requests to an intended</a:t>
            </a:r>
            <a:r>
              <a:rPr lang="en-US" spc="-1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target</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solidFill>
                  <a:srgbClr val="C00000"/>
                </a:solidFill>
                <a:latin typeface="Times New Roman" panose="02020603050405020304"/>
                <a:ea typeface="Times New Roman" panose="02020603050405020304"/>
                <a:cs typeface="+mn-cs"/>
              </a:rPr>
              <a:t>7. Drive-by </a:t>
            </a:r>
            <a:r>
              <a:rPr lang="en-US" sz="3000" b="1" dirty="0">
                <a:solidFill>
                  <a:srgbClr val="C00000"/>
                </a:solidFill>
                <a:latin typeface="Times New Roman" panose="02020603050405020304"/>
                <a:ea typeface="Times New Roman" panose="02020603050405020304"/>
                <a:cs typeface="+mn-cs"/>
              </a:rPr>
              <a:t>downloads</a:t>
            </a: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a:bodyPr>
          <a:lstStyle/>
          <a:p>
            <a:pPr marL="601980" marR="129540" indent="-457200" algn="just">
              <a:spcAft>
                <a:spcPts val="0"/>
              </a:spcAft>
              <a:buFont typeface="Wingdings" panose="05000000000000000000" pitchFamily="2" charset="2"/>
              <a:buChar char="Ø"/>
            </a:pPr>
            <a:r>
              <a:rPr lang="en-US" sz="2200" dirty="0">
                <a:latin typeface="Times New Roman" panose="02020603050405020304"/>
                <a:ea typeface="Times New Roman" panose="02020603050405020304"/>
              </a:rPr>
              <a:t>Drive-by downloads are malware infections that represent a major threat to </a:t>
            </a:r>
            <a:r>
              <a:rPr lang="en-US" sz="2200" spc="20" dirty="0">
                <a:latin typeface="Times New Roman" panose="02020603050405020304"/>
                <a:ea typeface="Times New Roman" panose="02020603050405020304"/>
              </a:rPr>
              <a:t>e- </a:t>
            </a:r>
            <a:r>
              <a:rPr lang="en-US" sz="2200" dirty="0">
                <a:latin typeface="Times New Roman" panose="02020603050405020304"/>
                <a:ea typeface="Times New Roman" panose="02020603050405020304"/>
              </a:rPr>
              <a:t>payment</a:t>
            </a:r>
            <a:r>
              <a:rPr lang="en-US" sz="2200" dirty="0" smtClean="0">
                <a:latin typeface="Times New Roman" panose="02020603050405020304"/>
                <a:ea typeface="Times New Roman" panose="02020603050405020304"/>
              </a:rPr>
              <a:t>.</a:t>
            </a:r>
            <a:endParaRPr lang="en-US" sz="2200" dirty="0" smtClean="0">
              <a:latin typeface="Times New Roman" panose="02020603050405020304"/>
              <a:ea typeface="Times New Roman" panose="02020603050405020304"/>
            </a:endParaRPr>
          </a:p>
          <a:p>
            <a:pPr marL="601980" marR="129540" indent="-45720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Users </a:t>
            </a:r>
            <a:r>
              <a:rPr lang="en-US" sz="2200" dirty="0">
                <a:latin typeface="Times New Roman" panose="02020603050405020304"/>
                <a:ea typeface="Times New Roman" panose="02020603050405020304"/>
              </a:rPr>
              <a:t>get infected with such malware simply by visiting a particular website</a:t>
            </a:r>
            <a:r>
              <a:rPr lang="en-US" sz="2200" dirty="0" smtClean="0">
                <a:latin typeface="Times New Roman" panose="02020603050405020304"/>
                <a:ea typeface="Times New Roman" panose="02020603050405020304"/>
              </a:rPr>
              <a:t>.</a:t>
            </a:r>
            <a:endParaRPr lang="en-US" sz="2200" dirty="0" smtClean="0">
              <a:latin typeface="Times New Roman" panose="02020603050405020304"/>
              <a:ea typeface="Times New Roman" panose="02020603050405020304"/>
            </a:endParaRPr>
          </a:p>
          <a:p>
            <a:pPr marL="601980" marR="129540" indent="-45720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These </a:t>
            </a:r>
            <a:r>
              <a:rPr lang="en-US" sz="2200" dirty="0">
                <a:latin typeface="Times New Roman" panose="02020603050405020304"/>
                <a:ea typeface="Times New Roman" panose="02020603050405020304"/>
              </a:rPr>
              <a:t>websites often contain legitimate content, but have been contaminated by harmful programs that smuggle malicious codes into the</a:t>
            </a:r>
            <a:r>
              <a:rPr lang="en-US" sz="2200" spc="-35" dirty="0">
                <a:latin typeface="Times New Roman" panose="02020603050405020304"/>
                <a:ea typeface="Times New Roman" panose="02020603050405020304"/>
              </a:rPr>
              <a:t> </a:t>
            </a:r>
            <a:r>
              <a:rPr lang="en-US" sz="2200" dirty="0" smtClean="0">
                <a:latin typeface="Times New Roman" panose="02020603050405020304"/>
                <a:ea typeface="Times New Roman" panose="02020603050405020304"/>
              </a:rPr>
              <a:t>site.</a:t>
            </a:r>
            <a:endParaRPr lang="en-IN" sz="2200" dirty="0">
              <a:latin typeface="Times New Roman" panose="02020603050405020304"/>
              <a:ea typeface="Times New Roman" panose="02020603050405020304"/>
            </a:endParaRPr>
          </a:p>
          <a:p>
            <a:endParaRPr lang="en-IN"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a:solidFill>
            <a:schemeClr val="accent6">
              <a:lumMod val="20000"/>
              <a:lumOff val="80000"/>
            </a:schemeClr>
          </a:solidFill>
        </p:spPr>
        <p:txBody>
          <a:bodyPr>
            <a:noAutofit/>
          </a:bodyPr>
          <a:lstStyle/>
          <a:p>
            <a:r>
              <a:rPr lang="en-US" sz="3000" b="1" dirty="0" smtClean="0">
                <a:solidFill>
                  <a:srgbClr val="C00000"/>
                </a:solidFill>
              </a:rPr>
              <a:t>8. Masquerading </a:t>
            </a:r>
            <a:br>
              <a:rPr lang="en-US" sz="3000" b="1" dirty="0" smtClean="0">
                <a:solidFill>
                  <a:srgbClr val="C00000"/>
                </a:solidFill>
              </a:rPr>
            </a:br>
            <a:r>
              <a:rPr lang="en-US" sz="3000" b="1" dirty="0" smtClean="0">
                <a:solidFill>
                  <a:srgbClr val="C00000"/>
                </a:solidFill>
              </a:rPr>
              <a:t>or</a:t>
            </a:r>
            <a:br>
              <a:rPr lang="en-US" sz="3000" b="1" dirty="0" smtClean="0">
                <a:solidFill>
                  <a:srgbClr val="C00000"/>
                </a:solidFill>
              </a:rPr>
            </a:br>
            <a:r>
              <a:rPr lang="en-US" sz="3000" b="1" dirty="0" smtClean="0">
                <a:solidFill>
                  <a:srgbClr val="C00000"/>
                </a:solidFill>
              </a:rPr>
              <a:t>Spoofing</a:t>
            </a:r>
            <a:endParaRPr lang="en-IN" sz="3000" b="1" dirty="0">
              <a:solidFill>
                <a:srgbClr val="C00000"/>
              </a:solidFill>
            </a:endParaRPr>
          </a:p>
        </p:txBody>
      </p:sp>
      <p:sp>
        <p:nvSpPr>
          <p:cNvPr id="3" name="Content Placeholder 2"/>
          <p:cNvSpPr>
            <a:spLocks noGrp="1"/>
          </p:cNvSpPr>
          <p:nvPr>
            <p:ph idx="1"/>
          </p:nvPr>
        </p:nvSpPr>
        <p:spPr>
          <a:xfrm>
            <a:off x="457200" y="1700808"/>
            <a:ext cx="8229600" cy="4425355"/>
          </a:xfrm>
          <a:solidFill>
            <a:schemeClr val="bg2"/>
          </a:solidFill>
        </p:spPr>
        <p:txBody>
          <a:bodyPr>
            <a:normAutofit/>
          </a:bodyPr>
          <a:lstStyle/>
          <a:p>
            <a:pPr marL="601980" marR="131445" indent="-457200" algn="just">
              <a:spcAft>
                <a:spcPts val="0"/>
              </a:spcAft>
              <a:buFont typeface="Wingdings" panose="05000000000000000000" pitchFamily="2" charset="2"/>
              <a:buChar char="Ø"/>
            </a:pPr>
            <a:r>
              <a:rPr lang="en-US" sz="2200" dirty="0">
                <a:latin typeface="Times New Roman" panose="02020603050405020304"/>
                <a:ea typeface="Times New Roman" panose="02020603050405020304"/>
              </a:rPr>
              <a:t>A Masquerading or a spoofing attack as it is also known is a situation in which one person or program successfully masquerades as another by falsifying data and thereby gaining an illegitimate advantage. </a:t>
            </a:r>
            <a:endParaRPr lang="en-US" sz="2200" dirty="0" smtClean="0">
              <a:latin typeface="Times New Roman" panose="02020603050405020304"/>
              <a:ea typeface="Times New Roman" panose="02020603050405020304"/>
            </a:endParaRPr>
          </a:p>
          <a:p>
            <a:pPr marL="601980" marR="131445" indent="-45720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A </a:t>
            </a:r>
            <a:r>
              <a:rPr lang="en-US" sz="2200" dirty="0">
                <a:latin typeface="Times New Roman" panose="02020603050405020304"/>
                <a:ea typeface="Times New Roman" panose="02020603050405020304"/>
              </a:rPr>
              <a:t>common method of Masquerading is consists in sending a message that appears to be from someone </a:t>
            </a:r>
            <a:r>
              <a:rPr lang="en-US" sz="2200" dirty="0" smtClean="0">
                <a:latin typeface="Times New Roman" panose="02020603050405020304"/>
                <a:ea typeface="Times New Roman" panose="02020603050405020304"/>
              </a:rPr>
              <a:t>else.</a:t>
            </a:r>
            <a:endParaRPr lang="en-US" sz="2200" dirty="0" smtClean="0">
              <a:latin typeface="Times New Roman" panose="02020603050405020304"/>
              <a:ea typeface="Times New Roman" panose="02020603050405020304"/>
            </a:endParaRPr>
          </a:p>
          <a:p>
            <a:pPr marL="601980" marR="131445" indent="-45720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The </a:t>
            </a:r>
            <a:r>
              <a:rPr lang="en-US" sz="2200" dirty="0">
                <a:latin typeface="Times New Roman" panose="02020603050405020304"/>
                <a:ea typeface="Times New Roman" panose="02020603050405020304"/>
              </a:rPr>
              <a:t>impersonator is typically another user that has changed the username or </a:t>
            </a:r>
            <a:r>
              <a:rPr lang="en-US" sz="2200" spc="10" dirty="0">
                <a:latin typeface="Times New Roman" panose="02020603050405020304"/>
                <a:ea typeface="Times New Roman" panose="02020603050405020304"/>
              </a:rPr>
              <a:t>the </a:t>
            </a:r>
            <a:r>
              <a:rPr lang="en-US" sz="2200" dirty="0">
                <a:latin typeface="Times New Roman" panose="02020603050405020304"/>
                <a:ea typeface="Times New Roman" panose="02020603050405020304"/>
              </a:rPr>
              <a:t>IP levels by changing the source and/or destination IP of the address of packets in the </a:t>
            </a:r>
            <a:r>
              <a:rPr lang="en-US" sz="2200" dirty="0" smtClean="0">
                <a:latin typeface="Times New Roman" panose="02020603050405020304"/>
                <a:ea typeface="Times New Roman" panose="02020603050405020304"/>
              </a:rPr>
              <a:t>network.</a:t>
            </a:r>
            <a:endParaRPr lang="en-IN" sz="2200" dirty="0">
              <a:latin typeface="Times New Roman" panose="02020603050405020304"/>
              <a:ea typeface="Times New Roman" panose="02020603050405020304"/>
            </a:endParaRPr>
          </a:p>
          <a:p>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70485" lvl="0" indent="-342900">
              <a:spcBef>
                <a:spcPct val="20000"/>
              </a:spcBef>
            </a:pPr>
            <a:r>
              <a:rPr lang="en-US" sz="3000" b="1" dirty="0">
                <a:solidFill>
                  <a:srgbClr val="C00000"/>
                </a:solidFill>
                <a:latin typeface="Times New Roman" panose="02020603050405020304"/>
                <a:ea typeface="Times New Roman" panose="02020603050405020304"/>
                <a:cs typeface="+mn-cs"/>
              </a:rPr>
              <a:t>Security issues on Electronic Payment System</a:t>
            </a:r>
            <a:br>
              <a:rPr lang="en-IN" sz="3000" dirty="0">
                <a:solidFill>
                  <a:srgbClr val="C00000"/>
                </a:solidFill>
                <a:latin typeface="Times New Roman" panose="02020603050405020304"/>
                <a:ea typeface="Times New Roman" panose="02020603050405020304"/>
                <a:cs typeface="+mn-cs"/>
              </a:rPr>
            </a:br>
            <a:endParaRPr lang="en-IN" sz="3000" dirty="0">
              <a:solidFill>
                <a:srgbClr val="C00000"/>
              </a:solidFill>
            </a:endParaRPr>
          </a:p>
        </p:txBody>
      </p:sp>
      <p:sp>
        <p:nvSpPr>
          <p:cNvPr id="3" name="Content Placeholder 2"/>
          <p:cNvSpPr>
            <a:spLocks noGrp="1"/>
          </p:cNvSpPr>
          <p:nvPr>
            <p:ph idx="1"/>
          </p:nvPr>
        </p:nvSpPr>
        <p:spPr>
          <a:xfrm>
            <a:off x="457200" y="1268760"/>
            <a:ext cx="8229600" cy="4857403"/>
          </a:xfrm>
          <a:solidFill>
            <a:schemeClr val="bg2"/>
          </a:solidFill>
        </p:spPr>
        <p:txBody>
          <a:bodyPr>
            <a:normAutofit/>
          </a:bodyPr>
          <a:lstStyle/>
          <a:p>
            <a:pPr>
              <a:spcBef>
                <a:spcPts val="25"/>
              </a:spcBef>
              <a:spcAft>
                <a:spcPts val="0"/>
              </a:spcAft>
              <a:buFont typeface="Wingdings" panose="05000000000000000000" pitchFamily="2" charset="2"/>
              <a:buChar char="Ø"/>
            </a:pPr>
            <a:r>
              <a:rPr lang="en-US" sz="2200" dirty="0" smtClean="0">
                <a:effectLst/>
                <a:latin typeface="Times New Roman" panose="02020603050405020304" pitchFamily="18" charset="0"/>
                <a:ea typeface="Times New Roman" panose="02020603050405020304"/>
                <a:cs typeface="Times New Roman" panose="02020603050405020304" pitchFamily="18" charset="0"/>
              </a:rPr>
              <a:t>In common with all other electronic information processing systems, payment systems are prone to disruption by people exploiting the systems innate vulnerabilities. </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a:spcBef>
                <a:spcPts val="25"/>
              </a:spcBef>
              <a:spcAft>
                <a:spcPts val="0"/>
              </a:spcAft>
              <a:buFont typeface="Wingdings" panose="05000000000000000000" pitchFamily="2" charset="2"/>
              <a:buChar char="Ø"/>
            </a:pPr>
            <a:r>
              <a:rPr lang="en-US" sz="2200" dirty="0" smtClean="0">
                <a:effectLst/>
                <a:latin typeface="Times New Roman" panose="02020603050405020304" pitchFamily="18" charset="0"/>
                <a:ea typeface="Times New Roman" panose="02020603050405020304"/>
                <a:cs typeface="Times New Roman" panose="02020603050405020304" pitchFamily="18" charset="0"/>
              </a:rPr>
              <a:t>Data in computers are more liable to destruction, fraud, error and misuse. </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a:spcBef>
                <a:spcPts val="25"/>
              </a:spcBef>
              <a:spcAft>
                <a:spcPts val="0"/>
              </a:spcAft>
              <a:buFont typeface="Wingdings" panose="05000000000000000000" pitchFamily="2" charset="2"/>
              <a:buChar char="Ø"/>
            </a:pPr>
            <a:r>
              <a:rPr lang="en-US" sz="2200" dirty="0" smtClean="0">
                <a:effectLst/>
                <a:latin typeface="Times New Roman" panose="02020603050405020304" pitchFamily="18" charset="0"/>
                <a:ea typeface="Times New Roman" panose="02020603050405020304"/>
                <a:cs typeface="Times New Roman" panose="02020603050405020304" pitchFamily="18" charset="0"/>
              </a:rPr>
              <a:t>Security refers to the policies, procedures and technical measures and to prevent unauthorized access, alteration, theft or physical damage to information systems. </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a:spcBef>
                <a:spcPts val="25"/>
              </a:spcBef>
              <a:spcAft>
                <a:spcPts val="0"/>
              </a:spcAft>
              <a:buFont typeface="Wingdings" panose="05000000000000000000" pitchFamily="2" charset="2"/>
              <a:buChar char="Ø"/>
            </a:pPr>
            <a:r>
              <a:rPr lang="en-US" sz="2200" dirty="0" smtClean="0">
                <a:effectLst/>
                <a:latin typeface="Times New Roman" panose="02020603050405020304" pitchFamily="18" charset="0"/>
                <a:ea typeface="Times New Roman" panose="02020603050405020304"/>
                <a:cs typeface="Times New Roman" panose="02020603050405020304" pitchFamily="18" charset="0"/>
              </a:rPr>
              <a:t>The basic objective of information security is the protection of interests of those involved in online business.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70485" marR="98425" lvl="0" indent="429260">
              <a:spcBef>
                <a:spcPts val="5"/>
              </a:spcBef>
            </a:pPr>
            <a:r>
              <a:rPr lang="en-US" sz="3000" b="1" dirty="0">
                <a:solidFill>
                  <a:srgbClr val="C00000"/>
                </a:solidFill>
                <a:latin typeface="Times New Roman" panose="02020603050405020304" pitchFamily="18" charset="0"/>
                <a:ea typeface="Times New Roman" panose="02020603050405020304"/>
                <a:cs typeface="Times New Roman" panose="02020603050405020304" pitchFamily="18" charset="0"/>
              </a:rPr>
              <a:t>Some of the attacks were as</a:t>
            </a:r>
            <a:r>
              <a:rPr lang="en-US" sz="3000" b="1" spc="-55" dirty="0">
                <a:solidFill>
                  <a:srgbClr val="C00000"/>
                </a:solidFill>
                <a:latin typeface="Times New Roman" panose="02020603050405020304" pitchFamily="18" charset="0"/>
                <a:ea typeface="Times New Roman" panose="02020603050405020304"/>
                <a:cs typeface="Times New Roman" panose="02020603050405020304" pitchFamily="18" charset="0"/>
              </a:rPr>
              <a:t> </a:t>
            </a:r>
            <a:r>
              <a:rPr lang="en-US" sz="3000" b="1" dirty="0" smtClean="0">
                <a:solidFill>
                  <a:srgbClr val="C00000"/>
                </a:solidFill>
                <a:latin typeface="Times New Roman" panose="02020603050405020304" pitchFamily="18" charset="0"/>
                <a:ea typeface="Times New Roman" panose="02020603050405020304"/>
                <a:cs typeface="Times New Roman" panose="02020603050405020304" pitchFamily="18" charset="0"/>
              </a:rPr>
              <a:t>follows</a:t>
            </a:r>
            <a:br>
              <a:rPr lang="en-IN" sz="3000" b="1" dirty="0">
                <a:solidFill>
                  <a:srgbClr val="C00000"/>
                </a:solidFill>
                <a:latin typeface="Times New Roman" panose="02020603050405020304" pitchFamily="18" charset="0"/>
                <a:ea typeface="Times New Roman" panose="02020603050405020304"/>
                <a:cs typeface="Times New Roman" panose="02020603050405020304" pitchFamily="18" charset="0"/>
              </a:rPr>
            </a:b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a:bodyPr>
          <a:lstStyle/>
          <a:p>
            <a:pPr>
              <a:lnSpc>
                <a:spcPct val="150000"/>
              </a:lnSpc>
              <a:spcBef>
                <a:spcPts val="50"/>
              </a:spcBef>
              <a:spcAft>
                <a:spcPts val="0"/>
              </a:spcAft>
              <a:buFont typeface="Wingdings" panose="05000000000000000000" pitchFamily="2" charset="2"/>
              <a:buChar char="Ø"/>
            </a:pPr>
            <a:r>
              <a:rPr lang="en-US" sz="2200" dirty="0" smtClean="0">
                <a:effectLst/>
                <a:latin typeface="Times New Roman" panose="02020603050405020304" pitchFamily="18" charset="0"/>
                <a:ea typeface="Times New Roman" panose="02020603050405020304"/>
                <a:cs typeface="Times New Roman" panose="02020603050405020304" pitchFamily="18" charset="0"/>
              </a:rPr>
              <a:t>Development of a method of obtaining the goods or services without making the appropriate payment.</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a:lnSpc>
                <a:spcPct val="150000"/>
              </a:lnSpc>
              <a:spcBef>
                <a:spcPts val="50"/>
              </a:spcBef>
              <a:spcAft>
                <a:spcPts val="0"/>
              </a:spcAft>
              <a:buFont typeface="Wingdings" panose="05000000000000000000" pitchFamily="2" charset="2"/>
              <a:buChar char="Ø"/>
            </a:pPr>
            <a:r>
              <a:rPr lang="en-US" sz="2200" dirty="0">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Compromise of clients’ financial details credit card number, </a:t>
            </a:r>
            <a:r>
              <a:rPr lang="en-US" sz="2200" dirty="0" err="1" smtClean="0">
                <a:effectLst/>
                <a:latin typeface="Times New Roman" panose="02020603050405020304" pitchFamily="18" charset="0"/>
                <a:ea typeface="Times New Roman" panose="02020603050405020304"/>
                <a:cs typeface="Times New Roman" panose="02020603050405020304" pitchFamily="18" charset="0"/>
              </a:rPr>
              <a:t>etc</a:t>
            </a:r>
            <a:r>
              <a:rPr lang="en-US" sz="2200" dirty="0" smtClean="0">
                <a:effectLst/>
                <a:latin typeface="Times New Roman" panose="02020603050405020304" pitchFamily="18" charset="0"/>
                <a:ea typeface="Times New Roman" panose="02020603050405020304"/>
                <a:cs typeface="Times New Roman" panose="02020603050405020304" pitchFamily="18" charset="0"/>
              </a:rPr>
              <a:t>, which may result in</a:t>
            </a:r>
            <a:r>
              <a:rPr lang="en-US" sz="2200" spc="24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the</a:t>
            </a:r>
            <a:r>
              <a:rPr lang="en-IN" sz="2200" dirty="0">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unauthorized transfer of funds and or political embarrassment by their publication.</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a:lnSpc>
                <a:spcPct val="150000"/>
              </a:lnSpc>
              <a:spcBef>
                <a:spcPts val="50"/>
              </a:spcBef>
              <a:spcAft>
                <a:spcPts val="0"/>
              </a:spcAft>
              <a:buFont typeface="Wingdings" panose="05000000000000000000" pitchFamily="2" charset="2"/>
              <a:buChar char="Ø"/>
            </a:pPr>
            <a:r>
              <a:rPr lang="en-US" sz="2200" dirty="0">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Illicit modification of the electronic goods offered by the merchant or of the descriptions of the other goods or services on the merchant</a:t>
            </a:r>
            <a:r>
              <a:rPr lang="en-US" sz="2200" spc="-3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server.</a:t>
            </a:r>
            <a:endParaRPr lang="en-IN" sz="2200" dirty="0" smtClean="0">
              <a:effectLst/>
              <a:latin typeface="Times New Roman" panose="02020603050405020304" pitchFamily="18" charset="0"/>
              <a:ea typeface="Times New Roman" panose="02020603050405020304"/>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457200" marR="0" lvl="1" indent="0" algn="ctr" defTabSz="914400" rtl="0" eaLnBrk="1" fontAlgn="auto" latinLnBrk="0" hangingPunct="1">
              <a:lnSpc>
                <a:spcPct val="100000"/>
              </a:lnSpc>
              <a:spcBef>
                <a:spcPct val="20000"/>
              </a:spcBef>
              <a:spcAft>
                <a:spcPts val="0"/>
              </a:spcAft>
              <a:tabLst>
                <a:tab pos="405130" algn="l"/>
              </a:tabLst>
              <a:defRPr/>
            </a:pPr>
            <a:r>
              <a:rPr kumimoji="0" lang="en-US" sz="3000" b="1" i="0" u="none" strike="noStrike" kern="1200" cap="none" spc="0" normalizeH="0" baseline="0" noProof="0" dirty="0" smtClean="0">
                <a:ln>
                  <a:noFill/>
                </a:ln>
                <a:solidFill>
                  <a:srgbClr val="C00000"/>
                </a:solidFill>
                <a:effectLst/>
                <a:uLnTx/>
                <a:uFillTx/>
                <a:latin typeface="Times New Roman" panose="02020603050405020304"/>
                <a:ea typeface="Times New Roman" panose="02020603050405020304"/>
                <a:cs typeface="+mn-cs"/>
              </a:rPr>
              <a:t>Objectives of Information</a:t>
            </a:r>
            <a:r>
              <a:rPr kumimoji="0" lang="en-US" sz="3000" b="1" i="0" u="none" strike="noStrike" kern="1200" cap="none" spc="-5" normalizeH="0" baseline="0" noProof="0" dirty="0" smtClean="0">
                <a:ln>
                  <a:noFill/>
                </a:ln>
                <a:solidFill>
                  <a:srgbClr val="C00000"/>
                </a:solidFill>
                <a:effectLst/>
                <a:uLnTx/>
                <a:uFillTx/>
                <a:latin typeface="Times New Roman" panose="02020603050405020304"/>
                <a:ea typeface="Times New Roman" panose="02020603050405020304"/>
                <a:cs typeface="+mn-cs"/>
              </a:rPr>
              <a:t> </a:t>
            </a:r>
            <a:r>
              <a:rPr kumimoji="0" lang="en-US" sz="3000" b="1" i="0" u="none" strike="noStrike" kern="1200" cap="none" spc="0" normalizeH="0" baseline="0" noProof="0" dirty="0" smtClean="0">
                <a:ln>
                  <a:noFill/>
                </a:ln>
                <a:solidFill>
                  <a:srgbClr val="C00000"/>
                </a:solidFill>
                <a:effectLst/>
                <a:uLnTx/>
                <a:uFillTx/>
                <a:latin typeface="Times New Roman" panose="02020603050405020304"/>
                <a:ea typeface="Times New Roman" panose="02020603050405020304"/>
                <a:cs typeface="+mn-cs"/>
              </a:rPr>
              <a:t>Security:</a:t>
            </a:r>
            <a:br>
              <a:rPr kumimoji="0" lang="en-IN" sz="3000" b="1" i="0" u="none" strike="noStrike" kern="1200" cap="none" spc="0" normalizeH="0" baseline="0" noProof="0" dirty="0" smtClean="0">
                <a:ln>
                  <a:noFill/>
                </a:ln>
                <a:solidFill>
                  <a:srgbClr val="C00000"/>
                </a:solidFill>
                <a:effectLst/>
                <a:uLnTx/>
                <a:uFillTx/>
                <a:latin typeface="Times New Roman" panose="02020603050405020304"/>
                <a:ea typeface="Times New Roman" panose="02020603050405020304"/>
                <a:cs typeface="+mn-cs"/>
              </a:rPr>
            </a:br>
            <a:endParaRPr lang="en-IN" sz="3000" dirty="0"/>
          </a:p>
        </p:txBody>
      </p:sp>
      <p:sp>
        <p:nvSpPr>
          <p:cNvPr id="3" name="Content Placeholder 2"/>
          <p:cNvSpPr>
            <a:spLocks noGrp="1"/>
          </p:cNvSpPr>
          <p:nvPr>
            <p:ph idx="1"/>
          </p:nvPr>
        </p:nvSpPr>
        <p:spPr>
          <a:xfrm>
            <a:off x="457200" y="1340768"/>
            <a:ext cx="8229600" cy="5040560"/>
          </a:xfrm>
          <a:solidFill>
            <a:schemeClr val="bg2"/>
          </a:solidFill>
        </p:spPr>
        <p:txBody>
          <a:bodyPr>
            <a:normAutofit fontScale="92500" lnSpcReduction="10000"/>
          </a:bodyPr>
          <a:lstStyle/>
          <a:p>
            <a:pPr marL="457200" lvl="1" indent="0" algn="just">
              <a:buSzPts val="1100"/>
              <a:buNone/>
              <a:tabLst>
                <a:tab pos="405130" algn="l"/>
              </a:tabLst>
            </a:pPr>
            <a:endParaRPr lang="en-US" sz="2200" b="1" dirty="0" smtClean="0">
              <a:latin typeface="Times New Roman" panose="02020603050405020304"/>
              <a:ea typeface="Times New Roman" panose="02020603050405020304"/>
            </a:endParaRPr>
          </a:p>
          <a:p>
            <a:pPr marL="0" marR="160020" indent="0" algn="just">
              <a:spcAft>
                <a:spcPts val="0"/>
              </a:spcAft>
              <a:buNone/>
            </a:pPr>
            <a:r>
              <a:rPr lang="en-US" sz="2200" dirty="0" smtClean="0">
                <a:effectLst/>
                <a:latin typeface="Times New Roman" panose="02020603050405020304"/>
                <a:ea typeface="Times New Roman" panose="02020603050405020304"/>
              </a:rPr>
              <a:t>	The basic objective of information security is the protection of interest of those involved in online business. Thus the main objectives of information security can be stated as follows.</a:t>
            </a:r>
            <a:endParaRPr lang="en-US" sz="2200" dirty="0" smtClean="0">
              <a:effectLst/>
              <a:latin typeface="Times New Roman" panose="02020603050405020304"/>
              <a:ea typeface="Times New Roman" panose="02020603050405020304"/>
            </a:endParaRPr>
          </a:p>
          <a:p>
            <a:pPr marL="0" marR="160020" indent="0" algn="just">
              <a:spcAft>
                <a:spcPts val="0"/>
              </a:spcAft>
              <a:buNone/>
            </a:pPr>
            <a:endParaRPr lang="en-IN" sz="2200" dirty="0" smtClean="0">
              <a:effectLst/>
              <a:latin typeface="Times New Roman" panose="02020603050405020304"/>
              <a:ea typeface="Times New Roman" panose="02020603050405020304"/>
            </a:endParaRPr>
          </a:p>
          <a:p>
            <a:pPr marL="0" indent="0">
              <a:spcBef>
                <a:spcPts val="5"/>
              </a:spcBef>
              <a:spcAft>
                <a:spcPts val="0"/>
              </a:spcAft>
              <a:buNone/>
            </a:pPr>
            <a:r>
              <a:rPr lang="en-US" sz="2200" b="1" dirty="0">
                <a:latin typeface="Times New Roman" panose="02020603050405020304"/>
                <a:ea typeface="Times New Roman" panose="02020603050405020304"/>
              </a:rPr>
              <a:t>a</a:t>
            </a:r>
            <a:r>
              <a:rPr lang="en-US" sz="2200" b="1" dirty="0" smtClean="0">
                <a:latin typeface="Times New Roman" panose="02020603050405020304"/>
                <a:ea typeface="Times New Roman" panose="02020603050405020304"/>
              </a:rPr>
              <a:t>) </a:t>
            </a:r>
            <a:r>
              <a:rPr lang="en-US" sz="2200" b="1" dirty="0">
                <a:latin typeface="Times New Roman" panose="02020603050405020304"/>
                <a:ea typeface="Times New Roman" panose="02020603050405020304"/>
              </a:rPr>
              <a:t>A</a:t>
            </a:r>
            <a:r>
              <a:rPr lang="en-US" sz="2200" b="1" dirty="0" smtClean="0">
                <a:effectLst/>
                <a:latin typeface="Times New Roman" panose="02020603050405020304"/>
                <a:ea typeface="Times New Roman" panose="02020603050405020304"/>
              </a:rPr>
              <a:t>vailability</a:t>
            </a:r>
            <a:r>
              <a:rPr lang="en-US" sz="2200" b="1" spc="-10" dirty="0" smtClean="0">
                <a:effectLst/>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Objective</a:t>
            </a:r>
            <a:endParaRPr lang="en-IN" sz="2200" b="1" dirty="0" smtClean="0">
              <a:effectLst/>
              <a:latin typeface="Times New Roman" panose="02020603050405020304"/>
              <a:ea typeface="Times New Roman" panose="02020603050405020304"/>
            </a:endParaRPr>
          </a:p>
          <a:p>
            <a:pPr marL="0" indent="0">
              <a:spcAft>
                <a:spcPts val="0"/>
              </a:spcAft>
              <a:buNone/>
            </a:pPr>
            <a:r>
              <a:rPr lang="en-US" sz="2200" dirty="0" smtClean="0">
                <a:effectLst/>
                <a:latin typeface="Times New Roman" panose="02020603050405020304"/>
                <a:ea typeface="Times New Roman" panose="02020603050405020304"/>
              </a:rPr>
              <a:t>	Information should be available and usable whenever it is required.</a:t>
            </a:r>
            <a:endParaRPr lang="en-US" sz="2200" dirty="0" smtClean="0">
              <a:effectLst/>
              <a:latin typeface="Times New Roman" panose="02020603050405020304"/>
              <a:ea typeface="Times New Roman" panose="02020603050405020304"/>
            </a:endParaRPr>
          </a:p>
          <a:p>
            <a:pPr lvl="0">
              <a:spcBef>
                <a:spcPts val="10"/>
              </a:spcBef>
              <a:buSzPts val="1100"/>
              <a:buFont typeface="Times New Roman" panose="02020603050405020304"/>
              <a:buAutoNum type="arabicPeriod"/>
              <a:tabLst>
                <a:tab pos="474980" algn="l"/>
              </a:tabLst>
            </a:pPr>
            <a:endParaRPr lang="en-US" sz="2200" dirty="0" smtClean="0">
              <a:effectLst/>
              <a:latin typeface="Times New Roman" panose="02020603050405020304"/>
              <a:ea typeface="Times New Roman" panose="02020603050405020304"/>
            </a:endParaRPr>
          </a:p>
          <a:p>
            <a:pPr marL="0" lvl="0" indent="0">
              <a:spcBef>
                <a:spcPts val="10"/>
              </a:spcBef>
              <a:buSzPts val="1100"/>
              <a:buNone/>
              <a:tabLst>
                <a:tab pos="474980" algn="l"/>
              </a:tabLst>
            </a:pPr>
            <a:r>
              <a:rPr lang="en-US" sz="2200" b="1" dirty="0" smtClean="0">
                <a:latin typeface="Times New Roman" panose="02020603050405020304"/>
                <a:ea typeface="Times New Roman" panose="02020603050405020304"/>
              </a:rPr>
              <a:t>b) </a:t>
            </a:r>
            <a:r>
              <a:rPr lang="en-US" sz="2200" b="1" dirty="0" smtClean="0">
                <a:effectLst/>
                <a:latin typeface="Times New Roman" panose="02020603050405020304"/>
                <a:ea typeface="Times New Roman" panose="02020603050405020304"/>
              </a:rPr>
              <a:t>Confidentiality</a:t>
            </a:r>
            <a:r>
              <a:rPr lang="en-US" sz="2200" b="1" spc="-15" dirty="0" smtClean="0">
                <a:effectLst/>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Objective:</a:t>
            </a:r>
            <a:endParaRPr lang="en-IN" sz="2200" b="1" dirty="0" smtClean="0">
              <a:effectLst/>
              <a:latin typeface="Times New Roman" panose="02020603050405020304"/>
              <a:ea typeface="Times New Roman" panose="02020603050405020304"/>
            </a:endParaRPr>
          </a:p>
          <a:p>
            <a:pPr marL="0" marR="189865" indent="0">
              <a:spcAft>
                <a:spcPts val="0"/>
              </a:spcAft>
              <a:buNone/>
            </a:pPr>
            <a:r>
              <a:rPr lang="en-US" sz="2200" dirty="0" smtClean="0">
                <a:effectLst/>
                <a:latin typeface="Times New Roman" panose="02020603050405020304"/>
                <a:ea typeface="Times New Roman" panose="02020603050405020304"/>
              </a:rPr>
              <a:t>	This objective states that information should be available to only those who have the right to access it.</a:t>
            </a:r>
            <a:endParaRPr lang="en-IN" sz="2200" dirty="0" smtClean="0">
              <a:effectLst/>
              <a:latin typeface="Times New Roman" panose="02020603050405020304"/>
              <a:ea typeface="Times New Roman" panose="02020603050405020304"/>
            </a:endParaRPr>
          </a:p>
          <a:p>
            <a:pPr lvl="0">
              <a:buSzPts val="1100"/>
              <a:buFont typeface="Times New Roman" panose="02020603050405020304"/>
              <a:buAutoNum type="arabicPeriod"/>
              <a:tabLst>
                <a:tab pos="474980" algn="l"/>
              </a:tabLst>
            </a:pPr>
            <a:endParaRPr lang="en-US" sz="2200" dirty="0" smtClean="0">
              <a:effectLst/>
              <a:latin typeface="Times New Roman" panose="02020603050405020304"/>
              <a:ea typeface="Times New Roman" panose="02020603050405020304"/>
            </a:endParaRPr>
          </a:p>
          <a:p>
            <a:pPr marL="0" lvl="0" indent="0">
              <a:buSzPts val="1100"/>
              <a:buNone/>
              <a:tabLst>
                <a:tab pos="474980" algn="l"/>
              </a:tabLst>
            </a:pPr>
            <a:r>
              <a:rPr lang="en-US" sz="2200" b="1" dirty="0">
                <a:latin typeface="Times New Roman" panose="02020603050405020304"/>
                <a:ea typeface="Times New Roman" panose="02020603050405020304"/>
              </a:rPr>
              <a:t>c</a:t>
            </a:r>
            <a:r>
              <a:rPr lang="en-US" sz="2200" b="1" dirty="0" smtClean="0">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Integrity</a:t>
            </a:r>
            <a:r>
              <a:rPr lang="en-US" sz="2200" b="1" spc="-15" dirty="0" smtClean="0">
                <a:effectLst/>
                <a:latin typeface="Times New Roman" panose="02020603050405020304"/>
                <a:ea typeface="Times New Roman" panose="02020603050405020304"/>
              </a:rPr>
              <a:t> </a:t>
            </a:r>
            <a:r>
              <a:rPr lang="en-US" sz="2200" b="1" dirty="0" smtClean="0">
                <a:effectLst/>
                <a:latin typeface="Times New Roman" panose="02020603050405020304"/>
                <a:ea typeface="Times New Roman" panose="02020603050405020304"/>
              </a:rPr>
              <a:t>Objectives:</a:t>
            </a:r>
            <a:endParaRPr lang="en-IN" sz="2200" b="1" dirty="0" smtClean="0">
              <a:effectLst/>
              <a:latin typeface="Times New Roman" panose="02020603050405020304"/>
              <a:ea typeface="Times New Roman" panose="02020603050405020304"/>
            </a:endParaRPr>
          </a:p>
          <a:p>
            <a:pPr marL="0" marR="189865" indent="0">
              <a:spcAft>
                <a:spcPts val="0"/>
              </a:spcAft>
              <a:buNone/>
            </a:pPr>
            <a:r>
              <a:rPr lang="en-US" sz="2200" dirty="0" smtClean="0">
                <a:effectLst/>
                <a:latin typeface="Times New Roman" panose="02020603050405020304"/>
                <a:ea typeface="Times New Roman" panose="02020603050405020304"/>
              </a:rPr>
              <a:t>	As per this objective, information should be protected from </a:t>
            </a:r>
            <a:r>
              <a:rPr lang="en-US" sz="2200" dirty="0" err="1" smtClean="0">
                <a:effectLst/>
                <a:latin typeface="Times New Roman" panose="02020603050405020304"/>
                <a:ea typeface="Times New Roman" panose="02020603050405020304"/>
              </a:rPr>
              <a:t>unauthorised</a:t>
            </a:r>
            <a:r>
              <a:rPr lang="en-US" sz="2200" dirty="0" smtClean="0">
                <a:effectLst/>
                <a:latin typeface="Times New Roman" panose="02020603050405020304"/>
                <a:ea typeface="Times New Roman" panose="02020603050405020304"/>
              </a:rPr>
              <a:t> alteration and modification and</a:t>
            </a:r>
            <a:r>
              <a:rPr lang="en-US" sz="2200" spc="-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misuse.</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solidFill>
                  <a:srgbClr val="C00000"/>
                </a:solidFill>
              </a:rPr>
              <a:t>Security issues in electronic payment system</a:t>
            </a: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a:bodyPr>
          <a:lstStyle/>
          <a:p>
            <a:pPr marL="487680" marR="13208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Today </a:t>
            </a:r>
            <a:r>
              <a:rPr lang="en-US" sz="2200" dirty="0">
                <a:latin typeface="Times New Roman" panose="02020603050405020304"/>
                <a:ea typeface="Times New Roman" panose="02020603050405020304"/>
              </a:rPr>
              <a:t>the security issues that threaten Electronic payment systems are changing constantly, and often extremely quickly. </a:t>
            </a:r>
            <a:endParaRPr lang="en-US" sz="2200" dirty="0" smtClean="0">
              <a:latin typeface="Times New Roman" panose="02020603050405020304"/>
              <a:ea typeface="Times New Roman" panose="02020603050405020304"/>
            </a:endParaRPr>
          </a:p>
          <a:p>
            <a:pPr marL="487680" marR="13208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The </a:t>
            </a:r>
            <a:r>
              <a:rPr lang="en-US" sz="2200" dirty="0">
                <a:latin typeface="Times New Roman" panose="02020603050405020304"/>
                <a:ea typeface="Times New Roman" panose="02020603050405020304"/>
              </a:rPr>
              <a:t>most common threats include viruses, worms and Trojan horses. Viruses are spread via email or by downloading infected files. Viruses are a nuisance threat that can be categorized as a Denial of Service (</a:t>
            </a:r>
            <a:r>
              <a:rPr lang="en-US" sz="2200" dirty="0" err="1">
                <a:latin typeface="Times New Roman" panose="02020603050405020304"/>
                <a:ea typeface="Times New Roman" panose="02020603050405020304"/>
              </a:rPr>
              <a:t>DoS</a:t>
            </a:r>
            <a:r>
              <a:rPr lang="en-US" sz="2200" dirty="0">
                <a:latin typeface="Times New Roman" panose="02020603050405020304"/>
                <a:ea typeface="Times New Roman" panose="02020603050405020304"/>
              </a:rPr>
              <a:t>) tool due to the fact that they only disrupt electronic </a:t>
            </a:r>
            <a:r>
              <a:rPr lang="en-US" sz="2200" dirty="0" smtClean="0">
                <a:latin typeface="Times New Roman" panose="02020603050405020304"/>
                <a:ea typeface="Times New Roman" panose="02020603050405020304"/>
              </a:rPr>
              <a:t>communications.</a:t>
            </a:r>
            <a:endParaRPr lang="en-US" sz="2200" dirty="0" smtClean="0">
              <a:latin typeface="Times New Roman" panose="02020603050405020304"/>
              <a:ea typeface="Times New Roman" panose="02020603050405020304"/>
            </a:endParaRPr>
          </a:p>
          <a:p>
            <a:pPr marL="487680" marR="132080" algn="just">
              <a:spcAft>
                <a:spcPts val="0"/>
              </a:spcAft>
              <a:buFont typeface="Wingdings" panose="05000000000000000000" pitchFamily="2" charset="2"/>
              <a:buChar char="Ø"/>
            </a:pPr>
            <a:r>
              <a:rPr lang="en-US" sz="2200" dirty="0">
                <a:latin typeface="Times New Roman" panose="02020603050405020304"/>
                <a:ea typeface="Times New Roman" panose="02020603050405020304"/>
              </a:rPr>
              <a:t> </a:t>
            </a:r>
            <a:r>
              <a:rPr lang="en-US" sz="2200" dirty="0" smtClean="0">
                <a:latin typeface="Times New Roman" panose="02020603050405020304"/>
                <a:ea typeface="Times New Roman" panose="02020603050405020304"/>
              </a:rPr>
              <a:t>Nowadays </a:t>
            </a:r>
            <a:r>
              <a:rPr lang="en-US" sz="2200" dirty="0">
                <a:latin typeface="Times New Roman" panose="02020603050405020304"/>
                <a:ea typeface="Times New Roman" panose="02020603050405020304"/>
              </a:rPr>
              <a:t>there are thousands of different types of computer viruses and internet malicious programs. </a:t>
            </a:r>
            <a:endParaRPr lang="en-US" sz="2200" dirty="0" smtClean="0">
              <a:latin typeface="Times New Roman" panose="02020603050405020304"/>
              <a:ea typeface="Times New Roman" panose="02020603050405020304"/>
            </a:endParaRPr>
          </a:p>
          <a:p>
            <a:pPr marL="487680" marR="132080" algn="just">
              <a:spcAft>
                <a:spcPts val="0"/>
              </a:spcAft>
              <a:buFont typeface="Wingdings" panose="05000000000000000000" pitchFamily="2" charset="2"/>
              <a:buChar char="Ø"/>
            </a:pPr>
            <a:r>
              <a:rPr lang="en-US" sz="2200" dirty="0" smtClean="0">
                <a:latin typeface="Times New Roman" panose="02020603050405020304"/>
                <a:ea typeface="Times New Roman" panose="02020603050405020304"/>
              </a:rPr>
              <a:t>Malicious </a:t>
            </a:r>
            <a:r>
              <a:rPr lang="en-US" sz="2200" dirty="0">
                <a:latin typeface="Times New Roman" panose="02020603050405020304"/>
                <a:ea typeface="Times New Roman" panose="02020603050405020304"/>
              </a:rPr>
              <a:t>software can easily attack the mobile banking payment system by taking up passwords on the web browser or any cached information on operating system.</a:t>
            </a:r>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solidFill>
                  <a:srgbClr val="C00000"/>
                </a:solidFill>
              </a:rPr>
              <a:t>1. </a:t>
            </a:r>
            <a:r>
              <a:rPr lang="en-US" sz="3000" b="1" dirty="0">
                <a:solidFill>
                  <a:srgbClr val="C00000"/>
                </a:solidFill>
              </a:rPr>
              <a:t>W</a:t>
            </a:r>
            <a:r>
              <a:rPr lang="en-US" sz="3000" b="1" dirty="0" smtClean="0">
                <a:solidFill>
                  <a:srgbClr val="C00000"/>
                </a:solidFill>
              </a:rPr>
              <a:t>orms</a:t>
            </a: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a:bodyPr>
          <a:lstStyle/>
          <a:p>
            <a:endParaRPr lang="en-US" sz="2200" dirty="0" smtClean="0">
              <a:latin typeface="Times New Roman" panose="02020603050405020304"/>
              <a:ea typeface="Times New Roman" panose="02020603050405020304"/>
            </a:endParaRPr>
          </a:p>
          <a:p>
            <a:pPr>
              <a:buFont typeface="Wingdings" panose="05000000000000000000" pitchFamily="2" charset="2"/>
              <a:buChar char="Ø"/>
            </a:pPr>
            <a:r>
              <a:rPr lang="en-US" sz="2200" dirty="0" smtClean="0">
                <a:latin typeface="Times New Roman" panose="02020603050405020304"/>
                <a:ea typeface="Times New Roman" panose="02020603050405020304"/>
              </a:rPr>
              <a:t>Worms </a:t>
            </a:r>
            <a:r>
              <a:rPr lang="en-US" sz="2200" dirty="0">
                <a:latin typeface="Times New Roman" panose="02020603050405020304"/>
                <a:ea typeface="Times New Roman" panose="02020603050405020304"/>
              </a:rPr>
              <a:t>can be categorized as special viruses that spread using direct Internet connections. </a:t>
            </a:r>
            <a:endParaRPr lang="en-US" sz="2200" dirty="0" smtClean="0">
              <a:latin typeface="Times New Roman" panose="02020603050405020304"/>
              <a:ea typeface="Times New Roman" panose="02020603050405020304"/>
            </a:endParaRPr>
          </a:p>
          <a:p>
            <a:pPr>
              <a:buFont typeface="Wingdings" panose="05000000000000000000" pitchFamily="2" charset="2"/>
              <a:buChar char="Ø"/>
            </a:pPr>
            <a:r>
              <a:rPr lang="en-US" sz="2200" dirty="0" smtClean="0">
                <a:latin typeface="Times New Roman" panose="02020603050405020304"/>
                <a:ea typeface="Times New Roman" panose="02020603050405020304"/>
              </a:rPr>
              <a:t>They </a:t>
            </a:r>
            <a:r>
              <a:rPr lang="en-US" sz="2200" dirty="0">
                <a:latin typeface="Times New Roman" panose="02020603050405020304"/>
                <a:ea typeface="Times New Roman" panose="02020603050405020304"/>
              </a:rPr>
              <a:t>are standalone programs that do not require a host program for activation and spread themselves independently from computer to computer by exploiting security vulnerabilities or configuration errors in operating systems or </a:t>
            </a:r>
            <a:r>
              <a:rPr lang="en-US" sz="2200" dirty="0" smtClean="0">
                <a:latin typeface="Times New Roman" panose="02020603050405020304"/>
                <a:ea typeface="Times New Roman" panose="02020603050405020304"/>
              </a:rPr>
              <a:t>applications.</a:t>
            </a:r>
            <a:endParaRPr lang="en-US" sz="2200" dirty="0" smtClean="0">
              <a:latin typeface="Times New Roman" panose="02020603050405020304"/>
              <a:ea typeface="Times New Roman" panose="02020603050405020304"/>
            </a:endParaRPr>
          </a:p>
          <a:p>
            <a:r>
              <a:rPr lang="en-IN" sz="2200" dirty="0"/>
              <a:t>computer worms are "self-replicating programs that spread with no human intervention after they are started."</a:t>
            </a:r>
            <a:endParaRPr lang="en-IN" sz="2200" dirty="0"/>
          </a:p>
          <a:p>
            <a:r>
              <a:rPr lang="en-IN" sz="2200" dirty="0"/>
              <a:t>In contrast, the report noted that </a:t>
            </a:r>
            <a:r>
              <a:rPr lang="en-IN" sz="2200" u="sng" dirty="0">
                <a:hlinkClick r:id="rId1"/>
              </a:rPr>
              <a:t>computer viruses</a:t>
            </a:r>
            <a:r>
              <a:rPr lang="en-IN" sz="2200" dirty="0"/>
              <a:t> are also "self-replicating programs, but usually require some action on the part of the user to spread inadvertently to other programs or systems."</a:t>
            </a:r>
            <a:endParaRPr lang="en-IN" sz="2200" dirty="0"/>
          </a:p>
          <a:p>
            <a:pPr>
              <a:buFont typeface="Wingdings" panose="05000000000000000000" pitchFamily="2" charset="2"/>
              <a:buChar char="Ø"/>
            </a:pPr>
            <a:endParaRPr lang="en-IN"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solidFill>
                  <a:srgbClr val="C00000"/>
                </a:solidFill>
              </a:rPr>
              <a:t>2. Trojan horse</a:t>
            </a: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fontScale="70000" lnSpcReduction="20000"/>
          </a:bodyPr>
          <a:lstStyle/>
          <a:p>
            <a:pPr marR="130810" algn="just">
              <a:spcBef>
                <a:spcPts val="600"/>
              </a:spcBef>
              <a:spcAft>
                <a:spcPts val="0"/>
              </a:spcAft>
              <a:buFont typeface="Wingdings" panose="05000000000000000000" pitchFamily="2" charset="2"/>
              <a:buChar char="Ø"/>
            </a:pPr>
            <a:r>
              <a:rPr lang="en-US" dirty="0">
                <a:latin typeface="Times New Roman" panose="02020603050405020304"/>
                <a:ea typeface="Times New Roman" panose="02020603050405020304"/>
              </a:rPr>
              <a:t>Trojan horse programs launched against client systems pose the greatest threat to the e-Payment systems because they can bypass or subvert most of the authentication and authorization mechanisms used in an electronic transaction. </a:t>
            </a:r>
            <a:endParaRPr lang="en-US" dirty="0" smtClean="0">
              <a:latin typeface="Times New Roman" panose="02020603050405020304"/>
              <a:ea typeface="Times New Roman" panose="02020603050405020304"/>
            </a:endParaRPr>
          </a:p>
          <a:p>
            <a:pPr marR="130810" algn="just">
              <a:spcBef>
                <a:spcPts val="600"/>
              </a:spcBef>
              <a:spcAft>
                <a:spcPts val="0"/>
              </a:spcAft>
              <a:buFont typeface="Wingdings" panose="05000000000000000000" pitchFamily="2" charset="2"/>
              <a:buChar char="Ø"/>
            </a:pPr>
            <a:r>
              <a:rPr lang="en-US" dirty="0" smtClean="0">
                <a:latin typeface="Times New Roman" panose="02020603050405020304"/>
                <a:ea typeface="Times New Roman" panose="02020603050405020304"/>
              </a:rPr>
              <a:t>The </a:t>
            </a:r>
            <a:r>
              <a:rPr lang="en-US" dirty="0">
                <a:latin typeface="Times New Roman" panose="02020603050405020304"/>
                <a:ea typeface="Times New Roman" panose="02020603050405020304"/>
              </a:rPr>
              <a:t>Trojan horses aim to spy on sensitive data (e.g. passwords, confidential data, etc.) and send</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it</a:t>
            </a:r>
            <a:r>
              <a:rPr lang="en-US" spc="170" dirty="0">
                <a:latin typeface="Times New Roman" panose="02020603050405020304"/>
                <a:ea typeface="Times New Roman" panose="02020603050405020304"/>
              </a:rPr>
              <a:t> </a:t>
            </a:r>
            <a:r>
              <a:rPr lang="en-US" dirty="0">
                <a:latin typeface="Times New Roman" panose="02020603050405020304"/>
                <a:ea typeface="Times New Roman" panose="02020603050405020304"/>
              </a:rPr>
              <a:t>back</a:t>
            </a:r>
            <a:r>
              <a:rPr lang="en-US" spc="15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to</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their</a:t>
            </a:r>
            <a:r>
              <a:rPr lang="en-US" spc="170" dirty="0">
                <a:latin typeface="Times New Roman" panose="02020603050405020304"/>
                <a:ea typeface="Times New Roman" panose="02020603050405020304"/>
              </a:rPr>
              <a:t> </a:t>
            </a:r>
            <a:r>
              <a:rPr lang="en-US" dirty="0">
                <a:latin typeface="Times New Roman" panose="02020603050405020304"/>
                <a:ea typeface="Times New Roman" panose="02020603050405020304"/>
              </a:rPr>
              <a:t>owners</a:t>
            </a:r>
            <a:r>
              <a:rPr lang="en-US" spc="170" dirty="0">
                <a:latin typeface="Times New Roman" panose="02020603050405020304"/>
                <a:ea typeface="Times New Roman" panose="02020603050405020304"/>
              </a:rPr>
              <a:t> </a:t>
            </a:r>
            <a:r>
              <a:rPr lang="en-US" dirty="0">
                <a:latin typeface="Times New Roman" panose="02020603050405020304"/>
                <a:ea typeface="Times New Roman" panose="02020603050405020304"/>
              </a:rPr>
              <a:t>to</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gain</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access</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to</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third-party</a:t>
            </a:r>
            <a:r>
              <a:rPr lang="en-US" spc="160" dirty="0">
                <a:latin typeface="Times New Roman" panose="02020603050405020304"/>
                <a:ea typeface="Times New Roman" panose="02020603050405020304"/>
              </a:rPr>
              <a:t> </a:t>
            </a:r>
            <a:r>
              <a:rPr lang="en-US" dirty="0">
                <a:latin typeface="Times New Roman" panose="02020603050405020304"/>
                <a:ea typeface="Times New Roman" panose="02020603050405020304"/>
              </a:rPr>
              <a:t>computers</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and</a:t>
            </a:r>
            <a:r>
              <a:rPr lang="en-US" spc="165" dirty="0">
                <a:latin typeface="Times New Roman" panose="02020603050405020304"/>
                <a:ea typeface="Times New Roman" panose="02020603050405020304"/>
              </a:rPr>
              <a:t> </a:t>
            </a:r>
            <a:r>
              <a:rPr lang="en-US" dirty="0">
                <a:latin typeface="Times New Roman" panose="02020603050405020304"/>
                <a:ea typeface="Times New Roman" panose="02020603050405020304"/>
              </a:rPr>
              <a:t>thus</a:t>
            </a:r>
            <a:r>
              <a:rPr lang="en-US" spc="155" dirty="0">
                <a:latin typeface="Times New Roman" panose="02020603050405020304"/>
                <a:ea typeface="Times New Roman" panose="02020603050405020304"/>
              </a:rPr>
              <a:t> </a:t>
            </a:r>
            <a:r>
              <a:rPr lang="en-US" dirty="0" smtClean="0">
                <a:latin typeface="Times New Roman" panose="02020603050405020304"/>
                <a:ea typeface="Times New Roman" panose="02020603050405020304"/>
              </a:rPr>
              <a:t>take control </a:t>
            </a:r>
            <a:r>
              <a:rPr lang="en-US" dirty="0">
                <a:latin typeface="Times New Roman" panose="02020603050405020304"/>
                <a:ea typeface="Times New Roman" panose="02020603050405020304"/>
              </a:rPr>
              <a:t>of them </a:t>
            </a:r>
            <a:r>
              <a:rPr lang="en-US" dirty="0" smtClean="0">
                <a:latin typeface="Times New Roman" panose="02020603050405020304"/>
                <a:ea typeface="Times New Roman" panose="02020603050405020304"/>
              </a:rPr>
              <a:t>remotely.</a:t>
            </a:r>
            <a:endParaRPr lang="en-US" dirty="0" smtClean="0">
              <a:latin typeface="Times New Roman" panose="02020603050405020304"/>
              <a:ea typeface="Times New Roman" panose="02020603050405020304"/>
            </a:endParaRPr>
          </a:p>
          <a:p>
            <a:pPr marR="130810" algn="just">
              <a:spcBef>
                <a:spcPts val="600"/>
              </a:spcBef>
              <a:spcAft>
                <a:spcPts val="0"/>
              </a:spcAft>
              <a:buFont typeface="Wingdings" panose="05000000000000000000" pitchFamily="2" charset="2"/>
              <a:buChar char="Ø"/>
            </a:pPr>
            <a:r>
              <a:rPr lang="en-US" dirty="0" smtClean="0">
                <a:latin typeface="Times New Roman" panose="02020603050405020304"/>
                <a:ea typeface="Times New Roman" panose="02020603050405020304"/>
              </a:rPr>
              <a:t> </a:t>
            </a:r>
            <a:r>
              <a:rPr lang="en-US" dirty="0">
                <a:latin typeface="Times New Roman" panose="02020603050405020304"/>
                <a:ea typeface="Times New Roman" panose="02020603050405020304"/>
              </a:rPr>
              <a:t>Trojans are normally disguised as applications that are useful to users of the computers they infect. These programs can be installed on a remote computer by the simplest of means, for example an email attachment or when users visit certain websites and download a so called "harmless" </a:t>
            </a:r>
            <a:r>
              <a:rPr lang="en-US" dirty="0" smtClean="0">
                <a:latin typeface="Times New Roman" panose="02020603050405020304"/>
                <a:ea typeface="Times New Roman" panose="02020603050405020304"/>
              </a:rPr>
              <a:t>program.</a:t>
            </a:r>
            <a:endParaRPr lang="en-US" dirty="0" smtClean="0">
              <a:latin typeface="Times New Roman" panose="02020603050405020304"/>
              <a:ea typeface="Times New Roman" panose="02020603050405020304"/>
            </a:endParaRPr>
          </a:p>
          <a:p>
            <a:pPr marR="130810" algn="just">
              <a:spcBef>
                <a:spcPts val="600"/>
              </a:spcBef>
              <a:spcAft>
                <a:spcPts val="0"/>
              </a:spcAft>
              <a:buFont typeface="Wingdings" panose="05000000000000000000" pitchFamily="2" charset="2"/>
              <a:buChar char="Ø"/>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2"/>
          </a:solidFill>
        </p:spPr>
        <p:txBody>
          <a:bodyPr>
            <a:normAutofit/>
          </a:bodyPr>
          <a:lstStyle/>
          <a:p>
            <a:pPr marR="130810" lvl="0" algn="just">
              <a:spcBef>
                <a:spcPts val="600"/>
              </a:spcBef>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As they do this, a key logger program that has bound to the downloaded program is also installed on their computer without their knowledge. When the users log into their bank’s website, the information keyed during the session will be captured and sent to the attacker. This is one of the most effective ways of stealing information because it captures everything the user is doing on his device. </a:t>
            </a:r>
            <a:endParaRPr lang="en-US" sz="2200" dirty="0">
              <a:solidFill>
                <a:prstClr val="black"/>
              </a:solidFill>
              <a:latin typeface="Times New Roman" panose="02020603050405020304"/>
              <a:ea typeface="Times New Roman" panose="02020603050405020304"/>
            </a:endParaRPr>
          </a:p>
          <a:p>
            <a:pPr marR="130810" lvl="0" algn="just">
              <a:spcBef>
                <a:spcPts val="600"/>
              </a:spcBef>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The key loggers or spyware, as they are also known are particularly dangerous because they can trace any kind of activity a user performs on his computer</a:t>
            </a:r>
            <a:r>
              <a:rPr lang="en-US" sz="2200" spc="-15"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system</a:t>
            </a:r>
            <a:r>
              <a:rPr lang="en-US" sz="2200" baseline="30000" dirty="0">
                <a:solidFill>
                  <a:prstClr val="black"/>
                </a:solidFill>
                <a:latin typeface="Times New Roman" panose="02020603050405020304"/>
                <a:ea typeface="Times New Roman" panose="02020603050405020304"/>
              </a:rPr>
              <a:t>.</a:t>
            </a:r>
            <a:endParaRPr lang="en-IN" sz="2200" dirty="0">
              <a:solidFill>
                <a:prstClr val="black"/>
              </a:solidFill>
              <a:latin typeface="Times New Roman" panose="02020603050405020304"/>
              <a:ea typeface="Times New Roman" panose="02020603050405020304"/>
            </a:endParaRPr>
          </a:p>
          <a:p>
            <a:pPr marL="0" indent="0">
              <a:buNone/>
            </a:pPr>
            <a:endParaRPr lang="en-IN"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US" sz="2800" b="1" dirty="0" smtClean="0">
                <a:solidFill>
                  <a:srgbClr val="C00000"/>
                </a:solidFill>
                <a:latin typeface="Times New Roman" panose="02020603050405020304"/>
                <a:ea typeface="Times New Roman" panose="02020603050405020304"/>
                <a:cs typeface="+mn-cs"/>
              </a:rPr>
              <a:t>3. Denial-of-service </a:t>
            </a:r>
            <a:r>
              <a:rPr lang="en-US" sz="2800" b="1" dirty="0">
                <a:solidFill>
                  <a:srgbClr val="C00000"/>
                </a:solidFill>
                <a:latin typeface="Times New Roman" panose="02020603050405020304"/>
                <a:ea typeface="Times New Roman" panose="02020603050405020304"/>
                <a:cs typeface="+mn-cs"/>
              </a:rPr>
              <a:t>attack (</a:t>
            </a:r>
            <a:r>
              <a:rPr lang="en-US" sz="2800" b="1" dirty="0" err="1">
                <a:solidFill>
                  <a:srgbClr val="C00000"/>
                </a:solidFill>
                <a:latin typeface="Times New Roman" panose="02020603050405020304"/>
                <a:ea typeface="Times New Roman" panose="02020603050405020304"/>
                <a:cs typeface="+mn-cs"/>
              </a:rPr>
              <a:t>DoS</a:t>
            </a:r>
            <a:r>
              <a:rPr lang="en-US" sz="2800" b="1" dirty="0">
                <a:solidFill>
                  <a:srgbClr val="C00000"/>
                </a:solidFill>
                <a:latin typeface="Times New Roman" panose="02020603050405020304"/>
                <a:ea typeface="Times New Roman" panose="02020603050405020304"/>
                <a:cs typeface="+mn-cs"/>
              </a:rPr>
              <a:t>) </a:t>
            </a:r>
            <a:br>
              <a:rPr lang="en-US" sz="2800" b="1" dirty="0" smtClean="0">
                <a:solidFill>
                  <a:srgbClr val="C00000"/>
                </a:solidFill>
                <a:latin typeface="Times New Roman" panose="02020603050405020304"/>
                <a:ea typeface="Times New Roman" panose="02020603050405020304"/>
                <a:cs typeface="+mn-cs"/>
              </a:rPr>
            </a:br>
            <a:r>
              <a:rPr lang="en-US" sz="2800" b="1" dirty="0" smtClean="0">
                <a:solidFill>
                  <a:srgbClr val="C00000"/>
                </a:solidFill>
                <a:latin typeface="Times New Roman" panose="02020603050405020304"/>
                <a:ea typeface="Times New Roman" panose="02020603050405020304"/>
                <a:cs typeface="+mn-cs"/>
              </a:rPr>
              <a:t>or</a:t>
            </a:r>
            <a:br>
              <a:rPr lang="en-US" sz="2800" b="1" dirty="0" smtClean="0">
                <a:solidFill>
                  <a:srgbClr val="C00000"/>
                </a:solidFill>
                <a:latin typeface="Times New Roman" panose="02020603050405020304"/>
                <a:ea typeface="Times New Roman" panose="02020603050405020304"/>
                <a:cs typeface="+mn-cs"/>
              </a:rPr>
            </a:br>
            <a:r>
              <a:rPr lang="en-US" sz="2800" b="1" dirty="0" smtClean="0">
                <a:solidFill>
                  <a:srgbClr val="C00000"/>
                </a:solidFill>
                <a:latin typeface="Times New Roman" panose="02020603050405020304"/>
                <a:ea typeface="Times New Roman" panose="02020603050405020304"/>
                <a:cs typeface="+mn-cs"/>
              </a:rPr>
              <a:t> Distributed </a:t>
            </a:r>
            <a:r>
              <a:rPr lang="en-US" sz="2800" b="1" dirty="0">
                <a:solidFill>
                  <a:srgbClr val="C00000"/>
                </a:solidFill>
                <a:latin typeface="Times New Roman" panose="02020603050405020304"/>
                <a:ea typeface="Times New Roman" panose="02020603050405020304"/>
                <a:cs typeface="+mn-cs"/>
              </a:rPr>
              <a:t>denial-of-service attack (</a:t>
            </a:r>
            <a:r>
              <a:rPr lang="en-US" sz="2800" b="1" dirty="0" err="1">
                <a:solidFill>
                  <a:srgbClr val="C00000"/>
                </a:solidFill>
                <a:latin typeface="Times New Roman" panose="02020603050405020304"/>
                <a:ea typeface="Times New Roman" panose="02020603050405020304"/>
                <a:cs typeface="+mn-cs"/>
              </a:rPr>
              <a:t>DDoS</a:t>
            </a:r>
            <a:r>
              <a:rPr lang="en-US" sz="2800" b="1" dirty="0">
                <a:solidFill>
                  <a:srgbClr val="C00000"/>
                </a:solidFill>
                <a:latin typeface="Times New Roman" panose="02020603050405020304"/>
                <a:ea typeface="Times New Roman" panose="02020603050405020304"/>
                <a:cs typeface="+mn-cs"/>
              </a:rPr>
              <a:t>)</a:t>
            </a:r>
            <a:endParaRPr lang="en-IN" sz="2800" b="1" dirty="0">
              <a:solidFill>
                <a:srgbClr val="C00000"/>
              </a:solidFill>
            </a:endParaRPr>
          </a:p>
        </p:txBody>
      </p:sp>
      <p:sp>
        <p:nvSpPr>
          <p:cNvPr id="3" name="Content Placeholder 2"/>
          <p:cNvSpPr>
            <a:spLocks noGrp="1"/>
          </p:cNvSpPr>
          <p:nvPr>
            <p:ph idx="1"/>
          </p:nvPr>
        </p:nvSpPr>
        <p:spPr>
          <a:solidFill>
            <a:schemeClr val="bg2"/>
          </a:solidFill>
        </p:spPr>
        <p:txBody>
          <a:bodyPr>
            <a:normAutofit fontScale="70000" lnSpcReduction="20000"/>
          </a:bodyPr>
          <a:lstStyle/>
          <a:p>
            <a:pPr marL="601980" marR="130810" indent="-457200" algn="just">
              <a:spcAft>
                <a:spcPts val="0"/>
              </a:spcAft>
              <a:buFont typeface="Wingdings" panose="05000000000000000000" pitchFamily="2" charset="2"/>
              <a:buChar char="Ø"/>
            </a:pPr>
            <a:r>
              <a:rPr lang="en-US" dirty="0">
                <a:latin typeface="Times New Roman" panose="02020603050405020304"/>
                <a:ea typeface="Times New Roman" panose="02020603050405020304"/>
              </a:rPr>
              <a:t>Another common method that is used to disrupt the security of the e-payment system is a denial-of-service attack (</a:t>
            </a:r>
            <a:r>
              <a:rPr lang="en-US" dirty="0" err="1">
                <a:latin typeface="Times New Roman" panose="02020603050405020304"/>
                <a:ea typeface="Times New Roman" panose="02020603050405020304"/>
              </a:rPr>
              <a:t>DoS</a:t>
            </a:r>
            <a:r>
              <a:rPr lang="en-US" dirty="0">
                <a:latin typeface="Times New Roman" panose="02020603050405020304"/>
                <a:ea typeface="Times New Roman" panose="02020603050405020304"/>
              </a:rPr>
              <a:t>) or a distributed denial-of-service attack (</a:t>
            </a:r>
            <a:r>
              <a:rPr lang="en-US" dirty="0" err="1">
                <a:latin typeface="Times New Roman" panose="02020603050405020304"/>
                <a:ea typeface="Times New Roman" panose="02020603050405020304"/>
              </a:rPr>
              <a:t>DDoS</a:t>
            </a:r>
            <a:r>
              <a:rPr lang="en-US" dirty="0">
                <a:latin typeface="Times New Roman" panose="02020603050405020304"/>
                <a:ea typeface="Times New Roman" panose="02020603050405020304"/>
              </a:rPr>
              <a:t>) that involves hackers placing software agents onto a number of third-party systems and setting them off to simultaneously send requests to an intended target. </a:t>
            </a:r>
            <a:endParaRPr lang="en-US" dirty="0" smtClean="0">
              <a:latin typeface="Times New Roman" panose="02020603050405020304"/>
              <a:ea typeface="Times New Roman" panose="02020603050405020304"/>
            </a:endParaRPr>
          </a:p>
          <a:p>
            <a:pPr marL="601980" marR="130810" indent="-457200" algn="just">
              <a:spcAft>
                <a:spcPts val="0"/>
              </a:spcAft>
              <a:buFont typeface="Wingdings" panose="05000000000000000000" pitchFamily="2" charset="2"/>
              <a:buChar char="Ø"/>
            </a:pPr>
            <a:r>
              <a:rPr lang="en-US" dirty="0" smtClean="0">
                <a:latin typeface="Times New Roman" panose="02020603050405020304"/>
                <a:ea typeface="Times New Roman" panose="02020603050405020304"/>
              </a:rPr>
              <a:t>By </a:t>
            </a:r>
            <a:r>
              <a:rPr lang="en-US" dirty="0">
                <a:latin typeface="Times New Roman" panose="02020603050405020304"/>
                <a:ea typeface="Times New Roman" panose="02020603050405020304"/>
              </a:rPr>
              <a:t>doing this they attempt to make computer resources unavailable to its intended users (for example "flooding" a network in order to prevent access to a service or a particular device by disrupting the service and not allowing access to a specific device). </a:t>
            </a:r>
            <a:endParaRPr lang="en-US" dirty="0" smtClean="0">
              <a:latin typeface="Times New Roman" panose="02020603050405020304"/>
              <a:ea typeface="Times New Roman" panose="02020603050405020304"/>
            </a:endParaRPr>
          </a:p>
          <a:p>
            <a:pPr marL="601980" marR="130810" indent="-457200" algn="just">
              <a:spcAft>
                <a:spcPts val="0"/>
              </a:spcAft>
              <a:buFont typeface="Wingdings" panose="05000000000000000000" pitchFamily="2" charset="2"/>
              <a:buChar char="Ø"/>
            </a:pPr>
            <a:r>
              <a:rPr lang="en-US" dirty="0" smtClean="0">
                <a:latin typeface="Times New Roman" panose="02020603050405020304"/>
                <a:ea typeface="Times New Roman" panose="02020603050405020304"/>
              </a:rPr>
              <a:t>The </a:t>
            </a:r>
            <a:r>
              <a:rPr lang="en-US" dirty="0" err="1">
                <a:latin typeface="Times New Roman" panose="02020603050405020304"/>
                <a:ea typeface="Times New Roman" panose="02020603050405020304"/>
              </a:rPr>
              <a:t>DoS</a:t>
            </a:r>
            <a:r>
              <a:rPr lang="en-US" dirty="0">
                <a:latin typeface="Times New Roman" panose="02020603050405020304"/>
                <a:ea typeface="Times New Roman" panose="02020603050405020304"/>
              </a:rPr>
              <a:t> attacks typically target sites or services hosted on web servers such as banks or credit card payment gateways. </a:t>
            </a:r>
            <a:endParaRPr lang="en-US" dirty="0" smtClean="0">
              <a:latin typeface="Times New Roman" panose="02020603050405020304"/>
              <a:ea typeface="Times New Roman" panose="02020603050405020304"/>
            </a:endParaRPr>
          </a:p>
          <a:p>
            <a:pPr marL="601980" marR="130810" indent="-457200" algn="just">
              <a:spcAft>
                <a:spcPts val="0"/>
              </a:spcAft>
              <a:buFont typeface="Wingdings" panose="05000000000000000000" pitchFamily="2" charset="2"/>
              <a:buChar char="Ø"/>
            </a:pPr>
            <a:r>
              <a:rPr lang="en-US" dirty="0" smtClean="0">
                <a:latin typeface="Times New Roman" panose="02020603050405020304"/>
                <a:ea typeface="Times New Roman" panose="02020603050405020304"/>
              </a:rPr>
              <a:t>The </a:t>
            </a:r>
            <a:r>
              <a:rPr lang="en-US" dirty="0">
                <a:latin typeface="Times New Roman" panose="02020603050405020304"/>
                <a:ea typeface="Times New Roman" panose="02020603050405020304"/>
              </a:rPr>
              <a:t>illegitimate use involves the use of information by unauthorized persons or for unauthorized </a:t>
            </a:r>
            <a:r>
              <a:rPr lang="en-US" dirty="0" smtClean="0">
                <a:latin typeface="Times New Roman" panose="02020603050405020304"/>
                <a:ea typeface="Times New Roman" panose="02020603050405020304"/>
              </a:rPr>
              <a:t>purposes.</a:t>
            </a:r>
            <a:endParaRPr lang="en-IN" dirty="0">
              <a:latin typeface="Times New Roman" panose="02020603050405020304"/>
              <a:ea typeface="Times New Roman" panose="02020603050405020304"/>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7593</Words>
  <Application>WPS Presentation</Application>
  <PresentationFormat>On-screen Show (4:3)</PresentationFormat>
  <Paragraphs>101</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Times New Roman</vt:lpstr>
      <vt:lpstr>Calibri</vt:lpstr>
      <vt:lpstr>Microsoft YaHei</vt:lpstr>
      <vt:lpstr>Arial Unicode MS</vt:lpstr>
      <vt:lpstr>Office Theme</vt:lpstr>
      <vt:lpstr>Security issues on Electronic Payment System </vt:lpstr>
      <vt:lpstr>Security issues on Electronic Payment System </vt:lpstr>
      <vt:lpstr>Some of the attacks were as follows </vt:lpstr>
      <vt:lpstr>Objectives of Information Security: </vt:lpstr>
      <vt:lpstr>Security issues in electronic payment system</vt:lpstr>
      <vt:lpstr>1. Worms</vt:lpstr>
      <vt:lpstr>2. Trojan horse</vt:lpstr>
      <vt:lpstr>PowerPoint 演示文稿</vt:lpstr>
      <vt:lpstr>3. Denial-of-service attack (DoS)  or  Distributed denial-of-service attack (DDoS)</vt:lpstr>
      <vt:lpstr>4. Phishing</vt:lpstr>
      <vt:lpstr>5. Pharming</vt:lpstr>
      <vt:lpstr>6. Man-In-The-Middle</vt:lpstr>
      <vt:lpstr>7. Drive-by downloads</vt:lpstr>
      <vt:lpstr>8. Masquerading  or Spoofing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21</cp:revision>
  <dcterms:created xsi:type="dcterms:W3CDTF">2020-10-06T12:47:00Z</dcterms:created>
  <dcterms:modified xsi:type="dcterms:W3CDTF">2024-08-31T09:01:55Z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B1996F6B2940493297FCE07EE25C3A5B_12</vt:lpwstr>
  </property>
  <property fmtid="{D5CDD505-2E9C-101B-9397-08002B2CF9AE}" pid="3" name="KSOProductBuildVer">
    <vt:lpwstr>1033-12.2.0.17562</vt:lpwstr>
  </property>
</Properties>
</file>