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75" r:id="rId5"/>
    <p:sldId id="266" r:id="rId6"/>
    <p:sldId id="267" r:id="rId7"/>
    <p:sldId id="269" r:id="rId8"/>
    <p:sldId id="271" r:id="rId9"/>
    <p:sldId id="259" r:id="rId10"/>
    <p:sldId id="260" r:id="rId11"/>
    <p:sldId id="261" r:id="rId12"/>
    <p:sldId id="272"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6AA6B23-9C06-4D1D-A292-979B33C0787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6AA6B23-9C06-4D1D-A292-979B33C0787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6AA6B23-9C06-4D1D-A292-979B33C0787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6AA6B23-9C06-4D1D-A292-979B33C0787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6AA6B23-9C06-4D1D-A292-979B33C0787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6AA6B23-9C06-4D1D-A292-979B33C0787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6AA6B23-9C06-4D1D-A292-979B33C0787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6AA6B23-9C06-4D1D-A292-979B33C0787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A6B23-9C06-4D1D-A292-979B33C0787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6AA6B23-9C06-4D1D-A292-979B33C0787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6AA6B23-9C06-4D1D-A292-979B33C0787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FF0A2A-2BCE-4EDB-B7E2-6940A6D6328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A6B23-9C06-4D1D-A292-979B33C07873}"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0A2A-2BCE-4EDB-B7E2-6940A6D6328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20000"/>
              <a:lumOff val="80000"/>
            </a:schemeClr>
          </a:solidFill>
        </p:spPr>
        <p:txBody>
          <a:bodyPr>
            <a:normAutofit/>
          </a:bodyPr>
          <a:lstStyle/>
          <a:p>
            <a:r>
              <a:rPr lang="en-US" sz="3500" b="1" dirty="0" smtClean="0">
                <a:solidFill>
                  <a:srgbClr val="FF0000"/>
                </a:solidFill>
              </a:rPr>
              <a:t>Solutions to Security Issues</a:t>
            </a:r>
            <a:endParaRPr lang="en-IN" sz="3500" b="1" dirty="0">
              <a:solidFill>
                <a:srgbClr val="FF0000"/>
              </a:solidFill>
            </a:endParaRPr>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pPr lvl="0">
              <a:spcBef>
                <a:spcPct val="20000"/>
              </a:spcBef>
            </a:pPr>
            <a:r>
              <a:rPr lang="en-US" sz="3000" b="1" dirty="0">
                <a:solidFill>
                  <a:srgbClr val="0070C0"/>
                </a:solidFill>
                <a:latin typeface="Times New Roman" panose="02020603050405020304" pitchFamily="18" charset="0"/>
                <a:ea typeface="+mn-ea"/>
                <a:cs typeface="Times New Roman" panose="02020603050405020304" pitchFamily="18" charset="0"/>
              </a:rPr>
              <a:t>III. Data </a:t>
            </a:r>
            <a:r>
              <a:rPr lang="en-US" sz="3000" b="1" dirty="0" smtClean="0">
                <a:solidFill>
                  <a:srgbClr val="0070C0"/>
                </a:solidFill>
                <a:latin typeface="Times New Roman" panose="02020603050405020304" pitchFamily="18" charset="0"/>
                <a:ea typeface="+mn-ea"/>
                <a:cs typeface="Times New Roman" panose="02020603050405020304" pitchFamily="18" charset="0"/>
              </a:rPr>
              <a:t>encryption</a:t>
            </a:r>
            <a:br>
              <a:rPr lang="en-US" sz="3000" b="1" dirty="0">
                <a:solidFill>
                  <a:srgbClr val="0070C0"/>
                </a:solidFill>
                <a:latin typeface="Times New Roman" panose="02020603050405020304" pitchFamily="18" charset="0"/>
                <a:ea typeface="+mn-ea"/>
                <a:cs typeface="Times New Roman" panose="02020603050405020304" pitchFamily="18" charset="0"/>
              </a:rPr>
            </a:br>
            <a:endParaRPr lang="en-IN" sz="3000" dirty="0">
              <a:solidFill>
                <a:srgbClr val="0070C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III. Data encryption:</a:t>
            </a:r>
            <a:endParaRPr lang="en-US" sz="22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solidFill>
                  <a:srgbClr val="424242"/>
                </a:solidFill>
                <a:latin typeface="Times New Roman" panose="02020603050405020304" pitchFamily="18" charset="0"/>
                <a:cs typeface="Times New Roman" panose="02020603050405020304" pitchFamily="18" charset="0"/>
              </a:rPr>
              <a:t>Encryption is the process of encoding the information.</a:t>
            </a:r>
            <a:endParaRPr lang="en-IN" sz="2200" dirty="0" smtClean="0">
              <a:solidFill>
                <a:srgbClr val="424242"/>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solidFill>
                  <a:srgbClr val="424242"/>
                </a:solidFill>
                <a:latin typeface="Times New Roman" panose="02020603050405020304" pitchFamily="18" charset="0"/>
                <a:cs typeface="Times New Roman" panose="02020603050405020304" pitchFamily="18" charset="0"/>
              </a:rPr>
              <a:t>E</a:t>
            </a:r>
            <a:r>
              <a:rPr lang="en-IN" sz="2200" dirty="0" err="1" smtClean="0">
                <a:solidFill>
                  <a:srgbClr val="424242"/>
                </a:solidFill>
                <a:latin typeface="Times New Roman" panose="02020603050405020304" pitchFamily="18" charset="0"/>
                <a:cs typeface="Times New Roman" panose="02020603050405020304" pitchFamily="18" charset="0"/>
              </a:rPr>
              <a:t>ncryption</a:t>
            </a:r>
            <a:r>
              <a:rPr lang="en-IN" sz="2200" dirty="0" smtClean="0">
                <a:solidFill>
                  <a:srgbClr val="424242"/>
                </a:solidFill>
                <a:latin typeface="Times New Roman" panose="02020603050405020304" pitchFamily="18" charset="0"/>
                <a:cs typeface="Times New Roman" panose="02020603050405020304" pitchFamily="18" charset="0"/>
              </a:rPr>
              <a:t> </a:t>
            </a:r>
            <a:r>
              <a:rPr lang="en-IN" sz="2200" dirty="0">
                <a:solidFill>
                  <a:srgbClr val="424242"/>
                </a:solidFill>
                <a:latin typeface="Times New Roman" panose="02020603050405020304" pitchFamily="18" charset="0"/>
                <a:cs typeface="Times New Roman" panose="02020603050405020304" pitchFamily="18" charset="0"/>
              </a:rPr>
              <a:t>is a way of scrambling data so that only authorized parties can understand the information. </a:t>
            </a:r>
            <a:endParaRPr lang="en-IN" sz="2200" dirty="0" smtClean="0">
              <a:solidFill>
                <a:srgbClr val="424242"/>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solidFill>
                  <a:srgbClr val="424242"/>
                </a:solidFill>
                <a:latin typeface="Times New Roman" panose="02020603050405020304" pitchFamily="18" charset="0"/>
                <a:cs typeface="Times New Roman" panose="02020603050405020304" pitchFamily="18" charset="0"/>
              </a:rPr>
              <a:t>In </a:t>
            </a:r>
            <a:r>
              <a:rPr lang="en-IN" sz="2200" dirty="0">
                <a:solidFill>
                  <a:srgbClr val="424242"/>
                </a:solidFill>
                <a:latin typeface="Times New Roman" panose="02020603050405020304" pitchFamily="18" charset="0"/>
                <a:cs typeface="Times New Roman" panose="02020603050405020304" pitchFamily="18" charset="0"/>
              </a:rPr>
              <a:t>technical terms, it is the process of converting plaintext to </a:t>
            </a:r>
            <a:r>
              <a:rPr lang="en-IN" sz="2200" dirty="0" err="1">
                <a:solidFill>
                  <a:srgbClr val="424242"/>
                </a:solidFill>
                <a:latin typeface="Times New Roman" panose="02020603050405020304" pitchFamily="18" charset="0"/>
                <a:cs typeface="Times New Roman" panose="02020603050405020304" pitchFamily="18" charset="0"/>
              </a:rPr>
              <a:t>ciphertext</a:t>
            </a:r>
            <a:r>
              <a:rPr lang="en-IN" sz="2200" dirty="0">
                <a:solidFill>
                  <a:srgbClr val="424242"/>
                </a:solidFill>
                <a:latin typeface="Times New Roman" panose="02020603050405020304" pitchFamily="18" charset="0"/>
                <a:cs typeface="Times New Roman" panose="02020603050405020304" pitchFamily="18" charset="0"/>
              </a:rPr>
              <a:t>. In simpler terms, encryption takes readable data and alters it so that it appears random. Encryption requires the use of an encryption key: a set of mathematical values that both the sender and the recipient of an encrypted message know.</a:t>
            </a:r>
            <a:endParaRPr lang="en-IN" sz="2200" dirty="0">
              <a:solidFill>
                <a:srgbClr val="424242"/>
              </a:solidFill>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lgn="ctr">
              <a:buNone/>
            </a:pPr>
            <a:r>
              <a:rPr lang="en-IN" sz="2200" b="1" dirty="0" smtClean="0">
                <a:solidFill>
                  <a:srgbClr val="7D4788"/>
                </a:solidFill>
                <a:latin typeface="Times New Roman" panose="02020603050405020304" pitchFamily="18" charset="0"/>
                <a:cs typeface="Times New Roman" panose="02020603050405020304" pitchFamily="18" charset="0"/>
              </a:rPr>
              <a:t>What is a key in cryptography</a:t>
            </a:r>
            <a:r>
              <a:rPr lang="en-IN" sz="2200" b="1" dirty="0">
                <a:solidFill>
                  <a:srgbClr val="7D4788"/>
                </a:solidFill>
                <a:latin typeface="Times New Roman" panose="02020603050405020304" pitchFamily="18" charset="0"/>
                <a:cs typeface="Times New Roman" panose="02020603050405020304" pitchFamily="18" charset="0"/>
              </a:rPr>
              <a:t>?</a:t>
            </a:r>
            <a:endParaRPr lang="en-IN" sz="2200" b="1" dirty="0">
              <a:solidFill>
                <a:srgbClr val="7D4788"/>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424242"/>
                </a:solidFill>
                <a:latin typeface="Times New Roman" panose="02020603050405020304" pitchFamily="18" charset="0"/>
                <a:cs typeface="Times New Roman" panose="02020603050405020304" pitchFamily="18" charset="0"/>
              </a:rPr>
              <a:t>	A </a:t>
            </a:r>
            <a:r>
              <a:rPr lang="en-IN" sz="2200" dirty="0">
                <a:solidFill>
                  <a:srgbClr val="424242"/>
                </a:solidFill>
                <a:latin typeface="Times New Roman" panose="02020603050405020304" pitchFamily="18" charset="0"/>
                <a:cs typeface="Times New Roman" panose="02020603050405020304" pitchFamily="18" charset="0"/>
              </a:rPr>
              <a:t>cryptographic key is a string of characters used within an encryption algorithm for altering data so that it appears random. Like a physical key, it locks (encrypts) data so that only someone with the right key can unlock (decrypt) it.</a:t>
            </a:r>
            <a:endParaRPr lang="en-IN" sz="2200" dirty="0">
              <a:solidFill>
                <a:srgbClr val="424242"/>
              </a:solidFill>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Encryption		Encryption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Key			    Key</a:t>
            </a:r>
            <a:endParaRPr lang="en-IN" sz="22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971600" y="4439046"/>
            <a:ext cx="1512168"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a:t>
            </a:r>
            <a:r>
              <a:rPr lang="en-US" dirty="0" err="1" smtClean="0">
                <a:solidFill>
                  <a:schemeClr val="tx1"/>
                </a:solidFill>
              </a:rPr>
              <a:t>Plain</a:t>
            </a:r>
            <a:r>
              <a:rPr lang="en-US" dirty="0" smtClean="0">
                <a:solidFill>
                  <a:schemeClr val="tx1"/>
                </a:solidFill>
              </a:rPr>
              <a:t> text</a:t>
            </a:r>
            <a:endParaRPr lang="en-IN" dirty="0"/>
          </a:p>
        </p:txBody>
      </p:sp>
      <p:sp>
        <p:nvSpPr>
          <p:cNvPr id="5" name="Rounded Rectangle 4"/>
          <p:cNvSpPr/>
          <p:nvPr/>
        </p:nvSpPr>
        <p:spPr>
          <a:xfrm>
            <a:off x="3630069" y="4439046"/>
            <a:ext cx="1512168"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Cypher Text</a:t>
            </a:r>
            <a:endParaRPr lang="en-IN" dirty="0">
              <a:solidFill>
                <a:schemeClr val="tx1"/>
              </a:solidFill>
            </a:endParaRPr>
          </a:p>
        </p:txBody>
      </p:sp>
      <p:sp>
        <p:nvSpPr>
          <p:cNvPr id="6" name="Rounded Rectangle 5"/>
          <p:cNvSpPr/>
          <p:nvPr/>
        </p:nvSpPr>
        <p:spPr>
          <a:xfrm>
            <a:off x="6372200" y="4432564"/>
            <a:ext cx="1296144" cy="510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Plain text</a:t>
            </a:r>
            <a:endParaRPr lang="en-IN" dirty="0">
              <a:solidFill>
                <a:schemeClr val="tx1"/>
              </a:solidFill>
            </a:endParaRPr>
          </a:p>
        </p:txBody>
      </p:sp>
      <p:cxnSp>
        <p:nvCxnSpPr>
          <p:cNvPr id="8" name="Straight Connector 7"/>
          <p:cNvCxnSpPr/>
          <p:nvPr/>
        </p:nvCxnSpPr>
        <p:spPr>
          <a:xfrm>
            <a:off x="2483768" y="4684592"/>
            <a:ext cx="11521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142237" y="4684592"/>
            <a:ext cx="122996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lgn="ctr">
              <a:buNone/>
            </a:pPr>
            <a:r>
              <a:rPr lang="en-IN" sz="2200" b="1" dirty="0">
                <a:solidFill>
                  <a:srgbClr val="7D4788"/>
                </a:solidFill>
                <a:latin typeface="Times New Roman" panose="02020603050405020304" pitchFamily="18" charset="0"/>
                <a:cs typeface="Times New Roman" panose="02020603050405020304" pitchFamily="18" charset="0"/>
              </a:rPr>
              <a:t>What are the different types of encryption?</a:t>
            </a:r>
            <a:endParaRPr lang="en-IN" sz="2200" b="1" dirty="0">
              <a:solidFill>
                <a:srgbClr val="7D4788"/>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424242"/>
                </a:solidFill>
                <a:latin typeface="Times New Roman" panose="02020603050405020304" pitchFamily="18" charset="0"/>
                <a:cs typeface="Times New Roman" panose="02020603050405020304" pitchFamily="18" charset="0"/>
              </a:rPr>
              <a:t>There are  </a:t>
            </a:r>
            <a:r>
              <a:rPr lang="en-IN" sz="2200" dirty="0">
                <a:solidFill>
                  <a:srgbClr val="424242"/>
                </a:solidFill>
                <a:latin typeface="Times New Roman" panose="02020603050405020304" pitchFamily="18" charset="0"/>
                <a:cs typeface="Times New Roman" panose="02020603050405020304" pitchFamily="18" charset="0"/>
              </a:rPr>
              <a:t>two main kinds of </a:t>
            </a:r>
            <a:r>
              <a:rPr lang="en-IN" sz="2200" dirty="0" smtClean="0">
                <a:solidFill>
                  <a:srgbClr val="424242"/>
                </a:solidFill>
                <a:latin typeface="Times New Roman" panose="02020603050405020304" pitchFamily="18" charset="0"/>
                <a:cs typeface="Times New Roman" panose="02020603050405020304" pitchFamily="18" charset="0"/>
              </a:rPr>
              <a:t>encryption:</a:t>
            </a:r>
            <a:endParaRPr lang="en-IN" sz="2200" dirty="0" smtClean="0">
              <a:solidFill>
                <a:srgbClr val="424242"/>
              </a:solidFill>
              <a:latin typeface="Times New Roman" panose="02020603050405020304" pitchFamily="18" charset="0"/>
              <a:cs typeface="Times New Roman" panose="02020603050405020304" pitchFamily="18" charset="0"/>
            </a:endParaRPr>
          </a:p>
          <a:p>
            <a:pPr marL="0" indent="0">
              <a:buNone/>
            </a:pPr>
            <a:endParaRPr lang="en-IN" sz="2200" dirty="0" smtClean="0">
              <a:solidFill>
                <a:srgbClr val="424242"/>
              </a:solidFill>
              <a:latin typeface="Times New Roman" panose="02020603050405020304" pitchFamily="18" charset="0"/>
              <a:cs typeface="Times New Roman" panose="02020603050405020304" pitchFamily="18" charset="0"/>
            </a:endParaRPr>
          </a:p>
          <a:p>
            <a:pPr marL="514350" indent="-514350">
              <a:buAutoNum type="arabicPeriod"/>
            </a:pPr>
            <a:r>
              <a:rPr lang="en-IN" sz="2200" dirty="0" smtClean="0">
                <a:solidFill>
                  <a:srgbClr val="424242"/>
                </a:solidFill>
                <a:latin typeface="Times New Roman" panose="02020603050405020304" pitchFamily="18" charset="0"/>
                <a:cs typeface="Times New Roman" panose="02020603050405020304" pitchFamily="18" charset="0"/>
              </a:rPr>
              <a:t>Symmetric </a:t>
            </a:r>
            <a:r>
              <a:rPr lang="en-IN" sz="2200" dirty="0">
                <a:solidFill>
                  <a:srgbClr val="424242"/>
                </a:solidFill>
                <a:latin typeface="Times New Roman" panose="02020603050405020304" pitchFamily="18" charset="0"/>
                <a:cs typeface="Times New Roman" panose="02020603050405020304" pitchFamily="18" charset="0"/>
              </a:rPr>
              <a:t>encryption </a:t>
            </a:r>
            <a:endParaRPr lang="en-IN" sz="2200" dirty="0" smtClean="0">
              <a:solidFill>
                <a:srgbClr val="424242"/>
              </a:solidFill>
              <a:latin typeface="Times New Roman" panose="02020603050405020304" pitchFamily="18" charset="0"/>
              <a:cs typeface="Times New Roman" panose="02020603050405020304" pitchFamily="18" charset="0"/>
            </a:endParaRPr>
          </a:p>
          <a:p>
            <a:pPr marL="514350" indent="-514350">
              <a:buAutoNum type="arabicPeriod"/>
            </a:pPr>
            <a:r>
              <a:rPr lang="en-IN" sz="2200" dirty="0" smtClean="0">
                <a:solidFill>
                  <a:srgbClr val="7D4788"/>
                </a:solidFill>
                <a:latin typeface="Times New Roman" panose="02020603050405020304" pitchFamily="18" charset="0"/>
                <a:cs typeface="Times New Roman" panose="02020603050405020304" pitchFamily="18" charset="0"/>
              </a:rPr>
              <a:t>Asymmetric encryption</a:t>
            </a:r>
            <a:r>
              <a:rPr lang="en-IN" sz="2200" dirty="0" smtClean="0">
                <a:solidFill>
                  <a:srgbClr val="424242"/>
                </a:solidFill>
                <a:latin typeface="Times New Roman" panose="02020603050405020304" pitchFamily="18" charset="0"/>
                <a:cs typeface="Times New Roman" panose="02020603050405020304" pitchFamily="18" charset="0"/>
              </a:rPr>
              <a:t> </a:t>
            </a:r>
            <a:endParaRPr lang="en-IN" sz="2200" dirty="0">
              <a:solidFill>
                <a:srgbClr val="42424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lstStyle/>
          <a:p>
            <a:pPr marL="514350" lvl="0" indent="-514350">
              <a:buFont typeface="Arial" panose="020B0604020202020204" pitchFamily="34" charset="0"/>
              <a:buAutoNum type="arabicPeriod"/>
            </a:pPr>
            <a:r>
              <a:rPr lang="en-IN" sz="2000" b="1" dirty="0">
                <a:solidFill>
                  <a:srgbClr val="424242"/>
                </a:solidFill>
                <a:latin typeface="Times New Roman" panose="02020603050405020304" pitchFamily="18" charset="0"/>
                <a:cs typeface="Times New Roman" panose="02020603050405020304" pitchFamily="18" charset="0"/>
              </a:rPr>
              <a:t>Symmetric encryption:</a:t>
            </a:r>
            <a:endParaRPr lang="en-IN" sz="2000" b="1" dirty="0">
              <a:solidFill>
                <a:srgbClr val="424242"/>
              </a:solidFill>
              <a:latin typeface="Times New Roman" panose="02020603050405020304" pitchFamily="18" charset="0"/>
              <a:cs typeface="Times New Roman" panose="02020603050405020304" pitchFamily="18" charset="0"/>
            </a:endParaRPr>
          </a:p>
          <a:p>
            <a:pPr marL="0" lvl="0" indent="0">
              <a:buNone/>
            </a:pPr>
            <a:r>
              <a:rPr lang="en-IN" sz="2000" dirty="0">
                <a:solidFill>
                  <a:srgbClr val="424242"/>
                </a:solidFill>
                <a:latin typeface="Times New Roman" panose="02020603050405020304" pitchFamily="18" charset="0"/>
                <a:cs typeface="Times New Roman" panose="02020603050405020304" pitchFamily="18" charset="0"/>
              </a:rPr>
              <a:t>	In symmetric encryption, there is only one key, and all communicating parties use the same key for encryption and decryption. </a:t>
            </a:r>
            <a:endParaRPr lang="en-IN" sz="2000" dirty="0" smtClean="0">
              <a:solidFill>
                <a:srgbClr val="424242"/>
              </a:solidFill>
              <a:latin typeface="Times New Roman" panose="02020603050405020304" pitchFamily="18" charset="0"/>
              <a:cs typeface="Times New Roman" panose="02020603050405020304" pitchFamily="18" charset="0"/>
            </a:endParaRPr>
          </a:p>
          <a:p>
            <a:pPr marL="0" lvl="0" indent="0">
              <a:buNone/>
            </a:pPr>
            <a:endParaRPr lang="en-IN" sz="2000" dirty="0">
              <a:solidFill>
                <a:srgbClr val="424242"/>
              </a:solidFill>
              <a:latin typeface="Times New Roman" panose="02020603050405020304" pitchFamily="18" charset="0"/>
              <a:cs typeface="Times New Roman" panose="02020603050405020304" pitchFamily="18" charset="0"/>
            </a:endParaRPr>
          </a:p>
          <a:p>
            <a:pPr marL="0" lvl="0" indent="0">
              <a:buNone/>
            </a:pPr>
            <a:r>
              <a:rPr lang="en-IN" sz="2000" b="1" dirty="0">
                <a:solidFill>
                  <a:srgbClr val="424242"/>
                </a:solidFill>
                <a:latin typeface="Times New Roman" panose="02020603050405020304" pitchFamily="18" charset="0"/>
                <a:cs typeface="Times New Roman" panose="02020603050405020304" pitchFamily="18" charset="0"/>
              </a:rPr>
              <a:t>2. Asymmetric encryption:</a:t>
            </a:r>
            <a:endParaRPr lang="en-IN" sz="2000" b="1" dirty="0">
              <a:solidFill>
                <a:srgbClr val="424242"/>
              </a:solidFill>
              <a:latin typeface="Times New Roman" panose="02020603050405020304" pitchFamily="18" charset="0"/>
              <a:cs typeface="Times New Roman" panose="02020603050405020304" pitchFamily="18" charset="0"/>
            </a:endParaRPr>
          </a:p>
          <a:p>
            <a:pPr marL="0" lvl="0" indent="0">
              <a:buNone/>
            </a:pPr>
            <a:r>
              <a:rPr lang="en-IN" sz="2000" dirty="0">
                <a:solidFill>
                  <a:srgbClr val="424242"/>
                </a:solidFill>
                <a:latin typeface="Times New Roman" panose="02020603050405020304" pitchFamily="18" charset="0"/>
                <a:cs typeface="Times New Roman" panose="02020603050405020304" pitchFamily="18" charset="0"/>
              </a:rPr>
              <a:t>	 Asymmetric encryption is also known as public key encryption. In asymmetric, or public key, encryption, there are two keys: one key is used for encryption, and a different key is used for decryption. Either key can be used for either action, but data encrypted with the first key can only be decrypted with the second key, and vice versa. One key is kept private, while one key is shared publicly, for anyone to use – hence the "public key" name. </a:t>
            </a:r>
            <a:br>
              <a:rPr lang="en-IN" sz="2000" dirty="0">
                <a:solidFill>
                  <a:prstClr val="black"/>
                </a:solidFill>
                <a:latin typeface="Times New Roman" panose="02020603050405020304" pitchFamily="18" charset="0"/>
                <a:cs typeface="Times New Roman" panose="02020603050405020304" pitchFamily="18" charset="0"/>
              </a:rPr>
            </a:br>
            <a:endParaRPr lang="en-IN" sz="20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sz="3000" b="1" dirty="0">
                <a:solidFill>
                  <a:srgbClr val="C00000"/>
                </a:solidFill>
                <a:latin typeface="Times New Roman" panose="02020603050405020304"/>
                <a:ea typeface="Times New Roman" panose="02020603050405020304"/>
                <a:cs typeface="+mn-cs"/>
              </a:rPr>
              <a:t>V</a:t>
            </a:r>
            <a:r>
              <a:rPr lang="en-US" sz="3000" b="1" dirty="0" smtClean="0">
                <a:solidFill>
                  <a:srgbClr val="C00000"/>
                </a:solidFill>
                <a:latin typeface="Times New Roman" panose="02020603050405020304"/>
                <a:ea typeface="Times New Roman" panose="02020603050405020304"/>
                <a:cs typeface="+mn-cs"/>
              </a:rPr>
              <a:t>arious methods </a:t>
            </a:r>
            <a:r>
              <a:rPr lang="en-US" sz="3000" b="1" dirty="0">
                <a:solidFill>
                  <a:srgbClr val="C00000"/>
                </a:solidFill>
                <a:latin typeface="Times New Roman" panose="02020603050405020304"/>
                <a:ea typeface="Times New Roman" panose="02020603050405020304"/>
                <a:cs typeface="+mn-cs"/>
              </a:rPr>
              <a:t>used for managing the security issues</a:t>
            </a:r>
            <a:endParaRPr lang="en-IN" sz="3000" b="1"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514350" indent="-514350" algn="just">
              <a:spcBef>
                <a:spcPts val="5"/>
              </a:spcBef>
              <a:spcAft>
                <a:spcPts val="0"/>
              </a:spcAft>
              <a:buAutoNum type="romanUcPeriod"/>
            </a:pPr>
            <a:r>
              <a:rPr lang="en-US" sz="2200" b="1" dirty="0" smtClean="0">
                <a:solidFill>
                  <a:srgbClr val="0070C0"/>
                </a:solidFill>
                <a:latin typeface="Times New Roman" panose="02020603050405020304"/>
                <a:ea typeface="Times New Roman" panose="02020603050405020304"/>
              </a:rPr>
              <a:t>Protection from viruses</a:t>
            </a:r>
            <a:endParaRPr lang="en-US" sz="2200" b="1" dirty="0" smtClean="0">
              <a:solidFill>
                <a:srgbClr val="0070C0"/>
              </a:solidFill>
              <a:latin typeface="Times New Roman" panose="02020603050405020304"/>
              <a:ea typeface="Times New Roman" panose="02020603050405020304"/>
            </a:endParaRPr>
          </a:p>
          <a:p>
            <a:pPr marL="514350" indent="-514350">
              <a:spcBef>
                <a:spcPts val="5"/>
              </a:spcBef>
              <a:spcAft>
                <a:spcPts val="0"/>
              </a:spcAft>
              <a:buAutoNum type="romanUcPeriod"/>
            </a:pPr>
            <a:r>
              <a:rPr lang="en-US" sz="2200" b="1" dirty="0" smtClean="0">
                <a:solidFill>
                  <a:srgbClr val="0070C0"/>
                </a:solidFill>
                <a:latin typeface="Times New Roman" panose="02020603050405020304" pitchFamily="18" charset="0"/>
                <a:ea typeface="+mj-ea"/>
                <a:cs typeface="Times New Roman" panose="02020603050405020304" pitchFamily="18" charset="0"/>
              </a:rPr>
              <a:t>Protection from hacking</a:t>
            </a:r>
            <a:endParaRPr lang="en-US" sz="2200" b="1" dirty="0" smtClean="0">
              <a:solidFill>
                <a:srgbClr val="0070C0"/>
              </a:solidFill>
              <a:latin typeface="Times New Roman" panose="02020603050405020304" pitchFamily="18" charset="0"/>
              <a:ea typeface="+mj-ea"/>
              <a:cs typeface="Times New Roman" panose="02020603050405020304" pitchFamily="18" charset="0"/>
            </a:endParaRPr>
          </a:p>
          <a:p>
            <a:pPr marL="514350" indent="-514350">
              <a:spcBef>
                <a:spcPts val="5"/>
              </a:spcBef>
              <a:spcAft>
                <a:spcPts val="0"/>
              </a:spcAft>
              <a:buAutoNum type="romanUcPeriod"/>
            </a:pPr>
            <a:r>
              <a:rPr lang="en-US" sz="2200" b="1" dirty="0" smtClean="0">
                <a:solidFill>
                  <a:srgbClr val="0070C0"/>
                </a:solidFill>
                <a:latin typeface="Times New Roman" panose="02020603050405020304" pitchFamily="18" charset="0"/>
                <a:cs typeface="Times New Roman" panose="02020603050405020304" pitchFamily="18" charset="0"/>
              </a:rPr>
              <a:t>Data encryption</a:t>
            </a:r>
            <a:endParaRPr lang="en-US" sz="2200" b="1" dirty="0">
              <a:solidFill>
                <a:srgbClr val="0070C0"/>
              </a:solidFill>
              <a:latin typeface="Times New Roman" panose="02020603050405020304" pitchFamily="18" charset="0"/>
              <a:cs typeface="Times New Roman" panose="02020603050405020304" pitchFamily="18" charset="0"/>
            </a:endParaRPr>
          </a:p>
          <a:p>
            <a:pPr marL="0" indent="0" algn="just">
              <a:spcBef>
                <a:spcPts val="5"/>
              </a:spcBef>
              <a:spcAft>
                <a:spcPts val="0"/>
              </a:spcAft>
              <a:buNone/>
            </a:pPr>
            <a:endParaRPr lang="en-IN" sz="2200"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pPr lvl="0">
              <a:spcBef>
                <a:spcPts val="5"/>
              </a:spcBef>
            </a:pPr>
            <a:r>
              <a:rPr lang="en-US" sz="3000" b="1" dirty="0">
                <a:solidFill>
                  <a:srgbClr val="0070C0"/>
                </a:solidFill>
                <a:latin typeface="Times New Roman" panose="02020603050405020304"/>
                <a:ea typeface="Times New Roman" panose="02020603050405020304"/>
                <a:cs typeface="+mn-cs"/>
              </a:rPr>
              <a:t>I. Protection from viruses</a:t>
            </a:r>
            <a:br>
              <a:rPr lang="en-US" sz="3000" b="1" dirty="0">
                <a:solidFill>
                  <a:srgbClr val="0070C0"/>
                </a:solidFill>
                <a:latin typeface="Times New Roman" panose="02020603050405020304"/>
                <a:ea typeface="Times New Roman" panose="02020603050405020304"/>
                <a:cs typeface="+mn-cs"/>
              </a:rPr>
            </a:br>
            <a:endParaRPr lang="en-IN" sz="3000" dirty="0"/>
          </a:p>
        </p:txBody>
      </p:sp>
      <p:sp>
        <p:nvSpPr>
          <p:cNvPr id="3" name="Content Placeholder 2"/>
          <p:cNvSpPr>
            <a:spLocks noGrp="1"/>
          </p:cNvSpPr>
          <p:nvPr>
            <p:ph idx="1"/>
          </p:nvPr>
        </p:nvSpPr>
        <p:spPr>
          <a:xfrm>
            <a:off x="457200" y="1268760"/>
            <a:ext cx="8229600" cy="4857403"/>
          </a:xfrm>
        </p:spPr>
        <p:txBody>
          <a:bodyPr>
            <a:normAutofit/>
          </a:bodyPr>
          <a:lstStyle/>
          <a:p>
            <a:pPr marL="0" lvl="0" indent="0" algn="just">
              <a:spcBef>
                <a:spcPts val="5"/>
              </a:spcBef>
              <a:buNone/>
            </a:pPr>
            <a:r>
              <a:rPr lang="en-US" sz="2000" b="1" dirty="0" smtClean="0">
                <a:solidFill>
                  <a:prstClr val="black"/>
                </a:solidFill>
                <a:latin typeface="Times New Roman" panose="02020603050405020304"/>
                <a:ea typeface="Times New Roman" panose="02020603050405020304"/>
              </a:rPr>
              <a:t>1</a:t>
            </a:r>
            <a:r>
              <a:rPr lang="en-US" sz="2000" b="1" dirty="0">
                <a:solidFill>
                  <a:prstClr val="black"/>
                </a:solidFill>
                <a:latin typeface="Times New Roman" panose="02020603050405020304"/>
                <a:ea typeface="Times New Roman" panose="02020603050405020304"/>
              </a:rPr>
              <a:t>. Anti-Virus Programs</a:t>
            </a:r>
            <a:endParaRPr lang="en-IN" sz="2000" b="1"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The first and most critical element of e-payment security system is antivirus software. </a:t>
            </a:r>
            <a:endParaRPr lang="en-US" sz="2000"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If </a:t>
            </a:r>
            <a:r>
              <a:rPr lang="en-US" sz="2000" dirty="0" err="1">
                <a:solidFill>
                  <a:prstClr val="black"/>
                </a:solidFill>
                <a:latin typeface="Times New Roman" panose="02020603050405020304"/>
                <a:ea typeface="Times New Roman" panose="02020603050405020304"/>
              </a:rPr>
              <a:t>organisation</a:t>
            </a:r>
            <a:r>
              <a:rPr lang="en-US" sz="2000" dirty="0">
                <a:solidFill>
                  <a:prstClr val="black"/>
                </a:solidFill>
                <a:latin typeface="Times New Roman" panose="02020603050405020304"/>
                <a:ea typeface="Times New Roman" panose="02020603050405020304"/>
              </a:rPr>
              <a:t> does not have up-to-date antivirus software they are asking for trouble. </a:t>
            </a:r>
            <a:endParaRPr lang="en-US" sz="2000"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It is reported that 300 new viruses appear each month and if we are not constantly protecting our system against this threat our computer will become infected with at least one</a:t>
            </a:r>
            <a:r>
              <a:rPr lang="en-US" sz="2000" spc="-30" dirty="0">
                <a:solidFill>
                  <a:prstClr val="black"/>
                </a:solidFill>
                <a:latin typeface="Times New Roman" panose="02020603050405020304"/>
                <a:ea typeface="Times New Roman" panose="02020603050405020304"/>
              </a:rPr>
              <a:t> </a:t>
            </a:r>
            <a:r>
              <a:rPr lang="en-US" sz="2000" dirty="0">
                <a:solidFill>
                  <a:prstClr val="black"/>
                </a:solidFill>
                <a:latin typeface="Times New Roman" panose="02020603050405020304"/>
                <a:ea typeface="Times New Roman" panose="02020603050405020304"/>
              </a:rPr>
              <a:t>virus</a:t>
            </a:r>
            <a:r>
              <a:rPr lang="en-US" sz="2000" dirty="0" smtClean="0">
                <a:solidFill>
                  <a:prstClr val="black"/>
                </a:solidFill>
                <a:latin typeface="Times New Roman" panose="02020603050405020304"/>
                <a:ea typeface="Times New Roman" panose="02020603050405020304"/>
              </a:rPr>
              <a:t>.</a:t>
            </a:r>
            <a:endParaRPr lang="en-US" sz="2000" dirty="0" smtClean="0">
              <a:solidFill>
                <a:prstClr val="black"/>
              </a:solidFill>
              <a:latin typeface="Times New Roman" panose="02020603050405020304"/>
              <a:ea typeface="Times New Roman" panose="02020603050405020304"/>
            </a:endParaRPr>
          </a:p>
          <a:p>
            <a:pPr marL="0" marR="156845" lvl="0" indent="0" algn="just">
              <a:spcBef>
                <a:spcPts val="5"/>
              </a:spcBef>
              <a:buNone/>
            </a:pPr>
            <a:endParaRPr lang="en-US" sz="2000"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 Antivirus software scans computers of signatures of a virus. </a:t>
            </a:r>
            <a:endParaRPr lang="en-US" sz="2000"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 A virus signature is the unique part of that virus. </a:t>
            </a:r>
            <a:endParaRPr lang="en-US" sz="2000" dirty="0" smtClean="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endParaRPr lang="en-US" sz="2000" dirty="0">
              <a:solidFill>
                <a:prstClr val="black"/>
              </a:solidFill>
              <a:latin typeface="Times New Roman" panose="02020603050405020304"/>
              <a:ea typeface="Times New Roman" panose="02020603050405020304"/>
            </a:endParaRPr>
          </a:p>
          <a:p>
            <a:pPr marR="156845" lvl="0" algn="just">
              <a:spcBef>
                <a:spcPts val="5"/>
              </a:spcBef>
              <a:buFont typeface="Wingdings" panose="05000000000000000000" pitchFamily="2" charset="2"/>
              <a:buChar char="Ø"/>
            </a:pPr>
            <a:r>
              <a:rPr lang="en-US" sz="2000" dirty="0">
                <a:solidFill>
                  <a:prstClr val="black"/>
                </a:solidFill>
                <a:latin typeface="Times New Roman" panose="02020603050405020304"/>
                <a:ea typeface="Times New Roman" panose="02020603050405020304"/>
              </a:rPr>
              <a:t> It can be a file name, how the virus behaves or the size of the virus file itself. Good antivirus software will find viruses that have not yet infected your PC and eliminate the ones that have.</a:t>
            </a:r>
            <a:endParaRPr lang="en-IN" sz="2000" dirty="0">
              <a:solidFill>
                <a:prstClr val="black"/>
              </a:solidFill>
              <a:latin typeface="Times New Roman" panose="02020603050405020304"/>
              <a:ea typeface="Times New Roman" panose="02020603050405020304"/>
            </a:endParaRPr>
          </a:p>
          <a:p>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R="156845" lvl="0" algn="just">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Antivirus software can only protect our computer form virus trying to infect it via e-mail, CD- Rom, floppy disk, Word documents or other types of computer files. </a:t>
            </a:r>
            <a:endParaRPr lang="en-US" sz="2200" dirty="0" smtClean="0">
              <a:solidFill>
                <a:prstClr val="black"/>
              </a:solidFill>
              <a:latin typeface="Times New Roman" panose="02020603050405020304"/>
              <a:ea typeface="Times New Roman" panose="02020603050405020304"/>
            </a:endParaRPr>
          </a:p>
          <a:p>
            <a:pPr marR="156845" lvl="0" algn="just">
              <a:buFont typeface="Wingdings" panose="05000000000000000000" pitchFamily="2" charset="2"/>
              <a:buChar char="Ø"/>
            </a:pPr>
            <a:r>
              <a:rPr lang="en-US" sz="2200" dirty="0" smtClean="0">
                <a:solidFill>
                  <a:prstClr val="black"/>
                </a:solidFill>
                <a:latin typeface="Times New Roman" panose="02020603050405020304"/>
                <a:ea typeface="Times New Roman" panose="02020603050405020304"/>
              </a:rPr>
              <a:t>As </a:t>
            </a:r>
            <a:r>
              <a:rPr lang="en-US" sz="2200" dirty="0">
                <a:solidFill>
                  <a:prstClr val="black"/>
                </a:solidFill>
                <a:latin typeface="Times New Roman" panose="02020603050405020304"/>
                <a:ea typeface="Times New Roman" panose="02020603050405020304"/>
              </a:rPr>
              <a:t>the organization’s computer accesses the Internet then an anti-virus scanner should be installed. </a:t>
            </a:r>
            <a:endParaRPr lang="en-US" sz="2200" dirty="0" smtClean="0">
              <a:solidFill>
                <a:prstClr val="black"/>
              </a:solidFill>
              <a:latin typeface="Times New Roman" panose="02020603050405020304"/>
              <a:ea typeface="Times New Roman" panose="02020603050405020304"/>
            </a:endParaRPr>
          </a:p>
          <a:p>
            <a:pPr marR="156845" lvl="0" algn="just">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a:t>
            </a:r>
            <a:r>
              <a:rPr lang="en-US" sz="2200" dirty="0" smtClean="0">
                <a:solidFill>
                  <a:prstClr val="black"/>
                </a:solidFill>
                <a:latin typeface="Times New Roman" panose="02020603050405020304"/>
                <a:ea typeface="Times New Roman" panose="02020603050405020304"/>
              </a:rPr>
              <a:t>There </a:t>
            </a:r>
            <a:r>
              <a:rPr lang="en-US" sz="2200" dirty="0">
                <a:solidFill>
                  <a:prstClr val="black"/>
                </a:solidFill>
                <a:latin typeface="Times New Roman" panose="02020603050405020304"/>
                <a:ea typeface="Times New Roman" panose="02020603050405020304"/>
              </a:rPr>
              <a:t>are different types of antivirus software now in use</a:t>
            </a:r>
            <a:r>
              <a:rPr lang="en-US" sz="2200" dirty="0" smtClean="0">
                <a:solidFill>
                  <a:prstClr val="black"/>
                </a:solidFill>
                <a:latin typeface="Times New Roman" panose="02020603050405020304"/>
                <a:ea typeface="Times New Roman" panose="02020603050405020304"/>
              </a:rPr>
              <a:t>.</a:t>
            </a:r>
            <a:endParaRPr lang="en-US" sz="2200" dirty="0" smtClean="0">
              <a:solidFill>
                <a:prstClr val="black"/>
              </a:solidFill>
              <a:latin typeface="Times New Roman" panose="02020603050405020304"/>
              <a:ea typeface="Times New Roman" panose="02020603050405020304"/>
            </a:endParaRPr>
          </a:p>
          <a:p>
            <a:pPr marR="156845" lvl="0" algn="just">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a:t>
            </a:r>
            <a:r>
              <a:rPr lang="en-US" sz="2200" dirty="0" smtClean="0">
                <a:solidFill>
                  <a:prstClr val="black"/>
                </a:solidFill>
                <a:latin typeface="Times New Roman" panose="02020603050405020304"/>
                <a:ea typeface="Times New Roman" panose="02020603050405020304"/>
              </a:rPr>
              <a:t> It </a:t>
            </a:r>
            <a:r>
              <a:rPr lang="en-US" sz="2200" dirty="0">
                <a:solidFill>
                  <a:prstClr val="black"/>
                </a:solidFill>
                <a:latin typeface="Times New Roman" panose="02020603050405020304"/>
                <a:ea typeface="Times New Roman" panose="02020603050405020304"/>
              </a:rPr>
              <a:t>should be configured to perform analysis and be able to scan zipped files as well as other types of files.</a:t>
            </a:r>
            <a:endParaRPr lang="en-IN" sz="2200" dirty="0">
              <a:solidFill>
                <a:prstClr val="black"/>
              </a:solidFill>
              <a:latin typeface="Times New Roman" panose="02020603050405020304"/>
              <a:ea typeface="Times New Roman" panose="02020603050405020304"/>
            </a:endParaRPr>
          </a:p>
          <a:p>
            <a:pPr marL="0" lvl="0" indent="0">
              <a:spcBef>
                <a:spcPts val="25"/>
              </a:spcBef>
              <a:buNone/>
            </a:pPr>
            <a:br>
              <a:rPr lang="en-US" sz="2200" dirty="0">
                <a:solidFill>
                  <a:prstClr val="black"/>
                </a:solidFill>
                <a:latin typeface="Times New Roman" panose="02020603050405020304"/>
                <a:ea typeface="Times New Roman" panose="02020603050405020304"/>
              </a:rPr>
            </a:br>
            <a:r>
              <a:rPr lang="en-US" sz="2200" dirty="0">
                <a:solidFill>
                  <a:prstClr val="black"/>
                </a:solidFill>
                <a:latin typeface="Times New Roman" panose="02020603050405020304"/>
                <a:ea typeface="Times New Roman" panose="02020603050405020304"/>
              </a:rPr>
              <a:t> </a:t>
            </a:r>
            <a:endParaRPr lang="en-IN" sz="2200" dirty="0">
              <a:solidFill>
                <a:prstClr val="black"/>
              </a:solidFill>
              <a:latin typeface="Times New Roman" panose="02020603050405020304"/>
              <a:ea typeface="Times New Roman" panose="02020603050405020304"/>
            </a:endParaRPr>
          </a:p>
          <a:p>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Acquisition of software from reliable sources:</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Copying of software from other computers should be avoided. Original copy of the software can be acquired from reliable vendors.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3. Testing new applications in single computer:</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Before installing new applications to the network system, it can be tested by running it in a standalone computer.</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pPr lvl="0">
              <a:spcBef>
                <a:spcPct val="20000"/>
              </a:spcBef>
            </a:pPr>
            <a:r>
              <a:rPr lang="en-US" sz="3200" b="1" dirty="0">
                <a:solidFill>
                  <a:srgbClr val="0070C0"/>
                </a:solidFill>
                <a:latin typeface="Times New Roman" panose="02020603050405020304" pitchFamily="18" charset="0"/>
                <a:ea typeface="+mn-ea"/>
                <a:cs typeface="Times New Roman" panose="02020603050405020304" pitchFamily="18" charset="0"/>
              </a:rPr>
              <a:t>II. Protection from </a:t>
            </a:r>
            <a:r>
              <a:rPr lang="en-US" sz="3200" b="1" dirty="0" smtClean="0">
                <a:solidFill>
                  <a:srgbClr val="0070C0"/>
                </a:solidFill>
                <a:latin typeface="Times New Roman" panose="02020603050405020304" pitchFamily="18" charset="0"/>
                <a:ea typeface="+mn-ea"/>
                <a:cs typeface="Times New Roman" panose="02020603050405020304" pitchFamily="18" charset="0"/>
              </a:rPr>
              <a:t>hacking</a:t>
            </a:r>
            <a:br>
              <a:rPr lang="en-US" sz="3200" b="1" dirty="0">
                <a:solidFill>
                  <a:srgbClr val="0070C0"/>
                </a:solidFill>
                <a:latin typeface="Times New Roman" panose="02020603050405020304" pitchFamily="18" charset="0"/>
                <a:ea typeface="+mn-ea"/>
                <a:cs typeface="Times New Roman" panose="02020603050405020304" pitchFamily="18" charset="0"/>
              </a:rPr>
            </a:br>
            <a:endParaRPr lang="en-IN" sz="3200"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Hacking is a serious threats to information system. The following measures may be useful to protect the information system from the clutches of hackers: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457200" indent="-457200">
              <a:buAutoNum type="arabicPeriod"/>
            </a:pPr>
            <a:r>
              <a:rPr lang="en-US" sz="2200" b="1" dirty="0" smtClean="0">
                <a:latin typeface="Times New Roman" panose="02020603050405020304" pitchFamily="18" charset="0"/>
                <a:cs typeface="Times New Roman" panose="02020603050405020304" pitchFamily="18" charset="0"/>
              </a:rPr>
              <a:t>Checking system integrity:</a:t>
            </a:r>
            <a:endParaRPr lang="en-US" sz="22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The security of system can be checked with mock security breaking software.</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If any </a:t>
            </a:r>
            <a:r>
              <a:rPr lang="en-US" sz="2200" dirty="0" err="1" smtClean="0">
                <a:latin typeface="Times New Roman" panose="02020603050405020304" pitchFamily="18" charset="0"/>
                <a:cs typeface="Times New Roman" panose="02020603050405020304" pitchFamily="18" charset="0"/>
              </a:rPr>
              <a:t>looholes</a:t>
            </a:r>
            <a:r>
              <a:rPr lang="en-US" sz="2200" dirty="0" smtClean="0">
                <a:latin typeface="Times New Roman" panose="02020603050405020304" pitchFamily="18" charset="0"/>
                <a:cs typeface="Times New Roman" panose="02020603050405020304" pitchFamily="18" charset="0"/>
              </a:rPr>
              <a:t> in the system is found during the course of ethical hacking, immediate steps are taken to avoid it.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62500" lnSpcReduction="20000"/>
          </a:bodyPr>
          <a:lstStyle/>
          <a:p>
            <a:pPr marL="0" lvl="0" indent="0" algn="just">
              <a:spcBef>
                <a:spcPts val="460"/>
              </a:spcBef>
              <a:buSzPts val="1100"/>
              <a:buNone/>
              <a:tabLst>
                <a:tab pos="439420" algn="l"/>
              </a:tabLst>
            </a:pPr>
            <a:r>
              <a:rPr lang="en-US" b="1" dirty="0" smtClean="0">
                <a:effectLst/>
                <a:latin typeface="Times New Roman" panose="02020603050405020304"/>
                <a:ea typeface="Times New Roman" panose="02020603050405020304"/>
              </a:rPr>
              <a:t>2. Firewalls</a:t>
            </a:r>
            <a:endParaRPr lang="en-IN"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A Network Firewall is basically a secure gate between our organizations data and the Internet.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 firewall is a combination of hardware and software.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 firewall then filters traffic based on our requirements.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Firewall security is designed to detect and resists unwanted attempts to penetrate our server security.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All data traffic in bound to our server solution flows to the firewall.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There, data packets are inspected and evaluated against a security policy that we define. All data packets are compared to our security policy before being forwarded or rejected by the</a:t>
            </a:r>
            <a:r>
              <a:rPr lang="en-US" spc="-6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firewall.</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IN"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The firewall server is to act as a gateway. </a:t>
            </a:r>
            <a:endParaRPr lang="en-US" dirty="0" smtClean="0">
              <a:effectLst/>
              <a:latin typeface="Times New Roman" panose="02020603050405020304"/>
              <a:ea typeface="Times New Roman" panose="02020603050405020304"/>
            </a:endParaRPr>
          </a:p>
          <a:p>
            <a:pPr marL="527685" marR="156210" indent="-457200" algn="just">
              <a:spcBef>
                <a:spcPts val="66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All access to the Internet will to through it and this means the Internet traffic will be able to watched closely, so any misuse could be noticed quickly.</a:t>
            </a:r>
            <a:endParaRPr lang="en-IN" dirty="0" smtClean="0">
              <a:effectLst/>
              <a:latin typeface="Times New Roman" panose="02020603050405020304"/>
              <a:ea typeface="Times New Roman" panose="02020603050405020304"/>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lgn="just">
              <a:spcBef>
                <a:spcPts val="715"/>
              </a:spcBef>
              <a:buSzPts val="1100"/>
              <a:buNone/>
              <a:tabLst>
                <a:tab pos="439420" algn="l"/>
              </a:tabLst>
            </a:pPr>
            <a:r>
              <a:rPr lang="en-US" sz="2200" b="1" dirty="0" smtClean="0">
                <a:effectLst/>
                <a:latin typeface="Times New Roman" panose="02020603050405020304"/>
                <a:ea typeface="Times New Roman" panose="02020603050405020304"/>
              </a:rPr>
              <a:t>3. Secure Socket Layer</a:t>
            </a:r>
            <a:r>
              <a:rPr lang="en-US" sz="2200" b="1" spc="-2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(SSL)</a:t>
            </a:r>
            <a:endParaRPr lang="en-IN" sz="2200" dirty="0" smtClean="0">
              <a:effectLst/>
              <a:latin typeface="Times New Roman" panose="02020603050405020304"/>
              <a:ea typeface="Times New Roman" panose="02020603050405020304"/>
            </a:endParaRPr>
          </a:p>
          <a:p>
            <a:pPr marL="413385" marR="156210" algn="just">
              <a:spcBef>
                <a:spcPts val="55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SSL allows traffic to be scrambled (or encrypted). </a:t>
            </a:r>
            <a:endParaRPr lang="en-US" sz="2200" dirty="0" smtClean="0">
              <a:effectLst/>
              <a:latin typeface="Times New Roman" panose="02020603050405020304"/>
              <a:ea typeface="Times New Roman" panose="02020603050405020304"/>
            </a:endParaRPr>
          </a:p>
          <a:p>
            <a:pPr marL="413385" marR="156210" algn="just">
              <a:spcBef>
                <a:spcPts val="55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The standard SSL developed by Netscape provides a high level of protection. </a:t>
            </a:r>
            <a:endParaRPr lang="en-US" sz="2200" dirty="0" smtClean="0">
              <a:effectLst/>
              <a:latin typeface="Times New Roman" panose="02020603050405020304"/>
              <a:ea typeface="Times New Roman" panose="02020603050405020304"/>
            </a:endParaRPr>
          </a:p>
          <a:p>
            <a:pPr marL="413385" marR="156210" algn="just">
              <a:spcBef>
                <a:spcPts val="55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The only version of SSL available worldwide is the relatively weak 40-bit version.</a:t>
            </a:r>
            <a:endParaRPr lang="en-US" sz="2200" dirty="0" smtClean="0">
              <a:effectLst/>
              <a:latin typeface="Times New Roman" panose="02020603050405020304"/>
              <a:ea typeface="Times New Roman" panose="02020603050405020304"/>
            </a:endParaRPr>
          </a:p>
          <a:p>
            <a:pPr marL="413385" marR="156210" algn="just">
              <a:spcBef>
                <a:spcPts val="55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 However, this version can protect against any casual attempt to </a:t>
            </a:r>
            <a:r>
              <a:rPr lang="en-US" sz="2200" dirty="0" smtClean="0">
                <a:effectLst/>
                <a:latin typeface="Times New Roman" panose="02020603050405020304"/>
                <a:ea typeface="Times New Roman" panose="02020603050405020304"/>
              </a:rPr>
              <a:t>decipher </a:t>
            </a:r>
            <a:r>
              <a:rPr lang="en-US" sz="2200" dirty="0" smtClean="0">
                <a:effectLst/>
                <a:latin typeface="Times New Roman" panose="02020603050405020304"/>
                <a:ea typeface="Times New Roman" panose="02020603050405020304"/>
              </a:rPr>
              <a:t>card details, as it take over an hour to crack one message. </a:t>
            </a:r>
            <a:endParaRPr lang="en-US" sz="2200" dirty="0" smtClean="0">
              <a:effectLst/>
              <a:latin typeface="Times New Roman" panose="02020603050405020304"/>
              <a:ea typeface="Times New Roman" panose="02020603050405020304"/>
            </a:endParaRPr>
          </a:p>
          <a:p>
            <a:pPr marL="413385" marR="156210" algn="just">
              <a:spcBef>
                <a:spcPts val="55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Browsers that support this feature a dialogue Box, a padlock in the bottom task bar, or a blue key (like Netscape Navigator) to indicate that a secure session is in progress.</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lgn="just">
              <a:spcBef>
                <a:spcPts val="820"/>
              </a:spcBef>
              <a:buSzPts val="1100"/>
              <a:buNone/>
              <a:tabLst>
                <a:tab pos="439420" algn="l"/>
              </a:tabLst>
            </a:pPr>
            <a:r>
              <a:rPr lang="en-US" sz="2200" b="1" dirty="0" smtClean="0">
                <a:effectLst/>
                <a:latin typeface="Times New Roman" panose="02020603050405020304"/>
                <a:ea typeface="Times New Roman" panose="02020603050405020304"/>
              </a:rPr>
              <a:t>4. Secure Electronic Transaction</a:t>
            </a:r>
            <a:r>
              <a:rPr lang="en-US" sz="2200" b="1" spc="-2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(SET)</a:t>
            </a:r>
            <a:endParaRPr lang="en-IN" sz="2200" dirty="0" smtClean="0">
              <a:effectLst/>
              <a:latin typeface="Times New Roman" panose="02020603050405020304"/>
              <a:ea typeface="Times New Roman" panose="02020603050405020304"/>
            </a:endParaRPr>
          </a:p>
          <a:p>
            <a:pPr marL="413385" marR="156845" algn="just">
              <a:spcBef>
                <a:spcPts val="44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SET encrypts payment card transaction data and verifies that both parties in the transaction are genuine. </a:t>
            </a:r>
            <a:endParaRPr lang="en-US" sz="2200" dirty="0" smtClean="0">
              <a:effectLst/>
              <a:latin typeface="Times New Roman" panose="02020603050405020304"/>
              <a:ea typeface="Times New Roman" panose="02020603050405020304"/>
            </a:endParaRPr>
          </a:p>
          <a:p>
            <a:pPr marL="413385" marR="156845" algn="just">
              <a:spcBef>
                <a:spcPts val="440"/>
              </a:spcBef>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SET, originally developed by </a:t>
            </a:r>
            <a:r>
              <a:rPr lang="en-US" sz="2200" dirty="0" err="1" smtClean="0">
                <a:effectLst/>
                <a:latin typeface="Times New Roman" panose="02020603050405020304"/>
                <a:ea typeface="Times New Roman" panose="02020603050405020304"/>
              </a:rPr>
              <a:t>Mastercard</a:t>
            </a:r>
            <a:r>
              <a:rPr lang="en-US" sz="2200" dirty="0" smtClean="0">
                <a:effectLst/>
                <a:latin typeface="Times New Roman" panose="02020603050405020304"/>
                <a:ea typeface="Times New Roman" panose="02020603050405020304"/>
              </a:rPr>
              <a:t> and Visa in collaboration with leading technology providers, has a large corporate backing and is perceived to be more secure as a result of its validation from card companies.</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5462</Words>
  <Application>WPS Presentation</Application>
  <PresentationFormat>On-screen Show (4:3)</PresentationFormat>
  <Paragraphs>104</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Times New Roman</vt:lpstr>
      <vt:lpstr>Times New Roman</vt:lpstr>
      <vt:lpstr>Calibri</vt:lpstr>
      <vt:lpstr>Microsoft YaHei</vt:lpstr>
      <vt:lpstr>Arial Unicode MS</vt:lpstr>
      <vt:lpstr>Office Theme</vt:lpstr>
      <vt:lpstr>Solutions to Security Issues</vt:lpstr>
      <vt:lpstr>Various methods used for managing the security issues</vt:lpstr>
      <vt:lpstr>I. Protection from viruses </vt:lpstr>
      <vt:lpstr>PowerPoint 演示文稿</vt:lpstr>
      <vt:lpstr>PowerPoint 演示文稿</vt:lpstr>
      <vt:lpstr>II. Protection from hacking </vt:lpstr>
      <vt:lpstr>PowerPoint 演示文稿</vt:lpstr>
      <vt:lpstr>PowerPoint 演示文稿</vt:lpstr>
      <vt:lpstr>PowerPoint 演示文稿</vt:lpstr>
      <vt:lpstr>III. Data encryption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2020-10-20T02:27:00Z</dcterms:created>
  <dcterms:modified xsi:type="dcterms:W3CDTF">2024-08-31T09:02:08Z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0B634E32B4674FEAB9443A81F0CC0048_12</vt:lpwstr>
  </property>
  <property fmtid="{D5CDD505-2E9C-101B-9397-08002B2CF9AE}" pid="3" name="KSOProductBuildVer">
    <vt:lpwstr>1033-12.2.0.17562</vt:lpwstr>
  </property>
</Properties>
</file>