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5C581A75-E461-417C-81C1-8CFBEB4C316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C581A75-E461-417C-81C1-8CFBEB4C316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81A75-E461-417C-81C1-8CFBEB4C316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81A75-E461-417C-81C1-8CFBEB4C316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E9E92-3F9D-4BD3-A675-6087A6B858F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20000"/>
              <a:lumOff val="80000"/>
            </a:schemeClr>
          </a:solidFill>
        </p:spPr>
        <p:txBody>
          <a:bodyPr>
            <a:normAutofit/>
          </a:bodyPr>
          <a:lstStyle/>
          <a:p>
            <a:r>
              <a:rPr lang="en-US" sz="3000" b="1" dirty="0" smtClean="0"/>
              <a:t>Components of biometrics </a:t>
            </a:r>
            <a:br>
              <a:rPr lang="en-US" sz="3000" b="1" dirty="0" smtClean="0"/>
            </a:br>
            <a:r>
              <a:rPr lang="en-US" sz="3000" b="1" dirty="0" smtClean="0"/>
              <a:t>and their issues</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latin typeface="Times New Roman" panose="02020603050405020304" pitchFamily="18" charset="0"/>
                <a:cs typeface="Times New Roman" panose="02020603050405020304" pitchFamily="18" charset="0"/>
              </a:rPr>
              <a:t>Components of biometric devices</a:t>
            </a:r>
            <a:endParaRPr lang="en-IN" sz="3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457200" indent="-457200">
              <a:buFont typeface="+mj-lt"/>
              <a:buAutoNum type="arabicPeriod"/>
            </a:pPr>
            <a:r>
              <a:rPr lang="en-IN" sz="2200" b="0" i="0" dirty="0" smtClean="0">
                <a:solidFill>
                  <a:srgbClr val="3A3A3A"/>
                </a:solidFill>
                <a:effectLst/>
                <a:latin typeface="Times New Roman" panose="02020603050405020304" pitchFamily="18" charset="0"/>
                <a:cs typeface="Times New Roman" panose="02020603050405020304" pitchFamily="18" charset="0"/>
              </a:rPr>
              <a:t>A reader or scanning device to record the biometric factor being authenticated.</a:t>
            </a:r>
            <a:endParaRPr lang="en-IN" sz="2200" b="0" i="0" dirty="0" smtClean="0">
              <a:solidFill>
                <a:srgbClr val="3A3A3A"/>
              </a:solidFill>
              <a:effectLst/>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a:solidFill>
                  <a:srgbClr val="3A3A3A"/>
                </a:solidFill>
                <a:latin typeface="Times New Roman" panose="02020603050405020304" pitchFamily="18" charset="0"/>
                <a:cs typeface="Times New Roman" panose="02020603050405020304" pitchFamily="18" charset="0"/>
              </a:rPr>
              <a:t> </a:t>
            </a:r>
            <a:r>
              <a:rPr lang="en-IN" sz="2200" b="0" i="0" dirty="0" smtClean="0">
                <a:solidFill>
                  <a:srgbClr val="3A3A3A"/>
                </a:solidFill>
                <a:effectLst/>
                <a:latin typeface="Times New Roman" panose="02020603050405020304" pitchFamily="18" charset="0"/>
                <a:cs typeface="Times New Roman" panose="02020603050405020304" pitchFamily="18" charset="0"/>
              </a:rPr>
              <a:t>Software to translate the scanned biometric data into a standardized digital format and to compare match points of the observed data with saved data.</a:t>
            </a:r>
            <a:endParaRPr lang="en-IN" sz="2200" b="0" i="0" dirty="0" smtClean="0">
              <a:solidFill>
                <a:srgbClr val="3A3A3A"/>
              </a:solidFill>
              <a:effectLst/>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200" dirty="0">
                <a:solidFill>
                  <a:srgbClr val="3A3A3A"/>
                </a:solidFill>
                <a:latin typeface="Times New Roman" panose="02020603050405020304" pitchFamily="18" charset="0"/>
                <a:cs typeface="Times New Roman" panose="02020603050405020304" pitchFamily="18" charset="0"/>
              </a:rPr>
              <a:t> </a:t>
            </a:r>
            <a:r>
              <a:rPr lang="en-IN" sz="2200" b="0" i="0" dirty="0" smtClean="0">
                <a:solidFill>
                  <a:srgbClr val="3A3A3A"/>
                </a:solidFill>
                <a:effectLst/>
                <a:latin typeface="Times New Roman" panose="02020603050405020304" pitchFamily="18" charset="0"/>
                <a:cs typeface="Times New Roman" panose="02020603050405020304" pitchFamily="18" charset="0"/>
              </a:rPr>
              <a:t>A database to securely save biometric data for comparison</a:t>
            </a:r>
            <a:endParaRPr lang="en-IN" sz="2200" b="0" i="0" dirty="0" smtClean="0">
              <a:solidFill>
                <a:srgbClr val="3A3A3A"/>
              </a:solidFill>
              <a:effectLst/>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t>Subsystems of Biometric ID system</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514350" indent="-514350">
              <a:buAutoNum type="arabicPeriod"/>
            </a:pPr>
            <a:r>
              <a:rPr lang="en-US" sz="2200" b="1" dirty="0" smtClean="0">
                <a:latin typeface="Times New Roman" panose="02020603050405020304" pitchFamily="18" charset="0"/>
                <a:cs typeface="Times New Roman" panose="02020603050405020304" pitchFamily="18" charset="0"/>
              </a:rPr>
              <a:t>Data collection:</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Two types of data collection steps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1. First entry of biometric data into the database.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2. The system must compare a later submitted sample (Live 	     sample) to the sample in the database.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2.  </a:t>
            </a:r>
            <a:r>
              <a:rPr lang="en-US" sz="2200" b="1" dirty="0" smtClean="0">
                <a:latin typeface="Times New Roman" panose="02020603050405020304" pitchFamily="18" charset="0"/>
                <a:cs typeface="Times New Roman" panose="02020603050405020304" pitchFamily="18" charset="0"/>
              </a:rPr>
              <a:t> Transmission:</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smtClean="0">
                <a:latin typeface="Times New Roman" panose="02020603050405020304" pitchFamily="18" charset="0"/>
                <a:cs typeface="Times New Roman" panose="02020603050405020304" pitchFamily="18" charset="0"/>
              </a:rPr>
              <a:t>The system collects data </a:t>
            </a:r>
            <a:r>
              <a:rPr lang="en-US" sz="2200" dirty="0" smtClean="0">
                <a:latin typeface="Times New Roman" panose="02020603050405020304" pitchFamily="18" charset="0"/>
                <a:cs typeface="Times New Roman" panose="02020603050405020304" pitchFamily="18" charset="0"/>
              </a:rPr>
              <a:t>at one </a:t>
            </a:r>
            <a:r>
              <a:rPr lang="en-US" sz="2200" dirty="0" smtClean="0">
                <a:latin typeface="Times New Roman" panose="02020603050405020304" pitchFamily="18" charset="0"/>
                <a:cs typeface="Times New Roman" panose="02020603050405020304" pitchFamily="18" charset="0"/>
              </a:rPr>
              <a:t>location but store and or process it at another. It requires transmission.</a:t>
            </a:r>
            <a:endParaRPr lang="en-US"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lvl="0" indent="0">
              <a:buNone/>
            </a:pPr>
            <a:r>
              <a:rPr lang="en-US" sz="2000" b="1" dirty="0" smtClean="0">
                <a:solidFill>
                  <a:prstClr val="black"/>
                </a:solidFill>
                <a:latin typeface="Times New Roman" panose="02020603050405020304" pitchFamily="18" charset="0"/>
                <a:cs typeface="Times New Roman" panose="02020603050405020304" pitchFamily="18" charset="0"/>
              </a:rPr>
              <a:t>3. Signal </a:t>
            </a:r>
            <a:r>
              <a:rPr lang="en-US" sz="2000" b="1" dirty="0">
                <a:solidFill>
                  <a:prstClr val="black"/>
                </a:solidFill>
                <a:latin typeface="Times New Roman" panose="02020603050405020304" pitchFamily="18" charset="0"/>
                <a:cs typeface="Times New Roman" panose="02020603050405020304" pitchFamily="18" charset="0"/>
              </a:rPr>
              <a:t>processing:</a:t>
            </a:r>
            <a:endParaRPr lang="en-US" sz="2000" b="1" dirty="0">
              <a:solidFill>
                <a:prstClr val="black"/>
              </a:solidFill>
              <a:latin typeface="Times New Roman" panose="02020603050405020304" pitchFamily="18" charset="0"/>
              <a:cs typeface="Times New Roman" panose="02020603050405020304" pitchFamily="18" charset="0"/>
            </a:endParaRPr>
          </a:p>
          <a:p>
            <a:pPr marL="400050" lvl="1" indent="0">
              <a:buNone/>
            </a:pPr>
            <a:r>
              <a:rPr lang="en-US" sz="2000" dirty="0">
                <a:solidFill>
                  <a:prstClr val="black"/>
                </a:solidFill>
                <a:latin typeface="Times New Roman" panose="02020603050405020304" pitchFamily="18" charset="0"/>
                <a:cs typeface="Times New Roman" panose="02020603050405020304" pitchFamily="18" charset="0"/>
              </a:rPr>
              <a:t>Once </a:t>
            </a:r>
            <a:r>
              <a:rPr lang="en-US" sz="2000" dirty="0" smtClean="0">
                <a:solidFill>
                  <a:prstClr val="black"/>
                </a:solidFill>
                <a:latin typeface="Times New Roman" panose="02020603050405020304" pitchFamily="18" charset="0"/>
                <a:cs typeface="Times New Roman" panose="02020603050405020304" pitchFamily="18" charset="0"/>
              </a:rPr>
              <a:t>a biometric </a:t>
            </a:r>
            <a:r>
              <a:rPr lang="en-US" sz="2000" dirty="0">
                <a:solidFill>
                  <a:prstClr val="black"/>
                </a:solidFill>
                <a:latin typeface="Times New Roman" panose="02020603050405020304" pitchFamily="18" charset="0"/>
                <a:cs typeface="Times New Roman" panose="02020603050405020304" pitchFamily="18" charset="0"/>
              </a:rPr>
              <a:t>is acquired ,</a:t>
            </a:r>
            <a:r>
              <a:rPr lang="en-US" sz="2000" dirty="0" smtClean="0">
                <a:solidFill>
                  <a:prstClr val="black"/>
                </a:solidFill>
                <a:latin typeface="Times New Roman" panose="02020603050405020304" pitchFamily="18" charset="0"/>
                <a:cs typeface="Times New Roman" panose="02020603050405020304" pitchFamily="18" charset="0"/>
              </a:rPr>
              <a:t>it must </a:t>
            </a:r>
            <a:r>
              <a:rPr lang="en-US" sz="2000" dirty="0">
                <a:solidFill>
                  <a:prstClr val="black"/>
                </a:solidFill>
                <a:latin typeface="Times New Roman" panose="02020603050405020304" pitchFamily="18" charset="0"/>
                <a:cs typeface="Times New Roman" panose="02020603050405020304" pitchFamily="18" charset="0"/>
              </a:rPr>
              <a:t>be prepared </a:t>
            </a:r>
            <a:r>
              <a:rPr lang="en-US" sz="2000" dirty="0" smtClean="0">
                <a:solidFill>
                  <a:prstClr val="black"/>
                </a:solidFill>
                <a:latin typeface="Times New Roman" panose="02020603050405020304" pitchFamily="18" charset="0"/>
                <a:cs typeface="Times New Roman" panose="02020603050405020304" pitchFamily="18" charset="0"/>
              </a:rPr>
              <a:t>for comparison</a:t>
            </a:r>
            <a:r>
              <a:rPr lang="en-US" sz="2000" dirty="0">
                <a:solidFill>
                  <a:prstClr val="black"/>
                </a:solidFill>
                <a:latin typeface="Times New Roman" panose="02020603050405020304" pitchFamily="18" charset="0"/>
                <a:cs typeface="Times New Roman" panose="02020603050405020304" pitchFamily="18" charset="0"/>
              </a:rPr>
              <a:t>. It involves 3 basic tasks:</a:t>
            </a:r>
            <a:endParaRPr lang="en-US" sz="2000" dirty="0">
              <a:solidFill>
                <a:prstClr val="black"/>
              </a:solidFill>
              <a:latin typeface="Times New Roman" panose="02020603050405020304" pitchFamily="18" charset="0"/>
              <a:cs typeface="Times New Roman" panose="02020603050405020304" pitchFamily="18" charset="0"/>
            </a:endParaRPr>
          </a:p>
          <a:p>
            <a:pPr lvl="1" indent="-342900">
              <a:buFont typeface="Arial" panose="020B0604020202020204" pitchFamily="34" charset="0"/>
              <a:buAutoNum type="arabicPeriod"/>
            </a:pPr>
            <a:r>
              <a:rPr lang="en-US" sz="2000" b="1" dirty="0">
                <a:solidFill>
                  <a:prstClr val="black"/>
                </a:solidFill>
                <a:latin typeface="Times New Roman" panose="02020603050405020304" pitchFamily="18" charset="0"/>
                <a:cs typeface="Times New Roman" panose="02020603050405020304" pitchFamily="18" charset="0"/>
              </a:rPr>
              <a:t>Feature extraction</a:t>
            </a: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It </a:t>
            </a:r>
            <a:r>
              <a:rPr lang="en-US" sz="2000" dirty="0">
                <a:solidFill>
                  <a:prstClr val="black"/>
                </a:solidFill>
                <a:latin typeface="Times New Roman" panose="02020603050405020304" pitchFamily="18" charset="0"/>
                <a:cs typeface="Times New Roman" panose="02020603050405020304" pitchFamily="18" charset="0"/>
              </a:rPr>
              <a:t>involves finding the true biometric pattern among noise and signal degradation</a:t>
            </a:r>
            <a:r>
              <a:rPr lang="en-US" sz="2000" dirty="0" smtClean="0">
                <a:solidFill>
                  <a:prstClr val="black"/>
                </a:solidFill>
                <a:latin typeface="Times New Roman" panose="02020603050405020304" pitchFamily="18" charset="0"/>
                <a:cs typeface="Times New Roman" panose="02020603050405020304" pitchFamily="18" charset="0"/>
              </a:rPr>
              <a:t>, preserving </a:t>
            </a:r>
            <a:r>
              <a:rPr lang="en-US" sz="2000" dirty="0">
                <a:solidFill>
                  <a:prstClr val="black"/>
                </a:solidFill>
                <a:latin typeface="Times New Roman" panose="02020603050405020304" pitchFamily="18" charset="0"/>
                <a:cs typeface="Times New Roman" panose="02020603050405020304" pitchFamily="18" charset="0"/>
              </a:rPr>
              <a:t>the critical information and discarding redundant </a:t>
            </a:r>
            <a:r>
              <a:rPr lang="en-US" sz="2000" dirty="0" smtClean="0">
                <a:solidFill>
                  <a:prstClr val="black"/>
                </a:solidFill>
                <a:latin typeface="Times New Roman" panose="02020603050405020304" pitchFamily="18" charset="0"/>
                <a:cs typeface="Times New Roman" panose="02020603050405020304" pitchFamily="18" charset="0"/>
              </a:rPr>
              <a:t>or unnecessary </a:t>
            </a:r>
            <a:r>
              <a:rPr lang="en-US" sz="2000" dirty="0">
                <a:solidFill>
                  <a:prstClr val="black"/>
                </a:solidFill>
                <a:latin typeface="Times New Roman" panose="02020603050405020304" pitchFamily="18" charset="0"/>
                <a:cs typeface="Times New Roman" panose="02020603050405020304" pitchFamily="18" charset="0"/>
              </a:rPr>
              <a:t>data.</a:t>
            </a:r>
            <a:endParaRPr lang="en-US" sz="2000" dirty="0">
              <a:solidFill>
                <a:prstClr val="black"/>
              </a:solidFill>
              <a:latin typeface="Times New Roman" panose="02020603050405020304" pitchFamily="18" charset="0"/>
              <a:cs typeface="Times New Roman" panose="02020603050405020304" pitchFamily="18" charset="0"/>
            </a:endParaRPr>
          </a:p>
          <a:p>
            <a:pPr lvl="1" indent="-342900">
              <a:buFont typeface="Arial" panose="020B0604020202020204" pitchFamily="34" charset="0"/>
              <a:buAutoNum type="arabicPeriod"/>
            </a:pPr>
            <a:r>
              <a:rPr lang="en-US" sz="2000" b="1" dirty="0">
                <a:solidFill>
                  <a:prstClr val="black"/>
                </a:solidFill>
                <a:latin typeface="Times New Roman" panose="02020603050405020304" pitchFamily="18" charset="0"/>
                <a:cs typeface="Times New Roman" panose="02020603050405020304" pitchFamily="18" charset="0"/>
              </a:rPr>
              <a:t>Quality control</a:t>
            </a:r>
            <a:r>
              <a:rPr lang="en-US" sz="2000" dirty="0">
                <a:solidFill>
                  <a:prstClr val="black"/>
                </a:solidFill>
                <a:latin typeface="Times New Roman" panose="02020603050405020304" pitchFamily="18" charset="0"/>
                <a:cs typeface="Times New Roman" panose="02020603050405020304" pitchFamily="18" charset="0"/>
              </a:rPr>
              <a:t>: </a:t>
            </a:r>
            <a:r>
              <a:rPr lang="en-US" sz="2000" dirty="0" smtClean="0">
                <a:solidFill>
                  <a:prstClr val="black"/>
                </a:solidFill>
                <a:latin typeface="Times New Roman" panose="02020603050405020304" pitchFamily="18" charset="0"/>
                <a:cs typeface="Times New Roman" panose="02020603050405020304" pitchFamily="18" charset="0"/>
              </a:rPr>
              <a:t>It checks </a:t>
            </a:r>
            <a:r>
              <a:rPr lang="en-US" sz="2000" dirty="0">
                <a:solidFill>
                  <a:prstClr val="black"/>
                </a:solidFill>
                <a:latin typeface="Times New Roman" panose="02020603050405020304" pitchFamily="18" charset="0"/>
                <a:cs typeface="Times New Roman" panose="02020603050405020304" pitchFamily="18" charset="0"/>
              </a:rPr>
              <a:t>if the signal </a:t>
            </a:r>
            <a:r>
              <a:rPr lang="en-US" sz="2000" dirty="0" smtClean="0">
                <a:solidFill>
                  <a:prstClr val="black"/>
                </a:solidFill>
                <a:latin typeface="Times New Roman" panose="02020603050405020304" pitchFamily="18" charset="0"/>
                <a:cs typeface="Times New Roman" panose="02020603050405020304" pitchFamily="18" charset="0"/>
              </a:rPr>
              <a:t>is of </a:t>
            </a:r>
            <a:r>
              <a:rPr lang="en-US" sz="2000" dirty="0">
                <a:solidFill>
                  <a:prstClr val="black"/>
                </a:solidFill>
                <a:latin typeface="Times New Roman" panose="02020603050405020304" pitchFamily="18" charset="0"/>
                <a:cs typeface="Times New Roman" panose="02020603050405020304" pitchFamily="18" charset="0"/>
              </a:rPr>
              <a:t>good quality.</a:t>
            </a:r>
            <a:endParaRPr lang="en-US" sz="2000" dirty="0">
              <a:solidFill>
                <a:prstClr val="black"/>
              </a:solidFill>
              <a:latin typeface="Times New Roman" panose="02020603050405020304" pitchFamily="18" charset="0"/>
              <a:cs typeface="Times New Roman" panose="02020603050405020304" pitchFamily="18" charset="0"/>
            </a:endParaRPr>
          </a:p>
          <a:p>
            <a:pPr lvl="1" indent="-342900">
              <a:buFont typeface="Arial" panose="020B0604020202020204" pitchFamily="34" charset="0"/>
              <a:buAutoNum type="arabicPeriod"/>
            </a:pPr>
            <a:r>
              <a:rPr lang="en-US" sz="2000" b="1" dirty="0" smtClean="0">
                <a:solidFill>
                  <a:prstClr val="black"/>
                </a:solidFill>
                <a:latin typeface="Times New Roman" panose="02020603050405020304" pitchFamily="18" charset="0"/>
                <a:cs typeface="Times New Roman" panose="02020603050405020304" pitchFamily="18" charset="0"/>
              </a:rPr>
              <a:t>Pattern matching</a:t>
            </a:r>
            <a:r>
              <a:rPr lang="en-US" sz="2000" dirty="0">
                <a:solidFill>
                  <a:prstClr val="black"/>
                </a:solidFill>
                <a:latin typeface="Times New Roman" panose="02020603050405020304" pitchFamily="18" charset="0"/>
                <a:cs typeface="Times New Roman" panose="02020603050405020304" pitchFamily="18" charset="0"/>
              </a:rPr>
              <a:t>: it compares </a:t>
            </a:r>
            <a:r>
              <a:rPr lang="en-US" sz="2000" dirty="0" smtClean="0">
                <a:solidFill>
                  <a:prstClr val="black"/>
                </a:solidFill>
                <a:latin typeface="Times New Roman" panose="02020603050405020304" pitchFamily="18" charset="0"/>
                <a:cs typeface="Times New Roman" panose="02020603050405020304" pitchFamily="18" charset="0"/>
              </a:rPr>
              <a:t>the live </a:t>
            </a:r>
            <a:r>
              <a:rPr lang="en-US" sz="2000" dirty="0">
                <a:solidFill>
                  <a:prstClr val="black"/>
                </a:solidFill>
                <a:latin typeface="Times New Roman" panose="02020603050405020304" pitchFamily="18" charset="0"/>
                <a:cs typeface="Times New Roman" panose="02020603050405020304" pitchFamily="18" charset="0"/>
              </a:rPr>
              <a:t>sample to the </a:t>
            </a:r>
            <a:r>
              <a:rPr lang="en-US" sz="2000" dirty="0" smtClean="0">
                <a:solidFill>
                  <a:prstClr val="black"/>
                </a:solidFill>
                <a:latin typeface="Times New Roman" panose="02020603050405020304" pitchFamily="18" charset="0"/>
                <a:cs typeface="Times New Roman" panose="02020603050405020304" pitchFamily="18" charset="0"/>
              </a:rPr>
              <a:t>reference sample </a:t>
            </a:r>
            <a:r>
              <a:rPr lang="en-US" sz="2000" dirty="0">
                <a:solidFill>
                  <a:prstClr val="black"/>
                </a:solidFill>
                <a:latin typeface="Times New Roman" panose="02020603050405020304" pitchFamily="18" charset="0"/>
                <a:cs typeface="Times New Roman" panose="02020603050405020304" pitchFamily="18" charset="0"/>
              </a:rPr>
              <a:t>in the database</a:t>
            </a:r>
            <a:r>
              <a:rPr lang="en-US" sz="2000" dirty="0" smtClean="0">
                <a:solidFill>
                  <a:prstClr val="black"/>
                </a:solidFill>
                <a:latin typeface="Times New Roman" panose="02020603050405020304" pitchFamily="18" charset="0"/>
                <a:cs typeface="Times New Roman" panose="02020603050405020304" pitchFamily="18" charset="0"/>
              </a:rPr>
              <a:t>.</a:t>
            </a:r>
            <a:endParaRPr lang="en-US" sz="2000" dirty="0" smtClean="0">
              <a:solidFill>
                <a:prstClr val="black"/>
              </a:solidFill>
              <a:latin typeface="Times New Roman" panose="02020603050405020304" pitchFamily="18" charset="0"/>
              <a:cs typeface="Times New Roman" panose="02020603050405020304" pitchFamily="18" charset="0"/>
            </a:endParaRPr>
          </a:p>
          <a:p>
            <a:pPr lvl="1" indent="-342900">
              <a:buFont typeface="Arial" panose="020B0604020202020204" pitchFamily="34" charset="0"/>
              <a:buAutoNum type="arabicPeriod"/>
            </a:pPr>
            <a:r>
              <a:rPr lang="en-US" sz="2000" b="1" dirty="0" smtClean="0">
                <a:solidFill>
                  <a:prstClr val="black"/>
                </a:solidFill>
                <a:latin typeface="Times New Roman" panose="02020603050405020304" pitchFamily="18" charset="0"/>
                <a:cs typeface="Times New Roman" panose="02020603050405020304" pitchFamily="18" charset="0"/>
              </a:rPr>
              <a:t>Pattern classification</a:t>
            </a:r>
            <a:r>
              <a:rPr lang="en-US" sz="2000" dirty="0" smtClean="0">
                <a:solidFill>
                  <a:prstClr val="black"/>
                </a:solidFill>
                <a:latin typeface="Times New Roman" panose="02020603050405020304" pitchFamily="18" charset="0"/>
                <a:cs typeface="Times New Roman" panose="02020603050405020304" pitchFamily="18" charset="0"/>
              </a:rPr>
              <a:t>: it is a technique aimed at reducing the computational overhead of pattern matching. If biometric patterns are can be categorized, then it may be possible to perform the match against only the stored templates in that category. This called binning.</a:t>
            </a:r>
            <a:endParaRPr lang="en-US" sz="2000" dirty="0">
              <a:solidFill>
                <a:prstClr val="black"/>
              </a:solidFill>
              <a:latin typeface="Times New Roman" panose="02020603050405020304" pitchFamily="18" charset="0"/>
              <a:cs typeface="Times New Roman" panose="02020603050405020304" pitchFamily="18" charset="0"/>
            </a:endParaRPr>
          </a:p>
          <a:p>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457200" lvl="0" indent="-457200">
              <a:buAutoNum type="arabicPeriod" startAt="4"/>
            </a:pPr>
            <a:r>
              <a:rPr lang="en-US" sz="2200" b="1" dirty="0" smtClean="0">
                <a:solidFill>
                  <a:prstClr val="black"/>
                </a:solidFill>
                <a:latin typeface="Times New Roman" panose="02020603050405020304" pitchFamily="18" charset="0"/>
                <a:cs typeface="Times New Roman" panose="02020603050405020304" pitchFamily="18" charset="0"/>
              </a:rPr>
              <a:t>Decision:</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400050" lvl="1" indent="0">
              <a:buNone/>
            </a:pPr>
            <a:r>
              <a:rPr lang="en-US" sz="2200" dirty="0" smtClean="0">
                <a:solidFill>
                  <a:prstClr val="black"/>
                </a:solidFill>
                <a:latin typeface="Times New Roman" panose="02020603050405020304" pitchFamily="18" charset="0"/>
                <a:cs typeface="Times New Roman" panose="02020603050405020304" pitchFamily="18" charset="0"/>
              </a:rPr>
              <a:t>This </a:t>
            </a:r>
            <a:r>
              <a:rPr lang="en-US" sz="2200" dirty="0">
                <a:solidFill>
                  <a:prstClr val="black"/>
                </a:solidFill>
                <a:latin typeface="Times New Roman" panose="02020603050405020304" pitchFamily="18" charset="0"/>
                <a:cs typeface="Times New Roman" panose="02020603050405020304" pitchFamily="18" charset="0"/>
              </a:rPr>
              <a:t>subsystem implements the biometric ID system ‘</a:t>
            </a:r>
            <a:r>
              <a:rPr lang="en-US" sz="2200" dirty="0" smtClean="0">
                <a:solidFill>
                  <a:prstClr val="black"/>
                </a:solidFill>
                <a:latin typeface="Times New Roman" panose="02020603050405020304" pitchFamily="18" charset="0"/>
                <a:cs typeface="Times New Roman" panose="02020603050405020304" pitchFamily="18" charset="0"/>
              </a:rPr>
              <a:t>s actual </a:t>
            </a:r>
            <a:r>
              <a:rPr lang="en-US" sz="2200" dirty="0">
                <a:solidFill>
                  <a:prstClr val="black"/>
                </a:solidFill>
                <a:latin typeface="Times New Roman" panose="02020603050405020304" pitchFamily="18" charset="0"/>
                <a:cs typeface="Times New Roman" panose="02020603050405020304" pitchFamily="18" charset="0"/>
              </a:rPr>
              <a:t>policy with regard to </a:t>
            </a:r>
            <a:r>
              <a:rPr lang="en-US" sz="2200" dirty="0" smtClean="0">
                <a:solidFill>
                  <a:prstClr val="black"/>
                </a:solidFill>
                <a:latin typeface="Times New Roman" panose="02020603050405020304" pitchFamily="18" charset="0"/>
                <a:cs typeface="Times New Roman" panose="02020603050405020304" pitchFamily="18" charset="0"/>
              </a:rPr>
              <a:t>matching. In </a:t>
            </a:r>
            <a:r>
              <a:rPr lang="en-US" sz="2200" dirty="0">
                <a:solidFill>
                  <a:prstClr val="black"/>
                </a:solidFill>
                <a:latin typeface="Times New Roman" panose="02020603050405020304" pitchFamily="18" charset="0"/>
                <a:cs typeface="Times New Roman" panose="02020603050405020304" pitchFamily="18" charset="0"/>
              </a:rPr>
              <a:t>general</a:t>
            </a:r>
            <a:r>
              <a:rPr lang="en-US" sz="2200" dirty="0" smtClean="0">
                <a:solidFill>
                  <a:prstClr val="black"/>
                </a:solidFill>
                <a:latin typeface="Times New Roman" panose="02020603050405020304" pitchFamily="18" charset="0"/>
                <a:cs typeface="Times New Roman" panose="02020603050405020304" pitchFamily="18" charset="0"/>
              </a:rPr>
              <a:t>, lowering </a:t>
            </a:r>
            <a:r>
              <a:rPr lang="en-US" sz="2200" dirty="0">
                <a:solidFill>
                  <a:prstClr val="black"/>
                </a:solidFill>
                <a:latin typeface="Times New Roman" panose="02020603050405020304" pitchFamily="18" charset="0"/>
                <a:cs typeface="Times New Roman" panose="02020603050405020304" pitchFamily="18" charset="0"/>
              </a:rPr>
              <a:t>the number of false non- matches rises the number of </a:t>
            </a:r>
            <a:r>
              <a:rPr lang="en-US" sz="2200" dirty="0" smtClean="0">
                <a:solidFill>
                  <a:prstClr val="black"/>
                </a:solidFill>
                <a:latin typeface="Times New Roman" panose="02020603050405020304" pitchFamily="18" charset="0"/>
                <a:cs typeface="Times New Roman" panose="02020603050405020304" pitchFamily="18" charset="0"/>
              </a:rPr>
              <a:t>false </a:t>
            </a:r>
            <a:r>
              <a:rPr lang="en-US" sz="2200" dirty="0">
                <a:solidFill>
                  <a:prstClr val="black"/>
                </a:solidFill>
                <a:latin typeface="Times New Roman" panose="02020603050405020304" pitchFamily="18" charset="0"/>
                <a:cs typeface="Times New Roman" panose="02020603050405020304" pitchFamily="18" charset="0"/>
              </a:rPr>
              <a:t>matches.</a:t>
            </a:r>
            <a:endParaRPr lang="en-US" sz="2200" dirty="0">
              <a:solidFill>
                <a:prstClr val="black"/>
              </a:solidFill>
              <a:latin typeface="Times New Roman" panose="02020603050405020304" pitchFamily="18" charset="0"/>
              <a:cs typeface="Times New Roman" panose="02020603050405020304" pitchFamily="18" charset="0"/>
            </a:endParaRPr>
          </a:p>
          <a:p>
            <a:pPr marL="457200" lvl="0" indent="-457200">
              <a:buAutoNum type="arabicPeriod" startAt="5"/>
            </a:pPr>
            <a:r>
              <a:rPr lang="en-US" sz="2200" b="1" dirty="0" smtClean="0">
                <a:solidFill>
                  <a:prstClr val="black"/>
                </a:solidFill>
                <a:latin typeface="Times New Roman" panose="02020603050405020304" pitchFamily="18" charset="0"/>
                <a:cs typeface="Times New Roman" panose="02020603050405020304" pitchFamily="18" charset="0"/>
              </a:rPr>
              <a:t>Storage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400050" lvl="1" indent="0">
              <a:buNone/>
            </a:pPr>
            <a:r>
              <a:rPr lang="en-US" sz="2200" dirty="0" smtClean="0">
                <a:solidFill>
                  <a:prstClr val="black"/>
                </a:solidFill>
                <a:latin typeface="Times New Roman" panose="02020603050405020304" pitchFamily="18" charset="0"/>
                <a:cs typeface="Times New Roman" panose="02020603050405020304" pitchFamily="18" charset="0"/>
              </a:rPr>
              <a:t>Biometric </a:t>
            </a:r>
            <a:r>
              <a:rPr lang="en-US" sz="2200" dirty="0">
                <a:solidFill>
                  <a:prstClr val="black"/>
                </a:solidFill>
                <a:latin typeface="Times New Roman" panose="02020603050405020304" pitchFamily="18" charset="0"/>
                <a:cs typeface="Times New Roman" panose="02020603050405020304" pitchFamily="18" charset="0"/>
              </a:rPr>
              <a:t>reference samples must be stored somewhere for matching purposes.</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t>Issues and concerns of biometrics</a:t>
            </a:r>
            <a:endParaRPr lang="en-IN" sz="3000" b="1" dirty="0"/>
          </a:p>
        </p:txBody>
      </p:sp>
      <p:sp>
        <p:nvSpPr>
          <p:cNvPr id="3" name="Content Placeholder 2"/>
          <p:cNvSpPr>
            <a:spLocks noGrp="1"/>
          </p:cNvSpPr>
          <p:nvPr>
            <p:ph idx="1"/>
          </p:nvPr>
        </p:nvSpPr>
        <p:spPr>
          <a:solidFill>
            <a:schemeClr val="accent5">
              <a:lumMod val="40000"/>
              <a:lumOff val="60000"/>
            </a:schemeClr>
          </a:solidFill>
        </p:spPr>
        <p:txBody>
          <a:bodyPr>
            <a:normAutofit/>
          </a:bodyPr>
          <a:lstStyle/>
          <a:p>
            <a:pPr marL="514350" indent="-514350">
              <a:buFont typeface="+mj-lt"/>
              <a:buAutoNum type="arabicPeriod"/>
            </a:pPr>
            <a:r>
              <a:rPr lang="en-US" sz="2200" b="1" dirty="0" smtClean="0">
                <a:latin typeface="Times New Roman" panose="02020603050405020304" pitchFamily="18" charset="0"/>
                <a:cs typeface="Times New Roman" panose="02020603050405020304" pitchFamily="18" charset="0"/>
              </a:rPr>
              <a:t>Identity theft:</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Stolen of credit card number</a:t>
            </a:r>
            <a:endParaRPr lang="en-US" sz="2200" dirty="0" smtClean="0">
              <a:latin typeface="Times New Roman" panose="02020603050405020304" pitchFamily="18" charset="0"/>
              <a:cs typeface="Times New Roman" panose="02020603050405020304" pitchFamily="18" charset="0"/>
            </a:endParaRPr>
          </a:p>
          <a:p>
            <a:pPr marL="400050" lvl="1" indent="0">
              <a:buNone/>
            </a:pP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Stoelen</a:t>
            </a:r>
            <a:r>
              <a:rPr lang="en-US" sz="2200" dirty="0" smtClean="0">
                <a:latin typeface="Times New Roman" panose="02020603050405020304" pitchFamily="18" charset="0"/>
                <a:cs typeface="Times New Roman" panose="02020603050405020304" pitchFamily="18" charset="0"/>
              </a:rPr>
              <a:t> of iris scan etc.</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latin typeface="Times New Roman" panose="02020603050405020304" pitchFamily="18" charset="0"/>
                <a:cs typeface="Times New Roman" panose="02020603050405020304" pitchFamily="18" charset="0"/>
              </a:rPr>
              <a:t>Privacy: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Diminish personal liberties while using various types of 	biometric ID systems</a:t>
            </a:r>
            <a:endParaRPr lang="en-US" sz="2200" dirty="0" smtClean="0">
              <a:latin typeface="Times New Roman" panose="02020603050405020304" pitchFamily="18" charset="0"/>
              <a:cs typeface="Times New Roman" panose="02020603050405020304" pitchFamily="18" charset="0"/>
            </a:endParaRPr>
          </a:p>
          <a:p>
            <a:pPr marL="400050" lvl="1"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3.    </a:t>
            </a:r>
            <a:r>
              <a:rPr lang="en-US" sz="2200" b="1" dirty="0" smtClean="0">
                <a:latin typeface="Times New Roman" panose="02020603050405020304" pitchFamily="18" charset="0"/>
                <a:cs typeface="Times New Roman" panose="02020603050405020304" pitchFamily="18" charset="0"/>
              </a:rPr>
              <a:t> Sociological concerns</a:t>
            </a:r>
            <a:endParaRPr lang="en-US" sz="2200" b="1" dirty="0" smtClean="0">
              <a:latin typeface="Times New Roman" panose="02020603050405020304" pitchFamily="18" charset="0"/>
              <a:cs typeface="Times New Roman" panose="02020603050405020304" pitchFamily="18" charset="0"/>
            </a:endParaRPr>
          </a:p>
          <a:p>
            <a:pPr marL="400050" lvl="1" indent="0">
              <a:buNone/>
            </a:pP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This technology can cause physical harm to an individual </a:t>
            </a:r>
            <a:endParaRPr lang="en-US" sz="2200" dirty="0" smtClean="0">
              <a:latin typeface="Times New Roman" panose="02020603050405020304" pitchFamily="18" charset="0"/>
              <a:cs typeface="Times New Roman" panose="02020603050405020304" pitchFamily="18" charset="0"/>
            </a:endParaRPr>
          </a:p>
          <a:p>
            <a:pPr marL="400050" lvl="1" indent="0">
              <a:buNone/>
            </a:pPr>
            <a:r>
              <a:rPr lang="en-US" sz="2200" dirty="0" smtClean="0">
                <a:latin typeface="Times New Roman" panose="02020603050405020304" pitchFamily="18" charset="0"/>
                <a:cs typeface="Times New Roman" panose="02020603050405020304" pitchFamily="18" charset="0"/>
              </a:rPr>
              <a:t>Retina scanners are clean or not.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2134</Words>
  <Application>WPS Presentation</Application>
  <PresentationFormat>On-screen Show (4:3)</PresentationFormat>
  <Paragraphs>47</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Times New Roman</vt:lpstr>
      <vt:lpstr>Calibri</vt:lpstr>
      <vt:lpstr>Microsoft YaHei</vt:lpstr>
      <vt:lpstr>Arial Unicode MS</vt:lpstr>
      <vt:lpstr>Office Theme</vt:lpstr>
      <vt:lpstr>Components of biometrics  and their issues</vt:lpstr>
      <vt:lpstr>Components of biometric devices</vt:lpstr>
      <vt:lpstr>Subsystems of Biometric ID system</vt:lpstr>
      <vt:lpstr>PowerPoint 演示文稿</vt:lpstr>
      <vt:lpstr>PowerPoint 演示文稿</vt:lpstr>
      <vt:lpstr>Issues and concerns of biometrics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dcterms:created xsi:type="dcterms:W3CDTF">2020-11-25T01:41:00Z</dcterms:created>
  <dcterms:modified xsi:type="dcterms:W3CDTF">2024-08-31T09:02:57Z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DE340DB4225F4E218CB9A2797A17DDEC_12</vt:lpwstr>
  </property>
  <property fmtid="{D5CDD505-2E9C-101B-9397-08002B2CF9AE}" pid="3" name="KSOProductBuildVer">
    <vt:lpwstr>1033-12.2.0.17562</vt:lpwstr>
  </property>
</Properties>
</file>