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2" r:id="rId4"/>
    <p:sldId id="257" r:id="rId5"/>
    <p:sldId id="258" r:id="rId6"/>
    <p:sldId id="259" r:id="rId7"/>
    <p:sldId id="260"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C581A75-E461-417C-81C1-8CFBEB4C316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5C581A75-E461-417C-81C1-8CFBEB4C316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5C581A75-E461-417C-81C1-8CFBEB4C316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5C581A75-E461-417C-81C1-8CFBEB4C316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5C581A75-E461-417C-81C1-8CFBEB4C316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5C581A75-E461-417C-81C1-8CFBEB4C316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5C581A75-E461-417C-81C1-8CFBEB4C316E}"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C581A75-E461-417C-81C1-8CFBEB4C316E}"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581A75-E461-417C-81C1-8CFBEB4C316E}"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C581A75-E461-417C-81C1-8CFBEB4C316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C581A75-E461-417C-81C1-8CFBEB4C316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CE9E92-3F9D-4BD3-A675-6087A6B858FD}"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81A75-E461-417C-81C1-8CFBEB4C316E}"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E9E92-3F9D-4BD3-A675-6087A6B858FD}"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6">
              <a:lumMod val="20000"/>
              <a:lumOff val="80000"/>
            </a:schemeClr>
          </a:solidFill>
        </p:spPr>
        <p:txBody>
          <a:bodyPr>
            <a:normAutofit/>
          </a:bodyPr>
          <a:lstStyle/>
          <a:p>
            <a:r>
              <a:rPr lang="en-US" sz="3000" b="1" dirty="0" smtClean="0"/>
              <a:t>Security issues in E-commerce</a:t>
            </a:r>
            <a:endParaRPr lang="en-IN" sz="3000" b="1" dirty="0"/>
          </a:p>
        </p:txBody>
      </p:sp>
      <p:sp>
        <p:nvSpPr>
          <p:cNvPr id="3" name="Subtitle 2"/>
          <p:cNvSpPr>
            <a:spLocks noGrp="1"/>
          </p:cNvSpPr>
          <p:nvPr>
            <p:ph type="subTitle" idx="1"/>
          </p:nvPr>
        </p:nvSpPr>
        <p:spPr/>
        <p:txBody>
          <a:bodyPr>
            <a:normAutofit fontScale="70000"/>
          </a:bodyPr>
          <a:lstStyle/>
          <a:p>
            <a:r>
              <a:rPr lang="en-US" altLang="en-IN" b="1" dirty="0">
                <a:solidFill>
                  <a:srgbClr val="002060"/>
                </a:solidFill>
                <a:sym typeface="+mn-ea"/>
              </a:rPr>
              <a:t>Prepared by</a:t>
            </a:r>
            <a:endParaRPr lang="en-US" altLang="en-IN" b="1" dirty="0">
              <a:solidFill>
                <a:srgbClr val="002060"/>
              </a:solidFill>
              <a:sym typeface="+mn-ea"/>
            </a:endParaRPr>
          </a:p>
          <a:p>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000" b="1" dirty="0" smtClean="0"/>
              <a:t>Introduction</a:t>
            </a:r>
            <a:endParaRPr lang="en-IN" sz="3000" b="1" dirty="0"/>
          </a:p>
        </p:txBody>
      </p:sp>
      <p:sp>
        <p:nvSpPr>
          <p:cNvPr id="3" name="Content Placeholder 2"/>
          <p:cNvSpPr>
            <a:spLocks noGrp="1"/>
          </p:cNvSpPr>
          <p:nvPr>
            <p:ph idx="1"/>
          </p:nvPr>
        </p:nvSpPr>
        <p:spPr>
          <a:solidFill>
            <a:schemeClr val="accent5">
              <a:lumMod val="20000"/>
              <a:lumOff val="80000"/>
            </a:schemeClr>
          </a:solidFill>
        </p:spPr>
        <p:txBody>
          <a:bodyPr>
            <a:normAutofit/>
          </a:bodyPr>
          <a:lstStyle/>
          <a:p>
            <a:pPr marL="0" indent="0" algn="ctr">
              <a:buNone/>
            </a:pPr>
            <a:r>
              <a:rPr lang="en-US" sz="2200" dirty="0">
                <a:latin typeface="Times New Roman" panose="02020603050405020304" pitchFamily="18" charset="0"/>
                <a:ea typeface="Times New Roman" panose="02020603050405020304"/>
                <a:cs typeface="Times New Roman" panose="02020603050405020304" pitchFamily="18" charset="0"/>
              </a:rPr>
              <a:t>Transaction security has become very important in e‐commerce since more and more number of merchants doing their business online. At the same time merchants are facing threats against security of their valuable documents transacted over Internet. Consumers are not prepared to provide credit card payment due to lack of security.</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000" b="1" dirty="0">
                <a:solidFill>
                  <a:prstClr val="black"/>
                </a:solidFill>
              </a:rPr>
              <a:t>Security issues in E-commerce</a:t>
            </a:r>
            <a:endParaRPr lang="en-IN" sz="3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4997152"/>
          </a:xfrm>
          <a:solidFill>
            <a:schemeClr val="accent5">
              <a:lumMod val="20000"/>
              <a:lumOff val="80000"/>
            </a:schemeClr>
          </a:solidFill>
        </p:spPr>
        <p:txBody>
          <a:bodyPr>
            <a:noAutofit/>
          </a:bodyPr>
          <a:lstStyle/>
          <a:p>
            <a:pPr marL="0" lvl="0" indent="0" algn="just">
              <a:lnSpc>
                <a:spcPts val="1255"/>
              </a:lnSpc>
              <a:buSzPts val="1100"/>
              <a:buNone/>
              <a:tabLst>
                <a:tab pos="210820" algn="l"/>
              </a:tabLst>
            </a:pPr>
            <a:r>
              <a:rPr lang="en-US" sz="2200" b="1" dirty="0" smtClean="0">
                <a:latin typeface="Times New Roman" panose="02020603050405020304"/>
                <a:ea typeface="Times New Roman" panose="02020603050405020304"/>
              </a:rPr>
              <a:t>1. Spoofing:</a:t>
            </a:r>
            <a:endParaRPr lang="en-IN" sz="2200" dirty="0">
              <a:latin typeface="Times New Roman" panose="02020603050405020304"/>
              <a:ea typeface="Times New Roman" panose="02020603050405020304"/>
            </a:endParaRPr>
          </a:p>
          <a:p>
            <a:pPr marL="70485" marR="98425" indent="0" algn="just">
              <a:spcAft>
                <a:spcPts val="0"/>
              </a:spcAft>
              <a:buNone/>
            </a:pPr>
            <a:r>
              <a:rPr lang="en-US" sz="2200" dirty="0" smtClean="0">
                <a:latin typeface="Times New Roman" panose="02020603050405020304"/>
                <a:ea typeface="Times New Roman" panose="02020603050405020304"/>
              </a:rPr>
              <a:t>	The </a:t>
            </a:r>
            <a:r>
              <a:rPr lang="en-US" sz="2200" dirty="0">
                <a:latin typeface="Times New Roman" panose="02020603050405020304"/>
                <a:ea typeface="Times New Roman" panose="02020603050405020304"/>
              </a:rPr>
              <a:t>low cost of web site creation and the ease of copying existing pages makes it all too easy to create illegitimate sites that appear to be published by established organizations. </a:t>
            </a:r>
            <a:endParaRPr lang="en-US" sz="2200" dirty="0" smtClean="0">
              <a:latin typeface="Times New Roman" panose="02020603050405020304"/>
              <a:ea typeface="Times New Roman" panose="02020603050405020304"/>
            </a:endParaRPr>
          </a:p>
          <a:p>
            <a:pPr marL="70485" marR="98425" indent="0" algn="just">
              <a:spcAft>
                <a:spcPts val="0"/>
              </a:spcAft>
              <a:buNone/>
            </a:pPr>
            <a:r>
              <a:rPr lang="en-US" sz="2200" dirty="0">
                <a:latin typeface="Times New Roman" panose="02020603050405020304"/>
                <a:ea typeface="Times New Roman" panose="02020603050405020304"/>
              </a:rPr>
              <a:t> </a:t>
            </a:r>
            <a:endParaRPr lang="en-IN" sz="2200" dirty="0">
              <a:latin typeface="Times New Roman" panose="02020603050405020304"/>
              <a:ea typeface="Times New Roman" panose="02020603050405020304"/>
            </a:endParaRPr>
          </a:p>
          <a:p>
            <a:pPr marL="0" lvl="0" indent="0" algn="just">
              <a:lnSpc>
                <a:spcPts val="1250"/>
              </a:lnSpc>
              <a:buSzPts val="1100"/>
              <a:buNone/>
              <a:tabLst>
                <a:tab pos="210820" algn="l"/>
              </a:tabLst>
            </a:pPr>
            <a:r>
              <a:rPr lang="en-US" sz="2200" b="1" dirty="0" smtClean="0">
                <a:latin typeface="Times New Roman" panose="02020603050405020304"/>
                <a:ea typeface="Times New Roman" panose="02020603050405020304"/>
              </a:rPr>
              <a:t>2. Snooping </a:t>
            </a:r>
            <a:r>
              <a:rPr lang="en-US" sz="2200" b="1" dirty="0">
                <a:latin typeface="Times New Roman" panose="02020603050405020304"/>
                <a:ea typeface="Times New Roman" panose="02020603050405020304"/>
              </a:rPr>
              <a:t>the shopper’s</a:t>
            </a:r>
            <a:r>
              <a:rPr lang="en-US" sz="2200" b="1" spc="-30" dirty="0">
                <a:latin typeface="Times New Roman" panose="02020603050405020304"/>
                <a:ea typeface="Times New Roman" panose="02020603050405020304"/>
              </a:rPr>
              <a:t> </a:t>
            </a:r>
            <a:r>
              <a:rPr lang="en-US" sz="2200" b="1" dirty="0">
                <a:latin typeface="Times New Roman" panose="02020603050405020304"/>
                <a:ea typeface="Times New Roman" panose="02020603050405020304"/>
              </a:rPr>
              <a:t>computer</a:t>
            </a:r>
            <a:endParaRPr lang="en-IN" sz="2200" dirty="0">
              <a:latin typeface="Times New Roman" panose="02020603050405020304"/>
              <a:ea typeface="Times New Roman" panose="02020603050405020304"/>
            </a:endParaRPr>
          </a:p>
          <a:p>
            <a:pPr marL="70485" marR="102235" indent="0" algn="just">
              <a:spcAft>
                <a:spcPts val="0"/>
              </a:spcAft>
              <a:buNone/>
            </a:pPr>
            <a:r>
              <a:rPr lang="en-US" sz="2200" dirty="0" smtClean="0">
                <a:latin typeface="Times New Roman" panose="02020603050405020304"/>
                <a:ea typeface="Times New Roman" panose="02020603050405020304"/>
              </a:rPr>
              <a:t>	The </a:t>
            </a:r>
            <a:r>
              <a:rPr lang="en-US" sz="2200" dirty="0">
                <a:latin typeface="Times New Roman" panose="02020603050405020304"/>
                <a:ea typeface="Times New Roman" panose="02020603050405020304"/>
              </a:rPr>
              <a:t>software and hardware vendors sell their products with security features disabled. Most users may not have adequate knowledge of enabling these security features. This provides a best opportunity for attackers. A popular technique for gaining entry into the shopper’s system is to use a tool such as SATAN, to perform port scans on a computer that detect entry points into the machine. Based on the opened ports found, the attacker can use various techniques to gain entry into the user’s system. Upon entry, they scan the file system for personal information, such as passwords.</a:t>
            </a:r>
            <a:endParaRPr lang="en-IN" sz="2200" dirty="0">
              <a:latin typeface="Times New Roman" panose="02020603050405020304"/>
              <a:ea typeface="Times New Roman" panose="02020603050405020304"/>
            </a:endParaRPr>
          </a:p>
          <a:p>
            <a:pPr marL="457200" indent="-457200">
              <a:buFont typeface="+mj-lt"/>
              <a:buAutoNum type="arabicPeriod"/>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endParaRPr lang="en-IN" sz="3000" b="1" dirty="0"/>
          </a:p>
        </p:txBody>
      </p:sp>
      <p:sp>
        <p:nvSpPr>
          <p:cNvPr id="3" name="Content Placeholder 2"/>
          <p:cNvSpPr>
            <a:spLocks noGrp="1"/>
          </p:cNvSpPr>
          <p:nvPr>
            <p:ph idx="1"/>
          </p:nvPr>
        </p:nvSpPr>
        <p:spPr>
          <a:xfrm>
            <a:off x="457200" y="1844824"/>
            <a:ext cx="8229600" cy="4281339"/>
          </a:xfrm>
          <a:solidFill>
            <a:schemeClr val="accent5">
              <a:lumMod val="20000"/>
              <a:lumOff val="80000"/>
            </a:schemeClr>
          </a:solidFill>
        </p:spPr>
        <p:txBody>
          <a:bodyPr>
            <a:noAutofit/>
          </a:bodyPr>
          <a:lstStyle/>
          <a:p>
            <a:pPr marL="0" lvl="0" indent="0" algn="just">
              <a:lnSpc>
                <a:spcPts val="1255"/>
              </a:lnSpc>
              <a:spcBef>
                <a:spcPts val="5"/>
              </a:spcBef>
              <a:buSzPts val="1100"/>
              <a:buNone/>
              <a:tabLst>
                <a:tab pos="210820" algn="l"/>
              </a:tabLst>
            </a:pPr>
            <a:endParaRPr lang="en-US" sz="2200" b="1" dirty="0" smtClean="0">
              <a:latin typeface="Times New Roman" panose="02020603050405020304"/>
              <a:ea typeface="Times New Roman" panose="02020603050405020304"/>
            </a:endParaRPr>
          </a:p>
          <a:p>
            <a:pPr marL="0" lvl="0" indent="0" algn="just">
              <a:lnSpc>
                <a:spcPts val="1255"/>
              </a:lnSpc>
              <a:spcBef>
                <a:spcPts val="5"/>
              </a:spcBef>
              <a:buSzPts val="1100"/>
              <a:buNone/>
              <a:tabLst>
                <a:tab pos="210820" algn="l"/>
              </a:tabLst>
            </a:pPr>
            <a:r>
              <a:rPr lang="en-US" sz="2200" b="1" dirty="0" smtClean="0">
                <a:latin typeface="Times New Roman" panose="02020603050405020304"/>
                <a:ea typeface="Times New Roman" panose="02020603050405020304"/>
              </a:rPr>
              <a:t>3. Sniffing </a:t>
            </a:r>
            <a:r>
              <a:rPr lang="en-US" sz="2200" b="1" dirty="0">
                <a:latin typeface="Times New Roman" panose="02020603050405020304"/>
                <a:ea typeface="Times New Roman" panose="02020603050405020304"/>
              </a:rPr>
              <a:t>the</a:t>
            </a:r>
            <a:r>
              <a:rPr lang="en-US" sz="2200" b="1" spc="-15" dirty="0">
                <a:latin typeface="Times New Roman" panose="02020603050405020304"/>
                <a:ea typeface="Times New Roman" panose="02020603050405020304"/>
              </a:rPr>
              <a:t> </a:t>
            </a:r>
            <a:r>
              <a:rPr lang="en-US" sz="2200" b="1" dirty="0">
                <a:latin typeface="Times New Roman" panose="02020603050405020304"/>
                <a:ea typeface="Times New Roman" panose="02020603050405020304"/>
              </a:rPr>
              <a:t>network</a:t>
            </a:r>
            <a:endParaRPr lang="en-IN" sz="2200" dirty="0">
              <a:latin typeface="Times New Roman" panose="02020603050405020304"/>
              <a:ea typeface="Times New Roman" panose="02020603050405020304"/>
            </a:endParaRPr>
          </a:p>
          <a:p>
            <a:pPr marL="70485" marR="102235" indent="0" algn="just">
              <a:spcAft>
                <a:spcPts val="0"/>
              </a:spcAft>
              <a:buNone/>
            </a:pPr>
            <a:r>
              <a:rPr lang="en-US" sz="2200" dirty="0" smtClean="0">
                <a:latin typeface="Times New Roman" panose="02020603050405020304"/>
                <a:ea typeface="Times New Roman" panose="02020603050405020304"/>
              </a:rPr>
              <a:t>	Attacker </a:t>
            </a:r>
            <a:r>
              <a:rPr lang="en-US" sz="2200" dirty="0">
                <a:latin typeface="Times New Roman" panose="02020603050405020304"/>
                <a:ea typeface="Times New Roman" panose="02020603050405020304"/>
              </a:rPr>
              <a:t>monitors the data between the shopper’s computer and the server. He collects data about the shopper or steals personal information, such as credit card </a:t>
            </a:r>
            <a:r>
              <a:rPr lang="en-US" sz="2200" dirty="0" smtClean="0">
                <a:latin typeface="Times New Roman" panose="02020603050405020304"/>
                <a:ea typeface="Times New Roman" panose="02020603050405020304"/>
              </a:rPr>
              <a:t>numbers. A </a:t>
            </a:r>
            <a:r>
              <a:rPr lang="en-US" sz="2200" dirty="0">
                <a:latin typeface="Times New Roman" panose="02020603050405020304"/>
                <a:ea typeface="Times New Roman" panose="02020603050405020304"/>
              </a:rPr>
              <a:t>more practical location for this attack is near the shopper’s computer or the server. </a:t>
            </a:r>
            <a:endParaRPr lang="en-US" sz="2200" dirty="0" smtClean="0">
              <a:latin typeface="Times New Roman" panose="02020603050405020304"/>
              <a:ea typeface="Times New Roman" panose="02020603050405020304"/>
            </a:endParaRPr>
          </a:p>
          <a:p>
            <a:pPr marL="70485" marR="102235" indent="0" algn="just">
              <a:spcAft>
                <a:spcPts val="0"/>
              </a:spcAft>
              <a:buNone/>
            </a:pPr>
            <a:endParaRPr lang="en-US" sz="2200" dirty="0" smtClean="0">
              <a:latin typeface="Times New Roman" panose="02020603050405020304"/>
              <a:ea typeface="Times New Roman" panose="02020603050405020304"/>
            </a:endParaRPr>
          </a:p>
          <a:p>
            <a:pPr marL="70485" marR="102235" indent="0" algn="just">
              <a:spcAft>
                <a:spcPts val="0"/>
              </a:spcAft>
              <a:buNone/>
            </a:pPr>
            <a:r>
              <a:rPr lang="en-US" sz="2200" b="1" dirty="0" smtClean="0">
                <a:latin typeface="Times New Roman" panose="02020603050405020304"/>
                <a:ea typeface="Times New Roman" panose="02020603050405020304"/>
              </a:rPr>
              <a:t>4. Guessing</a:t>
            </a:r>
            <a:r>
              <a:rPr lang="en-US" sz="2200" b="1" spc="-5" dirty="0" smtClean="0">
                <a:latin typeface="Times New Roman" panose="02020603050405020304"/>
                <a:ea typeface="Times New Roman" panose="02020603050405020304"/>
              </a:rPr>
              <a:t> </a:t>
            </a:r>
            <a:r>
              <a:rPr lang="en-US" sz="2200" b="1" dirty="0">
                <a:latin typeface="Times New Roman" panose="02020603050405020304"/>
                <a:ea typeface="Times New Roman" panose="02020603050405020304"/>
              </a:rPr>
              <a:t>passwords.</a:t>
            </a:r>
            <a:endParaRPr lang="en-IN" sz="2200" dirty="0">
              <a:latin typeface="Times New Roman" panose="02020603050405020304"/>
              <a:ea typeface="Times New Roman" panose="02020603050405020304"/>
            </a:endParaRPr>
          </a:p>
          <a:p>
            <a:pPr marL="70485" marR="100965" indent="0" algn="just">
              <a:spcAft>
                <a:spcPts val="0"/>
              </a:spcAft>
              <a:buNone/>
            </a:pPr>
            <a:r>
              <a:rPr lang="en-US" sz="2200" dirty="0" smtClean="0">
                <a:latin typeface="Times New Roman" panose="02020603050405020304"/>
                <a:ea typeface="Times New Roman" panose="02020603050405020304"/>
              </a:rPr>
              <a:t>	This </a:t>
            </a:r>
            <a:r>
              <a:rPr lang="en-US" sz="2200" dirty="0">
                <a:latin typeface="Times New Roman" panose="02020603050405020304"/>
                <a:ea typeface="Times New Roman" panose="02020603050405020304"/>
              </a:rPr>
              <a:t>style of attack is manual or automated. </a:t>
            </a:r>
            <a:br>
              <a:rPr lang="en-US" sz="2200" dirty="0">
                <a:latin typeface="Times New Roman" panose="02020603050405020304"/>
                <a:ea typeface="Times New Roman" panose="02020603050405020304"/>
              </a:rPr>
            </a:br>
            <a:r>
              <a:rPr lang="en-US" sz="2200" dirty="0">
                <a:latin typeface="Times New Roman" panose="02020603050405020304"/>
                <a:ea typeface="Times New Roman" panose="02020603050405020304"/>
              </a:rPr>
              <a:t> </a:t>
            </a:r>
            <a:endParaRPr lang="en-IN" sz="2200" dirty="0">
              <a:effectLst/>
              <a:latin typeface="Times New Roman" panose="02020603050405020304"/>
              <a:ea typeface="Times New Roman" panose="02020603050405020304"/>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12776"/>
            <a:ext cx="8229600" cy="5184576"/>
          </a:xfrm>
          <a:solidFill>
            <a:schemeClr val="accent5">
              <a:lumMod val="20000"/>
              <a:lumOff val="80000"/>
            </a:schemeClr>
          </a:solidFill>
        </p:spPr>
        <p:txBody>
          <a:bodyPr>
            <a:noAutofit/>
          </a:bodyPr>
          <a:lstStyle/>
          <a:p>
            <a:pPr marL="0" lvl="0" indent="0" algn="just">
              <a:lnSpc>
                <a:spcPts val="1250"/>
              </a:lnSpc>
              <a:spcBef>
                <a:spcPts val="460"/>
              </a:spcBef>
              <a:buSzPts val="1100"/>
              <a:buNone/>
              <a:tabLst>
                <a:tab pos="210820" algn="l"/>
              </a:tabLst>
            </a:pPr>
            <a:r>
              <a:rPr lang="en-US" sz="2000" b="1" dirty="0" smtClean="0">
                <a:latin typeface="Times New Roman" panose="02020603050405020304"/>
                <a:ea typeface="Times New Roman" panose="02020603050405020304"/>
              </a:rPr>
              <a:t>5. </a:t>
            </a:r>
            <a:r>
              <a:rPr lang="en-US" sz="2000" b="1" dirty="0" err="1" smtClean="0">
                <a:latin typeface="Times New Roman" panose="02020603050405020304"/>
                <a:ea typeface="Times New Roman" panose="02020603050405020304"/>
              </a:rPr>
              <a:t>Unauthorised</a:t>
            </a:r>
            <a:r>
              <a:rPr lang="en-US" sz="2000" b="1" spc="-5" dirty="0" smtClean="0">
                <a:latin typeface="Times New Roman" panose="02020603050405020304"/>
                <a:ea typeface="Times New Roman" panose="02020603050405020304"/>
              </a:rPr>
              <a:t> </a:t>
            </a:r>
            <a:r>
              <a:rPr lang="en-US" sz="2000" b="1" dirty="0">
                <a:latin typeface="Times New Roman" panose="02020603050405020304"/>
                <a:ea typeface="Times New Roman" panose="02020603050405020304"/>
              </a:rPr>
              <a:t>Disclosure</a:t>
            </a:r>
            <a:endParaRPr lang="en-IN" sz="2000" dirty="0">
              <a:latin typeface="Times New Roman" panose="02020603050405020304"/>
              <a:ea typeface="Times New Roman" panose="02020603050405020304"/>
            </a:endParaRPr>
          </a:p>
          <a:p>
            <a:pPr marL="70485" marR="102870" indent="0" algn="just">
              <a:lnSpc>
                <a:spcPct val="100000"/>
              </a:lnSpc>
              <a:spcAft>
                <a:spcPts val="0"/>
              </a:spcAft>
              <a:buNone/>
            </a:pPr>
            <a:r>
              <a:rPr lang="en-US" sz="2000" dirty="0" smtClean="0">
                <a:latin typeface="Times New Roman" panose="02020603050405020304"/>
                <a:ea typeface="Times New Roman" panose="02020603050405020304"/>
              </a:rPr>
              <a:t>	When </a:t>
            </a:r>
            <a:r>
              <a:rPr lang="en-US" sz="2000" dirty="0">
                <a:latin typeface="Times New Roman" panose="02020603050405020304"/>
                <a:ea typeface="Times New Roman" panose="02020603050405020304"/>
              </a:rPr>
              <a:t>information about transactions is transmitted in a transparent way, hackers can catch the transmissions to obtain customers sensitive information.</a:t>
            </a:r>
            <a:endParaRPr lang="en-IN" sz="2000" dirty="0">
              <a:latin typeface="Times New Roman" panose="02020603050405020304"/>
              <a:ea typeface="Times New Roman" panose="02020603050405020304"/>
            </a:endParaRPr>
          </a:p>
          <a:p>
            <a:pPr marL="0" indent="0">
              <a:spcBef>
                <a:spcPts val="40"/>
              </a:spcBef>
              <a:spcAft>
                <a:spcPts val="0"/>
              </a:spcAft>
              <a:buNone/>
            </a:pPr>
            <a:r>
              <a:rPr lang="en-US" sz="1800" dirty="0">
                <a:latin typeface="Times New Roman" panose="02020603050405020304"/>
                <a:ea typeface="Times New Roman" panose="02020603050405020304"/>
              </a:rPr>
              <a:t> </a:t>
            </a:r>
            <a:endParaRPr lang="en-IN" sz="1600" dirty="0">
              <a:latin typeface="Times New Roman" panose="02020603050405020304"/>
              <a:ea typeface="Times New Roman" panose="02020603050405020304"/>
            </a:endParaRPr>
          </a:p>
          <a:p>
            <a:pPr marL="0" lvl="0" indent="0" algn="just">
              <a:lnSpc>
                <a:spcPts val="1255"/>
              </a:lnSpc>
              <a:buSzPts val="1100"/>
              <a:buNone/>
              <a:tabLst>
                <a:tab pos="210820" algn="l"/>
              </a:tabLst>
            </a:pPr>
            <a:r>
              <a:rPr lang="en-US" sz="2000" b="1" dirty="0" smtClean="0">
                <a:latin typeface="Times New Roman" panose="02020603050405020304"/>
                <a:ea typeface="Times New Roman" panose="02020603050405020304"/>
              </a:rPr>
              <a:t>6. </a:t>
            </a:r>
            <a:r>
              <a:rPr lang="en-US" sz="2000" b="1" dirty="0" err="1" smtClean="0">
                <a:latin typeface="Times New Roman" panose="02020603050405020304"/>
                <a:ea typeface="Times New Roman" panose="02020603050405020304"/>
              </a:rPr>
              <a:t>Unauthorised</a:t>
            </a:r>
            <a:r>
              <a:rPr lang="en-US" sz="2000" b="1" spc="-5" dirty="0" smtClean="0">
                <a:latin typeface="Times New Roman" panose="02020603050405020304"/>
                <a:ea typeface="Times New Roman" panose="02020603050405020304"/>
              </a:rPr>
              <a:t> </a:t>
            </a:r>
            <a:r>
              <a:rPr lang="en-US" sz="2000" b="1" dirty="0">
                <a:latin typeface="Times New Roman" panose="02020603050405020304"/>
                <a:ea typeface="Times New Roman" panose="02020603050405020304"/>
              </a:rPr>
              <a:t>action</a:t>
            </a:r>
            <a:endParaRPr lang="en-IN" sz="2000" dirty="0">
              <a:latin typeface="Times New Roman" panose="02020603050405020304"/>
              <a:ea typeface="Times New Roman" panose="02020603050405020304"/>
            </a:endParaRPr>
          </a:p>
          <a:p>
            <a:pPr marL="70485" marR="102235" indent="0" algn="just">
              <a:spcAft>
                <a:spcPts val="0"/>
              </a:spcAft>
              <a:buNone/>
            </a:pPr>
            <a:r>
              <a:rPr lang="en-US" sz="2000" dirty="0" smtClean="0">
                <a:latin typeface="Times New Roman" panose="02020603050405020304"/>
                <a:ea typeface="Times New Roman" panose="02020603050405020304"/>
              </a:rPr>
              <a:t>	A </a:t>
            </a:r>
            <a:r>
              <a:rPr lang="en-US" sz="2000" dirty="0">
                <a:latin typeface="Times New Roman" panose="02020603050405020304"/>
                <a:ea typeface="Times New Roman" panose="02020603050405020304"/>
              </a:rPr>
              <a:t>competitor or unhappy customer can alter a Web site so that it refuses service to potential clients or malfunctions.</a:t>
            </a:r>
            <a:endParaRPr lang="en-IN" sz="2000" dirty="0">
              <a:latin typeface="Times New Roman" panose="02020603050405020304"/>
              <a:ea typeface="Times New Roman" panose="02020603050405020304"/>
            </a:endParaRPr>
          </a:p>
          <a:p>
            <a:pPr marL="0" indent="0">
              <a:spcBef>
                <a:spcPts val="10"/>
              </a:spcBef>
              <a:spcAft>
                <a:spcPts val="0"/>
              </a:spcAft>
              <a:buNone/>
            </a:pPr>
            <a:r>
              <a:rPr lang="en-US" sz="2000" dirty="0">
                <a:latin typeface="Times New Roman" panose="02020603050405020304"/>
                <a:ea typeface="Times New Roman" panose="02020603050405020304"/>
              </a:rPr>
              <a:t> </a:t>
            </a:r>
            <a:endParaRPr lang="en-IN" sz="1600" dirty="0">
              <a:latin typeface="Times New Roman" panose="02020603050405020304"/>
              <a:ea typeface="Times New Roman" panose="02020603050405020304"/>
            </a:endParaRPr>
          </a:p>
          <a:p>
            <a:pPr marL="0" lvl="0" indent="0" algn="just">
              <a:lnSpc>
                <a:spcPts val="1250"/>
              </a:lnSpc>
              <a:buSzPts val="1100"/>
              <a:buNone/>
              <a:tabLst>
                <a:tab pos="210820" algn="l"/>
              </a:tabLst>
            </a:pPr>
            <a:r>
              <a:rPr lang="en-US" sz="2000" b="1" dirty="0" smtClean="0">
                <a:latin typeface="Times New Roman" panose="02020603050405020304"/>
                <a:ea typeface="Times New Roman" panose="02020603050405020304"/>
              </a:rPr>
              <a:t>7. Eavesdropping</a:t>
            </a:r>
            <a:endParaRPr lang="en-IN" sz="2000" dirty="0">
              <a:latin typeface="Times New Roman" panose="02020603050405020304"/>
              <a:ea typeface="Times New Roman" panose="02020603050405020304"/>
            </a:endParaRPr>
          </a:p>
          <a:p>
            <a:pPr marL="70485" marR="104775" indent="0" algn="just">
              <a:lnSpc>
                <a:spcPct val="100000"/>
              </a:lnSpc>
              <a:spcAft>
                <a:spcPts val="0"/>
              </a:spcAft>
              <a:buNone/>
            </a:pPr>
            <a:r>
              <a:rPr lang="en-US" sz="2000" dirty="0" smtClean="0">
                <a:latin typeface="Times New Roman" panose="02020603050405020304"/>
                <a:ea typeface="Times New Roman" panose="02020603050405020304"/>
              </a:rPr>
              <a:t>	The </a:t>
            </a:r>
            <a:r>
              <a:rPr lang="en-US" sz="2000" dirty="0">
                <a:latin typeface="Times New Roman" panose="02020603050405020304"/>
                <a:ea typeface="Times New Roman" panose="02020603050405020304"/>
              </a:rPr>
              <a:t>private content of a transaction, if unprotected, can be intercepted when it go through the route over the</a:t>
            </a:r>
            <a:r>
              <a:rPr lang="en-US" sz="2000" spc="-25" dirty="0">
                <a:latin typeface="Times New Roman" panose="02020603050405020304"/>
                <a:ea typeface="Times New Roman" panose="02020603050405020304"/>
              </a:rPr>
              <a:t> </a:t>
            </a:r>
            <a:r>
              <a:rPr lang="en-US" sz="2000" dirty="0">
                <a:latin typeface="Times New Roman" panose="02020603050405020304"/>
                <a:ea typeface="Times New Roman" panose="02020603050405020304"/>
              </a:rPr>
              <a:t>Internet.</a:t>
            </a:r>
            <a:endParaRPr lang="en-IN" sz="2000" dirty="0">
              <a:latin typeface="Times New Roman" panose="02020603050405020304"/>
              <a:ea typeface="Times New Roman" panose="02020603050405020304"/>
            </a:endParaRPr>
          </a:p>
          <a:p>
            <a:pPr marL="0" indent="0">
              <a:spcBef>
                <a:spcPts val="50"/>
              </a:spcBef>
              <a:spcAft>
                <a:spcPts val="0"/>
              </a:spcAft>
              <a:buNone/>
            </a:pPr>
            <a:r>
              <a:rPr lang="en-US" sz="1800" dirty="0">
                <a:latin typeface="Times New Roman" panose="02020603050405020304"/>
                <a:ea typeface="Times New Roman" panose="02020603050405020304"/>
              </a:rPr>
              <a:t> </a:t>
            </a:r>
            <a:endParaRPr lang="en-IN" sz="1600" dirty="0">
              <a:latin typeface="Times New Roman" panose="02020603050405020304"/>
              <a:ea typeface="Times New Roman" panose="02020603050405020304"/>
            </a:endParaRPr>
          </a:p>
          <a:p>
            <a:pPr marL="0" lvl="0" indent="0" algn="just">
              <a:lnSpc>
                <a:spcPts val="1250"/>
              </a:lnSpc>
              <a:spcBef>
                <a:spcPts val="5"/>
              </a:spcBef>
              <a:buSzPts val="1100"/>
              <a:buNone/>
              <a:tabLst>
                <a:tab pos="210820" algn="l"/>
              </a:tabLst>
            </a:pPr>
            <a:r>
              <a:rPr lang="en-US" sz="2000" b="1" dirty="0" smtClean="0">
                <a:latin typeface="Times New Roman" panose="02020603050405020304"/>
                <a:ea typeface="Times New Roman" panose="02020603050405020304"/>
              </a:rPr>
              <a:t>8. Data</a:t>
            </a:r>
            <a:r>
              <a:rPr lang="en-US" sz="2000" b="1" spc="-15" dirty="0" smtClean="0">
                <a:latin typeface="Times New Roman" panose="02020603050405020304"/>
                <a:ea typeface="Times New Roman" panose="02020603050405020304"/>
              </a:rPr>
              <a:t> </a:t>
            </a:r>
            <a:r>
              <a:rPr lang="en-US" sz="2000" b="1" dirty="0">
                <a:latin typeface="Times New Roman" panose="02020603050405020304"/>
                <a:ea typeface="Times New Roman" panose="02020603050405020304"/>
              </a:rPr>
              <a:t>alteration</a:t>
            </a:r>
            <a:endParaRPr lang="en-IN" sz="2000" dirty="0">
              <a:latin typeface="Times New Roman" panose="02020603050405020304"/>
              <a:ea typeface="Times New Roman" panose="02020603050405020304"/>
            </a:endParaRPr>
          </a:p>
          <a:p>
            <a:pPr marL="70485" marR="102870" indent="0" algn="just">
              <a:spcAft>
                <a:spcPts val="0"/>
              </a:spcAft>
              <a:buNone/>
            </a:pPr>
            <a:r>
              <a:rPr lang="en-US" sz="2000" dirty="0" smtClean="0">
                <a:latin typeface="Times New Roman" panose="02020603050405020304"/>
                <a:ea typeface="Times New Roman" panose="02020603050405020304"/>
              </a:rPr>
              <a:t>	The </a:t>
            </a:r>
            <a:r>
              <a:rPr lang="en-US" sz="2000" dirty="0">
                <a:latin typeface="Times New Roman" panose="02020603050405020304"/>
                <a:ea typeface="Times New Roman" panose="02020603050405020304"/>
              </a:rPr>
              <a:t>content of a transaction may not only be intercepted, but also altered, either maliciously or accidently. User names, credit card numbers, and dollar amounts sent are all vulnerable to such alteration.</a:t>
            </a:r>
            <a:endParaRPr lang="en-IN" sz="2000" dirty="0">
              <a:latin typeface="Times New Roman" panose="02020603050405020304"/>
              <a:ea typeface="Times New Roman" panose="02020603050405020304"/>
            </a:endParaRPr>
          </a:p>
          <a:p>
            <a:pPr marL="0" indent="0">
              <a:spcBef>
                <a:spcPts val="10"/>
              </a:spcBef>
              <a:spcAft>
                <a:spcPts val="0"/>
              </a:spcAft>
              <a:buNone/>
            </a:pPr>
            <a:endParaRPr lang="en-IN" sz="1600" dirty="0">
              <a:latin typeface="Times New Roman" panose="02020603050405020304"/>
              <a:ea typeface="Times New Roman" panose="02020603050405020304"/>
            </a:endParaRPr>
          </a:p>
          <a:p>
            <a:endParaRPr lang="en-IN"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pPr marL="342900" lvl="0" indent="-342900">
              <a:spcBef>
                <a:spcPct val="20000"/>
              </a:spcBef>
            </a:pPr>
            <a:r>
              <a:rPr lang="en-US" sz="3000" b="1" dirty="0">
                <a:solidFill>
                  <a:prstClr val="black"/>
                </a:solidFill>
                <a:latin typeface="Times New Roman" panose="02020603050405020304" pitchFamily="18" charset="0"/>
                <a:ea typeface="+mn-ea"/>
                <a:cs typeface="Times New Roman" panose="02020603050405020304" pitchFamily="18" charset="0"/>
              </a:rPr>
              <a:t>Types of Threats and sources of threats</a:t>
            </a:r>
            <a:br>
              <a:rPr lang="en-IN" sz="3000" dirty="0">
                <a:solidFill>
                  <a:prstClr val="black"/>
                </a:solidFill>
                <a:latin typeface="Times New Roman" panose="02020603050405020304" pitchFamily="18" charset="0"/>
                <a:ea typeface="+mn-ea"/>
                <a:cs typeface="Times New Roman" panose="02020603050405020304" pitchFamily="18" charset="0"/>
              </a:rPr>
            </a:br>
            <a:endParaRPr lang="en-IN"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accent5">
              <a:lumMod val="20000"/>
              <a:lumOff val="80000"/>
            </a:schemeClr>
          </a:solidFill>
        </p:spPr>
        <p:txBody>
          <a:bodyPr>
            <a:noAutofit/>
          </a:bodyPr>
          <a:lstStyle/>
          <a:p>
            <a:pPr marL="0" indent="0">
              <a:buNone/>
            </a:pPr>
            <a:r>
              <a:rPr lang="en-US" sz="2200" dirty="0">
                <a:latin typeface="Times New Roman" panose="02020603050405020304" pitchFamily="18" charset="0"/>
                <a:cs typeface="Times New Roman" panose="02020603050405020304" pitchFamily="18" charset="0"/>
              </a:rPr>
              <a:t>  </a:t>
            </a:r>
            <a:endParaRPr lang="en-IN" sz="2200" b="1" dirty="0">
              <a:latin typeface="Times New Roman" panose="02020603050405020304" pitchFamily="18" charset="0"/>
              <a:cs typeface="Times New Roman" panose="02020603050405020304" pitchFamily="18" charset="0"/>
            </a:endParaRPr>
          </a:p>
          <a:p>
            <a:pPr lvl="1"/>
            <a:r>
              <a:rPr lang="en-US" sz="2200" b="1" dirty="0">
                <a:latin typeface="Times New Roman" panose="02020603050405020304" pitchFamily="18" charset="0"/>
                <a:cs typeface="Times New Roman" panose="02020603050405020304" pitchFamily="18" charset="0"/>
              </a:rPr>
              <a:t>Email attachments</a:t>
            </a:r>
            <a:r>
              <a:rPr lang="en-US" sz="2200" dirty="0">
                <a:latin typeface="Times New Roman" panose="02020603050405020304" pitchFamily="18" charset="0"/>
                <a:cs typeface="Times New Roman" panose="02020603050405020304" pitchFamily="18" charset="0"/>
              </a:rPr>
              <a:t> – opening an attachment could unleash a virus and they can propagate themselves even without a user double‐ clicking on them.</a:t>
            </a:r>
            <a:endParaRPr lang="en-IN"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endParaRPr lang="en-IN" sz="2200" b="1" dirty="0">
              <a:latin typeface="Times New Roman" panose="02020603050405020304" pitchFamily="18" charset="0"/>
              <a:cs typeface="Times New Roman" panose="02020603050405020304" pitchFamily="18" charset="0"/>
            </a:endParaRPr>
          </a:p>
          <a:p>
            <a:pPr lvl="1"/>
            <a:r>
              <a:rPr lang="en-US" sz="2200" b="1" dirty="0">
                <a:latin typeface="Times New Roman" panose="02020603050405020304" pitchFamily="18" charset="0"/>
                <a:cs typeface="Times New Roman" panose="02020603050405020304" pitchFamily="18" charset="0"/>
              </a:rPr>
              <a:t>VPN tunnel vulnerabilities </a:t>
            </a:r>
            <a:r>
              <a:rPr lang="en-US" sz="2200" dirty="0">
                <a:latin typeface="Times New Roman" panose="02020603050405020304" pitchFamily="18" charset="0"/>
                <a:cs typeface="Times New Roman" panose="02020603050405020304" pitchFamily="18" charset="0"/>
              </a:rPr>
              <a:t>– a hacker who works his way into the VPN has free and easy access to the network</a:t>
            </a:r>
            <a:endParaRPr lang="en-IN"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endParaRPr lang="en-IN" sz="2200" b="1" dirty="0">
              <a:latin typeface="Times New Roman" panose="02020603050405020304" pitchFamily="18" charset="0"/>
              <a:cs typeface="Times New Roman" panose="02020603050405020304" pitchFamily="18" charset="0"/>
            </a:endParaRPr>
          </a:p>
          <a:p>
            <a:pPr lvl="1"/>
            <a:r>
              <a:rPr lang="en-US" sz="2200" b="1" dirty="0">
                <a:latin typeface="Times New Roman" panose="02020603050405020304" pitchFamily="18" charset="0"/>
                <a:cs typeface="Times New Roman" panose="02020603050405020304" pitchFamily="18" charset="0"/>
              </a:rPr>
              <a:t>Blended attacks </a:t>
            </a:r>
            <a:r>
              <a:rPr lang="en-US" sz="2200" dirty="0">
                <a:latin typeface="Times New Roman" panose="02020603050405020304" pitchFamily="18" charset="0"/>
                <a:cs typeface="Times New Roman" panose="02020603050405020304" pitchFamily="18" charset="0"/>
              </a:rPr>
              <a:t>– Worms and viruses are becoming more complicated, and now a single one may be able to execute itself or even attack more than one platform.</a:t>
            </a:r>
            <a:endParaRPr lang="en-IN"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a:p>
            <a:pPr marL="0" indent="0">
              <a:buNone/>
            </a:pPr>
            <a:br>
              <a:rPr lang="en-US"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781128"/>
          </a:xfrm>
          <a:solidFill>
            <a:schemeClr val="accent5">
              <a:lumMod val="20000"/>
              <a:lumOff val="80000"/>
            </a:schemeClr>
          </a:solidFill>
        </p:spPr>
        <p:txBody>
          <a:bodyPr>
            <a:noAutofit/>
          </a:bodyPr>
          <a:lstStyle/>
          <a:p>
            <a:pPr lvl="1"/>
            <a:r>
              <a:rPr lang="en-US" sz="2200" b="1" dirty="0">
                <a:solidFill>
                  <a:prstClr val="black"/>
                </a:solidFill>
                <a:latin typeface="Times New Roman" panose="02020603050405020304" pitchFamily="18" charset="0"/>
                <a:cs typeface="Times New Roman" panose="02020603050405020304" pitchFamily="18" charset="0"/>
              </a:rPr>
              <a:t>Diversionary tactics</a:t>
            </a:r>
            <a:r>
              <a:rPr lang="en-US" sz="2200" dirty="0">
                <a:solidFill>
                  <a:prstClr val="black"/>
                </a:solidFill>
                <a:latin typeface="Times New Roman" panose="02020603050405020304" pitchFamily="18" charset="0"/>
                <a:cs typeface="Times New Roman" panose="02020603050405020304" pitchFamily="18" charset="0"/>
              </a:rPr>
              <a:t> – hackers may strike a set of servers in a target company and then when security administrators are busy securing that, they slip in and attack another part of the network.</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endParaRPr lang="en-IN" sz="2200" b="1" dirty="0">
              <a:solidFill>
                <a:prstClr val="black"/>
              </a:solidFill>
              <a:latin typeface="Times New Roman" panose="02020603050405020304" pitchFamily="18" charset="0"/>
              <a:cs typeface="Times New Roman" panose="02020603050405020304" pitchFamily="18" charset="0"/>
            </a:endParaRPr>
          </a:p>
          <a:p>
            <a:pPr lvl="1"/>
            <a:r>
              <a:rPr lang="en-US" sz="2200" b="1" dirty="0">
                <a:solidFill>
                  <a:prstClr val="black"/>
                </a:solidFill>
                <a:latin typeface="Times New Roman" panose="02020603050405020304" pitchFamily="18" charset="0"/>
                <a:cs typeface="Times New Roman" panose="02020603050405020304" pitchFamily="18" charset="0"/>
              </a:rPr>
              <a:t>Downloading Tactics</a:t>
            </a:r>
            <a:r>
              <a:rPr lang="en-US" sz="2200" dirty="0">
                <a:solidFill>
                  <a:prstClr val="black"/>
                </a:solidFill>
                <a:latin typeface="Times New Roman" panose="02020603050405020304" pitchFamily="18" charset="0"/>
                <a:cs typeface="Times New Roman" panose="02020603050405020304" pitchFamily="18" charset="0"/>
              </a:rPr>
              <a:t> ‐ Workers frequently misuse their Internet access in the workplace, downloading games, movies and music and even porn. It opens the network up to attack and sucks up valuable bandwidth.</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endParaRPr lang="en-IN" sz="2200" b="1" dirty="0">
              <a:solidFill>
                <a:prstClr val="black"/>
              </a:solidFill>
              <a:latin typeface="Times New Roman" panose="02020603050405020304" pitchFamily="18" charset="0"/>
              <a:cs typeface="Times New Roman" panose="02020603050405020304" pitchFamily="18" charset="0"/>
            </a:endParaRPr>
          </a:p>
          <a:p>
            <a:pPr lvl="1"/>
            <a:r>
              <a:rPr lang="en-US" sz="2200" b="1" dirty="0" smtClean="0">
                <a:solidFill>
                  <a:prstClr val="black"/>
                </a:solidFill>
                <a:latin typeface="Times New Roman" panose="02020603050405020304" pitchFamily="18" charset="0"/>
                <a:cs typeface="Times New Roman" panose="02020603050405020304" pitchFamily="18" charset="0"/>
              </a:rPr>
              <a:t>Supply </a:t>
            </a:r>
            <a:r>
              <a:rPr lang="en-US" sz="2200" b="1" dirty="0">
                <a:solidFill>
                  <a:prstClr val="black"/>
                </a:solidFill>
                <a:latin typeface="Times New Roman" panose="02020603050405020304" pitchFamily="18" charset="0"/>
                <a:cs typeface="Times New Roman" panose="02020603050405020304" pitchFamily="18" charset="0"/>
              </a:rPr>
              <a:t>chain partners Added to the Network</a:t>
            </a:r>
            <a:r>
              <a:rPr lang="en-US" sz="2200" dirty="0">
                <a:solidFill>
                  <a:prstClr val="black"/>
                </a:solidFill>
                <a:latin typeface="Times New Roman" panose="02020603050405020304" pitchFamily="18" charset="0"/>
                <a:cs typeface="Times New Roman" panose="02020603050405020304" pitchFamily="18" charset="0"/>
              </a:rPr>
              <a:t> – An administrator may grant access to the network for a partner company and then forget to close that access point when the job is over.</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781128"/>
          </a:xfrm>
          <a:solidFill>
            <a:schemeClr val="accent5">
              <a:lumMod val="20000"/>
              <a:lumOff val="80000"/>
            </a:schemeClr>
          </a:solidFill>
        </p:spPr>
        <p:txBody>
          <a:bodyPr>
            <a:noAutofit/>
          </a:bodyPr>
          <a:lstStyle/>
          <a:p>
            <a:pPr lvl="1"/>
            <a:r>
              <a:rPr lang="en-US" sz="2200" b="1" dirty="0">
                <a:solidFill>
                  <a:prstClr val="black"/>
                </a:solidFill>
                <a:latin typeface="Times New Roman" panose="02020603050405020304" pitchFamily="18" charset="0"/>
                <a:cs typeface="Times New Roman" panose="02020603050405020304" pitchFamily="18" charset="0"/>
              </a:rPr>
              <a:t>Renaming documents</a:t>
            </a:r>
            <a:r>
              <a:rPr lang="en-US" sz="2200" dirty="0">
                <a:solidFill>
                  <a:prstClr val="black"/>
                </a:solidFill>
                <a:latin typeface="Times New Roman" panose="02020603050405020304" pitchFamily="18" charset="0"/>
                <a:cs typeface="Times New Roman" panose="02020603050405020304" pitchFamily="18" charset="0"/>
              </a:rPr>
              <a:t> – A employee could save business critical information in a different file, give it a random , unrelated name and email the information to her home computer, a friend or even a corporate competitor.</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endParaRPr lang="en-IN" sz="2200" b="1" dirty="0">
              <a:solidFill>
                <a:prstClr val="black"/>
              </a:solidFill>
              <a:latin typeface="Times New Roman" panose="02020603050405020304" pitchFamily="18" charset="0"/>
              <a:cs typeface="Times New Roman" panose="02020603050405020304" pitchFamily="18" charset="0"/>
            </a:endParaRPr>
          </a:p>
          <a:p>
            <a:pPr lvl="1"/>
            <a:r>
              <a:rPr lang="en-US" sz="2200" b="1" dirty="0">
                <a:solidFill>
                  <a:prstClr val="black"/>
                </a:solidFill>
                <a:latin typeface="Times New Roman" panose="02020603050405020304" pitchFamily="18" charset="0"/>
                <a:cs typeface="Times New Roman" panose="02020603050405020304" pitchFamily="18" charset="0"/>
              </a:rPr>
              <a:t>Peer to peer applications</a:t>
            </a:r>
            <a:r>
              <a:rPr lang="en-US" sz="2200" dirty="0">
                <a:solidFill>
                  <a:prstClr val="black"/>
                </a:solidFill>
                <a:latin typeface="Times New Roman" panose="02020603050405020304" pitchFamily="18" charset="0"/>
                <a:cs typeface="Times New Roman" panose="02020603050405020304" pitchFamily="18" charset="0"/>
              </a:rPr>
              <a:t> – Here, there is implied trust between servers. That means if a user has access to one server, he automatically has access to another server if the servers share trust.</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endParaRPr lang="en-IN" sz="2200" b="1" dirty="0">
              <a:solidFill>
                <a:prstClr val="black"/>
              </a:solidFill>
              <a:latin typeface="Times New Roman" panose="02020603050405020304" pitchFamily="18" charset="0"/>
              <a:cs typeface="Times New Roman" panose="02020603050405020304" pitchFamily="18" charset="0"/>
            </a:endParaRPr>
          </a:p>
          <a:p>
            <a:pPr lvl="1"/>
            <a:r>
              <a:rPr lang="en-US" sz="2200" b="1" dirty="0">
                <a:solidFill>
                  <a:prstClr val="black"/>
                </a:solidFill>
                <a:latin typeface="Times New Roman" panose="02020603050405020304" pitchFamily="18" charset="0"/>
                <a:cs typeface="Times New Roman" panose="02020603050405020304" pitchFamily="18" charset="0"/>
              </a:rPr>
              <a:t>Music and Video Browsers</a:t>
            </a:r>
            <a:r>
              <a:rPr lang="en-US" sz="2200" dirty="0">
                <a:solidFill>
                  <a:prstClr val="black"/>
                </a:solidFill>
                <a:latin typeface="Times New Roman" panose="02020603050405020304" pitchFamily="18" charset="0"/>
                <a:cs typeface="Times New Roman" panose="02020603050405020304" pitchFamily="18" charset="0"/>
              </a:rPr>
              <a:t> – These are browsers that automatically will connect the user with related web sites – all without the user’s permission.</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3937</Words>
  <Application>WPS Presentation</Application>
  <PresentationFormat>On-screen Show (4:3)</PresentationFormat>
  <Paragraphs>64</Paragraphs>
  <Slides>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8</vt:i4>
      </vt:variant>
    </vt:vector>
  </HeadingPairs>
  <TitlesOfParts>
    <vt:vector size="17" baseType="lpstr">
      <vt:lpstr>Arial</vt:lpstr>
      <vt:lpstr>SimSun</vt:lpstr>
      <vt:lpstr>Wingdings</vt:lpstr>
      <vt:lpstr>Times New Roman</vt:lpstr>
      <vt:lpstr>Times New Roman</vt:lpstr>
      <vt:lpstr>Calibri</vt:lpstr>
      <vt:lpstr>Microsoft YaHei</vt:lpstr>
      <vt:lpstr>Arial Unicode MS</vt:lpstr>
      <vt:lpstr>Office Theme</vt:lpstr>
      <vt:lpstr>Security issues in E-commerce</vt:lpstr>
      <vt:lpstr>Introduction</vt:lpstr>
      <vt:lpstr>Security issues in E-commerce</vt:lpstr>
      <vt:lpstr>PowerPoint 演示文稿</vt:lpstr>
      <vt:lpstr>PowerPoint 演示文稿</vt:lpstr>
      <vt:lpstr>Types of Threats and sources of threats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8</cp:revision>
  <dcterms:created xsi:type="dcterms:W3CDTF">2020-11-25T01:41:00Z</dcterms:created>
  <dcterms:modified xsi:type="dcterms:W3CDTF">2024-08-31T09:03:07Z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989DA7A532B143448DCCA1DD7360CDD6_12</vt:lpwstr>
  </property>
  <property fmtid="{D5CDD505-2E9C-101B-9397-08002B2CF9AE}" pid="3" name="KSOProductBuildVer">
    <vt:lpwstr>1033-12.2.0.17562</vt:lpwstr>
  </property>
</Properties>
</file>