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EB964B4-2371-4969-99E7-CB837A019E1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EB964B4-2371-4969-99E7-CB837A019E1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EB964B4-2371-4969-99E7-CB837A019E1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EB964B4-2371-4969-99E7-CB837A019E1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EB964B4-2371-4969-99E7-CB837A019E1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7EB964B4-2371-4969-99E7-CB837A019E1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7EB964B4-2371-4969-99E7-CB837A019E17}"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EB964B4-2371-4969-99E7-CB837A019E17}"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B964B4-2371-4969-99E7-CB837A019E17}"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EB964B4-2371-4969-99E7-CB837A019E1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EB964B4-2371-4969-99E7-CB837A019E1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941B23-BD86-4DF2-AF0E-75DFEC704FCC}"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964B4-2371-4969-99E7-CB837A019E17}"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41B23-BD86-4DF2-AF0E-75DFEC704FCC}"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2">
              <a:lumMod val="20000"/>
              <a:lumOff val="80000"/>
            </a:schemeClr>
          </a:solidFill>
        </p:spPr>
        <p:txBody>
          <a:bodyPr>
            <a:normAutofit/>
          </a:bodyPr>
          <a:lstStyle/>
          <a:p>
            <a:r>
              <a:rPr lang="en-US" sz="3000" b="1" dirty="0" smtClean="0"/>
              <a:t>Security tools</a:t>
            </a:r>
            <a:endParaRPr lang="en-IN" sz="3000" b="1" dirty="0"/>
          </a:p>
        </p:txBody>
      </p:sp>
      <p:sp>
        <p:nvSpPr>
          <p:cNvPr id="3" name="Subtitle 2"/>
          <p:cNvSpPr>
            <a:spLocks noGrp="1"/>
          </p:cNvSpPr>
          <p:nvPr>
            <p:ph type="subTitle" idx="1"/>
          </p:nvPr>
        </p:nvSpPr>
        <p:spPr/>
        <p:txBody>
          <a:bodyPr>
            <a:normAutofit fontScale="70000"/>
          </a:bodyPr>
          <a:lstStyle/>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84784"/>
            <a:ext cx="8229600" cy="4641379"/>
          </a:xfrm>
          <a:solidFill>
            <a:schemeClr val="accent6">
              <a:lumMod val="20000"/>
              <a:lumOff val="80000"/>
            </a:schemeClr>
          </a:solidFill>
        </p:spPr>
        <p:txBody>
          <a:bodyPr>
            <a:normAutofit/>
          </a:bodyPr>
          <a:lstStyle/>
          <a:p>
            <a:pPr marL="0" lvl="0" indent="0" algn="just">
              <a:lnSpc>
                <a:spcPts val="1250"/>
              </a:lnSpc>
              <a:buSzPts val="1100"/>
              <a:buNone/>
              <a:tabLst>
                <a:tab pos="210820" algn="l"/>
              </a:tabLst>
            </a:pPr>
            <a:endParaRPr lang="en-US" sz="2200" dirty="0" smtClean="0">
              <a:effectLst/>
              <a:latin typeface="Times New Roman" panose="02020603050405020304"/>
              <a:ea typeface="Times New Roman" panose="02020603050405020304"/>
            </a:endParaRPr>
          </a:p>
          <a:p>
            <a:pPr marL="0" lvl="0" indent="0" algn="just">
              <a:lnSpc>
                <a:spcPts val="1250"/>
              </a:lnSpc>
              <a:buSzPts val="1100"/>
              <a:buNone/>
              <a:tabLst>
                <a:tab pos="210820" algn="l"/>
              </a:tabLst>
            </a:pPr>
            <a:r>
              <a:rPr lang="en-US" sz="2200" dirty="0" smtClean="0">
                <a:effectLst/>
                <a:latin typeface="Times New Roman" panose="02020603050405020304"/>
                <a:ea typeface="Times New Roman" panose="02020603050405020304"/>
              </a:rPr>
              <a:t>1. </a:t>
            </a:r>
            <a:r>
              <a:rPr lang="en-US" sz="2200" b="1" dirty="0" smtClean="0">
                <a:effectLst/>
                <a:latin typeface="Times New Roman" panose="02020603050405020304"/>
                <a:ea typeface="Times New Roman" panose="02020603050405020304"/>
              </a:rPr>
              <a:t>Encryption</a:t>
            </a:r>
            <a:endParaRPr lang="en-IN" sz="2200" b="1" dirty="0" smtClean="0">
              <a:effectLst/>
              <a:latin typeface="Times New Roman" panose="02020603050405020304"/>
              <a:ea typeface="Times New Roman" panose="02020603050405020304"/>
            </a:endParaRPr>
          </a:p>
          <a:p>
            <a:pPr marL="70485" marR="100965" indent="0" algn="just">
              <a:spcBef>
                <a:spcPts val="5"/>
              </a:spcBef>
              <a:spcAft>
                <a:spcPts val="0"/>
              </a:spcAft>
              <a:buNone/>
            </a:pPr>
            <a:r>
              <a:rPr lang="en-US" sz="2200" dirty="0" smtClean="0">
                <a:effectLst/>
                <a:latin typeface="Times New Roman" panose="02020603050405020304"/>
                <a:ea typeface="Times New Roman" panose="02020603050405020304"/>
              </a:rPr>
              <a:t>	Implementation </a:t>
            </a:r>
            <a:r>
              <a:rPr lang="en-US" sz="2200" dirty="0" smtClean="0">
                <a:effectLst/>
                <a:latin typeface="Times New Roman" panose="02020603050405020304"/>
                <a:ea typeface="Times New Roman" panose="02020603050405020304"/>
              </a:rPr>
              <a:t>of technology solutions to secure information that travel over public channels can be protected using cryptographic techniques. Cryptography is the process of making information unintelligible to the unauthorized reader. But decryption is a reverse process of encryption, to make the information readable once again. Cryptography techniques make use of secret codes or key to encrypt information. The same secret key is used by the receiver to decrypt the information; A key is a very large number, a string of zeros and ones.</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lvl="0" indent="0" algn="just">
              <a:lnSpc>
                <a:spcPts val="1260"/>
              </a:lnSpc>
              <a:spcBef>
                <a:spcPts val="575"/>
              </a:spcBef>
              <a:buSzPts val="1100"/>
              <a:buNone/>
              <a:tabLst>
                <a:tab pos="210820" algn="l"/>
              </a:tabLst>
            </a:pPr>
            <a:endParaRPr lang="en-US" sz="2200" b="1" dirty="0" smtClean="0">
              <a:effectLst/>
              <a:latin typeface="Times New Roman" panose="02020603050405020304"/>
              <a:ea typeface="Times New Roman" panose="02020603050405020304"/>
            </a:endParaRPr>
          </a:p>
          <a:p>
            <a:pPr marL="0" lvl="0" indent="0" algn="just">
              <a:lnSpc>
                <a:spcPts val="1260"/>
              </a:lnSpc>
              <a:spcBef>
                <a:spcPts val="575"/>
              </a:spcBef>
              <a:buSzPts val="1100"/>
              <a:buNone/>
              <a:tabLst>
                <a:tab pos="210820" algn="l"/>
              </a:tabLst>
            </a:pPr>
            <a:r>
              <a:rPr lang="en-US" sz="2200" b="1" dirty="0" smtClean="0">
                <a:effectLst/>
                <a:latin typeface="Times New Roman" panose="02020603050405020304"/>
                <a:ea typeface="Times New Roman" panose="02020603050405020304"/>
              </a:rPr>
              <a:t>2. Digital </a:t>
            </a:r>
            <a:r>
              <a:rPr lang="en-US" sz="2200" b="1" dirty="0" smtClean="0">
                <a:effectLst/>
                <a:latin typeface="Times New Roman" panose="02020603050405020304"/>
                <a:ea typeface="Times New Roman" panose="02020603050405020304"/>
              </a:rPr>
              <a:t>Signatures</a:t>
            </a:r>
            <a:endParaRPr lang="en-IN" sz="2200" b="1" dirty="0" smtClean="0">
              <a:effectLst/>
              <a:latin typeface="Times New Roman" panose="02020603050405020304"/>
              <a:ea typeface="Times New Roman" panose="02020603050405020304"/>
            </a:endParaRPr>
          </a:p>
          <a:p>
            <a:pPr marL="70485" marR="98425" indent="0" algn="just">
              <a:spcAft>
                <a:spcPts val="0"/>
              </a:spcAft>
              <a:buNone/>
            </a:pPr>
            <a:r>
              <a:rPr lang="en-US" sz="2200" b="1"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They </a:t>
            </a:r>
            <a:r>
              <a:rPr lang="en-US" sz="2200" dirty="0" smtClean="0">
                <a:effectLst/>
                <a:latin typeface="Times New Roman" panose="02020603050405020304"/>
                <a:ea typeface="Times New Roman" panose="02020603050405020304"/>
              </a:rPr>
              <a:t>are used to verify the authenticity of the message and claimed identity of the sender but also to verify message integrity. A message is encrypted with the sender’s private key to generate the signature. The message is then sent to the destination along with the signature. The recipient decrypts the signature using the sender’s public key and if result matches with the copy of the message received, the recipient can ensure that the message was sent by the claimed</a:t>
            </a:r>
            <a:r>
              <a:rPr lang="en-US" sz="2200" spc="-6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originator</a:t>
            </a:r>
            <a:r>
              <a:rPr lang="en-US" sz="2200" dirty="0" smtClean="0">
                <a:effectLst/>
                <a:latin typeface="Times New Roman" panose="02020603050405020304"/>
                <a:ea typeface="Times New Roman" panose="02020603050405020304"/>
              </a:rPr>
              <a:t>.</a:t>
            </a:r>
            <a:endParaRPr lang="en-IN" sz="2200" dirty="0" smtClean="0">
              <a:effectLst/>
              <a:latin typeface="Times New Roman" panose="02020603050405020304"/>
              <a:ea typeface="Times New Roman" panose="020206030504050203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fontScale="70000" lnSpcReduction="20000"/>
          </a:bodyPr>
          <a:lstStyle/>
          <a:p>
            <a:pPr marL="0" lvl="0" indent="0" algn="just">
              <a:lnSpc>
                <a:spcPts val="1260"/>
              </a:lnSpc>
              <a:buSzPts val="1100"/>
              <a:buNone/>
              <a:tabLst>
                <a:tab pos="210820" algn="l"/>
              </a:tabLst>
            </a:pPr>
            <a:endParaRPr lang="en-US" b="1" dirty="0" smtClean="0">
              <a:effectLst/>
              <a:latin typeface="Times New Roman" panose="02020603050405020304"/>
              <a:ea typeface="Times New Roman" panose="02020603050405020304"/>
            </a:endParaRPr>
          </a:p>
          <a:p>
            <a:pPr marL="0" lvl="0" indent="0" algn="just">
              <a:lnSpc>
                <a:spcPts val="1260"/>
              </a:lnSpc>
              <a:buSzPts val="1100"/>
              <a:buNone/>
              <a:tabLst>
                <a:tab pos="210820" algn="l"/>
              </a:tabLst>
            </a:pPr>
            <a:r>
              <a:rPr lang="en-US" b="1" dirty="0" smtClean="0">
                <a:effectLst/>
                <a:latin typeface="Times New Roman" panose="02020603050405020304"/>
                <a:ea typeface="Times New Roman" panose="02020603050405020304"/>
              </a:rPr>
              <a:t>3. Digital </a:t>
            </a:r>
            <a:r>
              <a:rPr lang="en-US" b="1" dirty="0" smtClean="0">
                <a:effectLst/>
                <a:latin typeface="Times New Roman" panose="02020603050405020304"/>
                <a:ea typeface="Times New Roman" panose="02020603050405020304"/>
              </a:rPr>
              <a:t>Certificates</a:t>
            </a:r>
            <a:endParaRPr lang="en-IN" b="1" dirty="0" smtClean="0">
              <a:effectLst/>
              <a:latin typeface="Times New Roman" panose="02020603050405020304"/>
              <a:ea typeface="Times New Roman" panose="02020603050405020304"/>
            </a:endParaRPr>
          </a:p>
          <a:p>
            <a:pPr marL="70485" marR="99060" indent="0" algn="just">
              <a:spcAft>
                <a:spcPts val="0"/>
              </a:spcAft>
              <a:buNone/>
            </a:pPr>
            <a:r>
              <a:rPr lang="en-US" b="1"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A </a:t>
            </a:r>
            <a:r>
              <a:rPr lang="en-US" dirty="0" smtClean="0">
                <a:effectLst/>
                <a:latin typeface="Times New Roman" panose="02020603050405020304"/>
                <a:ea typeface="Times New Roman" panose="02020603050405020304"/>
              </a:rPr>
              <a:t>digital certificate is an electronic file that uniquely identifies individuals and web sites on the Internet and enables secure, confidential communications. The security of transactions can be further strengthened by the use of digital certificates. Certification Authorities issues digital certificates to users who wish to engage in secure communication</a:t>
            </a:r>
            <a:r>
              <a:rPr lang="en-US" dirty="0" smtClean="0">
                <a:effectLst/>
                <a:latin typeface="Times New Roman" panose="02020603050405020304"/>
                <a:ea typeface="Times New Roman" panose="02020603050405020304"/>
              </a:rPr>
              <a:t>.</a:t>
            </a:r>
            <a:endParaRPr lang="en-US" dirty="0" smtClean="0">
              <a:effectLst/>
              <a:latin typeface="Times New Roman" panose="02020603050405020304"/>
              <a:ea typeface="Times New Roman" panose="02020603050405020304"/>
            </a:endParaRPr>
          </a:p>
          <a:p>
            <a:pPr marL="70485" marR="99060" indent="0" algn="just">
              <a:spcAft>
                <a:spcPts val="0"/>
              </a:spcAft>
              <a:buNone/>
            </a:pPr>
            <a:r>
              <a:rPr lang="en-US" dirty="0">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Once sender has provided proof of his identity, the certification authority creates a message containing sender’s name and his public key. This message is known as a certificate, is digitally signed by the certification authority. To get the maximum benefit, the public key of the certifying authority should be known to as many people as possible. The public key of certification authority can be accepted as a trusted third party way of establishing authenticity for conducting</a:t>
            </a:r>
            <a:r>
              <a:rPr lang="en-US" spc="-4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e</a:t>
            </a:r>
            <a:r>
              <a:rPr lang="en-US" dirty="0">
                <a:ea typeface="Times New Roman" panose="02020603050405020304"/>
              </a:rPr>
              <a:t>‐</a:t>
            </a:r>
            <a:r>
              <a:rPr lang="en-US" dirty="0" smtClean="0">
                <a:effectLst/>
                <a:latin typeface="Times New Roman" panose="02020603050405020304"/>
                <a:ea typeface="Times New Roman" panose="02020603050405020304"/>
              </a:rPr>
              <a:t>commerce.</a:t>
            </a:r>
            <a:endParaRPr lang="en-IN" dirty="0" smtClean="0">
              <a:effectLst/>
              <a:latin typeface="Times New Roman" panose="02020603050405020304"/>
              <a:ea typeface="Times New Roman" panose="02020603050405020304"/>
            </a:endParaRP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2051</Words>
  <Application>WPS Presentation</Application>
  <PresentationFormat>On-screen Show (4:3)</PresentationFormat>
  <Paragraphs>17</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Times New Roman</vt:lpstr>
      <vt:lpstr>Calibri</vt:lpstr>
      <vt:lpstr>Microsoft YaHei</vt:lpstr>
      <vt:lpstr>Arial Unicode MS</vt:lpstr>
      <vt:lpstr>Office Theme</vt:lpstr>
      <vt:lpstr>Security tools</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tools</dc:title>
  <dc:creator>user</dc:creator>
  <cp:lastModifiedBy>user</cp:lastModifiedBy>
  <cp:revision>4</cp:revision>
  <dcterms:created xsi:type="dcterms:W3CDTF">2020-11-30T14:45:00Z</dcterms:created>
  <dcterms:modified xsi:type="dcterms:W3CDTF">2024-08-31T09:03:18Z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CEE5EBC64E184911BEC7B97DB1207078_12</vt:lpwstr>
  </property>
  <property fmtid="{D5CDD505-2E9C-101B-9397-08002B2CF9AE}" pid="3" name="KSOProductBuildVer">
    <vt:lpwstr>1033-12.2.0.17562</vt:lpwstr>
  </property>
</Properties>
</file>