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8639AEA-42ED-4CFC-8A8E-4008B91D768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C8639AEA-42ED-4CFC-8A8E-4008B91D768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C8639AEA-42ED-4CFC-8A8E-4008B91D7689}"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8639AEA-42ED-4CFC-8A8E-4008B91D7689}"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39AEA-42ED-4CFC-8A8E-4008B91D7689}"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8639AEA-42ED-4CFC-8A8E-4008B91D768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8639AEA-42ED-4CFC-8A8E-4008B91D768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DB2B72-0ABC-45F2-80A8-1AAB5FD11293}"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39AEA-42ED-4CFC-8A8E-4008B91D7689}"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B2B72-0ABC-45F2-80A8-1AAB5FD11293}"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z="2200" b="1" dirty="0" smtClean="0">
                <a:solidFill>
                  <a:srgbClr val="FF0000"/>
                </a:solidFill>
                <a:latin typeface="Arial" panose="020B0604020202020204"/>
              </a:rPr>
              <a:t>Problems </a:t>
            </a:r>
            <a:r>
              <a:rPr lang="en-IN" sz="2200" b="1" dirty="0">
                <a:solidFill>
                  <a:srgbClr val="FF0000"/>
                </a:solidFill>
                <a:latin typeface="Arial" panose="020B0604020202020204"/>
              </a:rPr>
              <a:t>on </a:t>
            </a:r>
            <a:r>
              <a:rPr lang="en-IN" sz="2200" b="1" dirty="0" smtClean="0">
                <a:solidFill>
                  <a:srgbClr val="FF0000"/>
                </a:solidFill>
                <a:latin typeface="Arial" panose="020B0604020202020204"/>
              </a:rPr>
              <a:t>Equivalent </a:t>
            </a:r>
            <a:r>
              <a:rPr lang="en-IN" sz="2200" b="1" dirty="0">
                <a:solidFill>
                  <a:srgbClr val="FF0000"/>
                </a:solidFill>
                <a:latin typeface="Arial" panose="020B0604020202020204"/>
              </a:rPr>
              <a:t>P</a:t>
            </a:r>
            <a:r>
              <a:rPr lang="en-IN" sz="2200" b="1" dirty="0" smtClean="0">
                <a:solidFill>
                  <a:srgbClr val="FF0000"/>
                </a:solidFill>
                <a:latin typeface="Arial" panose="020B0604020202020204"/>
              </a:rPr>
              <a:t>roduction</a:t>
            </a:r>
            <a:endParaRPr lang="en-IN" sz="2200" b="1" dirty="0" smtClean="0">
              <a:solidFill>
                <a:srgbClr val="FF0000"/>
              </a:solidFill>
              <a:latin typeface="Arial" panose="020B0604020202020204"/>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Example 1</a:t>
            </a:r>
            <a:endParaRPr lang="en-IN" sz="3000" b="1" dirty="0"/>
          </a:p>
        </p:txBody>
      </p:sp>
      <p:sp>
        <p:nvSpPr>
          <p:cNvPr id="3" name="Content Placeholder 2"/>
          <p:cNvSpPr>
            <a:spLocks noGrp="1"/>
          </p:cNvSpPr>
          <p:nvPr>
            <p:ph idx="1"/>
          </p:nvPr>
        </p:nvSpPr>
        <p:spPr>
          <a:xfrm>
            <a:off x="457200" y="1412776"/>
            <a:ext cx="8229600" cy="4713387"/>
          </a:xfrm>
        </p:spPr>
        <p:txBody>
          <a:bodyPr>
            <a:noAutofit/>
          </a:bodyPr>
          <a:lstStyle/>
          <a:p>
            <a:r>
              <a:rPr lang="en-IN" sz="2200" dirty="0">
                <a:solidFill>
                  <a:srgbClr val="222222"/>
                </a:solidFill>
                <a:latin typeface="Times New Roman" panose="02020603050405020304" pitchFamily="18" charset="0"/>
                <a:cs typeface="Times New Roman" panose="02020603050405020304" pitchFamily="18" charset="0"/>
              </a:rPr>
              <a:t>During January 2016 units were introduced into Process I. The normal loss was estimated at 5% on input. At the end of the month, 1,400 units had been produced and transferred to the next process, 460 units were uncompleted and 140 units had been scrapped. It was estimated that uncompleted units had reached a stage in production</a:t>
            </a:r>
            <a:br>
              <a:rPr lang="en-IN" sz="2200" dirty="0">
                <a:solidFill>
                  <a:srgbClr val="222222"/>
                </a:solidFill>
                <a:latin typeface="Times New Roman" panose="02020603050405020304" pitchFamily="18" charset="0"/>
                <a:cs typeface="Times New Roman" panose="02020603050405020304" pitchFamily="18" charset="0"/>
              </a:rPr>
            </a:br>
            <a:r>
              <a:rPr lang="en-IN" sz="2200" dirty="0" smtClean="0">
                <a:solidFill>
                  <a:srgbClr val="222222"/>
                </a:solidFill>
                <a:latin typeface="Times New Roman" panose="02020603050405020304" pitchFamily="18" charset="0"/>
                <a:cs typeface="Times New Roman" panose="02020603050405020304" pitchFamily="18" charset="0"/>
              </a:rPr>
              <a:t>as </a:t>
            </a:r>
            <a:r>
              <a:rPr lang="en-IN" sz="2200" dirty="0">
                <a:solidFill>
                  <a:srgbClr val="222222"/>
                </a:solidFill>
                <a:latin typeface="Times New Roman" panose="02020603050405020304" pitchFamily="18" charset="0"/>
                <a:cs typeface="Times New Roman" panose="02020603050405020304" pitchFamily="18" charset="0"/>
              </a:rPr>
              <a:t>follows:</a:t>
            </a:r>
            <a:br>
              <a:rPr lang="en-IN" sz="2200" dirty="0">
                <a:solidFill>
                  <a:srgbClr val="222222"/>
                </a:solidFill>
                <a:latin typeface="Times New Roman" panose="02020603050405020304" pitchFamily="18" charset="0"/>
                <a:cs typeface="Times New Roman" panose="02020603050405020304" pitchFamily="18" charset="0"/>
              </a:rPr>
            </a:br>
            <a:r>
              <a:rPr lang="en-IN" sz="2200" dirty="0" smtClean="0">
                <a:solidFill>
                  <a:srgbClr val="222222"/>
                </a:solidFill>
                <a:latin typeface="Times New Roman" panose="02020603050405020304" pitchFamily="18" charset="0"/>
                <a:cs typeface="Times New Roman" panose="02020603050405020304" pitchFamily="18" charset="0"/>
              </a:rPr>
              <a:t>Material </a:t>
            </a:r>
            <a:r>
              <a:rPr lang="en-IN" sz="2200" dirty="0">
                <a:solidFill>
                  <a:srgbClr val="222222"/>
                </a:solidFill>
                <a:latin typeface="Times New Roman" panose="02020603050405020304" pitchFamily="18" charset="0"/>
                <a:cs typeface="Times New Roman" panose="02020603050405020304" pitchFamily="18" charset="0"/>
              </a:rPr>
              <a:t>75% completed; </a:t>
            </a:r>
            <a:r>
              <a:rPr lang="en-IN" sz="2200" dirty="0" smtClean="0">
                <a:solidFill>
                  <a:srgbClr val="222222"/>
                </a:solidFill>
                <a:latin typeface="Times New Roman" panose="02020603050405020304" pitchFamily="18" charset="0"/>
                <a:cs typeface="Times New Roman" panose="02020603050405020304" pitchFamily="18" charset="0"/>
              </a:rPr>
              <a:t>Labour </a:t>
            </a:r>
            <a:r>
              <a:rPr lang="en-IN" sz="2200" dirty="0">
                <a:solidFill>
                  <a:srgbClr val="222222"/>
                </a:solidFill>
                <a:latin typeface="Times New Roman" panose="02020603050405020304" pitchFamily="18" charset="0"/>
                <a:cs typeface="Times New Roman" panose="02020603050405020304" pitchFamily="18" charset="0"/>
              </a:rPr>
              <a:t>50% completed ; </a:t>
            </a:r>
            <a:r>
              <a:rPr lang="en-IN" sz="2200" dirty="0" smtClean="0">
                <a:solidFill>
                  <a:srgbClr val="222222"/>
                </a:solidFill>
                <a:latin typeface="Times New Roman" panose="02020603050405020304" pitchFamily="18" charset="0"/>
                <a:cs typeface="Times New Roman" panose="02020603050405020304" pitchFamily="18" charset="0"/>
              </a:rPr>
              <a:t>Overheads </a:t>
            </a:r>
            <a:r>
              <a:rPr lang="en-IN" sz="2200" dirty="0">
                <a:solidFill>
                  <a:srgbClr val="222222"/>
                </a:solidFill>
                <a:latin typeface="Times New Roman" panose="02020603050405020304" pitchFamily="18" charset="0"/>
                <a:cs typeface="Times New Roman" panose="02020603050405020304" pitchFamily="18" charset="0"/>
              </a:rPr>
              <a:t>50% completed. </a:t>
            </a:r>
            <a:endParaRPr lang="en-IN" sz="2200" dirty="0" smtClean="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The </a:t>
            </a:r>
            <a:r>
              <a:rPr lang="en-IN" sz="2200" dirty="0">
                <a:solidFill>
                  <a:srgbClr val="222222"/>
                </a:solidFill>
                <a:latin typeface="Times New Roman" panose="02020603050405020304" pitchFamily="18" charset="0"/>
                <a:cs typeface="Times New Roman" panose="02020603050405020304" pitchFamily="18" charset="0"/>
              </a:rPr>
              <a:t>cost of 2,000 units was 5,800. </a:t>
            </a:r>
            <a:endParaRPr lang="en-IN" sz="2200" dirty="0" smtClean="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Direct </a:t>
            </a:r>
            <a:r>
              <a:rPr lang="en-IN" sz="2200" dirty="0">
                <a:solidFill>
                  <a:srgbClr val="222222"/>
                </a:solidFill>
                <a:latin typeface="Times New Roman" panose="02020603050405020304" pitchFamily="18" charset="0"/>
                <a:cs typeface="Times New Roman" panose="02020603050405020304" pitchFamily="18" charset="0"/>
              </a:rPr>
              <a:t>material introduced during the process amounted to 1,440. </a:t>
            </a:r>
            <a:endParaRPr lang="en-IN" sz="2200" dirty="0" smtClean="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Direct </a:t>
            </a:r>
            <a:r>
              <a:rPr lang="en-IN" sz="2200" dirty="0">
                <a:solidFill>
                  <a:srgbClr val="222222"/>
                </a:solidFill>
                <a:latin typeface="Times New Roman" panose="02020603050405020304" pitchFamily="18" charset="0"/>
                <a:cs typeface="Times New Roman" panose="02020603050405020304" pitchFamily="18" charset="0"/>
              </a:rPr>
              <a:t>wages amounted to 3,340. </a:t>
            </a:r>
            <a:endParaRPr lang="en-IN" sz="2200" dirty="0" smtClean="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Production </a:t>
            </a:r>
            <a:r>
              <a:rPr lang="en-IN" sz="2200" dirty="0">
                <a:solidFill>
                  <a:srgbClr val="222222"/>
                </a:solidFill>
                <a:latin typeface="Times New Roman" panose="02020603050405020304" pitchFamily="18" charset="0"/>
                <a:cs typeface="Times New Roman" panose="02020603050405020304" pitchFamily="18" charset="0"/>
              </a:rPr>
              <a:t>overheads incurred were </a:t>
            </a:r>
            <a:r>
              <a:rPr lang="en-IN" sz="2200" dirty="0" err="1" smtClean="0">
                <a:solidFill>
                  <a:srgbClr val="222222"/>
                </a:solidFill>
                <a:latin typeface="Times New Roman" panose="02020603050405020304" pitchFamily="18" charset="0"/>
                <a:cs typeface="Times New Roman" panose="02020603050405020304" pitchFamily="18" charset="0"/>
              </a:rPr>
              <a:t>Rs</a:t>
            </a:r>
            <a:r>
              <a:rPr lang="en-IN" sz="2200" dirty="0" smtClean="0">
                <a:solidFill>
                  <a:srgbClr val="222222"/>
                </a:solidFill>
                <a:latin typeface="Times New Roman" panose="02020603050405020304" pitchFamily="18" charset="0"/>
                <a:cs typeface="Times New Roman" panose="02020603050405020304" pitchFamily="18" charset="0"/>
              </a:rPr>
              <a:t>. </a:t>
            </a:r>
            <a:r>
              <a:rPr lang="en-IN" sz="2200" dirty="0">
                <a:solidFill>
                  <a:srgbClr val="222222"/>
                </a:solidFill>
                <a:latin typeface="Times New Roman" panose="02020603050405020304" pitchFamily="18" charset="0"/>
                <a:cs typeface="Times New Roman" panose="02020603050405020304" pitchFamily="18" charset="0"/>
              </a:rPr>
              <a:t>1,670. </a:t>
            </a:r>
            <a:endParaRPr lang="en-IN" sz="2200" dirty="0" smtClean="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Units </a:t>
            </a:r>
            <a:r>
              <a:rPr lang="en-IN" sz="2200" dirty="0">
                <a:solidFill>
                  <a:srgbClr val="222222"/>
                </a:solidFill>
                <a:latin typeface="Times New Roman" panose="02020603050405020304" pitchFamily="18" charset="0"/>
                <a:cs typeface="Times New Roman" panose="02020603050405020304" pitchFamily="18" charset="0"/>
              </a:rPr>
              <a:t>scrapped realised </a:t>
            </a:r>
            <a:r>
              <a:rPr lang="en-IN" sz="2200" dirty="0" err="1" smtClean="0">
                <a:solidFill>
                  <a:srgbClr val="222222"/>
                </a:solidFill>
                <a:latin typeface="Times New Roman" panose="02020603050405020304" pitchFamily="18" charset="0"/>
                <a:cs typeface="Times New Roman" panose="02020603050405020304" pitchFamily="18" charset="0"/>
              </a:rPr>
              <a:t>Rs</a:t>
            </a:r>
            <a:r>
              <a:rPr lang="en-IN" sz="2200" dirty="0" smtClean="0">
                <a:solidFill>
                  <a:srgbClr val="222222"/>
                </a:solidFill>
                <a:latin typeface="Times New Roman" panose="02020603050405020304" pitchFamily="18" charset="0"/>
                <a:cs typeface="Times New Roman" panose="02020603050405020304" pitchFamily="18" charset="0"/>
              </a:rPr>
              <a:t>. </a:t>
            </a:r>
            <a:r>
              <a:rPr lang="en-IN" sz="2200" dirty="0">
                <a:solidFill>
                  <a:srgbClr val="222222"/>
                </a:solidFill>
                <a:latin typeface="Times New Roman" panose="02020603050405020304" pitchFamily="18" charset="0"/>
                <a:cs typeface="Times New Roman" panose="02020603050405020304" pitchFamily="18" charset="0"/>
              </a:rPr>
              <a:t>1 each.</a:t>
            </a:r>
            <a:br>
              <a:rPr lang="en-IN" sz="2200" dirty="0">
                <a:solidFill>
                  <a:srgbClr val="222222"/>
                </a:solidFill>
                <a:latin typeface="Times New Roman" panose="02020603050405020304" pitchFamily="18" charset="0"/>
                <a:cs typeface="Times New Roman" panose="02020603050405020304" pitchFamily="18" charset="0"/>
              </a:rPr>
            </a:br>
            <a:br>
              <a:rPr lang="en-IN" sz="2200" dirty="0">
                <a:solidFill>
                  <a:srgbClr val="222222"/>
                </a:solidFill>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sz="2200" dirty="0">
                <a:solidFill>
                  <a:srgbClr val="222222"/>
                </a:solidFill>
                <a:latin typeface="Times New Roman" panose="02020603050405020304" pitchFamily="18" charset="0"/>
                <a:cs typeface="Times New Roman" panose="02020603050405020304" pitchFamily="18" charset="0"/>
              </a:rPr>
              <a:t>Units scrapped passed through the process, so were 100% completed as regards material, labour and overhead.</a:t>
            </a:r>
            <a:br>
              <a:rPr lang="en-IN" sz="2200" dirty="0">
                <a:solidFill>
                  <a:srgbClr val="222222"/>
                </a:solidFill>
                <a:latin typeface="Times New Roman" panose="02020603050405020304" pitchFamily="18" charset="0"/>
                <a:cs typeface="Times New Roman" panose="02020603050405020304" pitchFamily="18" charset="0"/>
              </a:rPr>
            </a:br>
            <a:br>
              <a:rPr lang="en-IN" sz="2200" dirty="0">
                <a:solidFill>
                  <a:srgbClr val="222222"/>
                </a:solidFill>
                <a:latin typeface="Times New Roman" panose="02020603050405020304" pitchFamily="18" charset="0"/>
                <a:cs typeface="Times New Roman" panose="02020603050405020304" pitchFamily="18" charset="0"/>
              </a:rPr>
            </a:br>
            <a:r>
              <a:rPr lang="en-IN" sz="2200" dirty="0">
                <a:solidFill>
                  <a:srgbClr val="222222"/>
                </a:solidFill>
                <a:latin typeface="Times New Roman" panose="02020603050405020304" pitchFamily="18" charset="0"/>
                <a:cs typeface="Times New Roman" panose="02020603050405020304" pitchFamily="18" charset="0"/>
              </a:rPr>
              <a:t>Find </a:t>
            </a:r>
            <a:r>
              <a:rPr lang="en-IN" sz="2200" dirty="0" smtClean="0">
                <a:solidFill>
                  <a:srgbClr val="222222"/>
                </a:solidFill>
                <a:latin typeface="Times New Roman" panose="02020603050405020304" pitchFamily="18" charset="0"/>
                <a:cs typeface="Times New Roman" panose="02020603050405020304" pitchFamily="18" charset="0"/>
              </a:rPr>
              <a:t>out:</a:t>
            </a:r>
            <a:endParaRPr lang="en-IN" sz="2200" dirty="0" smtClean="0">
              <a:solidFill>
                <a:srgbClr val="222222"/>
              </a:solidFill>
              <a:latin typeface="Times New Roman" panose="02020603050405020304" pitchFamily="18" charset="0"/>
              <a:cs typeface="Times New Roman" panose="02020603050405020304" pitchFamily="18" charset="0"/>
            </a:endParaRPr>
          </a:p>
          <a:p>
            <a:pPr marL="0" lvl="0" indent="0">
              <a:buNone/>
            </a:pPr>
            <a:r>
              <a:rPr lang="en-IN" sz="2200" dirty="0">
                <a:solidFill>
                  <a:srgbClr val="222222"/>
                </a:solidFill>
                <a:latin typeface="Times New Roman" panose="02020603050405020304" pitchFamily="18" charset="0"/>
                <a:cs typeface="Times New Roman" panose="02020603050405020304" pitchFamily="18" charset="0"/>
              </a:rPr>
              <a:t>	</a:t>
            </a:r>
            <a:r>
              <a:rPr lang="en-IN" sz="2200" dirty="0" smtClean="0">
                <a:solidFill>
                  <a:srgbClr val="222222"/>
                </a:solidFill>
                <a:latin typeface="Times New Roman" panose="02020603050405020304" pitchFamily="18" charset="0"/>
                <a:cs typeface="Times New Roman" panose="02020603050405020304" pitchFamily="18" charset="0"/>
              </a:rPr>
              <a:t>(a</a:t>
            </a:r>
            <a:r>
              <a:rPr lang="en-IN" sz="2200" dirty="0">
                <a:solidFill>
                  <a:srgbClr val="222222"/>
                </a:solidFill>
                <a:latin typeface="Times New Roman" panose="02020603050405020304" pitchFamily="18" charset="0"/>
                <a:cs typeface="Times New Roman" panose="02020603050405020304" pitchFamily="18" charset="0"/>
              </a:rPr>
              <a:t>) Equivalent Production, </a:t>
            </a:r>
            <a:endParaRPr lang="en-IN" sz="2200" dirty="0" smtClean="0">
              <a:solidFill>
                <a:srgbClr val="222222"/>
              </a:solidFill>
              <a:latin typeface="Times New Roman" panose="02020603050405020304" pitchFamily="18" charset="0"/>
              <a:cs typeface="Times New Roman" panose="02020603050405020304" pitchFamily="18" charset="0"/>
            </a:endParaRPr>
          </a:p>
          <a:p>
            <a:pPr marL="0" lvl="0" indent="0">
              <a:buNone/>
            </a:pPr>
            <a:r>
              <a:rPr lang="en-IN" sz="2200" dirty="0">
                <a:solidFill>
                  <a:srgbClr val="222222"/>
                </a:solidFill>
                <a:latin typeface="Times New Roman" panose="02020603050405020304" pitchFamily="18" charset="0"/>
                <a:cs typeface="Times New Roman" panose="02020603050405020304" pitchFamily="18" charset="0"/>
              </a:rPr>
              <a:t>	</a:t>
            </a:r>
            <a:r>
              <a:rPr lang="en-IN" sz="2200" dirty="0" smtClean="0">
                <a:solidFill>
                  <a:srgbClr val="222222"/>
                </a:solidFill>
                <a:latin typeface="Times New Roman" panose="02020603050405020304" pitchFamily="18" charset="0"/>
                <a:cs typeface="Times New Roman" panose="02020603050405020304" pitchFamily="18" charset="0"/>
              </a:rPr>
              <a:t>(</a:t>
            </a:r>
            <a:r>
              <a:rPr lang="en-IN" sz="2200" dirty="0">
                <a:solidFill>
                  <a:srgbClr val="222222"/>
                </a:solidFill>
                <a:latin typeface="Times New Roman" panose="02020603050405020304" pitchFamily="18" charset="0"/>
                <a:cs typeface="Times New Roman" panose="02020603050405020304" pitchFamily="18" charset="0"/>
              </a:rPr>
              <a:t>b) Cost per unit ; and </a:t>
            </a:r>
            <a:endParaRPr lang="en-IN" sz="2200" dirty="0" smtClean="0">
              <a:solidFill>
                <a:srgbClr val="222222"/>
              </a:solidFill>
              <a:latin typeface="Times New Roman" panose="02020603050405020304" pitchFamily="18" charset="0"/>
              <a:cs typeface="Times New Roman" panose="02020603050405020304" pitchFamily="18" charset="0"/>
            </a:endParaRPr>
          </a:p>
          <a:p>
            <a:pPr marL="0" lvl="0" indent="0">
              <a:buNone/>
            </a:pPr>
            <a:r>
              <a:rPr lang="en-IN" sz="2200" dirty="0">
                <a:solidFill>
                  <a:srgbClr val="222222"/>
                </a:solidFill>
                <a:latin typeface="Times New Roman" panose="02020603050405020304" pitchFamily="18" charset="0"/>
                <a:cs typeface="Times New Roman" panose="02020603050405020304" pitchFamily="18" charset="0"/>
              </a:rPr>
              <a:t>	</a:t>
            </a:r>
            <a:r>
              <a:rPr lang="en-IN" sz="2200" dirty="0" smtClean="0">
                <a:solidFill>
                  <a:srgbClr val="222222"/>
                </a:solidFill>
                <a:latin typeface="Times New Roman" panose="02020603050405020304" pitchFamily="18" charset="0"/>
                <a:cs typeface="Times New Roman" panose="02020603050405020304" pitchFamily="18" charset="0"/>
              </a:rPr>
              <a:t>(</a:t>
            </a:r>
            <a:r>
              <a:rPr lang="en-IN" sz="2200" dirty="0">
                <a:solidFill>
                  <a:srgbClr val="222222"/>
                </a:solidFill>
                <a:latin typeface="Times New Roman" panose="02020603050405020304" pitchFamily="18" charset="0"/>
                <a:cs typeface="Times New Roman" panose="02020603050405020304" pitchFamily="18" charset="0"/>
              </a:rPr>
              <a:t>c) Show the necessary accounts.</a:t>
            </a:r>
            <a:endParaRPr lang="en-IN" sz="2200" dirty="0">
              <a:solidFill>
                <a:srgbClr val="222222"/>
              </a:solidFill>
              <a:latin typeface="Times New Roman" panose="02020603050405020304" pitchFamily="18" charset="0"/>
              <a:cs typeface="Times New Roman" panose="02020603050405020304" pitchFamily="18" charset="0"/>
            </a:endParaRPr>
          </a:p>
          <a:p>
            <a:pPr marL="0" indent="0">
              <a:buNone/>
            </a:pP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67544" y="1556791"/>
          <a:ext cx="7848873" cy="4869237"/>
        </p:xfrm>
        <a:graphic>
          <a:graphicData uri="http://schemas.openxmlformats.org/drawingml/2006/table">
            <a:tbl>
              <a:tblPr/>
              <a:tblGrid>
                <a:gridCol w="1152128"/>
                <a:gridCol w="1008112"/>
                <a:gridCol w="1570262"/>
                <a:gridCol w="653709"/>
                <a:gridCol w="575265"/>
                <a:gridCol w="653709"/>
                <a:gridCol w="536042"/>
                <a:gridCol w="601413"/>
                <a:gridCol w="522968"/>
                <a:gridCol w="575265"/>
              </a:tblGrid>
              <a:tr h="519465">
                <a:tc gridSpan="10">
                  <a:txBody>
                    <a:bodyPr/>
                    <a:lstStyle/>
                    <a:p>
                      <a:pPr algn="ctr" fontAlgn="b"/>
                      <a:r>
                        <a:rPr lang="en-IN" sz="2000" b="1" i="0" u="none" strike="noStrike" dirty="0">
                          <a:solidFill>
                            <a:srgbClr val="000000"/>
                          </a:solidFill>
                          <a:effectLst/>
                          <a:latin typeface="Calibri" panose="020F0502020204030204"/>
                        </a:rPr>
                        <a:t>Statement of Equivalent </a:t>
                      </a:r>
                      <a:r>
                        <a:rPr lang="en-IN" sz="2000" b="1" i="0" u="none" strike="noStrike" dirty="0" smtClean="0">
                          <a:solidFill>
                            <a:srgbClr val="000000"/>
                          </a:solidFill>
                          <a:effectLst/>
                          <a:latin typeface="Calibri" panose="020F0502020204030204"/>
                        </a:rPr>
                        <a:t>Production(Units)</a:t>
                      </a:r>
                      <a:endParaRPr lang="en-IN" sz="20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c hMerge="1">
                  <a:tcPr/>
                </a:tc>
                <a:tc hMerge="1">
                  <a:tcPr/>
                </a:tc>
              </a:tr>
              <a:tr h="415571">
                <a:tc rowSpan="3">
                  <a:txBody>
                    <a:bodyPr/>
                    <a:lstStyle/>
                    <a:p>
                      <a:pPr algn="ctr" fontAlgn="ctr"/>
                      <a:r>
                        <a:rPr lang="en-IN" sz="2000" b="1" i="0" u="none" strike="noStrike" dirty="0">
                          <a:solidFill>
                            <a:srgbClr val="000000"/>
                          </a:solidFill>
                          <a:effectLst/>
                          <a:latin typeface="Calibri" panose="020F0502020204030204"/>
                        </a:rPr>
                        <a:t>Input</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2000" b="1" i="0" u="none" strike="noStrike" dirty="0">
                          <a:solidFill>
                            <a:srgbClr val="000000"/>
                          </a:solidFill>
                          <a:effectLst/>
                          <a:latin typeface="Calibri" panose="020F0502020204030204"/>
                        </a:rPr>
                        <a:t>Output</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2000" b="1" i="0" u="none" strike="noStrike" dirty="0">
                          <a:solidFill>
                            <a:srgbClr val="000000"/>
                          </a:solidFill>
                          <a:effectLst/>
                          <a:latin typeface="Calibri" panose="020F0502020204030204"/>
                        </a:rPr>
                        <a:t>Units</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b"/>
                      <a:r>
                        <a:rPr lang="en-IN" sz="2000" b="1" i="0" u="none" strike="noStrike">
                          <a:solidFill>
                            <a:srgbClr val="000000"/>
                          </a:solidFill>
                          <a:effectLst/>
                          <a:latin typeface="Calibri" panose="020F0502020204030204"/>
                        </a:rPr>
                        <a:t>Equivalent Production</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r>
              <a:tr h="415571">
                <a:tc vMerge="1">
                  <a:tcPr/>
                </a:tc>
                <a:tc vMerge="1">
                  <a:tcPr/>
                </a:tc>
                <a:tc vMerge="1">
                  <a:tcPr/>
                </a:tc>
                <a:tc vMerge="1">
                  <a:tcPr/>
                </a:tc>
                <a:tc gridSpan="2">
                  <a:txBody>
                    <a:bodyPr/>
                    <a:lstStyle/>
                    <a:p>
                      <a:pPr algn="ctr" fontAlgn="b"/>
                      <a:r>
                        <a:rPr lang="en-IN" sz="2000" b="1" i="0" u="none" strike="noStrike">
                          <a:solidFill>
                            <a:srgbClr val="000000"/>
                          </a:solidFill>
                          <a:effectLst/>
                          <a:latin typeface="Calibri" panose="020F0502020204030204"/>
                        </a:rPr>
                        <a:t>Material</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gridSpan="2">
                  <a:txBody>
                    <a:bodyPr/>
                    <a:lstStyle/>
                    <a:p>
                      <a:pPr algn="ctr" fontAlgn="b"/>
                      <a:r>
                        <a:rPr lang="en-IN" sz="2000" b="1" i="0" u="none" strike="noStrike">
                          <a:solidFill>
                            <a:srgbClr val="000000"/>
                          </a:solidFill>
                          <a:effectLst/>
                          <a:latin typeface="Calibri" panose="020F0502020204030204"/>
                        </a:rPr>
                        <a:t>Labour</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gridSpan="2">
                  <a:txBody>
                    <a:bodyPr/>
                    <a:lstStyle/>
                    <a:p>
                      <a:pPr algn="ctr" fontAlgn="b"/>
                      <a:r>
                        <a:rPr lang="en-IN" sz="2000" b="1" i="0" u="none" strike="noStrike">
                          <a:solidFill>
                            <a:srgbClr val="000000"/>
                          </a:solidFill>
                          <a:effectLst/>
                          <a:latin typeface="Calibri" panose="020F0502020204030204"/>
                        </a:rPr>
                        <a:t>Overhead</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r>
              <a:tr h="415571">
                <a:tc vMerge="1">
                  <a:tcPr/>
                </a:tc>
                <a:tc vMerge="1">
                  <a:tcPr/>
                </a:tc>
                <a:tc vMerge="1">
                  <a:tcPr/>
                </a:tc>
                <a:tc vMerge="1">
                  <a:tcPr/>
                </a:tc>
                <a:tc>
                  <a:txBody>
                    <a:bodyPr/>
                    <a:lstStyle/>
                    <a:p>
                      <a:pPr algn="ctr" fontAlgn="ctr"/>
                      <a:r>
                        <a:rPr lang="en-IN" sz="2000" b="1" i="0" u="none" strike="noStrike">
                          <a:solidFill>
                            <a:srgbClr val="000000"/>
                          </a:solidFill>
                          <a:effectLst/>
                          <a:latin typeface="Calibri" panose="020F0502020204030204"/>
                        </a:rPr>
                        <a:t>%</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5986">
                <a:tc>
                  <a:txBody>
                    <a:bodyPr/>
                    <a:lstStyle/>
                    <a:p>
                      <a:pPr algn="l" fontAlgn="b"/>
                      <a:r>
                        <a:rPr lang="en-IN" sz="2000" b="0" i="0" u="none" strike="noStrike" dirty="0" smtClean="0">
                          <a:solidFill>
                            <a:srgbClr val="000000"/>
                          </a:solidFill>
                          <a:effectLst/>
                          <a:latin typeface="Calibri" panose="020F0502020204030204"/>
                        </a:rPr>
                        <a:t> Unit introduced</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2000" b="0" i="0" u="none" strike="noStrike" dirty="0" smtClean="0">
                          <a:solidFill>
                            <a:srgbClr val="000000"/>
                          </a:solidFill>
                          <a:effectLst/>
                          <a:latin typeface="Calibri" panose="020F0502020204030204"/>
                        </a:rPr>
                        <a:t>Normal Loss </a:t>
                      </a:r>
                      <a:endParaRPr lang="en-IN" sz="2000" b="0" i="0" u="none" strike="noStrike" dirty="0" smtClean="0">
                        <a:solidFill>
                          <a:srgbClr val="000000"/>
                        </a:solidFill>
                        <a:effectLst/>
                        <a:latin typeface="Calibri" panose="020F0502020204030204"/>
                      </a:endParaRPr>
                    </a:p>
                    <a:p>
                      <a:pPr algn="l" fontAlgn="b"/>
                      <a:r>
                        <a:rPr lang="en-IN" sz="2000" b="0" i="0" u="none" strike="noStrike" dirty="0" smtClean="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458239">
                <a:tc>
                  <a:txBody>
                    <a:bodyPr/>
                    <a:lstStyle/>
                    <a:p>
                      <a:pPr algn="l"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r>
                        <a:rPr lang="en-US" sz="2000" b="0" i="0" u="none" strike="noStrike" dirty="0" smtClean="0">
                          <a:solidFill>
                            <a:srgbClr val="000000"/>
                          </a:solidFill>
                          <a:effectLst/>
                          <a:latin typeface="Calibri" panose="020F0502020204030204"/>
                        </a:rPr>
                        <a:t>Abnormal loss</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632221">
                <a:tc>
                  <a:txBody>
                    <a:bodyPr/>
                    <a:lstStyle/>
                    <a:p>
                      <a:pPr algn="l"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r>
                        <a:rPr lang="en-US" sz="2000" b="0" i="0" u="none" strike="noStrike" dirty="0" smtClean="0">
                          <a:solidFill>
                            <a:srgbClr val="000000"/>
                          </a:solidFill>
                          <a:effectLst/>
                          <a:latin typeface="Calibri" panose="020F0502020204030204"/>
                        </a:rPr>
                        <a:t>Finished production</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1400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1400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1400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1400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607564">
                <a:tc>
                  <a:txBody>
                    <a:bodyPr/>
                    <a:lstStyle/>
                    <a:p>
                      <a:pPr algn="l"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smtClean="0">
                          <a:solidFill>
                            <a:srgbClr val="000000"/>
                          </a:solidFill>
                          <a:effectLst/>
                          <a:latin typeface="Calibri" panose="020F0502020204030204"/>
                        </a:rPr>
                        <a:t> Work</a:t>
                      </a:r>
                      <a:r>
                        <a:rPr lang="en-IN" sz="2000" b="0" i="0" u="none" strike="noStrike" baseline="0" dirty="0" smtClean="0">
                          <a:solidFill>
                            <a:srgbClr val="000000"/>
                          </a:solidFill>
                          <a:effectLst/>
                          <a:latin typeface="Calibri" panose="020F0502020204030204"/>
                        </a:rPr>
                        <a:t> in </a:t>
                      </a:r>
                      <a:r>
                        <a:rPr lang="en-IN" sz="2000" b="0" i="0" u="none" strike="noStrike" dirty="0" smtClean="0">
                          <a:solidFill>
                            <a:srgbClr val="000000"/>
                          </a:solidFill>
                          <a:effectLst/>
                          <a:latin typeface="Calibri" panose="020F0502020204030204"/>
                        </a:rPr>
                        <a:t>Progress</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2000" b="0" i="0" u="none" strike="noStrike" dirty="0" smtClean="0">
                          <a:solidFill>
                            <a:srgbClr val="000000"/>
                          </a:solidFill>
                          <a:effectLst/>
                          <a:latin typeface="Calibri" panose="020F0502020204030204"/>
                        </a:rPr>
                        <a:t>460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75</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2000" b="0" i="0" u="none" strike="noStrike" dirty="0" smtClean="0">
                          <a:solidFill>
                            <a:srgbClr val="000000"/>
                          </a:solidFill>
                          <a:effectLst/>
                          <a:latin typeface="Calibri" panose="020F0502020204030204"/>
                        </a:rPr>
                        <a:t>345</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50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2000" b="0" i="0" u="none" strike="noStrike" dirty="0" smtClean="0">
                          <a:solidFill>
                            <a:srgbClr val="000000"/>
                          </a:solidFill>
                          <a:effectLst/>
                          <a:latin typeface="Calibri" panose="020F0502020204030204"/>
                        </a:rPr>
                        <a:t>230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50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2000" b="0" i="0" u="none" strike="noStrike" dirty="0" smtClean="0">
                          <a:solidFill>
                            <a:srgbClr val="000000"/>
                          </a:solidFill>
                          <a:effectLst/>
                          <a:latin typeface="Calibri" panose="020F0502020204030204"/>
                        </a:rPr>
                        <a:t>230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774349">
                <a:tc>
                  <a:txBody>
                    <a:bodyPr/>
                    <a:lstStyle/>
                    <a:p>
                      <a:pPr algn="l"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1785</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1670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1670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611559" y="1196752"/>
          <a:ext cx="8136904" cy="5359164"/>
        </p:xfrm>
        <a:graphic>
          <a:graphicData uri="http://schemas.openxmlformats.org/drawingml/2006/table">
            <a:tbl>
              <a:tblPr/>
              <a:tblGrid>
                <a:gridCol w="3060671"/>
                <a:gridCol w="1269058"/>
                <a:gridCol w="2295008"/>
                <a:gridCol w="1512167"/>
              </a:tblGrid>
              <a:tr h="409677">
                <a:tc gridSpan="4">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Statement of Cost</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r>
              <a:tr h="962791">
                <a:tc>
                  <a:txBody>
                    <a:bodyPr/>
                    <a:lstStyle/>
                    <a:p>
                      <a:pPr algn="ctr" fontAlgn="ctr"/>
                      <a:r>
                        <a:rPr lang="en-IN" sz="2200" b="1" i="0" u="none" strike="noStrike" dirty="0" smtClean="0">
                          <a:solidFill>
                            <a:srgbClr val="000000"/>
                          </a:solidFill>
                          <a:effectLst/>
                          <a:latin typeface="Times New Roman" panose="02020603050405020304" pitchFamily="18" charset="0"/>
                          <a:cs typeface="Times New Roman" panose="02020603050405020304" pitchFamily="18" charset="0"/>
                        </a:rPr>
                        <a:t>Elements of cost</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dirty="0">
                          <a:solidFill>
                            <a:srgbClr val="000000"/>
                          </a:solidFill>
                          <a:effectLst/>
                          <a:latin typeface="Times New Roman" panose="02020603050405020304" pitchFamily="18" charset="0"/>
                          <a:cs typeface="Times New Roman" panose="02020603050405020304" pitchFamily="18" charset="0"/>
                        </a:rPr>
                        <a:t>Cost</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a:solidFill>
                            <a:srgbClr val="000000"/>
                          </a:solidFill>
                          <a:effectLst/>
                          <a:latin typeface="Times New Roman" panose="02020603050405020304" pitchFamily="18" charset="0"/>
                          <a:cs typeface="Times New Roman" panose="02020603050405020304" pitchFamily="18" charset="0"/>
                        </a:rPr>
                        <a:t>Equivalent Production (units)</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dirty="0">
                          <a:solidFill>
                            <a:srgbClr val="000000"/>
                          </a:solidFill>
                          <a:effectLst/>
                          <a:latin typeface="Times New Roman" panose="02020603050405020304" pitchFamily="18" charset="0"/>
                          <a:cs typeface="Times New Roman" panose="02020603050405020304" pitchFamily="18" charset="0"/>
                        </a:rPr>
                        <a:t>Cost per </a:t>
                      </a:r>
                      <a:r>
                        <a:rPr lang="en-IN" sz="2200" b="1" i="0" u="none" strike="noStrike" dirty="0" smtClean="0">
                          <a:solidFill>
                            <a:srgbClr val="000000"/>
                          </a:solidFill>
                          <a:effectLst/>
                          <a:latin typeface="Times New Roman" panose="02020603050405020304" pitchFamily="18" charset="0"/>
                          <a:cs typeface="Times New Roman" panose="02020603050405020304" pitchFamily="18" charset="0"/>
                        </a:rPr>
                        <a:t>completed</a:t>
                      </a:r>
                      <a:endParaRPr lang="en-IN" sz="2200" b="1"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ctr"/>
                      <a:r>
                        <a:rPr lang="en-IN" sz="2200" b="1" i="0" u="none" strike="noStrike" dirty="0" smtClean="0">
                          <a:solidFill>
                            <a:srgbClr val="000000"/>
                          </a:solidFill>
                          <a:effectLst/>
                          <a:latin typeface="Times New Roman" panose="02020603050405020304" pitchFamily="18" charset="0"/>
                          <a:cs typeface="Times New Roman" panose="02020603050405020304" pitchFamily="18" charset="0"/>
                        </a:rPr>
                        <a:t>units</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4470">
                <a:tc>
                  <a:txBody>
                    <a:bodyPr/>
                    <a:lstStyle/>
                    <a:p>
                      <a:pPr algn="l" fontAlgn="b"/>
                      <a:r>
                        <a:rPr lang="en-IN" sz="2200" b="1" i="0" u="none" strike="noStrike" dirty="0" smtClean="0">
                          <a:solidFill>
                            <a:srgbClr val="000000"/>
                          </a:solidFill>
                          <a:effectLst/>
                          <a:latin typeface="Times New Roman" panose="02020603050405020304" pitchFamily="18" charset="0"/>
                          <a:cs typeface="Times New Roman" panose="02020603050405020304" pitchFamily="18" charset="0"/>
                        </a:rPr>
                        <a:t>Materials:</a:t>
                      </a:r>
                      <a:endParaRPr lang="en-IN" sz="2200" b="1"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Cost of units introduced</a:t>
                      </a:r>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Direct material</a:t>
                      </a:r>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2200" b="1" i="0" u="none" strike="noStrike" dirty="0" smtClean="0">
                          <a:solidFill>
                            <a:srgbClr val="000000"/>
                          </a:solidFill>
                          <a:effectLst/>
                          <a:latin typeface="Times New Roman" panose="02020603050405020304" pitchFamily="18" charset="0"/>
                          <a:cs typeface="Times New Roman" panose="02020603050405020304" pitchFamily="18" charset="0"/>
                        </a:rPr>
                        <a:t>Less:</a:t>
                      </a:r>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 Scrap value of normal loss</a:t>
                      </a:r>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5800</a:t>
                      </a:r>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2200" b="0" i="0" u="sng" strike="noStrike" dirty="0" smtClean="0">
                          <a:solidFill>
                            <a:srgbClr val="000000"/>
                          </a:solidFill>
                          <a:effectLst/>
                          <a:latin typeface="Times New Roman" panose="02020603050405020304" pitchFamily="18" charset="0"/>
                          <a:cs typeface="Times New Roman" panose="02020603050405020304" pitchFamily="18" charset="0"/>
                        </a:rPr>
                        <a:t>1440</a:t>
                      </a:r>
                      <a:endParaRPr lang="en-US" sz="2200" b="0" i="0" u="sng"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7240</a:t>
                      </a:r>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2200" b="0" i="0" u="sng" strike="noStrike" dirty="0" smtClean="0">
                          <a:solidFill>
                            <a:srgbClr val="000000"/>
                          </a:solidFill>
                          <a:effectLst/>
                          <a:latin typeface="Times New Roman" panose="02020603050405020304" pitchFamily="18" charset="0"/>
                          <a:cs typeface="Times New Roman" panose="02020603050405020304" pitchFamily="18" charset="0"/>
                        </a:rPr>
                        <a:t>100</a:t>
                      </a:r>
                      <a:endParaRPr lang="en-US" sz="2200" b="0" i="0" u="sng"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7140</a:t>
                      </a:r>
                      <a:endParaRPr lang="en-US" sz="2200" b="0" i="0" u="none" strike="noStrike" dirty="0" smtClean="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1785</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4</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5879">
                <a:tc>
                  <a:txBody>
                    <a:bodyPr/>
                    <a:lstStyle/>
                    <a:p>
                      <a:pPr algn="l" fontAlgn="b"/>
                      <a:r>
                        <a:rPr lang="en-IN" sz="2200" b="0" i="0" u="none" strike="noStrike" dirty="0">
                          <a:solidFill>
                            <a:srgbClr val="000000"/>
                          </a:solidFill>
                          <a:effectLst/>
                          <a:latin typeface="Times New Roman" panose="02020603050405020304" pitchFamily="18" charset="0"/>
                          <a:cs typeface="Times New Roman" panose="02020603050405020304" pitchFamily="18" charset="0"/>
                        </a:rPr>
                        <a:t>Labour </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3340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1670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5879">
                <a:tc>
                  <a:txBody>
                    <a:bodyPr/>
                    <a:lstStyle/>
                    <a:p>
                      <a:pPr algn="l" fontAlgn="b"/>
                      <a:r>
                        <a:rPr lang="en-IN" sz="2200" b="0" i="0" u="none" strike="noStrike" dirty="0">
                          <a:solidFill>
                            <a:srgbClr val="000000"/>
                          </a:solidFill>
                          <a:effectLst/>
                          <a:latin typeface="Times New Roman" panose="02020603050405020304" pitchFamily="18" charset="0"/>
                          <a:cs typeface="Times New Roman" panose="02020603050405020304" pitchFamily="18" charset="0"/>
                        </a:rPr>
                        <a:t>Overheads</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1670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1670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smtClean="0">
                          <a:solidFill>
                            <a:srgbClr val="000000"/>
                          </a:solidFill>
                          <a:effectLst/>
                          <a:latin typeface="Times New Roman" panose="02020603050405020304" pitchFamily="18" charset="0"/>
                          <a:cs typeface="Times New Roman" panose="02020603050405020304" pitchFamily="18" charset="0"/>
                        </a:rPr>
                        <a:t>1</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5879">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1" i="0" u="none" strike="noStrike" dirty="0" smtClean="0">
                          <a:solidFill>
                            <a:srgbClr val="000000"/>
                          </a:solidFill>
                          <a:effectLst/>
                          <a:latin typeface="Times New Roman" panose="02020603050405020304" pitchFamily="18" charset="0"/>
                          <a:cs typeface="Times New Roman" panose="02020603050405020304" pitchFamily="18" charset="0"/>
                        </a:rPr>
                        <a:t>12150</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 </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7</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67545" y="1484782"/>
          <a:ext cx="7416822" cy="5039542"/>
        </p:xfrm>
        <a:graphic>
          <a:graphicData uri="http://schemas.openxmlformats.org/drawingml/2006/table">
            <a:tbl>
              <a:tblPr/>
              <a:tblGrid>
                <a:gridCol w="1548821"/>
                <a:gridCol w="1530382"/>
                <a:gridCol w="1756252"/>
                <a:gridCol w="811287"/>
                <a:gridCol w="885040"/>
                <a:gridCol w="885040"/>
              </a:tblGrid>
              <a:tr h="382387">
                <a:tc gridSpan="6">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Statement of Evaluation</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r>
              <a:tr h="728356">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Production</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Elements of cost</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Equivalent production (Units)</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Cost per unit</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Cost</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Total cost</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4179">
                <a:tc rowSpan="3">
                  <a:txBody>
                    <a:bodyPr/>
                    <a:lstStyle/>
                    <a:p>
                      <a:pPr algn="l" fontAlgn="ctr"/>
                      <a:r>
                        <a:rPr lang="en-IN" sz="2200" b="0" i="0" u="none" strike="noStrike">
                          <a:solidFill>
                            <a:srgbClr val="000000"/>
                          </a:solidFill>
                          <a:effectLst/>
                          <a:latin typeface="Times New Roman" panose="02020603050405020304" pitchFamily="18" charset="0"/>
                          <a:cs typeface="Times New Roman" panose="02020603050405020304" pitchFamily="18" charset="0"/>
                        </a:rPr>
                        <a:t>Abnormal Loss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0" i="0" u="none" strike="noStrike" dirty="0">
                          <a:solidFill>
                            <a:srgbClr val="000000"/>
                          </a:solidFill>
                          <a:effectLst/>
                          <a:latin typeface="Times New Roman" panose="02020603050405020304" pitchFamily="18" charset="0"/>
                          <a:cs typeface="Times New Roman" panose="02020603050405020304" pitchFamily="18" charset="0"/>
                        </a:rPr>
                        <a:t>Materials</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40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4</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160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r" fontAlgn="ctr"/>
                      <a:r>
                        <a:rPr lang="en-IN" sz="2200" b="1" i="0" u="none" strike="noStrike">
                          <a:solidFill>
                            <a:srgbClr val="000000"/>
                          </a:solidFill>
                          <a:effectLst/>
                          <a:latin typeface="Times New Roman" panose="02020603050405020304" pitchFamily="18" charset="0"/>
                          <a:cs typeface="Times New Roman" panose="02020603050405020304" pitchFamily="18" charset="0"/>
                        </a:rPr>
                        <a:t>280</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4179">
                <a:tc vMerge="1">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Labour</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40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80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364179">
                <a:tc vMerge="1">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Overheads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40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40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364179">
                <a:tc rowSpan="3">
                  <a:txBody>
                    <a:bodyPr/>
                    <a:lstStyle/>
                    <a:p>
                      <a:pPr algn="l" fontAlgn="ctr"/>
                      <a:r>
                        <a:rPr lang="en-IN" sz="2200" b="0" i="0" u="none" strike="noStrike">
                          <a:solidFill>
                            <a:srgbClr val="000000"/>
                          </a:solidFill>
                          <a:effectLst/>
                          <a:latin typeface="Times New Roman" panose="02020603050405020304" pitchFamily="18" charset="0"/>
                          <a:cs typeface="Times New Roman" panose="02020603050405020304" pitchFamily="18" charset="0"/>
                        </a:rPr>
                        <a:t>Finished production</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Materials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1400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4</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5600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r" fontAlgn="ctr"/>
                      <a:r>
                        <a:rPr lang="en-IN" sz="2200" b="1" i="0" u="none" strike="noStrike">
                          <a:solidFill>
                            <a:srgbClr val="000000"/>
                          </a:solidFill>
                          <a:effectLst/>
                          <a:latin typeface="Times New Roman" panose="02020603050405020304" pitchFamily="18" charset="0"/>
                          <a:cs typeface="Times New Roman" panose="02020603050405020304" pitchFamily="18" charset="0"/>
                        </a:rPr>
                        <a:t>9800</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4179">
                <a:tc vMerge="1">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Labour</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dirty="0">
                          <a:solidFill>
                            <a:srgbClr val="000000"/>
                          </a:solidFill>
                          <a:effectLst/>
                          <a:latin typeface="Times New Roman" panose="02020603050405020304" pitchFamily="18" charset="0"/>
                          <a:cs typeface="Times New Roman" panose="02020603050405020304" pitchFamily="18" charset="0"/>
                        </a:rPr>
                        <a:t>1400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2800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364179">
                <a:tc vMerge="1">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Overheads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1400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1400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364179">
                <a:tc rowSpan="3">
                  <a:txBody>
                    <a:bodyPr/>
                    <a:lstStyle/>
                    <a:p>
                      <a:pPr algn="l" fontAlgn="ctr"/>
                      <a:r>
                        <a:rPr lang="en-IN" sz="2200" b="0" i="0" u="none" strike="noStrike">
                          <a:solidFill>
                            <a:srgbClr val="000000"/>
                          </a:solidFill>
                          <a:effectLst/>
                          <a:latin typeface="Times New Roman" panose="02020603050405020304" pitchFamily="18" charset="0"/>
                          <a:cs typeface="Times New Roman" panose="02020603050405020304" pitchFamily="18" charset="0"/>
                        </a:rPr>
                        <a:t>Work in Progress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Materials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345</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4</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1380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r" fontAlgn="ctr"/>
                      <a:r>
                        <a:rPr lang="en-IN" sz="2200" b="1" i="0" u="none" strike="noStrike">
                          <a:solidFill>
                            <a:srgbClr val="000000"/>
                          </a:solidFill>
                          <a:effectLst/>
                          <a:latin typeface="Times New Roman" panose="02020603050405020304" pitchFamily="18" charset="0"/>
                          <a:cs typeface="Times New Roman" panose="02020603050405020304" pitchFamily="18" charset="0"/>
                        </a:rPr>
                        <a:t>2070</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4179">
                <a:tc vMerge="1">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Labour</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230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460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364179">
                <a:tc vMerge="1">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Overheads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230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230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364179">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IN" sz="2200" b="1" i="0" u="none" strike="noStrike" dirty="0">
                          <a:solidFill>
                            <a:srgbClr val="000000"/>
                          </a:solidFill>
                          <a:effectLst/>
                          <a:latin typeface="Times New Roman" panose="02020603050405020304" pitchFamily="18" charset="0"/>
                          <a:cs typeface="Times New Roman" panose="02020603050405020304" pitchFamily="18" charset="0"/>
                        </a:rPr>
                        <a:t>25080</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4" name="Content Placeholder 3"/>
          <p:cNvGraphicFramePr>
            <a:graphicFrameLocks noGrp="1"/>
          </p:cNvGraphicFramePr>
          <p:nvPr>
            <p:ph idx="1"/>
          </p:nvPr>
        </p:nvGraphicFramePr>
        <p:xfrm>
          <a:off x="539552" y="1844824"/>
          <a:ext cx="8208913" cy="4344376"/>
        </p:xfrm>
        <a:graphic>
          <a:graphicData uri="http://schemas.openxmlformats.org/drawingml/2006/table">
            <a:tbl>
              <a:tblPr/>
              <a:tblGrid>
                <a:gridCol w="2146224"/>
                <a:gridCol w="1002615"/>
                <a:gridCol w="883611"/>
                <a:gridCol w="2304256"/>
                <a:gridCol w="869592"/>
                <a:gridCol w="1002615"/>
              </a:tblGrid>
              <a:tr h="327898">
                <a:tc gridSpan="6">
                  <a:txBody>
                    <a:bodyPr/>
                    <a:lstStyle/>
                    <a:p>
                      <a:pPr algn="ctr" fontAlgn="ctr"/>
                      <a:r>
                        <a:rPr lang="en-IN" sz="2000" b="1" i="0" u="none" strike="noStrike" dirty="0" smtClean="0">
                          <a:solidFill>
                            <a:srgbClr val="000000"/>
                          </a:solidFill>
                          <a:effectLst/>
                          <a:latin typeface="Calibri" panose="020F0502020204030204"/>
                        </a:rPr>
                        <a:t>Process I</a:t>
                      </a:r>
                      <a:r>
                        <a:rPr lang="en-IN" sz="2000" b="1" i="0" u="none" strike="noStrike" baseline="0" dirty="0" smtClean="0">
                          <a:solidFill>
                            <a:srgbClr val="000000"/>
                          </a:solidFill>
                          <a:effectLst/>
                          <a:latin typeface="Calibri" panose="020F0502020204030204"/>
                        </a:rPr>
                        <a:t> </a:t>
                      </a:r>
                      <a:r>
                        <a:rPr lang="en-IN" sz="2000" b="1" i="0" u="none" strike="noStrike" dirty="0" smtClean="0">
                          <a:solidFill>
                            <a:srgbClr val="000000"/>
                          </a:solidFill>
                          <a:effectLst/>
                          <a:latin typeface="Calibri" panose="020F0502020204030204"/>
                        </a:rPr>
                        <a:t>Accounts</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r>
              <a:tr h="664307">
                <a:tc>
                  <a:txBody>
                    <a:bodyPr/>
                    <a:lstStyle/>
                    <a:p>
                      <a:pPr algn="ctr" fontAlgn="ctr"/>
                      <a:r>
                        <a:rPr lang="en-IN" sz="2000" b="1" i="0" u="none" strike="noStrike" dirty="0">
                          <a:solidFill>
                            <a:srgbClr val="000000"/>
                          </a:solidFill>
                          <a:effectLst/>
                          <a:latin typeface="Calibri" panose="020F0502020204030204"/>
                        </a:rPr>
                        <a:t>Particulars</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Rs.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Particulars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Rs.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1966">
                <a:tc>
                  <a:txBody>
                    <a:bodyPr/>
                    <a:lstStyle/>
                    <a:p>
                      <a:pPr algn="l" fontAlgn="b"/>
                      <a:r>
                        <a:rPr lang="en-IN" sz="2000" b="0" i="0" u="none" strike="noStrike" dirty="0" smtClean="0">
                          <a:solidFill>
                            <a:srgbClr val="000000"/>
                          </a:solidFill>
                          <a:effectLst/>
                          <a:latin typeface="Calibri" panose="020F0502020204030204"/>
                        </a:rPr>
                        <a:t>To </a:t>
                      </a:r>
                      <a:r>
                        <a:rPr lang="en-IN" sz="2000" b="0" i="0" u="none" strike="noStrike" baseline="0" dirty="0" smtClean="0">
                          <a:solidFill>
                            <a:srgbClr val="000000"/>
                          </a:solidFill>
                          <a:effectLst/>
                          <a:latin typeface="Calibri" panose="020F0502020204030204"/>
                        </a:rPr>
                        <a:t> Units introduced</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5800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2000" b="0" i="0" u="none" strike="noStrike" dirty="0" smtClean="0">
                          <a:solidFill>
                            <a:srgbClr val="000000"/>
                          </a:solidFill>
                          <a:effectLst/>
                          <a:latin typeface="Calibri" panose="020F0502020204030204"/>
                        </a:rPr>
                        <a:t>By Normal</a:t>
                      </a:r>
                      <a:r>
                        <a:rPr lang="en-IN" sz="2000" b="0" i="0" u="none" strike="noStrike" baseline="0" dirty="0" smtClean="0">
                          <a:solidFill>
                            <a:srgbClr val="000000"/>
                          </a:solidFill>
                          <a:effectLst/>
                          <a:latin typeface="Calibri" panose="020F0502020204030204"/>
                        </a:rPr>
                        <a:t> Loss</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671966">
                <a:tc>
                  <a:txBody>
                    <a:bodyPr/>
                    <a:lstStyle/>
                    <a:p>
                      <a:pPr algn="l" fontAlgn="b"/>
                      <a:r>
                        <a:rPr lang="en-US" sz="2000" b="0" i="0" u="none" strike="noStrike" dirty="0" smtClean="0">
                          <a:solidFill>
                            <a:srgbClr val="000000"/>
                          </a:solidFill>
                          <a:effectLst/>
                          <a:latin typeface="Calibri" panose="020F0502020204030204"/>
                        </a:rPr>
                        <a:t>To Direct material</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1440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r>
                        <a:rPr lang="en-US" sz="2000" b="0" i="0" u="none" strike="noStrike" dirty="0" smtClean="0">
                          <a:solidFill>
                            <a:srgbClr val="000000"/>
                          </a:solidFill>
                          <a:effectLst/>
                          <a:latin typeface="Calibri" panose="020F0502020204030204"/>
                        </a:rPr>
                        <a:t>By Abnormal loss</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280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671966">
                <a:tc>
                  <a:txBody>
                    <a:bodyPr/>
                    <a:lstStyle/>
                    <a:p>
                      <a:pPr algn="l" fontAlgn="b"/>
                      <a:r>
                        <a:rPr lang="en-US" sz="2000" b="0" i="0" u="none" strike="noStrike" dirty="0" smtClean="0">
                          <a:solidFill>
                            <a:srgbClr val="000000"/>
                          </a:solidFill>
                          <a:effectLst/>
                          <a:latin typeface="Calibri" panose="020F0502020204030204"/>
                        </a:rPr>
                        <a:t>To</a:t>
                      </a:r>
                      <a:r>
                        <a:rPr lang="en-US" sz="2000" b="0" i="0" u="none" strike="noStrike" baseline="0" dirty="0" smtClean="0">
                          <a:solidFill>
                            <a:srgbClr val="000000"/>
                          </a:solidFill>
                          <a:effectLst/>
                          <a:latin typeface="Calibri" panose="020F0502020204030204"/>
                        </a:rPr>
                        <a:t> Direct wages</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3340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r>
                        <a:rPr lang="en-US" sz="2000" b="0" i="0" u="none" strike="noStrike" dirty="0" smtClean="0">
                          <a:solidFill>
                            <a:srgbClr val="000000"/>
                          </a:solidFill>
                          <a:effectLst/>
                          <a:latin typeface="Calibri" panose="020F0502020204030204"/>
                        </a:rPr>
                        <a:t>By</a:t>
                      </a:r>
                      <a:r>
                        <a:rPr lang="en-US" sz="2000" b="0" i="0" u="none" strike="noStrike" baseline="0" dirty="0" smtClean="0">
                          <a:solidFill>
                            <a:srgbClr val="000000"/>
                          </a:solidFill>
                          <a:effectLst/>
                          <a:latin typeface="Calibri" panose="020F0502020204030204"/>
                        </a:rPr>
                        <a:t> Finished production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1400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9800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671966">
                <a:tc>
                  <a:txBody>
                    <a:bodyPr/>
                    <a:lstStyle/>
                    <a:p>
                      <a:pPr algn="l" fontAlgn="b"/>
                      <a:r>
                        <a:rPr lang="en-US" sz="2000" b="0" i="0" u="none" strike="noStrike" dirty="0" smtClean="0">
                          <a:solidFill>
                            <a:srgbClr val="000000"/>
                          </a:solidFill>
                          <a:effectLst/>
                          <a:latin typeface="Calibri" panose="020F0502020204030204"/>
                        </a:rPr>
                        <a:t>To Production </a:t>
                      </a:r>
                      <a:r>
                        <a:rPr lang="en-US" sz="2000" b="0" i="0" u="none" strike="noStrike" baseline="0" dirty="0" smtClean="0">
                          <a:solidFill>
                            <a:srgbClr val="000000"/>
                          </a:solidFill>
                          <a:effectLst/>
                          <a:latin typeface="Calibri" panose="020F0502020204030204"/>
                        </a:rPr>
                        <a:t>overhead</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1670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r>
                        <a:rPr lang="en-US" sz="2000" b="0" i="0" u="none" strike="noStrike" dirty="0" smtClean="0">
                          <a:solidFill>
                            <a:srgbClr val="000000"/>
                          </a:solidFill>
                          <a:effectLst/>
                          <a:latin typeface="Calibri" panose="020F0502020204030204"/>
                        </a:rPr>
                        <a:t>By Work in progress</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460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2070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664307">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12250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2000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12250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6" name="Straight Connector 5"/>
          <p:cNvCxnSpPr/>
          <p:nvPr/>
        </p:nvCxnSpPr>
        <p:spPr>
          <a:xfrm>
            <a:off x="539552" y="5661248"/>
            <a:ext cx="8208912"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4" name="Content Placeholder 3"/>
          <p:cNvGraphicFramePr>
            <a:graphicFrameLocks noGrp="1"/>
          </p:cNvGraphicFramePr>
          <p:nvPr>
            <p:ph idx="1"/>
          </p:nvPr>
        </p:nvGraphicFramePr>
        <p:xfrm>
          <a:off x="539552" y="1844824"/>
          <a:ext cx="8208913" cy="3000444"/>
        </p:xfrm>
        <a:graphic>
          <a:graphicData uri="http://schemas.openxmlformats.org/drawingml/2006/table">
            <a:tbl>
              <a:tblPr/>
              <a:tblGrid>
                <a:gridCol w="2146224"/>
                <a:gridCol w="1002615"/>
                <a:gridCol w="883611"/>
                <a:gridCol w="2304256"/>
                <a:gridCol w="869592"/>
                <a:gridCol w="1002615"/>
              </a:tblGrid>
              <a:tr h="327898">
                <a:tc gridSpan="6">
                  <a:txBody>
                    <a:bodyPr/>
                    <a:lstStyle/>
                    <a:p>
                      <a:pPr algn="ctr" fontAlgn="ctr"/>
                      <a:r>
                        <a:rPr lang="en-IN" sz="2000" b="1" i="0" u="none" strike="noStrike" baseline="0" dirty="0" smtClean="0">
                          <a:solidFill>
                            <a:srgbClr val="000000"/>
                          </a:solidFill>
                          <a:effectLst/>
                          <a:latin typeface="Calibri" panose="020F0502020204030204"/>
                        </a:rPr>
                        <a:t>Abnormal Loss </a:t>
                      </a:r>
                      <a:r>
                        <a:rPr lang="en-IN" sz="2000" b="1" i="0" u="none" strike="noStrike" dirty="0" smtClean="0">
                          <a:solidFill>
                            <a:srgbClr val="000000"/>
                          </a:solidFill>
                          <a:effectLst/>
                          <a:latin typeface="Calibri" panose="020F0502020204030204"/>
                        </a:rPr>
                        <a:t>Accounts</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r>
              <a:tr h="664307">
                <a:tc>
                  <a:txBody>
                    <a:bodyPr/>
                    <a:lstStyle/>
                    <a:p>
                      <a:pPr algn="ctr" fontAlgn="ctr"/>
                      <a:r>
                        <a:rPr lang="en-IN" sz="2000" b="1" i="0" u="none" strike="noStrike" dirty="0">
                          <a:solidFill>
                            <a:srgbClr val="000000"/>
                          </a:solidFill>
                          <a:effectLst/>
                          <a:latin typeface="Calibri" panose="020F0502020204030204"/>
                        </a:rPr>
                        <a:t>Particulars</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Rs.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Particulars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Rs.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1966">
                <a:tc>
                  <a:txBody>
                    <a:bodyPr/>
                    <a:lstStyle/>
                    <a:p>
                      <a:pPr algn="l" fontAlgn="b"/>
                      <a:r>
                        <a:rPr lang="en-IN" sz="2000" b="0" i="0" u="none" strike="noStrike" dirty="0" smtClean="0">
                          <a:solidFill>
                            <a:srgbClr val="000000"/>
                          </a:solidFill>
                          <a:effectLst/>
                          <a:latin typeface="Calibri" panose="020F0502020204030204"/>
                        </a:rPr>
                        <a:t>To  Process</a:t>
                      </a:r>
                      <a:r>
                        <a:rPr lang="en-IN" sz="2000" b="0" i="0" u="none" strike="noStrike" baseline="0" dirty="0" smtClean="0">
                          <a:solidFill>
                            <a:srgbClr val="000000"/>
                          </a:solidFill>
                          <a:effectLst/>
                          <a:latin typeface="Calibri" panose="020F0502020204030204"/>
                        </a:rPr>
                        <a:t> I A/c</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280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2000" b="0" i="0" u="none" strike="noStrike" dirty="0" smtClean="0">
                          <a:solidFill>
                            <a:srgbClr val="000000"/>
                          </a:solidFill>
                          <a:effectLst/>
                          <a:latin typeface="Calibri" panose="020F0502020204030204"/>
                        </a:rPr>
                        <a:t>By Cash</a:t>
                      </a:r>
                      <a:r>
                        <a:rPr lang="en-IN" sz="2000" b="0" i="0" u="none" strike="noStrike" baseline="0" dirty="0" smtClean="0">
                          <a:solidFill>
                            <a:srgbClr val="000000"/>
                          </a:solidFill>
                          <a:effectLst/>
                          <a:latin typeface="Calibri" panose="020F0502020204030204"/>
                        </a:rPr>
                        <a:t> (Sale @ Rs.1per unit)</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671966">
                <a:tc>
                  <a:txBody>
                    <a:bodyPr/>
                    <a:lstStyle/>
                    <a:p>
                      <a:pPr algn="l"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r>
                        <a:rPr lang="en-US" sz="2000" b="0" i="0" u="none" strike="noStrike" dirty="0" smtClean="0">
                          <a:solidFill>
                            <a:srgbClr val="000000"/>
                          </a:solidFill>
                          <a:effectLst/>
                          <a:latin typeface="Calibri" panose="020F0502020204030204"/>
                        </a:rPr>
                        <a:t>By</a:t>
                      </a:r>
                      <a:r>
                        <a:rPr lang="en-US" sz="2000" b="0" i="0" u="none" strike="noStrike" baseline="0" dirty="0" smtClean="0">
                          <a:solidFill>
                            <a:srgbClr val="000000"/>
                          </a:solidFill>
                          <a:effectLst/>
                          <a:latin typeface="Calibri" panose="020F0502020204030204"/>
                        </a:rPr>
                        <a:t> Costing P &amp; L A/c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240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664307">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280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280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280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6" name="Straight Connector 5"/>
          <p:cNvCxnSpPr/>
          <p:nvPr/>
        </p:nvCxnSpPr>
        <p:spPr>
          <a:xfrm>
            <a:off x="539552" y="4365104"/>
            <a:ext cx="8208912"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200" b="1" dirty="0">
                <a:solidFill>
                  <a:srgbClr val="222222"/>
                </a:solidFill>
                <a:latin typeface="Arial" panose="020B0604020202020204"/>
                <a:ea typeface="+mn-ea"/>
                <a:cs typeface="+mn-cs"/>
              </a:rPr>
              <a:t>﻿The problems on equivalent production may be divided into four groups </a:t>
            </a:r>
            <a:endParaRPr lang="en-IN" sz="2200"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IN" sz="2200" dirty="0" smtClean="0">
                <a:solidFill>
                  <a:srgbClr val="222222"/>
                </a:solidFill>
                <a:latin typeface="Times New Roman" panose="02020603050405020304" pitchFamily="18" charset="0"/>
                <a:cs typeface="Times New Roman" panose="02020603050405020304" pitchFamily="18" charset="0"/>
              </a:rPr>
              <a:t>When </a:t>
            </a:r>
            <a:r>
              <a:rPr lang="en-IN" sz="2200" dirty="0">
                <a:solidFill>
                  <a:srgbClr val="222222"/>
                </a:solidFill>
                <a:latin typeface="Times New Roman" panose="02020603050405020304" pitchFamily="18" charset="0"/>
                <a:cs typeface="Times New Roman" panose="02020603050405020304" pitchFamily="18" charset="0"/>
              </a:rPr>
              <a:t>there is only closing work-in-progress but with no process losses. </a:t>
            </a:r>
            <a:endParaRPr lang="en-IN" sz="2200" dirty="0" smtClean="0">
              <a:solidFill>
                <a:srgbClr val="222222"/>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222222"/>
                </a:solidFill>
                <a:latin typeface="Times New Roman" panose="02020603050405020304" pitchFamily="18" charset="0"/>
                <a:cs typeface="Times New Roman" panose="02020603050405020304" pitchFamily="18" charset="0"/>
              </a:rPr>
              <a:t>When </a:t>
            </a:r>
            <a:r>
              <a:rPr lang="en-IN" sz="2200" dirty="0">
                <a:solidFill>
                  <a:srgbClr val="222222"/>
                </a:solidFill>
                <a:latin typeface="Times New Roman" panose="02020603050405020304" pitchFamily="18" charset="0"/>
                <a:cs typeface="Times New Roman" panose="02020603050405020304" pitchFamily="18" charset="0"/>
              </a:rPr>
              <a:t>there is only closing work-in-progress but with process losses. </a:t>
            </a:r>
            <a:endParaRPr lang="en-IN" sz="2200" dirty="0" smtClean="0">
              <a:solidFill>
                <a:srgbClr val="222222"/>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222222"/>
                </a:solidFill>
                <a:latin typeface="Times New Roman" panose="02020603050405020304" pitchFamily="18" charset="0"/>
                <a:cs typeface="Times New Roman" panose="02020603050405020304" pitchFamily="18" charset="0"/>
              </a:rPr>
              <a:t>When </a:t>
            </a:r>
            <a:r>
              <a:rPr lang="en-IN" sz="2200" dirty="0">
                <a:solidFill>
                  <a:srgbClr val="222222"/>
                </a:solidFill>
                <a:latin typeface="Times New Roman" panose="02020603050405020304" pitchFamily="18" charset="0"/>
                <a:cs typeface="Times New Roman" panose="02020603050405020304" pitchFamily="18" charset="0"/>
              </a:rPr>
              <a:t>there is opening as well as closing work-in-progress with no process losses. </a:t>
            </a:r>
            <a:endParaRPr lang="en-IN" sz="2200" dirty="0" smtClean="0">
              <a:solidFill>
                <a:srgbClr val="222222"/>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n-IN" sz="2200" dirty="0" smtClean="0">
                <a:solidFill>
                  <a:srgbClr val="222222"/>
                </a:solidFill>
                <a:latin typeface="Times New Roman" panose="02020603050405020304" pitchFamily="18" charset="0"/>
                <a:cs typeface="Times New Roman" panose="02020603050405020304" pitchFamily="18" charset="0"/>
              </a:rPr>
              <a:t>When </a:t>
            </a:r>
            <a:r>
              <a:rPr lang="en-IN" sz="2200" dirty="0">
                <a:solidFill>
                  <a:srgbClr val="222222"/>
                </a:solidFill>
                <a:latin typeface="Times New Roman" panose="02020603050405020304" pitchFamily="18" charset="0"/>
                <a:cs typeface="Times New Roman" panose="02020603050405020304" pitchFamily="18" charset="0"/>
              </a:rPr>
              <a:t>there is opening as well as closing work-in-progress with process losses. </a:t>
            </a:r>
            <a:br>
              <a:rPr lang="en-IN" sz="2200" dirty="0">
                <a:solidFill>
                  <a:srgbClr val="222222"/>
                </a:solidFill>
                <a:latin typeface="Times New Roman" panose="02020603050405020304" pitchFamily="18" charset="0"/>
                <a:cs typeface="Times New Roman" panose="02020603050405020304" pitchFamily="18" charset="0"/>
              </a:rPr>
            </a:br>
            <a:br>
              <a:rPr lang="en-IN" sz="2200" dirty="0">
                <a:solidFill>
                  <a:srgbClr val="222222"/>
                </a:solidFill>
                <a:latin typeface="Times New Roman" panose="02020603050405020304" pitchFamily="18" charset="0"/>
                <a:cs typeface="Times New Roman" panose="02020603050405020304" pitchFamily="18" charset="0"/>
              </a:rPr>
            </a:br>
            <a:endParaRPr lang="en-IN" sz="2200" dirty="0">
              <a:solidFill>
                <a:srgbClr val="222222"/>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200" b="1" dirty="0">
                <a:solidFill>
                  <a:srgbClr val="222222"/>
                </a:solidFill>
                <a:latin typeface="Arial" panose="020B0604020202020204"/>
                <a:ea typeface="+mn-ea"/>
                <a:cs typeface="+mn-cs"/>
              </a:rPr>
              <a:t>I. When there is only closing </a:t>
            </a:r>
            <a:r>
              <a:rPr lang="en-IN" sz="2200" b="1" dirty="0" smtClean="0">
                <a:solidFill>
                  <a:srgbClr val="222222"/>
                </a:solidFill>
                <a:latin typeface="Arial" panose="020B0604020202020204"/>
                <a:ea typeface="+mn-ea"/>
                <a:cs typeface="+mn-cs"/>
              </a:rPr>
              <a:t>work-in-progress </a:t>
            </a:r>
            <a:r>
              <a:rPr lang="en-IN" sz="2200" b="1" dirty="0">
                <a:solidFill>
                  <a:srgbClr val="222222"/>
                </a:solidFill>
                <a:latin typeface="Arial" panose="020B0604020202020204"/>
                <a:ea typeface="+mn-ea"/>
                <a:cs typeface="+mn-cs"/>
              </a:rPr>
              <a:t>but with no process losses</a:t>
            </a:r>
            <a:br>
              <a:rPr lang="en-IN" sz="2200" b="1" dirty="0">
                <a:solidFill>
                  <a:srgbClr val="222222"/>
                </a:solidFill>
                <a:latin typeface="Arial" panose="020B0604020202020204"/>
                <a:ea typeface="+mn-ea"/>
                <a:cs typeface="+mn-cs"/>
              </a:rPr>
            </a:br>
            <a:endParaRPr lang="en-IN" sz="2200" b="1" dirty="0"/>
          </a:p>
        </p:txBody>
      </p:sp>
      <p:sp>
        <p:nvSpPr>
          <p:cNvPr id="3" name="Content Placeholder 2"/>
          <p:cNvSpPr>
            <a:spLocks noGrp="1"/>
          </p:cNvSpPr>
          <p:nvPr>
            <p:ph idx="1"/>
          </p:nvPr>
        </p:nvSpPr>
        <p:spPr/>
        <p:txBody>
          <a:bodyPr>
            <a:normAutofit/>
          </a:bodyPr>
          <a:lstStyle/>
          <a:p>
            <a:r>
              <a:rPr lang="en-IN" sz="2200" dirty="0">
                <a:solidFill>
                  <a:srgbClr val="222222"/>
                </a:solidFill>
                <a:latin typeface="Times New Roman" panose="02020603050405020304" pitchFamily="18" charset="0"/>
                <a:cs typeface="Times New Roman" panose="02020603050405020304" pitchFamily="18" charset="0"/>
              </a:rPr>
              <a:t>Under this case, the existence of process losses is ignored. </a:t>
            </a:r>
            <a:endParaRPr lang="en-IN" sz="2200" dirty="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Closing </a:t>
            </a:r>
            <a:r>
              <a:rPr lang="en-IN" sz="2200" dirty="0">
                <a:solidFill>
                  <a:srgbClr val="222222"/>
                </a:solidFill>
                <a:latin typeface="Times New Roman" panose="02020603050405020304" pitchFamily="18" charset="0"/>
                <a:cs typeface="Times New Roman" panose="02020603050405020304" pitchFamily="18" charset="0"/>
              </a:rPr>
              <a:t>work-in-progress is converted into equivalent units on the basis of estimates as regards degree of completion of materials, labour and production overhead. </a:t>
            </a:r>
            <a:endParaRPr lang="en-IN" sz="2200" dirty="0">
              <a:solidFill>
                <a:srgbClr val="22222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Problem 1</a:t>
            </a:r>
            <a:endParaRPr lang="en-IN" sz="3000" dirty="0"/>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Input 3800 units; output 3000 units; closing work in progress 800 units.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Degree of completion	Process costs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Materials			80%			7280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err="1" smtClean="0">
                <a:latin typeface="Times New Roman" panose="02020603050405020304" pitchFamily="18" charset="0"/>
                <a:cs typeface="Times New Roman" panose="02020603050405020304" pitchFamily="18" charset="0"/>
              </a:rPr>
              <a:t>Labour</a:t>
            </a:r>
            <a:r>
              <a:rPr lang="en-US" sz="2200" dirty="0" smtClean="0">
                <a:latin typeface="Times New Roman" panose="02020603050405020304" pitchFamily="18" charset="0"/>
                <a:cs typeface="Times New Roman" panose="02020603050405020304" pitchFamily="18" charset="0"/>
              </a:rPr>
              <a:t>				70%			10680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Overheads			70%			7120</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F</a:t>
            </a:r>
            <a:r>
              <a:rPr lang="en-US" sz="2200" dirty="0" smtClean="0">
                <a:latin typeface="Times New Roman" panose="02020603050405020304" pitchFamily="18" charset="0"/>
                <a:cs typeface="Times New Roman" panose="02020603050405020304" pitchFamily="18" charset="0"/>
              </a:rPr>
              <a:t>ind out (a) Equivalent production</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(b) Cost per unit of equivalent production</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(c) Process A Account assuming that there is no opening work-in-progress and process loss.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67544" y="1556790"/>
          <a:ext cx="7848873" cy="4426266"/>
        </p:xfrm>
        <a:graphic>
          <a:graphicData uri="http://schemas.openxmlformats.org/drawingml/2006/table">
            <a:tbl>
              <a:tblPr/>
              <a:tblGrid>
                <a:gridCol w="1152128"/>
                <a:gridCol w="1008112"/>
                <a:gridCol w="1570262"/>
                <a:gridCol w="653709"/>
                <a:gridCol w="575265"/>
                <a:gridCol w="653709"/>
                <a:gridCol w="536042"/>
                <a:gridCol w="601413"/>
                <a:gridCol w="522968"/>
                <a:gridCol w="575265"/>
              </a:tblGrid>
              <a:tr h="548842">
                <a:tc gridSpan="10">
                  <a:txBody>
                    <a:bodyPr/>
                    <a:lstStyle/>
                    <a:p>
                      <a:pPr algn="ctr" fontAlgn="b"/>
                      <a:r>
                        <a:rPr lang="en-IN" sz="2000" b="1" i="0" u="none" strike="noStrike" dirty="0">
                          <a:solidFill>
                            <a:srgbClr val="000000"/>
                          </a:solidFill>
                          <a:effectLst/>
                          <a:latin typeface="Calibri" panose="020F0502020204030204"/>
                        </a:rPr>
                        <a:t>Statement of Equivalent </a:t>
                      </a:r>
                      <a:r>
                        <a:rPr lang="en-IN" sz="2000" b="1" i="0" u="none" strike="noStrike" dirty="0" smtClean="0">
                          <a:solidFill>
                            <a:srgbClr val="000000"/>
                          </a:solidFill>
                          <a:effectLst/>
                          <a:latin typeface="Calibri" panose="020F0502020204030204"/>
                        </a:rPr>
                        <a:t>Production(Units)</a:t>
                      </a:r>
                      <a:endParaRPr lang="en-IN" sz="2000" b="1"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c hMerge="1">
                  <a:tcPr/>
                </a:tc>
                <a:tc hMerge="1">
                  <a:tcPr/>
                </a:tc>
                <a:tc hMerge="1">
                  <a:tcPr/>
                </a:tc>
                <a:tc hMerge="1">
                  <a:tcPr/>
                </a:tc>
              </a:tr>
              <a:tr h="439073">
                <a:tc rowSpan="3">
                  <a:txBody>
                    <a:bodyPr/>
                    <a:lstStyle/>
                    <a:p>
                      <a:pPr algn="ctr" fontAlgn="ctr"/>
                      <a:r>
                        <a:rPr lang="en-IN" sz="2000" b="1" i="0" u="none" strike="noStrike" dirty="0">
                          <a:solidFill>
                            <a:srgbClr val="000000"/>
                          </a:solidFill>
                          <a:effectLst/>
                          <a:latin typeface="Calibri" panose="020F0502020204030204"/>
                        </a:rPr>
                        <a:t>Input</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2000" b="1" i="0" u="none" strike="noStrike">
                          <a:solidFill>
                            <a:srgbClr val="000000"/>
                          </a:solidFill>
                          <a:effectLst/>
                          <a:latin typeface="Calibri" panose="020F0502020204030204"/>
                        </a:rPr>
                        <a:t>Output</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ctr" fontAlgn="b"/>
                      <a:r>
                        <a:rPr lang="en-IN" sz="2000" b="1" i="0" u="none" strike="noStrike">
                          <a:solidFill>
                            <a:srgbClr val="000000"/>
                          </a:solidFill>
                          <a:effectLst/>
                          <a:latin typeface="Calibri" panose="020F0502020204030204"/>
                        </a:rPr>
                        <a:t>Equivalent Production</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r>
              <a:tr h="439073">
                <a:tc vMerge="1">
                  <a:tcPr/>
                </a:tc>
                <a:tc vMerge="1">
                  <a:tcPr/>
                </a:tc>
                <a:tc vMerge="1">
                  <a:tcPr/>
                </a:tc>
                <a:tc vMerge="1">
                  <a:tcPr/>
                </a:tc>
                <a:tc gridSpan="2">
                  <a:txBody>
                    <a:bodyPr/>
                    <a:lstStyle/>
                    <a:p>
                      <a:pPr algn="ctr" fontAlgn="b"/>
                      <a:r>
                        <a:rPr lang="en-IN" sz="2000" b="1" i="0" u="none" strike="noStrike">
                          <a:solidFill>
                            <a:srgbClr val="000000"/>
                          </a:solidFill>
                          <a:effectLst/>
                          <a:latin typeface="Calibri" panose="020F0502020204030204"/>
                        </a:rPr>
                        <a:t>Material</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gridSpan="2">
                  <a:txBody>
                    <a:bodyPr/>
                    <a:lstStyle/>
                    <a:p>
                      <a:pPr algn="ctr" fontAlgn="b"/>
                      <a:r>
                        <a:rPr lang="en-IN" sz="2000" b="1" i="0" u="none" strike="noStrike">
                          <a:solidFill>
                            <a:srgbClr val="000000"/>
                          </a:solidFill>
                          <a:effectLst/>
                          <a:latin typeface="Calibri" panose="020F0502020204030204"/>
                        </a:rPr>
                        <a:t>Labour</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gridSpan="2">
                  <a:txBody>
                    <a:bodyPr/>
                    <a:lstStyle/>
                    <a:p>
                      <a:pPr algn="ctr" fontAlgn="b"/>
                      <a:r>
                        <a:rPr lang="en-IN" sz="2000" b="1" i="0" u="none" strike="noStrike">
                          <a:solidFill>
                            <a:srgbClr val="000000"/>
                          </a:solidFill>
                          <a:effectLst/>
                          <a:latin typeface="Calibri" panose="020F0502020204030204"/>
                        </a:rPr>
                        <a:t>Overhead</a:t>
                      </a:r>
                      <a:endParaRPr lang="en-IN" sz="2000" b="1"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r>
              <a:tr h="439073">
                <a:tc vMerge="1">
                  <a:tcPr/>
                </a:tc>
                <a:tc vMerge="1">
                  <a:tcPr/>
                </a:tc>
                <a:tc vMerge="1">
                  <a:tcPr/>
                </a:tc>
                <a:tc vMerge="1">
                  <a:tcPr/>
                </a:tc>
                <a:tc>
                  <a:txBody>
                    <a:bodyPr/>
                    <a:lstStyle/>
                    <a:p>
                      <a:pPr algn="ctr" fontAlgn="ctr"/>
                      <a:r>
                        <a:rPr lang="en-IN" sz="2000" b="1" i="0" u="none" strike="noStrike">
                          <a:solidFill>
                            <a:srgbClr val="000000"/>
                          </a:solidFill>
                          <a:effectLst/>
                          <a:latin typeface="Calibri" panose="020F0502020204030204"/>
                        </a:rPr>
                        <a:t>%</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8140">
                <a:tc>
                  <a:txBody>
                    <a:bodyPr/>
                    <a:lstStyle/>
                    <a:p>
                      <a:pPr algn="l" fontAlgn="b"/>
                      <a:r>
                        <a:rPr lang="en-IN" sz="2000" b="0" i="0" u="none" strike="noStrike" dirty="0" smtClean="0">
                          <a:solidFill>
                            <a:srgbClr val="000000"/>
                          </a:solidFill>
                          <a:effectLst/>
                          <a:latin typeface="Calibri" panose="020F0502020204030204"/>
                        </a:rPr>
                        <a:t> Unit introduced</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2000" b="0" i="0" u="none" strike="noStrike" dirty="0" smtClean="0">
                          <a:solidFill>
                            <a:srgbClr val="000000"/>
                          </a:solidFill>
                          <a:effectLst/>
                          <a:latin typeface="Calibri" panose="020F0502020204030204"/>
                        </a:rPr>
                        <a:t>3800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2000" b="0" i="0" u="none" strike="noStrike" dirty="0" smtClean="0">
                          <a:solidFill>
                            <a:srgbClr val="000000"/>
                          </a:solidFill>
                          <a:effectLst/>
                          <a:latin typeface="Calibri" panose="020F0502020204030204"/>
                        </a:rPr>
                        <a:t> Units completed </a:t>
                      </a:r>
                      <a:r>
                        <a:rPr lang="en-IN" sz="2000" b="0" i="0" u="none" strike="noStrike" dirty="0">
                          <a:solidFill>
                            <a:srgbClr val="000000"/>
                          </a:solidFill>
                          <a:effectLst/>
                          <a:latin typeface="Calibri" panose="020F0502020204030204"/>
                        </a:rPr>
                        <a:t>&amp;</a:t>
                      </a:r>
                      <a:r>
                        <a:rPr lang="en-IN" sz="2000" b="0" i="0" u="none" strike="noStrike" dirty="0" smtClean="0">
                          <a:solidFill>
                            <a:srgbClr val="000000"/>
                          </a:solidFill>
                          <a:effectLst/>
                          <a:latin typeface="Calibri" panose="020F0502020204030204"/>
                        </a:rPr>
                        <a:t>Transferred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3000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2000" b="0" i="0" u="none" strike="noStrike" dirty="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3000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2000" b="0" i="0" u="none" strike="noStrike" dirty="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3000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IN" sz="2000" b="0" i="0" u="none" strike="noStrike" dirty="0">
                          <a:solidFill>
                            <a:srgbClr val="000000"/>
                          </a:solidFill>
                          <a:effectLst/>
                          <a:latin typeface="Calibri" panose="020F0502020204030204"/>
                        </a:rPr>
                        <a:t>100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2000" b="0" i="0" u="none" strike="noStrike" dirty="0" smtClean="0">
                          <a:solidFill>
                            <a:srgbClr val="000000"/>
                          </a:solidFill>
                          <a:effectLst/>
                          <a:latin typeface="Calibri" panose="020F0502020204030204"/>
                        </a:rPr>
                        <a:t>3000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818140">
                <a:tc>
                  <a:txBody>
                    <a:bodyPr/>
                    <a:lstStyle/>
                    <a:p>
                      <a:pPr algn="l"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smtClean="0">
                          <a:solidFill>
                            <a:srgbClr val="000000"/>
                          </a:solidFill>
                          <a:effectLst/>
                          <a:latin typeface="Calibri" panose="020F0502020204030204"/>
                        </a:rPr>
                        <a:t> Work</a:t>
                      </a:r>
                      <a:r>
                        <a:rPr lang="en-IN" sz="2000" b="0" i="0" u="none" strike="noStrike" baseline="0" dirty="0" smtClean="0">
                          <a:solidFill>
                            <a:srgbClr val="000000"/>
                          </a:solidFill>
                          <a:effectLst/>
                          <a:latin typeface="Calibri" panose="020F0502020204030204"/>
                        </a:rPr>
                        <a:t> in </a:t>
                      </a:r>
                      <a:r>
                        <a:rPr lang="en-IN" sz="2000" b="0" i="0" u="none" strike="noStrike" dirty="0" smtClean="0">
                          <a:solidFill>
                            <a:srgbClr val="000000"/>
                          </a:solidFill>
                          <a:effectLst/>
                          <a:latin typeface="Calibri" panose="020F0502020204030204"/>
                        </a:rPr>
                        <a:t>Progress</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2000" b="0" i="0" u="none" strike="noStrike" dirty="0" smtClean="0">
                          <a:solidFill>
                            <a:srgbClr val="000000"/>
                          </a:solidFill>
                          <a:effectLst/>
                          <a:latin typeface="Calibri" panose="020F0502020204030204"/>
                        </a:rPr>
                        <a:t>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80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2000" b="0" i="0" u="none" strike="noStrike" dirty="0" smtClean="0">
                          <a:solidFill>
                            <a:srgbClr val="000000"/>
                          </a:solidFill>
                          <a:effectLst/>
                          <a:latin typeface="Calibri" panose="020F0502020204030204"/>
                        </a:rPr>
                        <a:t>640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70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2000" b="0" i="0" u="none" strike="noStrike" dirty="0" smtClean="0">
                          <a:solidFill>
                            <a:srgbClr val="000000"/>
                          </a:solidFill>
                          <a:effectLst/>
                          <a:latin typeface="Calibri" panose="020F0502020204030204"/>
                        </a:rPr>
                        <a:t>560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dirty="0" smtClean="0">
                          <a:solidFill>
                            <a:srgbClr val="000000"/>
                          </a:solidFill>
                          <a:effectLst/>
                          <a:latin typeface="Calibri" panose="020F0502020204030204"/>
                        </a:rPr>
                        <a:t>70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2000" b="0" i="0" u="none" strike="noStrike" dirty="0" smtClean="0">
                          <a:solidFill>
                            <a:srgbClr val="000000"/>
                          </a:solidFill>
                          <a:effectLst/>
                          <a:latin typeface="Calibri" panose="020F0502020204030204"/>
                        </a:rPr>
                        <a:t>560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818140">
                <a:tc>
                  <a:txBody>
                    <a:bodyPr/>
                    <a:lstStyle/>
                    <a:p>
                      <a:pPr algn="l" fontAlgn="b"/>
                      <a:r>
                        <a:rPr lang="en-IN" sz="2000" b="0" i="0" u="none" strike="noStrike">
                          <a:solidFill>
                            <a:srgbClr val="000000"/>
                          </a:solidFill>
                          <a:effectLst/>
                          <a:latin typeface="Calibri" panose="020F0502020204030204"/>
                        </a:rPr>
                        <a:t> </a:t>
                      </a:r>
                      <a:endParaRPr lang="en-IN" sz="2000" b="0" i="0" u="none" strike="noStrike">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3800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3800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3640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3560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smtClean="0">
                          <a:solidFill>
                            <a:srgbClr val="000000"/>
                          </a:solidFill>
                          <a:effectLst/>
                          <a:latin typeface="Calibri" panose="020F0502020204030204"/>
                        </a:rPr>
                        <a:t>3560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611559" y="1628800"/>
          <a:ext cx="7848873" cy="4464495"/>
        </p:xfrm>
        <a:graphic>
          <a:graphicData uri="http://schemas.openxmlformats.org/drawingml/2006/table">
            <a:tbl>
              <a:tblPr/>
              <a:tblGrid>
                <a:gridCol w="2034131"/>
                <a:gridCol w="1314994"/>
                <a:gridCol w="2547802"/>
                <a:gridCol w="1951946"/>
              </a:tblGrid>
              <a:tr h="582324">
                <a:tc gridSpan="4">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Statement of Cost</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r>
              <a:tr h="1663787">
                <a:tc>
                  <a:txBody>
                    <a:bodyPr/>
                    <a:lstStyle/>
                    <a:p>
                      <a:pPr algn="ctr" fontAlgn="ctr"/>
                      <a:r>
                        <a:rPr lang="en-IN" sz="2200" b="1" i="0" u="none" strike="noStrike">
                          <a:solidFill>
                            <a:srgbClr val="000000"/>
                          </a:solidFill>
                          <a:effectLst/>
                          <a:latin typeface="Times New Roman" panose="02020603050405020304" pitchFamily="18" charset="0"/>
                          <a:cs typeface="Times New Roman" panose="02020603050405020304" pitchFamily="18" charset="0"/>
                        </a:rPr>
                        <a:t>Elemets ofcost</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dirty="0">
                          <a:solidFill>
                            <a:srgbClr val="000000"/>
                          </a:solidFill>
                          <a:effectLst/>
                          <a:latin typeface="Times New Roman" panose="02020603050405020304" pitchFamily="18" charset="0"/>
                          <a:cs typeface="Times New Roman" panose="02020603050405020304" pitchFamily="18" charset="0"/>
                        </a:rPr>
                        <a:t>Cost</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a:solidFill>
                            <a:srgbClr val="000000"/>
                          </a:solidFill>
                          <a:effectLst/>
                          <a:latin typeface="Times New Roman" panose="02020603050405020304" pitchFamily="18" charset="0"/>
                          <a:cs typeface="Times New Roman" panose="02020603050405020304" pitchFamily="18" charset="0"/>
                        </a:rPr>
                        <a:t>Equivalent Production (units)</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dirty="0">
                          <a:solidFill>
                            <a:srgbClr val="000000"/>
                          </a:solidFill>
                          <a:effectLst/>
                          <a:latin typeface="Times New Roman" panose="02020603050405020304" pitchFamily="18" charset="0"/>
                          <a:cs typeface="Times New Roman" panose="02020603050405020304" pitchFamily="18" charset="0"/>
                        </a:rPr>
                        <a:t>Cost per </a:t>
                      </a:r>
                      <a:r>
                        <a:rPr lang="en-IN" sz="2200" b="1" i="0" u="none" strike="noStrike" dirty="0" smtClean="0">
                          <a:solidFill>
                            <a:srgbClr val="000000"/>
                          </a:solidFill>
                          <a:effectLst/>
                          <a:latin typeface="Times New Roman" panose="02020603050405020304" pitchFamily="18" charset="0"/>
                          <a:cs typeface="Times New Roman" panose="02020603050405020304" pitchFamily="18" charset="0"/>
                        </a:rPr>
                        <a:t>completed units</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4596">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Materials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a:solidFill>
                            <a:srgbClr val="000000"/>
                          </a:solidFill>
                          <a:effectLst/>
                          <a:latin typeface="Times New Roman" panose="02020603050405020304" pitchFamily="18" charset="0"/>
                          <a:cs typeface="Times New Roman" panose="02020603050405020304" pitchFamily="18" charset="0"/>
                        </a:rPr>
                        <a:t>7280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a:solidFill>
                            <a:srgbClr val="000000"/>
                          </a:solidFill>
                          <a:effectLst/>
                          <a:latin typeface="Times New Roman" panose="02020603050405020304" pitchFamily="18" charset="0"/>
                          <a:cs typeface="Times New Roman" panose="02020603050405020304" pitchFamily="18" charset="0"/>
                        </a:rPr>
                        <a:t>3640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4596">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Labour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10680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3560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4596">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Overheads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7120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3560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4596">
                <a:tc>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25080</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a:solidFill>
                            <a:srgbClr val="000000"/>
                          </a:solidFill>
                          <a:effectLst/>
                          <a:latin typeface="Times New Roman" panose="02020603050405020304" pitchFamily="18" charset="0"/>
                          <a:cs typeface="Times New Roman" panose="02020603050405020304" pitchFamily="18" charset="0"/>
                        </a:rPr>
                        <a:t> </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7</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395536" y="1844824"/>
          <a:ext cx="8136904" cy="4288757"/>
        </p:xfrm>
        <a:graphic>
          <a:graphicData uri="http://schemas.openxmlformats.org/drawingml/2006/table">
            <a:tbl>
              <a:tblPr/>
              <a:tblGrid>
                <a:gridCol w="1512168"/>
                <a:gridCol w="1512168"/>
                <a:gridCol w="1936037"/>
                <a:gridCol w="1019334"/>
                <a:gridCol w="1019334"/>
                <a:gridCol w="1137863"/>
              </a:tblGrid>
              <a:tr h="409174">
                <a:tc gridSpan="6">
                  <a:txBody>
                    <a:bodyPr/>
                    <a:lstStyle/>
                    <a:p>
                      <a:pPr algn="ctr" fontAlgn="b"/>
                      <a:r>
                        <a:rPr lang="en-IN" sz="2200" b="1" i="0" u="none" strike="noStrike" dirty="0">
                          <a:solidFill>
                            <a:srgbClr val="000000"/>
                          </a:solidFill>
                          <a:effectLst/>
                          <a:latin typeface="Times New Roman" panose="02020603050405020304" pitchFamily="18" charset="0"/>
                          <a:cs typeface="Times New Roman" panose="02020603050405020304" pitchFamily="18" charset="0"/>
                        </a:rPr>
                        <a:t>Statement of Evaluation</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r>
              <a:tr h="687047">
                <a:tc>
                  <a:txBody>
                    <a:bodyPr/>
                    <a:lstStyle/>
                    <a:p>
                      <a:pPr algn="ctr" fontAlgn="ctr"/>
                      <a:r>
                        <a:rPr lang="en-IN" sz="2200" b="1" i="0" u="none" strike="noStrike">
                          <a:solidFill>
                            <a:srgbClr val="000000"/>
                          </a:solidFill>
                          <a:effectLst/>
                          <a:latin typeface="Times New Roman" panose="02020603050405020304" pitchFamily="18" charset="0"/>
                          <a:cs typeface="Times New Roman" panose="02020603050405020304" pitchFamily="18" charset="0"/>
                        </a:rPr>
                        <a:t>Production</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a:solidFill>
                            <a:srgbClr val="000000"/>
                          </a:solidFill>
                          <a:effectLst/>
                          <a:latin typeface="Times New Roman" panose="02020603050405020304" pitchFamily="18" charset="0"/>
                          <a:cs typeface="Times New Roman" panose="02020603050405020304" pitchFamily="18" charset="0"/>
                        </a:rPr>
                        <a:t>Elements of cost</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dirty="0">
                          <a:solidFill>
                            <a:srgbClr val="000000"/>
                          </a:solidFill>
                          <a:effectLst/>
                          <a:latin typeface="Times New Roman" panose="02020603050405020304" pitchFamily="18" charset="0"/>
                          <a:cs typeface="Times New Roman" panose="02020603050405020304" pitchFamily="18" charset="0"/>
                        </a:rPr>
                        <a:t>Equivalent </a:t>
                      </a:r>
                      <a:r>
                        <a:rPr lang="en-IN" sz="2200" b="1" i="0" u="none" strike="noStrike" dirty="0" smtClean="0">
                          <a:solidFill>
                            <a:srgbClr val="000000"/>
                          </a:solidFill>
                          <a:effectLst/>
                          <a:latin typeface="Times New Roman" panose="02020603050405020304" pitchFamily="18" charset="0"/>
                          <a:cs typeface="Times New Roman" panose="02020603050405020304" pitchFamily="18" charset="0"/>
                        </a:rPr>
                        <a:t>production</a:t>
                      </a:r>
                      <a:endParaRPr lang="en-IN" sz="2200" b="1"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ctr"/>
                      <a:r>
                        <a:rPr lang="en-IN" sz="2200" b="1" i="0" u="none" strike="noStrike" dirty="0" smtClean="0">
                          <a:solidFill>
                            <a:srgbClr val="000000"/>
                          </a:solidFill>
                          <a:effectLst/>
                          <a:latin typeface="Times New Roman" panose="02020603050405020304" pitchFamily="18" charset="0"/>
                          <a:cs typeface="Times New Roman" panose="02020603050405020304" pitchFamily="18" charset="0"/>
                        </a:rPr>
                        <a:t>(</a:t>
                      </a:r>
                      <a:r>
                        <a:rPr lang="en-IN" sz="2200" b="1" i="0" u="none" strike="noStrike" dirty="0">
                          <a:solidFill>
                            <a:srgbClr val="000000"/>
                          </a:solidFill>
                          <a:effectLst/>
                          <a:latin typeface="Times New Roman" panose="02020603050405020304" pitchFamily="18" charset="0"/>
                          <a:cs typeface="Times New Roman" panose="02020603050405020304" pitchFamily="18" charset="0"/>
                        </a:rPr>
                        <a:t>Units)</a:t>
                      </a:r>
                      <a:endParaRPr lang="en-IN" sz="2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a:solidFill>
                            <a:srgbClr val="000000"/>
                          </a:solidFill>
                          <a:effectLst/>
                          <a:latin typeface="Times New Roman" panose="02020603050405020304" pitchFamily="18" charset="0"/>
                          <a:cs typeface="Times New Roman" panose="02020603050405020304" pitchFamily="18" charset="0"/>
                        </a:rPr>
                        <a:t>Cost per unit</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a:solidFill>
                            <a:srgbClr val="000000"/>
                          </a:solidFill>
                          <a:effectLst/>
                          <a:latin typeface="Times New Roman" panose="02020603050405020304" pitchFamily="18" charset="0"/>
                          <a:cs typeface="Times New Roman" panose="02020603050405020304" pitchFamily="18" charset="0"/>
                        </a:rPr>
                        <a:t>Cost</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200" b="1" i="0" u="none" strike="noStrike">
                          <a:solidFill>
                            <a:srgbClr val="000000"/>
                          </a:solidFill>
                          <a:effectLst/>
                          <a:latin typeface="Times New Roman" panose="02020603050405020304" pitchFamily="18" charset="0"/>
                          <a:cs typeface="Times New Roman" panose="02020603050405020304" pitchFamily="18" charset="0"/>
                        </a:rPr>
                        <a:t>Total cost</a:t>
                      </a:r>
                      <a:endParaRPr lang="en-IN" sz="2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9174">
                <a:tc rowSpan="3">
                  <a:txBody>
                    <a:bodyPr/>
                    <a:lstStyle/>
                    <a:p>
                      <a:pPr algn="ct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Finished Goods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Materials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dirty="0">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6000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2200" b="0" i="0" u="none" strike="noStrike">
                          <a:solidFill>
                            <a:srgbClr val="000000"/>
                          </a:solidFill>
                          <a:effectLst/>
                          <a:latin typeface="Times New Roman" panose="02020603050405020304" pitchFamily="18" charset="0"/>
                          <a:cs typeface="Times New Roman" panose="02020603050405020304" pitchFamily="18" charset="0"/>
                        </a:rPr>
                        <a:t>21000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9174">
                <a:tc vMerge="1">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Labour</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9000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409174">
                <a:tc vMerge="1">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Overheads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6000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409174">
                <a:tc rowSpan="3">
                  <a:txBody>
                    <a:bodyPr/>
                    <a:lstStyle/>
                    <a:p>
                      <a:pPr algn="ctr" fontAlgn="b"/>
                      <a:r>
                        <a:rPr lang="en-IN" sz="2200" b="0" i="0" u="none" strike="noStrike" dirty="0" smtClean="0">
                          <a:solidFill>
                            <a:srgbClr val="000000"/>
                          </a:solidFill>
                          <a:effectLst/>
                          <a:latin typeface="Times New Roman" panose="02020603050405020304" pitchFamily="18" charset="0"/>
                          <a:cs typeface="Times New Roman" panose="02020603050405020304" pitchFamily="18" charset="0"/>
                        </a:rPr>
                        <a:t>Closing Work </a:t>
                      </a:r>
                      <a:r>
                        <a:rPr lang="en-IN" sz="2200" b="0" i="0" u="none" strike="noStrike" dirty="0">
                          <a:solidFill>
                            <a:srgbClr val="000000"/>
                          </a:solidFill>
                          <a:effectLst/>
                          <a:latin typeface="Times New Roman" panose="02020603050405020304" pitchFamily="18" charset="0"/>
                          <a:cs typeface="Times New Roman" panose="02020603050405020304" pitchFamily="18" charset="0"/>
                        </a:rPr>
                        <a:t>in Progress</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Materials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640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1280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IN" sz="2200" b="0" i="0" u="none" strike="noStrike">
                          <a:solidFill>
                            <a:srgbClr val="000000"/>
                          </a:solidFill>
                          <a:effectLst/>
                          <a:latin typeface="Times New Roman" panose="02020603050405020304" pitchFamily="18" charset="0"/>
                          <a:cs typeface="Times New Roman" panose="02020603050405020304" pitchFamily="18" charset="0"/>
                        </a:rPr>
                        <a:t>4080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9174">
                <a:tc vMerge="1">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Labour</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560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3</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1680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409174">
                <a:tc vMerge="1">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Overheads</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dirty="0">
                          <a:solidFill>
                            <a:srgbClr val="000000"/>
                          </a:solidFill>
                          <a:effectLst/>
                          <a:latin typeface="Times New Roman" panose="02020603050405020304" pitchFamily="18" charset="0"/>
                          <a:cs typeface="Times New Roman" panose="02020603050405020304" pitchFamily="18" charset="0"/>
                        </a:rPr>
                        <a:t>560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2</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1120</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a:tc>
              </a:tr>
              <a:tr h="409174">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200" b="0" i="0" u="none" strike="noStrike">
                          <a:solidFill>
                            <a:srgbClr val="000000"/>
                          </a:solidFill>
                          <a:effectLst/>
                          <a:latin typeface="Times New Roman" panose="02020603050405020304" pitchFamily="18" charset="0"/>
                          <a:cs typeface="Times New Roman" panose="02020603050405020304" pitchFamily="18" charset="0"/>
                        </a:rPr>
                        <a:t> </a:t>
                      </a:r>
                      <a:endParaRPr lang="en-IN" sz="2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200" b="0" i="0" u="none" strike="noStrike" dirty="0">
                          <a:solidFill>
                            <a:srgbClr val="000000"/>
                          </a:solidFill>
                          <a:effectLst/>
                          <a:latin typeface="Times New Roman" panose="02020603050405020304" pitchFamily="18" charset="0"/>
                          <a:cs typeface="Times New Roman" panose="02020603050405020304" pitchFamily="18" charset="0"/>
                        </a:rPr>
                        <a:t>25080</a:t>
                      </a:r>
                      <a:endParaRPr lang="en-IN" sz="2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4" name="Content Placeholder 3"/>
          <p:cNvGraphicFramePr>
            <a:graphicFrameLocks noGrp="1"/>
          </p:cNvGraphicFramePr>
          <p:nvPr>
            <p:ph idx="1"/>
          </p:nvPr>
        </p:nvGraphicFramePr>
        <p:xfrm>
          <a:off x="539552" y="1844824"/>
          <a:ext cx="8208913" cy="3672410"/>
        </p:xfrm>
        <a:graphic>
          <a:graphicData uri="http://schemas.openxmlformats.org/drawingml/2006/table">
            <a:tbl>
              <a:tblPr/>
              <a:tblGrid>
                <a:gridCol w="2146224"/>
                <a:gridCol w="1002615"/>
                <a:gridCol w="883611"/>
                <a:gridCol w="2304256"/>
                <a:gridCol w="869592"/>
                <a:gridCol w="1002615"/>
              </a:tblGrid>
              <a:tr h="327898">
                <a:tc gridSpan="6">
                  <a:txBody>
                    <a:bodyPr/>
                    <a:lstStyle/>
                    <a:p>
                      <a:pPr algn="ctr" fontAlgn="ctr"/>
                      <a:r>
                        <a:rPr lang="en-IN" sz="2000" b="1" i="0" u="none" strike="noStrike" dirty="0" smtClean="0">
                          <a:solidFill>
                            <a:srgbClr val="000000"/>
                          </a:solidFill>
                          <a:effectLst/>
                          <a:latin typeface="Calibri" panose="020F0502020204030204"/>
                        </a:rPr>
                        <a:t>Process A</a:t>
                      </a:r>
                      <a:r>
                        <a:rPr lang="en-IN" sz="2000" b="1" i="0" u="none" strike="noStrike" baseline="0" dirty="0" smtClean="0">
                          <a:solidFill>
                            <a:srgbClr val="000000"/>
                          </a:solidFill>
                          <a:effectLst/>
                          <a:latin typeface="Calibri" panose="020F0502020204030204"/>
                        </a:rPr>
                        <a:t> </a:t>
                      </a:r>
                      <a:r>
                        <a:rPr lang="en-IN" sz="2000" b="1" i="0" u="none" strike="noStrike" dirty="0" smtClean="0">
                          <a:solidFill>
                            <a:srgbClr val="000000"/>
                          </a:solidFill>
                          <a:effectLst/>
                          <a:latin typeface="Calibri" panose="020F0502020204030204"/>
                        </a:rPr>
                        <a:t>Accounts</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c hMerge="1">
                  <a:tcPr/>
                </a:tc>
                <a:tc hMerge="1">
                  <a:tcPr/>
                </a:tc>
                <a:tc hMerge="1">
                  <a:tcPr/>
                </a:tc>
                <a:tc hMerge="1">
                  <a:tcPr/>
                </a:tc>
              </a:tr>
              <a:tr h="664307">
                <a:tc>
                  <a:txBody>
                    <a:bodyPr/>
                    <a:lstStyle/>
                    <a:p>
                      <a:pPr algn="ctr" fontAlgn="ctr"/>
                      <a:r>
                        <a:rPr lang="en-IN" sz="2000" b="1" i="0" u="none" strike="noStrike" dirty="0">
                          <a:solidFill>
                            <a:srgbClr val="000000"/>
                          </a:solidFill>
                          <a:effectLst/>
                          <a:latin typeface="Calibri" panose="020F0502020204030204"/>
                        </a:rPr>
                        <a:t>Particulars</a:t>
                      </a:r>
                      <a:endParaRPr lang="en-IN" sz="2000" b="1" i="0" u="none" strike="noStrike" dirty="0">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Rs.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Particulars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Units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1" i="0" u="none" strike="noStrike">
                          <a:solidFill>
                            <a:srgbClr val="000000"/>
                          </a:solidFill>
                          <a:effectLst/>
                          <a:latin typeface="Calibri" panose="020F0502020204030204"/>
                        </a:rPr>
                        <a:t>Rs.</a:t>
                      </a:r>
                      <a:endParaRPr lang="en-IN" sz="2000" b="1" i="0" u="none" strike="noStrike">
                        <a:solidFill>
                          <a:srgbClr val="000000"/>
                        </a:solidFill>
                        <a:effectLst/>
                        <a:latin typeface="Calibri" panose="020F0502020204030204"/>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1966">
                <a:tc>
                  <a:txBody>
                    <a:bodyPr/>
                    <a:lstStyle/>
                    <a:p>
                      <a:pPr algn="l" fontAlgn="b"/>
                      <a:r>
                        <a:rPr lang="en-IN" sz="2000" b="0" i="0" u="none" strike="noStrike" dirty="0" smtClean="0">
                          <a:solidFill>
                            <a:srgbClr val="000000"/>
                          </a:solidFill>
                          <a:effectLst/>
                          <a:latin typeface="Calibri" panose="020F0502020204030204"/>
                        </a:rPr>
                        <a:t>To  Materials</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3800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7280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2000" b="0" i="0" u="none" strike="noStrike" dirty="0" smtClean="0">
                          <a:solidFill>
                            <a:srgbClr val="000000"/>
                          </a:solidFill>
                          <a:effectLst/>
                          <a:latin typeface="Calibri" panose="020F0502020204030204"/>
                        </a:rPr>
                        <a:t>By Finished stock account</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3000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21000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671966">
                <a:tc>
                  <a:txBody>
                    <a:bodyPr/>
                    <a:lstStyle/>
                    <a:p>
                      <a:pPr algn="l" fontAlgn="b"/>
                      <a:r>
                        <a:rPr lang="en-US" sz="2000" b="0" i="0" u="none" strike="noStrike" dirty="0" smtClean="0">
                          <a:solidFill>
                            <a:srgbClr val="000000"/>
                          </a:solidFill>
                          <a:effectLst/>
                          <a:latin typeface="Calibri" panose="020F0502020204030204"/>
                        </a:rPr>
                        <a:t>To</a:t>
                      </a:r>
                      <a:r>
                        <a:rPr lang="en-US" sz="2000" b="0" i="0" u="none" strike="noStrike" baseline="0" dirty="0" smtClean="0">
                          <a:solidFill>
                            <a:srgbClr val="000000"/>
                          </a:solidFill>
                          <a:effectLst/>
                          <a:latin typeface="Calibri" panose="020F0502020204030204"/>
                        </a:rPr>
                        <a:t> </a:t>
                      </a:r>
                      <a:r>
                        <a:rPr lang="en-US" sz="2000" b="0" i="0" u="none" strike="noStrike" baseline="0" dirty="0" err="1" smtClean="0">
                          <a:solidFill>
                            <a:srgbClr val="000000"/>
                          </a:solidFill>
                          <a:effectLst/>
                          <a:latin typeface="Calibri" panose="020F0502020204030204"/>
                        </a:rPr>
                        <a:t>Labour</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10680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r>
                        <a:rPr lang="en-US" sz="2000" b="0" i="0" u="none" strike="noStrike" dirty="0" smtClean="0">
                          <a:solidFill>
                            <a:srgbClr val="000000"/>
                          </a:solidFill>
                          <a:effectLst/>
                          <a:latin typeface="Calibri" panose="020F0502020204030204"/>
                        </a:rPr>
                        <a:t>By</a:t>
                      </a:r>
                      <a:r>
                        <a:rPr lang="en-US" sz="2000" b="0" i="0" u="none" strike="noStrike" baseline="0" dirty="0" smtClean="0">
                          <a:solidFill>
                            <a:srgbClr val="000000"/>
                          </a:solidFill>
                          <a:effectLst/>
                          <a:latin typeface="Calibri" panose="020F0502020204030204"/>
                        </a:rPr>
                        <a:t> work in progress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4080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671966">
                <a:tc>
                  <a:txBody>
                    <a:bodyPr/>
                    <a:lstStyle/>
                    <a:p>
                      <a:pPr algn="l" fontAlgn="b"/>
                      <a:r>
                        <a:rPr lang="en-US" sz="2000" b="0" i="0" u="none" strike="noStrike" dirty="0" smtClean="0">
                          <a:solidFill>
                            <a:srgbClr val="000000"/>
                          </a:solidFill>
                          <a:effectLst/>
                          <a:latin typeface="Calibri" panose="020F0502020204030204"/>
                        </a:rPr>
                        <a:t>To </a:t>
                      </a:r>
                      <a:r>
                        <a:rPr lang="en-US" sz="2000" b="0" i="0" u="none" strike="noStrike" baseline="0" dirty="0" smtClean="0">
                          <a:solidFill>
                            <a:srgbClr val="000000"/>
                          </a:solidFill>
                          <a:effectLst/>
                          <a:latin typeface="Calibri" panose="020F0502020204030204"/>
                        </a:rPr>
                        <a:t>overhead</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r>
                        <a:rPr lang="en-US" sz="2000" b="0" i="0" u="none" strike="noStrike" dirty="0" smtClean="0">
                          <a:solidFill>
                            <a:srgbClr val="000000"/>
                          </a:solidFill>
                          <a:effectLst/>
                          <a:latin typeface="Calibri" panose="020F0502020204030204"/>
                        </a:rPr>
                        <a:t>7120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l"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a:txBody>
                    <a:bodyPr/>
                    <a:lstStyle/>
                    <a:p>
                      <a:pPr algn="ctr" fontAlgn="b"/>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r>
              <a:tr h="664307">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3800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25080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2000" b="0" i="0" u="none" strike="noStrike" dirty="0">
                          <a:solidFill>
                            <a:srgbClr val="000000"/>
                          </a:solidFill>
                          <a:effectLst/>
                          <a:latin typeface="Calibri" panose="020F0502020204030204"/>
                        </a:rPr>
                        <a:t> </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3800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a:rPr>
                        <a:t>25080</a:t>
                      </a:r>
                      <a:endParaRPr lang="en-IN" sz="2000" b="0" i="0" u="none" strike="noStrike" dirty="0">
                        <a:solidFill>
                          <a:srgbClr val="000000"/>
                        </a:solidFill>
                        <a:effectLst/>
                        <a:latin typeface="Calibri" panose="020F0502020204030204"/>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6" name="Straight Connector 5"/>
          <p:cNvCxnSpPr/>
          <p:nvPr/>
        </p:nvCxnSpPr>
        <p:spPr>
          <a:xfrm>
            <a:off x="539552" y="5013176"/>
            <a:ext cx="8208912"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200" b="1" dirty="0" smtClean="0">
                <a:solidFill>
                  <a:srgbClr val="222222"/>
                </a:solidFill>
                <a:latin typeface="Times New Roman" panose="02020603050405020304" pitchFamily="18" charset="0"/>
                <a:ea typeface="+mn-ea"/>
                <a:cs typeface="Times New Roman" panose="02020603050405020304" pitchFamily="18" charset="0"/>
              </a:rPr>
              <a:t>II. When </a:t>
            </a:r>
            <a:r>
              <a:rPr lang="en-IN" sz="2200" b="1" dirty="0">
                <a:solidFill>
                  <a:srgbClr val="222222"/>
                </a:solidFill>
                <a:latin typeface="Times New Roman" panose="02020603050405020304" pitchFamily="18" charset="0"/>
                <a:ea typeface="+mn-ea"/>
                <a:cs typeface="Times New Roman" panose="02020603050405020304" pitchFamily="18" charset="0"/>
              </a:rPr>
              <a:t>there is only closing work-in-progress but with process losses</a:t>
            </a:r>
            <a:endParaRPr lang="en-IN" sz="2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IN" sz="2200" dirty="0" smtClean="0">
                <a:solidFill>
                  <a:srgbClr val="222222"/>
                </a:solidFill>
                <a:latin typeface="Times New Roman" panose="02020603050405020304" pitchFamily="18" charset="0"/>
                <a:cs typeface="Times New Roman" panose="02020603050405020304" pitchFamily="18" charset="0"/>
              </a:rPr>
              <a:t>Losses </a:t>
            </a:r>
            <a:r>
              <a:rPr lang="en-IN" sz="2200" dirty="0">
                <a:solidFill>
                  <a:srgbClr val="222222"/>
                </a:solidFill>
                <a:latin typeface="Times New Roman" panose="02020603050405020304" pitchFamily="18" charset="0"/>
                <a:cs typeface="Times New Roman" panose="02020603050405020304" pitchFamily="18" charset="0"/>
              </a:rPr>
              <a:t>are inherent in process operation. If there are process losses</a:t>
            </a:r>
            <a:r>
              <a:rPr lang="en-IN" sz="2200" dirty="0" smtClean="0">
                <a:solidFill>
                  <a:srgbClr val="222222"/>
                </a:solidFill>
                <a:latin typeface="Times New Roman" panose="02020603050405020304" pitchFamily="18" charset="0"/>
                <a:cs typeface="Times New Roman" panose="02020603050405020304" pitchFamily="18" charset="0"/>
              </a:rPr>
              <a:t>,</a:t>
            </a:r>
            <a:endParaRPr lang="en-IN" sz="2200" dirty="0" smtClean="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In </a:t>
            </a:r>
            <a:r>
              <a:rPr lang="en-IN" sz="2200" dirty="0">
                <a:solidFill>
                  <a:srgbClr val="222222"/>
                </a:solidFill>
                <a:latin typeface="Times New Roman" panose="02020603050405020304" pitchFamily="18" charset="0"/>
                <a:cs typeface="Times New Roman" panose="02020603050405020304" pitchFamily="18" charset="0"/>
              </a:rPr>
              <a:t>case of normal loss, nothing should be added equivalent production. </a:t>
            </a:r>
            <a:endParaRPr lang="en-IN" sz="2200" dirty="0" smtClean="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Abnormal </a:t>
            </a:r>
            <a:r>
              <a:rPr lang="en-IN" sz="2200" dirty="0">
                <a:solidFill>
                  <a:srgbClr val="222222"/>
                </a:solidFill>
                <a:latin typeface="Times New Roman" panose="02020603050405020304" pitchFamily="18" charset="0"/>
                <a:cs typeface="Times New Roman" panose="02020603050405020304" pitchFamily="18" charset="0"/>
              </a:rPr>
              <a:t>loss should, however, be considered as production of good units completed during the period if units scrapped (normal) have any realisable value, the amount should be deducted from the cost of materials in the cost statement before dividing by </a:t>
            </a:r>
            <a:r>
              <a:rPr lang="en-IN" sz="2200" dirty="0" smtClean="0">
                <a:solidFill>
                  <a:srgbClr val="222222"/>
                </a:solidFill>
                <a:latin typeface="Times New Roman" panose="02020603050405020304" pitchFamily="18" charset="0"/>
                <a:cs typeface="Times New Roman" panose="02020603050405020304" pitchFamily="18" charset="0"/>
              </a:rPr>
              <a:t>equivalent </a:t>
            </a:r>
            <a:r>
              <a:rPr lang="en-IN" sz="2200" dirty="0">
                <a:solidFill>
                  <a:srgbClr val="222222"/>
                </a:solidFill>
                <a:latin typeface="Times New Roman" panose="02020603050405020304" pitchFamily="18" charset="0"/>
                <a:cs typeface="Times New Roman" panose="02020603050405020304" pitchFamily="18" charset="0"/>
              </a:rPr>
              <a:t>production units. </a:t>
            </a:r>
            <a:endParaRPr lang="en-IN" sz="2200" dirty="0" smtClean="0">
              <a:solidFill>
                <a:srgbClr val="222222"/>
              </a:solidFill>
              <a:latin typeface="Times New Roman" panose="02020603050405020304" pitchFamily="18" charset="0"/>
              <a:cs typeface="Times New Roman" panose="02020603050405020304" pitchFamily="18" charset="0"/>
            </a:endParaRPr>
          </a:p>
          <a:p>
            <a:r>
              <a:rPr lang="en-IN" sz="2200" dirty="0" smtClean="0">
                <a:solidFill>
                  <a:srgbClr val="222222"/>
                </a:solidFill>
                <a:latin typeface="Times New Roman" panose="02020603050405020304" pitchFamily="18" charset="0"/>
                <a:cs typeface="Times New Roman" panose="02020603050405020304" pitchFamily="18" charset="0"/>
              </a:rPr>
              <a:t>Abnormal </a:t>
            </a:r>
            <a:r>
              <a:rPr lang="en-IN" sz="2200" dirty="0">
                <a:solidFill>
                  <a:srgbClr val="222222"/>
                </a:solidFill>
                <a:latin typeface="Times New Roman" panose="02020603050405020304" pitchFamily="18" charset="0"/>
                <a:cs typeface="Times New Roman" panose="02020603050405020304" pitchFamily="18" charset="0"/>
              </a:rPr>
              <a:t>gain will be deducted to obtain equivalent production.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6592</Words>
  <Application>WPS Presentation</Application>
  <PresentationFormat>On-screen Show (4:3)</PresentationFormat>
  <Paragraphs>911</Paragraphs>
  <Slides>16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16</vt:i4>
      </vt:variant>
    </vt:vector>
  </HeadingPairs>
  <TitlesOfParts>
    <vt:vector size="26" baseType="lpstr">
      <vt:lpstr>Arial</vt:lpstr>
      <vt:lpstr>SimSun</vt:lpstr>
      <vt:lpstr>Wingdings</vt:lpstr>
      <vt:lpstr>Arial</vt:lpstr>
      <vt:lpstr>Times New Roman</vt:lpstr>
      <vt:lpstr>Calibri</vt:lpstr>
      <vt:lpstr>Microsoft YaHei</vt:lpstr>
      <vt:lpstr>Arial Unicode MS</vt:lpstr>
      <vt:lpstr>Calibri</vt:lpstr>
      <vt:lpstr>Office Theme</vt:lpstr>
      <vt:lpstr>Problems on Equivalent Production</vt:lpstr>
      <vt:lpstr>﻿The problems on equivalent production may be divided into four groups </vt:lpstr>
      <vt:lpstr>I. When there is only closing work-in-progress but with no process losses </vt:lpstr>
      <vt:lpstr>Problem 1</vt:lpstr>
      <vt:lpstr>PowerPoint 演示文稿</vt:lpstr>
      <vt:lpstr>PowerPoint 演示文稿</vt:lpstr>
      <vt:lpstr>PowerPoint 演示文稿</vt:lpstr>
      <vt:lpstr>PowerPoint 演示文稿</vt:lpstr>
      <vt:lpstr>II. When there is only closing work-in-progress but with process losses</vt:lpstr>
      <vt:lpstr>Example 1</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Problems on equivalent production</dc:title>
  <dc:creator>user</dc:creator>
  <cp:lastModifiedBy>user</cp:lastModifiedBy>
  <cp:revision>7</cp:revision>
  <dcterms:created xsi:type="dcterms:W3CDTF">2021-06-24T02:49:00Z</dcterms:created>
  <dcterms:modified xsi:type="dcterms:W3CDTF">2024-08-31T07:31:44Z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578C888A03D0417ABA75C86E47E08366_12</vt:lpwstr>
  </property>
  <property fmtid="{D5CDD505-2E9C-101B-9397-08002B2CF9AE}" pid="3" name="KSOProductBuildVer">
    <vt:lpwstr>1033-12.2.0.17562</vt:lpwstr>
  </property>
</Properties>
</file>