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1" r:id="rId8"/>
    <p:sldId id="265" r:id="rId9"/>
    <p:sldId id="267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1528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D3A41-242F-409C-B0EA-9CEF3EC26BEA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87C8F-A3CF-4D7B-BF96-4DAFC01ACA26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87C8F-A3CF-4D7B-BF96-4DAFC01ACA26}" type="slidenum">
              <a:rPr lang="en-IN" smtClean="0"/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anose="020B0604020202020204"/>
              </a:rPr>
              <a:t>3. When there is opening as well as closing work-in-progress but with no process losses</a:t>
            </a:r>
            <a:endParaRPr lang="en-US" sz="2200" b="1" dirty="0" smtClean="0">
              <a:solidFill>
                <a:srgbClr val="FF0000"/>
              </a:solidFill>
              <a:latin typeface="Arial" panose="020B060402020202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b="1" dirty="0">
                <a:solidFill>
                  <a:srgbClr val="222222"/>
                </a:solidFill>
                <a:latin typeface="+mn-lt"/>
              </a:rPr>
              <a:t>3. When there is opening as well as closing work-in-progress but with no process losses</a:t>
            </a:r>
            <a:endParaRPr lang="en-IN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16632" y="2431429"/>
            <a:ext cx="8229600" cy="452596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valuation of work-in-progress can be made in the following ways depending upon the assumptions made regarding the flows of costs: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cost method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FIFO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LIFO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Average Method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a) Average Cost Method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is useful when prices fluctuate from period to period.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average cost per unit is determined by dividing the total cost by the total equivalent units, to ascertain the value of the units completed and units in process.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opening units will not be shown separately as units of opening work-in progress are taken to be included in the units completed and transferred.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Example 1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details prepare statement of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equivalent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production, statement of cost, statement of evaluation and Process Account by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average cost method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Opening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work-in-progress :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units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(100% complete) 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7,500 ;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(60% complete) 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3,000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Overhead (60% complete) 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1,500 ;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introduced into the process 8,000.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2,000 units in process, and the stage of completion is estimated to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be: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100%; Labour 50%; Overheads 50%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8,000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are transferred to the next process.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 for the period are :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1,00,000; Labour 78,000; Overheads 39,000.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556790"/>
          <a:ext cx="8124040" cy="4731066"/>
        </p:xfrm>
        <a:graphic>
          <a:graphicData uri="http://schemas.openxmlformats.org/drawingml/2006/table">
            <a:tbl>
              <a:tblPr/>
              <a:tblGrid>
                <a:gridCol w="1215548"/>
                <a:gridCol w="872684"/>
                <a:gridCol w="1512168"/>
                <a:gridCol w="792088"/>
                <a:gridCol w="648072"/>
                <a:gridCol w="720080"/>
                <a:gridCol w="576064"/>
                <a:gridCol w="628650"/>
                <a:gridCol w="551755"/>
                <a:gridCol w="606931"/>
              </a:tblGrid>
              <a:tr h="548842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Statement of Equivalent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Production(Units)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390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Input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Output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Equivalent Production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39073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Labour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Overhead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439073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40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Opening W.I.P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 introduced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Units completed 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&amp;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Transferred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18140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Work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in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Progress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40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340768"/>
          <a:ext cx="8136905" cy="5117679"/>
        </p:xfrm>
        <a:graphic>
          <a:graphicData uri="http://schemas.openxmlformats.org/drawingml/2006/table">
            <a:tbl>
              <a:tblPr/>
              <a:tblGrid>
                <a:gridCol w="2520280"/>
                <a:gridCol w="1152128"/>
                <a:gridCol w="2440920"/>
                <a:gridCol w="2023577"/>
              </a:tblGrid>
              <a:tr h="43204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 of Cost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89253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Elemets ofcost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Equivalent Production (units)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per </a:t>
                      </a:r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completed units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Opening WIP : 7500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Materials:     </a:t>
                      </a:r>
                      <a:r>
                        <a:rPr lang="en-IN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107500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10.75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6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Opening WIP : 3000</a:t>
                      </a:r>
                      <a:endParaRPr kumimoji="0" lang="en-IN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Labour   :     </a:t>
                      </a:r>
                      <a:r>
                        <a:rPr kumimoji="0" lang="en-IN" sz="2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78000</a:t>
                      </a:r>
                      <a:endParaRPr kumimoji="0" lang="en-IN" sz="2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6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Opening WIP : 1500</a:t>
                      </a:r>
                      <a:endParaRPr kumimoji="0" lang="en-IN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Overhead:       </a:t>
                      </a:r>
                      <a:r>
                        <a:rPr kumimoji="0" lang="en-IN" sz="2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39000</a:t>
                      </a:r>
                      <a:endParaRPr kumimoji="0" lang="en-IN" sz="2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9000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00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24.25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136904" cy="5239747"/>
        </p:xfrm>
        <a:graphic>
          <a:graphicData uri="http://schemas.openxmlformats.org/drawingml/2006/table">
            <a:tbl>
              <a:tblPr/>
              <a:tblGrid>
                <a:gridCol w="1728192"/>
                <a:gridCol w="1584176"/>
                <a:gridCol w="1648005"/>
                <a:gridCol w="1019334"/>
                <a:gridCol w="1019334"/>
                <a:gridCol w="1137863"/>
              </a:tblGrid>
              <a:tr h="50405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 of </a:t>
                      </a:r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Evaluation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19335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Elements of cost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Equivalent </a:t>
                      </a:r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Units)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per unit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cost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901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output transferred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10.75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901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Labour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480901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Overheads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480901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Closing Work </a:t>
                      </a:r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Progress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10.75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901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Labour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480901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Overheads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480901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208913" cy="4344376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2789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</a:t>
                      </a:r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43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 Opening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WIP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Finished stock account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194000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Labour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work in progress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35000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overhead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39000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430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229000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3800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229000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566124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3446</Words>
  <Application>WPS Presentation</Application>
  <PresentationFormat>On-screen Show (4:3)</PresentationFormat>
  <Paragraphs>419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SimSun</vt:lpstr>
      <vt:lpstr>Wingdings</vt:lpstr>
      <vt:lpstr>Arial</vt:lpstr>
      <vt:lpstr>Times New Roman</vt:lpstr>
      <vt:lpstr>Calibri</vt:lpstr>
      <vt:lpstr>Microsoft YaHei</vt:lpstr>
      <vt:lpstr>Arial Unicode MS</vt:lpstr>
      <vt:lpstr>Calibri</vt:lpstr>
      <vt:lpstr>Office Theme</vt:lpstr>
      <vt:lpstr>3. When there is opening as well as closing work-in-progress but with no process losses</vt:lpstr>
      <vt:lpstr>3. When there is opening as well as closing work-in-progress but with no process losses</vt:lpstr>
      <vt:lpstr>a) Average Cost Method</vt:lpstr>
      <vt:lpstr>Example 1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on equivalent production</dc:title>
  <dc:creator>user</dc:creator>
  <cp:lastModifiedBy>user</cp:lastModifiedBy>
  <cp:revision>19</cp:revision>
  <dcterms:created xsi:type="dcterms:W3CDTF">2021-06-24T02:49:00Z</dcterms:created>
  <dcterms:modified xsi:type="dcterms:W3CDTF">2024-08-31T07:31:56Z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62B987FE78314CBCBF50BFFED8F2ABAD_12</vt:lpwstr>
  </property>
  <property fmtid="{D5CDD505-2E9C-101B-9397-08002B2CF9AE}" pid="3" name="KSOProductBuildVer">
    <vt:lpwstr>1033-12.2.0.17562</vt:lpwstr>
  </property>
</Properties>
</file>