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60" r:id="rId6"/>
    <p:sldId id="261" r:id="rId7"/>
    <p:sldId id="264"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8639AEA-42ED-4CFC-8A8E-4008B91D768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8639AEA-42ED-4CFC-8A8E-4008B91D768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8639AEA-42ED-4CFC-8A8E-4008B91D768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8639AEA-42ED-4CFC-8A8E-4008B91D768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C8639AEA-42ED-4CFC-8A8E-4008B91D768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C8639AEA-42ED-4CFC-8A8E-4008B91D7689}"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C8639AEA-42ED-4CFC-8A8E-4008B91D7689}"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8639AEA-42ED-4CFC-8A8E-4008B91D7689}"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39AEA-42ED-4CFC-8A8E-4008B91D7689}"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8639AEA-42ED-4CFC-8A8E-4008B91D7689}"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8639AEA-42ED-4CFC-8A8E-4008B91D7689}"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639AEA-42ED-4CFC-8A8E-4008B91D7689}"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DB2B72-0ABC-45F2-80A8-1AAB5FD11293}"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000" b="1" dirty="0" smtClean="0">
                <a:solidFill>
                  <a:srgbClr val="FF0000"/>
                </a:solidFill>
              </a:rPr>
              <a:t>FIFO Method</a:t>
            </a:r>
            <a:endParaRPr lang="en-US" sz="3000" b="1" dirty="0" smtClean="0">
              <a:solidFill>
                <a:srgbClr val="FF0000"/>
              </a:solidFill>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Under this method, the units first entering the process are completed first after taking into consideration on the percentage of work to be done and shown separately in the statement of equivalent production.</a:t>
            </a:r>
            <a:endParaRPr lang="en-US" sz="2200" dirty="0" smtClean="0">
              <a:latin typeface="Times New Roman" panose="02020603050405020304" pitchFamily="18" charset="0"/>
              <a:cs typeface="Times New Roman" panose="02020603050405020304" pitchFamily="18" charset="0"/>
            </a:endParaRPr>
          </a:p>
          <a:p>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Here, the units completed during a period would consist partly of units which were incomplete at the beginning of the period and partly of the units introduced during the period.</a:t>
            </a:r>
            <a:endParaRPr lang="en-US" sz="2200" dirty="0" smtClean="0">
              <a:latin typeface="Times New Roman" panose="02020603050405020304" pitchFamily="18" charset="0"/>
              <a:cs typeface="Times New Roman" panose="02020603050405020304" pitchFamily="18" charset="0"/>
            </a:endParaRPr>
          </a:p>
          <a:p>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This method is satisfactory when prices of raw materials and rates of direct </a:t>
            </a:r>
            <a:r>
              <a:rPr lang="en-US" sz="2200" dirty="0" err="1" smtClean="0">
                <a:latin typeface="Times New Roman" panose="02020603050405020304" pitchFamily="18" charset="0"/>
                <a:cs typeface="Times New Roman" panose="02020603050405020304" pitchFamily="18" charset="0"/>
              </a:rPr>
              <a:t>labour</a:t>
            </a:r>
            <a:r>
              <a:rPr lang="en-US" sz="2200" dirty="0" smtClean="0">
                <a:latin typeface="Times New Roman" panose="02020603050405020304" pitchFamily="18" charset="0"/>
                <a:cs typeface="Times New Roman" panose="02020603050405020304" pitchFamily="18" charset="0"/>
              </a:rPr>
              <a:t> heads are relatively stable.</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Example </a:t>
            </a:r>
            <a:endParaRPr lang="en-IN" sz="3000" b="1" dirty="0"/>
          </a:p>
        </p:txBody>
      </p:sp>
      <p:sp>
        <p:nvSpPr>
          <p:cNvPr id="3" name="Content Placeholder 2"/>
          <p:cNvSpPr>
            <a:spLocks noGrp="1"/>
          </p:cNvSpPr>
          <p:nvPr>
            <p:ph idx="1"/>
          </p:nvPr>
        </p:nvSpPr>
        <p:spPr>
          <a:xfrm>
            <a:off x="457200" y="1196752"/>
            <a:ext cx="8229600" cy="4929411"/>
          </a:xfrm>
        </p:spPr>
        <p:txBody>
          <a:bodyPr>
            <a:noAutofit/>
          </a:bodyPr>
          <a:lstStyle/>
          <a:p>
            <a:pPr marL="0" indent="0">
              <a:buNone/>
            </a:pPr>
            <a:r>
              <a:rPr lang="en-US" sz="2100" dirty="0" smtClean="0">
                <a:latin typeface="Times New Roman" panose="02020603050405020304" pitchFamily="18" charset="0"/>
                <a:cs typeface="Times New Roman" panose="02020603050405020304" pitchFamily="18" charset="0"/>
              </a:rPr>
              <a:t>Form the following details, prepare statement of equivalent production, statement of cost, statement evaluation and process account by following FIFO Method. </a:t>
            </a:r>
            <a:endParaRPr lang="en-US" sz="2100" dirty="0" smtClean="0">
              <a:latin typeface="Times New Roman" panose="02020603050405020304" pitchFamily="18" charset="0"/>
              <a:cs typeface="Times New Roman" panose="02020603050405020304" pitchFamily="18" charset="0"/>
            </a:endParaRPr>
          </a:p>
          <a:p>
            <a:pPr marL="0" indent="0">
              <a:buNone/>
            </a:pPr>
            <a:r>
              <a:rPr lang="en-US" sz="2100" dirty="0" smtClean="0">
                <a:latin typeface="Times New Roman" panose="02020603050405020304" pitchFamily="18" charset="0"/>
                <a:cs typeface="Times New Roman" panose="02020603050405020304" pitchFamily="18" charset="0"/>
              </a:rPr>
              <a:t>Opening work in progress(2000units)</a:t>
            </a:r>
            <a:endParaRPr lang="en-US" sz="2100" dirty="0" smtClean="0">
              <a:latin typeface="Times New Roman" panose="02020603050405020304" pitchFamily="18" charset="0"/>
              <a:cs typeface="Times New Roman" panose="02020603050405020304" pitchFamily="18" charset="0"/>
            </a:endParaRPr>
          </a:p>
          <a:p>
            <a:pPr marL="0" indent="0">
              <a:buNone/>
            </a:pPr>
            <a:r>
              <a:rPr lang="en-US" sz="2100" dirty="0" smtClean="0">
                <a:latin typeface="Times New Roman" panose="02020603050405020304" pitchFamily="18" charset="0"/>
                <a:cs typeface="Times New Roman" panose="02020603050405020304" pitchFamily="18" charset="0"/>
              </a:rPr>
              <a:t>	Materials (100% complete)</a:t>
            </a:r>
            <a:r>
              <a:rPr lang="en-US" sz="2100" dirty="0" err="1" smtClean="0">
                <a:latin typeface="Times New Roman" panose="02020603050405020304" pitchFamily="18" charset="0"/>
                <a:cs typeface="Times New Roman" panose="02020603050405020304" pitchFamily="18" charset="0"/>
              </a:rPr>
              <a:t>Rs</a:t>
            </a:r>
            <a:r>
              <a:rPr lang="en-US" sz="2100" dirty="0" smtClean="0">
                <a:latin typeface="Times New Roman" panose="02020603050405020304" pitchFamily="18" charset="0"/>
                <a:cs typeface="Times New Roman" panose="02020603050405020304" pitchFamily="18" charset="0"/>
              </a:rPr>
              <a:t>. 5000;</a:t>
            </a:r>
            <a:endParaRPr lang="en-US" sz="2100" dirty="0" smtClean="0">
              <a:latin typeface="Times New Roman" panose="02020603050405020304" pitchFamily="18" charset="0"/>
              <a:cs typeface="Times New Roman" panose="02020603050405020304" pitchFamily="18" charset="0"/>
            </a:endParaRPr>
          </a:p>
          <a:p>
            <a:pPr marL="0" indent="0">
              <a:buNone/>
            </a:pPr>
            <a:r>
              <a:rPr lang="en-US" sz="2100" dirty="0" smtClean="0">
                <a:latin typeface="Times New Roman" panose="02020603050405020304" pitchFamily="18" charset="0"/>
                <a:cs typeface="Times New Roman" panose="02020603050405020304" pitchFamily="18" charset="0"/>
              </a:rPr>
              <a:t>	</a:t>
            </a:r>
            <a:r>
              <a:rPr lang="en-US" sz="2100" dirty="0" err="1" smtClean="0">
                <a:latin typeface="Times New Roman" panose="02020603050405020304" pitchFamily="18" charset="0"/>
                <a:cs typeface="Times New Roman" panose="02020603050405020304" pitchFamily="18" charset="0"/>
              </a:rPr>
              <a:t>Labour</a:t>
            </a:r>
            <a:r>
              <a:rPr lang="en-US" sz="2100" dirty="0" smtClean="0">
                <a:latin typeface="Times New Roman" panose="02020603050405020304" pitchFamily="18" charset="0"/>
                <a:cs typeface="Times New Roman" panose="02020603050405020304" pitchFamily="18" charset="0"/>
              </a:rPr>
              <a:t>(60% complete) Rs.3000;</a:t>
            </a:r>
            <a:endParaRPr lang="en-US" sz="2100" dirty="0" smtClean="0">
              <a:latin typeface="Times New Roman" panose="02020603050405020304" pitchFamily="18" charset="0"/>
              <a:cs typeface="Times New Roman" panose="02020603050405020304" pitchFamily="18" charset="0"/>
            </a:endParaRPr>
          </a:p>
          <a:p>
            <a:pPr marL="0" indent="0">
              <a:buNone/>
            </a:pPr>
            <a:r>
              <a:rPr lang="en-US" sz="2100" dirty="0" smtClean="0">
                <a:latin typeface="Times New Roman" panose="02020603050405020304" pitchFamily="18" charset="0"/>
                <a:cs typeface="Times New Roman" panose="02020603050405020304" pitchFamily="18" charset="0"/>
              </a:rPr>
              <a:t>	Overheads (60% complete) Rs.1500;</a:t>
            </a:r>
            <a:endParaRPr lang="en-US" sz="2100" dirty="0" smtClean="0">
              <a:latin typeface="Times New Roman" panose="02020603050405020304" pitchFamily="18" charset="0"/>
              <a:cs typeface="Times New Roman" panose="02020603050405020304" pitchFamily="18" charset="0"/>
            </a:endParaRPr>
          </a:p>
          <a:p>
            <a:pPr marL="0" indent="0">
              <a:buNone/>
            </a:pPr>
            <a:r>
              <a:rPr lang="en-US" sz="2100" dirty="0" smtClean="0">
                <a:latin typeface="Times New Roman" panose="02020603050405020304" pitchFamily="18" charset="0"/>
                <a:cs typeface="Times New Roman" panose="02020603050405020304" pitchFamily="18" charset="0"/>
              </a:rPr>
              <a:t>Units introduced into the process 8000</a:t>
            </a:r>
            <a:endParaRPr lang="en-US" sz="2100" dirty="0" smtClean="0">
              <a:latin typeface="Times New Roman" panose="02020603050405020304" pitchFamily="18" charset="0"/>
              <a:cs typeface="Times New Roman" panose="02020603050405020304" pitchFamily="18" charset="0"/>
            </a:endParaRPr>
          </a:p>
          <a:p>
            <a:pPr marL="0" indent="0">
              <a:buNone/>
            </a:pPr>
            <a:r>
              <a:rPr lang="en-US" sz="2100" dirty="0" smtClean="0">
                <a:latin typeface="Times New Roman" panose="02020603050405020304" pitchFamily="18" charset="0"/>
                <a:cs typeface="Times New Roman" panose="02020603050405020304" pitchFamily="18" charset="0"/>
              </a:rPr>
              <a:t>There are 2000 units in progress and the stage of completion is estimated to be:</a:t>
            </a:r>
            <a:endParaRPr lang="en-US" sz="2100" dirty="0" smtClean="0">
              <a:latin typeface="Times New Roman" panose="02020603050405020304" pitchFamily="18" charset="0"/>
              <a:cs typeface="Times New Roman" panose="02020603050405020304" pitchFamily="18" charset="0"/>
            </a:endParaRPr>
          </a:p>
          <a:p>
            <a:pPr marL="0" indent="0">
              <a:buNone/>
            </a:pPr>
            <a:r>
              <a:rPr lang="en-US" sz="2100" dirty="0" smtClean="0">
                <a:latin typeface="Times New Roman" panose="02020603050405020304" pitchFamily="18" charset="0"/>
                <a:cs typeface="Times New Roman" panose="02020603050405020304" pitchFamily="18" charset="0"/>
              </a:rPr>
              <a:t>	Materials 100%: </a:t>
            </a:r>
            <a:r>
              <a:rPr lang="en-US" sz="2100" dirty="0" err="1" smtClean="0">
                <a:latin typeface="Times New Roman" panose="02020603050405020304" pitchFamily="18" charset="0"/>
                <a:cs typeface="Times New Roman" panose="02020603050405020304" pitchFamily="18" charset="0"/>
              </a:rPr>
              <a:t>Labour</a:t>
            </a:r>
            <a:r>
              <a:rPr lang="en-US" sz="2100" dirty="0" smtClean="0">
                <a:latin typeface="Times New Roman" panose="02020603050405020304" pitchFamily="18" charset="0"/>
                <a:cs typeface="Times New Roman" panose="02020603050405020304" pitchFamily="18" charset="0"/>
              </a:rPr>
              <a:t> 50%; Overheads 50%</a:t>
            </a:r>
            <a:endParaRPr lang="en-US" sz="2100" dirty="0" smtClean="0">
              <a:latin typeface="Times New Roman" panose="02020603050405020304" pitchFamily="18" charset="0"/>
              <a:cs typeface="Times New Roman" panose="02020603050405020304" pitchFamily="18" charset="0"/>
            </a:endParaRPr>
          </a:p>
          <a:p>
            <a:pPr marL="0" indent="0">
              <a:buNone/>
            </a:pPr>
            <a:r>
              <a:rPr lang="en-US" sz="2100" dirty="0" smtClean="0">
                <a:latin typeface="Times New Roman" panose="02020603050405020304" pitchFamily="18" charset="0"/>
                <a:cs typeface="Times New Roman" panose="02020603050405020304" pitchFamily="18" charset="0"/>
              </a:rPr>
              <a:t>8000 units are transferred to the next process:</a:t>
            </a:r>
            <a:endParaRPr lang="en-US" sz="2100" dirty="0" smtClean="0">
              <a:latin typeface="Times New Roman" panose="02020603050405020304" pitchFamily="18" charset="0"/>
              <a:cs typeface="Times New Roman" panose="02020603050405020304" pitchFamily="18" charset="0"/>
            </a:endParaRPr>
          </a:p>
          <a:p>
            <a:pPr marL="0" indent="0">
              <a:buNone/>
            </a:pPr>
            <a:r>
              <a:rPr lang="en-US" sz="2100" dirty="0" smtClean="0">
                <a:latin typeface="Times New Roman" panose="02020603050405020304" pitchFamily="18" charset="0"/>
                <a:cs typeface="Times New Roman" panose="02020603050405020304" pitchFamily="18" charset="0"/>
              </a:rPr>
              <a:t>	The process costs for the period are :</a:t>
            </a:r>
            <a:endParaRPr lang="en-US" sz="2100" dirty="0" smtClean="0">
              <a:latin typeface="Times New Roman" panose="02020603050405020304" pitchFamily="18" charset="0"/>
              <a:cs typeface="Times New Roman" panose="02020603050405020304" pitchFamily="18" charset="0"/>
            </a:endParaRPr>
          </a:p>
          <a:p>
            <a:pPr marL="0" indent="0">
              <a:buNone/>
            </a:pPr>
            <a:r>
              <a:rPr lang="en-US" sz="2100" dirty="0" smtClean="0">
                <a:latin typeface="Times New Roman" panose="02020603050405020304" pitchFamily="18" charset="0"/>
                <a:cs typeface="Times New Roman" panose="02020603050405020304" pitchFamily="18" charset="0"/>
              </a:rPr>
              <a:t>	</a:t>
            </a:r>
            <a:r>
              <a:rPr lang="en-US" sz="2100" dirty="0" err="1" smtClean="0">
                <a:latin typeface="Times New Roman" panose="02020603050405020304" pitchFamily="18" charset="0"/>
                <a:cs typeface="Times New Roman" panose="02020603050405020304" pitchFamily="18" charset="0"/>
              </a:rPr>
              <a:t>Materilas</a:t>
            </a:r>
            <a:r>
              <a:rPr lang="en-US" sz="2100" dirty="0" smtClean="0">
                <a:latin typeface="Times New Roman" panose="02020603050405020304" pitchFamily="18" charset="0"/>
                <a:cs typeface="Times New Roman" panose="02020603050405020304" pitchFamily="18" charset="0"/>
              </a:rPr>
              <a:t> </a:t>
            </a:r>
            <a:r>
              <a:rPr lang="en-US" sz="2100" dirty="0" err="1" smtClean="0">
                <a:latin typeface="Times New Roman" panose="02020603050405020304" pitchFamily="18" charset="0"/>
                <a:cs typeface="Times New Roman" panose="02020603050405020304" pitchFamily="18" charset="0"/>
              </a:rPr>
              <a:t>Rs</a:t>
            </a:r>
            <a:r>
              <a:rPr lang="en-US" sz="2100" dirty="0" smtClean="0">
                <a:latin typeface="Times New Roman" panose="02020603050405020304" pitchFamily="18" charset="0"/>
                <a:cs typeface="Times New Roman" panose="02020603050405020304" pitchFamily="18" charset="0"/>
              </a:rPr>
              <a:t>. 96,000 ; </a:t>
            </a:r>
            <a:r>
              <a:rPr lang="en-US" sz="2100" dirty="0" err="1" smtClean="0">
                <a:latin typeface="Times New Roman" panose="02020603050405020304" pitchFamily="18" charset="0"/>
                <a:cs typeface="Times New Roman" panose="02020603050405020304" pitchFamily="18" charset="0"/>
              </a:rPr>
              <a:t>Labour</a:t>
            </a:r>
            <a:r>
              <a:rPr lang="en-US" sz="2100" dirty="0" smtClean="0">
                <a:latin typeface="Times New Roman" panose="02020603050405020304" pitchFamily="18" charset="0"/>
                <a:cs typeface="Times New Roman" panose="02020603050405020304" pitchFamily="18" charset="0"/>
              </a:rPr>
              <a:t> Rs.54600 ; Overheads Rs.31200.</a:t>
            </a:r>
            <a:endParaRPr lang="en-IN" sz="21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graphicFrame>
        <p:nvGraphicFramePr>
          <p:cNvPr id="4" name="Content Placeholder 3"/>
          <p:cNvGraphicFramePr>
            <a:graphicFrameLocks noGrp="1"/>
          </p:cNvGraphicFramePr>
          <p:nvPr>
            <p:ph idx="1"/>
          </p:nvPr>
        </p:nvGraphicFramePr>
        <p:xfrm>
          <a:off x="467544" y="1052737"/>
          <a:ext cx="8280920" cy="5340601"/>
        </p:xfrm>
        <a:graphic>
          <a:graphicData uri="http://schemas.openxmlformats.org/drawingml/2006/table">
            <a:tbl>
              <a:tblPr/>
              <a:tblGrid>
                <a:gridCol w="1215548"/>
                <a:gridCol w="872684"/>
                <a:gridCol w="1512168"/>
                <a:gridCol w="792088"/>
                <a:gridCol w="648072"/>
                <a:gridCol w="720080"/>
                <a:gridCol w="576064"/>
                <a:gridCol w="785530"/>
                <a:gridCol w="551755"/>
                <a:gridCol w="606931"/>
              </a:tblGrid>
              <a:tr h="517240">
                <a:tc gridSpan="10">
                  <a:txBody>
                    <a:bodyPr/>
                    <a:lstStyle/>
                    <a:p>
                      <a:pPr algn="ctr" fontAlgn="b"/>
                      <a:r>
                        <a:rPr lang="en-IN" sz="2000" b="1" i="0" u="none" strike="noStrike" dirty="0">
                          <a:solidFill>
                            <a:srgbClr val="000000"/>
                          </a:solidFill>
                          <a:effectLst/>
                          <a:latin typeface="Calibri" panose="020F0502020204030204"/>
                        </a:rPr>
                        <a:t>Statement of Equivalent </a:t>
                      </a:r>
                      <a:r>
                        <a:rPr lang="en-IN" sz="2000" b="1" i="0" u="none" strike="noStrike" dirty="0" smtClean="0">
                          <a:solidFill>
                            <a:srgbClr val="000000"/>
                          </a:solidFill>
                          <a:effectLst/>
                          <a:latin typeface="Calibri" panose="020F0502020204030204"/>
                        </a:rPr>
                        <a:t>Production(Units)</a:t>
                      </a:r>
                      <a:endParaRPr lang="en-IN" sz="20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c hMerge="1">
                  <a:tcPr/>
                </a:tc>
                <a:tc hMerge="1">
                  <a:tcPr/>
                </a:tc>
                <a:tc hMerge="1">
                  <a:tcPr/>
                </a:tc>
                <a:tc hMerge="1">
                  <a:tcPr/>
                </a:tc>
              </a:tr>
              <a:tr h="413791">
                <a:tc rowSpan="3">
                  <a:txBody>
                    <a:bodyPr/>
                    <a:lstStyle/>
                    <a:p>
                      <a:pPr algn="ctr" fontAlgn="ctr"/>
                      <a:r>
                        <a:rPr lang="en-IN" sz="2000" b="1" i="0" u="none" strike="noStrike" dirty="0">
                          <a:solidFill>
                            <a:srgbClr val="000000"/>
                          </a:solidFill>
                          <a:effectLst/>
                          <a:latin typeface="Calibri" panose="020F0502020204030204"/>
                        </a:rPr>
                        <a:t>Input</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IN" sz="2000" b="1" i="0" u="none" strike="noStrike" dirty="0">
                          <a:solidFill>
                            <a:srgbClr val="000000"/>
                          </a:solidFill>
                          <a:effectLst/>
                          <a:latin typeface="Calibri" panose="020F0502020204030204"/>
                        </a:rPr>
                        <a:t>Units</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IN" sz="2000" b="1" i="0" u="none" strike="noStrike" dirty="0">
                          <a:solidFill>
                            <a:srgbClr val="000000"/>
                          </a:solidFill>
                          <a:effectLst/>
                          <a:latin typeface="Calibri" panose="020F0502020204030204"/>
                        </a:rPr>
                        <a:t>Output</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IN" sz="2000" b="1" i="0" u="none" strike="noStrike" dirty="0">
                          <a:solidFill>
                            <a:srgbClr val="000000"/>
                          </a:solidFill>
                          <a:effectLst/>
                          <a:latin typeface="Calibri" panose="020F0502020204030204"/>
                        </a:rPr>
                        <a:t>Units</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b"/>
                      <a:r>
                        <a:rPr lang="en-IN" sz="2000" b="1" i="0" u="none" strike="noStrike">
                          <a:solidFill>
                            <a:srgbClr val="000000"/>
                          </a:solidFill>
                          <a:effectLst/>
                          <a:latin typeface="Calibri" panose="020F0502020204030204"/>
                        </a:rPr>
                        <a:t>Equivalent Production</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r>
              <a:tr h="413791">
                <a:tc vMerge="1">
                  <a:tcPr/>
                </a:tc>
                <a:tc vMerge="1">
                  <a:tcPr/>
                </a:tc>
                <a:tc vMerge="1">
                  <a:tcPr/>
                </a:tc>
                <a:tc vMerge="1">
                  <a:tcPr/>
                </a:tc>
                <a:tc gridSpan="2">
                  <a:txBody>
                    <a:bodyPr/>
                    <a:lstStyle/>
                    <a:p>
                      <a:pPr algn="ctr" fontAlgn="b"/>
                      <a:r>
                        <a:rPr lang="en-IN" sz="2000" b="1" i="0" u="none" strike="noStrike">
                          <a:solidFill>
                            <a:srgbClr val="000000"/>
                          </a:solidFill>
                          <a:effectLst/>
                          <a:latin typeface="Calibri" panose="020F0502020204030204"/>
                        </a:rPr>
                        <a:t>Material</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gridSpan="2">
                  <a:txBody>
                    <a:bodyPr/>
                    <a:lstStyle/>
                    <a:p>
                      <a:pPr algn="ctr" fontAlgn="b"/>
                      <a:r>
                        <a:rPr lang="en-IN" sz="2000" b="1" i="0" u="none" strike="noStrike">
                          <a:solidFill>
                            <a:srgbClr val="000000"/>
                          </a:solidFill>
                          <a:effectLst/>
                          <a:latin typeface="Calibri" panose="020F0502020204030204"/>
                        </a:rPr>
                        <a:t>Labour</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gridSpan="2">
                  <a:txBody>
                    <a:bodyPr/>
                    <a:lstStyle/>
                    <a:p>
                      <a:pPr algn="ctr" fontAlgn="b"/>
                      <a:r>
                        <a:rPr lang="en-IN" sz="2000" b="1" i="0" u="none" strike="noStrike">
                          <a:solidFill>
                            <a:srgbClr val="000000"/>
                          </a:solidFill>
                          <a:effectLst/>
                          <a:latin typeface="Calibri" panose="020F0502020204030204"/>
                        </a:rPr>
                        <a:t>Overhead</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r>
              <a:tr h="413791">
                <a:tc vMerge="1">
                  <a:tcPr/>
                </a:tc>
                <a:tc vMerge="1">
                  <a:tcPr/>
                </a:tc>
                <a:tc vMerge="1">
                  <a:tcPr/>
                </a:tc>
                <a:tc vMerge="1">
                  <a:tcPr/>
                </a:tc>
                <a:tc>
                  <a:txBody>
                    <a:bodyPr/>
                    <a:lstStyle/>
                    <a:p>
                      <a:pPr algn="ctr" fontAlgn="ctr"/>
                      <a:r>
                        <a:rPr lang="en-IN" sz="2000" b="1" i="0" u="none" strike="noStrike" dirty="0">
                          <a:solidFill>
                            <a:srgbClr val="000000"/>
                          </a:solidFill>
                          <a:effectLst/>
                          <a:latin typeface="Calibri" panose="020F0502020204030204"/>
                        </a:rPr>
                        <a:t>%</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Units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Units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Units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5682">
                <a:tc>
                  <a:txBody>
                    <a:bodyPr/>
                    <a:lstStyle/>
                    <a:p>
                      <a:pPr algn="l" fontAlgn="b"/>
                      <a:r>
                        <a:rPr lang="en-IN" sz="2000" b="0" i="0" u="none" strike="noStrike" dirty="0" smtClean="0">
                          <a:solidFill>
                            <a:srgbClr val="000000"/>
                          </a:solidFill>
                          <a:effectLst/>
                          <a:latin typeface="Calibri" panose="020F0502020204030204"/>
                        </a:rPr>
                        <a:t>Opening W.I.P </a:t>
                      </a:r>
                      <a:endParaRPr lang="en-IN" sz="2000" b="0" i="0" u="none" strike="noStrike" dirty="0" smtClean="0">
                        <a:solidFill>
                          <a:srgbClr val="000000"/>
                        </a:solidFill>
                        <a:effectLst/>
                        <a:latin typeface="Calibri" panose="020F0502020204030204"/>
                      </a:endParaRPr>
                    </a:p>
                    <a:p>
                      <a:pPr algn="l" fontAlgn="b"/>
                      <a:r>
                        <a:rPr lang="en-IN" sz="2000" b="0" i="0" u="none" strike="noStrike" dirty="0" smtClean="0">
                          <a:solidFill>
                            <a:srgbClr val="000000"/>
                          </a:solidFill>
                          <a:effectLst/>
                          <a:latin typeface="Calibri" panose="020F0502020204030204"/>
                        </a:rPr>
                        <a:t>Unit introduced</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endParaRPr lang="en-IN" sz="2000" b="0" i="0" u="none" strike="noStrike" dirty="0" smtClean="0">
                        <a:solidFill>
                          <a:srgbClr val="000000"/>
                        </a:solidFill>
                        <a:effectLst/>
                        <a:latin typeface="Calibri" panose="020F0502020204030204"/>
                      </a:endParaRPr>
                    </a:p>
                    <a:p>
                      <a:pPr algn="r" fontAlgn="b"/>
                      <a:r>
                        <a:rPr lang="en-US" sz="2000" b="0" i="0" u="none" strike="noStrike" dirty="0" smtClean="0">
                          <a:solidFill>
                            <a:srgbClr val="000000"/>
                          </a:solidFill>
                          <a:effectLst/>
                          <a:latin typeface="Calibri" panose="020F0502020204030204"/>
                        </a:rPr>
                        <a:t>2000</a:t>
                      </a:r>
                      <a:endParaRPr lang="en-US" sz="2000" b="0" i="0" u="none" strike="noStrike" dirty="0" smtClean="0">
                        <a:solidFill>
                          <a:srgbClr val="000000"/>
                        </a:solidFill>
                        <a:effectLst/>
                        <a:latin typeface="Calibri" panose="020F0502020204030204"/>
                      </a:endParaRPr>
                    </a:p>
                    <a:p>
                      <a:pPr algn="r" fontAlgn="b"/>
                      <a:endParaRPr lang="en-US" sz="2000" b="0" i="0" u="none" strike="noStrike" dirty="0" smtClean="0">
                        <a:solidFill>
                          <a:srgbClr val="000000"/>
                        </a:solidFill>
                        <a:effectLst/>
                        <a:latin typeface="Calibri" panose="020F0502020204030204"/>
                      </a:endParaRPr>
                    </a:p>
                    <a:p>
                      <a:pPr algn="r" fontAlgn="b"/>
                      <a:r>
                        <a:rPr lang="en-US" sz="2000" b="0" i="0" u="none" strike="noStrike" dirty="0" smtClean="0">
                          <a:solidFill>
                            <a:srgbClr val="000000"/>
                          </a:solidFill>
                          <a:effectLst/>
                          <a:latin typeface="Calibri" panose="020F0502020204030204"/>
                        </a:rPr>
                        <a:t>8000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2000" b="0" i="0" u="none" strike="noStrike" dirty="0" smtClean="0">
                          <a:solidFill>
                            <a:srgbClr val="000000"/>
                          </a:solidFill>
                          <a:effectLst/>
                          <a:latin typeface="Calibri" panose="020F0502020204030204"/>
                        </a:rPr>
                        <a:t> </a:t>
                      </a:r>
                      <a:endParaRPr lang="en-IN" sz="2000" b="0" i="0" u="none" strike="noStrike" dirty="0" smtClean="0">
                        <a:solidFill>
                          <a:srgbClr val="000000"/>
                        </a:solidFill>
                        <a:effectLst/>
                        <a:latin typeface="Calibri" panose="020F0502020204030204"/>
                      </a:endParaRPr>
                    </a:p>
                    <a:p>
                      <a:pPr algn="l" fontAlgn="b"/>
                      <a:r>
                        <a:rPr lang="en-US" sz="2000" b="0" i="0" u="none" strike="noStrike" dirty="0" smtClean="0">
                          <a:solidFill>
                            <a:srgbClr val="000000"/>
                          </a:solidFill>
                          <a:effectLst/>
                          <a:latin typeface="Calibri" panose="020F0502020204030204"/>
                        </a:rPr>
                        <a:t>Opening</a:t>
                      </a:r>
                      <a:r>
                        <a:rPr lang="en-US" sz="2000" b="0" i="0" u="none" strike="noStrike" baseline="0" dirty="0" smtClean="0">
                          <a:solidFill>
                            <a:srgbClr val="000000"/>
                          </a:solidFill>
                          <a:effectLst/>
                          <a:latin typeface="Calibri" panose="020F0502020204030204"/>
                        </a:rPr>
                        <a:t> WI P</a:t>
                      </a:r>
                      <a:endParaRPr lang="en-IN" sz="2000" b="0" i="0" u="none" strike="noStrike" dirty="0" smtClean="0">
                        <a:solidFill>
                          <a:srgbClr val="000000"/>
                        </a:solidFill>
                        <a:effectLst/>
                        <a:latin typeface="Calibri" panose="020F0502020204030204"/>
                      </a:endParaRPr>
                    </a:p>
                    <a:p>
                      <a:pPr algn="l"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2000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40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800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40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800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963106">
                <a:tc>
                  <a:txBody>
                    <a:bodyPr/>
                    <a:lstStyle/>
                    <a:p>
                      <a:pPr algn="l"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l" fontAlgn="b"/>
                      <a:r>
                        <a:rPr kumimoji="0" lang="en-IN" sz="2000" b="0" i="0" u="none" strike="noStrike" kern="1200" cap="none" spc="0" normalizeH="0" baseline="0" noProof="0" dirty="0" smtClean="0">
                          <a:ln>
                            <a:noFill/>
                          </a:ln>
                          <a:solidFill>
                            <a:srgbClr val="000000"/>
                          </a:solidFill>
                          <a:effectLst/>
                          <a:uLnTx/>
                          <a:uFillTx/>
                          <a:latin typeface="+mn-lt"/>
                          <a:ea typeface="+mn-ea"/>
                          <a:cs typeface="+mn-cs"/>
                        </a:rPr>
                        <a:t>Units completed &amp;Transferred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6000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100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6000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100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6000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100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6000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r>
              <a:tr h="605961">
                <a:tc>
                  <a:txBody>
                    <a:bodyPr/>
                    <a:lstStyle/>
                    <a:p>
                      <a:pPr algn="l"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2000" b="0" i="0" u="none" strike="noStrike" dirty="0" smtClean="0">
                          <a:solidFill>
                            <a:srgbClr val="000000"/>
                          </a:solidFill>
                          <a:effectLst/>
                          <a:latin typeface="Calibri" panose="020F0502020204030204"/>
                        </a:rPr>
                        <a:t> Closing</a:t>
                      </a:r>
                      <a:r>
                        <a:rPr lang="en-IN" sz="2000" b="0" i="0" u="none" strike="noStrike" baseline="0" dirty="0" smtClean="0">
                          <a:solidFill>
                            <a:srgbClr val="000000"/>
                          </a:solidFill>
                          <a:effectLst/>
                          <a:latin typeface="Calibri" panose="020F0502020204030204"/>
                        </a:rPr>
                        <a:t> </a:t>
                      </a:r>
                      <a:r>
                        <a:rPr lang="en-IN" sz="2000" b="0" i="0" u="none" strike="noStrike" dirty="0" smtClean="0">
                          <a:solidFill>
                            <a:srgbClr val="000000"/>
                          </a:solidFill>
                          <a:effectLst/>
                          <a:latin typeface="Calibri" panose="020F0502020204030204"/>
                        </a:rPr>
                        <a:t>Work</a:t>
                      </a:r>
                      <a:r>
                        <a:rPr lang="en-IN" sz="2000" b="0" i="0" u="none" strike="noStrike" baseline="0" dirty="0" smtClean="0">
                          <a:solidFill>
                            <a:srgbClr val="000000"/>
                          </a:solidFill>
                          <a:effectLst/>
                          <a:latin typeface="Calibri" panose="020F0502020204030204"/>
                        </a:rPr>
                        <a:t> in </a:t>
                      </a:r>
                      <a:r>
                        <a:rPr lang="en-IN" sz="2000" b="0" i="0" u="none" strike="noStrike" dirty="0" smtClean="0">
                          <a:solidFill>
                            <a:srgbClr val="000000"/>
                          </a:solidFill>
                          <a:effectLst/>
                          <a:latin typeface="Calibri" panose="020F0502020204030204"/>
                        </a:rPr>
                        <a:t>Progress</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2000" b="0" i="0" u="none" strike="noStrike" dirty="0" smtClean="0">
                          <a:solidFill>
                            <a:srgbClr val="000000"/>
                          </a:solidFill>
                          <a:effectLst/>
                          <a:latin typeface="Calibri" panose="020F0502020204030204"/>
                        </a:rPr>
                        <a:t>2000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smtClean="0">
                          <a:solidFill>
                            <a:srgbClr val="000000"/>
                          </a:solidFill>
                          <a:effectLst/>
                          <a:latin typeface="Calibri" panose="020F0502020204030204"/>
                        </a:rPr>
                        <a:t>100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2000" b="0" i="0" u="none" strike="noStrike" dirty="0" smtClean="0">
                          <a:solidFill>
                            <a:srgbClr val="000000"/>
                          </a:solidFill>
                          <a:effectLst/>
                          <a:latin typeface="Calibri" panose="020F0502020204030204"/>
                        </a:rPr>
                        <a:t>2000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smtClean="0">
                          <a:solidFill>
                            <a:srgbClr val="000000"/>
                          </a:solidFill>
                          <a:effectLst/>
                          <a:latin typeface="Calibri" panose="020F0502020204030204"/>
                        </a:rPr>
                        <a:t>50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2000" b="0" i="0" u="none" strike="noStrike" dirty="0" smtClean="0">
                          <a:solidFill>
                            <a:srgbClr val="000000"/>
                          </a:solidFill>
                          <a:effectLst/>
                          <a:latin typeface="Calibri" panose="020F0502020204030204"/>
                        </a:rPr>
                        <a:t>1000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smtClean="0">
                          <a:solidFill>
                            <a:srgbClr val="000000"/>
                          </a:solidFill>
                          <a:effectLst/>
                          <a:latin typeface="Calibri" panose="020F0502020204030204"/>
                        </a:rPr>
                        <a:t>50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2000" b="0" i="0" u="none" strike="noStrike" dirty="0" smtClean="0">
                          <a:solidFill>
                            <a:srgbClr val="000000"/>
                          </a:solidFill>
                          <a:effectLst/>
                          <a:latin typeface="Calibri" panose="020F0502020204030204"/>
                        </a:rPr>
                        <a:t>1000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771032">
                <a:tc>
                  <a:txBody>
                    <a:bodyPr/>
                    <a:lstStyle/>
                    <a:p>
                      <a:pPr algn="l"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smtClean="0">
                          <a:solidFill>
                            <a:srgbClr val="000000"/>
                          </a:solidFill>
                          <a:effectLst/>
                          <a:latin typeface="Calibri" panose="020F0502020204030204"/>
                        </a:rPr>
                        <a:t>10000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000" b="0" i="0" u="none" strike="noStrike" dirty="0">
                          <a:solidFill>
                            <a:srgbClr val="000000"/>
                          </a:solidFill>
                          <a:effectLst/>
                          <a:latin typeface="Calibri" panose="020F0502020204030204"/>
                        </a:rPr>
                        <a:t>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smtClean="0">
                          <a:solidFill>
                            <a:srgbClr val="000000"/>
                          </a:solidFill>
                          <a:effectLst/>
                          <a:latin typeface="Calibri" panose="020F0502020204030204"/>
                        </a:rPr>
                        <a:t>10000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000" b="0" i="0" u="none" strike="noStrike" dirty="0">
                          <a:solidFill>
                            <a:srgbClr val="000000"/>
                          </a:solidFill>
                          <a:effectLst/>
                          <a:latin typeface="Calibri" panose="020F0502020204030204"/>
                        </a:rPr>
                        <a:t>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smtClean="0">
                          <a:solidFill>
                            <a:srgbClr val="000000"/>
                          </a:solidFill>
                          <a:effectLst/>
                          <a:latin typeface="Calibri" panose="020F0502020204030204"/>
                        </a:rPr>
                        <a:t>8000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000" b="0" i="0" u="none" strike="noStrike" dirty="0">
                          <a:solidFill>
                            <a:srgbClr val="000000"/>
                          </a:solidFill>
                          <a:effectLst/>
                          <a:latin typeface="Calibri" panose="020F0502020204030204"/>
                        </a:rPr>
                        <a:t>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smtClean="0">
                          <a:solidFill>
                            <a:srgbClr val="000000"/>
                          </a:solidFill>
                          <a:effectLst/>
                          <a:latin typeface="Calibri" panose="020F0502020204030204"/>
                        </a:rPr>
                        <a:t>7800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000" b="0" i="0" u="none" strike="noStrike" dirty="0">
                          <a:solidFill>
                            <a:srgbClr val="000000"/>
                          </a:solidFill>
                          <a:effectLst/>
                          <a:latin typeface="Calibri" panose="020F0502020204030204"/>
                        </a:rPr>
                        <a:t>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smtClean="0">
                          <a:solidFill>
                            <a:srgbClr val="000000"/>
                          </a:solidFill>
                          <a:effectLst/>
                          <a:latin typeface="Calibri" panose="020F0502020204030204"/>
                        </a:rPr>
                        <a:t>7800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323528" y="1340768"/>
          <a:ext cx="8136905" cy="5117679"/>
        </p:xfrm>
        <a:graphic>
          <a:graphicData uri="http://schemas.openxmlformats.org/drawingml/2006/table">
            <a:tbl>
              <a:tblPr/>
              <a:tblGrid>
                <a:gridCol w="2520280"/>
                <a:gridCol w="1152128"/>
                <a:gridCol w="2440920"/>
                <a:gridCol w="2023577"/>
              </a:tblGrid>
              <a:tr h="432048">
                <a:tc gridSpan="4">
                  <a:txBody>
                    <a:bodyPr/>
                    <a:lstStyle/>
                    <a:p>
                      <a:pPr algn="ctr" fontAlgn="b"/>
                      <a:r>
                        <a:rPr lang="en-IN" sz="2200" b="1" i="0" u="none" strike="noStrike" dirty="0">
                          <a:solidFill>
                            <a:srgbClr val="000000"/>
                          </a:solidFill>
                          <a:effectLst/>
                          <a:latin typeface="Times New Roman" panose="02020603050405020304" pitchFamily="18" charset="0"/>
                          <a:cs typeface="Times New Roman" panose="02020603050405020304" pitchFamily="18" charset="0"/>
                        </a:rPr>
                        <a:t>Statement of Cost</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hMerge="1">
                  <a:tcPr/>
                </a:tc>
              </a:tr>
              <a:tr h="892536">
                <a:tc>
                  <a:txBody>
                    <a:bodyPr/>
                    <a:lstStyle/>
                    <a:p>
                      <a:pPr algn="ctr" fontAlgn="ctr"/>
                      <a:r>
                        <a:rPr lang="en-IN" sz="2200" b="1" i="0" u="none" strike="noStrike">
                          <a:solidFill>
                            <a:srgbClr val="000000"/>
                          </a:solidFill>
                          <a:effectLst/>
                          <a:latin typeface="Times New Roman" panose="02020603050405020304" pitchFamily="18" charset="0"/>
                          <a:cs typeface="Times New Roman" panose="02020603050405020304" pitchFamily="18" charset="0"/>
                        </a:rPr>
                        <a:t>Elemets ofcost</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200" b="1" i="0" u="none" strike="noStrike" dirty="0">
                          <a:solidFill>
                            <a:srgbClr val="000000"/>
                          </a:solidFill>
                          <a:effectLst/>
                          <a:latin typeface="Times New Roman" panose="02020603050405020304" pitchFamily="18" charset="0"/>
                          <a:cs typeface="Times New Roman" panose="02020603050405020304" pitchFamily="18" charset="0"/>
                        </a:rPr>
                        <a:t>Cost</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200" b="1" i="0" u="none" strike="noStrike">
                          <a:solidFill>
                            <a:srgbClr val="000000"/>
                          </a:solidFill>
                          <a:effectLst/>
                          <a:latin typeface="Times New Roman" panose="02020603050405020304" pitchFamily="18" charset="0"/>
                          <a:cs typeface="Times New Roman" panose="02020603050405020304" pitchFamily="18" charset="0"/>
                        </a:rPr>
                        <a:t>Equivalent Production (units)</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200" b="1" i="0" u="none" strike="noStrike" dirty="0">
                          <a:solidFill>
                            <a:srgbClr val="000000"/>
                          </a:solidFill>
                          <a:effectLst/>
                          <a:latin typeface="Times New Roman" panose="02020603050405020304" pitchFamily="18" charset="0"/>
                          <a:cs typeface="Times New Roman" panose="02020603050405020304" pitchFamily="18" charset="0"/>
                        </a:rPr>
                        <a:t>Cost per </a:t>
                      </a:r>
                      <a:r>
                        <a:rPr lang="en-IN" sz="2200" b="1" i="0" u="none" strike="noStrike" dirty="0" smtClean="0">
                          <a:solidFill>
                            <a:srgbClr val="000000"/>
                          </a:solidFill>
                          <a:effectLst/>
                          <a:latin typeface="Times New Roman" panose="02020603050405020304" pitchFamily="18" charset="0"/>
                          <a:cs typeface="Times New Roman" panose="02020603050405020304" pitchFamily="18" charset="0"/>
                        </a:rPr>
                        <a:t>completed units</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64678">
                <a:tc>
                  <a:txBody>
                    <a:bodyPr/>
                    <a:lstStyle/>
                    <a:p>
                      <a:pPr algn="ctr" fontAlgn="b"/>
                      <a:endParaRPr lang="en-IN" sz="22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r>
                        <a:rPr lang="en-IN" sz="2200" b="0" i="0" u="none" strike="noStrike" dirty="0" smtClean="0">
                          <a:solidFill>
                            <a:srgbClr val="000000"/>
                          </a:solidFill>
                          <a:effectLst/>
                          <a:latin typeface="Times New Roman" panose="02020603050405020304" pitchFamily="18" charset="0"/>
                          <a:cs typeface="Times New Roman" panose="02020603050405020304" pitchFamily="18" charset="0"/>
                        </a:rPr>
                        <a:t>Materials</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p>
                      <a:pPr algn="ctr" fontAlgn="b"/>
                      <a:endParaRPr lang="en-IN" sz="2200" b="0" i="0" u="sng" strike="noStrike" dirty="0" smtClean="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22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96000</a:t>
                      </a:r>
                      <a:endParaRPr lang="en-US" sz="22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endParaRPr lang="en-US" sz="2200" b="0" i="0" u="none" strike="noStrike" dirty="0" smtClean="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8000</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p>
                      <a:pPr algn="ctr" fontAlgn="b"/>
                      <a:endParaRPr lang="en-IN" sz="2200" b="0" i="0" u="none" strike="noStrike" dirty="0" smtClean="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12</a:t>
                      </a:r>
                      <a:endParaRPr lang="en-IN" sz="22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64678">
                <a:tc>
                  <a:txBody>
                    <a:bodyPr/>
                    <a:lstStyle/>
                    <a:p>
                      <a:pPr marL="0" marR="0" lvl="0" indent="0" algn="ctr" defTabSz="914400" rtl="0" eaLnBrk="1" fontAlgn="b" latinLnBrk="0" hangingPunct="1">
                        <a:lnSpc>
                          <a:spcPct val="100000"/>
                        </a:lnSpc>
                        <a:spcBef>
                          <a:spcPts val="0"/>
                        </a:spcBef>
                        <a:spcAft>
                          <a:spcPts val="0"/>
                        </a:spcAft>
                        <a:buClrTx/>
                        <a:buSzTx/>
                        <a:buFontTx/>
                        <a:buNone/>
                        <a:defRPr/>
                      </a:pPr>
                      <a:endParaRPr kumimoji="0" lang="en-IN" sz="2200" b="0" i="0" u="none" strike="noStrike" kern="120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b" latinLnBrk="0" hangingPunct="1">
                        <a:lnSpc>
                          <a:spcPct val="100000"/>
                        </a:lnSpc>
                        <a:spcBef>
                          <a:spcPts val="0"/>
                        </a:spcBef>
                        <a:spcAft>
                          <a:spcPts val="0"/>
                        </a:spcAft>
                        <a:buClrTx/>
                        <a:buSzTx/>
                        <a:buFontTx/>
                        <a:buNone/>
                        <a:defRPr/>
                      </a:pPr>
                      <a:r>
                        <a:rPr kumimoji="0" lang="en-IN" sz="2200" b="0" i="0" u="none" strike="noStrike" kern="120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Labour   </a:t>
                      </a:r>
                      <a:endParaRPr kumimoji="0" lang="en-IN" sz="2200" b="0" i="0" u="sng" strike="noStrike" kern="120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algn="ctr" fontAlgn="b"/>
                      <a:r>
                        <a:rPr lang="en-IN" sz="2200" b="0" i="0" u="none" strike="noStrike" dirty="0" smtClean="0">
                          <a:solidFill>
                            <a:srgbClr val="000000"/>
                          </a:solidFill>
                          <a:effectLst/>
                          <a:latin typeface="Times New Roman" panose="02020603050405020304" pitchFamily="18" charset="0"/>
                          <a:cs typeface="Times New Roman" panose="02020603050405020304" pitchFamily="18" charset="0"/>
                        </a:rPr>
                        <a:t> </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22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54600</a:t>
                      </a:r>
                      <a:endParaRPr lang="en-US" sz="22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7800</a:t>
                      </a:r>
                      <a:endParaRPr lang="en-US" sz="22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endParaRPr lang="en-US" sz="2200" b="0" i="0" u="none" strike="noStrike" dirty="0" smtClean="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7</a:t>
                      </a:r>
                      <a:endParaRPr lang="en-IN" sz="22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64678">
                <a:tc>
                  <a:txBody>
                    <a:bodyPr/>
                    <a:lstStyle/>
                    <a:p>
                      <a:pPr marL="0" marR="0" lvl="0" indent="0" algn="ctr" defTabSz="914400" rtl="0" eaLnBrk="1" fontAlgn="b" latinLnBrk="0" hangingPunct="1">
                        <a:lnSpc>
                          <a:spcPct val="100000"/>
                        </a:lnSpc>
                        <a:spcBef>
                          <a:spcPts val="0"/>
                        </a:spcBef>
                        <a:spcAft>
                          <a:spcPts val="0"/>
                        </a:spcAft>
                        <a:buClrTx/>
                        <a:buSzTx/>
                        <a:buFontTx/>
                        <a:buNone/>
                        <a:defRPr/>
                      </a:pPr>
                      <a:endParaRPr kumimoji="0" lang="en-IN" sz="2200" b="0" i="0" u="none" strike="noStrike" kern="120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b" latinLnBrk="0" hangingPunct="1">
                        <a:lnSpc>
                          <a:spcPct val="100000"/>
                        </a:lnSpc>
                        <a:spcBef>
                          <a:spcPts val="0"/>
                        </a:spcBef>
                        <a:spcAft>
                          <a:spcPts val="0"/>
                        </a:spcAft>
                        <a:buClrTx/>
                        <a:buSzTx/>
                        <a:buFontTx/>
                        <a:buNone/>
                        <a:defRPr/>
                      </a:pPr>
                      <a:r>
                        <a:rPr kumimoji="0" lang="en-IN" sz="2200" b="0" i="0" u="none" strike="noStrike" kern="120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Overhead</a:t>
                      </a:r>
                      <a:endParaRPr kumimoji="0" lang="en-IN" sz="2200" b="0" i="0" u="sng" strike="noStrike" kern="120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algn="ctr" fontAlgn="b"/>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31200</a:t>
                      </a:r>
                      <a:endParaRPr lang="en-US" sz="22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7800</a:t>
                      </a:r>
                      <a:endParaRPr lang="en-IN" sz="22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4</a:t>
                      </a:r>
                      <a:endParaRPr lang="en-IN" sz="22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47000">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 </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1" i="0" u="none" strike="noStrike" dirty="0" smtClean="0">
                          <a:solidFill>
                            <a:srgbClr val="000000"/>
                          </a:solidFill>
                          <a:effectLst/>
                          <a:latin typeface="Times New Roman" panose="02020603050405020304" pitchFamily="18" charset="0"/>
                          <a:cs typeface="Times New Roman" panose="02020603050405020304" pitchFamily="18" charset="0"/>
                        </a:rPr>
                        <a:t>181800</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 </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1" i="0" u="none" strike="noStrike" dirty="0" smtClean="0">
                          <a:solidFill>
                            <a:srgbClr val="000000"/>
                          </a:solidFill>
                          <a:effectLst/>
                          <a:latin typeface="Times New Roman" panose="02020603050405020304" pitchFamily="18" charset="0"/>
                          <a:cs typeface="Times New Roman" panose="02020603050405020304" pitchFamily="18" charset="0"/>
                        </a:rPr>
                        <a:t>23</a:t>
                      </a:r>
                      <a:endParaRPr lang="en-US" sz="2200" b="1"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endParaRPr lang="en-IN" sz="2200" b="1" i="0" u="none" strike="noStrike" dirty="0" smtClean="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467544" y="1412776"/>
          <a:ext cx="8280920" cy="5184578"/>
        </p:xfrm>
        <a:graphic>
          <a:graphicData uri="http://schemas.openxmlformats.org/drawingml/2006/table">
            <a:tbl>
              <a:tblPr/>
              <a:tblGrid>
                <a:gridCol w="1791484"/>
                <a:gridCol w="1741374"/>
                <a:gridCol w="1469937"/>
                <a:gridCol w="1290370"/>
                <a:gridCol w="1185971"/>
                <a:gridCol w="801784"/>
              </a:tblGrid>
              <a:tr h="604028">
                <a:tc gridSpan="6">
                  <a:txBody>
                    <a:bodyPr/>
                    <a:lstStyle/>
                    <a:p>
                      <a:pPr algn="ctr" rtl="0" fontAlgn="b"/>
                      <a:r>
                        <a:rPr lang="en-IN" sz="2000" b="1" i="0" u="none" strike="noStrike" dirty="0">
                          <a:solidFill>
                            <a:srgbClr val="000000"/>
                          </a:solidFill>
                          <a:effectLst/>
                          <a:latin typeface="Times New Roman" panose="02020603050405020304"/>
                        </a:rPr>
                        <a:t>Statement of Evaluation</a:t>
                      </a:r>
                      <a:endParaRPr lang="en-IN" sz="2000" b="1" i="0" u="none" strike="noStrike" dirty="0">
                        <a:solidFill>
                          <a:srgbClr val="000000"/>
                        </a:solidFill>
                        <a:effectLst/>
                        <a:latin typeface="Times New Roman" panose="02020603050405020304"/>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r>
              <a:tr h="704700">
                <a:tc rowSpan="2">
                  <a:txBody>
                    <a:bodyPr/>
                    <a:lstStyle/>
                    <a:p>
                      <a:pPr algn="ctr" rtl="0" fontAlgn="ctr"/>
                      <a:r>
                        <a:rPr lang="en-IN" sz="2000" b="1" i="0" u="none" strike="noStrike">
                          <a:solidFill>
                            <a:srgbClr val="000000"/>
                          </a:solidFill>
                          <a:effectLst/>
                          <a:latin typeface="Times New Roman" panose="02020603050405020304"/>
                        </a:rPr>
                        <a:t>Production</a:t>
                      </a:r>
                      <a:endParaRPr lang="en-IN" sz="20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n-IN" sz="2000" b="1" i="0" u="none" strike="noStrike">
                          <a:solidFill>
                            <a:srgbClr val="000000"/>
                          </a:solidFill>
                          <a:effectLst/>
                          <a:latin typeface="Times New Roman" panose="02020603050405020304"/>
                        </a:rPr>
                        <a:t>Elements of cost</a:t>
                      </a:r>
                      <a:endParaRPr lang="en-IN" sz="20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000" b="1" i="0" u="none" strike="noStrike" dirty="0">
                          <a:solidFill>
                            <a:srgbClr val="000000"/>
                          </a:solidFill>
                          <a:effectLst/>
                          <a:latin typeface="Times New Roman" panose="02020603050405020304"/>
                        </a:rPr>
                        <a:t>Equivalent production</a:t>
                      </a:r>
                      <a:endParaRPr lang="en-IN" sz="20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2">
                  <a:txBody>
                    <a:bodyPr/>
                    <a:lstStyle/>
                    <a:p>
                      <a:pPr algn="ctr" rtl="0" fontAlgn="ctr"/>
                      <a:r>
                        <a:rPr lang="en-IN" sz="2000" b="1" i="0" u="none" strike="noStrike">
                          <a:solidFill>
                            <a:srgbClr val="000000"/>
                          </a:solidFill>
                          <a:effectLst/>
                          <a:latin typeface="Times New Roman" panose="02020603050405020304"/>
                        </a:rPr>
                        <a:t>Cost per unit</a:t>
                      </a:r>
                      <a:endParaRPr lang="en-IN" sz="20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n-IN" sz="2000" b="1" i="0" u="none" strike="noStrike">
                          <a:solidFill>
                            <a:srgbClr val="000000"/>
                          </a:solidFill>
                          <a:effectLst/>
                          <a:latin typeface="Times New Roman" panose="02020603050405020304"/>
                        </a:rPr>
                        <a:t>Cost</a:t>
                      </a:r>
                      <a:endParaRPr lang="en-IN" sz="20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n-IN" sz="2000" b="1" i="0" u="none" strike="noStrike">
                          <a:solidFill>
                            <a:srgbClr val="000000"/>
                          </a:solidFill>
                          <a:effectLst/>
                          <a:latin typeface="Times New Roman" panose="02020603050405020304"/>
                        </a:rPr>
                        <a:t>Total cost</a:t>
                      </a:r>
                      <a:endParaRPr lang="en-IN" sz="20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2350">
                <a:tc vMerge="1">
                  <a:tcPr/>
                </a:tc>
                <a:tc vMerge="1">
                  <a:tcPr/>
                </a:tc>
                <a:tc>
                  <a:txBody>
                    <a:bodyPr/>
                    <a:lstStyle/>
                    <a:p>
                      <a:pPr algn="ctr" rtl="0" fontAlgn="ctr"/>
                      <a:r>
                        <a:rPr lang="en-IN" sz="2000" b="1" i="0" u="none" strike="noStrike">
                          <a:solidFill>
                            <a:srgbClr val="000000"/>
                          </a:solidFill>
                          <a:effectLst/>
                          <a:latin typeface="Times New Roman" panose="02020603050405020304"/>
                        </a:rPr>
                        <a:t>(Units)</a:t>
                      </a:r>
                      <a:endParaRPr lang="en-IN" sz="20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cPr/>
                </a:tc>
                <a:tc vMerge="1">
                  <a:tcPr/>
                </a:tc>
                <a:tc vMerge="1">
                  <a:tcPr/>
                </a:tc>
              </a:tr>
              <a:tr h="352350">
                <a:tc rowSpan="3">
                  <a:txBody>
                    <a:bodyPr/>
                    <a:lstStyle/>
                    <a:p>
                      <a:pPr algn="ctr" rtl="0" fontAlgn="ctr"/>
                      <a:r>
                        <a:rPr lang="en-IN" sz="2000" b="1" i="0" u="none" strike="noStrike" dirty="0" smtClean="0">
                          <a:solidFill>
                            <a:srgbClr val="000000"/>
                          </a:solidFill>
                          <a:effectLst/>
                          <a:latin typeface="Times New Roman" panose="02020603050405020304"/>
                        </a:rPr>
                        <a:t>Opening </a:t>
                      </a:r>
                      <a:r>
                        <a:rPr lang="en-IN" sz="2000" b="1" i="0" u="none" strike="noStrike" dirty="0">
                          <a:solidFill>
                            <a:srgbClr val="000000"/>
                          </a:solidFill>
                          <a:effectLst/>
                          <a:latin typeface="Times New Roman" panose="02020603050405020304"/>
                        </a:rPr>
                        <a:t>work in progress</a:t>
                      </a:r>
                      <a:endParaRPr lang="en-IN" sz="20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Times New Roman" panose="02020603050405020304"/>
                        </a:rPr>
                        <a:t>Materials</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000" b="1" i="0" u="none" strike="noStrike" dirty="0" smtClean="0">
                          <a:solidFill>
                            <a:srgbClr val="000000"/>
                          </a:solidFill>
                          <a:effectLst/>
                          <a:latin typeface="Times New Roman" panose="02020603050405020304"/>
                        </a:rPr>
                        <a:t>-</a:t>
                      </a:r>
                      <a:r>
                        <a:rPr lang="en-IN" sz="2000" b="1" i="0" u="none" strike="noStrike" dirty="0">
                          <a:solidFill>
                            <a:srgbClr val="000000"/>
                          </a:solidFill>
                          <a:effectLst/>
                          <a:latin typeface="Times New Roman" panose="02020603050405020304"/>
                        </a:rPr>
                        <a:t> </a:t>
                      </a:r>
                      <a:endParaRPr lang="en-IN" sz="20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000" b="1" i="0" u="none" strike="noStrike" dirty="0">
                          <a:solidFill>
                            <a:srgbClr val="000000"/>
                          </a:solidFill>
                          <a:effectLst/>
                          <a:latin typeface="Times New Roman" panose="02020603050405020304"/>
                        </a:rPr>
                        <a:t> </a:t>
                      </a:r>
                      <a:r>
                        <a:rPr lang="en-IN" sz="2000" b="1" i="0" u="none" strike="noStrike" dirty="0" smtClean="0">
                          <a:solidFill>
                            <a:srgbClr val="000000"/>
                          </a:solidFill>
                          <a:effectLst/>
                          <a:latin typeface="Times New Roman" panose="02020603050405020304"/>
                        </a:rPr>
                        <a:t>-</a:t>
                      </a:r>
                      <a:endParaRPr lang="en-IN" sz="20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000" b="1" i="0" u="none" strike="noStrike" dirty="0" smtClean="0">
                          <a:solidFill>
                            <a:srgbClr val="000000"/>
                          </a:solidFill>
                          <a:effectLst/>
                          <a:latin typeface="Times New Roman" panose="02020603050405020304"/>
                        </a:rPr>
                        <a:t>-</a:t>
                      </a:r>
                      <a:r>
                        <a:rPr lang="en-IN" sz="2000" b="1" i="0" u="none" strike="noStrike" dirty="0">
                          <a:solidFill>
                            <a:srgbClr val="000000"/>
                          </a:solidFill>
                          <a:effectLst/>
                          <a:latin typeface="Times New Roman" panose="02020603050405020304"/>
                        </a:rPr>
                        <a:t> </a:t>
                      </a:r>
                      <a:endParaRPr lang="en-IN" sz="20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000" b="1" i="0" u="none" strike="noStrike">
                          <a:solidFill>
                            <a:srgbClr val="000000"/>
                          </a:solidFill>
                          <a:effectLst/>
                          <a:latin typeface="Times New Roman" panose="02020603050405020304"/>
                        </a:rPr>
                        <a:t> </a:t>
                      </a:r>
                      <a:endParaRPr lang="en-IN" sz="20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352350">
                <a:tc vMerge="1">
                  <a:tcPr/>
                </a:tc>
                <a:tc>
                  <a:txBody>
                    <a:bodyPr/>
                    <a:lstStyle/>
                    <a:p>
                      <a:pPr algn="ctr" rtl="0" fontAlgn="b"/>
                      <a:r>
                        <a:rPr lang="en-IN" sz="2000" b="0" i="0" u="none" strike="noStrike">
                          <a:solidFill>
                            <a:srgbClr val="000000"/>
                          </a:solidFill>
                          <a:effectLst/>
                          <a:latin typeface="Times New Roman" panose="02020603050405020304"/>
                        </a:rPr>
                        <a:t>Labour</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IN" sz="2000" b="1" i="0" u="none" strike="noStrike" dirty="0" smtClean="0">
                          <a:solidFill>
                            <a:srgbClr val="000000"/>
                          </a:solidFill>
                          <a:effectLst/>
                          <a:latin typeface="Times New Roman" panose="02020603050405020304"/>
                        </a:rPr>
                        <a:t>800</a:t>
                      </a:r>
                      <a:r>
                        <a:rPr lang="en-IN" sz="2000" b="1" i="0" u="none" strike="noStrike" dirty="0">
                          <a:solidFill>
                            <a:srgbClr val="000000"/>
                          </a:solidFill>
                          <a:effectLst/>
                          <a:latin typeface="Times New Roman" panose="02020603050405020304"/>
                        </a:rPr>
                        <a:t> </a:t>
                      </a:r>
                      <a:endParaRPr lang="en-IN" sz="20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000" b="1" i="0" u="none" strike="noStrike" dirty="0">
                          <a:solidFill>
                            <a:srgbClr val="000000"/>
                          </a:solidFill>
                          <a:effectLst/>
                          <a:latin typeface="Times New Roman" panose="02020603050405020304"/>
                        </a:rPr>
                        <a:t> </a:t>
                      </a:r>
                      <a:r>
                        <a:rPr lang="en-IN" sz="2000" b="1" i="0" u="none" strike="noStrike" dirty="0" smtClean="0">
                          <a:solidFill>
                            <a:srgbClr val="000000"/>
                          </a:solidFill>
                          <a:effectLst/>
                          <a:latin typeface="Times New Roman" panose="02020603050405020304"/>
                        </a:rPr>
                        <a:t>7</a:t>
                      </a:r>
                      <a:endParaRPr lang="en-IN" sz="20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IN" sz="2000" b="1" i="0" u="none" strike="noStrike" dirty="0" smtClean="0">
                          <a:solidFill>
                            <a:srgbClr val="000000"/>
                          </a:solidFill>
                          <a:effectLst/>
                          <a:latin typeface="Times New Roman" panose="02020603050405020304"/>
                        </a:rPr>
                        <a:t>5600</a:t>
                      </a:r>
                      <a:r>
                        <a:rPr lang="en-IN" sz="2000" b="1" i="0" u="none" strike="noStrike" dirty="0">
                          <a:solidFill>
                            <a:srgbClr val="000000"/>
                          </a:solidFill>
                          <a:effectLst/>
                          <a:latin typeface="Times New Roman" panose="02020603050405020304"/>
                        </a:rPr>
                        <a:t> </a:t>
                      </a:r>
                      <a:endParaRPr lang="en-IN" sz="20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IN" sz="2000" b="1" i="0" u="none" strike="noStrike" dirty="0" smtClean="0">
                          <a:solidFill>
                            <a:srgbClr val="000000"/>
                          </a:solidFill>
                          <a:effectLst/>
                          <a:latin typeface="Times New Roman" panose="02020603050405020304"/>
                        </a:rPr>
                        <a:t>8800</a:t>
                      </a:r>
                      <a:r>
                        <a:rPr lang="en-IN" sz="2000" b="1" i="0" u="none" strike="noStrike" dirty="0">
                          <a:solidFill>
                            <a:srgbClr val="000000"/>
                          </a:solidFill>
                          <a:effectLst/>
                          <a:latin typeface="Times New Roman" panose="02020603050405020304"/>
                        </a:rPr>
                        <a:t> </a:t>
                      </a:r>
                      <a:endParaRPr lang="en-IN" sz="20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352350">
                <a:tc vMerge="1">
                  <a:tcPr/>
                </a:tc>
                <a:tc>
                  <a:txBody>
                    <a:bodyPr/>
                    <a:lstStyle/>
                    <a:p>
                      <a:pPr algn="ctr" rtl="0" fontAlgn="b"/>
                      <a:r>
                        <a:rPr lang="en-IN" sz="2000" b="0" i="0" u="none" strike="noStrike">
                          <a:solidFill>
                            <a:srgbClr val="000000"/>
                          </a:solidFill>
                          <a:effectLst/>
                          <a:latin typeface="Times New Roman" panose="02020603050405020304"/>
                        </a:rPr>
                        <a:t>Overheads</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IN" sz="2000" b="1" i="0" u="none" strike="noStrike" dirty="0">
                          <a:solidFill>
                            <a:srgbClr val="000000"/>
                          </a:solidFill>
                          <a:effectLst/>
                          <a:latin typeface="Times New Roman" panose="02020603050405020304"/>
                        </a:rPr>
                        <a:t> </a:t>
                      </a:r>
                      <a:r>
                        <a:rPr lang="en-IN" sz="2000" b="1" i="0" u="none" strike="noStrike" dirty="0" smtClean="0">
                          <a:solidFill>
                            <a:srgbClr val="000000"/>
                          </a:solidFill>
                          <a:effectLst/>
                          <a:latin typeface="Times New Roman" panose="02020603050405020304"/>
                        </a:rPr>
                        <a:t>800</a:t>
                      </a:r>
                      <a:endParaRPr lang="en-IN" sz="20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000" b="1" i="0" u="none" strike="noStrike" dirty="0">
                          <a:solidFill>
                            <a:srgbClr val="000000"/>
                          </a:solidFill>
                          <a:effectLst/>
                          <a:latin typeface="Times New Roman" panose="02020603050405020304"/>
                        </a:rPr>
                        <a:t> </a:t>
                      </a:r>
                      <a:r>
                        <a:rPr lang="en-IN" sz="2000" b="1" i="0" u="none" strike="noStrike" dirty="0" smtClean="0">
                          <a:solidFill>
                            <a:srgbClr val="000000"/>
                          </a:solidFill>
                          <a:effectLst/>
                          <a:latin typeface="Times New Roman" panose="02020603050405020304"/>
                        </a:rPr>
                        <a:t>4</a:t>
                      </a:r>
                      <a:endParaRPr lang="en-IN" sz="20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IN" sz="2000" b="1" i="0" u="none" strike="noStrike" dirty="0">
                          <a:solidFill>
                            <a:srgbClr val="000000"/>
                          </a:solidFill>
                          <a:effectLst/>
                          <a:latin typeface="Times New Roman" panose="02020603050405020304"/>
                        </a:rPr>
                        <a:t> </a:t>
                      </a:r>
                      <a:r>
                        <a:rPr lang="en-IN" sz="2000" b="1" i="0" u="none" strike="noStrike" dirty="0" smtClean="0">
                          <a:solidFill>
                            <a:srgbClr val="000000"/>
                          </a:solidFill>
                          <a:effectLst/>
                          <a:latin typeface="Times New Roman" panose="02020603050405020304"/>
                        </a:rPr>
                        <a:t>3200</a:t>
                      </a:r>
                      <a:endParaRPr lang="en-IN" sz="20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IN" sz="2000" b="1" i="0" u="none" strike="noStrike" dirty="0">
                          <a:solidFill>
                            <a:srgbClr val="000000"/>
                          </a:solidFill>
                          <a:effectLst/>
                          <a:latin typeface="Times New Roman" panose="02020603050405020304"/>
                        </a:rPr>
                        <a:t> </a:t>
                      </a:r>
                      <a:endParaRPr lang="en-IN" sz="20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352350">
                <a:tc rowSpan="3">
                  <a:txBody>
                    <a:bodyPr/>
                    <a:lstStyle/>
                    <a:p>
                      <a:pPr algn="ctr" rtl="0" fontAlgn="b"/>
                      <a:r>
                        <a:rPr lang="en-US" sz="2000" b="0" i="0" u="none" strike="noStrike" dirty="0" smtClean="0">
                          <a:solidFill>
                            <a:srgbClr val="000000"/>
                          </a:solidFill>
                          <a:effectLst/>
                          <a:latin typeface="Times New Roman" panose="02020603050405020304"/>
                        </a:rPr>
                        <a:t>Units completely  processed</a:t>
                      </a:r>
                      <a:r>
                        <a:rPr lang="en-US" sz="2000" b="0" i="0" u="none" strike="noStrike" baseline="0" dirty="0" smtClean="0">
                          <a:solidFill>
                            <a:srgbClr val="000000"/>
                          </a:solidFill>
                          <a:effectLst/>
                          <a:latin typeface="Times New Roman" panose="02020603050405020304"/>
                        </a:rPr>
                        <a:t> during the period</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Times New Roman" panose="02020603050405020304"/>
                        </a:rPr>
                        <a:t>Materials</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dirty="0" smtClean="0">
                          <a:solidFill>
                            <a:srgbClr val="000000"/>
                          </a:solidFill>
                          <a:effectLst/>
                          <a:latin typeface="Times New Roman" panose="02020603050405020304"/>
                        </a:rPr>
                        <a:t>6000</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dirty="0" smtClean="0">
                          <a:solidFill>
                            <a:srgbClr val="000000"/>
                          </a:solidFill>
                          <a:effectLst/>
                          <a:latin typeface="Times New Roman" panose="02020603050405020304"/>
                        </a:rPr>
                        <a:t>12</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dirty="0" smtClean="0">
                          <a:solidFill>
                            <a:srgbClr val="000000"/>
                          </a:solidFill>
                          <a:effectLst/>
                          <a:latin typeface="Times New Roman" panose="02020603050405020304"/>
                        </a:rPr>
                        <a:t>72000</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rtl="0" fontAlgn="ctr"/>
                      <a:r>
                        <a:rPr lang="en-IN" sz="2000" b="0" i="0" u="none" strike="noStrike" dirty="0" smtClean="0">
                          <a:solidFill>
                            <a:srgbClr val="000000"/>
                          </a:solidFill>
                          <a:effectLst/>
                          <a:latin typeface="Times New Roman" panose="02020603050405020304"/>
                        </a:rPr>
                        <a:t>138000</a:t>
                      </a:r>
                      <a:endParaRPr lang="en-IN" sz="2000" b="0"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2350">
                <a:tc vMerge="1">
                  <a:tcPr/>
                </a:tc>
                <a:tc>
                  <a:txBody>
                    <a:bodyPr/>
                    <a:lstStyle/>
                    <a:p>
                      <a:pPr algn="ctr" rtl="0" fontAlgn="b"/>
                      <a:r>
                        <a:rPr lang="en-IN" sz="2000" b="0" i="0" u="none" strike="noStrike">
                          <a:solidFill>
                            <a:srgbClr val="000000"/>
                          </a:solidFill>
                          <a:effectLst/>
                          <a:latin typeface="Times New Roman" panose="02020603050405020304"/>
                        </a:rPr>
                        <a:t>Labour</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dirty="0" smtClean="0">
                          <a:solidFill>
                            <a:srgbClr val="000000"/>
                          </a:solidFill>
                          <a:effectLst/>
                          <a:latin typeface="Times New Roman" panose="02020603050405020304"/>
                        </a:rPr>
                        <a:t>6000</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dirty="0" smtClean="0">
                          <a:solidFill>
                            <a:srgbClr val="000000"/>
                          </a:solidFill>
                          <a:effectLst/>
                          <a:latin typeface="Times New Roman" panose="02020603050405020304"/>
                        </a:rPr>
                        <a:t>7</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dirty="0" smtClean="0">
                          <a:solidFill>
                            <a:srgbClr val="000000"/>
                          </a:solidFill>
                          <a:effectLst/>
                          <a:latin typeface="Times New Roman" panose="02020603050405020304"/>
                        </a:rPr>
                        <a:t>42000</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cPr/>
                </a:tc>
              </a:tr>
              <a:tr h="352350">
                <a:tc vMerge="1">
                  <a:tcPr/>
                </a:tc>
                <a:tc>
                  <a:txBody>
                    <a:bodyPr/>
                    <a:lstStyle/>
                    <a:p>
                      <a:pPr algn="ctr" rtl="0" fontAlgn="b"/>
                      <a:r>
                        <a:rPr lang="en-IN" sz="2000" b="0" i="0" u="none" strike="noStrike">
                          <a:solidFill>
                            <a:srgbClr val="000000"/>
                          </a:solidFill>
                          <a:effectLst/>
                          <a:latin typeface="Times New Roman" panose="02020603050405020304"/>
                        </a:rPr>
                        <a:t>Overheads</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dirty="0" smtClean="0">
                          <a:solidFill>
                            <a:srgbClr val="000000"/>
                          </a:solidFill>
                          <a:effectLst/>
                          <a:latin typeface="Times New Roman" panose="02020603050405020304"/>
                        </a:rPr>
                        <a:t>6000</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dirty="0" smtClean="0">
                          <a:solidFill>
                            <a:srgbClr val="000000"/>
                          </a:solidFill>
                          <a:effectLst/>
                          <a:latin typeface="Times New Roman" panose="02020603050405020304"/>
                        </a:rPr>
                        <a:t>4</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dirty="0" smtClean="0">
                          <a:solidFill>
                            <a:srgbClr val="000000"/>
                          </a:solidFill>
                          <a:effectLst/>
                          <a:latin typeface="Times New Roman" panose="02020603050405020304"/>
                        </a:rPr>
                        <a:t>24000</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cPr/>
                </a:tc>
              </a:tr>
              <a:tr h="352350">
                <a:tc rowSpan="3">
                  <a:txBody>
                    <a:bodyPr/>
                    <a:lstStyle/>
                    <a:p>
                      <a:pPr algn="ctr" rtl="0" fontAlgn="b"/>
                      <a:r>
                        <a:rPr lang="en-IN" sz="2000" b="0" i="0" u="none" strike="noStrike">
                          <a:solidFill>
                            <a:srgbClr val="000000"/>
                          </a:solidFill>
                          <a:effectLst/>
                          <a:latin typeface="Times New Roman" panose="02020603050405020304"/>
                        </a:rPr>
                        <a:t>Closing Work in Progress</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Times New Roman" panose="02020603050405020304"/>
                        </a:rPr>
                        <a:t>Materials</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dirty="0">
                          <a:solidFill>
                            <a:srgbClr val="000000"/>
                          </a:solidFill>
                          <a:effectLst/>
                          <a:latin typeface="Times New Roman" panose="02020603050405020304"/>
                        </a:rPr>
                        <a:t>2000</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dirty="0" smtClean="0">
                          <a:solidFill>
                            <a:srgbClr val="000000"/>
                          </a:solidFill>
                          <a:effectLst/>
                          <a:latin typeface="Times New Roman" panose="02020603050405020304"/>
                        </a:rPr>
                        <a:t>12</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dirty="0" smtClean="0">
                          <a:solidFill>
                            <a:srgbClr val="000000"/>
                          </a:solidFill>
                          <a:effectLst/>
                          <a:latin typeface="Times New Roman" panose="02020603050405020304"/>
                        </a:rPr>
                        <a:t>24000</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rtl="0" fontAlgn="ctr"/>
                      <a:r>
                        <a:rPr lang="en-IN" sz="2000" b="0" i="0" u="none" strike="noStrike" dirty="0">
                          <a:solidFill>
                            <a:srgbClr val="000000"/>
                          </a:solidFill>
                          <a:effectLst/>
                          <a:latin typeface="Times New Roman" panose="02020603050405020304"/>
                        </a:rPr>
                        <a:t>35000</a:t>
                      </a:r>
                      <a:endParaRPr lang="en-IN" sz="2000" b="0"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2350">
                <a:tc vMerge="1">
                  <a:tcPr/>
                </a:tc>
                <a:tc>
                  <a:txBody>
                    <a:bodyPr/>
                    <a:lstStyle/>
                    <a:p>
                      <a:pPr algn="ctr" rtl="0" fontAlgn="b"/>
                      <a:r>
                        <a:rPr lang="en-IN" sz="2000" b="0" i="0" u="none" strike="noStrike">
                          <a:solidFill>
                            <a:srgbClr val="000000"/>
                          </a:solidFill>
                          <a:effectLst/>
                          <a:latin typeface="Times New Roman" panose="02020603050405020304"/>
                        </a:rPr>
                        <a:t>Labour</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a:solidFill>
                            <a:srgbClr val="000000"/>
                          </a:solidFill>
                          <a:effectLst/>
                          <a:latin typeface="Times New Roman" panose="02020603050405020304"/>
                        </a:rPr>
                        <a:t>1000</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dirty="0" smtClean="0">
                          <a:solidFill>
                            <a:srgbClr val="000000"/>
                          </a:solidFill>
                          <a:effectLst/>
                          <a:latin typeface="Times New Roman" panose="02020603050405020304"/>
                        </a:rPr>
                        <a:t>7</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dirty="0" smtClean="0">
                          <a:solidFill>
                            <a:srgbClr val="000000"/>
                          </a:solidFill>
                          <a:effectLst/>
                          <a:latin typeface="Times New Roman" panose="02020603050405020304"/>
                        </a:rPr>
                        <a:t>7000</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cPr/>
                </a:tc>
              </a:tr>
              <a:tr h="352350">
                <a:tc vMerge="1">
                  <a:tcPr/>
                </a:tc>
                <a:tc>
                  <a:txBody>
                    <a:bodyPr/>
                    <a:lstStyle/>
                    <a:p>
                      <a:pPr algn="ctr" rtl="0" fontAlgn="b"/>
                      <a:r>
                        <a:rPr lang="en-IN" sz="2000" b="0" i="0" u="none" strike="noStrike">
                          <a:solidFill>
                            <a:srgbClr val="000000"/>
                          </a:solidFill>
                          <a:effectLst/>
                          <a:latin typeface="Times New Roman" panose="02020603050405020304"/>
                        </a:rPr>
                        <a:t>Overheads</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a:solidFill>
                            <a:srgbClr val="000000"/>
                          </a:solidFill>
                          <a:effectLst/>
                          <a:latin typeface="Times New Roman" panose="02020603050405020304"/>
                        </a:rPr>
                        <a:t>1000</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dirty="0" smtClean="0">
                          <a:solidFill>
                            <a:srgbClr val="000000"/>
                          </a:solidFill>
                          <a:effectLst/>
                          <a:latin typeface="Times New Roman" panose="02020603050405020304"/>
                        </a:rPr>
                        <a:t>5</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dirty="0" smtClean="0">
                          <a:solidFill>
                            <a:srgbClr val="000000"/>
                          </a:solidFill>
                          <a:effectLst/>
                          <a:latin typeface="Times New Roman" panose="02020603050405020304"/>
                        </a:rPr>
                        <a:t>4000</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cPr/>
                </a:tc>
              </a:tr>
              <a:tr h="352350">
                <a:tc>
                  <a:txBody>
                    <a:bodyPr/>
                    <a:lstStyle/>
                    <a:p>
                      <a:pPr algn="l" rtl="0" fontAlgn="b"/>
                      <a:r>
                        <a:rPr lang="en-IN" sz="2000" b="0" i="0" u="none" strike="noStrike">
                          <a:solidFill>
                            <a:srgbClr val="000000"/>
                          </a:solidFill>
                          <a:effectLst/>
                          <a:latin typeface="Times New Roman" panose="02020603050405020304"/>
                        </a:rPr>
                        <a:t> </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IN" sz="2000" b="0" i="0" u="none" strike="noStrike">
                          <a:solidFill>
                            <a:srgbClr val="000000"/>
                          </a:solidFill>
                          <a:effectLst/>
                          <a:latin typeface="Times New Roman" panose="02020603050405020304"/>
                        </a:rPr>
                        <a:t> </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IN" sz="2000" b="0" i="0" u="none" strike="noStrike">
                          <a:solidFill>
                            <a:srgbClr val="000000"/>
                          </a:solidFill>
                          <a:effectLst/>
                          <a:latin typeface="Times New Roman" panose="02020603050405020304"/>
                        </a:rPr>
                        <a:t> </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IN" sz="2000" b="0" i="0" u="none" strike="noStrike" dirty="0">
                          <a:solidFill>
                            <a:srgbClr val="000000"/>
                          </a:solidFill>
                          <a:effectLst/>
                          <a:latin typeface="Times New Roman" panose="02020603050405020304"/>
                        </a:rPr>
                        <a:t> </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IN" sz="2000" b="0" i="0" u="none" strike="noStrike">
                          <a:solidFill>
                            <a:srgbClr val="000000"/>
                          </a:solidFill>
                          <a:effectLst/>
                          <a:latin typeface="Times New Roman" panose="02020603050405020304"/>
                        </a:rPr>
                        <a:t> </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dirty="0" smtClean="0">
                          <a:solidFill>
                            <a:srgbClr val="000000"/>
                          </a:solidFill>
                          <a:effectLst/>
                          <a:latin typeface="Times New Roman" panose="02020603050405020304"/>
                        </a:rPr>
                        <a:t>181800</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graphicFrame>
        <p:nvGraphicFramePr>
          <p:cNvPr id="4" name="Content Placeholder 3"/>
          <p:cNvGraphicFramePr>
            <a:graphicFrameLocks noGrp="1"/>
          </p:cNvGraphicFramePr>
          <p:nvPr>
            <p:ph idx="1"/>
          </p:nvPr>
        </p:nvGraphicFramePr>
        <p:xfrm>
          <a:off x="539552" y="1844824"/>
          <a:ext cx="8208913" cy="4596335"/>
        </p:xfrm>
        <a:graphic>
          <a:graphicData uri="http://schemas.openxmlformats.org/drawingml/2006/table">
            <a:tbl>
              <a:tblPr/>
              <a:tblGrid>
                <a:gridCol w="2146224"/>
                <a:gridCol w="1002615"/>
                <a:gridCol w="883611"/>
                <a:gridCol w="2304256"/>
                <a:gridCol w="869592"/>
                <a:gridCol w="1002615"/>
              </a:tblGrid>
              <a:tr h="327898">
                <a:tc gridSpan="6">
                  <a:txBody>
                    <a:bodyPr/>
                    <a:lstStyle/>
                    <a:p>
                      <a:pPr algn="ctr" fontAlgn="ctr"/>
                      <a:r>
                        <a:rPr lang="en-IN" sz="2000" b="1" i="0" u="none" strike="noStrike" dirty="0" smtClean="0">
                          <a:solidFill>
                            <a:srgbClr val="000000"/>
                          </a:solidFill>
                          <a:effectLst/>
                          <a:latin typeface="Calibri" panose="020F0502020204030204"/>
                        </a:rPr>
                        <a:t>Process </a:t>
                      </a:r>
                      <a:r>
                        <a:rPr lang="en-IN" sz="2000" b="1" i="0" u="none" strike="noStrike" baseline="0" dirty="0" smtClean="0">
                          <a:solidFill>
                            <a:srgbClr val="000000"/>
                          </a:solidFill>
                          <a:effectLst/>
                          <a:latin typeface="Calibri" panose="020F0502020204030204"/>
                        </a:rPr>
                        <a:t> </a:t>
                      </a:r>
                      <a:r>
                        <a:rPr lang="en-IN" sz="2000" b="1" i="0" u="none" strike="noStrike" dirty="0" smtClean="0">
                          <a:solidFill>
                            <a:srgbClr val="000000"/>
                          </a:solidFill>
                          <a:effectLst/>
                          <a:latin typeface="Calibri" panose="020F0502020204030204"/>
                        </a:rPr>
                        <a:t>Accounts</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r>
              <a:tr h="664307">
                <a:tc>
                  <a:txBody>
                    <a:bodyPr/>
                    <a:lstStyle/>
                    <a:p>
                      <a:pPr algn="ctr" fontAlgn="ctr"/>
                      <a:r>
                        <a:rPr lang="en-IN" sz="2000" b="1" i="0" u="none" strike="noStrike" dirty="0">
                          <a:solidFill>
                            <a:srgbClr val="000000"/>
                          </a:solidFill>
                          <a:effectLst/>
                          <a:latin typeface="Calibri" panose="020F0502020204030204"/>
                        </a:rPr>
                        <a:t>Particulars</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Units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Rs.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Particulars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Units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Rs.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1966">
                <a:tc>
                  <a:txBody>
                    <a:bodyPr/>
                    <a:lstStyle/>
                    <a:p>
                      <a:pPr algn="l" fontAlgn="b"/>
                      <a:r>
                        <a:rPr lang="en-IN" sz="2000" b="0" i="0" u="none" strike="noStrike" dirty="0" smtClean="0">
                          <a:solidFill>
                            <a:srgbClr val="000000"/>
                          </a:solidFill>
                          <a:effectLst/>
                          <a:latin typeface="Calibri" panose="020F0502020204030204"/>
                        </a:rPr>
                        <a:t>To  Opening</a:t>
                      </a:r>
                      <a:r>
                        <a:rPr lang="en-IN" sz="2000" b="0" i="0" u="none" strike="noStrike" baseline="0" dirty="0" smtClean="0">
                          <a:solidFill>
                            <a:srgbClr val="000000"/>
                          </a:solidFill>
                          <a:effectLst/>
                          <a:latin typeface="Calibri" panose="020F0502020204030204"/>
                        </a:rPr>
                        <a:t> WIP</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2000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9500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2000" b="0" i="0" u="none" strike="noStrike" dirty="0" smtClean="0">
                          <a:solidFill>
                            <a:srgbClr val="000000"/>
                          </a:solidFill>
                          <a:effectLst/>
                          <a:latin typeface="Calibri" panose="020F0502020204030204"/>
                        </a:rPr>
                        <a:t>By </a:t>
                      </a:r>
                      <a:r>
                        <a:rPr lang="en-IN" sz="2000" b="0" i="0" u="none" strike="noStrike" dirty="0" smtClean="0">
                          <a:solidFill>
                            <a:srgbClr val="000000"/>
                          </a:solidFill>
                          <a:effectLst/>
                          <a:latin typeface="Calibri" panose="020F0502020204030204"/>
                        </a:rPr>
                        <a:t>Units</a:t>
                      </a:r>
                      <a:r>
                        <a:rPr lang="en-IN" sz="2000" b="0" i="0" u="none" strike="noStrike" baseline="0" dirty="0" smtClean="0">
                          <a:solidFill>
                            <a:srgbClr val="000000"/>
                          </a:solidFill>
                          <a:effectLst/>
                          <a:latin typeface="Calibri" panose="020F0502020204030204"/>
                        </a:rPr>
                        <a:t> completed and transferred</a:t>
                      </a:r>
                      <a:endParaRPr lang="en-IN" sz="2000" b="0" i="0" u="none" strike="noStrike" baseline="0" dirty="0" smtClean="0">
                        <a:solidFill>
                          <a:srgbClr val="000000"/>
                        </a:solidFill>
                        <a:effectLst/>
                        <a:latin typeface="Calibri" panose="020F0502020204030204"/>
                      </a:endParaRPr>
                    </a:p>
                    <a:p>
                      <a:pPr algn="l" fontAlgn="b"/>
                      <a:r>
                        <a:rPr lang="en-US" sz="2000" b="0" i="0" u="none" strike="noStrike" baseline="0" dirty="0" smtClean="0">
                          <a:solidFill>
                            <a:srgbClr val="000000"/>
                          </a:solidFill>
                          <a:effectLst/>
                          <a:latin typeface="Calibri" panose="020F0502020204030204"/>
                        </a:rPr>
                        <a:t>(9500+8800+138000)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8000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156300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671966">
                <a:tc>
                  <a:txBody>
                    <a:bodyPr/>
                    <a:lstStyle/>
                    <a:p>
                      <a:pPr algn="l" fontAlgn="b"/>
                      <a:r>
                        <a:rPr lang="en-US" sz="2000" b="0" i="0" u="none" strike="noStrike" dirty="0" smtClean="0">
                          <a:solidFill>
                            <a:srgbClr val="000000"/>
                          </a:solidFill>
                          <a:effectLst/>
                          <a:latin typeface="Calibri" panose="020F0502020204030204"/>
                        </a:rPr>
                        <a:t>To Materials</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8000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96000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l"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r>
              <a:tr h="671966">
                <a:tc>
                  <a:txBody>
                    <a:bodyPr/>
                    <a:lstStyle/>
                    <a:p>
                      <a:pPr algn="l" fontAlgn="b"/>
                      <a:r>
                        <a:rPr lang="en-US" sz="2000" b="0" i="0" u="none" strike="noStrike" dirty="0" smtClean="0">
                          <a:solidFill>
                            <a:srgbClr val="000000"/>
                          </a:solidFill>
                          <a:effectLst/>
                          <a:latin typeface="Calibri" panose="020F0502020204030204"/>
                        </a:rPr>
                        <a:t>To</a:t>
                      </a:r>
                      <a:r>
                        <a:rPr lang="en-US" sz="2000" b="0" i="0" u="none" strike="noStrike" baseline="0" dirty="0" smtClean="0">
                          <a:solidFill>
                            <a:srgbClr val="000000"/>
                          </a:solidFill>
                          <a:effectLst/>
                          <a:latin typeface="Calibri" panose="020F0502020204030204"/>
                        </a:rPr>
                        <a:t> </a:t>
                      </a:r>
                      <a:r>
                        <a:rPr lang="en-US" sz="2000" b="0" i="0" u="none" strike="noStrike" baseline="0" dirty="0" err="1" smtClean="0">
                          <a:solidFill>
                            <a:srgbClr val="000000"/>
                          </a:solidFill>
                          <a:effectLst/>
                          <a:latin typeface="Calibri" panose="020F0502020204030204"/>
                        </a:rPr>
                        <a:t>Labour</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54600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l" fontAlgn="b"/>
                      <a:r>
                        <a:rPr lang="en-US" sz="2000" b="0" i="0" u="none" strike="noStrike" dirty="0" smtClean="0">
                          <a:solidFill>
                            <a:srgbClr val="000000"/>
                          </a:solidFill>
                          <a:effectLst/>
                          <a:latin typeface="Calibri" panose="020F0502020204030204"/>
                        </a:rPr>
                        <a:t>By</a:t>
                      </a:r>
                      <a:r>
                        <a:rPr lang="en-US" sz="2000" b="0" i="0" u="none" strike="noStrike" baseline="0" dirty="0" smtClean="0">
                          <a:solidFill>
                            <a:srgbClr val="000000"/>
                          </a:solidFill>
                          <a:effectLst/>
                          <a:latin typeface="Calibri" panose="020F0502020204030204"/>
                        </a:rPr>
                        <a:t> work in progress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2000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35000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r>
              <a:tr h="671966">
                <a:tc>
                  <a:txBody>
                    <a:bodyPr/>
                    <a:lstStyle/>
                    <a:p>
                      <a:pPr algn="l" fontAlgn="b"/>
                      <a:r>
                        <a:rPr lang="en-US" sz="2000" b="0" i="0" u="none" strike="noStrike" dirty="0" smtClean="0">
                          <a:solidFill>
                            <a:srgbClr val="000000"/>
                          </a:solidFill>
                          <a:effectLst/>
                          <a:latin typeface="Calibri" panose="020F0502020204030204"/>
                        </a:rPr>
                        <a:t>To </a:t>
                      </a:r>
                      <a:r>
                        <a:rPr lang="en-US" sz="2000" b="0" i="0" u="none" strike="noStrike" baseline="0" dirty="0" smtClean="0">
                          <a:solidFill>
                            <a:srgbClr val="000000"/>
                          </a:solidFill>
                          <a:effectLst/>
                          <a:latin typeface="Calibri" panose="020F0502020204030204"/>
                        </a:rPr>
                        <a:t>overhead</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31200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l"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r>
              <a:tr h="664307">
                <a:tc>
                  <a:txBody>
                    <a:bodyPr/>
                    <a:lstStyle/>
                    <a:p>
                      <a:pPr algn="l" fontAlgn="b"/>
                      <a:r>
                        <a:rPr lang="en-IN" sz="2000" b="0" i="0" u="none" strike="noStrike" dirty="0">
                          <a:solidFill>
                            <a:srgbClr val="000000"/>
                          </a:solidFill>
                          <a:effectLst/>
                          <a:latin typeface="Calibri" panose="020F0502020204030204"/>
                        </a:rPr>
                        <a:t>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panose="020F0502020204030204"/>
                        </a:rPr>
                        <a:t>10000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panose="020F0502020204030204"/>
                        </a:rPr>
                        <a:t>191300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000" b="0" i="0" u="none" strike="noStrike" dirty="0">
                          <a:solidFill>
                            <a:srgbClr val="000000"/>
                          </a:solidFill>
                          <a:effectLst/>
                          <a:latin typeface="Calibri" panose="020F0502020204030204"/>
                        </a:rPr>
                        <a:t>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panose="020F0502020204030204"/>
                        </a:rPr>
                        <a:t>10000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smtClean="0">
                          <a:solidFill>
                            <a:srgbClr val="000000"/>
                          </a:solidFill>
                          <a:effectLst/>
                          <a:latin typeface="Calibri" panose="020F0502020204030204"/>
                        </a:rPr>
                        <a:t>191300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6" name="Straight Connector 5"/>
          <p:cNvCxnSpPr/>
          <p:nvPr/>
        </p:nvCxnSpPr>
        <p:spPr>
          <a:xfrm>
            <a:off x="539552" y="5661248"/>
            <a:ext cx="8208912"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3377</Words>
  <Application>WPS Presentation</Application>
  <PresentationFormat>On-screen Show (4:3)</PresentationFormat>
  <Paragraphs>472</Paragraphs>
  <Slides>7</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7</vt:i4>
      </vt:variant>
    </vt:vector>
  </HeadingPairs>
  <TitlesOfParts>
    <vt:vector size="17" baseType="lpstr">
      <vt:lpstr>Arial</vt:lpstr>
      <vt:lpstr>SimSun</vt:lpstr>
      <vt:lpstr>Wingdings</vt:lpstr>
      <vt:lpstr>Times New Roman</vt:lpstr>
      <vt:lpstr>Calibri</vt:lpstr>
      <vt:lpstr>Times New Roman</vt:lpstr>
      <vt:lpstr>Microsoft YaHei</vt:lpstr>
      <vt:lpstr>Arial Unicode MS</vt:lpstr>
      <vt:lpstr>Calibri</vt:lpstr>
      <vt:lpstr>Office Theme</vt:lpstr>
      <vt:lpstr>FIFO Method</vt:lpstr>
      <vt:lpstr>PowerPoint 演示文稿</vt:lpstr>
      <vt:lpstr>Example </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Problems on equivalent production</dc:title>
  <dc:creator>user</dc:creator>
  <cp:lastModifiedBy>user</cp:lastModifiedBy>
  <cp:revision>24</cp:revision>
  <dcterms:created xsi:type="dcterms:W3CDTF">2021-06-24T02:49:00Z</dcterms:created>
  <dcterms:modified xsi:type="dcterms:W3CDTF">2024-08-31T07:32:08Z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0F378C01605042269AAF67EC1FE8DE12_12</vt:lpwstr>
  </property>
  <property fmtid="{D5CDD505-2E9C-101B-9397-08002B2CF9AE}" pid="3" name="KSOProductBuildVer">
    <vt:lpwstr>1033-12.2.0.17562</vt:lpwstr>
  </property>
</Properties>
</file>