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1" r:id="rId4"/>
    <p:sldId id="282" r:id="rId5"/>
    <p:sldId id="283" r:id="rId6"/>
    <p:sldId id="284" r:id="rId7"/>
    <p:sldId id="288" r:id="rId8"/>
    <p:sldId id="291" r:id="rId9"/>
    <p:sldId id="285" r:id="rId10"/>
    <p:sldId id="290" r:id="rId11"/>
    <p:sldId id="289" r:id="rId12"/>
    <p:sldId id="267" r:id="rId13"/>
    <p:sldId id="268" r:id="rId14"/>
    <p:sldId id="269" r:id="rId15"/>
    <p:sldId id="271" r:id="rId16"/>
    <p:sldId id="273" r:id="rId17"/>
    <p:sldId id="276" r:id="rId18"/>
    <p:sldId id="277" r:id="rId19"/>
    <p:sldId id="292" r:id="rId20"/>
    <p:sldId id="279"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8639AEA-42ED-4CFC-8A8E-4008B91D768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639AEA-42ED-4CFC-8A8E-4008B91D768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39AEA-42ED-4CFC-8A8E-4008B91D768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39AEA-42ED-4CFC-8A8E-4008B91D768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B2B72-0ABC-45F2-80A8-1AAB5FD1129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Inter Process Profit</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buNone/>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4. The difference between the value of closing stock (which includes profit) and the cost of closing stock represents the profit which is written in the profit column.</a:t>
            </a:r>
            <a:endPar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lvl="0" indent="0">
              <a:buNone/>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It should be noted that the stock of the first process does not include profit.</a:t>
            </a: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Problem 1</a:t>
            </a:r>
            <a:endParaRPr lang="en-IN" sz="2800" b="1" dirty="0">
              <a:solidFill>
                <a:srgbClr val="FF0000"/>
              </a:solidFill>
            </a:endParaRPr>
          </a:p>
        </p:txBody>
      </p:sp>
      <p:sp>
        <p:nvSpPr>
          <p:cNvPr id="3" name="Content Placeholder 2"/>
          <p:cNvSpPr>
            <a:spLocks noGrp="1"/>
          </p:cNvSpPr>
          <p:nvPr>
            <p:ph idx="1"/>
          </p:nvPr>
        </p:nvSpPr>
        <p:spPr>
          <a:xfrm>
            <a:off x="457200" y="1340768"/>
            <a:ext cx="8229600" cy="4785395"/>
          </a:xfrm>
        </p:spPr>
        <p:txBody>
          <a:bodyPr>
            <a:noAutofit/>
          </a:bodyPr>
          <a:lstStyle/>
          <a:p>
            <a:pPr marL="0" indent="0" algn="just">
              <a:buNone/>
            </a:pPr>
            <a:r>
              <a:rPr lang="en-US" sz="2100" dirty="0" smtClean="0">
                <a:latin typeface="Times New Roman" panose="02020603050405020304" pitchFamily="18" charset="0"/>
                <a:cs typeface="Times New Roman" panose="02020603050405020304" pitchFamily="18" charset="0"/>
              </a:rPr>
              <a:t>A certain product passes through three processes before it is completed. The output of each process is charged to the next process at a price calculated to give a profit of 20% on transfer price(i.e.25% on cost price).</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 The output of process III is charged to finished stock account on a similar basis. There was no work-in-progress at the beginning of the year and overheads have been ignored. Stock in each process has been valued at prime cost of the process. Following data are obtained at the end of 31 </a:t>
            </a:r>
            <a:r>
              <a:rPr lang="en-US" sz="2100" dirty="0" err="1" smtClean="0">
                <a:latin typeface="Times New Roman" panose="02020603050405020304" pitchFamily="18" charset="0"/>
                <a:cs typeface="Times New Roman" panose="02020603050405020304" pitchFamily="18" charset="0"/>
              </a:rPr>
              <a:t>st</a:t>
            </a:r>
            <a:r>
              <a:rPr lang="en-US" sz="2100" dirty="0" smtClean="0">
                <a:latin typeface="Times New Roman" panose="02020603050405020304" pitchFamily="18" charset="0"/>
                <a:cs typeface="Times New Roman" panose="02020603050405020304" pitchFamily="18" charset="0"/>
              </a:rPr>
              <a:t> March, 2016.</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                     Process I      Process II       Process III      Finished stock</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smtClean="0">
                <a:latin typeface="Times New Roman" panose="02020603050405020304" pitchFamily="18" charset="0"/>
                <a:cs typeface="Times New Roman" panose="02020603050405020304" pitchFamily="18" charset="0"/>
              </a:rPr>
              <a:t>Direct material                4000             6000                2000                   -</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smtClean="0">
                <a:latin typeface="Times New Roman" panose="02020603050405020304" pitchFamily="18" charset="0"/>
                <a:cs typeface="Times New Roman" panose="02020603050405020304" pitchFamily="18" charset="0"/>
              </a:rPr>
              <a:t>Direct wages                   6000            4000                 8000                   -</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smtClean="0">
                <a:latin typeface="Times New Roman" panose="02020603050405020304" pitchFamily="18" charset="0"/>
                <a:cs typeface="Times New Roman" panose="02020603050405020304" pitchFamily="18" charset="0"/>
              </a:rPr>
              <a:t>Stock on 31</a:t>
            </a:r>
            <a:r>
              <a:rPr lang="en-US" sz="2100" baseline="30000" dirty="0" smtClean="0">
                <a:latin typeface="Times New Roman" panose="02020603050405020304" pitchFamily="18" charset="0"/>
                <a:cs typeface="Times New Roman" panose="02020603050405020304" pitchFamily="18" charset="0"/>
              </a:rPr>
              <a:t>st</a:t>
            </a:r>
            <a:r>
              <a:rPr lang="en-US" sz="2100" dirty="0" smtClean="0">
                <a:latin typeface="Times New Roman" panose="02020603050405020304" pitchFamily="18" charset="0"/>
                <a:cs typeface="Times New Roman" panose="02020603050405020304" pitchFamily="18" charset="0"/>
              </a:rPr>
              <a:t> march        2000             4000                6000               3000</a:t>
            </a:r>
            <a:endParaRPr lang="en-US" sz="2100" dirty="0" smtClean="0">
              <a:latin typeface="Times New Roman" panose="02020603050405020304" pitchFamily="18" charset="0"/>
              <a:cs typeface="Times New Roman" panose="02020603050405020304" pitchFamily="18" charset="0"/>
            </a:endParaRPr>
          </a:p>
          <a:p>
            <a:pPr marL="0" indent="0" algn="just">
              <a:buNone/>
            </a:pPr>
            <a:r>
              <a:rPr lang="en-US" sz="2100" dirty="0" smtClean="0">
                <a:latin typeface="Times New Roman" panose="02020603050405020304" pitchFamily="18" charset="0"/>
                <a:cs typeface="Times New Roman" panose="02020603050405020304" pitchFamily="18" charset="0"/>
              </a:rPr>
              <a:t>Sale during the year           -               -                            -                  </a:t>
            </a:r>
            <a:r>
              <a:rPr lang="en-US" sz="2100" dirty="0" smtClean="0">
                <a:latin typeface="Times New Roman" panose="02020603050405020304" pitchFamily="18" charset="0"/>
                <a:cs typeface="Times New Roman" panose="02020603050405020304" pitchFamily="18" charset="0"/>
              </a:rPr>
              <a:t>36000</a:t>
            </a:r>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From the above information prepare: a) process cost accounts showing the profit element at each stage: (b) actual </a:t>
            </a:r>
            <a:r>
              <a:rPr lang="en-US" sz="2200" dirty="0" err="1" smtClean="0">
                <a:latin typeface="Times New Roman" panose="02020603050405020304" pitchFamily="18" charset="0"/>
                <a:cs typeface="Times New Roman" panose="02020603050405020304" pitchFamily="18" charset="0"/>
              </a:rPr>
              <a:t>realised</a:t>
            </a:r>
            <a:r>
              <a:rPr lang="en-US" sz="2200" dirty="0" smtClean="0">
                <a:latin typeface="Times New Roman" panose="02020603050405020304" pitchFamily="18" charset="0"/>
                <a:cs typeface="Times New Roman" panose="02020603050405020304" pitchFamily="18" charset="0"/>
              </a:rPr>
              <a:t> profits; and c)stock valuation as would appear in the balance sheet.</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solidFill>
                  <a:srgbClr val="FF0000"/>
                </a:solidFill>
              </a:rPr>
              <a:t>a) The process cost accounts showing the profit at each stage are as follows:</a:t>
            </a:r>
            <a:endParaRPr lang="en-IN" sz="2500" dirty="0">
              <a:solidFill>
                <a:srgbClr val="FF0000"/>
              </a:solidFill>
            </a:endParaRPr>
          </a:p>
        </p:txBody>
      </p:sp>
      <p:graphicFrame>
        <p:nvGraphicFramePr>
          <p:cNvPr id="4" name="Content Placeholder 3"/>
          <p:cNvGraphicFramePr>
            <a:graphicFrameLocks noGrp="1"/>
          </p:cNvGraphicFramePr>
          <p:nvPr>
            <p:ph idx="1"/>
          </p:nvPr>
        </p:nvGraphicFramePr>
        <p:xfrm>
          <a:off x="539550" y="1412772"/>
          <a:ext cx="8208913" cy="4320483"/>
        </p:xfrm>
        <a:graphic>
          <a:graphicData uri="http://schemas.openxmlformats.org/drawingml/2006/table">
            <a:tbl>
              <a:tblPr/>
              <a:tblGrid>
                <a:gridCol w="2686823"/>
                <a:gridCol w="667995"/>
                <a:gridCol w="742216"/>
                <a:gridCol w="564084"/>
                <a:gridCol w="1632876"/>
                <a:gridCol w="623462"/>
                <a:gridCol w="638306"/>
                <a:gridCol w="653151"/>
              </a:tblGrid>
              <a:tr h="451392">
                <a:tc gridSpan="8">
                  <a:txBody>
                    <a:bodyPr/>
                    <a:lstStyle/>
                    <a:p>
                      <a:pPr algn="ctr" fontAlgn="b"/>
                      <a:r>
                        <a:rPr lang="en-IN" sz="1800" b="1" i="0" u="none" strike="noStrike" dirty="0">
                          <a:solidFill>
                            <a:srgbClr val="000000"/>
                          </a:solidFill>
                          <a:effectLst/>
                          <a:latin typeface="Calibri" panose="020F0502020204030204"/>
                        </a:rPr>
                        <a:t>PROCESS I ACCOUNT</a:t>
                      </a:r>
                      <a:endParaRPr lang="en-IN" sz="18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429899">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To Materials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a:solidFill>
                            <a:srgbClr val="000000"/>
                          </a:solidFill>
                          <a:effectLst/>
                          <a:latin typeface="Calibri" panose="020F0502020204030204"/>
                        </a:rPr>
                        <a:t>4000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a:solidFill>
                            <a:srgbClr val="000000"/>
                          </a:solidFill>
                          <a:effectLst/>
                          <a:latin typeface="Calibri" panose="020F0502020204030204"/>
                        </a:rPr>
                        <a:t>4000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29899">
                <a:tc>
                  <a:txBody>
                    <a:bodyPr/>
                    <a:lstStyle/>
                    <a:p>
                      <a:pPr algn="l" fontAlgn="b"/>
                      <a:r>
                        <a:rPr lang="en-IN" sz="1800" b="0" i="0" u="none" strike="noStrike">
                          <a:solidFill>
                            <a:srgbClr val="000000"/>
                          </a:solidFill>
                          <a:effectLst/>
                          <a:latin typeface="Calibri" panose="020F0502020204030204"/>
                        </a:rPr>
                        <a:t>"  Wages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6000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6000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By Process II A/c</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10000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8000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Total</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10,000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a:solidFill>
                            <a:srgbClr val="000000"/>
                          </a:solidFill>
                          <a:effectLst/>
                          <a:latin typeface="Calibri" panose="020F0502020204030204"/>
                        </a:rPr>
                        <a:t>10,000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(Transfer)</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Less: Closing stock c/d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dirty="0">
                          <a:solidFill>
                            <a:srgbClr val="000000"/>
                          </a:solidFill>
                          <a:effectLst/>
                          <a:latin typeface="Calibri" panose="020F0502020204030204"/>
                        </a:rPr>
                        <a:t>Prime cost</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8000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a:solidFill>
                            <a:srgbClr val="000000"/>
                          </a:solidFill>
                          <a:effectLst/>
                          <a:latin typeface="Calibri" panose="020F0502020204030204"/>
                        </a:rPr>
                        <a:t>8000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 Gross profit (25%on Cost)</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10000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8000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Calibri" panose="020F0502020204030204"/>
                        </a:rPr>
                        <a:t>10000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8000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To Stock b/d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effectLst/>
                          <a:latin typeface="Calibri" panose="020F0502020204030204"/>
                        </a:rPr>
                        <a:t>2000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2500" dirty="0"/>
          </a:p>
        </p:txBody>
      </p:sp>
      <p:graphicFrame>
        <p:nvGraphicFramePr>
          <p:cNvPr id="4" name="Content Placeholder 3"/>
          <p:cNvGraphicFramePr>
            <a:graphicFrameLocks noGrp="1"/>
          </p:cNvGraphicFramePr>
          <p:nvPr>
            <p:ph idx="1"/>
          </p:nvPr>
        </p:nvGraphicFramePr>
        <p:xfrm>
          <a:off x="539550" y="1412772"/>
          <a:ext cx="8208913" cy="4750382"/>
        </p:xfrm>
        <a:graphic>
          <a:graphicData uri="http://schemas.openxmlformats.org/drawingml/2006/table">
            <a:tbl>
              <a:tblPr/>
              <a:tblGrid>
                <a:gridCol w="2686823"/>
                <a:gridCol w="667995"/>
                <a:gridCol w="742216"/>
                <a:gridCol w="564084"/>
                <a:gridCol w="1632876"/>
                <a:gridCol w="623462"/>
                <a:gridCol w="638306"/>
                <a:gridCol w="653151"/>
              </a:tblGrid>
              <a:tr h="451392">
                <a:tc gridSpan="8">
                  <a:txBody>
                    <a:bodyPr/>
                    <a:lstStyle/>
                    <a:p>
                      <a:pPr algn="ctr" fontAlgn="b"/>
                      <a:r>
                        <a:rPr lang="en-IN" sz="1800" b="1" i="0" u="none" strike="noStrike" dirty="0">
                          <a:solidFill>
                            <a:srgbClr val="000000"/>
                          </a:solidFill>
                          <a:effectLst/>
                          <a:latin typeface="Calibri" panose="020F0502020204030204"/>
                        </a:rPr>
                        <a:t>PROCESS </a:t>
                      </a:r>
                      <a:r>
                        <a:rPr lang="en-IN" sz="1800" b="1" i="0" u="none" strike="noStrike" dirty="0" smtClean="0">
                          <a:solidFill>
                            <a:srgbClr val="000000"/>
                          </a:solidFill>
                          <a:effectLst/>
                          <a:latin typeface="Calibri" panose="020F0502020204030204"/>
                        </a:rPr>
                        <a:t>II </a:t>
                      </a:r>
                      <a:r>
                        <a:rPr lang="en-IN" sz="1800" b="1" i="0" u="none" strike="noStrike" dirty="0">
                          <a:solidFill>
                            <a:srgbClr val="000000"/>
                          </a:solidFill>
                          <a:effectLst/>
                          <a:latin typeface="Calibri" panose="020F0502020204030204"/>
                        </a:rPr>
                        <a:t>ACCOUNT</a:t>
                      </a:r>
                      <a:endParaRPr lang="en-IN" sz="18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429899">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dirty="0">
                          <a:solidFill>
                            <a:srgbClr val="000000"/>
                          </a:solidFill>
                          <a:effectLst/>
                          <a:latin typeface="Calibri" panose="020F0502020204030204"/>
                        </a:rPr>
                        <a:t>To </a:t>
                      </a:r>
                      <a:r>
                        <a:rPr lang="en-IN" sz="1800" b="0" i="0" u="none" strike="noStrike" dirty="0" smtClean="0">
                          <a:solidFill>
                            <a:srgbClr val="000000"/>
                          </a:solidFill>
                          <a:effectLst/>
                          <a:latin typeface="Calibri" panose="020F0502020204030204"/>
                        </a:rPr>
                        <a:t>Process</a:t>
                      </a:r>
                      <a:r>
                        <a:rPr lang="en-IN" sz="1800" b="0" i="0" u="none" strike="noStrike" baseline="0" dirty="0" smtClean="0">
                          <a:solidFill>
                            <a:srgbClr val="000000"/>
                          </a:solidFill>
                          <a:effectLst/>
                          <a:latin typeface="Calibri" panose="020F0502020204030204"/>
                        </a:rPr>
                        <a:t> I 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10000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8000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2000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29899">
                <a:tc>
                  <a:txBody>
                    <a:bodyPr/>
                    <a:lstStyle/>
                    <a:p>
                      <a:pPr algn="l" fontAlgn="b"/>
                      <a:r>
                        <a:rPr lang="en-US" sz="1800" b="0" i="0" u="none" strike="noStrike" dirty="0" smtClean="0">
                          <a:solidFill>
                            <a:srgbClr val="000000"/>
                          </a:solidFill>
                          <a:effectLst/>
                          <a:latin typeface="Calibri" panose="020F0502020204030204"/>
                        </a:rPr>
                        <a:t>“  Materials</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429899">
                <a:tc>
                  <a:txBody>
                    <a:bodyPr/>
                    <a:lstStyle/>
                    <a:p>
                      <a:pPr algn="l" fontAlgn="b"/>
                      <a:r>
                        <a:rPr lang="en-IN" sz="1800" b="0" i="0" u="none" strike="noStrike">
                          <a:solidFill>
                            <a:srgbClr val="000000"/>
                          </a:solidFill>
                          <a:effectLst/>
                          <a:latin typeface="Calibri" panose="020F0502020204030204"/>
                        </a:rPr>
                        <a:t>"  Wages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By Process </a:t>
                      </a:r>
                      <a:r>
                        <a:rPr lang="en-IN" sz="1800" b="0" i="0" u="none" strike="noStrike" dirty="0" smtClean="0">
                          <a:solidFill>
                            <a:srgbClr val="000000"/>
                          </a:solidFill>
                          <a:effectLst/>
                          <a:latin typeface="Calibri" panose="020F0502020204030204"/>
                        </a:rPr>
                        <a:t>III </a:t>
                      </a:r>
                      <a:r>
                        <a:rPr lang="en-IN" sz="1800" b="0" i="0" u="none" strike="noStrike" dirty="0">
                          <a:solidFill>
                            <a:srgbClr val="000000"/>
                          </a:solidFill>
                          <a:effectLst/>
                          <a:latin typeface="Calibri" panose="020F0502020204030204"/>
                        </a:rPr>
                        <a:t>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20000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14400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5600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Total</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20,000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18,000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2000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(Transfer)</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Less: Closing stock c/d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3600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smtClean="0">
                          <a:solidFill>
                            <a:srgbClr val="000000"/>
                          </a:solidFill>
                          <a:effectLst/>
                          <a:latin typeface="Calibri" panose="020F0502020204030204"/>
                        </a:rPr>
                        <a:t>  400</a:t>
                      </a:r>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dirty="0">
                          <a:solidFill>
                            <a:srgbClr val="000000"/>
                          </a:solidFill>
                          <a:effectLst/>
                          <a:latin typeface="Calibri" panose="020F0502020204030204"/>
                        </a:rPr>
                        <a:t>Prime cost</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16000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14400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1600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 Gross profit (25%on Cost)</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20000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14400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5600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20000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14400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5600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To Stock b/d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3600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2500" dirty="0"/>
          </a:p>
        </p:txBody>
      </p:sp>
      <p:graphicFrame>
        <p:nvGraphicFramePr>
          <p:cNvPr id="4" name="Content Placeholder 3"/>
          <p:cNvGraphicFramePr>
            <a:graphicFrameLocks noGrp="1"/>
          </p:cNvGraphicFramePr>
          <p:nvPr>
            <p:ph idx="1"/>
          </p:nvPr>
        </p:nvGraphicFramePr>
        <p:xfrm>
          <a:off x="539550" y="1412772"/>
          <a:ext cx="8208913" cy="4878648"/>
        </p:xfrm>
        <a:graphic>
          <a:graphicData uri="http://schemas.openxmlformats.org/drawingml/2006/table">
            <a:tbl>
              <a:tblPr/>
              <a:tblGrid>
                <a:gridCol w="2686823"/>
                <a:gridCol w="667995"/>
                <a:gridCol w="742216"/>
                <a:gridCol w="655496"/>
                <a:gridCol w="1541464"/>
                <a:gridCol w="623462"/>
                <a:gridCol w="638306"/>
                <a:gridCol w="653151"/>
              </a:tblGrid>
              <a:tr h="451392">
                <a:tc gridSpan="8">
                  <a:txBody>
                    <a:bodyPr/>
                    <a:lstStyle/>
                    <a:p>
                      <a:pPr algn="ctr" fontAlgn="b"/>
                      <a:r>
                        <a:rPr lang="en-IN" sz="1800" b="1" i="0" u="none" strike="noStrike" dirty="0">
                          <a:solidFill>
                            <a:srgbClr val="000000"/>
                          </a:solidFill>
                          <a:effectLst/>
                          <a:latin typeface="Calibri" panose="020F0502020204030204"/>
                        </a:rPr>
                        <a:t>PROCESS </a:t>
                      </a:r>
                      <a:r>
                        <a:rPr lang="en-IN" sz="1800" b="1" i="0" u="none" strike="noStrike" dirty="0" smtClean="0">
                          <a:solidFill>
                            <a:srgbClr val="000000"/>
                          </a:solidFill>
                          <a:effectLst/>
                          <a:latin typeface="Calibri" panose="020F0502020204030204"/>
                        </a:rPr>
                        <a:t>III</a:t>
                      </a:r>
                      <a:r>
                        <a:rPr lang="en-IN" sz="1800" b="1" i="0" u="none" strike="noStrike" baseline="0"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ACCOUNT</a:t>
                      </a:r>
                      <a:endParaRPr lang="en-IN" sz="18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429899">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dirty="0">
                          <a:solidFill>
                            <a:srgbClr val="000000"/>
                          </a:solidFill>
                          <a:effectLst/>
                          <a:latin typeface="Calibri" panose="020F0502020204030204"/>
                        </a:rPr>
                        <a:t>To </a:t>
                      </a:r>
                      <a:r>
                        <a:rPr lang="en-IN" sz="1800" b="0" i="0" u="none" strike="noStrike" dirty="0" smtClean="0">
                          <a:solidFill>
                            <a:srgbClr val="000000"/>
                          </a:solidFill>
                          <a:effectLst/>
                          <a:latin typeface="Calibri" panose="020F0502020204030204"/>
                        </a:rPr>
                        <a:t>Process</a:t>
                      </a:r>
                      <a:r>
                        <a:rPr lang="en-IN" sz="1800" b="0" i="0" u="none" strike="noStrike" baseline="0" dirty="0" smtClean="0">
                          <a:solidFill>
                            <a:srgbClr val="000000"/>
                          </a:solidFill>
                          <a:effectLst/>
                          <a:latin typeface="Calibri" panose="020F0502020204030204"/>
                        </a:rPr>
                        <a:t> II 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20000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14400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5600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29899">
                <a:tc>
                  <a:txBody>
                    <a:bodyPr/>
                    <a:lstStyle/>
                    <a:p>
                      <a:pPr algn="l" fontAlgn="b"/>
                      <a:r>
                        <a:rPr lang="en-US" sz="1800" b="0" i="0" u="none" strike="noStrike" dirty="0" smtClean="0">
                          <a:solidFill>
                            <a:srgbClr val="000000"/>
                          </a:solidFill>
                          <a:effectLst/>
                          <a:latin typeface="Calibri" panose="020F0502020204030204"/>
                        </a:rPr>
                        <a:t>“  Materials</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1800" b="0" i="0" u="none" strike="noStrike" dirty="0" smtClean="0">
                          <a:solidFill>
                            <a:srgbClr val="000000"/>
                          </a:solidFill>
                          <a:effectLst/>
                          <a:latin typeface="Calibri" panose="020F0502020204030204"/>
                        </a:rPr>
                        <a:t>2000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1800" b="0" i="0" u="none" strike="noStrike" dirty="0" smtClean="0">
                          <a:solidFill>
                            <a:srgbClr val="000000"/>
                          </a:solidFill>
                          <a:effectLst/>
                          <a:latin typeface="Calibri" panose="020F0502020204030204"/>
                        </a:rPr>
                        <a:t>2000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429899">
                <a:tc>
                  <a:txBody>
                    <a:bodyPr/>
                    <a:lstStyle/>
                    <a:p>
                      <a:pPr algn="l" fontAlgn="b"/>
                      <a:r>
                        <a:rPr lang="en-IN" sz="1800" b="0" i="0" u="none" strike="noStrike">
                          <a:solidFill>
                            <a:srgbClr val="000000"/>
                          </a:solidFill>
                          <a:effectLst/>
                          <a:latin typeface="Calibri" panose="020F0502020204030204"/>
                        </a:rPr>
                        <a:t>"  Wages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8000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8000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By </a:t>
                      </a:r>
                      <a:r>
                        <a:rPr lang="en-IN" sz="1800" b="0" i="0" u="none" strike="noStrike" dirty="0" smtClean="0">
                          <a:solidFill>
                            <a:srgbClr val="000000"/>
                          </a:solidFill>
                          <a:effectLst/>
                          <a:latin typeface="Calibri" panose="020F0502020204030204"/>
                        </a:rPr>
                        <a:t>Finished</a:t>
                      </a:r>
                      <a:r>
                        <a:rPr lang="en-IN" sz="1800" b="0" i="0" u="none" strike="noStrike" baseline="0" dirty="0" smtClean="0">
                          <a:solidFill>
                            <a:srgbClr val="000000"/>
                          </a:solidFill>
                          <a:effectLst/>
                          <a:latin typeface="Calibri" panose="020F0502020204030204"/>
                        </a:rPr>
                        <a:t> stock </a:t>
                      </a:r>
                      <a:r>
                        <a:rPr lang="en-IN" sz="1800" b="0" i="0" u="none" strike="noStrike" dirty="0" smtClean="0">
                          <a:solidFill>
                            <a:srgbClr val="000000"/>
                          </a:solidFill>
                          <a:effectLst/>
                          <a:latin typeface="Calibri" panose="020F0502020204030204"/>
                        </a:rPr>
                        <a:t>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30000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dirty="0" smtClean="0">
                          <a:solidFill>
                            <a:srgbClr val="000000"/>
                          </a:solidFill>
                          <a:effectLst/>
                          <a:latin typeface="Calibri" panose="020F0502020204030204"/>
                        </a:rPr>
                        <a:t>19520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dirty="0" smtClean="0">
                          <a:solidFill>
                            <a:srgbClr val="000000"/>
                          </a:solidFill>
                          <a:effectLst/>
                          <a:latin typeface="Calibri" panose="020F0502020204030204"/>
                        </a:rPr>
                        <a:t>10480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Total</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30,000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24400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5600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(Transfer)</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Less: Closing stock c/d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4880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baseline="0" dirty="0" smtClean="0">
                          <a:solidFill>
                            <a:srgbClr val="000000"/>
                          </a:solidFill>
                          <a:effectLst/>
                          <a:latin typeface="Calibri" panose="020F0502020204030204"/>
                        </a:rPr>
                        <a:t> 1120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dirty="0">
                          <a:solidFill>
                            <a:srgbClr val="000000"/>
                          </a:solidFill>
                          <a:effectLst/>
                          <a:latin typeface="Calibri" panose="020F0502020204030204"/>
                        </a:rPr>
                        <a:t>Prime cost</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24000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1800" b="0" i="0" u="none" strike="noStrike" dirty="0" smtClean="0">
                          <a:solidFill>
                            <a:srgbClr val="000000"/>
                          </a:solidFill>
                          <a:effectLst/>
                          <a:latin typeface="Calibri" panose="020F0502020204030204"/>
                        </a:rPr>
                        <a:t>19520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4480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9899">
                <a:tc>
                  <a:txBody>
                    <a:bodyPr/>
                    <a:lstStyle/>
                    <a:p>
                      <a:pPr algn="l" fontAlgn="b"/>
                      <a:r>
                        <a:rPr lang="en-IN" sz="1800" b="0" i="0" u="none" strike="noStrike">
                          <a:solidFill>
                            <a:srgbClr val="000000"/>
                          </a:solidFill>
                          <a:effectLst/>
                          <a:latin typeface="Calibri" panose="020F0502020204030204"/>
                        </a:rPr>
                        <a:t>To Gross profit (25%on Cost)</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30000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19520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a:rPr>
                        <a:t>10480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smtClean="0">
                          <a:solidFill>
                            <a:srgbClr val="000000"/>
                          </a:solidFill>
                          <a:effectLst/>
                          <a:latin typeface="Calibri" panose="020F0502020204030204"/>
                        </a:rPr>
                        <a:t>30000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19520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a:rPr>
                        <a:t>10480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9899">
                <a:tc>
                  <a:txBody>
                    <a:bodyPr/>
                    <a:lstStyle/>
                    <a:p>
                      <a:pPr algn="l" fontAlgn="b"/>
                      <a:r>
                        <a:rPr lang="en-IN" sz="1800" b="0" i="0" u="none" strike="noStrike">
                          <a:solidFill>
                            <a:srgbClr val="000000"/>
                          </a:solidFill>
                          <a:effectLst/>
                          <a:latin typeface="Calibri" panose="020F0502020204030204"/>
                        </a:rPr>
                        <a:t>To Stock b/d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effectLst/>
                          <a:latin typeface="Calibri" panose="020F0502020204030204"/>
                        </a:rPr>
                        <a:t>6000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a:rPr>
                        <a:t>4880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1120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6" y="1484784"/>
          <a:ext cx="8280917" cy="4968554"/>
        </p:xfrm>
        <a:graphic>
          <a:graphicData uri="http://schemas.openxmlformats.org/drawingml/2006/table">
            <a:tbl>
              <a:tblPr/>
              <a:tblGrid>
                <a:gridCol w="2138781"/>
                <a:gridCol w="877448"/>
                <a:gridCol w="877448"/>
                <a:gridCol w="877448"/>
                <a:gridCol w="1205537"/>
                <a:gridCol w="864096"/>
                <a:gridCol w="720080"/>
                <a:gridCol w="720079"/>
              </a:tblGrid>
              <a:tr h="555748">
                <a:tc gridSpan="8">
                  <a:txBody>
                    <a:bodyPr/>
                    <a:lstStyle/>
                    <a:p>
                      <a:pPr algn="ctr" rtl="0" fontAlgn="b"/>
                      <a:r>
                        <a:rPr lang="en-IN" sz="2000" b="1" i="0" u="none" strike="noStrike" dirty="0">
                          <a:solidFill>
                            <a:srgbClr val="000000"/>
                          </a:solidFill>
                          <a:effectLst/>
                          <a:latin typeface="Calibri" panose="020F0502020204030204"/>
                        </a:rPr>
                        <a:t>FINISHED STOCK ACCOUNT</a:t>
                      </a:r>
                      <a:endParaRPr lang="en-IN" sz="20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817033">
                <a:tc>
                  <a:txBody>
                    <a:bodyPr/>
                    <a:lstStyle/>
                    <a:p>
                      <a:pPr algn="ctr" rtl="0" fontAlgn="b"/>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Total</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Cost</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Calibri" panose="020F0502020204030204"/>
                        </a:rPr>
                        <a:t>Profit</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Calibri" panose="020F0502020204030204"/>
                        </a:rPr>
                        <a:t>Total</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Cost</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Calibri" panose="020F0502020204030204"/>
                        </a:rPr>
                        <a:t>Profit</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5748">
                <a:tc>
                  <a:txBody>
                    <a:bodyPr/>
                    <a:lstStyle/>
                    <a:p>
                      <a:pPr algn="l" rtl="0" fontAlgn="b"/>
                      <a:r>
                        <a:rPr lang="en-IN" sz="2000" b="0" i="0" u="none" strike="noStrike">
                          <a:solidFill>
                            <a:srgbClr val="000000"/>
                          </a:solidFill>
                          <a:effectLst/>
                          <a:latin typeface="Calibri" panose="020F0502020204030204"/>
                        </a:rPr>
                        <a:t>To Process III A/c</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2000" b="0" i="0" u="none" strike="noStrike">
                          <a:solidFill>
                            <a:srgbClr val="000000"/>
                          </a:solidFill>
                          <a:effectLst/>
                          <a:latin typeface="Calibri" panose="020F0502020204030204"/>
                        </a:rPr>
                        <a:t>30000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2000" b="0" i="0" u="none" strike="noStrike">
                          <a:solidFill>
                            <a:srgbClr val="000000"/>
                          </a:solidFill>
                          <a:effectLst/>
                          <a:latin typeface="Calibri" panose="020F0502020204030204"/>
                        </a:rPr>
                        <a:t>19520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10480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555748">
                <a:tc>
                  <a:txBody>
                    <a:bodyPr/>
                    <a:lstStyle/>
                    <a:p>
                      <a:pPr algn="l" rtl="0" fontAlgn="b"/>
                      <a:r>
                        <a:rPr lang="en-IN" sz="2000" b="0" i="0" u="none" strike="noStrike" dirty="0" smtClean="0">
                          <a:solidFill>
                            <a:srgbClr val="000000"/>
                          </a:solidFill>
                          <a:effectLst/>
                          <a:latin typeface="Calibri" panose="020F0502020204030204"/>
                        </a:rPr>
                        <a:t>Less:</a:t>
                      </a:r>
                      <a:r>
                        <a:rPr lang="en-IN" sz="2000" b="0" i="0" u="none" strike="noStrike" baseline="0" dirty="0" smtClean="0">
                          <a:solidFill>
                            <a:srgbClr val="000000"/>
                          </a:solidFill>
                          <a:effectLst/>
                          <a:latin typeface="Calibri" panose="020F0502020204030204"/>
                        </a:rPr>
                        <a:t> </a:t>
                      </a:r>
                      <a:r>
                        <a:rPr lang="en-IN" sz="2000" b="0" i="0" u="none" strike="noStrike" dirty="0" smtClean="0">
                          <a:solidFill>
                            <a:srgbClr val="000000"/>
                          </a:solidFill>
                          <a:effectLst/>
                          <a:latin typeface="Calibri" panose="020F0502020204030204"/>
                        </a:rPr>
                        <a:t>Stock </a:t>
                      </a:r>
                      <a:r>
                        <a:rPr lang="en-IN" sz="2000" b="0" i="0" u="none" strike="noStrike" dirty="0">
                          <a:solidFill>
                            <a:srgbClr val="000000"/>
                          </a:solidFill>
                          <a:effectLst/>
                          <a:latin typeface="Calibri" panose="020F0502020204030204"/>
                        </a:rPr>
                        <a:t>A/c</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Calibri" panose="020F0502020204030204"/>
                        </a:rPr>
                        <a:t>3000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1952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dirty="0">
                          <a:solidFill>
                            <a:srgbClr val="000000"/>
                          </a:solidFill>
                          <a:effectLst/>
                          <a:latin typeface="Calibri" panose="020F0502020204030204"/>
                        </a:rPr>
                        <a:t>1</a:t>
                      </a:r>
                      <a:r>
                        <a:rPr lang="en-IN" sz="2000" b="0" i="0" u="none" strike="noStrike" dirty="0" smtClean="0">
                          <a:solidFill>
                            <a:srgbClr val="000000"/>
                          </a:solidFill>
                          <a:effectLst/>
                          <a:latin typeface="Calibri" panose="020F0502020204030204"/>
                        </a:rPr>
                        <a:t>048</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By Sales</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2000" b="0" i="0" u="none" strike="noStrike">
                          <a:solidFill>
                            <a:srgbClr val="000000"/>
                          </a:solidFill>
                          <a:effectLst/>
                          <a:latin typeface="Calibri" panose="020F0502020204030204"/>
                        </a:rPr>
                        <a:t>36000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2000" b="0" i="0" u="none" strike="noStrike">
                          <a:solidFill>
                            <a:srgbClr val="000000"/>
                          </a:solidFill>
                          <a:effectLst/>
                          <a:latin typeface="Calibri" panose="020F0502020204030204"/>
                        </a:rPr>
                        <a:t>17568</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2000" b="0" i="0" u="none" strike="noStrike">
                          <a:solidFill>
                            <a:srgbClr val="000000"/>
                          </a:solidFill>
                          <a:effectLst/>
                          <a:latin typeface="Calibri" panose="020F0502020204030204"/>
                        </a:rPr>
                        <a:t>18432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5748">
                <a:tc>
                  <a:txBody>
                    <a:bodyPr/>
                    <a:lstStyle/>
                    <a:p>
                      <a:pPr algn="l" rtl="0" fontAlgn="b"/>
                      <a:r>
                        <a:rPr lang="en-IN" sz="2000" b="0" i="0" u="none" strike="noStrike">
                          <a:solidFill>
                            <a:srgbClr val="000000"/>
                          </a:solidFill>
                          <a:effectLst/>
                          <a:latin typeface="Calibri" panose="020F0502020204030204"/>
                        </a:rPr>
                        <a:t>Prime cost</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dirty="0">
                          <a:solidFill>
                            <a:srgbClr val="000000"/>
                          </a:solidFill>
                          <a:effectLst/>
                          <a:latin typeface="Calibri" panose="020F0502020204030204"/>
                        </a:rPr>
                        <a:t>27000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2000" b="0" i="0" u="none" strike="noStrike">
                          <a:solidFill>
                            <a:srgbClr val="000000"/>
                          </a:solidFill>
                          <a:effectLst/>
                          <a:latin typeface="Calibri" panose="020F0502020204030204"/>
                        </a:rPr>
                        <a:t>17568</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9432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Arial" panose="020B0604020202020204"/>
                        </a:rPr>
                        <a:t> </a:t>
                      </a:r>
                      <a:endParaRPr lang="en-IN" sz="20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817033">
                <a:tc>
                  <a:txBody>
                    <a:bodyPr/>
                    <a:lstStyle/>
                    <a:p>
                      <a:pPr algn="l" rtl="0" fontAlgn="b"/>
                      <a:r>
                        <a:rPr lang="en-IN" sz="2000" b="0" i="0" u="none" strike="noStrike" dirty="0">
                          <a:solidFill>
                            <a:srgbClr val="000000"/>
                          </a:solidFill>
                          <a:effectLst/>
                          <a:latin typeface="Calibri" panose="020F0502020204030204"/>
                        </a:rPr>
                        <a:t>To Gross profit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Calibri" panose="020F0502020204030204"/>
                        </a:rPr>
                        <a:t>9000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9000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Arial" panose="020B0604020202020204"/>
                        </a:rPr>
                        <a:t> </a:t>
                      </a:r>
                      <a:endParaRPr lang="en-IN" sz="20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555748">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Calibri" panose="020F0502020204030204"/>
                        </a:rPr>
                        <a:t>36000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17568</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18432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Calibri" panose="020F0502020204030204"/>
                        </a:rPr>
                        <a:t>36000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17568</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18432</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5748">
                <a:tc>
                  <a:txBody>
                    <a:bodyPr/>
                    <a:lstStyle/>
                    <a:p>
                      <a:pPr algn="l" rtl="0" fontAlgn="b"/>
                      <a:r>
                        <a:rPr lang="en-IN" sz="2000" b="0" i="0" u="none" strike="noStrike">
                          <a:solidFill>
                            <a:srgbClr val="000000"/>
                          </a:solidFill>
                          <a:effectLst/>
                          <a:latin typeface="Calibri" panose="020F0502020204030204"/>
                        </a:rPr>
                        <a:t>To Stock b/d</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6000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Calibri" panose="020F0502020204030204"/>
                        </a:rPr>
                        <a:t>4880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1120</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Calculation of profit on closing stock</a:t>
            </a:r>
            <a:endParaRPr lang="en-IN" sz="2800" dirty="0"/>
          </a:p>
        </p:txBody>
      </p:sp>
      <p:sp>
        <p:nvSpPr>
          <p:cNvPr id="3" name="Content Placeholder 2"/>
          <p:cNvSpPr>
            <a:spLocks noGrp="1"/>
          </p:cNvSpPr>
          <p:nvPr>
            <p:ph idx="1"/>
          </p:nvPr>
        </p:nvSpPr>
        <p:spPr>
          <a:xfrm>
            <a:off x="457200" y="1600200"/>
            <a:ext cx="8229600" cy="4925144"/>
          </a:xfrm>
        </p:spPr>
        <p:txBody>
          <a:bodyPr>
            <a:normAutofit/>
          </a:bodyPr>
          <a:lstStyle/>
          <a:p>
            <a:pPr marL="0" indent="0">
              <a:spcBef>
                <a:spcPts val="0"/>
              </a:spcBef>
              <a:buNone/>
            </a:pPr>
            <a:r>
              <a:rPr lang="en-US" sz="2200" b="1" dirty="0" smtClean="0">
                <a:latin typeface="Times New Roman" panose="02020603050405020304" pitchFamily="18" charset="0"/>
                <a:cs typeface="Times New Roman" panose="02020603050405020304" pitchFamily="18" charset="0"/>
              </a:rPr>
              <a:t>	Cost of closing stock = </a:t>
            </a:r>
            <a:r>
              <a:rPr lang="en-US" sz="2200" b="1" u="sng" dirty="0" smtClean="0">
                <a:latin typeface="Times New Roman" panose="02020603050405020304" pitchFamily="18" charset="0"/>
                <a:cs typeface="Times New Roman" panose="02020603050405020304" pitchFamily="18" charset="0"/>
              </a:rPr>
              <a:t>Cost column</a:t>
            </a:r>
            <a:r>
              <a:rPr lang="en-US" sz="2200" b="1" dirty="0" smtClean="0">
                <a:latin typeface="Times New Roman" panose="02020603050405020304" pitchFamily="18" charset="0"/>
                <a:cs typeface="Times New Roman" panose="02020603050405020304" pitchFamily="18" charset="0"/>
              </a:rPr>
              <a:t>  x Stock</a:t>
            </a:r>
            <a:endParaRPr lang="en-US" sz="2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Total column</a:t>
            </a:r>
            <a:endParaRPr lang="en-US" sz="2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Process I  </a:t>
            </a:r>
            <a:r>
              <a:rPr lang="en-US" sz="2200" dirty="0" smtClean="0">
                <a:latin typeface="Times New Roman" panose="02020603050405020304" pitchFamily="18" charset="0"/>
                <a:cs typeface="Times New Roman" panose="02020603050405020304" pitchFamily="18" charset="0"/>
              </a:rPr>
              <a:t> :   No profit</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Process II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18000</a:t>
            </a:r>
            <a:r>
              <a:rPr lang="en-US" sz="2200" dirty="0" smtClean="0">
                <a:latin typeface="Times New Roman" panose="02020603050405020304" pitchFamily="18" charset="0"/>
                <a:cs typeface="Times New Roman" panose="02020603050405020304" pitchFamily="18" charset="0"/>
              </a:rPr>
              <a:t>  x 4000  = 3600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20000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Profit</a:t>
            </a:r>
            <a:r>
              <a:rPr lang="en-US" sz="2200" dirty="0" smtClean="0">
                <a:latin typeface="Times New Roman" panose="02020603050405020304" pitchFamily="18" charset="0"/>
                <a:cs typeface="Times New Roman" panose="02020603050405020304" pitchFamily="18" charset="0"/>
              </a:rPr>
              <a:t> = 4000 – 3600 =400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Process III:</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24400</a:t>
            </a:r>
            <a:r>
              <a:rPr lang="en-US" sz="2200" dirty="0" smtClean="0">
                <a:latin typeface="Times New Roman" panose="02020603050405020304" pitchFamily="18" charset="0"/>
                <a:cs typeface="Times New Roman" panose="02020603050405020304" pitchFamily="18" charset="0"/>
              </a:rPr>
              <a:t> x 6000 = 4880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30000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Profit</a:t>
            </a:r>
            <a:r>
              <a:rPr lang="en-US" sz="2200" dirty="0" smtClean="0">
                <a:latin typeface="Times New Roman" panose="02020603050405020304" pitchFamily="18" charset="0"/>
                <a:cs typeface="Times New Roman" panose="02020603050405020304" pitchFamily="18" charset="0"/>
              </a:rPr>
              <a:t> = 6000 – 4880 = 1120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Finished stock</a:t>
            </a:r>
            <a:r>
              <a:rPr lang="en-US" sz="2200" dirty="0" smtClean="0">
                <a:latin typeface="Times New Roman" panose="02020603050405020304" pitchFamily="18" charset="0"/>
                <a:cs typeface="Times New Roman" panose="02020603050405020304" pitchFamily="18" charset="0"/>
              </a:rPr>
              <a:t> = </a:t>
            </a:r>
            <a:r>
              <a:rPr lang="en-US" sz="2200" u="sng" dirty="0" smtClean="0">
                <a:latin typeface="Times New Roman" panose="02020603050405020304" pitchFamily="18" charset="0"/>
                <a:cs typeface="Times New Roman" panose="02020603050405020304" pitchFamily="18" charset="0"/>
              </a:rPr>
              <a:t>19520</a:t>
            </a:r>
            <a:r>
              <a:rPr lang="en-US" sz="2200" dirty="0" smtClean="0">
                <a:latin typeface="Times New Roman" panose="02020603050405020304" pitchFamily="18" charset="0"/>
                <a:cs typeface="Times New Roman" panose="02020603050405020304" pitchFamily="18" charset="0"/>
              </a:rPr>
              <a:t> x 3000 = 1952</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30000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Profit</a:t>
            </a:r>
            <a:r>
              <a:rPr lang="en-US" sz="2200" dirty="0" smtClean="0">
                <a:latin typeface="Times New Roman" panose="02020603050405020304" pitchFamily="18" charset="0"/>
                <a:cs typeface="Times New Roman" panose="02020603050405020304" pitchFamily="18" charset="0"/>
              </a:rPr>
              <a:t> = 3000 – 1952 =1048</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Calculation of profit taken in each process</a:t>
            </a:r>
            <a:endParaRPr lang="en-IN" sz="2800" b="1"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Process I     :    8000 x 25/100 = 2000</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Process II   :     16000 X 25/100 = 4000</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Process III   :    24000 X 25/100 = 6000</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Total profit :   2000 + 4000 + 6000 + 9000 = 21000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fontAlgn="b">
              <a:spcBef>
                <a:spcPts val="0"/>
              </a:spcBef>
            </a:pPr>
            <a:r>
              <a:rPr lang="en-IN" sz="2800" b="1" dirty="0">
                <a:solidFill>
                  <a:srgbClr val="000000"/>
                </a:solidFill>
                <a:latin typeface="Times New Roman" panose="02020603050405020304"/>
                <a:ea typeface="+mn-ea"/>
                <a:cs typeface="+mn-cs"/>
              </a:rPr>
              <a:t>b) Actual realised profit can be shown as follows</a:t>
            </a:r>
            <a:br>
              <a:rPr lang="en-IN" sz="2800" b="1" dirty="0">
                <a:solidFill>
                  <a:srgbClr val="000000"/>
                </a:solidFill>
                <a:latin typeface="Times New Roman" panose="02020603050405020304"/>
                <a:ea typeface="+mn-ea"/>
                <a:cs typeface="+mn-cs"/>
              </a:rPr>
            </a:br>
            <a:endParaRPr lang="en-IN" sz="2800" dirty="0"/>
          </a:p>
        </p:txBody>
      </p:sp>
      <p:graphicFrame>
        <p:nvGraphicFramePr>
          <p:cNvPr id="4" name="Content Placeholder 3"/>
          <p:cNvGraphicFramePr>
            <a:graphicFrameLocks noGrp="1"/>
          </p:cNvGraphicFramePr>
          <p:nvPr>
            <p:ph idx="1"/>
          </p:nvPr>
        </p:nvGraphicFramePr>
        <p:xfrm>
          <a:off x="539552" y="1484784"/>
          <a:ext cx="8208912" cy="4569491"/>
        </p:xfrm>
        <a:graphic>
          <a:graphicData uri="http://schemas.openxmlformats.org/drawingml/2006/table">
            <a:tbl>
              <a:tblPr/>
              <a:tblGrid>
                <a:gridCol w="1426651"/>
                <a:gridCol w="2245757"/>
                <a:gridCol w="2232248"/>
                <a:gridCol w="2304256"/>
              </a:tblGrid>
              <a:tr h="506255">
                <a:tc gridSpan="4">
                  <a:txBody>
                    <a:bodyPr/>
                    <a:lstStyle/>
                    <a:p>
                      <a:pPr algn="ctr" rtl="0" fontAlgn="b"/>
                      <a:endParaRPr lang="en-IN" sz="2200" b="1" i="0" u="none" strike="noStrike" dirty="0">
                        <a:solidFill>
                          <a:srgbClr val="000000"/>
                        </a:solidFill>
                        <a:effectLst/>
                        <a:latin typeface="Times New Roman" panose="020206030504050203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r>
              <a:tr h="1293945">
                <a:tc>
                  <a:txBody>
                    <a:bodyPr/>
                    <a:lstStyle/>
                    <a:p>
                      <a:pPr algn="ctr" rtl="0" fontAlgn="ctr"/>
                      <a:r>
                        <a:rPr lang="en-IN" sz="2200" b="1" i="0" u="none" strike="noStrike">
                          <a:solidFill>
                            <a:srgbClr val="000000"/>
                          </a:solidFill>
                          <a:effectLst/>
                          <a:latin typeface="Times New Roman" panose="02020603050405020304"/>
                        </a:rPr>
                        <a:t>Process Acccount</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dirty="0">
                          <a:solidFill>
                            <a:srgbClr val="000000"/>
                          </a:solidFill>
                          <a:effectLst/>
                          <a:latin typeface="Times New Roman" panose="02020603050405020304"/>
                        </a:rPr>
                        <a:t>Apparent profit </a:t>
                      </a:r>
                      <a:r>
                        <a:rPr lang="en-IN" sz="2200" b="1" i="0" u="none" strike="noStrike" dirty="0" smtClean="0">
                          <a:solidFill>
                            <a:srgbClr val="000000"/>
                          </a:solidFill>
                          <a:effectLst/>
                          <a:latin typeface="Times New Roman" panose="02020603050405020304"/>
                        </a:rPr>
                        <a:t>from process</a:t>
                      </a:r>
                      <a:endParaRPr lang="en-IN" sz="22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dirty="0">
                          <a:solidFill>
                            <a:srgbClr val="000000"/>
                          </a:solidFill>
                          <a:effectLst/>
                          <a:latin typeface="Times New Roman" panose="02020603050405020304"/>
                        </a:rPr>
                        <a:t>Unrealised profit </a:t>
                      </a:r>
                      <a:r>
                        <a:rPr lang="en-IN" sz="2200" b="1" i="0" u="none" strike="noStrike" dirty="0" smtClean="0">
                          <a:solidFill>
                            <a:srgbClr val="000000"/>
                          </a:solidFill>
                          <a:effectLst/>
                          <a:latin typeface="Times New Roman" panose="02020603050405020304"/>
                        </a:rPr>
                        <a:t>in stock</a:t>
                      </a:r>
                      <a:endParaRPr lang="en-IN" sz="22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dirty="0" smtClean="0">
                          <a:solidFill>
                            <a:srgbClr val="000000"/>
                          </a:solidFill>
                          <a:effectLst/>
                          <a:latin typeface="Times New Roman" panose="02020603050405020304"/>
                        </a:rPr>
                        <a:t>Actual profit </a:t>
                      </a:r>
                      <a:r>
                        <a:rPr lang="en-IN" sz="2200" b="1" i="0" u="none" strike="noStrike" dirty="0">
                          <a:solidFill>
                            <a:srgbClr val="000000"/>
                          </a:solidFill>
                          <a:effectLst/>
                          <a:latin typeface="Times New Roman" panose="02020603050405020304"/>
                        </a:rPr>
                        <a:t>(Gross)</a:t>
                      </a:r>
                      <a:endParaRPr lang="en-IN" sz="22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6255">
                <a:tc>
                  <a:txBody>
                    <a:bodyPr/>
                    <a:lstStyle/>
                    <a:p>
                      <a:pPr algn="ctr" rtl="0" fontAlgn="b"/>
                      <a:r>
                        <a:rPr lang="en-IN" sz="2200" b="0" i="0" u="none" strike="noStrike">
                          <a:solidFill>
                            <a:srgbClr val="000000"/>
                          </a:solidFill>
                          <a:effectLst/>
                          <a:latin typeface="Times New Roman" panose="02020603050405020304"/>
                        </a:rPr>
                        <a:t>Process I</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2000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dirty="0">
                          <a:solidFill>
                            <a:srgbClr val="000000"/>
                          </a:solidFill>
                          <a:effectLst/>
                          <a:latin typeface="Times New Roman" panose="02020603050405020304"/>
                        </a:rPr>
                        <a:t> </a:t>
                      </a:r>
                      <a:r>
                        <a:rPr lang="en-IN" sz="2200" b="0" i="0" u="none" strike="noStrike" dirty="0" smtClean="0">
                          <a:solidFill>
                            <a:srgbClr val="000000"/>
                          </a:solidFill>
                          <a:effectLst/>
                          <a:latin typeface="Times New Roman" panose="02020603050405020304"/>
                        </a:rPr>
                        <a:t>-</a:t>
                      </a:r>
                      <a:endParaRPr lang="en-IN" sz="22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2000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6255">
                <a:tc>
                  <a:txBody>
                    <a:bodyPr/>
                    <a:lstStyle/>
                    <a:p>
                      <a:pPr algn="ctr" rtl="0" fontAlgn="b"/>
                      <a:r>
                        <a:rPr lang="en-IN" sz="2200" b="0" i="0" u="none" strike="noStrike">
                          <a:solidFill>
                            <a:srgbClr val="000000"/>
                          </a:solidFill>
                          <a:effectLst/>
                          <a:latin typeface="Times New Roman" panose="02020603050405020304"/>
                        </a:rPr>
                        <a:t>Processs 2</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4000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400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3600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6255">
                <a:tc>
                  <a:txBody>
                    <a:bodyPr/>
                    <a:lstStyle/>
                    <a:p>
                      <a:pPr algn="ctr" rtl="0" fontAlgn="b"/>
                      <a:r>
                        <a:rPr lang="en-IN" sz="2200" b="0" i="0" u="none" strike="noStrike">
                          <a:solidFill>
                            <a:srgbClr val="000000"/>
                          </a:solidFill>
                          <a:effectLst/>
                          <a:latin typeface="Times New Roman" panose="02020603050405020304"/>
                        </a:rPr>
                        <a:t>Process 3</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6000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1120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4880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4271">
                <a:tc>
                  <a:txBody>
                    <a:bodyPr/>
                    <a:lstStyle/>
                    <a:p>
                      <a:pPr algn="ctr" rtl="0" fontAlgn="b"/>
                      <a:r>
                        <a:rPr lang="en-IN" sz="2200" b="0" i="0" u="none" strike="noStrike">
                          <a:solidFill>
                            <a:srgbClr val="000000"/>
                          </a:solidFill>
                          <a:effectLst/>
                          <a:latin typeface="Times New Roman" panose="02020603050405020304"/>
                        </a:rPr>
                        <a:t>Finished stock</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9000</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dirty="0">
                          <a:solidFill>
                            <a:srgbClr val="000000"/>
                          </a:solidFill>
                          <a:effectLst/>
                          <a:latin typeface="Times New Roman" panose="02020603050405020304"/>
                        </a:rPr>
                        <a:t>1048</a:t>
                      </a:r>
                      <a:endParaRPr lang="en-IN" sz="2200" b="0"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0" i="0" u="none" strike="noStrike">
                          <a:solidFill>
                            <a:srgbClr val="000000"/>
                          </a:solidFill>
                          <a:effectLst/>
                          <a:latin typeface="Times New Roman" panose="02020603050405020304"/>
                        </a:rPr>
                        <a:t>7952</a:t>
                      </a:r>
                      <a:endParaRPr lang="en-IN" sz="2200" b="0" i="0" u="none" strike="noStrike">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6255">
                <a:tc>
                  <a:txBody>
                    <a:bodyPr/>
                    <a:lstStyle/>
                    <a:p>
                      <a:pPr algn="ctr" rtl="0" fontAlgn="b"/>
                      <a:r>
                        <a:rPr lang="en-IN" sz="2200" b="1" i="0" u="none" strike="noStrike" dirty="0">
                          <a:solidFill>
                            <a:srgbClr val="000000"/>
                          </a:solidFill>
                          <a:effectLst/>
                          <a:latin typeface="Times New Roman" panose="02020603050405020304"/>
                        </a:rPr>
                        <a:t>Total </a:t>
                      </a:r>
                      <a:endParaRPr lang="en-IN" sz="22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1" i="0" u="none" strike="noStrike" dirty="0">
                          <a:solidFill>
                            <a:srgbClr val="000000"/>
                          </a:solidFill>
                          <a:effectLst/>
                          <a:latin typeface="Times New Roman" panose="02020603050405020304"/>
                        </a:rPr>
                        <a:t>21000</a:t>
                      </a:r>
                      <a:endParaRPr lang="en-IN" sz="22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1" i="0" u="none" strike="noStrike" dirty="0">
                          <a:solidFill>
                            <a:srgbClr val="000000"/>
                          </a:solidFill>
                          <a:effectLst/>
                          <a:latin typeface="Times New Roman" panose="02020603050405020304"/>
                        </a:rPr>
                        <a:t>2568</a:t>
                      </a:r>
                      <a:endParaRPr lang="en-IN" sz="22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200" b="1" i="0" u="none" strike="noStrike" dirty="0">
                          <a:solidFill>
                            <a:srgbClr val="000000"/>
                          </a:solidFill>
                          <a:effectLst/>
                          <a:latin typeface="Times New Roman" panose="02020603050405020304"/>
                        </a:rPr>
                        <a:t>18432</a:t>
                      </a:r>
                      <a:endParaRPr lang="en-IN" sz="2200" b="1" i="0" u="none" strike="noStrike" dirty="0">
                        <a:solidFill>
                          <a:srgbClr val="000000"/>
                        </a:solidFill>
                        <a:effectLst/>
                        <a:latin typeface="Times New Roman" panose="020206030504050203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Meaning </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Usually the output of one process is transferred to another process at cost.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output of one process is transferred to another process at selling price or market value. There is a inter process profit.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difference between the cost and the transfer price is known as inter-process profit.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c) Stock valuation for balance sheet purpose</a:t>
            </a:r>
            <a:endParaRPr lang="en-IN" sz="3000" b="1"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a:t>
            </a:r>
            <a:r>
              <a:rPr lang="en-US" sz="2200" u="sng" dirty="0">
                <a:latin typeface="Times New Roman" panose="02020603050405020304" pitchFamily="18" charset="0"/>
                <a:cs typeface="Times New Roman" panose="02020603050405020304" pitchFamily="18" charset="0"/>
              </a:rPr>
              <a:t>C</a:t>
            </a:r>
            <a:r>
              <a:rPr lang="en-US" sz="2200" u="sng" dirty="0" smtClean="0">
                <a:latin typeface="Times New Roman" panose="02020603050405020304" pitchFamily="18" charset="0"/>
                <a:cs typeface="Times New Roman" panose="02020603050405020304" pitchFamily="18" charset="0"/>
              </a:rPr>
              <a:t>ost of closing stock</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Process I				2000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Process II				3600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Process III				4880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Finished stock				</a:t>
            </a:r>
            <a:r>
              <a:rPr lang="en-US" sz="2200" u="sng" dirty="0" smtClean="0">
                <a:latin typeface="Times New Roman" panose="02020603050405020304" pitchFamily="18" charset="0"/>
                <a:cs typeface="Times New Roman" panose="02020603050405020304" pitchFamily="18" charset="0"/>
              </a:rPr>
              <a:t>1952</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Total	            12432</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Check:</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Total cost incurred in all processes	30000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Less: Cost of goods sold		</a:t>
            </a:r>
            <a:r>
              <a:rPr lang="en-US" sz="2200" u="sng" dirty="0" smtClean="0">
                <a:latin typeface="Times New Roman" panose="02020603050405020304" pitchFamily="18" charset="0"/>
                <a:cs typeface="Times New Roman" panose="02020603050405020304" pitchFamily="18" charset="0"/>
              </a:rPr>
              <a:t>17568</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closing stock			</a:t>
            </a:r>
            <a:r>
              <a:rPr lang="en-US" sz="2200" b="1" dirty="0" smtClean="0">
                <a:latin typeface="Times New Roman" panose="02020603050405020304" pitchFamily="18" charset="0"/>
                <a:cs typeface="Times New Roman" panose="02020603050405020304" pitchFamily="18" charset="0"/>
              </a:rPr>
              <a:t>12432</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Objectives </a:t>
            </a:r>
            <a:endParaRPr lang="en-IN" sz="28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show whether the cost of production competes with the market price.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make each process stands on </a:t>
            </a:r>
            <a:r>
              <a:rPr lang="en-US" sz="2200" dirty="0">
                <a:latin typeface="Times New Roman" panose="02020603050405020304" pitchFamily="18" charset="0"/>
                <a:cs typeface="Times New Roman" panose="02020603050405020304" pitchFamily="18" charset="0"/>
              </a:rPr>
              <a:t>i</a:t>
            </a:r>
            <a:r>
              <a:rPr lang="en-US" sz="2200" dirty="0" smtClean="0">
                <a:latin typeface="Times New Roman" panose="02020603050405020304" pitchFamily="18" charset="0"/>
                <a:cs typeface="Times New Roman" panose="02020603050405020304" pitchFamily="18" charset="0"/>
              </a:rPr>
              <a:t>ts own efficiency and economies.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evaluate the efficiency of each process.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know the departmental profit.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help in make or buy decision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Disadvantages</a:t>
            </a:r>
            <a:br>
              <a:rPr lang="en-US" sz="2800" b="1" dirty="0" smtClean="0"/>
            </a:br>
            <a:endParaRPr lang="en-IN" sz="28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The system makes unnecessary complications in accounts.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The problem of </a:t>
            </a:r>
            <a:r>
              <a:rPr lang="en-US" sz="2200" dirty="0" err="1" smtClean="0">
                <a:latin typeface="Times New Roman" panose="02020603050405020304" pitchFamily="18" charset="0"/>
                <a:cs typeface="Times New Roman" panose="02020603050405020304" pitchFamily="18" charset="0"/>
              </a:rPr>
              <a:t>unrealised</a:t>
            </a:r>
            <a:r>
              <a:rPr lang="en-US" sz="2200" dirty="0" smtClean="0">
                <a:latin typeface="Times New Roman" panose="02020603050405020304" pitchFamily="18" charset="0"/>
                <a:cs typeface="Times New Roman" panose="02020603050405020304" pitchFamily="18" charset="0"/>
              </a:rPr>
              <a:t> profit (profit included in the closing stock)arises.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If the closing stock is not adjusted, the auditors and tax authorities will not accept it.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It involves additional clerical work by way of calculating transfer price and subsequently ascertaining cost price of stock.</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Calculation of </a:t>
            </a:r>
            <a:r>
              <a:rPr lang="en-US" sz="2800" b="1" dirty="0" err="1" smtClean="0"/>
              <a:t>unrealised</a:t>
            </a:r>
            <a:r>
              <a:rPr lang="en-US" sz="2800" b="1" dirty="0" smtClean="0"/>
              <a:t> profit</a:t>
            </a:r>
            <a:endParaRPr lang="en-IN" sz="2800" b="1" dirty="0"/>
          </a:p>
        </p:txBody>
      </p:sp>
      <p:sp>
        <p:nvSpPr>
          <p:cNvPr id="3" name="Content Placeholder 2"/>
          <p:cNvSpPr>
            <a:spLocks noGrp="1"/>
          </p:cNvSpPr>
          <p:nvPr>
            <p:ph idx="1"/>
          </p:nvPr>
        </p:nvSpPr>
        <p:spPr/>
        <p:txBody>
          <a:bodyPr>
            <a:noAutofit/>
          </a:bodyPr>
          <a:lstStyle/>
          <a:p>
            <a:r>
              <a:rPr lang="en-IN" sz="2200" dirty="0">
                <a:solidFill>
                  <a:srgbClr val="222222"/>
                </a:solidFill>
                <a:latin typeface="Times New Roman" panose="02020603050405020304" pitchFamily="18" charset="0"/>
                <a:cs typeface="Times New Roman" panose="02020603050405020304" pitchFamily="18" charset="0"/>
              </a:rPr>
              <a:t>As the goods are transferred from one process to another process at market price or cost plus profit price, the closing stock (if any) will include an element of profit.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According </a:t>
            </a:r>
            <a:r>
              <a:rPr lang="en-IN" sz="2200" dirty="0">
                <a:solidFill>
                  <a:srgbClr val="222222"/>
                </a:solidFill>
                <a:latin typeface="Times New Roman" panose="02020603050405020304" pitchFamily="18" charset="0"/>
                <a:cs typeface="Times New Roman" panose="02020603050405020304" pitchFamily="18" charset="0"/>
              </a:rPr>
              <a:t>to accounting principle stock must be valued at cost price or market price whichever is less.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If </a:t>
            </a:r>
            <a:r>
              <a:rPr lang="en-IN" sz="2200" dirty="0">
                <a:solidFill>
                  <a:srgbClr val="222222"/>
                </a:solidFill>
                <a:latin typeface="Times New Roman" panose="02020603050405020304" pitchFamily="18" charset="0"/>
                <a:cs typeface="Times New Roman" panose="02020603050405020304" pitchFamily="18" charset="0"/>
              </a:rPr>
              <a:t>the closing stock includes the element of profit, the Balance Sheet will not show the actual economic position.</a:t>
            </a:r>
            <a:br>
              <a:rPr lang="en-IN" sz="2200" dirty="0">
                <a:solidFill>
                  <a:srgbClr val="222222"/>
                </a:solidFill>
                <a:latin typeface="Times New Roman" panose="02020603050405020304" pitchFamily="18" charset="0"/>
                <a:cs typeface="Times New Roman" panose="02020603050405020304" pitchFamily="18" charset="0"/>
              </a:rPr>
            </a:br>
            <a:br>
              <a:rPr lang="en-IN" sz="2200" dirty="0">
                <a:solidFill>
                  <a:srgbClr val="222222"/>
                </a:solidFill>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lvl="0"/>
            <a:r>
              <a:rPr lang="en-IN" sz="2100" dirty="0">
                <a:solidFill>
                  <a:srgbClr val="222222"/>
                </a:solidFill>
                <a:latin typeface="Times New Roman" panose="02020603050405020304" pitchFamily="18" charset="0"/>
                <a:cs typeface="Times New Roman" panose="02020603050405020304" pitchFamily="18" charset="0"/>
              </a:rPr>
              <a:t>Under the inter-process profit system, the output of first process after charging certain profit is transferred to second process. The output of second process after charging a certain profit is again transferred to third process. </a:t>
            </a:r>
            <a:endParaRPr lang="en-IN" sz="2100" dirty="0" smtClean="0">
              <a:solidFill>
                <a:srgbClr val="222222"/>
              </a:solidFill>
              <a:latin typeface="Times New Roman" panose="02020603050405020304" pitchFamily="18" charset="0"/>
              <a:cs typeface="Times New Roman" panose="02020603050405020304" pitchFamily="18" charset="0"/>
            </a:endParaRPr>
          </a:p>
          <a:p>
            <a:pPr lvl="0"/>
            <a:r>
              <a:rPr lang="en-IN" sz="2100" dirty="0" smtClean="0">
                <a:solidFill>
                  <a:srgbClr val="222222"/>
                </a:solidFill>
                <a:latin typeface="Times New Roman" panose="02020603050405020304" pitchFamily="18" charset="0"/>
                <a:cs typeface="Times New Roman" panose="02020603050405020304" pitchFamily="18" charset="0"/>
              </a:rPr>
              <a:t>But </a:t>
            </a:r>
            <a:r>
              <a:rPr lang="en-IN" sz="2100" dirty="0">
                <a:solidFill>
                  <a:srgbClr val="222222"/>
                </a:solidFill>
                <a:latin typeface="Times New Roman" panose="02020603050405020304" pitchFamily="18" charset="0"/>
                <a:cs typeface="Times New Roman" panose="02020603050405020304" pitchFamily="18" charset="0"/>
              </a:rPr>
              <a:t>in every process there remains certain stock which includes the part of profit of previous processes. This profit included in the stock by previous process/processes is known as </a:t>
            </a:r>
            <a:r>
              <a:rPr lang="en-IN" sz="2100" b="1" dirty="0">
                <a:solidFill>
                  <a:srgbClr val="222222"/>
                </a:solidFill>
                <a:latin typeface="Times New Roman" panose="02020603050405020304" pitchFamily="18" charset="0"/>
                <a:cs typeface="Times New Roman" panose="02020603050405020304" pitchFamily="18" charset="0"/>
              </a:rPr>
              <a:t>unrealised profit</a:t>
            </a:r>
            <a:r>
              <a:rPr lang="en-IN" sz="2100" dirty="0">
                <a:solidFill>
                  <a:srgbClr val="222222"/>
                </a:solidFill>
                <a:latin typeface="Times New Roman" panose="02020603050405020304" pitchFamily="18" charset="0"/>
                <a:cs typeface="Times New Roman" panose="02020603050405020304" pitchFamily="18" charset="0"/>
              </a:rPr>
              <a:t>. </a:t>
            </a:r>
            <a:endParaRPr lang="en-IN" sz="2100" dirty="0" smtClean="0">
              <a:solidFill>
                <a:srgbClr val="222222"/>
              </a:solidFill>
              <a:latin typeface="Times New Roman" panose="02020603050405020304" pitchFamily="18" charset="0"/>
              <a:cs typeface="Times New Roman" panose="02020603050405020304" pitchFamily="18" charset="0"/>
            </a:endParaRPr>
          </a:p>
          <a:p>
            <a:pPr lvl="0"/>
            <a:endParaRPr lang="en-IN" sz="2100" dirty="0">
              <a:solidFill>
                <a:srgbClr val="222222"/>
              </a:solidFill>
              <a:latin typeface="Times New Roman" panose="02020603050405020304" pitchFamily="18" charset="0"/>
              <a:cs typeface="Times New Roman" panose="02020603050405020304" pitchFamily="18" charset="0"/>
            </a:endParaRPr>
          </a:p>
          <a:p>
            <a:pPr lvl="0"/>
            <a:r>
              <a:rPr lang="en-IN" sz="2100" dirty="0" smtClean="0">
                <a:solidFill>
                  <a:srgbClr val="222222"/>
                </a:solidFill>
                <a:latin typeface="Times New Roman" panose="02020603050405020304" pitchFamily="18" charset="0"/>
                <a:cs typeface="Times New Roman" panose="02020603050405020304" pitchFamily="18" charset="0"/>
              </a:rPr>
              <a:t>The </a:t>
            </a:r>
            <a:r>
              <a:rPr lang="en-IN" sz="2100" dirty="0">
                <a:solidFill>
                  <a:srgbClr val="222222"/>
                </a:solidFill>
                <a:latin typeface="Times New Roman" panose="02020603050405020304" pitchFamily="18" charset="0"/>
                <a:cs typeface="Times New Roman" panose="02020603050405020304" pitchFamily="18" charset="0"/>
              </a:rPr>
              <a:t>profit included in the stock is not realised because</a:t>
            </a:r>
            <a:r>
              <a:rPr lang="en-IN" sz="2100" b="1" dirty="0">
                <a:solidFill>
                  <a:srgbClr val="222222"/>
                </a:solidFill>
                <a:latin typeface="Times New Roman" panose="02020603050405020304" pitchFamily="18" charset="0"/>
                <a:cs typeface="Times New Roman" panose="02020603050405020304" pitchFamily="18" charset="0"/>
              </a:rPr>
              <a:t> the goods are not sold.</a:t>
            </a:r>
            <a:r>
              <a:rPr lang="en-IN" sz="2100" dirty="0">
                <a:solidFill>
                  <a:srgbClr val="222222"/>
                </a:solidFill>
                <a:latin typeface="Times New Roman" panose="02020603050405020304" pitchFamily="18" charset="0"/>
                <a:cs typeface="Times New Roman" panose="02020603050405020304" pitchFamily="18" charset="0"/>
              </a:rPr>
              <a:t> That is why the profit included in the closing stock </a:t>
            </a:r>
            <a:r>
              <a:rPr lang="en-IN" sz="2100" dirty="0" smtClean="0">
                <a:solidFill>
                  <a:srgbClr val="222222"/>
                </a:solidFill>
                <a:latin typeface="Times New Roman" panose="02020603050405020304" pitchFamily="18" charset="0"/>
                <a:cs typeface="Times New Roman" panose="02020603050405020304" pitchFamily="18" charset="0"/>
              </a:rPr>
              <a:t>is</a:t>
            </a:r>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 called unrealised profit</a:t>
            </a:r>
            <a:r>
              <a:rPr lang="en-IN" sz="21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a:t>
            </a:r>
            <a:endParaRPr lang="en-IN" sz="2100" dirty="0" smtClean="0">
              <a:solidFill>
                <a:srgbClr val="22222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At the end of the year the amount of profit included in the closing stock should be calculated and the provision for such unrealised profit should be made. </a:t>
            </a:r>
            <a:endPar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lvl="0" indent="0">
              <a:buNone/>
            </a:pPr>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	For this following journal entry is required:</a:t>
            </a:r>
            <a:b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br>
            <a:b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br>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		Profit and Loss A/c 	</a:t>
            </a:r>
            <a:r>
              <a:rPr lang="en-IN" sz="2100" dirty="0" err="1">
                <a:solidFill>
                  <a:srgbClr val="222222"/>
                </a:solidFill>
                <a:latin typeface="Times New Roman" panose="02020603050405020304" pitchFamily="18" charset="0"/>
                <a:ea typeface="Times New Roman" panose="02020603050405020304"/>
                <a:cs typeface="Times New Roman" panose="02020603050405020304" pitchFamily="18" charset="0"/>
              </a:rPr>
              <a:t>Dr.</a:t>
            </a:r>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b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br>
            <a:b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br>
            <a: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t>			To Provision for Unrealised</a:t>
            </a:r>
            <a:br>
              <a:rPr lang="en-IN" sz="2100" dirty="0">
                <a:solidFill>
                  <a:srgbClr val="222222"/>
                </a:solidFill>
                <a:latin typeface="Times New Roman" panose="02020603050405020304" pitchFamily="18" charset="0"/>
                <a:ea typeface="Times New Roman" panose="02020603050405020304"/>
                <a:cs typeface="Times New Roman" panose="02020603050405020304" pitchFamily="18" charset="0"/>
              </a:rPr>
            </a:br>
            <a:endParaRPr lang="en-IN" sz="2100" dirty="0">
              <a:solidFill>
                <a:srgbClr val="222222"/>
              </a:solidFill>
              <a:latin typeface="Times New Roman" panose="02020603050405020304" pitchFamily="18" charset="0"/>
              <a:cs typeface="Times New Roman" panose="02020603050405020304" pitchFamily="18" charset="0"/>
            </a:endParaRPr>
          </a:p>
          <a:p>
            <a:pPr lvl="0"/>
            <a:endParaRPr lang="en-IN" sz="2100" dirty="0">
              <a:solidFill>
                <a:prstClr val="black"/>
              </a:solidFill>
              <a:latin typeface="Times New Roman" panose="02020603050405020304" pitchFamily="18" charset="0"/>
              <a:cs typeface="Times New Roman" panose="02020603050405020304" pitchFamily="18" charset="0"/>
            </a:endParaRPr>
          </a:p>
          <a:p>
            <a:pPr lvl="0"/>
            <a:endParaRPr lang="en-IN" sz="2100" dirty="0">
              <a:solidFill>
                <a:prstClr val="black"/>
              </a:solidFill>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Procedure of preparing process accounts in case of Inter-Process profit</a:t>
            </a:r>
            <a:endParaRPr lang="en-IN" sz="2800" b="1" dirty="0"/>
          </a:p>
        </p:txBody>
      </p:sp>
      <p:sp>
        <p:nvSpPr>
          <p:cNvPr id="3" name="Content Placeholder 2"/>
          <p:cNvSpPr>
            <a:spLocks noGrp="1"/>
          </p:cNvSpPr>
          <p:nvPr>
            <p:ph idx="1"/>
          </p:nvPr>
        </p:nvSpPr>
        <p:spPr>
          <a:xfrm>
            <a:off x="457200" y="1340768"/>
            <a:ext cx="8229600" cy="4785395"/>
          </a:xfrm>
        </p:spPr>
        <p:txBody>
          <a:bodyPr>
            <a:no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 every process accounts </a:t>
            </a:r>
            <a:r>
              <a:rPr lang="en-US" sz="2200" b="1" dirty="0" smtClean="0">
                <a:latin typeface="Times New Roman" panose="02020603050405020304" pitchFamily="18" charset="0"/>
                <a:cs typeface="Times New Roman" panose="02020603050405020304" pitchFamily="18" charset="0"/>
              </a:rPr>
              <a:t>three columns</a:t>
            </a:r>
            <a:r>
              <a:rPr lang="en-US" sz="2200" dirty="0" smtClean="0">
                <a:latin typeface="Times New Roman" panose="02020603050405020304" pitchFamily="18" charset="0"/>
                <a:cs typeface="Times New Roman" panose="02020603050405020304" pitchFamily="18" charset="0"/>
              </a:rPr>
              <a:t>(Total column, cost column and profit column) are provided on the debit and credit side.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For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convenience the amount of closing stock is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deducted from the debit side of process account</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instead of showing it on the credit side</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514350" indent="-514350">
              <a:buFont typeface="+mj-lt"/>
              <a:buAutoNum type="arabicPeriod"/>
            </a:pP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For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the purpose of calculating cost of stock, we have to see that at what level the stock has been valued (i-e prime cost or total cost).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The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cost of stock is ascertained by the following formula: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Cost of closing stock</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       </a:t>
            </a:r>
            <a:r>
              <a:rPr lang="en-IN" sz="2200" b="1" u="sng"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Cost</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x stock </a:t>
            </a:r>
            <a:endPar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Total</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Cost</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 Total of cost column before closing stock</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Total</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 Total of the total column before closing stock</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Stock</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 cost of closing stock</a:t>
            </a: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In the examination questions, the percentage of profit to be added may be given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either on cost or on transfer price</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457200" indent="-457200">
              <a:buFont typeface="+mj-lt"/>
              <a:buAutoNum type="arabicPeriod"/>
            </a:pP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If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percentage of profit is given</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 on cost</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profit is computed as follows: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Total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Cost x </a:t>
            </a:r>
            <a:r>
              <a:rPr lang="en-IN" sz="2200" b="1" u="sng" dirty="0">
                <a:solidFill>
                  <a:srgbClr val="222222"/>
                </a:solidFill>
                <a:latin typeface="Times New Roman" panose="02020603050405020304" pitchFamily="18" charset="0"/>
                <a:ea typeface="Times New Roman" panose="02020603050405020304"/>
                <a:cs typeface="Times New Roman" panose="02020603050405020304" pitchFamily="18" charset="0"/>
              </a:rPr>
              <a:t>% of </a:t>
            </a:r>
            <a:r>
              <a:rPr lang="en-IN" sz="2200" b="1" u="sng"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Profit</a:t>
            </a:r>
            <a:b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b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100</a:t>
            </a: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2.    If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percentage of profit is given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on transfer price</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then profit is </a:t>
            </a:r>
            <a:r>
              <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computed </a:t>
            </a: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as follows: </a:t>
            </a:r>
            <a:endParaRPr lang="en-IN" sz="22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Total </a:t>
            </a:r>
            <a:r>
              <a:rPr lang="en-IN" sz="2200" b="1" dirty="0">
                <a:solidFill>
                  <a:srgbClr val="222222"/>
                </a:solidFill>
                <a:latin typeface="Times New Roman" panose="02020603050405020304" pitchFamily="18" charset="0"/>
                <a:ea typeface="Times New Roman" panose="02020603050405020304"/>
                <a:cs typeface="Times New Roman" panose="02020603050405020304" pitchFamily="18" charset="0"/>
              </a:rPr>
              <a:t>Cost x </a:t>
            </a: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u="sng"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a:t>
            </a:r>
            <a:r>
              <a:rPr lang="en-IN" sz="2200" b="1" u="sng" dirty="0">
                <a:solidFill>
                  <a:srgbClr val="222222"/>
                </a:solidFill>
                <a:latin typeface="Times New Roman" panose="02020603050405020304" pitchFamily="18" charset="0"/>
                <a:ea typeface="Times New Roman" panose="02020603050405020304"/>
                <a:cs typeface="Times New Roman" panose="02020603050405020304" pitchFamily="18" charset="0"/>
              </a:rPr>
              <a:t>of Profit</a:t>
            </a:r>
            <a:br>
              <a:rPr lang="en-IN" sz="2200" b="1" u="sng" dirty="0">
                <a:solidFill>
                  <a:srgbClr val="222222"/>
                </a:solidFill>
                <a:latin typeface="Times New Roman" panose="02020603050405020304" pitchFamily="18" charset="0"/>
                <a:ea typeface="Times New Roman" panose="02020603050405020304"/>
                <a:cs typeface="Times New Roman" panose="02020603050405020304" pitchFamily="18" charset="0"/>
              </a:rPr>
            </a:br>
            <a:r>
              <a:rPr lang="en-IN" sz="2200" b="1" dirty="0" smtClean="0">
                <a:solidFill>
                  <a:srgbClr val="222222"/>
                </a:solidFill>
                <a:latin typeface="Times New Roman" panose="02020603050405020304" pitchFamily="18" charset="0"/>
                <a:ea typeface="Times New Roman" panose="02020603050405020304"/>
                <a:cs typeface="Times New Roman" panose="02020603050405020304" pitchFamily="18" charset="0"/>
              </a:rPr>
              <a:t>		     100- % of profit</a:t>
            </a: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b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7945</Words>
  <Application>WPS Presentation</Application>
  <PresentationFormat>On-screen Show (4:3)</PresentationFormat>
  <Paragraphs>771</Paragraphs>
  <Slides>20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20</vt:i4>
      </vt:variant>
    </vt:vector>
  </HeadingPairs>
  <TitlesOfParts>
    <vt:vector size="31" baseType="lpstr">
      <vt:lpstr>Arial</vt:lpstr>
      <vt:lpstr>SimSun</vt:lpstr>
      <vt:lpstr>Wingdings</vt:lpstr>
      <vt:lpstr>Times New Roman</vt:lpstr>
      <vt:lpstr>Times New Roman</vt:lpstr>
      <vt:lpstr>Calibri</vt:lpstr>
      <vt:lpstr>Microsoft YaHei</vt:lpstr>
      <vt:lpstr>Arial Unicode MS</vt:lpstr>
      <vt:lpstr>Calibri</vt:lpstr>
      <vt:lpstr>Arial</vt:lpstr>
      <vt:lpstr>Office Theme</vt:lpstr>
      <vt:lpstr>Inter Process Profit</vt:lpstr>
      <vt:lpstr>Meaning </vt:lpstr>
      <vt:lpstr>Objectives </vt:lpstr>
      <vt:lpstr>Disadvantages </vt:lpstr>
      <vt:lpstr>Calculation of unrealised profit</vt:lpstr>
      <vt:lpstr>PowerPoint 演示文稿</vt:lpstr>
      <vt:lpstr>PowerPoint 演示文稿</vt:lpstr>
      <vt:lpstr>Procedure of preparing process accounts in case of Inter-Process profit</vt:lpstr>
      <vt:lpstr>PowerPoint 演示文稿</vt:lpstr>
      <vt:lpstr>PowerPoint 演示文稿</vt:lpstr>
      <vt:lpstr>Problem 1</vt:lpstr>
      <vt:lpstr>PowerPoint 演示文稿</vt:lpstr>
      <vt:lpstr>a) The process cost accounts showing the profit at each stage are as follows:</vt:lpstr>
      <vt:lpstr>PowerPoint 演示文稿</vt:lpstr>
      <vt:lpstr>PowerPoint 演示文稿</vt:lpstr>
      <vt:lpstr>PowerPoint 演示文稿</vt:lpstr>
      <vt:lpstr>Calculation of profit on closing stock</vt:lpstr>
      <vt:lpstr>Calculation of profit taken in each process</vt:lpstr>
      <vt:lpstr>b) Actual realised profit can be shown as follows </vt:lpstr>
      <vt:lpstr>c) Stock valuation for balance sheet purpose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on equivalent production</dc:title>
  <dc:creator>user</dc:creator>
  <cp:lastModifiedBy>user</cp:lastModifiedBy>
  <cp:revision>47</cp:revision>
  <dcterms:created xsi:type="dcterms:W3CDTF">2021-06-24T02:49:00Z</dcterms:created>
  <dcterms:modified xsi:type="dcterms:W3CDTF">2024-08-31T07:32:47Z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00603072079846A0BD45E4D1B188C0B4_12</vt:lpwstr>
  </property>
  <property fmtid="{D5CDD505-2E9C-101B-9397-08002B2CF9AE}" pid="3" name="KSOProductBuildVer">
    <vt:lpwstr>1033-12.2.0.17562</vt:lpwstr>
  </property>
</Properties>
</file>