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7" r:id="rId4"/>
    <p:sldId id="268" r:id="rId5"/>
    <p:sldId id="283" r:id="rId6"/>
    <p:sldId id="285" r:id="rId7"/>
    <p:sldId id="289" r:id="rId8"/>
    <p:sldId id="277" r:id="rId9"/>
    <p:sldId id="290"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8639AEA-42ED-4CFC-8A8E-4008B91D7689}"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8639AEA-42ED-4CFC-8A8E-4008B91D7689}"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39AEA-42ED-4CFC-8A8E-4008B91D7689}"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39AEA-42ED-4CFC-8A8E-4008B91D7689}"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B2B72-0ABC-45F2-80A8-1AAB5FD1129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solidFill>
                  <a:srgbClr val="FF0000"/>
                </a:solidFill>
              </a:rPr>
              <a:t>Inter Process Profit- problems</a:t>
            </a:r>
            <a:endParaRPr lang="en-US" sz="3000" b="1" dirty="0" smtClean="0">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340768"/>
            <a:ext cx="8229600" cy="4785395"/>
          </a:xfrm>
        </p:spPr>
        <p:txBody>
          <a:bodyPr>
            <a:normAutofit/>
          </a:bodyPr>
          <a:lstStyle/>
          <a:p>
            <a:pPr marL="0" indent="0" algn="just">
              <a:buNone/>
            </a:pPr>
            <a:r>
              <a:rPr lang="en-US" sz="2000" dirty="0" smtClean="0">
                <a:latin typeface="Times New Roman" panose="02020603050405020304" pitchFamily="18" charset="0"/>
                <a:cs typeface="Times New Roman" panose="02020603050405020304" pitchFamily="18" charset="0"/>
              </a:rPr>
              <a:t>A certain product passes through two processes desired before it is transferred to finished stock. Following data are obtained for the March, 2017.</a:t>
            </a:r>
            <a:endParaRPr lang="en-US" sz="2000" dirty="0" smtClean="0">
              <a:latin typeface="Times New Roman" panose="02020603050405020304" pitchFamily="18" charset="0"/>
              <a:cs typeface="Times New Roman" panose="02020603050405020304" pitchFamily="18" charset="0"/>
            </a:endParaRPr>
          </a:p>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Process I      Process II          Finished stock</a:t>
            </a:r>
            <a:endParaRPr lang="en-US" sz="2000" b="1"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Opening stock	        	   7500             9000                   22500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Direct material             	   15000          15750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Direct wages                  	   11200          11250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Production overheads	   10500	         4500</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Closing Stock        	    3700           4500                     11250</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Profit % on transfer price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to the next process	    25%	          20%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Inter process profits for</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Opening stock	                      -               1500                     8250</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	</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Stocks in processes are valued at prime cost and finished stock has been valued at the price at which it was received from process II. Sales during the period were Rs.140000.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Prepare and compute - a) process cost accounts showing the profit element at each stage: (b) actual </a:t>
            </a:r>
            <a:r>
              <a:rPr lang="en-US" sz="2200" dirty="0" err="1" smtClean="0">
                <a:latin typeface="Times New Roman" panose="02020603050405020304" pitchFamily="18" charset="0"/>
                <a:cs typeface="Times New Roman" panose="02020603050405020304" pitchFamily="18" charset="0"/>
              </a:rPr>
              <a:t>realised</a:t>
            </a:r>
            <a:r>
              <a:rPr lang="en-US" sz="2200" dirty="0" smtClean="0">
                <a:latin typeface="Times New Roman" panose="02020603050405020304" pitchFamily="18" charset="0"/>
                <a:cs typeface="Times New Roman" panose="02020603050405020304" pitchFamily="18" charset="0"/>
              </a:rPr>
              <a:t> profits; and c)stock valuation for balance </a:t>
            </a:r>
            <a:r>
              <a:rPr lang="en-US" sz="2200" smtClean="0">
                <a:latin typeface="Times New Roman" panose="02020603050405020304" pitchFamily="18" charset="0"/>
                <a:cs typeface="Times New Roman" panose="02020603050405020304" pitchFamily="18" charset="0"/>
              </a:rPr>
              <a:t>sheet purposes</a:t>
            </a:r>
            <a:r>
              <a:rPr lang="en-US"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a:solidFill>
                  <a:prstClr val="black"/>
                </a:solidFill>
              </a:rPr>
              <a:t>a) The process cost accounts showing the profit at each stage are as follows:</a:t>
            </a:r>
            <a:endParaRPr lang="en-IN" b="1" dirty="0"/>
          </a:p>
        </p:txBody>
      </p:sp>
      <p:graphicFrame>
        <p:nvGraphicFramePr>
          <p:cNvPr id="4" name="Content Placeholder 3"/>
          <p:cNvGraphicFramePr>
            <a:graphicFrameLocks noGrp="1"/>
          </p:cNvGraphicFramePr>
          <p:nvPr>
            <p:ph idx="1"/>
          </p:nvPr>
        </p:nvGraphicFramePr>
        <p:xfrm>
          <a:off x="251520" y="1340777"/>
          <a:ext cx="8640959" cy="5184563"/>
        </p:xfrm>
        <a:graphic>
          <a:graphicData uri="http://schemas.openxmlformats.org/drawingml/2006/table">
            <a:tbl>
              <a:tblPr/>
              <a:tblGrid>
                <a:gridCol w="3240360"/>
                <a:gridCol w="778094"/>
                <a:gridCol w="806082"/>
                <a:gridCol w="648072"/>
                <a:gridCol w="1146663"/>
                <a:gridCol w="673896"/>
                <a:gridCol w="673896"/>
                <a:gridCol w="673896"/>
              </a:tblGrid>
              <a:tr h="298206">
                <a:tc gridSpan="8">
                  <a:txBody>
                    <a:bodyPr/>
                    <a:lstStyle/>
                    <a:p>
                      <a:pPr algn="ctr" rtl="0" fontAlgn="b"/>
                      <a:r>
                        <a:rPr lang="en-IN" sz="1800" b="1" i="0" u="none" strike="noStrike" dirty="0">
                          <a:solidFill>
                            <a:srgbClr val="000000"/>
                          </a:solidFill>
                          <a:effectLst/>
                          <a:latin typeface="Calibri" panose="020F0502020204030204"/>
                        </a:rPr>
                        <a:t>PROCESS I ACCOUNT</a:t>
                      </a:r>
                      <a:endParaRPr lang="en-IN" sz="1800" b="1" i="0" u="none" strike="noStrike" dirty="0">
                        <a:solidFill>
                          <a:srgbClr val="000000"/>
                        </a:solidFill>
                        <a:effectLst/>
                        <a:latin typeface="Calibri" panose="020F05020202040302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298206">
                <a:tc>
                  <a:txBody>
                    <a:bodyPr/>
                    <a:lstStyle/>
                    <a:p>
                      <a:pPr algn="ctr" rtl="0"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dirty="0" smtClean="0">
                          <a:solidFill>
                            <a:srgbClr val="000000"/>
                          </a:solidFill>
                          <a:effectLst/>
                          <a:latin typeface="Calibri" panose="020F0502020204030204"/>
                        </a:rPr>
                        <a:t>Profit</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8206">
                <a:tc>
                  <a:txBody>
                    <a:bodyPr/>
                    <a:lstStyle/>
                    <a:p>
                      <a:pPr algn="l" rtl="0" fontAlgn="ctr"/>
                      <a:r>
                        <a:rPr lang="en-IN" sz="1800" b="0" i="0" u="none" strike="noStrike">
                          <a:solidFill>
                            <a:srgbClr val="000000"/>
                          </a:solidFill>
                          <a:effectLst/>
                          <a:latin typeface="Calibri" panose="020F0502020204030204"/>
                        </a:rPr>
                        <a:t>To opening stock b/d</a:t>
                      </a:r>
                      <a:endParaRPr lang="en-IN" sz="1800" b="0"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ctr"/>
                      <a:r>
                        <a:rPr lang="en-IN" sz="1800" b="0" i="0" u="none" strike="noStrike">
                          <a:solidFill>
                            <a:srgbClr val="000000"/>
                          </a:solidFill>
                          <a:effectLst/>
                          <a:latin typeface="Calibri" panose="020F0502020204030204"/>
                        </a:rPr>
                        <a:t>7500</a:t>
                      </a:r>
                      <a:endParaRPr lang="en-IN" sz="1800" b="0"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ctr"/>
                      <a:r>
                        <a:rPr lang="en-IN" sz="1800" b="0" i="0" u="none" strike="noStrike">
                          <a:solidFill>
                            <a:srgbClr val="000000"/>
                          </a:solidFill>
                          <a:effectLst/>
                          <a:latin typeface="Calibri" panose="020F0502020204030204"/>
                        </a:rPr>
                        <a:t>7500</a:t>
                      </a:r>
                      <a:endParaRPr lang="en-IN" sz="1800" b="0"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98206">
                <a:tc>
                  <a:txBody>
                    <a:bodyPr/>
                    <a:lstStyle/>
                    <a:p>
                      <a:pPr algn="l" rtl="0" fontAlgn="b"/>
                      <a:r>
                        <a:rPr lang="en-IN" sz="1800" b="0" i="0" u="none" strike="noStrike" dirty="0">
                          <a:solidFill>
                            <a:srgbClr val="000000"/>
                          </a:solidFill>
                          <a:effectLst/>
                          <a:latin typeface="Calibri" panose="020F0502020204030204"/>
                        </a:rPr>
                        <a:t>“  Materials</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15000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15000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b"/>
                      <a:r>
                        <a:rPr lang="en-IN" sz="1800" b="0" i="0" u="none" strike="noStrike" dirty="0">
                          <a:solidFill>
                            <a:srgbClr val="000000"/>
                          </a:solidFill>
                          <a:effectLst/>
                          <a:latin typeface="Arial" panose="020B0604020202020204"/>
                        </a:rPr>
                        <a:t> </a:t>
                      </a:r>
                      <a:r>
                        <a:rPr lang="en-IN" sz="1800" b="0" i="0" u="none" strike="noStrike" dirty="0" smtClean="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59783">
                <a:tc>
                  <a:txBody>
                    <a:bodyPr/>
                    <a:lstStyle/>
                    <a:p>
                      <a:pPr algn="l" rtl="0" fontAlgn="b"/>
                      <a:r>
                        <a:rPr lang="en-IN" sz="1800" b="0" i="0" u="none" strike="noStrike">
                          <a:solidFill>
                            <a:srgbClr val="000000"/>
                          </a:solidFill>
                          <a:effectLst/>
                          <a:latin typeface="Calibri" panose="020F0502020204030204"/>
                        </a:rPr>
                        <a:t>"  Wages</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11200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11200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By Process II A/c</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54000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40500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13500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59783">
                <a:tc>
                  <a:txBody>
                    <a:bodyPr/>
                    <a:lstStyle/>
                    <a:p>
                      <a:pPr algn="l" rtl="0" fontAlgn="b"/>
                      <a:r>
                        <a:rPr lang="en-IN" sz="1800" b="0" i="0" u="none" strike="noStrike" dirty="0" smtClean="0">
                          <a:solidFill>
                            <a:srgbClr val="000000"/>
                          </a:solidFill>
                          <a:effectLst/>
                          <a:latin typeface="Calibri" panose="020F0502020204030204"/>
                        </a:rPr>
                        <a:t>                 </a:t>
                      </a:r>
                      <a:r>
                        <a:rPr lang="en-IN" sz="1800" b="1" i="0" u="none" strike="noStrike" dirty="0" smtClean="0">
                          <a:solidFill>
                            <a:srgbClr val="000000"/>
                          </a:solidFill>
                          <a:effectLst/>
                          <a:latin typeface="Calibri" panose="020F0502020204030204"/>
                        </a:rPr>
                        <a:t>Total</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33700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Calibri" panose="020F0502020204030204"/>
                        </a:rPr>
                        <a:t>33,700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a:solidFill>
                            <a:srgbClr val="000000"/>
                          </a:solidFill>
                          <a:effectLst/>
                          <a:latin typeface="Calibri" panose="020F0502020204030204"/>
                        </a:rPr>
                        <a:t>       (Transfer)</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98206">
                <a:tc>
                  <a:txBody>
                    <a:bodyPr/>
                    <a:lstStyle/>
                    <a:p>
                      <a:pPr algn="l" rtl="0" fontAlgn="b"/>
                      <a:r>
                        <a:rPr lang="en-IN" sz="1800" b="0" i="0" u="none" strike="noStrike" dirty="0">
                          <a:solidFill>
                            <a:srgbClr val="000000"/>
                          </a:solidFill>
                          <a:effectLst/>
                          <a:latin typeface="Calibri" panose="020F0502020204030204"/>
                        </a:rPr>
                        <a:t>Less: Closing stock c/d</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3700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3700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98206">
                <a:tc>
                  <a:txBody>
                    <a:bodyPr/>
                    <a:lstStyle/>
                    <a:p>
                      <a:pPr algn="l" rtl="0" fontAlgn="b"/>
                      <a:r>
                        <a:rPr lang="en-IN" sz="1800" b="0" i="0" u="none" strike="noStrike" dirty="0" smtClean="0">
                          <a:solidFill>
                            <a:srgbClr val="000000"/>
                          </a:solidFill>
                          <a:effectLst/>
                          <a:latin typeface="Calibri" panose="020F0502020204030204"/>
                        </a:rPr>
                        <a:t>            </a:t>
                      </a:r>
                      <a:r>
                        <a:rPr lang="en-IN" sz="1800" b="1" i="0" u="none" strike="noStrike" dirty="0" smtClean="0">
                          <a:solidFill>
                            <a:srgbClr val="000000"/>
                          </a:solidFill>
                          <a:effectLst/>
                          <a:latin typeface="Calibri" panose="020F0502020204030204"/>
                        </a:rPr>
                        <a:t>Prime </a:t>
                      </a:r>
                      <a:r>
                        <a:rPr lang="en-IN" sz="1800" b="1" i="0" u="none" strike="noStrike" dirty="0">
                          <a:solidFill>
                            <a:srgbClr val="000000"/>
                          </a:solidFill>
                          <a:effectLst/>
                          <a:latin typeface="Calibri" panose="020F0502020204030204"/>
                        </a:rPr>
                        <a:t>cost</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a:solidFill>
                            <a:srgbClr val="000000"/>
                          </a:solidFill>
                          <a:effectLst/>
                          <a:latin typeface="Calibri" panose="020F0502020204030204"/>
                        </a:rPr>
                        <a:t>30000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Calibri" panose="020F0502020204030204"/>
                        </a:rPr>
                        <a:t>30000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59783">
                <a:tc>
                  <a:txBody>
                    <a:bodyPr/>
                    <a:lstStyle/>
                    <a:p>
                      <a:pPr algn="l" rtl="0" fontAlgn="b"/>
                      <a:r>
                        <a:rPr lang="en-IN" sz="1800" b="0" i="0" u="none" strike="noStrike">
                          <a:solidFill>
                            <a:srgbClr val="000000"/>
                          </a:solidFill>
                          <a:effectLst/>
                          <a:latin typeface="Calibri" panose="020F0502020204030204"/>
                        </a:rPr>
                        <a:t>To Production overheads</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10500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Arial" panose="020B0604020202020204"/>
                        </a:rPr>
                        <a:t>10500</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Arial" panose="020B0604020202020204"/>
                        </a:rPr>
                        <a:t> </a:t>
                      </a:r>
                      <a:r>
                        <a:rPr lang="en-IN" sz="1800" b="0" i="0" u="none" strike="noStrike" dirty="0" smtClean="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59783">
                <a:tc>
                  <a:txBody>
                    <a:bodyPr/>
                    <a:lstStyle/>
                    <a:p>
                      <a:pPr algn="l" rtl="0" fontAlgn="b"/>
                      <a:r>
                        <a:rPr lang="en-IN" sz="1800" b="0" i="0" u="none" strike="noStrike" dirty="0" smtClean="0">
                          <a:solidFill>
                            <a:srgbClr val="000000"/>
                          </a:solidFill>
                          <a:effectLst/>
                          <a:latin typeface="Calibri" panose="020F0502020204030204"/>
                        </a:rPr>
                        <a:t>             </a:t>
                      </a:r>
                      <a:r>
                        <a:rPr lang="en-IN" sz="1800" b="1" i="0" u="none" strike="noStrike" dirty="0" smtClean="0">
                          <a:solidFill>
                            <a:srgbClr val="000000"/>
                          </a:solidFill>
                          <a:effectLst/>
                          <a:latin typeface="Calibri" panose="020F0502020204030204"/>
                        </a:rPr>
                        <a:t>Total </a:t>
                      </a:r>
                      <a:r>
                        <a:rPr lang="en-IN" sz="1800" b="1" i="0" u="none" strike="noStrike" dirty="0">
                          <a:solidFill>
                            <a:srgbClr val="000000"/>
                          </a:solidFill>
                          <a:effectLst/>
                          <a:latin typeface="Calibri" panose="020F0502020204030204"/>
                        </a:rPr>
                        <a:t>cost</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a:solidFill>
                            <a:srgbClr val="000000"/>
                          </a:solidFill>
                          <a:effectLst/>
                          <a:latin typeface="Calibri" panose="020F0502020204030204"/>
                        </a:rPr>
                        <a:t>40500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Arial" panose="020B0604020202020204"/>
                        </a:rPr>
                        <a:t>40500</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dirty="0">
                          <a:solidFill>
                            <a:srgbClr val="000000"/>
                          </a:solidFill>
                          <a:effectLst/>
                          <a:latin typeface="Arial" panose="020B0604020202020204"/>
                        </a:rPr>
                        <a:t> </a:t>
                      </a:r>
                      <a:r>
                        <a:rPr lang="en-IN" sz="1800" b="0" i="0" u="none" strike="noStrike" dirty="0" smtClean="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59783">
                <a:tc>
                  <a:txBody>
                    <a:bodyPr/>
                    <a:lstStyle/>
                    <a:p>
                      <a:pPr algn="l" rtl="0" fontAlgn="b"/>
                      <a:r>
                        <a:rPr lang="en-IN" sz="1800" b="0" i="0" u="none" strike="noStrike">
                          <a:solidFill>
                            <a:srgbClr val="000000"/>
                          </a:solidFill>
                          <a:effectLst/>
                          <a:latin typeface="Calibri" panose="020F0502020204030204"/>
                        </a:rPr>
                        <a:t>To Gross profit (33 1/3% on Cost)</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13500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13500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98206">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54000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40500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a:solidFill>
                            <a:srgbClr val="000000"/>
                          </a:solidFill>
                          <a:effectLst/>
                          <a:latin typeface="Calibri" panose="020F0502020204030204"/>
                        </a:rPr>
                        <a:t>13500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54000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40500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13500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8206">
                <a:tc>
                  <a:txBody>
                    <a:bodyPr/>
                    <a:lstStyle/>
                    <a:p>
                      <a:pPr algn="l" rtl="0" fontAlgn="b"/>
                      <a:r>
                        <a:rPr lang="en-IN" sz="1800" b="0" i="0" u="none" strike="noStrike">
                          <a:solidFill>
                            <a:srgbClr val="000000"/>
                          </a:solidFill>
                          <a:effectLst/>
                          <a:latin typeface="Calibri" panose="020F0502020204030204"/>
                        </a:rPr>
                        <a:t>To Stock b/d</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3700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3700</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b="1" dirty="0"/>
          </a:p>
        </p:txBody>
      </p:sp>
      <p:graphicFrame>
        <p:nvGraphicFramePr>
          <p:cNvPr id="4" name="Content Placeholder 3"/>
          <p:cNvGraphicFramePr>
            <a:graphicFrameLocks noGrp="1"/>
          </p:cNvGraphicFramePr>
          <p:nvPr>
            <p:ph idx="1"/>
          </p:nvPr>
        </p:nvGraphicFramePr>
        <p:xfrm>
          <a:off x="251520" y="1340777"/>
          <a:ext cx="8640959" cy="5256580"/>
        </p:xfrm>
        <a:graphic>
          <a:graphicData uri="http://schemas.openxmlformats.org/drawingml/2006/table">
            <a:tbl>
              <a:tblPr/>
              <a:tblGrid>
                <a:gridCol w="2736304"/>
                <a:gridCol w="864096"/>
                <a:gridCol w="792088"/>
                <a:gridCol w="792088"/>
                <a:gridCol w="1296144"/>
                <a:gridCol w="812447"/>
                <a:gridCol w="673896"/>
                <a:gridCol w="673896"/>
              </a:tblGrid>
              <a:tr h="314207">
                <a:tc gridSpan="8">
                  <a:txBody>
                    <a:bodyPr/>
                    <a:lstStyle/>
                    <a:p>
                      <a:pPr algn="ctr" rtl="0" fontAlgn="b"/>
                      <a:r>
                        <a:rPr lang="en-IN" sz="1800" b="1" i="0" u="none" strike="noStrike" dirty="0">
                          <a:solidFill>
                            <a:srgbClr val="000000"/>
                          </a:solidFill>
                          <a:effectLst/>
                          <a:latin typeface="Calibri" panose="020F0502020204030204"/>
                        </a:rPr>
                        <a:t>PROCESS </a:t>
                      </a:r>
                      <a:r>
                        <a:rPr lang="en-IN" sz="1800" b="1" i="0" u="none" strike="noStrike" dirty="0" smtClean="0">
                          <a:solidFill>
                            <a:srgbClr val="000000"/>
                          </a:solidFill>
                          <a:effectLst/>
                          <a:latin typeface="Calibri" panose="020F0502020204030204"/>
                        </a:rPr>
                        <a:t>II </a:t>
                      </a:r>
                      <a:r>
                        <a:rPr lang="en-IN" sz="1800" b="1" i="0" u="none" strike="noStrike" dirty="0">
                          <a:solidFill>
                            <a:srgbClr val="000000"/>
                          </a:solidFill>
                          <a:effectLst/>
                          <a:latin typeface="Calibri" panose="020F0502020204030204"/>
                        </a:rPr>
                        <a:t>ACCOUNT</a:t>
                      </a:r>
                      <a:endParaRPr lang="en-IN" sz="1800" b="1" i="0" u="none" strike="noStrike" dirty="0">
                        <a:solidFill>
                          <a:srgbClr val="000000"/>
                        </a:solidFill>
                        <a:effectLst/>
                        <a:latin typeface="Calibri" panose="020F0502020204030204"/>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314207">
                <a:tc>
                  <a:txBody>
                    <a:bodyPr/>
                    <a:lstStyle/>
                    <a:p>
                      <a:pPr algn="ctr" rtl="0"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Particulars</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Total</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Cost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1800" b="1" i="0" u="none" strike="noStrike">
                          <a:solidFill>
                            <a:srgbClr val="000000"/>
                          </a:solidFill>
                          <a:effectLst/>
                          <a:latin typeface="Calibri" panose="020F0502020204030204"/>
                        </a:rPr>
                        <a:t>Profit</a:t>
                      </a:r>
                      <a:endParaRPr lang="en-IN" sz="18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207">
                <a:tc>
                  <a:txBody>
                    <a:bodyPr/>
                    <a:lstStyle/>
                    <a:p>
                      <a:pPr algn="l" rtl="0" fontAlgn="ctr"/>
                      <a:r>
                        <a:rPr lang="en-IN" sz="1800" b="0" i="0" u="none" strike="noStrike">
                          <a:solidFill>
                            <a:srgbClr val="000000"/>
                          </a:solidFill>
                          <a:effectLst/>
                          <a:latin typeface="Calibri" panose="020F0502020204030204"/>
                        </a:rPr>
                        <a:t>To opening stock b/d</a:t>
                      </a:r>
                      <a:endParaRPr lang="en-IN" sz="1800" b="0"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ctr"/>
                      <a:r>
                        <a:rPr lang="en-US" sz="1800" b="0" i="0" u="none" strike="noStrike" dirty="0" smtClean="0">
                          <a:solidFill>
                            <a:srgbClr val="000000"/>
                          </a:solidFill>
                          <a:effectLst/>
                          <a:latin typeface="Calibri" panose="020F0502020204030204"/>
                        </a:rPr>
                        <a:t>9000</a:t>
                      </a:r>
                      <a:endParaRPr lang="en-IN" sz="1800" b="0"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ctr"/>
                      <a:r>
                        <a:rPr lang="en-IN" sz="1800" b="0" i="0" u="none" strike="noStrike" dirty="0">
                          <a:solidFill>
                            <a:srgbClr val="000000"/>
                          </a:solidFill>
                          <a:effectLst/>
                          <a:latin typeface="Calibri" panose="020F0502020204030204"/>
                        </a:rPr>
                        <a:t>7500</a:t>
                      </a:r>
                      <a:endParaRPr lang="en-IN" sz="1800" b="0"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dirty="0" smtClean="0">
                          <a:solidFill>
                            <a:srgbClr val="000000"/>
                          </a:solidFill>
                          <a:effectLst/>
                          <a:latin typeface="Calibri" panose="020F0502020204030204"/>
                        </a:rPr>
                        <a:t>    1500</a:t>
                      </a:r>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314207">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baseline="0" dirty="0" smtClean="0">
                          <a:solidFill>
                            <a:srgbClr val="000000"/>
                          </a:solidFill>
                          <a:effectLst/>
                          <a:latin typeface="Calibri" panose="020F0502020204030204"/>
                        </a:rPr>
                        <a:t> Process I A/c</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smtClean="0">
                          <a:solidFill>
                            <a:srgbClr val="000000"/>
                          </a:solidFill>
                          <a:effectLst/>
                          <a:latin typeface="Calibri" panose="020F0502020204030204"/>
                        </a:rPr>
                        <a:t>54000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smtClean="0">
                          <a:solidFill>
                            <a:srgbClr val="000000"/>
                          </a:solidFill>
                          <a:effectLst/>
                          <a:latin typeface="Calibri" panose="020F0502020204030204"/>
                        </a:rPr>
                        <a:t>40500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b"/>
                      <a:r>
                        <a:rPr lang="en-IN" sz="1800" b="0" i="0" u="none" strike="noStrike" dirty="0">
                          <a:solidFill>
                            <a:srgbClr val="000000"/>
                          </a:solidFill>
                          <a:effectLst/>
                          <a:latin typeface="Arial" panose="020B0604020202020204"/>
                        </a:rPr>
                        <a:t> </a:t>
                      </a:r>
                      <a:r>
                        <a:rPr lang="en-IN" sz="1800" b="0" i="0" u="none" strike="noStrike" dirty="0" smtClean="0">
                          <a:solidFill>
                            <a:srgbClr val="000000"/>
                          </a:solidFill>
                          <a:effectLst/>
                          <a:latin typeface="Arial" panose="020B0604020202020204"/>
                        </a:rPr>
                        <a:t>13500</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800" b="0" i="0" u="none" strike="noStrike" dirty="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dirty="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14207">
                <a:tc>
                  <a:txBody>
                    <a:bodyPr/>
                    <a:lstStyle/>
                    <a:p>
                      <a:pPr algn="l" rtl="0" fontAlgn="b"/>
                      <a:r>
                        <a:rPr lang="en-IN" sz="1800" b="0" i="0" u="none" strike="noStrike" dirty="0">
                          <a:solidFill>
                            <a:srgbClr val="000000"/>
                          </a:solidFill>
                          <a:effectLst/>
                          <a:latin typeface="Calibri" panose="020F0502020204030204"/>
                        </a:rPr>
                        <a:t>“  Materials</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smtClean="0">
                          <a:solidFill>
                            <a:srgbClr val="000000"/>
                          </a:solidFill>
                          <a:effectLst/>
                          <a:latin typeface="Calibri" panose="020F0502020204030204"/>
                        </a:rPr>
                        <a:t>15750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smtClean="0">
                          <a:solidFill>
                            <a:srgbClr val="000000"/>
                          </a:solidFill>
                          <a:effectLst/>
                          <a:latin typeface="Calibri" panose="020F0502020204030204"/>
                        </a:rPr>
                        <a:t>15750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rtl="0" fontAlgn="b"/>
                      <a:r>
                        <a:rPr lang="en-US" sz="1800" b="0" i="0" u="none" strike="noStrike" dirty="0" smtClean="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89819">
                <a:tc>
                  <a:txBody>
                    <a:bodyPr/>
                    <a:lstStyle/>
                    <a:p>
                      <a:pPr algn="l" rtl="0" fontAlgn="b"/>
                      <a:r>
                        <a:rPr lang="en-IN" sz="1800" b="0" i="0" u="none" strike="noStrike">
                          <a:solidFill>
                            <a:srgbClr val="000000"/>
                          </a:solidFill>
                          <a:effectLst/>
                          <a:latin typeface="Calibri" panose="020F0502020204030204"/>
                        </a:rPr>
                        <a:t>"  Wages</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smtClean="0">
                          <a:solidFill>
                            <a:srgbClr val="000000"/>
                          </a:solidFill>
                          <a:effectLst/>
                          <a:latin typeface="Calibri" panose="020F0502020204030204"/>
                        </a:rPr>
                        <a:t>11250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smtClean="0">
                          <a:solidFill>
                            <a:srgbClr val="000000"/>
                          </a:solidFill>
                          <a:effectLst/>
                          <a:latin typeface="Calibri" panose="020F0502020204030204"/>
                        </a:rPr>
                        <a:t>11250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Calibri" panose="020F0502020204030204"/>
                        </a:rPr>
                        <a:t>By </a:t>
                      </a:r>
                      <a:r>
                        <a:rPr lang="en-IN" sz="1800" b="0" i="0" u="none" strike="noStrike" dirty="0" smtClean="0">
                          <a:solidFill>
                            <a:srgbClr val="000000"/>
                          </a:solidFill>
                          <a:effectLst/>
                          <a:latin typeface="Calibri" panose="020F0502020204030204"/>
                        </a:rPr>
                        <a:t> Finished stock A/c</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US" sz="1800" b="0" i="0" u="none" strike="noStrike" dirty="0" smtClean="0">
                          <a:solidFill>
                            <a:srgbClr val="000000"/>
                          </a:solidFill>
                          <a:effectLst/>
                          <a:latin typeface="Calibri" panose="020F0502020204030204"/>
                        </a:rPr>
                        <a:t>112500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US" sz="1800" b="0" i="0" u="none" strike="noStrike" dirty="0" smtClean="0">
                          <a:solidFill>
                            <a:srgbClr val="000000"/>
                          </a:solidFill>
                          <a:effectLst/>
                          <a:latin typeface="Calibri" panose="020F0502020204030204"/>
                        </a:rPr>
                        <a:t>75750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US" sz="1800" b="0" i="0" u="none" strike="noStrike" dirty="0" smtClean="0">
                          <a:solidFill>
                            <a:srgbClr val="000000"/>
                          </a:solidFill>
                          <a:effectLst/>
                          <a:latin typeface="Calibri" panose="020F0502020204030204"/>
                        </a:rPr>
                        <a:t>36750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89819">
                <a:tc>
                  <a:txBody>
                    <a:bodyPr/>
                    <a:lstStyle/>
                    <a:p>
                      <a:pPr algn="l" rtl="0" fontAlgn="b"/>
                      <a:r>
                        <a:rPr lang="en-IN" sz="1800" b="0" i="0" u="none" strike="noStrike" dirty="0" smtClean="0">
                          <a:solidFill>
                            <a:srgbClr val="000000"/>
                          </a:solidFill>
                          <a:effectLst/>
                          <a:latin typeface="Calibri" panose="020F0502020204030204"/>
                        </a:rPr>
                        <a:t>                 </a:t>
                      </a:r>
                      <a:r>
                        <a:rPr lang="en-IN" sz="1800" b="1" i="0" u="none" strike="noStrike" dirty="0" smtClean="0">
                          <a:solidFill>
                            <a:srgbClr val="000000"/>
                          </a:solidFill>
                          <a:effectLst/>
                          <a:latin typeface="Calibri" panose="020F0502020204030204"/>
                        </a:rPr>
                        <a:t>Total</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US" sz="1800" b="1" i="0" u="none" strike="noStrike" dirty="0" smtClean="0">
                          <a:solidFill>
                            <a:srgbClr val="000000"/>
                          </a:solidFill>
                          <a:effectLst/>
                          <a:latin typeface="Calibri" panose="020F0502020204030204"/>
                        </a:rPr>
                        <a:t>90000</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800" b="1" i="0" u="none" strike="noStrike" dirty="0" smtClean="0">
                          <a:solidFill>
                            <a:srgbClr val="000000"/>
                          </a:solidFill>
                          <a:effectLst/>
                          <a:latin typeface="Calibri" panose="020F0502020204030204"/>
                        </a:rPr>
                        <a:t>75000</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1" i="0" u="none" strike="noStrike" dirty="0" smtClean="0">
                          <a:solidFill>
                            <a:srgbClr val="000000"/>
                          </a:solidFill>
                          <a:effectLst/>
                          <a:latin typeface="Calibri" panose="020F0502020204030204"/>
                        </a:rPr>
                        <a:t>  15000</a:t>
                      </a:r>
                      <a:r>
                        <a:rPr lang="en-IN" sz="1800" b="1" i="0" u="none" strike="noStrike" dirty="0">
                          <a:solidFill>
                            <a:srgbClr val="000000"/>
                          </a:solidFill>
                          <a:effectLst/>
                          <a:latin typeface="Calibri" panose="020F0502020204030204"/>
                        </a:rPr>
                        <a:t> </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a:solidFill>
                            <a:srgbClr val="000000"/>
                          </a:solidFill>
                          <a:effectLst/>
                          <a:latin typeface="Calibri" panose="020F0502020204030204"/>
                        </a:rPr>
                        <a:t>       (Transfer)</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14207">
                <a:tc>
                  <a:txBody>
                    <a:bodyPr/>
                    <a:lstStyle/>
                    <a:p>
                      <a:pPr algn="l" rtl="0" fontAlgn="b"/>
                      <a:r>
                        <a:rPr lang="en-IN" sz="1800" b="0" i="0" u="none" strike="noStrike" dirty="0">
                          <a:solidFill>
                            <a:srgbClr val="000000"/>
                          </a:solidFill>
                          <a:effectLst/>
                          <a:latin typeface="Calibri" panose="020F0502020204030204"/>
                        </a:rPr>
                        <a:t>Less: Closing stock c/d</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US" sz="1800" b="0" i="0" u="none" strike="noStrike" dirty="0" smtClean="0">
                          <a:solidFill>
                            <a:srgbClr val="000000"/>
                          </a:solidFill>
                          <a:effectLst/>
                          <a:latin typeface="Calibri" panose="020F0502020204030204"/>
                        </a:rPr>
                        <a:t>4500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smtClean="0">
                          <a:solidFill>
                            <a:srgbClr val="000000"/>
                          </a:solidFill>
                          <a:effectLst/>
                          <a:latin typeface="Calibri" panose="020F0502020204030204"/>
                        </a:rPr>
                        <a:t>3750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14207">
                <a:tc>
                  <a:txBody>
                    <a:bodyPr/>
                    <a:lstStyle/>
                    <a:p>
                      <a:pPr algn="l" rtl="0" fontAlgn="b"/>
                      <a:r>
                        <a:rPr lang="en-IN" sz="1800" b="0" i="0" u="none" strike="noStrike" dirty="0" smtClean="0">
                          <a:solidFill>
                            <a:srgbClr val="000000"/>
                          </a:solidFill>
                          <a:effectLst/>
                          <a:latin typeface="Calibri" panose="020F0502020204030204"/>
                        </a:rPr>
                        <a:t>            </a:t>
                      </a:r>
                      <a:r>
                        <a:rPr lang="en-IN" sz="1800" b="1" i="0" u="none" strike="noStrike" dirty="0" smtClean="0">
                          <a:solidFill>
                            <a:srgbClr val="000000"/>
                          </a:solidFill>
                          <a:effectLst/>
                          <a:latin typeface="Calibri" panose="020F0502020204030204"/>
                        </a:rPr>
                        <a:t>Prime </a:t>
                      </a:r>
                      <a:r>
                        <a:rPr lang="en-IN" sz="1800" b="1" i="0" u="none" strike="noStrike" dirty="0">
                          <a:solidFill>
                            <a:srgbClr val="000000"/>
                          </a:solidFill>
                          <a:effectLst/>
                          <a:latin typeface="Calibri" panose="020F0502020204030204"/>
                        </a:rPr>
                        <a:t>cost</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US" sz="1800" b="1" i="0" u="none" strike="noStrike" dirty="0" smtClean="0">
                          <a:solidFill>
                            <a:srgbClr val="000000"/>
                          </a:solidFill>
                          <a:effectLst/>
                          <a:latin typeface="Calibri" panose="020F0502020204030204"/>
                        </a:rPr>
                        <a:t>85500</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800" b="1" i="0" u="none" strike="noStrike" dirty="0" smtClean="0">
                          <a:solidFill>
                            <a:srgbClr val="000000"/>
                          </a:solidFill>
                          <a:effectLst/>
                          <a:latin typeface="Calibri" panose="020F0502020204030204"/>
                        </a:rPr>
                        <a:t>71250</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1" i="0" u="none" strike="noStrike" dirty="0">
                          <a:solidFill>
                            <a:srgbClr val="000000"/>
                          </a:solidFill>
                          <a:effectLst/>
                          <a:latin typeface="Calibri" panose="020F0502020204030204"/>
                        </a:rPr>
                        <a:t> </a:t>
                      </a:r>
                      <a:r>
                        <a:rPr lang="en-IN" sz="1800" b="1" i="0" u="none" strike="noStrike" dirty="0" smtClean="0">
                          <a:solidFill>
                            <a:srgbClr val="000000"/>
                          </a:solidFill>
                          <a:effectLst/>
                          <a:latin typeface="Calibri" panose="020F0502020204030204"/>
                        </a:rPr>
                        <a:t>14250</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589819">
                <a:tc>
                  <a:txBody>
                    <a:bodyPr/>
                    <a:lstStyle/>
                    <a:p>
                      <a:pPr algn="l" rtl="0" fontAlgn="b"/>
                      <a:r>
                        <a:rPr lang="en-IN" sz="1800" b="0" i="0" u="none" strike="noStrike">
                          <a:solidFill>
                            <a:srgbClr val="000000"/>
                          </a:solidFill>
                          <a:effectLst/>
                          <a:latin typeface="Calibri" panose="020F0502020204030204"/>
                        </a:rPr>
                        <a:t>To Production overheads</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US" sz="1800" b="0" i="0" u="none" strike="noStrike" dirty="0" smtClean="0">
                          <a:solidFill>
                            <a:srgbClr val="000000"/>
                          </a:solidFill>
                          <a:effectLst/>
                          <a:latin typeface="Calibri" panose="020F0502020204030204"/>
                        </a:rPr>
                        <a:t>4500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smtClean="0">
                          <a:solidFill>
                            <a:srgbClr val="000000"/>
                          </a:solidFill>
                          <a:effectLst/>
                          <a:latin typeface="Arial" panose="020B0604020202020204"/>
                        </a:rPr>
                        <a:t>4500</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Arial" panose="020B0604020202020204"/>
                        </a:rPr>
                        <a:t> </a:t>
                      </a:r>
                      <a:r>
                        <a:rPr lang="en-IN" sz="1800" b="0" i="0" u="none" strike="noStrike" dirty="0" smtClean="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55773">
                <a:tc>
                  <a:txBody>
                    <a:bodyPr/>
                    <a:lstStyle/>
                    <a:p>
                      <a:pPr algn="l" rtl="0" fontAlgn="b"/>
                      <a:r>
                        <a:rPr lang="en-IN" sz="1800" b="0" i="0" u="none" strike="noStrike" dirty="0" smtClean="0">
                          <a:solidFill>
                            <a:srgbClr val="000000"/>
                          </a:solidFill>
                          <a:effectLst/>
                          <a:latin typeface="Calibri" panose="020F0502020204030204"/>
                        </a:rPr>
                        <a:t>             </a:t>
                      </a:r>
                      <a:r>
                        <a:rPr lang="en-IN" sz="1800" b="1" i="0" u="none" strike="noStrike" dirty="0" smtClean="0">
                          <a:solidFill>
                            <a:srgbClr val="000000"/>
                          </a:solidFill>
                          <a:effectLst/>
                          <a:latin typeface="Calibri" panose="020F0502020204030204"/>
                        </a:rPr>
                        <a:t>Total </a:t>
                      </a:r>
                      <a:r>
                        <a:rPr lang="en-IN" sz="1800" b="1" i="0" u="none" strike="noStrike" dirty="0">
                          <a:solidFill>
                            <a:srgbClr val="000000"/>
                          </a:solidFill>
                          <a:effectLst/>
                          <a:latin typeface="Calibri" panose="020F0502020204030204"/>
                        </a:rPr>
                        <a:t>cost</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1" i="0" u="none" strike="noStrike" dirty="0" smtClean="0">
                          <a:solidFill>
                            <a:srgbClr val="000000"/>
                          </a:solidFill>
                          <a:effectLst/>
                          <a:latin typeface="Calibri" panose="020F0502020204030204"/>
                        </a:rPr>
                        <a:t>90000</a:t>
                      </a:r>
                      <a:endParaRPr lang="en-IN" sz="18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800" b="1" i="0" u="none" strike="noStrike" dirty="0" smtClean="0">
                          <a:solidFill>
                            <a:srgbClr val="000000"/>
                          </a:solidFill>
                          <a:effectLst/>
                          <a:latin typeface="Arial" panose="020B0604020202020204"/>
                        </a:rPr>
                        <a:t>75750</a:t>
                      </a:r>
                      <a:endParaRPr lang="en-IN" sz="1800" b="1"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1800" b="1" i="0" u="none" strike="noStrike" dirty="0">
                          <a:solidFill>
                            <a:srgbClr val="000000"/>
                          </a:solidFill>
                          <a:effectLst/>
                          <a:latin typeface="Arial" panose="020B0604020202020204"/>
                        </a:rPr>
                        <a:t> </a:t>
                      </a:r>
                      <a:r>
                        <a:rPr lang="en-IN" sz="1800" b="1" i="0" u="none" strike="noStrike" dirty="0" smtClean="0">
                          <a:solidFill>
                            <a:srgbClr val="000000"/>
                          </a:solidFill>
                          <a:effectLst/>
                          <a:latin typeface="Arial" panose="020B0604020202020204"/>
                        </a:rPr>
                        <a:t> 14250</a:t>
                      </a:r>
                      <a:endParaRPr lang="en-IN" sz="1800" b="1"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800" b="0" i="0" u="none" strike="noStrike" dirty="0">
                          <a:solidFill>
                            <a:srgbClr val="000000"/>
                          </a:solidFill>
                          <a:effectLst/>
                          <a:latin typeface="Arial" panose="020B0604020202020204"/>
                        </a:rPr>
                        <a:t> </a:t>
                      </a:r>
                      <a:endParaRPr lang="en-IN" sz="1800" b="0" i="0" u="none" strike="noStrike" dirty="0">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03487">
                <a:tc>
                  <a:txBody>
                    <a:bodyPr/>
                    <a:lstStyle/>
                    <a:p>
                      <a:pPr algn="l" rtl="0" fontAlgn="b"/>
                      <a:r>
                        <a:rPr lang="en-IN" sz="1800" b="0" i="0" u="none" strike="noStrike" dirty="0">
                          <a:solidFill>
                            <a:srgbClr val="000000"/>
                          </a:solidFill>
                          <a:effectLst/>
                          <a:latin typeface="Calibri" panose="020F0502020204030204"/>
                        </a:rPr>
                        <a:t>To Gross profit </a:t>
                      </a:r>
                      <a:r>
                        <a:rPr lang="en-IN" sz="1800" b="0" i="0" u="none" strike="noStrike" dirty="0" smtClean="0">
                          <a:solidFill>
                            <a:srgbClr val="000000"/>
                          </a:solidFill>
                          <a:effectLst/>
                          <a:latin typeface="Calibri" panose="020F0502020204030204"/>
                        </a:rPr>
                        <a:t>(1/4</a:t>
                      </a:r>
                      <a:r>
                        <a:rPr lang="en-IN" sz="1800" b="0" i="0" u="none" strike="noStrike" baseline="0" dirty="0" smtClean="0">
                          <a:solidFill>
                            <a:srgbClr val="000000"/>
                          </a:solidFill>
                          <a:effectLst/>
                          <a:latin typeface="Calibri" panose="020F0502020204030204"/>
                        </a:rPr>
                        <a:t> o</a:t>
                      </a:r>
                      <a:r>
                        <a:rPr lang="en-IN" sz="1800" b="0" i="0" u="none" strike="noStrike" dirty="0" smtClean="0">
                          <a:solidFill>
                            <a:srgbClr val="000000"/>
                          </a:solidFill>
                          <a:effectLst/>
                          <a:latin typeface="Calibri" panose="020F0502020204030204"/>
                        </a:rPr>
                        <a:t>f Cost</a:t>
                      </a:r>
                      <a:r>
                        <a:rPr lang="en-IN" sz="1800" b="0" i="0" u="none" strike="noStrike" dirty="0">
                          <a:solidFill>
                            <a:srgbClr val="000000"/>
                          </a:solidFill>
                          <a:effectLst/>
                          <a:latin typeface="Calibri" panose="020F0502020204030204"/>
                        </a:rPr>
                        <a:t>)</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smtClean="0">
                          <a:solidFill>
                            <a:srgbClr val="000000"/>
                          </a:solidFill>
                          <a:effectLst/>
                          <a:latin typeface="Calibri" panose="020F0502020204030204"/>
                        </a:rPr>
                        <a:t>22500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a:solidFill>
                            <a:srgbClr val="000000"/>
                          </a:solidFill>
                          <a:effectLst/>
                          <a:latin typeface="Calibri" panose="020F0502020204030204"/>
                        </a:rPr>
                        <a:t> </a:t>
                      </a:r>
                      <a:r>
                        <a:rPr lang="en-IN" sz="1800" b="0" i="0" u="none" strike="noStrike" dirty="0" smtClean="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smtClean="0">
                          <a:solidFill>
                            <a:srgbClr val="000000"/>
                          </a:solidFill>
                          <a:effectLst/>
                          <a:latin typeface="Calibri" panose="020F0502020204030204"/>
                        </a:rPr>
                        <a:t>22500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1800" b="0" i="0" u="none" strike="noStrike">
                          <a:solidFill>
                            <a:srgbClr val="000000"/>
                          </a:solidFill>
                          <a:effectLst/>
                          <a:latin typeface="Arial" panose="020B0604020202020204"/>
                        </a:rPr>
                        <a:t> </a:t>
                      </a:r>
                      <a:endParaRPr lang="en-IN" sz="1800" b="0" i="0" u="none" strike="noStrike">
                        <a:solidFill>
                          <a:srgbClr val="000000"/>
                        </a:solidFill>
                        <a:effectLst/>
                        <a:latin typeface="Arial" panose="020B060402020202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14207">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1800" b="0" i="0" u="none" strike="noStrike" dirty="0" smtClean="0">
                          <a:solidFill>
                            <a:srgbClr val="000000"/>
                          </a:solidFill>
                          <a:effectLst/>
                          <a:latin typeface="Calibri" panose="020F0502020204030204"/>
                        </a:rPr>
                        <a:t>112500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smtClean="0">
                          <a:solidFill>
                            <a:srgbClr val="000000"/>
                          </a:solidFill>
                          <a:effectLst/>
                          <a:latin typeface="Calibri" panose="020F0502020204030204"/>
                        </a:rPr>
                        <a:t>75750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smtClean="0">
                          <a:solidFill>
                            <a:srgbClr val="000000"/>
                          </a:solidFill>
                          <a:effectLst/>
                          <a:latin typeface="Calibri" panose="020F0502020204030204"/>
                        </a:rPr>
                        <a:t>36750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US" sz="1800" b="0" i="0" u="none" strike="noStrike" dirty="0" smtClean="0">
                          <a:solidFill>
                            <a:srgbClr val="000000"/>
                          </a:solidFill>
                          <a:effectLst/>
                          <a:latin typeface="Calibri" panose="020F0502020204030204"/>
                        </a:rPr>
                        <a:t>112500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800" b="0" i="0" u="none" strike="noStrike" dirty="0" smtClean="0">
                          <a:solidFill>
                            <a:srgbClr val="000000"/>
                          </a:solidFill>
                          <a:effectLst/>
                          <a:latin typeface="Calibri" panose="020F0502020204030204"/>
                        </a:rPr>
                        <a:t>75750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1800" b="0" i="0" u="none" strike="noStrike" dirty="0" smtClean="0">
                          <a:solidFill>
                            <a:srgbClr val="000000"/>
                          </a:solidFill>
                          <a:effectLst/>
                          <a:latin typeface="Calibri" panose="020F0502020204030204"/>
                        </a:rPr>
                        <a:t>36750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4207">
                <a:tc>
                  <a:txBody>
                    <a:bodyPr/>
                    <a:lstStyle/>
                    <a:p>
                      <a:pPr algn="l" rtl="0" fontAlgn="b"/>
                      <a:r>
                        <a:rPr lang="en-IN" sz="1800" b="0" i="0" u="none" strike="noStrike">
                          <a:solidFill>
                            <a:srgbClr val="000000"/>
                          </a:solidFill>
                          <a:effectLst/>
                          <a:latin typeface="Calibri" panose="020F0502020204030204"/>
                        </a:rPr>
                        <a:t>To Stock b/d</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smtClean="0">
                          <a:solidFill>
                            <a:srgbClr val="000000"/>
                          </a:solidFill>
                          <a:effectLst/>
                          <a:latin typeface="Calibri" panose="020F0502020204030204"/>
                        </a:rPr>
                        <a:t>4500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smtClean="0">
                          <a:solidFill>
                            <a:srgbClr val="000000"/>
                          </a:solidFill>
                          <a:effectLst/>
                          <a:latin typeface="Calibri" panose="020F0502020204030204"/>
                        </a:rPr>
                        <a:t>3750</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dirty="0" smtClean="0">
                          <a:solidFill>
                            <a:srgbClr val="000000"/>
                          </a:solidFill>
                          <a:effectLst/>
                          <a:latin typeface="Calibri" panose="020F0502020204030204"/>
                        </a:rPr>
                        <a:t>      750 </a:t>
                      </a:r>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a:solidFill>
                            <a:srgbClr val="000000"/>
                          </a:solidFill>
                          <a:effectLst/>
                          <a:latin typeface="Calibri" panose="020F0502020204030204"/>
                        </a:rPr>
                        <a:t> </a:t>
                      </a:r>
                      <a:endParaRPr lang="en-IN" sz="18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1800" b="0" i="0" u="none" strike="noStrike" dirty="0">
                          <a:solidFill>
                            <a:srgbClr val="000000"/>
                          </a:solidFill>
                          <a:effectLst/>
                          <a:latin typeface="Calibri" panose="020F0502020204030204"/>
                        </a:rPr>
                        <a:t> </a:t>
                      </a:r>
                      <a:endParaRPr lang="en-IN" sz="18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67547" y="1700809"/>
          <a:ext cx="8352926" cy="4442748"/>
        </p:xfrm>
        <a:graphic>
          <a:graphicData uri="http://schemas.openxmlformats.org/drawingml/2006/table">
            <a:tbl>
              <a:tblPr/>
              <a:tblGrid>
                <a:gridCol w="2015635"/>
                <a:gridCol w="819919"/>
                <a:gridCol w="819919"/>
                <a:gridCol w="953036"/>
                <a:gridCol w="1284660"/>
                <a:gridCol w="819919"/>
                <a:gridCol w="819919"/>
                <a:gridCol w="819919"/>
              </a:tblGrid>
              <a:tr h="424847">
                <a:tc gridSpan="8">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FINISHED STOCK ACCOUNT</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r>
              <a:tr h="424847">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Particulars</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Total</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Cost</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Profit</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Particulars</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Total</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Cost</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Profit</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847">
                <a:tc>
                  <a:txBody>
                    <a:bodyPr/>
                    <a:lstStyle/>
                    <a:p>
                      <a:pPr algn="l" rtl="0" fontAlgn="ctr"/>
                      <a:r>
                        <a:rPr lang="en-IN" sz="2000" b="0" i="0" u="none" strike="noStrike">
                          <a:solidFill>
                            <a:srgbClr val="000000"/>
                          </a:solidFill>
                          <a:effectLst/>
                          <a:latin typeface="Times New Roman" panose="02020603050405020304" pitchFamily="18" charset="0"/>
                          <a:cs typeface="Times New Roman" panose="02020603050405020304" pitchFamily="18" charset="0"/>
                        </a:rPr>
                        <a:t>To Opening stock A/c</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ctr"/>
                      <a:r>
                        <a:rPr lang="en-IN" sz="2000" b="0" i="0" u="none" strike="noStrike">
                          <a:solidFill>
                            <a:srgbClr val="000000"/>
                          </a:solidFill>
                          <a:effectLst/>
                          <a:latin typeface="Times New Roman" panose="02020603050405020304" pitchFamily="18" charset="0"/>
                          <a:cs typeface="Times New Roman" panose="02020603050405020304" pitchFamily="18" charset="0"/>
                        </a:rPr>
                        <a:t>22500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ctr"/>
                      <a:r>
                        <a:rPr lang="en-IN" sz="2000" b="0" i="0" u="none" strike="noStrike">
                          <a:solidFill>
                            <a:srgbClr val="000000"/>
                          </a:solidFill>
                          <a:effectLst/>
                          <a:latin typeface="Times New Roman" panose="02020603050405020304" pitchFamily="18" charset="0"/>
                          <a:cs typeface="Times New Roman" panose="02020603050405020304" pitchFamily="18" charset="0"/>
                        </a:rPr>
                        <a:t>14250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ctr"/>
                      <a:r>
                        <a:rPr lang="en-IN" sz="2000" b="0" i="0" u="none" strike="noStrike">
                          <a:solidFill>
                            <a:srgbClr val="000000"/>
                          </a:solidFill>
                          <a:effectLst/>
                          <a:latin typeface="Times New Roman" panose="02020603050405020304" pitchFamily="18" charset="0"/>
                          <a:cs typeface="Times New Roman" panose="02020603050405020304" pitchFamily="18" charset="0"/>
                        </a:rPr>
                        <a:t>8250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24847">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Process II A/c</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112500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75750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36750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4847">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135000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90000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45000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By Sales</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140000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82500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57500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4847">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Less: Closing stock</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11250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dirty="0">
                          <a:solidFill>
                            <a:srgbClr val="000000"/>
                          </a:solidFill>
                          <a:effectLst/>
                          <a:latin typeface="Times New Roman" panose="02020603050405020304" pitchFamily="18" charset="0"/>
                          <a:cs typeface="Times New Roman" panose="02020603050405020304" pitchFamily="18" charset="0"/>
                        </a:rPr>
                        <a:t>7500</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3750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4847">
                <a:tc>
                  <a:txBody>
                    <a:bodyPr/>
                    <a:lstStyle/>
                    <a:p>
                      <a:pPr algn="l"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123750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82500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41250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424847">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To Gross profit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16250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16250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24847">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140000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82500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57500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140000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82500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57500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847">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To Stock b/d</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11250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7500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3750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IN" sz="2000" b="0" i="0" u="none" strike="noStrike" dirty="0">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Calculation of profit on closing stock</a:t>
            </a:r>
            <a:endParaRPr lang="en-IN" sz="2800" b="1" dirty="0"/>
          </a:p>
        </p:txBody>
      </p:sp>
      <p:sp>
        <p:nvSpPr>
          <p:cNvPr id="3" name="Content Placeholder 2"/>
          <p:cNvSpPr>
            <a:spLocks noGrp="1"/>
          </p:cNvSpPr>
          <p:nvPr>
            <p:ph idx="1"/>
          </p:nvPr>
        </p:nvSpPr>
        <p:spPr>
          <a:xfrm>
            <a:off x="457200" y="1600200"/>
            <a:ext cx="8229600" cy="4925144"/>
          </a:xfrm>
        </p:spPr>
        <p:txBody>
          <a:bodyPr>
            <a:normAutofit/>
          </a:bodyPr>
          <a:lstStyle/>
          <a:p>
            <a:pPr marL="0" indent="0">
              <a:spcBef>
                <a:spcPts val="0"/>
              </a:spcBef>
              <a:buNone/>
            </a:pPr>
            <a:r>
              <a:rPr lang="en-US" sz="2200" b="1" dirty="0" smtClean="0">
                <a:latin typeface="Times New Roman" panose="02020603050405020304" pitchFamily="18" charset="0"/>
                <a:cs typeface="Times New Roman" panose="02020603050405020304" pitchFamily="18" charset="0"/>
              </a:rPr>
              <a:t>	Cost of closing stock = </a:t>
            </a:r>
            <a:r>
              <a:rPr lang="en-US" sz="2200" b="1" u="sng" dirty="0" smtClean="0">
                <a:latin typeface="Times New Roman" panose="02020603050405020304" pitchFamily="18" charset="0"/>
                <a:cs typeface="Times New Roman" panose="02020603050405020304" pitchFamily="18" charset="0"/>
              </a:rPr>
              <a:t>Cost column</a:t>
            </a:r>
            <a:r>
              <a:rPr lang="en-US" sz="2200" b="1" dirty="0" smtClean="0">
                <a:latin typeface="Times New Roman" panose="02020603050405020304" pitchFamily="18" charset="0"/>
                <a:cs typeface="Times New Roman" panose="02020603050405020304" pitchFamily="18" charset="0"/>
              </a:rPr>
              <a:t>  x Stock</a:t>
            </a:r>
            <a:endParaRPr lang="en-US" sz="22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Total column</a:t>
            </a:r>
            <a:endParaRPr lang="en-US" sz="2200" b="1"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smtClean="0">
                <a:latin typeface="Times New Roman" panose="02020603050405020304" pitchFamily="18" charset="0"/>
                <a:cs typeface="Times New Roman" panose="02020603050405020304" pitchFamily="18" charset="0"/>
              </a:rPr>
              <a:t>Process I  </a:t>
            </a:r>
            <a:r>
              <a:rPr lang="en-US" sz="2200" dirty="0" smtClean="0">
                <a:latin typeface="Times New Roman" panose="02020603050405020304" pitchFamily="18" charset="0"/>
                <a:cs typeface="Times New Roman" panose="02020603050405020304" pitchFamily="18" charset="0"/>
              </a:rPr>
              <a:t> :   No profit</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smtClean="0">
                <a:latin typeface="Times New Roman" panose="02020603050405020304" pitchFamily="18" charset="0"/>
                <a:cs typeface="Times New Roman" panose="02020603050405020304" pitchFamily="18" charset="0"/>
              </a:rPr>
              <a:t>Process II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75000</a:t>
            </a:r>
            <a:r>
              <a:rPr lang="en-US" sz="2200" dirty="0" smtClean="0">
                <a:latin typeface="Times New Roman" panose="02020603050405020304" pitchFamily="18" charset="0"/>
                <a:cs typeface="Times New Roman" panose="02020603050405020304" pitchFamily="18" charset="0"/>
              </a:rPr>
              <a:t>  x 4500  = 3750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90000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Profit</a:t>
            </a:r>
            <a:r>
              <a:rPr lang="en-US" sz="2200" dirty="0" smtClean="0">
                <a:latin typeface="Times New Roman" panose="02020603050405020304" pitchFamily="18" charset="0"/>
                <a:cs typeface="Times New Roman" panose="02020603050405020304" pitchFamily="18" charset="0"/>
              </a:rPr>
              <a:t> = 4500 – 3750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750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b="1" dirty="0" smtClean="0">
                <a:latin typeface="Times New Roman" panose="02020603050405020304" pitchFamily="18" charset="0"/>
                <a:cs typeface="Times New Roman" panose="02020603050405020304" pitchFamily="18" charset="0"/>
              </a:rPr>
              <a:t>Finished stock</a:t>
            </a:r>
            <a:r>
              <a:rPr lang="en-US" sz="2200" dirty="0" smtClean="0">
                <a:latin typeface="Times New Roman" panose="02020603050405020304" pitchFamily="18" charset="0"/>
                <a:cs typeface="Times New Roman" panose="02020603050405020304" pitchFamily="18" charset="0"/>
              </a:rPr>
              <a:t> =   </a:t>
            </a:r>
            <a:r>
              <a:rPr lang="en-US" sz="2200" u="sng" dirty="0" smtClean="0">
                <a:latin typeface="Times New Roman" panose="02020603050405020304" pitchFamily="18" charset="0"/>
                <a:cs typeface="Times New Roman" panose="02020603050405020304" pitchFamily="18" charset="0"/>
              </a:rPr>
              <a:t>90000</a:t>
            </a:r>
            <a:r>
              <a:rPr lang="en-US" sz="2200" dirty="0" smtClean="0">
                <a:latin typeface="Times New Roman" panose="02020603050405020304" pitchFamily="18" charset="0"/>
                <a:cs typeface="Times New Roman" panose="02020603050405020304" pitchFamily="18" charset="0"/>
              </a:rPr>
              <a:t> x 11250 = 7500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135000</a:t>
            </a:r>
            <a:endParaRPr lang="en-US" sz="2200" dirty="0" smtClean="0">
              <a:latin typeface="Times New Roman" panose="02020603050405020304" pitchFamily="18" charset="0"/>
              <a:cs typeface="Times New Roman" panose="02020603050405020304" pitchFamily="18" charset="0"/>
            </a:endParaRPr>
          </a:p>
          <a:p>
            <a:pPr marL="0" indent="0">
              <a:spcBef>
                <a:spcPts val="0"/>
              </a:spcBef>
              <a:buNone/>
            </a:pPr>
            <a:r>
              <a:rPr lang="en-US" sz="2200"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Profit</a:t>
            </a:r>
            <a:r>
              <a:rPr lang="en-US" sz="2200" dirty="0" smtClean="0">
                <a:latin typeface="Times New Roman" panose="02020603050405020304" pitchFamily="18" charset="0"/>
                <a:cs typeface="Times New Roman" panose="02020603050405020304" pitchFamily="18" charset="0"/>
              </a:rPr>
              <a:t> = 11250 – 7500 =</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3750</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800" b="1" dirty="0">
                <a:solidFill>
                  <a:srgbClr val="000000"/>
                </a:solidFill>
                <a:latin typeface="Times New Roman" panose="02020603050405020304"/>
              </a:rPr>
              <a:t>b) Actual realised profit can be shown as follows</a:t>
            </a:r>
            <a:br>
              <a:rPr lang="en-IN" sz="2800" b="1" dirty="0">
                <a:solidFill>
                  <a:srgbClr val="000000"/>
                </a:solidFill>
                <a:latin typeface="Times New Roman" panose="02020603050405020304"/>
              </a:rPr>
            </a:br>
            <a:endParaRPr lang="en-IN" dirty="0"/>
          </a:p>
        </p:txBody>
      </p:sp>
      <p:graphicFrame>
        <p:nvGraphicFramePr>
          <p:cNvPr id="4" name="Content Placeholder 3"/>
          <p:cNvGraphicFramePr>
            <a:graphicFrameLocks noGrp="1"/>
          </p:cNvGraphicFramePr>
          <p:nvPr>
            <p:ph idx="1"/>
          </p:nvPr>
        </p:nvGraphicFramePr>
        <p:xfrm>
          <a:off x="683568" y="1916834"/>
          <a:ext cx="7992889" cy="3712283"/>
        </p:xfrm>
        <a:graphic>
          <a:graphicData uri="http://schemas.openxmlformats.org/drawingml/2006/table">
            <a:tbl>
              <a:tblPr/>
              <a:tblGrid>
                <a:gridCol w="1567233"/>
                <a:gridCol w="1358267"/>
                <a:gridCol w="1410510"/>
                <a:gridCol w="1288615"/>
                <a:gridCol w="1432159"/>
                <a:gridCol w="936105"/>
              </a:tblGrid>
              <a:tr h="418107">
                <a:tc rowSpan="2">
                  <a:txBody>
                    <a:bodyPr/>
                    <a:lstStyle/>
                    <a:p>
                      <a:pPr algn="ctr" rtl="0" fontAlgn="ctr"/>
                      <a:r>
                        <a:rPr lang="en-IN" sz="2000" b="1" i="0" u="none" strike="noStrike" dirty="0">
                          <a:solidFill>
                            <a:srgbClr val="000000"/>
                          </a:solidFill>
                          <a:effectLst/>
                          <a:latin typeface="Times New Roman" panose="02020603050405020304" pitchFamily="18" charset="0"/>
                          <a:cs typeface="Times New Roman" panose="02020603050405020304" pitchFamily="18" charset="0"/>
                        </a:rPr>
                        <a:t>Process </a:t>
                      </a:r>
                      <a:r>
                        <a:rPr lang="en-IN" sz="2000" b="1" i="0" u="none" strike="noStrike" dirty="0" err="1">
                          <a:solidFill>
                            <a:srgbClr val="000000"/>
                          </a:solidFill>
                          <a:effectLst/>
                          <a:latin typeface="Times New Roman" panose="02020603050405020304" pitchFamily="18" charset="0"/>
                          <a:cs typeface="Times New Roman" panose="02020603050405020304" pitchFamily="18" charset="0"/>
                        </a:rPr>
                        <a:t>Acccount</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IN" sz="2000" b="1" i="0" u="none" strike="noStrike" dirty="0">
                          <a:solidFill>
                            <a:srgbClr val="000000"/>
                          </a:solidFill>
                          <a:effectLst/>
                          <a:latin typeface="Times New Roman" panose="02020603050405020304" pitchFamily="18" charset="0"/>
                          <a:cs typeface="Times New Roman" panose="02020603050405020304" pitchFamily="18" charset="0"/>
                        </a:rPr>
                        <a:t>Apparent profit from process</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IN" sz="2000" b="1" i="0" u="none" strike="noStrike" dirty="0">
                          <a:solidFill>
                            <a:srgbClr val="000000"/>
                          </a:solidFill>
                          <a:effectLst/>
                          <a:latin typeface="Times New Roman" panose="02020603050405020304" pitchFamily="18" charset="0"/>
                          <a:cs typeface="Times New Roman" panose="02020603050405020304" pitchFamily="18" charset="0"/>
                        </a:rPr>
                        <a:t>Unrealized profit</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a:txBody>
                    <a:bodyPr/>
                    <a:lstStyle/>
                    <a:p>
                      <a:pPr algn="ctr" fontAlgn="b"/>
                      <a:r>
                        <a:rPr lang="en-IN" sz="2000" b="0" i="0" u="none" strike="noStrike" dirty="0">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216311">
                <a:tc vMerge="1">
                  <a:tcPr/>
                </a:tc>
                <a:tc vMerge="1">
                  <a:tcPr/>
                </a:tc>
                <a:tc>
                  <a:txBody>
                    <a:bodyPr/>
                    <a:lstStyle/>
                    <a:p>
                      <a:pPr algn="ctr" fontAlgn="ctr"/>
                      <a:r>
                        <a:rPr lang="en-IN" sz="2000" b="1" i="0" u="none" strike="noStrike" dirty="0">
                          <a:solidFill>
                            <a:srgbClr val="000000"/>
                          </a:solidFill>
                          <a:effectLst/>
                          <a:latin typeface="Times New Roman" panose="02020603050405020304" pitchFamily="18" charset="0"/>
                          <a:cs typeface="Times New Roman" panose="02020603050405020304" pitchFamily="18" charset="0"/>
                        </a:rPr>
                        <a:t>Opening stock</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a:solidFill>
                            <a:srgbClr val="000000"/>
                          </a:solidFill>
                          <a:effectLst/>
                          <a:latin typeface="Times New Roman" panose="02020603050405020304" pitchFamily="18" charset="0"/>
                          <a:cs typeface="Times New Roman" panose="02020603050405020304" pitchFamily="18" charset="0"/>
                        </a:rPr>
                        <a:t>Closing stock</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a:solidFill>
                            <a:srgbClr val="000000"/>
                          </a:solidFill>
                          <a:effectLst/>
                          <a:latin typeface="Times New Roman" panose="02020603050405020304" pitchFamily="18" charset="0"/>
                          <a:cs typeface="Times New Roman" panose="02020603050405020304" pitchFamily="18" charset="0"/>
                        </a:rPr>
                        <a:t>Transferred</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2000" b="1" i="0" u="none" strike="noStrike" dirty="0">
                          <a:solidFill>
                            <a:srgbClr val="000000"/>
                          </a:solidFill>
                          <a:effectLst/>
                          <a:latin typeface="Times New Roman" panose="02020603050405020304" pitchFamily="18" charset="0"/>
                          <a:cs typeface="Times New Roman" panose="02020603050405020304" pitchFamily="18" charset="0"/>
                        </a:rPr>
                        <a:t>Actual profit</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107">
                <a:tc>
                  <a:txBody>
                    <a:bodyPr/>
                    <a:lstStyle/>
                    <a:p>
                      <a:pPr algn="ct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Process I</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13500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a:solidFill>
                            <a:srgbClr val="000000"/>
                          </a:solidFill>
                          <a:effectLst/>
                          <a:latin typeface="Times New Roman" panose="02020603050405020304" pitchFamily="18" charset="0"/>
                          <a:cs typeface="Times New Roman" panose="02020603050405020304" pitchFamily="18" charset="0"/>
                        </a:rPr>
                        <a:t> </a:t>
                      </a:r>
                      <a:r>
                        <a:rPr lang="en-IN" sz="2000"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en-IN" sz="2000" b="0" i="0" u="none" strike="noStrike" dirty="0">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en-IN" sz="2000" b="0" i="0" u="none" strike="noStrike" dirty="0">
                          <a:solidFill>
                            <a:srgbClr val="000000"/>
                          </a:solidFill>
                          <a:effectLst/>
                          <a:latin typeface="Times New Roman" panose="02020603050405020304" pitchFamily="18" charset="0"/>
                          <a:cs typeface="Times New Roman" panose="02020603050405020304" pitchFamily="18" charset="0"/>
                        </a:rPr>
                        <a:t> </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13500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107">
                <a:tc>
                  <a:txBody>
                    <a:bodyPr/>
                    <a:lstStyle/>
                    <a:p>
                      <a:pPr algn="ct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Processs II</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22500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1500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smtClean="0">
                          <a:solidFill>
                            <a:srgbClr val="000000"/>
                          </a:solidFill>
                          <a:effectLst/>
                          <a:latin typeface="Times New Roman" panose="02020603050405020304" pitchFamily="18" charset="0"/>
                          <a:cs typeface="Times New Roman" panose="02020603050405020304" pitchFamily="18" charset="0"/>
                        </a:rPr>
                        <a:t>750</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smtClean="0">
                          <a:solidFill>
                            <a:srgbClr val="000000"/>
                          </a:solidFill>
                          <a:effectLst/>
                          <a:latin typeface="Times New Roman" panose="02020603050405020304" pitchFamily="18" charset="0"/>
                          <a:cs typeface="Times New Roman" panose="02020603050405020304" pitchFamily="18" charset="0"/>
                        </a:rPr>
                        <a:t>(+) 750</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23250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3544">
                <a:tc>
                  <a:txBody>
                    <a:bodyPr/>
                    <a:lstStyle/>
                    <a:p>
                      <a:pPr algn="ct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Finished stock</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16250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8250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smtClean="0">
                          <a:solidFill>
                            <a:srgbClr val="000000"/>
                          </a:solidFill>
                          <a:effectLst/>
                          <a:latin typeface="Times New Roman" panose="02020603050405020304" pitchFamily="18" charset="0"/>
                          <a:cs typeface="Times New Roman" panose="02020603050405020304" pitchFamily="18" charset="0"/>
                        </a:rPr>
                        <a:t>3750</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dirty="0" smtClean="0">
                          <a:solidFill>
                            <a:srgbClr val="000000"/>
                          </a:solidFill>
                          <a:effectLst/>
                          <a:latin typeface="Times New Roman" panose="02020603050405020304" pitchFamily="18" charset="0"/>
                          <a:cs typeface="Times New Roman" panose="02020603050405020304" pitchFamily="18" charset="0"/>
                        </a:rPr>
                        <a:t>(+) 4500</a:t>
                      </a:r>
                      <a:endParaRPr lang="en-IN" sz="2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0" i="0" u="none" strike="noStrike">
                          <a:solidFill>
                            <a:srgbClr val="000000"/>
                          </a:solidFill>
                          <a:effectLst/>
                          <a:latin typeface="Times New Roman" panose="02020603050405020304" pitchFamily="18" charset="0"/>
                          <a:cs typeface="Times New Roman" panose="02020603050405020304" pitchFamily="18" charset="0"/>
                        </a:rPr>
                        <a:t>20750</a:t>
                      </a:r>
                      <a:endParaRPr lang="en-IN" sz="20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8107">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Total </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1" i="0" u="none" strike="noStrike" dirty="0">
                          <a:solidFill>
                            <a:srgbClr val="000000"/>
                          </a:solidFill>
                          <a:effectLst/>
                          <a:latin typeface="Times New Roman" panose="02020603050405020304" pitchFamily="18" charset="0"/>
                          <a:cs typeface="Times New Roman" panose="02020603050405020304" pitchFamily="18" charset="0"/>
                        </a:rPr>
                        <a:t>52250</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a:solidFill>
                            <a:srgbClr val="000000"/>
                          </a:solidFill>
                          <a:effectLst/>
                          <a:latin typeface="Times New Roman" panose="02020603050405020304" pitchFamily="18" charset="0"/>
                          <a:cs typeface="Times New Roman" panose="02020603050405020304" pitchFamily="18" charset="0"/>
                        </a:rPr>
                        <a:t>9750</a:t>
                      </a:r>
                      <a:endParaRPr lang="en-IN" sz="20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dirty="0" smtClean="0">
                          <a:solidFill>
                            <a:srgbClr val="000000"/>
                          </a:solidFill>
                          <a:effectLst/>
                          <a:latin typeface="Times New Roman" panose="02020603050405020304" pitchFamily="18" charset="0"/>
                          <a:cs typeface="Times New Roman" panose="02020603050405020304" pitchFamily="18" charset="0"/>
                        </a:rPr>
                        <a:t>4500</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dirty="0" smtClean="0">
                          <a:solidFill>
                            <a:srgbClr val="000000"/>
                          </a:solidFill>
                          <a:effectLst/>
                          <a:latin typeface="Times New Roman" panose="02020603050405020304" pitchFamily="18" charset="0"/>
                          <a:cs typeface="Times New Roman" panose="02020603050405020304" pitchFamily="18" charset="0"/>
                        </a:rPr>
                        <a:t>(+) 5250</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IN" sz="2000" b="1" i="0" u="none" strike="noStrike" dirty="0">
                          <a:solidFill>
                            <a:srgbClr val="000000"/>
                          </a:solidFill>
                          <a:effectLst/>
                          <a:latin typeface="Times New Roman" panose="02020603050405020304" pitchFamily="18" charset="0"/>
                          <a:cs typeface="Times New Roman" panose="02020603050405020304" pitchFamily="18" charset="0"/>
                        </a:rPr>
                        <a:t>57500</a:t>
                      </a:r>
                      <a:endParaRPr lang="en-IN" sz="20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r>
              <a:rPr lang="en-US" sz="3000" b="1" dirty="0" smtClean="0"/>
              <a:t>c) Stock valuation for balance sheet purpose</a:t>
            </a:r>
            <a:endParaRPr lang="en-IN" sz="3000" b="1" dirty="0"/>
          </a:p>
        </p:txBody>
      </p:sp>
      <p:sp>
        <p:nvSpPr>
          <p:cNvPr id="3" name="Content Placeholder 2"/>
          <p:cNvSpPr>
            <a:spLocks noGrp="1"/>
          </p:cNvSpPr>
          <p:nvPr>
            <p:ph idx="1"/>
          </p:nvPr>
        </p:nvSpPr>
        <p:spPr>
          <a:xfrm>
            <a:off x="457200" y="836712"/>
            <a:ext cx="8229600" cy="5289451"/>
          </a:xfrm>
        </p:spPr>
        <p:txBody>
          <a:bodyPr>
            <a:noAutofit/>
          </a:bodyPr>
          <a:lstStyle/>
          <a:p>
            <a:pPr marL="0" indent="0">
              <a:buNone/>
            </a:pPr>
            <a:r>
              <a:rPr lang="en-US" sz="2000" dirty="0" smtClean="0">
                <a:latin typeface="Times New Roman" panose="02020603050405020304" pitchFamily="18" charset="0"/>
                <a:cs typeface="Times New Roman" panose="02020603050405020304" pitchFamily="18" charset="0"/>
              </a:rPr>
              <a:t>				</a:t>
            </a:r>
            <a:r>
              <a:rPr lang="en-US" sz="2000" b="1" u="sng" dirty="0">
                <a:latin typeface="Times New Roman" panose="02020603050405020304" pitchFamily="18" charset="0"/>
                <a:cs typeface="Times New Roman" panose="02020603050405020304" pitchFamily="18" charset="0"/>
              </a:rPr>
              <a:t>C</a:t>
            </a:r>
            <a:r>
              <a:rPr lang="en-US" sz="2000" b="1" u="sng" dirty="0" smtClean="0">
                <a:latin typeface="Times New Roman" panose="02020603050405020304" pitchFamily="18" charset="0"/>
                <a:cs typeface="Times New Roman" panose="02020603050405020304" pitchFamily="18" charset="0"/>
              </a:rPr>
              <a:t>ost of closing stock</a:t>
            </a:r>
            <a:endParaRPr lang="en-US" sz="2000" b="1" u="sng"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Process I				3700</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Process II				3750</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Finished stock				</a:t>
            </a:r>
            <a:r>
              <a:rPr lang="en-US" sz="2000" u="sng" dirty="0" smtClean="0">
                <a:latin typeface="Times New Roman" panose="02020603050405020304" pitchFamily="18" charset="0"/>
                <a:cs typeface="Times New Roman" panose="02020603050405020304" pitchFamily="18" charset="0"/>
              </a:rPr>
              <a:t>7500</a:t>
            </a:r>
            <a:endParaRPr lang="en-US" sz="2000" u="sng"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Total	             </a:t>
            </a:r>
            <a:r>
              <a:rPr lang="en-US" sz="2000" b="1" u="sng" dirty="0" smtClean="0">
                <a:latin typeface="Times New Roman" panose="02020603050405020304" pitchFamily="18" charset="0"/>
                <a:cs typeface="Times New Roman" panose="02020603050405020304" pitchFamily="18" charset="0"/>
              </a:rPr>
              <a:t>14950</a:t>
            </a:r>
            <a:endParaRPr lang="en-US" sz="2000" b="1" u="sng" dirty="0" smtClean="0">
              <a:latin typeface="Times New Roman" panose="02020603050405020304" pitchFamily="18" charset="0"/>
              <a:cs typeface="Times New Roman" panose="02020603050405020304" pitchFamily="18" charset="0"/>
            </a:endParaRPr>
          </a:p>
          <a:p>
            <a:pPr marL="0" indent="0">
              <a:buNone/>
            </a:pPr>
            <a:r>
              <a:rPr lang="en-US" sz="2000" b="1" dirty="0" smtClean="0">
                <a:latin typeface="Times New Roman" panose="02020603050405020304" pitchFamily="18" charset="0"/>
                <a:cs typeface="Times New Roman" panose="02020603050405020304" pitchFamily="18" charset="0"/>
              </a:rPr>
              <a:t>Check:</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Process I				36700</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Process II				</a:t>
            </a:r>
            <a:r>
              <a:rPr lang="en-US" sz="2000" u="sng" dirty="0" smtClean="0">
                <a:latin typeface="Times New Roman" panose="02020603050405020304" pitchFamily="18" charset="0"/>
                <a:cs typeface="Times New Roman" panose="02020603050405020304" pitchFamily="18" charset="0"/>
              </a:rPr>
              <a:t>31500</a:t>
            </a:r>
            <a:endParaRPr lang="en-US" sz="2000" u="sng" dirty="0" smtClean="0">
              <a:latin typeface="Times New Roman" panose="02020603050405020304" pitchFamily="18" charset="0"/>
              <a:cs typeface="Times New Roman" panose="02020603050405020304" pitchFamily="18" charset="0"/>
            </a:endParaRPr>
          </a:p>
          <a:p>
            <a:pPr marL="0" indent="0">
              <a:buNone/>
            </a:pPr>
            <a:r>
              <a:rPr lang="en-US" sz="2000" b="1" dirty="0" smtClean="0">
                <a:latin typeface="Times New Roman" panose="02020603050405020304" pitchFamily="18" charset="0"/>
                <a:cs typeface="Times New Roman" panose="02020603050405020304" pitchFamily="18" charset="0"/>
              </a:rPr>
              <a:t>Total cost incurred in all processes</a:t>
            </a:r>
            <a:r>
              <a:rPr lang="en-US" sz="2000"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68200</a:t>
            </a:r>
            <a:endParaRPr lang="en-US" sz="2000" b="1"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Add: Cost of total opening stock</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(7500+7500+14250)			</a:t>
            </a:r>
            <a:r>
              <a:rPr lang="en-US" sz="2000" u="sng" dirty="0" smtClean="0">
                <a:latin typeface="Times New Roman" panose="02020603050405020304" pitchFamily="18" charset="0"/>
                <a:cs typeface="Times New Roman" panose="02020603050405020304" pitchFamily="18" charset="0"/>
              </a:rPr>
              <a:t>29250</a:t>
            </a:r>
            <a:endParaRPr lang="en-US" sz="2000" u="sng" dirty="0" smtClean="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97450</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Less: Cost of goods sold			</a:t>
            </a:r>
            <a:r>
              <a:rPr lang="en-US" sz="2000" u="sng" dirty="0" smtClean="0">
                <a:latin typeface="Times New Roman" panose="02020603050405020304" pitchFamily="18" charset="0"/>
                <a:cs typeface="Times New Roman" panose="02020603050405020304" pitchFamily="18" charset="0"/>
              </a:rPr>
              <a:t>82500</a:t>
            </a:r>
            <a:endParaRPr lang="en-US" sz="2000" u="sng"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Cost of closing stock			</a:t>
            </a:r>
            <a:r>
              <a:rPr lang="en-US" sz="2000" b="1" u="sng" dirty="0" smtClean="0">
                <a:latin typeface="Times New Roman" panose="02020603050405020304" pitchFamily="18" charset="0"/>
                <a:cs typeface="Times New Roman" panose="02020603050405020304" pitchFamily="18" charset="0"/>
              </a:rPr>
              <a:t>14950</a:t>
            </a:r>
            <a:endParaRPr lang="en-IN" sz="2000" b="1" u="sng"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4239</Words>
  <Application>WPS Presentation</Application>
  <PresentationFormat>On-screen Show (4:3)</PresentationFormat>
  <Paragraphs>714</Paragraphs>
  <Slides>9</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vt:i4>
      </vt:variant>
    </vt:vector>
  </HeadingPairs>
  <TitlesOfParts>
    <vt:vector size="20" baseType="lpstr">
      <vt:lpstr>Arial</vt:lpstr>
      <vt:lpstr>SimSun</vt:lpstr>
      <vt:lpstr>Wingdings</vt:lpstr>
      <vt:lpstr>Times New Roman</vt:lpstr>
      <vt:lpstr>Calibri</vt:lpstr>
      <vt:lpstr>Arial</vt:lpstr>
      <vt:lpstr>Times New Roman</vt:lpstr>
      <vt:lpstr>Microsoft YaHei</vt:lpstr>
      <vt:lpstr>Arial Unicode MS</vt:lpstr>
      <vt:lpstr>Calibri</vt:lpstr>
      <vt:lpstr>Office Theme</vt:lpstr>
      <vt:lpstr>Inter Process Profit- problems</vt:lpstr>
      <vt:lpstr>PowerPoint 演示文稿</vt:lpstr>
      <vt:lpstr>PowerPoint 演示文稿</vt:lpstr>
      <vt:lpstr>a) The process cost accounts showing the profit at each stage are as follows:</vt:lpstr>
      <vt:lpstr>PowerPoint 演示文稿</vt:lpstr>
      <vt:lpstr>PowerPoint 演示文稿</vt:lpstr>
      <vt:lpstr>Calculation of profit on closing stock</vt:lpstr>
      <vt:lpstr>b) Actual realised profit can be shown as follows </vt:lpstr>
      <vt:lpstr>c) Stock valuation for balance sheet purpose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on equivalent production</dc:title>
  <dc:creator>user</dc:creator>
  <cp:lastModifiedBy>user</cp:lastModifiedBy>
  <cp:revision>52</cp:revision>
  <dcterms:created xsi:type="dcterms:W3CDTF">2021-06-24T02:49:00Z</dcterms:created>
  <dcterms:modified xsi:type="dcterms:W3CDTF">2024-08-31T07:33:00Z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75330D2F413846819B79581AE36F209F_12</vt:lpwstr>
  </property>
  <property fmtid="{D5CDD505-2E9C-101B-9397-08002B2CF9AE}" pid="3" name="KSOProductBuildVer">
    <vt:lpwstr>1033-12.2.0.17562</vt:lpwstr>
  </property>
</Properties>
</file>