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67" r:id="rId4"/>
    <p:sldId id="268" r:id="rId5"/>
    <p:sldId id="283" r:id="rId6"/>
    <p:sldId id="285" r:id="rId7"/>
    <p:sldId id="289" r:id="rId8"/>
    <p:sldId id="277" r:id="rId9"/>
    <p:sldId id="290" r:id="rId10"/>
    <p:sldId id="28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4" Type="http://schemas.openxmlformats.org/officeDocument/2006/relationships/tableStyles" Target="tableStyles.xml"/><Relationship Id="rId13" Type="http://schemas.openxmlformats.org/officeDocument/2006/relationships/viewProps" Target="viewProps.xml"/><Relationship Id="rId12" Type="http://schemas.openxmlformats.org/officeDocument/2006/relationships/presProps" Target="presProps.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C8639AEA-42ED-4CFC-8A8E-4008B91D7689}"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9DB2B72-0ABC-45F2-80A8-1AAB5FD11293}" type="slidenum">
              <a:rPr lang="en-IN" smtClean="0"/>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C8639AEA-42ED-4CFC-8A8E-4008B91D7689}"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9DB2B72-0ABC-45F2-80A8-1AAB5FD11293}"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C8639AEA-42ED-4CFC-8A8E-4008B91D7689}"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9DB2B72-0ABC-45F2-80A8-1AAB5FD11293}" type="slidenum">
              <a:rPr lang="en-IN" smtClean="0"/>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C8639AEA-42ED-4CFC-8A8E-4008B91D7689}"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9DB2B72-0ABC-45F2-80A8-1AAB5FD11293}" type="slidenum">
              <a:rPr lang="en-IN" smtClean="0"/>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C8639AEA-42ED-4CFC-8A8E-4008B91D7689}"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9DB2B72-0ABC-45F2-80A8-1AAB5FD11293}" type="slidenum">
              <a:rPr lang="en-IN" smtClean="0"/>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Date Placeholder 4"/>
          <p:cNvSpPr>
            <a:spLocks noGrp="1"/>
          </p:cNvSpPr>
          <p:nvPr>
            <p:ph type="dt" sz="half" idx="10"/>
          </p:nvPr>
        </p:nvSpPr>
        <p:spPr/>
        <p:txBody>
          <a:bodyPr/>
          <a:lstStyle/>
          <a:p>
            <a:fld id="{C8639AEA-42ED-4CFC-8A8E-4008B91D7689}"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9DB2B72-0ABC-45F2-80A8-1AAB5FD11293}" type="slidenum">
              <a:rPr lang="en-IN" smtClean="0"/>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7" name="Date Placeholder 6"/>
          <p:cNvSpPr>
            <a:spLocks noGrp="1"/>
          </p:cNvSpPr>
          <p:nvPr>
            <p:ph type="dt" sz="half" idx="10"/>
          </p:nvPr>
        </p:nvSpPr>
        <p:spPr/>
        <p:txBody>
          <a:bodyPr/>
          <a:lstStyle/>
          <a:p>
            <a:fld id="{C8639AEA-42ED-4CFC-8A8E-4008B91D7689}" type="datetimeFigureOut">
              <a:rPr lang="en-IN" smtClean="0"/>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9DB2B72-0ABC-45F2-80A8-1AAB5FD11293}" type="slidenum">
              <a:rPr lang="en-IN" smtClean="0"/>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C8639AEA-42ED-4CFC-8A8E-4008B91D7689}" type="datetimeFigureOut">
              <a:rPr lang="en-IN" smtClean="0"/>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9DB2B72-0ABC-45F2-80A8-1AAB5FD11293}" type="slidenum">
              <a:rPr lang="en-IN" smtClean="0"/>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639AEA-42ED-4CFC-8A8E-4008B91D7689}" type="datetimeFigureOut">
              <a:rPr lang="en-IN" smtClean="0"/>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69DB2B72-0ABC-45F2-80A8-1AAB5FD11293}"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C8639AEA-42ED-4CFC-8A8E-4008B91D7689}"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9DB2B72-0ABC-45F2-80A8-1AAB5FD11293}" type="slidenum">
              <a:rPr lang="en-IN" smtClean="0"/>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C8639AEA-42ED-4CFC-8A8E-4008B91D7689}"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9DB2B72-0ABC-45F2-80A8-1AAB5FD11293}" type="slidenum">
              <a:rPr lang="en-IN" smtClean="0"/>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639AEA-42ED-4CFC-8A8E-4008B91D7689}" type="datetimeFigureOut">
              <a:rPr lang="en-IN" smtClean="0"/>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DB2B72-0ABC-45F2-80A8-1AAB5FD11293}"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000" b="1" dirty="0" smtClean="0">
                <a:solidFill>
                  <a:srgbClr val="FF0000"/>
                </a:solidFill>
              </a:rPr>
              <a:t>Inter Process Profit- problems</a:t>
            </a:r>
            <a:endParaRPr lang="en-US" sz="3000" b="1" dirty="0" smtClean="0">
              <a:solidFill>
                <a:srgbClr val="FF0000"/>
              </a:solidFill>
            </a:endParaRPr>
          </a:p>
        </p:txBody>
      </p:sp>
      <p:sp>
        <p:nvSpPr>
          <p:cNvPr id="3" name="Subtitle 2"/>
          <p:cNvSpPr>
            <a:spLocks noGrp="1"/>
          </p:cNvSpPr>
          <p:nvPr>
            <p:ph type="subTitle" idx="1"/>
          </p:nvPr>
        </p:nvSpPr>
        <p:spPr/>
        <p:txBody>
          <a:bodyPr>
            <a:normAutofit fontScale="60000"/>
          </a:bodyPr>
          <a:lstStyle/>
          <a:p>
            <a:r>
              <a:rPr lang="en-US" altLang="en-IN" b="1" dirty="0">
                <a:solidFill>
                  <a:srgbClr val="002060"/>
                </a:solidFill>
                <a:sym typeface="+mn-ea"/>
              </a:rPr>
              <a:t>Prepared by </a:t>
            </a:r>
            <a:endParaRPr lang="en-US" altLang="en-IN" b="1" dirty="0">
              <a:solidFill>
                <a:srgbClr val="002060"/>
              </a:solidFill>
              <a:sym typeface="+mn-ea"/>
            </a:endParaRPr>
          </a:p>
          <a:p>
            <a:br>
              <a:rPr lang="en-US" altLang="en-IN" b="1" dirty="0">
                <a:solidFill>
                  <a:srgbClr val="002060"/>
                </a:solidFill>
                <a:sym typeface="+mn-ea"/>
              </a:rPr>
            </a:br>
            <a:r>
              <a:rPr lang="en-US" altLang="en-IN" b="1" dirty="0">
                <a:solidFill>
                  <a:srgbClr val="002060"/>
                </a:solidFill>
                <a:sym typeface="+mn-ea"/>
              </a:rPr>
              <a:t>Dr. Muhammed Rafi.P</a:t>
            </a:r>
            <a:br>
              <a:rPr lang="en-US" altLang="en-IN" b="1" dirty="0">
                <a:solidFill>
                  <a:srgbClr val="002060"/>
                </a:solidFill>
                <a:sym typeface="+mn-ea"/>
              </a:rPr>
            </a:br>
            <a:r>
              <a:rPr lang="en-US" altLang="en-IN" b="1" dirty="0">
                <a:solidFill>
                  <a:srgbClr val="002060"/>
                </a:solidFill>
                <a:sym typeface="+mn-ea"/>
              </a:rPr>
              <a:t>Assistant Professor</a:t>
            </a:r>
            <a:br>
              <a:rPr lang="en-US" altLang="en-IN" b="1" dirty="0">
                <a:solidFill>
                  <a:srgbClr val="002060"/>
                </a:solidFill>
                <a:sym typeface="+mn-ea"/>
              </a:rPr>
            </a:br>
            <a:r>
              <a:rPr lang="en-US" altLang="en-IN" b="1" dirty="0">
                <a:solidFill>
                  <a:srgbClr val="002060"/>
                </a:solidFill>
                <a:sym typeface="+mn-ea"/>
              </a:rPr>
              <a:t>PG Department of Commerce &amp; Management studies</a:t>
            </a:r>
            <a:endParaRPr lang="en-IN"/>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457200" y="1340768"/>
            <a:ext cx="8229600" cy="4785395"/>
          </a:xfrm>
        </p:spPr>
        <p:txBody>
          <a:bodyPr>
            <a:normAutofit/>
          </a:bodyPr>
          <a:lstStyle/>
          <a:p>
            <a:pPr marL="0" indent="0" algn="just">
              <a:buNone/>
            </a:pPr>
            <a:r>
              <a:rPr lang="en-US" sz="2000" dirty="0" smtClean="0">
                <a:latin typeface="Times New Roman" panose="02020603050405020304" pitchFamily="18" charset="0"/>
                <a:cs typeface="Times New Roman" panose="02020603050405020304" pitchFamily="18" charset="0"/>
              </a:rPr>
              <a:t>A certain product passes through two processes desired before it is transferred to finished stock. Following data are obtained for the March, 2017.</a:t>
            </a:r>
            <a:endParaRPr lang="en-US" sz="2000" dirty="0" smtClean="0">
              <a:latin typeface="Times New Roman" panose="02020603050405020304" pitchFamily="18" charset="0"/>
              <a:cs typeface="Times New Roman" panose="02020603050405020304" pitchFamily="18" charset="0"/>
            </a:endParaRPr>
          </a:p>
          <a:p>
            <a:pPr marL="0" indent="0" algn="just">
              <a:buNone/>
            </a:pPr>
            <a:endParaRPr lang="en-US" sz="2000" dirty="0" smtClean="0">
              <a:latin typeface="Times New Roman" panose="02020603050405020304" pitchFamily="18" charset="0"/>
              <a:cs typeface="Times New Roman" panose="02020603050405020304" pitchFamily="18" charset="0"/>
            </a:endParaRPr>
          </a:p>
          <a:p>
            <a:pPr marL="0" indent="0" algn="just">
              <a:buNone/>
            </a:pP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a:t>
            </a:r>
            <a:r>
              <a:rPr lang="en-US" sz="2000" b="1" dirty="0" smtClean="0">
                <a:latin typeface="Times New Roman" panose="02020603050405020304" pitchFamily="18" charset="0"/>
                <a:cs typeface="Times New Roman" panose="02020603050405020304" pitchFamily="18" charset="0"/>
              </a:rPr>
              <a:t>	Process I      Process II          Finished stock</a:t>
            </a:r>
            <a:endParaRPr lang="en-US" sz="2000" b="1" dirty="0" smtClean="0">
              <a:latin typeface="Times New Roman" panose="02020603050405020304" pitchFamily="18" charset="0"/>
              <a:cs typeface="Times New Roman" panose="02020603050405020304" pitchFamily="18" charset="0"/>
            </a:endParaRPr>
          </a:p>
          <a:p>
            <a:pPr marL="0" indent="0" algn="just">
              <a:buNone/>
            </a:pPr>
            <a:r>
              <a:rPr lang="en-US" sz="2000" dirty="0" smtClean="0">
                <a:latin typeface="Times New Roman" panose="02020603050405020304" pitchFamily="18" charset="0"/>
                <a:cs typeface="Times New Roman" panose="02020603050405020304" pitchFamily="18" charset="0"/>
              </a:rPr>
              <a:t>Opening stock	        	   7500             9000                   22500  </a:t>
            </a:r>
            <a:endParaRPr lang="en-US" sz="2000" dirty="0" smtClean="0">
              <a:latin typeface="Times New Roman" panose="02020603050405020304" pitchFamily="18" charset="0"/>
              <a:cs typeface="Times New Roman" panose="02020603050405020304" pitchFamily="18" charset="0"/>
            </a:endParaRPr>
          </a:p>
          <a:p>
            <a:pPr marL="0" indent="0" algn="just">
              <a:buNone/>
            </a:pPr>
            <a:r>
              <a:rPr lang="en-US" sz="2000" dirty="0" smtClean="0">
                <a:latin typeface="Times New Roman" panose="02020603050405020304" pitchFamily="18" charset="0"/>
                <a:cs typeface="Times New Roman" panose="02020603050405020304" pitchFamily="18" charset="0"/>
              </a:rPr>
              <a:t>Direct material             	   15000          15750                     -</a:t>
            </a:r>
            <a:endParaRPr lang="en-US" sz="2000" dirty="0" smtClean="0">
              <a:latin typeface="Times New Roman" panose="02020603050405020304" pitchFamily="18" charset="0"/>
              <a:cs typeface="Times New Roman" panose="02020603050405020304" pitchFamily="18" charset="0"/>
            </a:endParaRPr>
          </a:p>
          <a:p>
            <a:pPr marL="0" indent="0" algn="just">
              <a:buNone/>
            </a:pPr>
            <a:r>
              <a:rPr lang="en-US" sz="2000" dirty="0" smtClean="0">
                <a:latin typeface="Times New Roman" panose="02020603050405020304" pitchFamily="18" charset="0"/>
                <a:cs typeface="Times New Roman" panose="02020603050405020304" pitchFamily="18" charset="0"/>
              </a:rPr>
              <a:t>Direct wages                  	   11200          11250                         -</a:t>
            </a:r>
            <a:endParaRPr lang="en-US" sz="2000" dirty="0" smtClean="0">
              <a:latin typeface="Times New Roman" panose="02020603050405020304" pitchFamily="18" charset="0"/>
              <a:cs typeface="Times New Roman" panose="02020603050405020304" pitchFamily="18" charset="0"/>
            </a:endParaRPr>
          </a:p>
          <a:p>
            <a:pPr marL="0" indent="0" algn="just">
              <a:buNone/>
            </a:pPr>
            <a:r>
              <a:rPr lang="en-US" sz="2000" dirty="0" smtClean="0">
                <a:latin typeface="Times New Roman" panose="02020603050405020304" pitchFamily="18" charset="0"/>
                <a:cs typeface="Times New Roman" panose="02020603050405020304" pitchFamily="18" charset="0"/>
              </a:rPr>
              <a:t>Production overheads	   10500	         4500</a:t>
            </a:r>
            <a:endParaRPr lang="en-US" sz="2000" dirty="0" smtClean="0">
              <a:latin typeface="Times New Roman" panose="02020603050405020304" pitchFamily="18" charset="0"/>
              <a:cs typeface="Times New Roman" panose="02020603050405020304" pitchFamily="18" charset="0"/>
            </a:endParaRPr>
          </a:p>
          <a:p>
            <a:pPr marL="0" indent="0" algn="just">
              <a:buNone/>
            </a:pPr>
            <a:r>
              <a:rPr lang="en-US" sz="2000" dirty="0" smtClean="0">
                <a:latin typeface="Times New Roman" panose="02020603050405020304" pitchFamily="18" charset="0"/>
                <a:cs typeface="Times New Roman" panose="02020603050405020304" pitchFamily="18" charset="0"/>
              </a:rPr>
              <a:t>Closing Stock        	    3700           4500                     11250</a:t>
            </a:r>
            <a:endParaRPr lang="en-US" sz="2000" dirty="0" smtClean="0">
              <a:latin typeface="Times New Roman" panose="02020603050405020304" pitchFamily="18" charset="0"/>
              <a:cs typeface="Times New Roman" panose="02020603050405020304" pitchFamily="18" charset="0"/>
            </a:endParaRPr>
          </a:p>
          <a:p>
            <a:pPr marL="0" indent="0" algn="just">
              <a:buNone/>
            </a:pPr>
            <a:r>
              <a:rPr lang="en-US" sz="2000" dirty="0" smtClean="0">
                <a:latin typeface="Times New Roman" panose="02020603050405020304" pitchFamily="18" charset="0"/>
                <a:cs typeface="Times New Roman" panose="02020603050405020304" pitchFamily="18" charset="0"/>
              </a:rPr>
              <a:t>Profit % on transfer price </a:t>
            </a:r>
            <a:endParaRPr lang="en-US" sz="2000" dirty="0" smtClean="0">
              <a:latin typeface="Times New Roman" panose="02020603050405020304" pitchFamily="18" charset="0"/>
              <a:cs typeface="Times New Roman" panose="02020603050405020304" pitchFamily="18" charset="0"/>
            </a:endParaRPr>
          </a:p>
          <a:p>
            <a:pPr marL="0" indent="0" algn="just">
              <a:buNone/>
            </a:pPr>
            <a:r>
              <a:rPr lang="en-US" sz="2000" dirty="0" smtClean="0">
                <a:latin typeface="Times New Roman" panose="02020603050405020304" pitchFamily="18" charset="0"/>
                <a:cs typeface="Times New Roman" panose="02020603050405020304" pitchFamily="18" charset="0"/>
              </a:rPr>
              <a:t>to the next process	    25%	          20%	       </a:t>
            </a:r>
            <a:endParaRPr lang="en-US" sz="2000" dirty="0" smtClean="0">
              <a:latin typeface="Times New Roman" panose="02020603050405020304" pitchFamily="18" charset="0"/>
              <a:cs typeface="Times New Roman" panose="02020603050405020304" pitchFamily="18" charset="0"/>
            </a:endParaRPr>
          </a:p>
          <a:p>
            <a:pPr marL="0" indent="0" algn="just">
              <a:buNone/>
            </a:pPr>
            <a:r>
              <a:rPr lang="en-US" sz="2000" dirty="0" smtClean="0">
                <a:latin typeface="Times New Roman" panose="02020603050405020304" pitchFamily="18" charset="0"/>
                <a:cs typeface="Times New Roman" panose="02020603050405020304" pitchFamily="18" charset="0"/>
              </a:rPr>
              <a:t>Inter process profits for</a:t>
            </a:r>
            <a:endParaRPr lang="en-US" sz="2000" dirty="0" smtClean="0">
              <a:latin typeface="Times New Roman" panose="02020603050405020304" pitchFamily="18" charset="0"/>
              <a:cs typeface="Times New Roman" panose="02020603050405020304" pitchFamily="18" charset="0"/>
            </a:endParaRPr>
          </a:p>
          <a:p>
            <a:pPr marL="0" indent="0" algn="just">
              <a:buNone/>
            </a:pPr>
            <a:r>
              <a:rPr lang="en-US" sz="2000" dirty="0" smtClean="0">
                <a:latin typeface="Times New Roman" panose="02020603050405020304" pitchFamily="18" charset="0"/>
                <a:cs typeface="Times New Roman" panose="02020603050405020304" pitchFamily="18" charset="0"/>
              </a:rPr>
              <a:t>Opening stock	                      -               1500                     8250</a:t>
            </a:r>
            <a:endParaRPr lang="en-IN" sz="2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buNone/>
            </a:pPr>
            <a:r>
              <a:rPr lang="en-US" sz="2200" dirty="0" smtClean="0">
                <a:latin typeface="Times New Roman" panose="02020603050405020304" pitchFamily="18" charset="0"/>
                <a:cs typeface="Times New Roman" panose="02020603050405020304" pitchFamily="18" charset="0"/>
              </a:rPr>
              <a:t>	</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	Stocks in processes are valued at prime cost and finished stock has been valued at the price at which it was received from process II. Sales during the period were Rs.140000.</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	Prepare and compute - a) process cost accounts showing the profit element at each stage: (b) actual </a:t>
            </a:r>
            <a:r>
              <a:rPr lang="en-US" sz="2200" dirty="0" err="1" smtClean="0">
                <a:latin typeface="Times New Roman" panose="02020603050405020304" pitchFamily="18" charset="0"/>
                <a:cs typeface="Times New Roman" panose="02020603050405020304" pitchFamily="18" charset="0"/>
              </a:rPr>
              <a:t>realised</a:t>
            </a:r>
            <a:r>
              <a:rPr lang="en-US" sz="2200" dirty="0" smtClean="0">
                <a:latin typeface="Times New Roman" panose="02020603050405020304" pitchFamily="18" charset="0"/>
                <a:cs typeface="Times New Roman" panose="02020603050405020304" pitchFamily="18" charset="0"/>
              </a:rPr>
              <a:t> profits; and c)stock valuation for balance </a:t>
            </a:r>
            <a:r>
              <a:rPr lang="en-US" sz="2200" smtClean="0">
                <a:latin typeface="Times New Roman" panose="02020603050405020304" pitchFamily="18" charset="0"/>
                <a:cs typeface="Times New Roman" panose="02020603050405020304" pitchFamily="18" charset="0"/>
              </a:rPr>
              <a:t>sheet purposes</a:t>
            </a:r>
            <a:r>
              <a:rPr lang="en-US" sz="2200" dirty="0" smtClean="0">
                <a:latin typeface="Times New Roman" panose="02020603050405020304" pitchFamily="18" charset="0"/>
                <a:cs typeface="Times New Roman" panose="02020603050405020304" pitchFamily="18" charset="0"/>
              </a:rPr>
              <a:t>.</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500" b="1" dirty="0">
                <a:solidFill>
                  <a:prstClr val="black"/>
                </a:solidFill>
              </a:rPr>
              <a:t>a) The process cost accounts showing the profit at each stage are as follows:</a:t>
            </a:r>
            <a:endParaRPr lang="en-IN" b="1" dirty="0"/>
          </a:p>
        </p:txBody>
      </p:sp>
      <p:graphicFrame>
        <p:nvGraphicFramePr>
          <p:cNvPr id="4" name="Content Placeholder 3"/>
          <p:cNvGraphicFramePr>
            <a:graphicFrameLocks noGrp="1"/>
          </p:cNvGraphicFramePr>
          <p:nvPr>
            <p:ph idx="1"/>
          </p:nvPr>
        </p:nvGraphicFramePr>
        <p:xfrm>
          <a:off x="251520" y="1340777"/>
          <a:ext cx="8640959" cy="5184563"/>
        </p:xfrm>
        <a:graphic>
          <a:graphicData uri="http://schemas.openxmlformats.org/drawingml/2006/table">
            <a:tbl>
              <a:tblPr/>
              <a:tblGrid>
                <a:gridCol w="3240360"/>
                <a:gridCol w="778094"/>
                <a:gridCol w="806082"/>
                <a:gridCol w="648072"/>
                <a:gridCol w="1146663"/>
                <a:gridCol w="673896"/>
                <a:gridCol w="673896"/>
                <a:gridCol w="673896"/>
              </a:tblGrid>
              <a:tr h="298206">
                <a:tc gridSpan="8">
                  <a:txBody>
                    <a:bodyPr/>
                    <a:lstStyle/>
                    <a:p>
                      <a:pPr algn="ctr" rtl="0" fontAlgn="b"/>
                      <a:r>
                        <a:rPr lang="en-IN" sz="1800" b="1" i="0" u="none" strike="noStrike" dirty="0">
                          <a:solidFill>
                            <a:srgbClr val="000000"/>
                          </a:solidFill>
                          <a:effectLst/>
                          <a:latin typeface="Calibri" panose="020F0502020204030204"/>
                        </a:rPr>
                        <a:t>PROCESS I ACCOUNT</a:t>
                      </a:r>
                      <a:endParaRPr lang="en-IN" sz="1800" b="1" i="0" u="none" strike="noStrike" dirty="0">
                        <a:solidFill>
                          <a:srgbClr val="000000"/>
                        </a:solidFill>
                        <a:effectLst/>
                        <a:latin typeface="Calibri" panose="020F0502020204030204"/>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cPr/>
                </a:tc>
                <a:tc hMerge="1">
                  <a:tcPr/>
                </a:tc>
                <a:tc hMerge="1">
                  <a:tcPr/>
                </a:tc>
                <a:tc hMerge="1">
                  <a:tcPr/>
                </a:tc>
                <a:tc hMerge="1">
                  <a:tcPr/>
                </a:tc>
                <a:tc hMerge="1">
                  <a:tcPr/>
                </a:tc>
                <a:tc hMerge="1">
                  <a:tcPr/>
                </a:tc>
              </a:tr>
              <a:tr h="298206">
                <a:tc>
                  <a:txBody>
                    <a:bodyPr/>
                    <a:lstStyle/>
                    <a:p>
                      <a:pPr algn="ctr" rtl="0" fontAlgn="b"/>
                      <a:r>
                        <a:rPr lang="en-IN" sz="1800" b="1" i="0" u="none" strike="noStrike">
                          <a:solidFill>
                            <a:srgbClr val="000000"/>
                          </a:solidFill>
                          <a:effectLst/>
                          <a:latin typeface="Calibri" panose="020F0502020204030204"/>
                        </a:rPr>
                        <a:t>Particulars</a:t>
                      </a:r>
                      <a:endParaRPr lang="en-IN" sz="1800" b="1"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1800" b="1" i="0" u="none" strike="noStrike">
                          <a:solidFill>
                            <a:srgbClr val="000000"/>
                          </a:solidFill>
                          <a:effectLst/>
                          <a:latin typeface="Calibri" panose="020F0502020204030204"/>
                        </a:rPr>
                        <a:t>Total</a:t>
                      </a:r>
                      <a:endParaRPr lang="en-IN" sz="1800" b="1"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1800" b="1" i="0" u="none" strike="noStrike">
                          <a:solidFill>
                            <a:srgbClr val="000000"/>
                          </a:solidFill>
                          <a:effectLst/>
                          <a:latin typeface="Calibri" panose="020F0502020204030204"/>
                        </a:rPr>
                        <a:t>Cost</a:t>
                      </a:r>
                      <a:endParaRPr lang="en-IN" sz="1800" b="1"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1800" b="1" i="0" u="none" strike="noStrike" dirty="0" smtClean="0">
                          <a:solidFill>
                            <a:srgbClr val="000000"/>
                          </a:solidFill>
                          <a:effectLst/>
                          <a:latin typeface="Calibri" panose="020F0502020204030204"/>
                        </a:rPr>
                        <a:t>Profit</a:t>
                      </a:r>
                      <a:endParaRPr lang="en-IN" sz="1800" b="1"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1800" b="1" i="0" u="none" strike="noStrike">
                          <a:solidFill>
                            <a:srgbClr val="000000"/>
                          </a:solidFill>
                          <a:effectLst/>
                          <a:latin typeface="Calibri" panose="020F0502020204030204"/>
                        </a:rPr>
                        <a:t>Particulars</a:t>
                      </a:r>
                      <a:endParaRPr lang="en-IN" sz="1800" b="1"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1800" b="1" i="0" u="none" strike="noStrike">
                          <a:solidFill>
                            <a:srgbClr val="000000"/>
                          </a:solidFill>
                          <a:effectLst/>
                          <a:latin typeface="Calibri" panose="020F0502020204030204"/>
                        </a:rPr>
                        <a:t>Total</a:t>
                      </a:r>
                      <a:endParaRPr lang="en-IN" sz="1800" b="1"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1800" b="1" i="0" u="none" strike="noStrike">
                          <a:solidFill>
                            <a:srgbClr val="000000"/>
                          </a:solidFill>
                          <a:effectLst/>
                          <a:latin typeface="Calibri" panose="020F0502020204030204"/>
                        </a:rPr>
                        <a:t>Cost</a:t>
                      </a:r>
                      <a:endParaRPr lang="en-IN" sz="1800" b="1"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1800" b="1" i="0" u="none" strike="noStrike">
                          <a:solidFill>
                            <a:srgbClr val="000000"/>
                          </a:solidFill>
                          <a:effectLst/>
                          <a:latin typeface="Calibri" panose="020F0502020204030204"/>
                        </a:rPr>
                        <a:t>Profit</a:t>
                      </a:r>
                      <a:endParaRPr lang="en-IN" sz="1800" b="1"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8206">
                <a:tc>
                  <a:txBody>
                    <a:bodyPr/>
                    <a:lstStyle/>
                    <a:p>
                      <a:pPr algn="l" rtl="0" fontAlgn="ctr"/>
                      <a:r>
                        <a:rPr lang="en-IN" sz="1800" b="0" i="0" u="none" strike="noStrike">
                          <a:solidFill>
                            <a:srgbClr val="000000"/>
                          </a:solidFill>
                          <a:effectLst/>
                          <a:latin typeface="Calibri" panose="020F0502020204030204"/>
                        </a:rPr>
                        <a:t>To opening stock b/d</a:t>
                      </a:r>
                      <a:endParaRPr lang="en-IN" sz="1800" b="0" i="0" u="none" strike="noStrike">
                        <a:solidFill>
                          <a:srgbClr val="000000"/>
                        </a:solidFill>
                        <a:effectLst/>
                        <a:latin typeface="Calibri" panose="020F050202020403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ctr"/>
                      <a:r>
                        <a:rPr lang="en-IN" sz="1800" b="0" i="0" u="none" strike="noStrike">
                          <a:solidFill>
                            <a:srgbClr val="000000"/>
                          </a:solidFill>
                          <a:effectLst/>
                          <a:latin typeface="Calibri" panose="020F0502020204030204"/>
                        </a:rPr>
                        <a:t>7500</a:t>
                      </a:r>
                      <a:endParaRPr lang="en-IN" sz="1800" b="0" i="0" u="none" strike="noStrike">
                        <a:solidFill>
                          <a:srgbClr val="000000"/>
                        </a:solidFill>
                        <a:effectLst/>
                        <a:latin typeface="Calibri" panose="020F050202020403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ctr"/>
                      <a:r>
                        <a:rPr lang="en-IN" sz="1800" b="0" i="0" u="none" strike="noStrike">
                          <a:solidFill>
                            <a:srgbClr val="000000"/>
                          </a:solidFill>
                          <a:effectLst/>
                          <a:latin typeface="Calibri" panose="020F0502020204030204"/>
                        </a:rPr>
                        <a:t>7500</a:t>
                      </a:r>
                      <a:endParaRPr lang="en-IN" sz="1800" b="0" i="0" u="none" strike="noStrike">
                        <a:solidFill>
                          <a:srgbClr val="000000"/>
                        </a:solidFill>
                        <a:effectLst/>
                        <a:latin typeface="Calibri" panose="020F050202020403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rtl="0" fontAlgn="b"/>
                      <a:r>
                        <a:rPr lang="en-IN" sz="1800" b="0" i="0" u="none" strike="noStrike" dirty="0">
                          <a:solidFill>
                            <a:srgbClr val="000000"/>
                          </a:solidFill>
                          <a:effectLst/>
                          <a:latin typeface="Calibri" panose="020F0502020204030204"/>
                        </a:rPr>
                        <a:t> </a:t>
                      </a:r>
                      <a:r>
                        <a:rPr lang="en-IN" sz="1800" b="0" i="0" u="none" strike="noStrike" dirty="0" smtClean="0">
                          <a:solidFill>
                            <a:srgbClr val="000000"/>
                          </a:solidFill>
                          <a:effectLst/>
                          <a:latin typeface="Calibri" panose="020F0502020204030204"/>
                        </a:rPr>
                        <a:t>  -</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rtl="0"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98206">
                <a:tc>
                  <a:txBody>
                    <a:bodyPr/>
                    <a:lstStyle/>
                    <a:p>
                      <a:pPr algn="l" rtl="0" fontAlgn="b"/>
                      <a:r>
                        <a:rPr lang="en-IN" sz="1800" b="0" i="0" u="none" strike="noStrike" dirty="0">
                          <a:solidFill>
                            <a:srgbClr val="000000"/>
                          </a:solidFill>
                          <a:effectLst/>
                          <a:latin typeface="Calibri" panose="020F0502020204030204"/>
                        </a:rPr>
                        <a:t>“  Materials</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b"/>
                      <a:r>
                        <a:rPr lang="en-IN" sz="1800" b="0" i="0" u="none" strike="noStrike">
                          <a:solidFill>
                            <a:srgbClr val="000000"/>
                          </a:solidFill>
                          <a:effectLst/>
                          <a:latin typeface="Calibri" panose="020F0502020204030204"/>
                        </a:rPr>
                        <a:t>15000</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b"/>
                      <a:r>
                        <a:rPr lang="en-IN" sz="1800" b="0" i="0" u="none" strike="noStrike">
                          <a:solidFill>
                            <a:srgbClr val="000000"/>
                          </a:solidFill>
                          <a:effectLst/>
                          <a:latin typeface="Calibri" panose="020F0502020204030204"/>
                        </a:rPr>
                        <a:t>15000</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rtl="0" fontAlgn="b"/>
                      <a:r>
                        <a:rPr lang="en-IN" sz="1800" b="0" i="0" u="none" strike="noStrike" dirty="0">
                          <a:solidFill>
                            <a:srgbClr val="000000"/>
                          </a:solidFill>
                          <a:effectLst/>
                          <a:latin typeface="Arial" panose="020B0604020202020204"/>
                        </a:rPr>
                        <a:t> </a:t>
                      </a:r>
                      <a:r>
                        <a:rPr lang="en-IN" sz="1800" b="0" i="0" u="none" strike="noStrike" dirty="0" smtClean="0">
                          <a:solidFill>
                            <a:srgbClr val="000000"/>
                          </a:solidFill>
                          <a:effectLst/>
                          <a:latin typeface="Arial" panose="020B0604020202020204"/>
                        </a:rPr>
                        <a:t>  -</a:t>
                      </a:r>
                      <a:endParaRPr lang="en-IN" sz="1800" b="0" i="0" u="none" strike="noStrike" dirty="0">
                        <a:solidFill>
                          <a:srgbClr val="000000"/>
                        </a:solidFill>
                        <a:effectLst/>
                        <a:latin typeface="Arial" panose="020B060402020202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IN" sz="1800" b="0" i="0" u="none" strike="noStrike">
                          <a:solidFill>
                            <a:srgbClr val="000000"/>
                          </a:solidFill>
                          <a:effectLst/>
                          <a:latin typeface="Arial" panose="020B0604020202020204"/>
                        </a:rPr>
                        <a:t> </a:t>
                      </a:r>
                      <a:endParaRPr lang="en-IN" sz="1800" b="0" i="0" u="none" strike="noStrike">
                        <a:solidFill>
                          <a:srgbClr val="000000"/>
                        </a:solidFill>
                        <a:effectLst/>
                        <a:latin typeface="Arial" panose="020B060402020202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IN" sz="1800" b="0" i="0" u="none" strike="noStrike">
                          <a:solidFill>
                            <a:srgbClr val="000000"/>
                          </a:solidFill>
                          <a:effectLst/>
                          <a:latin typeface="Arial" panose="020B0604020202020204"/>
                        </a:rPr>
                        <a:t> </a:t>
                      </a:r>
                      <a:endParaRPr lang="en-IN" sz="1800" b="0" i="0" u="none" strike="noStrike">
                        <a:solidFill>
                          <a:srgbClr val="000000"/>
                        </a:solidFill>
                        <a:effectLst/>
                        <a:latin typeface="Arial" panose="020B060402020202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IN" sz="1800" b="0" i="0" u="none" strike="noStrike">
                          <a:solidFill>
                            <a:srgbClr val="000000"/>
                          </a:solidFill>
                          <a:effectLst/>
                          <a:latin typeface="Arial" panose="020B0604020202020204"/>
                        </a:rPr>
                        <a:t> </a:t>
                      </a:r>
                      <a:endParaRPr lang="en-IN" sz="1800" b="0" i="0" u="none" strike="noStrike">
                        <a:solidFill>
                          <a:srgbClr val="000000"/>
                        </a:solidFill>
                        <a:effectLst/>
                        <a:latin typeface="Arial" panose="020B060402020202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IN" sz="1800" b="0" i="0" u="none" strike="noStrike">
                          <a:solidFill>
                            <a:srgbClr val="000000"/>
                          </a:solidFill>
                          <a:effectLst/>
                          <a:latin typeface="Arial" panose="020B0604020202020204"/>
                        </a:rPr>
                        <a:t> </a:t>
                      </a:r>
                      <a:endParaRPr lang="en-IN" sz="1800" b="0" i="0" u="none" strike="noStrike">
                        <a:solidFill>
                          <a:srgbClr val="000000"/>
                        </a:solidFill>
                        <a:effectLst/>
                        <a:latin typeface="Arial" panose="020B060402020202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559783">
                <a:tc>
                  <a:txBody>
                    <a:bodyPr/>
                    <a:lstStyle/>
                    <a:p>
                      <a:pPr algn="l" rtl="0" fontAlgn="b"/>
                      <a:r>
                        <a:rPr lang="en-IN" sz="1800" b="0" i="0" u="none" strike="noStrike">
                          <a:solidFill>
                            <a:srgbClr val="000000"/>
                          </a:solidFill>
                          <a:effectLst/>
                          <a:latin typeface="Calibri" panose="020F0502020204030204"/>
                        </a:rPr>
                        <a:t>"  Wages</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b"/>
                      <a:r>
                        <a:rPr lang="en-IN" sz="1800" b="0" i="0" u="none" strike="noStrike">
                          <a:solidFill>
                            <a:srgbClr val="000000"/>
                          </a:solidFill>
                          <a:effectLst/>
                          <a:latin typeface="Calibri" panose="020F0502020204030204"/>
                        </a:rPr>
                        <a:t>11200</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b"/>
                      <a:r>
                        <a:rPr lang="en-IN" sz="1800" b="0" i="0" u="none" strike="noStrike">
                          <a:solidFill>
                            <a:srgbClr val="000000"/>
                          </a:solidFill>
                          <a:effectLst/>
                          <a:latin typeface="Calibri" panose="020F0502020204030204"/>
                        </a:rPr>
                        <a:t>11200</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rtl="0" fontAlgn="b"/>
                      <a:r>
                        <a:rPr lang="en-IN" sz="1800" b="0" i="0" u="none" strike="noStrike" dirty="0">
                          <a:solidFill>
                            <a:srgbClr val="000000"/>
                          </a:solidFill>
                          <a:effectLst/>
                          <a:latin typeface="Calibri" panose="020F0502020204030204"/>
                        </a:rPr>
                        <a:t> </a:t>
                      </a:r>
                      <a:r>
                        <a:rPr lang="en-IN" sz="1800" b="0" i="0" u="none" strike="noStrike" dirty="0" smtClean="0">
                          <a:solidFill>
                            <a:srgbClr val="000000"/>
                          </a:solidFill>
                          <a:effectLst/>
                          <a:latin typeface="Calibri" panose="020F0502020204030204"/>
                        </a:rPr>
                        <a:t>  -</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rtl="0" fontAlgn="b"/>
                      <a:r>
                        <a:rPr lang="en-IN" sz="1800" b="0" i="0" u="none" strike="noStrike">
                          <a:solidFill>
                            <a:srgbClr val="000000"/>
                          </a:solidFill>
                          <a:effectLst/>
                          <a:latin typeface="Calibri" panose="020F0502020204030204"/>
                        </a:rPr>
                        <a:t>By Process II A/c</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b"/>
                      <a:r>
                        <a:rPr lang="en-IN" sz="1800" b="0" i="0" u="none" strike="noStrike">
                          <a:solidFill>
                            <a:srgbClr val="000000"/>
                          </a:solidFill>
                          <a:effectLst/>
                          <a:latin typeface="Calibri" panose="020F0502020204030204"/>
                        </a:rPr>
                        <a:t>54000</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b"/>
                      <a:r>
                        <a:rPr lang="en-IN" sz="1800" b="0" i="0" u="none" strike="noStrike">
                          <a:solidFill>
                            <a:srgbClr val="000000"/>
                          </a:solidFill>
                          <a:effectLst/>
                          <a:latin typeface="Calibri" panose="020F0502020204030204"/>
                        </a:rPr>
                        <a:t>40500</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b"/>
                      <a:r>
                        <a:rPr lang="en-IN" sz="1800" b="0" i="0" u="none" strike="noStrike">
                          <a:solidFill>
                            <a:srgbClr val="000000"/>
                          </a:solidFill>
                          <a:effectLst/>
                          <a:latin typeface="Calibri" panose="020F0502020204030204"/>
                        </a:rPr>
                        <a:t>13500</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559783">
                <a:tc>
                  <a:txBody>
                    <a:bodyPr/>
                    <a:lstStyle/>
                    <a:p>
                      <a:pPr algn="l" rtl="0" fontAlgn="b"/>
                      <a:r>
                        <a:rPr lang="en-IN" sz="1800" b="0" i="0" u="none" strike="noStrike" dirty="0" smtClean="0">
                          <a:solidFill>
                            <a:srgbClr val="000000"/>
                          </a:solidFill>
                          <a:effectLst/>
                          <a:latin typeface="Calibri" panose="020F0502020204030204"/>
                        </a:rPr>
                        <a:t>                 </a:t>
                      </a:r>
                      <a:r>
                        <a:rPr lang="en-IN" sz="1800" b="1" i="0" u="none" strike="noStrike" dirty="0" smtClean="0">
                          <a:solidFill>
                            <a:srgbClr val="000000"/>
                          </a:solidFill>
                          <a:effectLst/>
                          <a:latin typeface="Calibri" panose="020F0502020204030204"/>
                        </a:rPr>
                        <a:t>Total</a:t>
                      </a:r>
                      <a:endParaRPr lang="en-IN" sz="1800" b="1"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b"/>
                      <a:r>
                        <a:rPr lang="en-IN" sz="1800" b="0" i="0" u="none" strike="noStrike">
                          <a:solidFill>
                            <a:srgbClr val="000000"/>
                          </a:solidFill>
                          <a:effectLst/>
                          <a:latin typeface="Calibri" panose="020F0502020204030204"/>
                        </a:rPr>
                        <a:t>33700</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b"/>
                      <a:r>
                        <a:rPr lang="en-IN" sz="1800" b="0" i="0" u="none" strike="noStrike">
                          <a:solidFill>
                            <a:srgbClr val="000000"/>
                          </a:solidFill>
                          <a:effectLst/>
                          <a:latin typeface="Calibri" panose="020F0502020204030204"/>
                        </a:rPr>
                        <a:t>33,700</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rtl="0" fontAlgn="b"/>
                      <a:r>
                        <a:rPr lang="en-IN" sz="1800" b="0" i="0" u="none" strike="noStrike" dirty="0">
                          <a:solidFill>
                            <a:srgbClr val="000000"/>
                          </a:solidFill>
                          <a:effectLst/>
                          <a:latin typeface="Calibri" panose="020F0502020204030204"/>
                        </a:rPr>
                        <a:t> </a:t>
                      </a:r>
                      <a:r>
                        <a:rPr lang="en-IN" sz="1800" b="0" i="0" u="none" strike="noStrike" dirty="0" smtClean="0">
                          <a:solidFill>
                            <a:srgbClr val="000000"/>
                          </a:solidFill>
                          <a:effectLst/>
                          <a:latin typeface="Calibri" panose="020F0502020204030204"/>
                        </a:rPr>
                        <a:t>  -</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rtl="0" fontAlgn="b"/>
                      <a:r>
                        <a:rPr lang="en-IN" sz="1800" b="0" i="0" u="none" strike="noStrike">
                          <a:solidFill>
                            <a:srgbClr val="000000"/>
                          </a:solidFill>
                          <a:effectLst/>
                          <a:latin typeface="Calibri" panose="020F0502020204030204"/>
                        </a:rPr>
                        <a:t>       (Transfer)</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IN" sz="1800" b="0" i="0" u="none" strike="noStrike">
                          <a:solidFill>
                            <a:srgbClr val="000000"/>
                          </a:solidFill>
                          <a:effectLst/>
                          <a:latin typeface="Arial" panose="020B0604020202020204"/>
                        </a:rPr>
                        <a:t> </a:t>
                      </a:r>
                      <a:endParaRPr lang="en-IN" sz="1800" b="0" i="0" u="none" strike="noStrike">
                        <a:solidFill>
                          <a:srgbClr val="000000"/>
                        </a:solidFill>
                        <a:effectLst/>
                        <a:latin typeface="Arial" panose="020B060402020202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98206">
                <a:tc>
                  <a:txBody>
                    <a:bodyPr/>
                    <a:lstStyle/>
                    <a:p>
                      <a:pPr algn="l" rtl="0" fontAlgn="b"/>
                      <a:r>
                        <a:rPr lang="en-IN" sz="1800" b="0" i="0" u="none" strike="noStrike" dirty="0">
                          <a:solidFill>
                            <a:srgbClr val="000000"/>
                          </a:solidFill>
                          <a:effectLst/>
                          <a:latin typeface="Calibri" panose="020F0502020204030204"/>
                        </a:rPr>
                        <a:t>Less: Closing stock c/d</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b"/>
                      <a:r>
                        <a:rPr lang="en-IN" sz="1800" b="0" i="0" u="none" strike="noStrike">
                          <a:solidFill>
                            <a:srgbClr val="000000"/>
                          </a:solidFill>
                          <a:effectLst/>
                          <a:latin typeface="Calibri" panose="020F0502020204030204"/>
                        </a:rPr>
                        <a:t>3700</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b"/>
                      <a:r>
                        <a:rPr lang="en-IN" sz="1800" b="0" i="0" u="none" strike="noStrike">
                          <a:solidFill>
                            <a:srgbClr val="000000"/>
                          </a:solidFill>
                          <a:effectLst/>
                          <a:latin typeface="Calibri" panose="020F0502020204030204"/>
                        </a:rPr>
                        <a:t>3700</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rtl="0" fontAlgn="b"/>
                      <a:r>
                        <a:rPr lang="en-IN" sz="1800" b="0" i="0" u="none" strike="noStrike" dirty="0">
                          <a:solidFill>
                            <a:srgbClr val="000000"/>
                          </a:solidFill>
                          <a:effectLst/>
                          <a:latin typeface="Calibri" panose="020F0502020204030204"/>
                        </a:rPr>
                        <a:t> </a:t>
                      </a:r>
                      <a:r>
                        <a:rPr lang="en-IN" sz="1800" b="0" i="0" u="none" strike="noStrike" dirty="0" smtClean="0">
                          <a:solidFill>
                            <a:srgbClr val="000000"/>
                          </a:solidFill>
                          <a:effectLst/>
                          <a:latin typeface="Calibri" panose="020F0502020204030204"/>
                        </a:rPr>
                        <a:t>  -</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rtl="0"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IN" sz="1800" b="0" i="0" u="none" strike="noStrike">
                          <a:solidFill>
                            <a:srgbClr val="000000"/>
                          </a:solidFill>
                          <a:effectLst/>
                          <a:latin typeface="Arial" panose="020B0604020202020204"/>
                        </a:rPr>
                        <a:t> </a:t>
                      </a:r>
                      <a:endParaRPr lang="en-IN" sz="1800" b="0" i="0" u="none" strike="noStrike">
                        <a:solidFill>
                          <a:srgbClr val="000000"/>
                        </a:solidFill>
                        <a:effectLst/>
                        <a:latin typeface="Arial" panose="020B060402020202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98206">
                <a:tc>
                  <a:txBody>
                    <a:bodyPr/>
                    <a:lstStyle/>
                    <a:p>
                      <a:pPr algn="l" rtl="0" fontAlgn="b"/>
                      <a:r>
                        <a:rPr lang="en-IN" sz="1800" b="0" i="0" u="none" strike="noStrike" dirty="0" smtClean="0">
                          <a:solidFill>
                            <a:srgbClr val="000000"/>
                          </a:solidFill>
                          <a:effectLst/>
                          <a:latin typeface="Calibri" panose="020F0502020204030204"/>
                        </a:rPr>
                        <a:t>            </a:t>
                      </a:r>
                      <a:r>
                        <a:rPr lang="en-IN" sz="1800" b="1" i="0" u="none" strike="noStrike" dirty="0" smtClean="0">
                          <a:solidFill>
                            <a:srgbClr val="000000"/>
                          </a:solidFill>
                          <a:effectLst/>
                          <a:latin typeface="Calibri" panose="020F0502020204030204"/>
                        </a:rPr>
                        <a:t>Prime </a:t>
                      </a:r>
                      <a:r>
                        <a:rPr lang="en-IN" sz="1800" b="1" i="0" u="none" strike="noStrike" dirty="0">
                          <a:solidFill>
                            <a:srgbClr val="000000"/>
                          </a:solidFill>
                          <a:effectLst/>
                          <a:latin typeface="Calibri" panose="020F0502020204030204"/>
                        </a:rPr>
                        <a:t>cost</a:t>
                      </a:r>
                      <a:endParaRPr lang="en-IN" sz="1800" b="1"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b"/>
                      <a:r>
                        <a:rPr lang="en-IN" sz="1800" b="0" i="0" u="none" strike="noStrike" dirty="0">
                          <a:solidFill>
                            <a:srgbClr val="000000"/>
                          </a:solidFill>
                          <a:effectLst/>
                          <a:latin typeface="Calibri" panose="020F0502020204030204"/>
                        </a:rPr>
                        <a:t>30000</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b"/>
                      <a:r>
                        <a:rPr lang="en-IN" sz="1800" b="0" i="0" u="none" strike="noStrike">
                          <a:solidFill>
                            <a:srgbClr val="000000"/>
                          </a:solidFill>
                          <a:effectLst/>
                          <a:latin typeface="Calibri" panose="020F0502020204030204"/>
                        </a:rPr>
                        <a:t>30000</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rtl="0" fontAlgn="b"/>
                      <a:r>
                        <a:rPr lang="en-IN" sz="1800" b="0" i="0" u="none" strike="noStrike" dirty="0">
                          <a:solidFill>
                            <a:srgbClr val="000000"/>
                          </a:solidFill>
                          <a:effectLst/>
                          <a:latin typeface="Calibri" panose="020F0502020204030204"/>
                        </a:rPr>
                        <a:t> </a:t>
                      </a:r>
                      <a:r>
                        <a:rPr lang="en-IN" sz="1800" b="0" i="0" u="none" strike="noStrike" dirty="0" smtClean="0">
                          <a:solidFill>
                            <a:srgbClr val="000000"/>
                          </a:solidFill>
                          <a:effectLst/>
                          <a:latin typeface="Calibri" panose="020F0502020204030204"/>
                        </a:rPr>
                        <a:t>  -</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rtl="0"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IN" sz="1800" b="0" i="0" u="none" strike="noStrike">
                          <a:solidFill>
                            <a:srgbClr val="000000"/>
                          </a:solidFill>
                          <a:effectLst/>
                          <a:latin typeface="Arial" panose="020B0604020202020204"/>
                        </a:rPr>
                        <a:t> </a:t>
                      </a:r>
                      <a:endParaRPr lang="en-IN" sz="1800" b="0" i="0" u="none" strike="noStrike">
                        <a:solidFill>
                          <a:srgbClr val="000000"/>
                        </a:solidFill>
                        <a:effectLst/>
                        <a:latin typeface="Arial" panose="020B060402020202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559783">
                <a:tc>
                  <a:txBody>
                    <a:bodyPr/>
                    <a:lstStyle/>
                    <a:p>
                      <a:pPr algn="l" rtl="0" fontAlgn="b"/>
                      <a:r>
                        <a:rPr lang="en-IN" sz="1800" b="0" i="0" u="none" strike="noStrike">
                          <a:solidFill>
                            <a:srgbClr val="000000"/>
                          </a:solidFill>
                          <a:effectLst/>
                          <a:latin typeface="Calibri" panose="020F0502020204030204"/>
                        </a:rPr>
                        <a:t>To Production overheads</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b"/>
                      <a:r>
                        <a:rPr lang="en-IN" sz="1800" b="0" i="0" u="none" strike="noStrike">
                          <a:solidFill>
                            <a:srgbClr val="000000"/>
                          </a:solidFill>
                          <a:effectLst/>
                          <a:latin typeface="Calibri" panose="020F0502020204030204"/>
                        </a:rPr>
                        <a:t>10500</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b"/>
                      <a:r>
                        <a:rPr lang="en-IN" sz="1800" b="0" i="0" u="none" strike="noStrike">
                          <a:solidFill>
                            <a:srgbClr val="000000"/>
                          </a:solidFill>
                          <a:effectLst/>
                          <a:latin typeface="Arial" panose="020B0604020202020204"/>
                        </a:rPr>
                        <a:t>10500</a:t>
                      </a:r>
                      <a:endParaRPr lang="en-IN" sz="1800" b="0" i="0" u="none" strike="noStrike">
                        <a:solidFill>
                          <a:srgbClr val="000000"/>
                        </a:solidFill>
                        <a:effectLst/>
                        <a:latin typeface="Arial" panose="020B060402020202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rtl="0" fontAlgn="b"/>
                      <a:r>
                        <a:rPr lang="en-IN" sz="1800" b="0" i="0" u="none" strike="noStrike" dirty="0">
                          <a:solidFill>
                            <a:srgbClr val="000000"/>
                          </a:solidFill>
                          <a:effectLst/>
                          <a:latin typeface="Arial" panose="020B0604020202020204"/>
                        </a:rPr>
                        <a:t> </a:t>
                      </a:r>
                      <a:r>
                        <a:rPr lang="en-IN" sz="1800" b="0" i="0" u="none" strike="noStrike" dirty="0" smtClean="0">
                          <a:solidFill>
                            <a:srgbClr val="000000"/>
                          </a:solidFill>
                          <a:effectLst/>
                          <a:latin typeface="Arial" panose="020B0604020202020204"/>
                        </a:rPr>
                        <a:t>  -</a:t>
                      </a:r>
                      <a:endParaRPr lang="en-IN" sz="1800" b="0" i="0" u="none" strike="noStrike" dirty="0">
                        <a:solidFill>
                          <a:srgbClr val="000000"/>
                        </a:solidFill>
                        <a:effectLst/>
                        <a:latin typeface="Arial" panose="020B060402020202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IN" sz="1800" b="0" i="0" u="none" strike="noStrike">
                          <a:solidFill>
                            <a:srgbClr val="000000"/>
                          </a:solidFill>
                          <a:effectLst/>
                          <a:latin typeface="Arial" panose="020B0604020202020204"/>
                        </a:rPr>
                        <a:t> </a:t>
                      </a:r>
                      <a:endParaRPr lang="en-IN" sz="1800" b="0" i="0" u="none" strike="noStrike">
                        <a:solidFill>
                          <a:srgbClr val="000000"/>
                        </a:solidFill>
                        <a:effectLst/>
                        <a:latin typeface="Arial" panose="020B060402020202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IN" sz="1800" b="0" i="0" u="none" strike="noStrike">
                          <a:solidFill>
                            <a:srgbClr val="000000"/>
                          </a:solidFill>
                          <a:effectLst/>
                          <a:latin typeface="Arial" panose="020B0604020202020204"/>
                        </a:rPr>
                        <a:t> </a:t>
                      </a:r>
                      <a:endParaRPr lang="en-IN" sz="1800" b="0" i="0" u="none" strike="noStrike">
                        <a:solidFill>
                          <a:srgbClr val="000000"/>
                        </a:solidFill>
                        <a:effectLst/>
                        <a:latin typeface="Arial" panose="020B060402020202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IN" sz="1800" b="0" i="0" u="none" strike="noStrike">
                          <a:solidFill>
                            <a:srgbClr val="000000"/>
                          </a:solidFill>
                          <a:effectLst/>
                          <a:latin typeface="Arial" panose="020B0604020202020204"/>
                        </a:rPr>
                        <a:t> </a:t>
                      </a:r>
                      <a:endParaRPr lang="en-IN" sz="1800" b="0" i="0" u="none" strike="noStrike">
                        <a:solidFill>
                          <a:srgbClr val="000000"/>
                        </a:solidFill>
                        <a:effectLst/>
                        <a:latin typeface="Arial" panose="020B060402020202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IN" sz="1800" b="0" i="0" u="none" strike="noStrike">
                          <a:solidFill>
                            <a:srgbClr val="000000"/>
                          </a:solidFill>
                          <a:effectLst/>
                          <a:latin typeface="Arial" panose="020B0604020202020204"/>
                        </a:rPr>
                        <a:t> </a:t>
                      </a:r>
                      <a:endParaRPr lang="en-IN" sz="1800" b="0" i="0" u="none" strike="noStrike">
                        <a:solidFill>
                          <a:srgbClr val="000000"/>
                        </a:solidFill>
                        <a:effectLst/>
                        <a:latin typeface="Arial" panose="020B060402020202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559783">
                <a:tc>
                  <a:txBody>
                    <a:bodyPr/>
                    <a:lstStyle/>
                    <a:p>
                      <a:pPr algn="l" rtl="0" fontAlgn="b"/>
                      <a:r>
                        <a:rPr lang="en-IN" sz="1800" b="0" i="0" u="none" strike="noStrike" dirty="0" smtClean="0">
                          <a:solidFill>
                            <a:srgbClr val="000000"/>
                          </a:solidFill>
                          <a:effectLst/>
                          <a:latin typeface="Calibri" panose="020F0502020204030204"/>
                        </a:rPr>
                        <a:t>             </a:t>
                      </a:r>
                      <a:r>
                        <a:rPr lang="en-IN" sz="1800" b="1" i="0" u="none" strike="noStrike" dirty="0" smtClean="0">
                          <a:solidFill>
                            <a:srgbClr val="000000"/>
                          </a:solidFill>
                          <a:effectLst/>
                          <a:latin typeface="Calibri" panose="020F0502020204030204"/>
                        </a:rPr>
                        <a:t>Total </a:t>
                      </a:r>
                      <a:r>
                        <a:rPr lang="en-IN" sz="1800" b="1" i="0" u="none" strike="noStrike" dirty="0">
                          <a:solidFill>
                            <a:srgbClr val="000000"/>
                          </a:solidFill>
                          <a:effectLst/>
                          <a:latin typeface="Calibri" panose="020F0502020204030204"/>
                        </a:rPr>
                        <a:t>cost</a:t>
                      </a:r>
                      <a:endParaRPr lang="en-IN" sz="1800" b="1"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b"/>
                      <a:r>
                        <a:rPr lang="en-IN" sz="1800" b="0" i="0" u="none" strike="noStrike" dirty="0">
                          <a:solidFill>
                            <a:srgbClr val="000000"/>
                          </a:solidFill>
                          <a:effectLst/>
                          <a:latin typeface="Calibri" panose="020F0502020204030204"/>
                        </a:rPr>
                        <a:t>40500</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b"/>
                      <a:r>
                        <a:rPr lang="en-IN" sz="1800" b="0" i="0" u="none" strike="noStrike">
                          <a:solidFill>
                            <a:srgbClr val="000000"/>
                          </a:solidFill>
                          <a:effectLst/>
                          <a:latin typeface="Arial" panose="020B0604020202020204"/>
                        </a:rPr>
                        <a:t>40500</a:t>
                      </a:r>
                      <a:endParaRPr lang="en-IN" sz="1800" b="0" i="0" u="none" strike="noStrike">
                        <a:solidFill>
                          <a:srgbClr val="000000"/>
                        </a:solidFill>
                        <a:effectLst/>
                        <a:latin typeface="Arial" panose="020B060402020202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rtl="0" fontAlgn="b"/>
                      <a:r>
                        <a:rPr lang="en-IN" sz="1800" b="0" i="0" u="none" strike="noStrike" dirty="0">
                          <a:solidFill>
                            <a:srgbClr val="000000"/>
                          </a:solidFill>
                          <a:effectLst/>
                          <a:latin typeface="Arial" panose="020B0604020202020204"/>
                        </a:rPr>
                        <a:t> </a:t>
                      </a:r>
                      <a:r>
                        <a:rPr lang="en-IN" sz="1800" b="0" i="0" u="none" strike="noStrike" dirty="0" smtClean="0">
                          <a:solidFill>
                            <a:srgbClr val="000000"/>
                          </a:solidFill>
                          <a:effectLst/>
                          <a:latin typeface="Arial" panose="020B0604020202020204"/>
                        </a:rPr>
                        <a:t>  -</a:t>
                      </a:r>
                      <a:endParaRPr lang="en-IN" sz="1800" b="0" i="0" u="none" strike="noStrike" dirty="0">
                        <a:solidFill>
                          <a:srgbClr val="000000"/>
                        </a:solidFill>
                        <a:effectLst/>
                        <a:latin typeface="Arial" panose="020B060402020202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IN" sz="1800" b="0" i="0" u="none" strike="noStrike">
                          <a:solidFill>
                            <a:srgbClr val="000000"/>
                          </a:solidFill>
                          <a:effectLst/>
                          <a:latin typeface="Arial" panose="020B0604020202020204"/>
                        </a:rPr>
                        <a:t> </a:t>
                      </a:r>
                      <a:endParaRPr lang="en-IN" sz="1800" b="0" i="0" u="none" strike="noStrike">
                        <a:solidFill>
                          <a:srgbClr val="000000"/>
                        </a:solidFill>
                        <a:effectLst/>
                        <a:latin typeface="Arial" panose="020B060402020202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IN" sz="1800" b="0" i="0" u="none" strike="noStrike">
                          <a:solidFill>
                            <a:srgbClr val="000000"/>
                          </a:solidFill>
                          <a:effectLst/>
                          <a:latin typeface="Arial" panose="020B0604020202020204"/>
                        </a:rPr>
                        <a:t> </a:t>
                      </a:r>
                      <a:endParaRPr lang="en-IN" sz="1800" b="0" i="0" u="none" strike="noStrike">
                        <a:solidFill>
                          <a:srgbClr val="000000"/>
                        </a:solidFill>
                        <a:effectLst/>
                        <a:latin typeface="Arial" panose="020B060402020202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IN" sz="1800" b="0" i="0" u="none" strike="noStrike">
                          <a:solidFill>
                            <a:srgbClr val="000000"/>
                          </a:solidFill>
                          <a:effectLst/>
                          <a:latin typeface="Arial" panose="020B0604020202020204"/>
                        </a:rPr>
                        <a:t> </a:t>
                      </a:r>
                      <a:endParaRPr lang="en-IN" sz="1800" b="0" i="0" u="none" strike="noStrike">
                        <a:solidFill>
                          <a:srgbClr val="000000"/>
                        </a:solidFill>
                        <a:effectLst/>
                        <a:latin typeface="Arial" panose="020B060402020202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IN" sz="1800" b="0" i="0" u="none" strike="noStrike">
                          <a:solidFill>
                            <a:srgbClr val="000000"/>
                          </a:solidFill>
                          <a:effectLst/>
                          <a:latin typeface="Arial" panose="020B0604020202020204"/>
                        </a:rPr>
                        <a:t> </a:t>
                      </a:r>
                      <a:endParaRPr lang="en-IN" sz="1800" b="0" i="0" u="none" strike="noStrike">
                        <a:solidFill>
                          <a:srgbClr val="000000"/>
                        </a:solidFill>
                        <a:effectLst/>
                        <a:latin typeface="Arial" panose="020B060402020202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559783">
                <a:tc>
                  <a:txBody>
                    <a:bodyPr/>
                    <a:lstStyle/>
                    <a:p>
                      <a:pPr algn="l" rtl="0" fontAlgn="b"/>
                      <a:r>
                        <a:rPr lang="en-IN" sz="1800" b="0" i="0" u="none" strike="noStrike">
                          <a:solidFill>
                            <a:srgbClr val="000000"/>
                          </a:solidFill>
                          <a:effectLst/>
                          <a:latin typeface="Calibri" panose="020F0502020204030204"/>
                        </a:rPr>
                        <a:t>To Gross profit (33 1/3% on Cost)</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b"/>
                      <a:r>
                        <a:rPr lang="en-IN" sz="1800" b="0" i="0" u="none" strike="noStrike">
                          <a:solidFill>
                            <a:srgbClr val="000000"/>
                          </a:solidFill>
                          <a:effectLst/>
                          <a:latin typeface="Calibri" panose="020F0502020204030204"/>
                        </a:rPr>
                        <a:t>13500</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rtl="0" fontAlgn="b"/>
                      <a:r>
                        <a:rPr lang="en-IN" sz="1800" b="0" i="0" u="none" strike="noStrike" dirty="0">
                          <a:solidFill>
                            <a:srgbClr val="000000"/>
                          </a:solidFill>
                          <a:effectLst/>
                          <a:latin typeface="Calibri" panose="020F0502020204030204"/>
                        </a:rPr>
                        <a:t> </a:t>
                      </a:r>
                      <a:r>
                        <a:rPr lang="en-IN" sz="1800" b="0" i="0" u="none" strike="noStrike" dirty="0" smtClean="0">
                          <a:solidFill>
                            <a:srgbClr val="000000"/>
                          </a:solidFill>
                          <a:effectLst/>
                          <a:latin typeface="Calibri" panose="020F0502020204030204"/>
                        </a:rPr>
                        <a:t>   -</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b"/>
                      <a:r>
                        <a:rPr lang="en-IN" sz="1800" b="0" i="0" u="none" strike="noStrike">
                          <a:solidFill>
                            <a:srgbClr val="000000"/>
                          </a:solidFill>
                          <a:effectLst/>
                          <a:latin typeface="Calibri" panose="020F0502020204030204"/>
                        </a:rPr>
                        <a:t>13500</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rtl="0"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IN" sz="1800" b="0" i="0" u="none" strike="noStrike">
                          <a:solidFill>
                            <a:srgbClr val="000000"/>
                          </a:solidFill>
                          <a:effectLst/>
                          <a:latin typeface="Arial" panose="020B0604020202020204"/>
                        </a:rPr>
                        <a:t> </a:t>
                      </a:r>
                      <a:endParaRPr lang="en-IN" sz="1800" b="0" i="0" u="none" strike="noStrike">
                        <a:solidFill>
                          <a:srgbClr val="000000"/>
                        </a:solidFill>
                        <a:effectLst/>
                        <a:latin typeface="Arial" panose="020B060402020202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98206">
                <a:tc>
                  <a:txBody>
                    <a:bodyPr/>
                    <a:lstStyle/>
                    <a:p>
                      <a:pPr algn="l" rtl="0"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b"/>
                      <a:r>
                        <a:rPr lang="en-IN" sz="1800" b="0" i="0" u="none" strike="noStrike">
                          <a:solidFill>
                            <a:srgbClr val="000000"/>
                          </a:solidFill>
                          <a:effectLst/>
                          <a:latin typeface="Calibri" panose="020F0502020204030204"/>
                        </a:rPr>
                        <a:t>54000</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IN" sz="1800" b="0" i="0" u="none" strike="noStrike">
                          <a:solidFill>
                            <a:srgbClr val="000000"/>
                          </a:solidFill>
                          <a:effectLst/>
                          <a:latin typeface="Calibri" panose="020F0502020204030204"/>
                        </a:rPr>
                        <a:t>40500</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IN" sz="1800" b="0" i="0" u="none" strike="noStrike" dirty="0">
                          <a:solidFill>
                            <a:srgbClr val="000000"/>
                          </a:solidFill>
                          <a:effectLst/>
                          <a:latin typeface="Calibri" panose="020F0502020204030204"/>
                        </a:rPr>
                        <a:t>13500</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b"/>
                      <a:r>
                        <a:rPr lang="en-IN" sz="1800" b="0" i="0" u="none" strike="noStrike">
                          <a:solidFill>
                            <a:srgbClr val="000000"/>
                          </a:solidFill>
                          <a:effectLst/>
                          <a:latin typeface="Calibri" panose="020F0502020204030204"/>
                        </a:rPr>
                        <a:t>54000</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IN" sz="1800" b="0" i="0" u="none" strike="noStrike">
                          <a:solidFill>
                            <a:srgbClr val="000000"/>
                          </a:solidFill>
                          <a:effectLst/>
                          <a:latin typeface="Calibri" panose="020F0502020204030204"/>
                        </a:rPr>
                        <a:t>40500</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IN" sz="1800" b="0" i="0" u="none" strike="noStrike">
                          <a:solidFill>
                            <a:srgbClr val="000000"/>
                          </a:solidFill>
                          <a:effectLst/>
                          <a:latin typeface="Calibri" panose="020F0502020204030204"/>
                        </a:rPr>
                        <a:t>13500</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8206">
                <a:tc>
                  <a:txBody>
                    <a:bodyPr/>
                    <a:lstStyle/>
                    <a:p>
                      <a:pPr algn="l" rtl="0" fontAlgn="b"/>
                      <a:r>
                        <a:rPr lang="en-IN" sz="1800" b="0" i="0" u="none" strike="noStrike">
                          <a:solidFill>
                            <a:srgbClr val="000000"/>
                          </a:solidFill>
                          <a:effectLst/>
                          <a:latin typeface="Calibri" panose="020F0502020204030204"/>
                        </a:rPr>
                        <a:t>To Stock b/d</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b"/>
                      <a:r>
                        <a:rPr lang="en-IN" sz="1800" b="0" i="0" u="none" strike="noStrike">
                          <a:solidFill>
                            <a:srgbClr val="000000"/>
                          </a:solidFill>
                          <a:effectLst/>
                          <a:latin typeface="Calibri" panose="020F0502020204030204"/>
                        </a:rPr>
                        <a:t>3700</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IN" sz="1800" b="0" i="0" u="none" strike="noStrike">
                          <a:solidFill>
                            <a:srgbClr val="000000"/>
                          </a:solidFill>
                          <a:effectLst/>
                          <a:latin typeface="Calibri" panose="020F0502020204030204"/>
                        </a:rPr>
                        <a:t>3700</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IN" sz="1800" b="0" i="0" u="none" strike="noStrike" dirty="0">
                          <a:solidFill>
                            <a:srgbClr val="000000"/>
                          </a:solidFill>
                          <a:effectLst/>
                          <a:latin typeface="Calibri" panose="020F0502020204030204"/>
                        </a:rPr>
                        <a:t> </a:t>
                      </a:r>
                      <a:r>
                        <a:rPr lang="en-IN" sz="1800" b="0" i="0" u="none" strike="noStrike" dirty="0" smtClean="0">
                          <a:solidFill>
                            <a:srgbClr val="000000"/>
                          </a:solidFill>
                          <a:effectLst/>
                          <a:latin typeface="Calibri" panose="020F0502020204030204"/>
                        </a:rPr>
                        <a:t>   -</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IN" sz="1800" b="0" i="0" u="none" strike="noStrike" dirty="0">
                          <a:solidFill>
                            <a:srgbClr val="000000"/>
                          </a:solidFill>
                          <a:effectLst/>
                          <a:latin typeface="Calibri" panose="020F0502020204030204"/>
                        </a:rPr>
                        <a:t> </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b="1" dirty="0"/>
          </a:p>
        </p:txBody>
      </p:sp>
      <p:graphicFrame>
        <p:nvGraphicFramePr>
          <p:cNvPr id="4" name="Content Placeholder 3"/>
          <p:cNvGraphicFramePr>
            <a:graphicFrameLocks noGrp="1"/>
          </p:cNvGraphicFramePr>
          <p:nvPr>
            <p:ph idx="1"/>
          </p:nvPr>
        </p:nvGraphicFramePr>
        <p:xfrm>
          <a:off x="251520" y="1340777"/>
          <a:ext cx="8640959" cy="5256580"/>
        </p:xfrm>
        <a:graphic>
          <a:graphicData uri="http://schemas.openxmlformats.org/drawingml/2006/table">
            <a:tbl>
              <a:tblPr/>
              <a:tblGrid>
                <a:gridCol w="2736304"/>
                <a:gridCol w="864096"/>
                <a:gridCol w="792088"/>
                <a:gridCol w="792088"/>
                <a:gridCol w="1296144"/>
                <a:gridCol w="812447"/>
                <a:gridCol w="673896"/>
                <a:gridCol w="673896"/>
              </a:tblGrid>
              <a:tr h="314207">
                <a:tc gridSpan="8">
                  <a:txBody>
                    <a:bodyPr/>
                    <a:lstStyle/>
                    <a:p>
                      <a:pPr algn="ctr" rtl="0" fontAlgn="b"/>
                      <a:r>
                        <a:rPr lang="en-IN" sz="1800" b="1" i="0" u="none" strike="noStrike" dirty="0">
                          <a:solidFill>
                            <a:srgbClr val="000000"/>
                          </a:solidFill>
                          <a:effectLst/>
                          <a:latin typeface="Calibri" panose="020F0502020204030204"/>
                        </a:rPr>
                        <a:t>PROCESS </a:t>
                      </a:r>
                      <a:r>
                        <a:rPr lang="en-IN" sz="1800" b="1" i="0" u="none" strike="noStrike" dirty="0" smtClean="0">
                          <a:solidFill>
                            <a:srgbClr val="000000"/>
                          </a:solidFill>
                          <a:effectLst/>
                          <a:latin typeface="Calibri" panose="020F0502020204030204"/>
                        </a:rPr>
                        <a:t>II </a:t>
                      </a:r>
                      <a:r>
                        <a:rPr lang="en-IN" sz="1800" b="1" i="0" u="none" strike="noStrike" dirty="0">
                          <a:solidFill>
                            <a:srgbClr val="000000"/>
                          </a:solidFill>
                          <a:effectLst/>
                          <a:latin typeface="Calibri" panose="020F0502020204030204"/>
                        </a:rPr>
                        <a:t>ACCOUNT</a:t>
                      </a:r>
                      <a:endParaRPr lang="en-IN" sz="1800" b="1" i="0" u="none" strike="noStrike" dirty="0">
                        <a:solidFill>
                          <a:srgbClr val="000000"/>
                        </a:solidFill>
                        <a:effectLst/>
                        <a:latin typeface="Calibri" panose="020F0502020204030204"/>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cPr/>
                </a:tc>
                <a:tc hMerge="1">
                  <a:tcPr/>
                </a:tc>
                <a:tc hMerge="1">
                  <a:tcPr/>
                </a:tc>
                <a:tc hMerge="1">
                  <a:tcPr/>
                </a:tc>
                <a:tc hMerge="1">
                  <a:tcPr/>
                </a:tc>
                <a:tc hMerge="1">
                  <a:tcPr/>
                </a:tc>
                <a:tc hMerge="1">
                  <a:tcPr/>
                </a:tc>
              </a:tr>
              <a:tr h="314207">
                <a:tc>
                  <a:txBody>
                    <a:bodyPr/>
                    <a:lstStyle/>
                    <a:p>
                      <a:pPr algn="ctr" rtl="0" fontAlgn="b"/>
                      <a:r>
                        <a:rPr lang="en-IN" sz="1800" b="1" i="0" u="none" strike="noStrike">
                          <a:solidFill>
                            <a:srgbClr val="000000"/>
                          </a:solidFill>
                          <a:effectLst/>
                          <a:latin typeface="Calibri" panose="020F0502020204030204"/>
                        </a:rPr>
                        <a:t>Particulars</a:t>
                      </a:r>
                      <a:endParaRPr lang="en-IN" sz="1800" b="1"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1800" b="1" i="0" u="none" strike="noStrike">
                          <a:solidFill>
                            <a:srgbClr val="000000"/>
                          </a:solidFill>
                          <a:effectLst/>
                          <a:latin typeface="Calibri" panose="020F0502020204030204"/>
                        </a:rPr>
                        <a:t>Total</a:t>
                      </a:r>
                      <a:endParaRPr lang="en-IN" sz="1800" b="1"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1800" b="1" i="0" u="none" strike="noStrike">
                          <a:solidFill>
                            <a:srgbClr val="000000"/>
                          </a:solidFill>
                          <a:effectLst/>
                          <a:latin typeface="Calibri" panose="020F0502020204030204"/>
                        </a:rPr>
                        <a:t>Cost</a:t>
                      </a:r>
                      <a:endParaRPr lang="en-IN" sz="1800" b="1"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1800" b="1" i="0" u="none" strike="noStrike">
                          <a:solidFill>
                            <a:srgbClr val="000000"/>
                          </a:solidFill>
                          <a:effectLst/>
                          <a:latin typeface="Calibri" panose="020F0502020204030204"/>
                        </a:rPr>
                        <a:t>Profit</a:t>
                      </a:r>
                      <a:endParaRPr lang="en-IN" sz="1800" b="1"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1800" b="1" i="0" u="none" strike="noStrike">
                          <a:solidFill>
                            <a:srgbClr val="000000"/>
                          </a:solidFill>
                          <a:effectLst/>
                          <a:latin typeface="Calibri" panose="020F0502020204030204"/>
                        </a:rPr>
                        <a:t>Particulars</a:t>
                      </a:r>
                      <a:endParaRPr lang="en-IN" sz="1800" b="1"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1800" b="1" i="0" u="none" strike="noStrike">
                          <a:solidFill>
                            <a:srgbClr val="000000"/>
                          </a:solidFill>
                          <a:effectLst/>
                          <a:latin typeface="Calibri" panose="020F0502020204030204"/>
                        </a:rPr>
                        <a:t>Total</a:t>
                      </a:r>
                      <a:endParaRPr lang="en-IN" sz="1800" b="1"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1800" b="1" i="0" u="none" strike="noStrike">
                          <a:solidFill>
                            <a:srgbClr val="000000"/>
                          </a:solidFill>
                          <a:effectLst/>
                          <a:latin typeface="Calibri" panose="020F0502020204030204"/>
                        </a:rPr>
                        <a:t>Cost</a:t>
                      </a:r>
                      <a:endParaRPr lang="en-IN" sz="1800" b="1"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1800" b="1" i="0" u="none" strike="noStrike">
                          <a:solidFill>
                            <a:srgbClr val="000000"/>
                          </a:solidFill>
                          <a:effectLst/>
                          <a:latin typeface="Calibri" panose="020F0502020204030204"/>
                        </a:rPr>
                        <a:t>Profit</a:t>
                      </a:r>
                      <a:endParaRPr lang="en-IN" sz="1800" b="1"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4207">
                <a:tc>
                  <a:txBody>
                    <a:bodyPr/>
                    <a:lstStyle/>
                    <a:p>
                      <a:pPr algn="l" rtl="0" fontAlgn="ctr"/>
                      <a:r>
                        <a:rPr lang="en-IN" sz="1800" b="0" i="0" u="none" strike="noStrike">
                          <a:solidFill>
                            <a:srgbClr val="000000"/>
                          </a:solidFill>
                          <a:effectLst/>
                          <a:latin typeface="Calibri" panose="020F0502020204030204"/>
                        </a:rPr>
                        <a:t>To opening stock b/d</a:t>
                      </a:r>
                      <a:endParaRPr lang="en-IN" sz="1800" b="0" i="0" u="none" strike="noStrike">
                        <a:solidFill>
                          <a:srgbClr val="000000"/>
                        </a:solidFill>
                        <a:effectLst/>
                        <a:latin typeface="Calibri" panose="020F050202020403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ctr"/>
                      <a:r>
                        <a:rPr lang="en-US" sz="1800" b="0" i="0" u="none" strike="noStrike" dirty="0" smtClean="0">
                          <a:solidFill>
                            <a:srgbClr val="000000"/>
                          </a:solidFill>
                          <a:effectLst/>
                          <a:latin typeface="Calibri" panose="020F0502020204030204"/>
                        </a:rPr>
                        <a:t>9000</a:t>
                      </a:r>
                      <a:endParaRPr lang="en-IN" sz="1800" b="0" i="0" u="none" strike="noStrike" dirty="0">
                        <a:solidFill>
                          <a:srgbClr val="000000"/>
                        </a:solidFill>
                        <a:effectLst/>
                        <a:latin typeface="Calibri" panose="020F050202020403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ctr"/>
                      <a:r>
                        <a:rPr lang="en-IN" sz="1800" b="0" i="0" u="none" strike="noStrike" dirty="0">
                          <a:solidFill>
                            <a:srgbClr val="000000"/>
                          </a:solidFill>
                          <a:effectLst/>
                          <a:latin typeface="Calibri" panose="020F0502020204030204"/>
                        </a:rPr>
                        <a:t>7500</a:t>
                      </a:r>
                      <a:endParaRPr lang="en-IN" sz="1800" b="0" i="0" u="none" strike="noStrike" dirty="0">
                        <a:solidFill>
                          <a:srgbClr val="000000"/>
                        </a:solidFill>
                        <a:effectLst/>
                        <a:latin typeface="Calibri" panose="020F050202020403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rtl="0" fontAlgn="b"/>
                      <a:r>
                        <a:rPr lang="en-IN" sz="1800" b="0" i="0" u="none" strike="noStrike" dirty="0" smtClean="0">
                          <a:solidFill>
                            <a:srgbClr val="000000"/>
                          </a:solidFill>
                          <a:effectLst/>
                          <a:latin typeface="Calibri" panose="020F0502020204030204"/>
                        </a:rPr>
                        <a:t>    1500</a:t>
                      </a:r>
                      <a:r>
                        <a:rPr lang="en-IN" sz="1800" b="0" i="0" u="none" strike="noStrike" dirty="0">
                          <a:solidFill>
                            <a:srgbClr val="000000"/>
                          </a:solidFill>
                          <a:effectLst/>
                          <a:latin typeface="Calibri" panose="020F0502020204030204"/>
                        </a:rPr>
                        <a:t> </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rtl="0"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314207">
                <a:tc>
                  <a:txBody>
                    <a:bodyPr/>
                    <a:lstStyle/>
                    <a:p>
                      <a:pPr algn="l" rtl="0" fontAlgn="b"/>
                      <a:r>
                        <a:rPr lang="en-IN" sz="1800" b="0" i="0" u="none" strike="noStrike" dirty="0">
                          <a:solidFill>
                            <a:srgbClr val="000000"/>
                          </a:solidFill>
                          <a:effectLst/>
                          <a:latin typeface="Calibri" panose="020F0502020204030204"/>
                        </a:rPr>
                        <a:t>“ </a:t>
                      </a:r>
                      <a:r>
                        <a:rPr lang="en-IN" sz="1800" b="0" i="0" u="none" strike="noStrike" baseline="0" dirty="0" smtClean="0">
                          <a:solidFill>
                            <a:srgbClr val="000000"/>
                          </a:solidFill>
                          <a:effectLst/>
                          <a:latin typeface="Calibri" panose="020F0502020204030204"/>
                        </a:rPr>
                        <a:t> Process I A/c</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b"/>
                      <a:r>
                        <a:rPr lang="en-IN" sz="1800" b="0" i="0" u="none" strike="noStrike" dirty="0" smtClean="0">
                          <a:solidFill>
                            <a:srgbClr val="000000"/>
                          </a:solidFill>
                          <a:effectLst/>
                          <a:latin typeface="Calibri" panose="020F0502020204030204"/>
                        </a:rPr>
                        <a:t>54000</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b"/>
                      <a:r>
                        <a:rPr lang="en-IN" sz="1800" b="0" i="0" u="none" strike="noStrike" dirty="0" smtClean="0">
                          <a:solidFill>
                            <a:srgbClr val="000000"/>
                          </a:solidFill>
                          <a:effectLst/>
                          <a:latin typeface="Calibri" panose="020F0502020204030204"/>
                        </a:rPr>
                        <a:t>40500</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rtl="0" fontAlgn="b"/>
                      <a:r>
                        <a:rPr lang="en-IN" sz="1800" b="0" i="0" u="none" strike="noStrike" dirty="0">
                          <a:solidFill>
                            <a:srgbClr val="000000"/>
                          </a:solidFill>
                          <a:effectLst/>
                          <a:latin typeface="Arial" panose="020B0604020202020204"/>
                        </a:rPr>
                        <a:t> </a:t>
                      </a:r>
                      <a:r>
                        <a:rPr lang="en-IN" sz="1800" b="0" i="0" u="none" strike="noStrike" dirty="0" smtClean="0">
                          <a:solidFill>
                            <a:srgbClr val="000000"/>
                          </a:solidFill>
                          <a:effectLst/>
                          <a:latin typeface="Arial" panose="020B0604020202020204"/>
                        </a:rPr>
                        <a:t>13500</a:t>
                      </a:r>
                      <a:endParaRPr lang="en-IN" sz="1800" b="0" i="0" u="none" strike="noStrike" dirty="0">
                        <a:solidFill>
                          <a:srgbClr val="000000"/>
                        </a:solidFill>
                        <a:effectLst/>
                        <a:latin typeface="Arial" panose="020B060402020202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IN" sz="1800" b="0" i="0" u="none" strike="noStrike" dirty="0">
                          <a:solidFill>
                            <a:srgbClr val="000000"/>
                          </a:solidFill>
                          <a:effectLst/>
                          <a:latin typeface="Arial" panose="020B0604020202020204"/>
                        </a:rPr>
                        <a:t> </a:t>
                      </a:r>
                      <a:endParaRPr lang="en-IN" sz="1800" b="0" i="0" u="none" strike="noStrike" dirty="0">
                        <a:solidFill>
                          <a:srgbClr val="000000"/>
                        </a:solidFill>
                        <a:effectLst/>
                        <a:latin typeface="Arial" panose="020B060402020202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IN" sz="1800" b="0" i="0" u="none" strike="noStrike" dirty="0">
                          <a:solidFill>
                            <a:srgbClr val="000000"/>
                          </a:solidFill>
                          <a:effectLst/>
                          <a:latin typeface="Arial" panose="020B0604020202020204"/>
                        </a:rPr>
                        <a:t> </a:t>
                      </a:r>
                      <a:endParaRPr lang="en-IN" sz="1800" b="0" i="0" u="none" strike="noStrike" dirty="0">
                        <a:solidFill>
                          <a:srgbClr val="000000"/>
                        </a:solidFill>
                        <a:effectLst/>
                        <a:latin typeface="Arial" panose="020B060402020202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IN" sz="1800" b="0" i="0" u="none" strike="noStrike" dirty="0">
                          <a:solidFill>
                            <a:srgbClr val="000000"/>
                          </a:solidFill>
                          <a:effectLst/>
                          <a:latin typeface="Arial" panose="020B0604020202020204"/>
                        </a:rPr>
                        <a:t> </a:t>
                      </a:r>
                      <a:endParaRPr lang="en-IN" sz="1800" b="0" i="0" u="none" strike="noStrike" dirty="0">
                        <a:solidFill>
                          <a:srgbClr val="000000"/>
                        </a:solidFill>
                        <a:effectLst/>
                        <a:latin typeface="Arial" panose="020B060402020202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IN" sz="1800" b="0" i="0" u="none" strike="noStrike">
                          <a:solidFill>
                            <a:srgbClr val="000000"/>
                          </a:solidFill>
                          <a:effectLst/>
                          <a:latin typeface="Arial" panose="020B0604020202020204"/>
                        </a:rPr>
                        <a:t> </a:t>
                      </a:r>
                      <a:endParaRPr lang="en-IN" sz="1800" b="0" i="0" u="none" strike="noStrike">
                        <a:solidFill>
                          <a:srgbClr val="000000"/>
                        </a:solidFill>
                        <a:effectLst/>
                        <a:latin typeface="Arial" panose="020B060402020202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314207">
                <a:tc>
                  <a:txBody>
                    <a:bodyPr/>
                    <a:lstStyle/>
                    <a:p>
                      <a:pPr algn="l" rtl="0" fontAlgn="b"/>
                      <a:r>
                        <a:rPr lang="en-IN" sz="1800" b="0" i="0" u="none" strike="noStrike" dirty="0">
                          <a:solidFill>
                            <a:srgbClr val="000000"/>
                          </a:solidFill>
                          <a:effectLst/>
                          <a:latin typeface="Calibri" panose="020F0502020204030204"/>
                        </a:rPr>
                        <a:t>“  Materials</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b"/>
                      <a:r>
                        <a:rPr lang="en-IN" sz="1800" b="0" i="0" u="none" strike="noStrike" dirty="0" smtClean="0">
                          <a:solidFill>
                            <a:srgbClr val="000000"/>
                          </a:solidFill>
                          <a:effectLst/>
                          <a:latin typeface="Calibri" panose="020F0502020204030204"/>
                        </a:rPr>
                        <a:t>15750</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b"/>
                      <a:r>
                        <a:rPr lang="en-IN" sz="1800" b="0" i="0" u="none" strike="noStrike" dirty="0" smtClean="0">
                          <a:solidFill>
                            <a:srgbClr val="000000"/>
                          </a:solidFill>
                          <a:effectLst/>
                          <a:latin typeface="Calibri" panose="020F0502020204030204"/>
                        </a:rPr>
                        <a:t>15750</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rtl="0" fontAlgn="b"/>
                      <a:r>
                        <a:rPr lang="en-US" sz="1800" b="0" i="0" u="none" strike="noStrike" dirty="0" smtClean="0">
                          <a:solidFill>
                            <a:srgbClr val="000000"/>
                          </a:solidFill>
                          <a:effectLst/>
                          <a:latin typeface="Arial" panose="020B0604020202020204"/>
                        </a:rPr>
                        <a:t>     -</a:t>
                      </a:r>
                      <a:endParaRPr lang="en-IN" sz="1800" b="0" i="0" u="none" strike="noStrike" dirty="0">
                        <a:solidFill>
                          <a:srgbClr val="000000"/>
                        </a:solidFill>
                        <a:effectLst/>
                        <a:latin typeface="Arial" panose="020B060402020202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en-IN" sz="1800" b="0" i="0" u="none" strike="noStrike">
                        <a:solidFill>
                          <a:srgbClr val="000000"/>
                        </a:solidFill>
                        <a:effectLst/>
                        <a:latin typeface="Arial" panose="020B060402020202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endParaRPr lang="en-IN" sz="1800" b="0" i="0" u="none" strike="noStrike">
                        <a:solidFill>
                          <a:srgbClr val="000000"/>
                        </a:solidFill>
                        <a:effectLst/>
                        <a:latin typeface="Arial" panose="020B060402020202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endParaRPr lang="en-IN" sz="1800" b="0" i="0" u="none" strike="noStrike">
                        <a:solidFill>
                          <a:srgbClr val="000000"/>
                        </a:solidFill>
                        <a:effectLst/>
                        <a:latin typeface="Arial" panose="020B060402020202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endParaRPr lang="en-IN" sz="1800" b="0" i="0" u="none" strike="noStrike" dirty="0">
                        <a:solidFill>
                          <a:srgbClr val="000000"/>
                        </a:solidFill>
                        <a:effectLst/>
                        <a:latin typeface="Arial" panose="020B060402020202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589819">
                <a:tc>
                  <a:txBody>
                    <a:bodyPr/>
                    <a:lstStyle/>
                    <a:p>
                      <a:pPr algn="l" rtl="0" fontAlgn="b"/>
                      <a:r>
                        <a:rPr lang="en-IN" sz="1800" b="0" i="0" u="none" strike="noStrike">
                          <a:solidFill>
                            <a:srgbClr val="000000"/>
                          </a:solidFill>
                          <a:effectLst/>
                          <a:latin typeface="Calibri" panose="020F0502020204030204"/>
                        </a:rPr>
                        <a:t>"  Wages</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b"/>
                      <a:r>
                        <a:rPr lang="en-IN" sz="1800" b="0" i="0" u="none" strike="noStrike" dirty="0" smtClean="0">
                          <a:solidFill>
                            <a:srgbClr val="000000"/>
                          </a:solidFill>
                          <a:effectLst/>
                          <a:latin typeface="Calibri" panose="020F0502020204030204"/>
                        </a:rPr>
                        <a:t>11250</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b"/>
                      <a:r>
                        <a:rPr lang="en-IN" sz="1800" b="0" i="0" u="none" strike="noStrike" dirty="0" smtClean="0">
                          <a:solidFill>
                            <a:srgbClr val="000000"/>
                          </a:solidFill>
                          <a:effectLst/>
                          <a:latin typeface="Calibri" panose="020F0502020204030204"/>
                        </a:rPr>
                        <a:t>11250</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rtl="0" fontAlgn="b"/>
                      <a:r>
                        <a:rPr lang="en-IN" sz="1800" b="0" i="0" u="none" strike="noStrike" dirty="0">
                          <a:solidFill>
                            <a:srgbClr val="000000"/>
                          </a:solidFill>
                          <a:effectLst/>
                          <a:latin typeface="Calibri" panose="020F0502020204030204"/>
                        </a:rPr>
                        <a:t> </a:t>
                      </a:r>
                      <a:r>
                        <a:rPr lang="en-IN" sz="1800" b="0" i="0" u="none" strike="noStrike" dirty="0" smtClean="0">
                          <a:solidFill>
                            <a:srgbClr val="000000"/>
                          </a:solidFill>
                          <a:effectLst/>
                          <a:latin typeface="Calibri" panose="020F0502020204030204"/>
                        </a:rPr>
                        <a:t>     -</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rtl="0" fontAlgn="b"/>
                      <a:r>
                        <a:rPr lang="en-IN" sz="1800" b="0" i="0" u="none" strike="noStrike" dirty="0">
                          <a:solidFill>
                            <a:srgbClr val="000000"/>
                          </a:solidFill>
                          <a:effectLst/>
                          <a:latin typeface="Calibri" panose="020F0502020204030204"/>
                        </a:rPr>
                        <a:t>By </a:t>
                      </a:r>
                      <a:r>
                        <a:rPr lang="en-IN" sz="1800" b="0" i="0" u="none" strike="noStrike" dirty="0" smtClean="0">
                          <a:solidFill>
                            <a:srgbClr val="000000"/>
                          </a:solidFill>
                          <a:effectLst/>
                          <a:latin typeface="Calibri" panose="020F0502020204030204"/>
                        </a:rPr>
                        <a:t> Finished stock A/c</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b"/>
                      <a:r>
                        <a:rPr lang="en-US" sz="1800" b="0" i="0" u="none" strike="noStrike" dirty="0" smtClean="0">
                          <a:solidFill>
                            <a:srgbClr val="000000"/>
                          </a:solidFill>
                          <a:effectLst/>
                          <a:latin typeface="Calibri" panose="020F0502020204030204"/>
                        </a:rPr>
                        <a:t>112500</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b"/>
                      <a:r>
                        <a:rPr lang="en-US" sz="1800" b="0" i="0" u="none" strike="noStrike" dirty="0" smtClean="0">
                          <a:solidFill>
                            <a:srgbClr val="000000"/>
                          </a:solidFill>
                          <a:effectLst/>
                          <a:latin typeface="Calibri" panose="020F0502020204030204"/>
                        </a:rPr>
                        <a:t>75750</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b"/>
                      <a:r>
                        <a:rPr lang="en-US" sz="1800" b="0" i="0" u="none" strike="noStrike" dirty="0" smtClean="0">
                          <a:solidFill>
                            <a:srgbClr val="000000"/>
                          </a:solidFill>
                          <a:effectLst/>
                          <a:latin typeface="Calibri" panose="020F0502020204030204"/>
                        </a:rPr>
                        <a:t>36750</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589819">
                <a:tc>
                  <a:txBody>
                    <a:bodyPr/>
                    <a:lstStyle/>
                    <a:p>
                      <a:pPr algn="l" rtl="0" fontAlgn="b"/>
                      <a:r>
                        <a:rPr lang="en-IN" sz="1800" b="0" i="0" u="none" strike="noStrike" dirty="0" smtClean="0">
                          <a:solidFill>
                            <a:srgbClr val="000000"/>
                          </a:solidFill>
                          <a:effectLst/>
                          <a:latin typeface="Calibri" panose="020F0502020204030204"/>
                        </a:rPr>
                        <a:t>                 </a:t>
                      </a:r>
                      <a:r>
                        <a:rPr lang="en-IN" sz="1800" b="1" i="0" u="none" strike="noStrike" dirty="0" smtClean="0">
                          <a:solidFill>
                            <a:srgbClr val="000000"/>
                          </a:solidFill>
                          <a:effectLst/>
                          <a:latin typeface="Calibri" panose="020F0502020204030204"/>
                        </a:rPr>
                        <a:t>Total</a:t>
                      </a:r>
                      <a:endParaRPr lang="en-IN" sz="1800" b="1"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b"/>
                      <a:r>
                        <a:rPr lang="en-US" sz="1800" b="1" i="0" u="none" strike="noStrike" dirty="0" smtClean="0">
                          <a:solidFill>
                            <a:srgbClr val="000000"/>
                          </a:solidFill>
                          <a:effectLst/>
                          <a:latin typeface="Calibri" panose="020F0502020204030204"/>
                        </a:rPr>
                        <a:t>90000</a:t>
                      </a:r>
                      <a:endParaRPr lang="en-IN" sz="1800" b="1"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b"/>
                      <a:r>
                        <a:rPr lang="en-US" sz="1800" b="1" i="0" u="none" strike="noStrike" dirty="0" smtClean="0">
                          <a:solidFill>
                            <a:srgbClr val="000000"/>
                          </a:solidFill>
                          <a:effectLst/>
                          <a:latin typeface="Calibri" panose="020F0502020204030204"/>
                        </a:rPr>
                        <a:t>75000</a:t>
                      </a:r>
                      <a:endParaRPr lang="en-IN" sz="1800" b="1"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rtl="0" fontAlgn="b"/>
                      <a:r>
                        <a:rPr lang="en-IN" sz="1800" b="1" i="0" u="none" strike="noStrike" dirty="0" smtClean="0">
                          <a:solidFill>
                            <a:srgbClr val="000000"/>
                          </a:solidFill>
                          <a:effectLst/>
                          <a:latin typeface="Calibri" panose="020F0502020204030204"/>
                        </a:rPr>
                        <a:t>  15000</a:t>
                      </a:r>
                      <a:r>
                        <a:rPr lang="en-IN" sz="1800" b="1" i="0" u="none" strike="noStrike" dirty="0">
                          <a:solidFill>
                            <a:srgbClr val="000000"/>
                          </a:solidFill>
                          <a:effectLst/>
                          <a:latin typeface="Calibri" panose="020F0502020204030204"/>
                        </a:rPr>
                        <a:t> </a:t>
                      </a:r>
                      <a:endParaRPr lang="en-IN" sz="1800" b="1"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rtl="0" fontAlgn="b"/>
                      <a:r>
                        <a:rPr lang="en-IN" sz="1800" b="0" i="0" u="none" strike="noStrike">
                          <a:solidFill>
                            <a:srgbClr val="000000"/>
                          </a:solidFill>
                          <a:effectLst/>
                          <a:latin typeface="Calibri" panose="020F0502020204030204"/>
                        </a:rPr>
                        <a:t>       (Transfer)</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IN" sz="1800" b="0" i="0" u="none" strike="noStrike">
                          <a:solidFill>
                            <a:srgbClr val="000000"/>
                          </a:solidFill>
                          <a:effectLst/>
                          <a:latin typeface="Arial" panose="020B0604020202020204"/>
                        </a:rPr>
                        <a:t> </a:t>
                      </a:r>
                      <a:endParaRPr lang="en-IN" sz="1800" b="0" i="0" u="none" strike="noStrike">
                        <a:solidFill>
                          <a:srgbClr val="000000"/>
                        </a:solidFill>
                        <a:effectLst/>
                        <a:latin typeface="Arial" panose="020B060402020202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314207">
                <a:tc>
                  <a:txBody>
                    <a:bodyPr/>
                    <a:lstStyle/>
                    <a:p>
                      <a:pPr algn="l" rtl="0" fontAlgn="b"/>
                      <a:r>
                        <a:rPr lang="en-IN" sz="1800" b="0" i="0" u="none" strike="noStrike" dirty="0">
                          <a:solidFill>
                            <a:srgbClr val="000000"/>
                          </a:solidFill>
                          <a:effectLst/>
                          <a:latin typeface="Calibri" panose="020F0502020204030204"/>
                        </a:rPr>
                        <a:t>Less: Closing stock c/d</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b"/>
                      <a:r>
                        <a:rPr lang="en-US" sz="1800" b="0" i="0" u="none" strike="noStrike" dirty="0" smtClean="0">
                          <a:solidFill>
                            <a:srgbClr val="000000"/>
                          </a:solidFill>
                          <a:effectLst/>
                          <a:latin typeface="Calibri" panose="020F0502020204030204"/>
                        </a:rPr>
                        <a:t>4500</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b"/>
                      <a:r>
                        <a:rPr lang="en-IN" sz="1800" b="0" i="0" u="none" strike="noStrike" dirty="0" smtClean="0">
                          <a:solidFill>
                            <a:srgbClr val="000000"/>
                          </a:solidFill>
                          <a:effectLst/>
                          <a:latin typeface="Calibri" panose="020F0502020204030204"/>
                        </a:rPr>
                        <a:t>3750</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rtl="0" fontAlgn="b"/>
                      <a:r>
                        <a:rPr lang="en-IN" sz="1800" b="0" i="0" u="none" strike="noStrike" dirty="0">
                          <a:solidFill>
                            <a:srgbClr val="000000"/>
                          </a:solidFill>
                          <a:effectLst/>
                          <a:latin typeface="Calibri" panose="020F0502020204030204"/>
                        </a:rPr>
                        <a:t> </a:t>
                      </a:r>
                      <a:r>
                        <a:rPr lang="en-IN" sz="1800" b="0" i="0" u="none" strike="noStrike" dirty="0" smtClean="0">
                          <a:solidFill>
                            <a:srgbClr val="000000"/>
                          </a:solidFill>
                          <a:effectLst/>
                          <a:latin typeface="Calibri" panose="020F0502020204030204"/>
                        </a:rPr>
                        <a:t>      750</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rtl="0"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IN" sz="1800" b="0" i="0" u="none" strike="noStrike">
                          <a:solidFill>
                            <a:srgbClr val="000000"/>
                          </a:solidFill>
                          <a:effectLst/>
                          <a:latin typeface="Arial" panose="020B0604020202020204"/>
                        </a:rPr>
                        <a:t> </a:t>
                      </a:r>
                      <a:endParaRPr lang="en-IN" sz="1800" b="0" i="0" u="none" strike="noStrike">
                        <a:solidFill>
                          <a:srgbClr val="000000"/>
                        </a:solidFill>
                        <a:effectLst/>
                        <a:latin typeface="Arial" panose="020B060402020202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314207">
                <a:tc>
                  <a:txBody>
                    <a:bodyPr/>
                    <a:lstStyle/>
                    <a:p>
                      <a:pPr algn="l" rtl="0" fontAlgn="b"/>
                      <a:r>
                        <a:rPr lang="en-IN" sz="1800" b="0" i="0" u="none" strike="noStrike" dirty="0" smtClean="0">
                          <a:solidFill>
                            <a:srgbClr val="000000"/>
                          </a:solidFill>
                          <a:effectLst/>
                          <a:latin typeface="Calibri" panose="020F0502020204030204"/>
                        </a:rPr>
                        <a:t>            </a:t>
                      </a:r>
                      <a:r>
                        <a:rPr lang="en-IN" sz="1800" b="1" i="0" u="none" strike="noStrike" dirty="0" smtClean="0">
                          <a:solidFill>
                            <a:srgbClr val="000000"/>
                          </a:solidFill>
                          <a:effectLst/>
                          <a:latin typeface="Calibri" panose="020F0502020204030204"/>
                        </a:rPr>
                        <a:t>Prime </a:t>
                      </a:r>
                      <a:r>
                        <a:rPr lang="en-IN" sz="1800" b="1" i="0" u="none" strike="noStrike" dirty="0">
                          <a:solidFill>
                            <a:srgbClr val="000000"/>
                          </a:solidFill>
                          <a:effectLst/>
                          <a:latin typeface="Calibri" panose="020F0502020204030204"/>
                        </a:rPr>
                        <a:t>cost</a:t>
                      </a:r>
                      <a:endParaRPr lang="en-IN" sz="1800" b="1"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b"/>
                      <a:r>
                        <a:rPr lang="en-US" sz="1800" b="1" i="0" u="none" strike="noStrike" dirty="0" smtClean="0">
                          <a:solidFill>
                            <a:srgbClr val="000000"/>
                          </a:solidFill>
                          <a:effectLst/>
                          <a:latin typeface="Calibri" panose="020F0502020204030204"/>
                        </a:rPr>
                        <a:t>85500</a:t>
                      </a:r>
                      <a:endParaRPr lang="en-IN" sz="1800" b="1"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b"/>
                      <a:r>
                        <a:rPr lang="en-US" sz="1800" b="1" i="0" u="none" strike="noStrike" dirty="0" smtClean="0">
                          <a:solidFill>
                            <a:srgbClr val="000000"/>
                          </a:solidFill>
                          <a:effectLst/>
                          <a:latin typeface="Calibri" panose="020F0502020204030204"/>
                        </a:rPr>
                        <a:t>71250</a:t>
                      </a:r>
                      <a:endParaRPr lang="en-IN" sz="1800" b="1"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rtl="0" fontAlgn="b"/>
                      <a:r>
                        <a:rPr lang="en-IN" sz="1800" b="1" i="0" u="none" strike="noStrike" dirty="0">
                          <a:solidFill>
                            <a:srgbClr val="000000"/>
                          </a:solidFill>
                          <a:effectLst/>
                          <a:latin typeface="Calibri" panose="020F0502020204030204"/>
                        </a:rPr>
                        <a:t> </a:t>
                      </a:r>
                      <a:r>
                        <a:rPr lang="en-IN" sz="1800" b="1" i="0" u="none" strike="noStrike" dirty="0" smtClean="0">
                          <a:solidFill>
                            <a:srgbClr val="000000"/>
                          </a:solidFill>
                          <a:effectLst/>
                          <a:latin typeface="Calibri" panose="020F0502020204030204"/>
                        </a:rPr>
                        <a:t>14250</a:t>
                      </a:r>
                      <a:endParaRPr lang="en-IN" sz="1800" b="1"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rtl="0"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IN" sz="1800" b="0" i="0" u="none" strike="noStrike">
                          <a:solidFill>
                            <a:srgbClr val="000000"/>
                          </a:solidFill>
                          <a:effectLst/>
                          <a:latin typeface="Arial" panose="020B0604020202020204"/>
                        </a:rPr>
                        <a:t> </a:t>
                      </a:r>
                      <a:endParaRPr lang="en-IN" sz="1800" b="0" i="0" u="none" strike="noStrike">
                        <a:solidFill>
                          <a:srgbClr val="000000"/>
                        </a:solidFill>
                        <a:effectLst/>
                        <a:latin typeface="Arial" panose="020B060402020202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589819">
                <a:tc>
                  <a:txBody>
                    <a:bodyPr/>
                    <a:lstStyle/>
                    <a:p>
                      <a:pPr algn="l" rtl="0" fontAlgn="b"/>
                      <a:r>
                        <a:rPr lang="en-IN" sz="1800" b="0" i="0" u="none" strike="noStrike">
                          <a:solidFill>
                            <a:srgbClr val="000000"/>
                          </a:solidFill>
                          <a:effectLst/>
                          <a:latin typeface="Calibri" panose="020F0502020204030204"/>
                        </a:rPr>
                        <a:t>To Production overheads</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b"/>
                      <a:r>
                        <a:rPr lang="en-US" sz="1800" b="0" i="0" u="none" strike="noStrike" dirty="0" smtClean="0">
                          <a:solidFill>
                            <a:srgbClr val="000000"/>
                          </a:solidFill>
                          <a:effectLst/>
                          <a:latin typeface="Calibri" panose="020F0502020204030204"/>
                        </a:rPr>
                        <a:t>4500</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b"/>
                      <a:r>
                        <a:rPr lang="en-IN" sz="1800" b="0" i="0" u="none" strike="noStrike" dirty="0" smtClean="0">
                          <a:solidFill>
                            <a:srgbClr val="000000"/>
                          </a:solidFill>
                          <a:effectLst/>
                          <a:latin typeface="Arial" panose="020B0604020202020204"/>
                        </a:rPr>
                        <a:t>4500</a:t>
                      </a:r>
                      <a:endParaRPr lang="en-IN" sz="1800" b="0" i="0" u="none" strike="noStrike" dirty="0">
                        <a:solidFill>
                          <a:srgbClr val="000000"/>
                        </a:solidFill>
                        <a:effectLst/>
                        <a:latin typeface="Arial" panose="020B060402020202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rtl="0" fontAlgn="b"/>
                      <a:r>
                        <a:rPr lang="en-IN" sz="1800" b="0" i="0" u="none" strike="noStrike" dirty="0">
                          <a:solidFill>
                            <a:srgbClr val="000000"/>
                          </a:solidFill>
                          <a:effectLst/>
                          <a:latin typeface="Arial" panose="020B0604020202020204"/>
                        </a:rPr>
                        <a:t> </a:t>
                      </a:r>
                      <a:r>
                        <a:rPr lang="en-IN" sz="1800" b="0" i="0" u="none" strike="noStrike" dirty="0" smtClean="0">
                          <a:solidFill>
                            <a:srgbClr val="000000"/>
                          </a:solidFill>
                          <a:effectLst/>
                          <a:latin typeface="Arial" panose="020B0604020202020204"/>
                        </a:rPr>
                        <a:t>     -</a:t>
                      </a:r>
                      <a:endParaRPr lang="en-IN" sz="1800" b="0" i="0" u="none" strike="noStrike" dirty="0">
                        <a:solidFill>
                          <a:srgbClr val="000000"/>
                        </a:solidFill>
                        <a:effectLst/>
                        <a:latin typeface="Arial" panose="020B060402020202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IN" sz="1800" b="0" i="0" u="none" strike="noStrike">
                          <a:solidFill>
                            <a:srgbClr val="000000"/>
                          </a:solidFill>
                          <a:effectLst/>
                          <a:latin typeface="Arial" panose="020B0604020202020204"/>
                        </a:rPr>
                        <a:t> </a:t>
                      </a:r>
                      <a:endParaRPr lang="en-IN" sz="1800" b="0" i="0" u="none" strike="noStrike">
                        <a:solidFill>
                          <a:srgbClr val="000000"/>
                        </a:solidFill>
                        <a:effectLst/>
                        <a:latin typeface="Arial" panose="020B060402020202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IN" sz="1800" b="0" i="0" u="none" strike="noStrike">
                          <a:solidFill>
                            <a:srgbClr val="000000"/>
                          </a:solidFill>
                          <a:effectLst/>
                          <a:latin typeface="Arial" panose="020B0604020202020204"/>
                        </a:rPr>
                        <a:t> </a:t>
                      </a:r>
                      <a:endParaRPr lang="en-IN" sz="1800" b="0" i="0" u="none" strike="noStrike">
                        <a:solidFill>
                          <a:srgbClr val="000000"/>
                        </a:solidFill>
                        <a:effectLst/>
                        <a:latin typeface="Arial" panose="020B060402020202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IN" sz="1800" b="0" i="0" u="none" strike="noStrike">
                          <a:solidFill>
                            <a:srgbClr val="000000"/>
                          </a:solidFill>
                          <a:effectLst/>
                          <a:latin typeface="Arial" panose="020B0604020202020204"/>
                        </a:rPr>
                        <a:t> </a:t>
                      </a:r>
                      <a:endParaRPr lang="en-IN" sz="1800" b="0" i="0" u="none" strike="noStrike">
                        <a:solidFill>
                          <a:srgbClr val="000000"/>
                        </a:solidFill>
                        <a:effectLst/>
                        <a:latin typeface="Arial" panose="020B060402020202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IN" sz="1800" b="0" i="0" u="none" strike="noStrike">
                          <a:solidFill>
                            <a:srgbClr val="000000"/>
                          </a:solidFill>
                          <a:effectLst/>
                          <a:latin typeface="Arial" panose="020B0604020202020204"/>
                        </a:rPr>
                        <a:t> </a:t>
                      </a:r>
                      <a:endParaRPr lang="en-IN" sz="1800" b="0" i="0" u="none" strike="noStrike">
                        <a:solidFill>
                          <a:srgbClr val="000000"/>
                        </a:solidFill>
                        <a:effectLst/>
                        <a:latin typeface="Arial" panose="020B060402020202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355773">
                <a:tc>
                  <a:txBody>
                    <a:bodyPr/>
                    <a:lstStyle/>
                    <a:p>
                      <a:pPr algn="l" rtl="0" fontAlgn="b"/>
                      <a:r>
                        <a:rPr lang="en-IN" sz="1800" b="0" i="0" u="none" strike="noStrike" dirty="0" smtClean="0">
                          <a:solidFill>
                            <a:srgbClr val="000000"/>
                          </a:solidFill>
                          <a:effectLst/>
                          <a:latin typeface="Calibri" panose="020F0502020204030204"/>
                        </a:rPr>
                        <a:t>             </a:t>
                      </a:r>
                      <a:r>
                        <a:rPr lang="en-IN" sz="1800" b="1" i="0" u="none" strike="noStrike" dirty="0" smtClean="0">
                          <a:solidFill>
                            <a:srgbClr val="000000"/>
                          </a:solidFill>
                          <a:effectLst/>
                          <a:latin typeface="Calibri" panose="020F0502020204030204"/>
                        </a:rPr>
                        <a:t>Total </a:t>
                      </a:r>
                      <a:r>
                        <a:rPr lang="en-IN" sz="1800" b="1" i="0" u="none" strike="noStrike" dirty="0">
                          <a:solidFill>
                            <a:srgbClr val="000000"/>
                          </a:solidFill>
                          <a:effectLst/>
                          <a:latin typeface="Calibri" panose="020F0502020204030204"/>
                        </a:rPr>
                        <a:t>cost</a:t>
                      </a:r>
                      <a:endParaRPr lang="en-IN" sz="1800" b="1"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b"/>
                      <a:r>
                        <a:rPr lang="en-IN" sz="1800" b="1" i="0" u="none" strike="noStrike" dirty="0" smtClean="0">
                          <a:solidFill>
                            <a:srgbClr val="000000"/>
                          </a:solidFill>
                          <a:effectLst/>
                          <a:latin typeface="Calibri" panose="020F0502020204030204"/>
                        </a:rPr>
                        <a:t>90000</a:t>
                      </a:r>
                      <a:endParaRPr lang="en-IN" sz="1800" b="1"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b"/>
                      <a:r>
                        <a:rPr lang="en-US" sz="1800" b="1" i="0" u="none" strike="noStrike" dirty="0" smtClean="0">
                          <a:solidFill>
                            <a:srgbClr val="000000"/>
                          </a:solidFill>
                          <a:effectLst/>
                          <a:latin typeface="Arial" panose="020B0604020202020204"/>
                        </a:rPr>
                        <a:t>75750</a:t>
                      </a:r>
                      <a:endParaRPr lang="en-IN" sz="1800" b="1" i="0" u="none" strike="noStrike" dirty="0">
                        <a:solidFill>
                          <a:srgbClr val="000000"/>
                        </a:solidFill>
                        <a:effectLst/>
                        <a:latin typeface="Arial" panose="020B060402020202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rtl="0" fontAlgn="b"/>
                      <a:r>
                        <a:rPr lang="en-IN" sz="1800" b="1" i="0" u="none" strike="noStrike" dirty="0">
                          <a:solidFill>
                            <a:srgbClr val="000000"/>
                          </a:solidFill>
                          <a:effectLst/>
                          <a:latin typeface="Arial" panose="020B0604020202020204"/>
                        </a:rPr>
                        <a:t> </a:t>
                      </a:r>
                      <a:r>
                        <a:rPr lang="en-IN" sz="1800" b="1" i="0" u="none" strike="noStrike" dirty="0" smtClean="0">
                          <a:solidFill>
                            <a:srgbClr val="000000"/>
                          </a:solidFill>
                          <a:effectLst/>
                          <a:latin typeface="Arial" panose="020B0604020202020204"/>
                        </a:rPr>
                        <a:t> 14250</a:t>
                      </a:r>
                      <a:endParaRPr lang="en-IN" sz="1800" b="1" i="0" u="none" strike="noStrike" dirty="0">
                        <a:solidFill>
                          <a:srgbClr val="000000"/>
                        </a:solidFill>
                        <a:effectLst/>
                        <a:latin typeface="Arial" panose="020B060402020202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IN" sz="1800" b="0" i="0" u="none" strike="noStrike" dirty="0">
                          <a:solidFill>
                            <a:srgbClr val="000000"/>
                          </a:solidFill>
                          <a:effectLst/>
                          <a:latin typeface="Arial" panose="020B0604020202020204"/>
                        </a:rPr>
                        <a:t> </a:t>
                      </a:r>
                      <a:endParaRPr lang="en-IN" sz="1800" b="0" i="0" u="none" strike="noStrike" dirty="0">
                        <a:solidFill>
                          <a:srgbClr val="000000"/>
                        </a:solidFill>
                        <a:effectLst/>
                        <a:latin typeface="Arial" panose="020B060402020202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IN" sz="1800" b="0" i="0" u="none" strike="noStrike">
                          <a:solidFill>
                            <a:srgbClr val="000000"/>
                          </a:solidFill>
                          <a:effectLst/>
                          <a:latin typeface="Arial" panose="020B0604020202020204"/>
                        </a:rPr>
                        <a:t> </a:t>
                      </a:r>
                      <a:endParaRPr lang="en-IN" sz="1800" b="0" i="0" u="none" strike="noStrike">
                        <a:solidFill>
                          <a:srgbClr val="000000"/>
                        </a:solidFill>
                        <a:effectLst/>
                        <a:latin typeface="Arial" panose="020B060402020202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IN" sz="1800" b="0" i="0" u="none" strike="noStrike">
                          <a:solidFill>
                            <a:srgbClr val="000000"/>
                          </a:solidFill>
                          <a:effectLst/>
                          <a:latin typeface="Arial" panose="020B0604020202020204"/>
                        </a:rPr>
                        <a:t> </a:t>
                      </a:r>
                      <a:endParaRPr lang="en-IN" sz="1800" b="0" i="0" u="none" strike="noStrike">
                        <a:solidFill>
                          <a:srgbClr val="000000"/>
                        </a:solidFill>
                        <a:effectLst/>
                        <a:latin typeface="Arial" panose="020B060402020202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IN" sz="1800" b="0" i="0" u="none" strike="noStrike">
                          <a:solidFill>
                            <a:srgbClr val="000000"/>
                          </a:solidFill>
                          <a:effectLst/>
                          <a:latin typeface="Arial" panose="020B0604020202020204"/>
                        </a:rPr>
                        <a:t> </a:t>
                      </a:r>
                      <a:endParaRPr lang="en-IN" sz="1800" b="0" i="0" u="none" strike="noStrike">
                        <a:solidFill>
                          <a:srgbClr val="000000"/>
                        </a:solidFill>
                        <a:effectLst/>
                        <a:latin typeface="Arial" panose="020B060402020202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303487">
                <a:tc>
                  <a:txBody>
                    <a:bodyPr/>
                    <a:lstStyle/>
                    <a:p>
                      <a:pPr algn="l" rtl="0" fontAlgn="b"/>
                      <a:r>
                        <a:rPr lang="en-IN" sz="1800" b="0" i="0" u="none" strike="noStrike" dirty="0">
                          <a:solidFill>
                            <a:srgbClr val="000000"/>
                          </a:solidFill>
                          <a:effectLst/>
                          <a:latin typeface="Calibri" panose="020F0502020204030204"/>
                        </a:rPr>
                        <a:t>To Gross profit </a:t>
                      </a:r>
                      <a:r>
                        <a:rPr lang="en-IN" sz="1800" b="0" i="0" u="none" strike="noStrike" dirty="0" smtClean="0">
                          <a:solidFill>
                            <a:srgbClr val="000000"/>
                          </a:solidFill>
                          <a:effectLst/>
                          <a:latin typeface="Calibri" panose="020F0502020204030204"/>
                        </a:rPr>
                        <a:t>(1/4</a:t>
                      </a:r>
                      <a:r>
                        <a:rPr lang="en-IN" sz="1800" b="0" i="0" u="none" strike="noStrike" baseline="0" dirty="0" smtClean="0">
                          <a:solidFill>
                            <a:srgbClr val="000000"/>
                          </a:solidFill>
                          <a:effectLst/>
                          <a:latin typeface="Calibri" panose="020F0502020204030204"/>
                        </a:rPr>
                        <a:t> o</a:t>
                      </a:r>
                      <a:r>
                        <a:rPr lang="en-IN" sz="1800" b="0" i="0" u="none" strike="noStrike" dirty="0" smtClean="0">
                          <a:solidFill>
                            <a:srgbClr val="000000"/>
                          </a:solidFill>
                          <a:effectLst/>
                          <a:latin typeface="Calibri" panose="020F0502020204030204"/>
                        </a:rPr>
                        <a:t>f Cost</a:t>
                      </a:r>
                      <a:r>
                        <a:rPr lang="en-IN" sz="1800" b="0" i="0" u="none" strike="noStrike" dirty="0">
                          <a:solidFill>
                            <a:srgbClr val="000000"/>
                          </a:solidFill>
                          <a:effectLst/>
                          <a:latin typeface="Calibri" panose="020F0502020204030204"/>
                        </a:rPr>
                        <a:t>)</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b"/>
                      <a:r>
                        <a:rPr lang="en-IN" sz="1800" b="0" i="0" u="none" strike="noStrike" dirty="0" smtClean="0">
                          <a:solidFill>
                            <a:srgbClr val="000000"/>
                          </a:solidFill>
                          <a:effectLst/>
                          <a:latin typeface="Calibri" panose="020F0502020204030204"/>
                        </a:rPr>
                        <a:t>22500</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rtl="0" fontAlgn="b"/>
                      <a:r>
                        <a:rPr lang="en-IN" sz="1800" b="0" i="0" u="none" strike="noStrike" dirty="0">
                          <a:solidFill>
                            <a:srgbClr val="000000"/>
                          </a:solidFill>
                          <a:effectLst/>
                          <a:latin typeface="Calibri" panose="020F0502020204030204"/>
                        </a:rPr>
                        <a:t> </a:t>
                      </a:r>
                      <a:r>
                        <a:rPr lang="en-IN" sz="1800" b="0" i="0" u="none" strike="noStrike" dirty="0" smtClean="0">
                          <a:solidFill>
                            <a:srgbClr val="000000"/>
                          </a:solidFill>
                          <a:effectLst/>
                          <a:latin typeface="Calibri" panose="020F0502020204030204"/>
                        </a:rPr>
                        <a:t>     -</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b"/>
                      <a:r>
                        <a:rPr lang="en-IN" sz="1800" b="0" i="0" u="none" strike="noStrike" dirty="0" smtClean="0">
                          <a:solidFill>
                            <a:srgbClr val="000000"/>
                          </a:solidFill>
                          <a:effectLst/>
                          <a:latin typeface="Calibri" panose="020F0502020204030204"/>
                        </a:rPr>
                        <a:t>22500</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rtl="0"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IN" sz="1800" b="0" i="0" u="none" strike="noStrike">
                          <a:solidFill>
                            <a:srgbClr val="000000"/>
                          </a:solidFill>
                          <a:effectLst/>
                          <a:latin typeface="Arial" panose="020B0604020202020204"/>
                        </a:rPr>
                        <a:t> </a:t>
                      </a:r>
                      <a:endParaRPr lang="en-IN" sz="1800" b="0" i="0" u="none" strike="noStrike">
                        <a:solidFill>
                          <a:srgbClr val="000000"/>
                        </a:solidFill>
                        <a:effectLst/>
                        <a:latin typeface="Arial" panose="020B060402020202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314207">
                <a:tc>
                  <a:txBody>
                    <a:bodyPr/>
                    <a:lstStyle/>
                    <a:p>
                      <a:pPr algn="l" rtl="0"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b"/>
                      <a:r>
                        <a:rPr lang="en-IN" sz="1800" b="0" i="0" u="none" strike="noStrike" dirty="0" smtClean="0">
                          <a:solidFill>
                            <a:srgbClr val="000000"/>
                          </a:solidFill>
                          <a:effectLst/>
                          <a:latin typeface="Calibri" panose="020F0502020204030204"/>
                        </a:rPr>
                        <a:t>112500</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IN" sz="1800" b="0" i="0" u="none" strike="noStrike" dirty="0" smtClean="0">
                          <a:solidFill>
                            <a:srgbClr val="000000"/>
                          </a:solidFill>
                          <a:effectLst/>
                          <a:latin typeface="Calibri" panose="020F0502020204030204"/>
                        </a:rPr>
                        <a:t>75750</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IN" sz="1800" b="0" i="0" u="none" strike="noStrike" dirty="0" smtClean="0">
                          <a:solidFill>
                            <a:srgbClr val="000000"/>
                          </a:solidFill>
                          <a:effectLst/>
                          <a:latin typeface="Calibri" panose="020F0502020204030204"/>
                        </a:rPr>
                        <a:t>36750</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b"/>
                      <a:r>
                        <a:rPr lang="en-US" sz="1800" b="0" i="0" u="none" strike="noStrike" dirty="0" smtClean="0">
                          <a:solidFill>
                            <a:srgbClr val="000000"/>
                          </a:solidFill>
                          <a:effectLst/>
                          <a:latin typeface="Calibri" panose="020F0502020204030204"/>
                        </a:rPr>
                        <a:t>112500</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800" b="0" i="0" u="none" strike="noStrike" dirty="0" smtClean="0">
                          <a:solidFill>
                            <a:srgbClr val="000000"/>
                          </a:solidFill>
                          <a:effectLst/>
                          <a:latin typeface="Calibri" panose="020F0502020204030204"/>
                        </a:rPr>
                        <a:t>75750</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800" b="0" i="0" u="none" strike="noStrike" dirty="0" smtClean="0">
                          <a:solidFill>
                            <a:srgbClr val="000000"/>
                          </a:solidFill>
                          <a:effectLst/>
                          <a:latin typeface="Calibri" panose="020F0502020204030204"/>
                        </a:rPr>
                        <a:t>36750</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4207">
                <a:tc>
                  <a:txBody>
                    <a:bodyPr/>
                    <a:lstStyle/>
                    <a:p>
                      <a:pPr algn="l" rtl="0" fontAlgn="b"/>
                      <a:r>
                        <a:rPr lang="en-IN" sz="1800" b="0" i="0" u="none" strike="noStrike">
                          <a:solidFill>
                            <a:srgbClr val="000000"/>
                          </a:solidFill>
                          <a:effectLst/>
                          <a:latin typeface="Calibri" panose="020F0502020204030204"/>
                        </a:rPr>
                        <a:t>To Stock b/d</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b"/>
                      <a:r>
                        <a:rPr lang="en-IN" sz="1800" b="0" i="0" u="none" strike="noStrike" dirty="0" smtClean="0">
                          <a:solidFill>
                            <a:srgbClr val="000000"/>
                          </a:solidFill>
                          <a:effectLst/>
                          <a:latin typeface="Calibri" panose="020F0502020204030204"/>
                        </a:rPr>
                        <a:t>4500</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IN" sz="1800" b="0" i="0" u="none" strike="noStrike" dirty="0" smtClean="0">
                          <a:solidFill>
                            <a:srgbClr val="000000"/>
                          </a:solidFill>
                          <a:effectLst/>
                          <a:latin typeface="Calibri" panose="020F0502020204030204"/>
                        </a:rPr>
                        <a:t>3750</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IN" sz="1800" b="0" i="0" u="none" strike="noStrike" dirty="0" smtClean="0">
                          <a:solidFill>
                            <a:srgbClr val="000000"/>
                          </a:solidFill>
                          <a:effectLst/>
                          <a:latin typeface="Calibri" panose="020F0502020204030204"/>
                        </a:rPr>
                        <a:t>      750 </a:t>
                      </a:r>
                      <a:r>
                        <a:rPr lang="en-IN" sz="1800" b="0" i="0" u="none" strike="noStrike" dirty="0">
                          <a:solidFill>
                            <a:srgbClr val="000000"/>
                          </a:solidFill>
                          <a:effectLst/>
                          <a:latin typeface="Calibri" panose="020F0502020204030204"/>
                        </a:rPr>
                        <a:t> </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IN" sz="1800" b="0" i="0" u="none" strike="noStrike" dirty="0">
                          <a:solidFill>
                            <a:srgbClr val="000000"/>
                          </a:solidFill>
                          <a:effectLst/>
                          <a:latin typeface="Calibri" panose="020F0502020204030204"/>
                        </a:rPr>
                        <a:t> </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graphicFrame>
        <p:nvGraphicFramePr>
          <p:cNvPr id="4" name="Content Placeholder 3"/>
          <p:cNvGraphicFramePr>
            <a:graphicFrameLocks noGrp="1"/>
          </p:cNvGraphicFramePr>
          <p:nvPr>
            <p:ph idx="1"/>
          </p:nvPr>
        </p:nvGraphicFramePr>
        <p:xfrm>
          <a:off x="467547" y="1700809"/>
          <a:ext cx="8352926" cy="4442748"/>
        </p:xfrm>
        <a:graphic>
          <a:graphicData uri="http://schemas.openxmlformats.org/drawingml/2006/table">
            <a:tbl>
              <a:tblPr/>
              <a:tblGrid>
                <a:gridCol w="2015635"/>
                <a:gridCol w="819919"/>
                <a:gridCol w="819919"/>
                <a:gridCol w="953036"/>
                <a:gridCol w="1284660"/>
                <a:gridCol w="819919"/>
                <a:gridCol w="819919"/>
                <a:gridCol w="819919"/>
              </a:tblGrid>
              <a:tr h="424847">
                <a:tc gridSpan="8">
                  <a:txBody>
                    <a:bodyPr/>
                    <a:lstStyle/>
                    <a:p>
                      <a:pPr algn="ctr" rtl="0" fontAlgn="b"/>
                      <a:r>
                        <a:rPr lang="en-IN" sz="2000" b="1" i="0" u="none" strike="noStrike">
                          <a:solidFill>
                            <a:srgbClr val="000000"/>
                          </a:solidFill>
                          <a:effectLst/>
                          <a:latin typeface="Times New Roman" panose="02020603050405020304" pitchFamily="18" charset="0"/>
                          <a:cs typeface="Times New Roman" panose="02020603050405020304" pitchFamily="18" charset="0"/>
                        </a:rPr>
                        <a:t>FINISHED STOCK ACCOUNT</a:t>
                      </a:r>
                      <a:endParaRPr lang="en-IN" sz="20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cPr/>
                </a:tc>
                <a:tc hMerge="1">
                  <a:tcPr/>
                </a:tc>
                <a:tc hMerge="1">
                  <a:tcPr/>
                </a:tc>
                <a:tc hMerge="1">
                  <a:tcPr/>
                </a:tc>
                <a:tc hMerge="1">
                  <a:tcPr/>
                </a:tc>
                <a:tc hMerge="1">
                  <a:tcPr/>
                </a:tc>
                <a:tc hMerge="1">
                  <a:tcPr/>
                </a:tc>
              </a:tr>
              <a:tr h="424847">
                <a:tc>
                  <a:txBody>
                    <a:bodyPr/>
                    <a:lstStyle/>
                    <a:p>
                      <a:pPr algn="ctr" rtl="0" fontAlgn="b"/>
                      <a:r>
                        <a:rPr lang="en-IN" sz="2000" b="1" i="0" u="none" strike="noStrike">
                          <a:solidFill>
                            <a:srgbClr val="000000"/>
                          </a:solidFill>
                          <a:effectLst/>
                          <a:latin typeface="Times New Roman" panose="02020603050405020304" pitchFamily="18" charset="0"/>
                          <a:cs typeface="Times New Roman" panose="02020603050405020304" pitchFamily="18" charset="0"/>
                        </a:rPr>
                        <a:t>Particulars</a:t>
                      </a:r>
                      <a:endParaRPr lang="en-IN" sz="20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2000" b="1" i="0" u="none" strike="noStrike">
                          <a:solidFill>
                            <a:srgbClr val="000000"/>
                          </a:solidFill>
                          <a:effectLst/>
                          <a:latin typeface="Times New Roman" panose="02020603050405020304" pitchFamily="18" charset="0"/>
                          <a:cs typeface="Times New Roman" panose="02020603050405020304" pitchFamily="18" charset="0"/>
                        </a:rPr>
                        <a:t>Total</a:t>
                      </a:r>
                      <a:endParaRPr lang="en-IN" sz="20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2000" b="1" i="0" u="none" strike="noStrike">
                          <a:solidFill>
                            <a:srgbClr val="000000"/>
                          </a:solidFill>
                          <a:effectLst/>
                          <a:latin typeface="Times New Roman" panose="02020603050405020304" pitchFamily="18" charset="0"/>
                          <a:cs typeface="Times New Roman" panose="02020603050405020304" pitchFamily="18" charset="0"/>
                        </a:rPr>
                        <a:t>Cost</a:t>
                      </a:r>
                      <a:endParaRPr lang="en-IN" sz="20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2000" b="1" i="0" u="none" strike="noStrike">
                          <a:solidFill>
                            <a:srgbClr val="000000"/>
                          </a:solidFill>
                          <a:effectLst/>
                          <a:latin typeface="Times New Roman" panose="02020603050405020304" pitchFamily="18" charset="0"/>
                          <a:cs typeface="Times New Roman" panose="02020603050405020304" pitchFamily="18" charset="0"/>
                        </a:rPr>
                        <a:t>Profit</a:t>
                      </a:r>
                      <a:endParaRPr lang="en-IN" sz="20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2000" b="1" i="0" u="none" strike="noStrike">
                          <a:solidFill>
                            <a:srgbClr val="000000"/>
                          </a:solidFill>
                          <a:effectLst/>
                          <a:latin typeface="Times New Roman" panose="02020603050405020304" pitchFamily="18" charset="0"/>
                          <a:cs typeface="Times New Roman" panose="02020603050405020304" pitchFamily="18" charset="0"/>
                        </a:rPr>
                        <a:t>Particulars</a:t>
                      </a:r>
                      <a:endParaRPr lang="en-IN" sz="20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2000" b="1" i="0" u="none" strike="noStrike">
                          <a:solidFill>
                            <a:srgbClr val="000000"/>
                          </a:solidFill>
                          <a:effectLst/>
                          <a:latin typeface="Times New Roman" panose="02020603050405020304" pitchFamily="18" charset="0"/>
                          <a:cs typeface="Times New Roman" panose="02020603050405020304" pitchFamily="18" charset="0"/>
                        </a:rPr>
                        <a:t>Total</a:t>
                      </a:r>
                      <a:endParaRPr lang="en-IN" sz="20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2000" b="1" i="0" u="none" strike="noStrike">
                          <a:solidFill>
                            <a:srgbClr val="000000"/>
                          </a:solidFill>
                          <a:effectLst/>
                          <a:latin typeface="Times New Roman" panose="02020603050405020304" pitchFamily="18" charset="0"/>
                          <a:cs typeface="Times New Roman" panose="02020603050405020304" pitchFamily="18" charset="0"/>
                        </a:rPr>
                        <a:t>Cost</a:t>
                      </a:r>
                      <a:endParaRPr lang="en-IN" sz="20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2000" b="1" i="0" u="none" strike="noStrike">
                          <a:solidFill>
                            <a:srgbClr val="000000"/>
                          </a:solidFill>
                          <a:effectLst/>
                          <a:latin typeface="Times New Roman" panose="02020603050405020304" pitchFamily="18" charset="0"/>
                          <a:cs typeface="Times New Roman" panose="02020603050405020304" pitchFamily="18" charset="0"/>
                        </a:rPr>
                        <a:t>Profit</a:t>
                      </a:r>
                      <a:endParaRPr lang="en-IN" sz="20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24847">
                <a:tc>
                  <a:txBody>
                    <a:bodyPr/>
                    <a:lstStyle/>
                    <a:p>
                      <a:pPr algn="l" rtl="0" fontAlgn="ctr"/>
                      <a:r>
                        <a:rPr lang="en-IN" sz="2000" b="0" i="0" u="none" strike="noStrike">
                          <a:solidFill>
                            <a:srgbClr val="000000"/>
                          </a:solidFill>
                          <a:effectLst/>
                          <a:latin typeface="Times New Roman" panose="02020603050405020304" pitchFamily="18" charset="0"/>
                          <a:cs typeface="Times New Roman" panose="02020603050405020304" pitchFamily="18" charset="0"/>
                        </a:rPr>
                        <a:t>To Opening stock A/c</a:t>
                      </a:r>
                      <a:endParaRPr lang="en-IN"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ctr"/>
                      <a:r>
                        <a:rPr lang="en-IN" sz="2000" b="0" i="0" u="none" strike="noStrike">
                          <a:solidFill>
                            <a:srgbClr val="000000"/>
                          </a:solidFill>
                          <a:effectLst/>
                          <a:latin typeface="Times New Roman" panose="02020603050405020304" pitchFamily="18" charset="0"/>
                          <a:cs typeface="Times New Roman" panose="02020603050405020304" pitchFamily="18" charset="0"/>
                        </a:rPr>
                        <a:t>22500</a:t>
                      </a:r>
                      <a:endParaRPr lang="en-IN"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ctr"/>
                      <a:r>
                        <a:rPr lang="en-IN" sz="2000" b="0" i="0" u="none" strike="noStrike">
                          <a:solidFill>
                            <a:srgbClr val="000000"/>
                          </a:solidFill>
                          <a:effectLst/>
                          <a:latin typeface="Times New Roman" panose="02020603050405020304" pitchFamily="18" charset="0"/>
                          <a:cs typeface="Times New Roman" panose="02020603050405020304" pitchFamily="18" charset="0"/>
                        </a:rPr>
                        <a:t>14250</a:t>
                      </a:r>
                      <a:endParaRPr lang="en-IN"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ctr"/>
                      <a:r>
                        <a:rPr lang="en-IN" sz="2000" b="0" i="0" u="none" strike="noStrike">
                          <a:solidFill>
                            <a:srgbClr val="000000"/>
                          </a:solidFill>
                          <a:effectLst/>
                          <a:latin typeface="Times New Roman" panose="02020603050405020304" pitchFamily="18" charset="0"/>
                          <a:cs typeface="Times New Roman" panose="02020603050405020304" pitchFamily="18" charset="0"/>
                        </a:rPr>
                        <a:t>8250</a:t>
                      </a:r>
                      <a:endParaRPr lang="en-IN"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rtl="0" fontAlgn="b"/>
                      <a:r>
                        <a:rPr lang="en-IN" sz="2000" b="0" i="0" u="none" strike="noStrike">
                          <a:solidFill>
                            <a:srgbClr val="000000"/>
                          </a:solidFill>
                          <a:effectLst/>
                          <a:latin typeface="Times New Roman" panose="02020603050405020304" pitchFamily="18" charset="0"/>
                          <a:cs typeface="Times New Roman" panose="02020603050405020304" pitchFamily="18" charset="0"/>
                        </a:rPr>
                        <a:t> </a:t>
                      </a:r>
                      <a:endParaRPr lang="en-IN"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rtl="0" fontAlgn="b"/>
                      <a:r>
                        <a:rPr lang="en-IN" sz="2000" b="0" i="0" u="none" strike="noStrike">
                          <a:solidFill>
                            <a:srgbClr val="000000"/>
                          </a:solidFill>
                          <a:effectLst/>
                          <a:latin typeface="Times New Roman" panose="02020603050405020304" pitchFamily="18" charset="0"/>
                          <a:cs typeface="Times New Roman" panose="02020603050405020304" pitchFamily="18" charset="0"/>
                        </a:rPr>
                        <a:t> </a:t>
                      </a:r>
                      <a:endParaRPr lang="en-IN"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rtl="0" fontAlgn="b"/>
                      <a:r>
                        <a:rPr lang="en-IN" sz="2000" b="0" i="0" u="none" strike="noStrike">
                          <a:solidFill>
                            <a:srgbClr val="000000"/>
                          </a:solidFill>
                          <a:effectLst/>
                          <a:latin typeface="Times New Roman" panose="02020603050405020304" pitchFamily="18" charset="0"/>
                          <a:cs typeface="Times New Roman" panose="02020603050405020304" pitchFamily="18" charset="0"/>
                        </a:rPr>
                        <a:t> </a:t>
                      </a:r>
                      <a:endParaRPr lang="en-IN"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rtl="0" fontAlgn="b"/>
                      <a:r>
                        <a:rPr lang="en-IN" sz="2000" b="0" i="0" u="none" strike="noStrike">
                          <a:solidFill>
                            <a:srgbClr val="000000"/>
                          </a:solidFill>
                          <a:effectLst/>
                          <a:latin typeface="Times New Roman" panose="02020603050405020304" pitchFamily="18" charset="0"/>
                          <a:cs typeface="Times New Roman" panose="02020603050405020304" pitchFamily="18" charset="0"/>
                        </a:rPr>
                        <a:t> </a:t>
                      </a:r>
                      <a:endParaRPr lang="en-IN"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424847">
                <a:tc>
                  <a:txBody>
                    <a:bodyPr/>
                    <a:lstStyle/>
                    <a:p>
                      <a:pPr algn="l" rtl="0" fontAlgn="b"/>
                      <a:r>
                        <a:rPr lang="en-IN" sz="2000" b="0" i="0" u="none" strike="noStrike">
                          <a:solidFill>
                            <a:srgbClr val="000000"/>
                          </a:solidFill>
                          <a:effectLst/>
                          <a:latin typeface="Times New Roman" panose="02020603050405020304" pitchFamily="18" charset="0"/>
                          <a:cs typeface="Times New Roman" panose="02020603050405020304" pitchFamily="18" charset="0"/>
                        </a:rPr>
                        <a:t>“ Process II A/c</a:t>
                      </a:r>
                      <a:endParaRPr lang="en-IN"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b"/>
                      <a:r>
                        <a:rPr lang="en-IN" sz="2000" b="0" i="0" u="none" strike="noStrike">
                          <a:solidFill>
                            <a:srgbClr val="000000"/>
                          </a:solidFill>
                          <a:effectLst/>
                          <a:latin typeface="Times New Roman" panose="02020603050405020304" pitchFamily="18" charset="0"/>
                          <a:cs typeface="Times New Roman" panose="02020603050405020304" pitchFamily="18" charset="0"/>
                        </a:rPr>
                        <a:t>112500</a:t>
                      </a:r>
                      <a:endParaRPr lang="en-IN"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b"/>
                      <a:r>
                        <a:rPr lang="en-IN" sz="2000" b="0" i="0" u="none" strike="noStrike">
                          <a:solidFill>
                            <a:srgbClr val="000000"/>
                          </a:solidFill>
                          <a:effectLst/>
                          <a:latin typeface="Times New Roman" panose="02020603050405020304" pitchFamily="18" charset="0"/>
                          <a:cs typeface="Times New Roman" panose="02020603050405020304" pitchFamily="18" charset="0"/>
                        </a:rPr>
                        <a:t>75750</a:t>
                      </a:r>
                      <a:endParaRPr lang="en-IN"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b"/>
                      <a:r>
                        <a:rPr lang="en-IN" sz="2000" b="0" i="0" u="none" strike="noStrike">
                          <a:solidFill>
                            <a:srgbClr val="000000"/>
                          </a:solidFill>
                          <a:effectLst/>
                          <a:latin typeface="Times New Roman" panose="02020603050405020304" pitchFamily="18" charset="0"/>
                          <a:cs typeface="Times New Roman" panose="02020603050405020304" pitchFamily="18" charset="0"/>
                        </a:rPr>
                        <a:t>   36750</a:t>
                      </a:r>
                      <a:endParaRPr lang="en-IN"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IN" sz="2000" b="0" i="0" u="none" strike="noStrike">
                          <a:solidFill>
                            <a:srgbClr val="000000"/>
                          </a:solidFill>
                          <a:effectLst/>
                          <a:latin typeface="Times New Roman" panose="02020603050405020304" pitchFamily="18" charset="0"/>
                          <a:cs typeface="Times New Roman" panose="02020603050405020304" pitchFamily="18" charset="0"/>
                        </a:rPr>
                        <a:t> </a:t>
                      </a:r>
                      <a:endParaRPr lang="en-IN"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IN" sz="2000" b="0" i="0" u="none" strike="noStrike">
                          <a:solidFill>
                            <a:srgbClr val="000000"/>
                          </a:solidFill>
                          <a:effectLst/>
                          <a:latin typeface="Times New Roman" panose="02020603050405020304" pitchFamily="18" charset="0"/>
                          <a:cs typeface="Times New Roman" panose="02020603050405020304" pitchFamily="18" charset="0"/>
                        </a:rPr>
                        <a:t> </a:t>
                      </a:r>
                      <a:endParaRPr lang="en-IN"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IN" sz="2000" b="0" i="0" u="none" strike="noStrike">
                          <a:solidFill>
                            <a:srgbClr val="000000"/>
                          </a:solidFill>
                          <a:effectLst/>
                          <a:latin typeface="Times New Roman" panose="02020603050405020304" pitchFamily="18" charset="0"/>
                          <a:cs typeface="Times New Roman" panose="02020603050405020304" pitchFamily="18" charset="0"/>
                        </a:rPr>
                        <a:t> </a:t>
                      </a:r>
                      <a:endParaRPr lang="en-IN"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IN" sz="2000" b="0" i="0" u="none" strike="noStrike">
                          <a:solidFill>
                            <a:srgbClr val="000000"/>
                          </a:solidFill>
                          <a:effectLst/>
                          <a:latin typeface="Times New Roman" panose="02020603050405020304" pitchFamily="18" charset="0"/>
                          <a:cs typeface="Times New Roman" panose="02020603050405020304" pitchFamily="18" charset="0"/>
                        </a:rPr>
                        <a:t> </a:t>
                      </a:r>
                      <a:endParaRPr lang="en-IN"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424847">
                <a:tc>
                  <a:txBody>
                    <a:bodyPr/>
                    <a:lstStyle/>
                    <a:p>
                      <a:pPr algn="l" rtl="0" fontAlgn="b"/>
                      <a:r>
                        <a:rPr lang="en-IN" sz="2000" b="0" i="0" u="none" strike="noStrike">
                          <a:solidFill>
                            <a:srgbClr val="000000"/>
                          </a:solidFill>
                          <a:effectLst/>
                          <a:latin typeface="Times New Roman" panose="02020603050405020304" pitchFamily="18" charset="0"/>
                          <a:cs typeface="Times New Roman" panose="02020603050405020304" pitchFamily="18" charset="0"/>
                        </a:rPr>
                        <a:t> </a:t>
                      </a:r>
                      <a:endParaRPr lang="en-IN"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b"/>
                      <a:r>
                        <a:rPr lang="en-IN" sz="2000" b="0" i="0" u="none" strike="noStrike">
                          <a:solidFill>
                            <a:srgbClr val="000000"/>
                          </a:solidFill>
                          <a:effectLst/>
                          <a:latin typeface="Times New Roman" panose="02020603050405020304" pitchFamily="18" charset="0"/>
                          <a:cs typeface="Times New Roman" panose="02020603050405020304" pitchFamily="18" charset="0"/>
                        </a:rPr>
                        <a:t>135000</a:t>
                      </a:r>
                      <a:endParaRPr lang="en-IN"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b"/>
                      <a:r>
                        <a:rPr lang="en-IN" sz="2000" b="0" i="0" u="none" strike="noStrike">
                          <a:solidFill>
                            <a:srgbClr val="000000"/>
                          </a:solidFill>
                          <a:effectLst/>
                          <a:latin typeface="Times New Roman" panose="02020603050405020304" pitchFamily="18" charset="0"/>
                          <a:cs typeface="Times New Roman" panose="02020603050405020304" pitchFamily="18" charset="0"/>
                        </a:rPr>
                        <a:t>90000</a:t>
                      </a:r>
                      <a:endParaRPr lang="en-IN"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b"/>
                      <a:r>
                        <a:rPr lang="en-IN" sz="2000" b="0" i="0" u="none" strike="noStrike">
                          <a:solidFill>
                            <a:srgbClr val="000000"/>
                          </a:solidFill>
                          <a:effectLst/>
                          <a:latin typeface="Times New Roman" panose="02020603050405020304" pitchFamily="18" charset="0"/>
                          <a:cs typeface="Times New Roman" panose="02020603050405020304" pitchFamily="18" charset="0"/>
                        </a:rPr>
                        <a:t>45000</a:t>
                      </a:r>
                      <a:endParaRPr lang="en-IN"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rtl="0" fontAlgn="b"/>
                      <a:r>
                        <a:rPr lang="en-IN" sz="2000" b="0" i="0" u="none" strike="noStrike">
                          <a:solidFill>
                            <a:srgbClr val="000000"/>
                          </a:solidFill>
                          <a:effectLst/>
                          <a:latin typeface="Times New Roman" panose="02020603050405020304" pitchFamily="18" charset="0"/>
                          <a:cs typeface="Times New Roman" panose="02020603050405020304" pitchFamily="18" charset="0"/>
                        </a:rPr>
                        <a:t>By Sales</a:t>
                      </a:r>
                      <a:endParaRPr lang="en-IN"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b"/>
                      <a:r>
                        <a:rPr lang="en-IN" sz="2000" b="0" i="0" u="none" strike="noStrike">
                          <a:solidFill>
                            <a:srgbClr val="000000"/>
                          </a:solidFill>
                          <a:effectLst/>
                          <a:latin typeface="Times New Roman" panose="02020603050405020304" pitchFamily="18" charset="0"/>
                          <a:cs typeface="Times New Roman" panose="02020603050405020304" pitchFamily="18" charset="0"/>
                        </a:rPr>
                        <a:t>140000</a:t>
                      </a:r>
                      <a:endParaRPr lang="en-IN"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b"/>
                      <a:r>
                        <a:rPr lang="en-IN" sz="2000" b="0" i="0" u="none" strike="noStrike">
                          <a:solidFill>
                            <a:srgbClr val="000000"/>
                          </a:solidFill>
                          <a:effectLst/>
                          <a:latin typeface="Times New Roman" panose="02020603050405020304" pitchFamily="18" charset="0"/>
                          <a:cs typeface="Times New Roman" panose="02020603050405020304" pitchFamily="18" charset="0"/>
                        </a:rPr>
                        <a:t>82500</a:t>
                      </a:r>
                      <a:endParaRPr lang="en-IN"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b"/>
                      <a:r>
                        <a:rPr lang="en-IN" sz="2000" b="0" i="0" u="none" strike="noStrike">
                          <a:solidFill>
                            <a:srgbClr val="000000"/>
                          </a:solidFill>
                          <a:effectLst/>
                          <a:latin typeface="Times New Roman" panose="02020603050405020304" pitchFamily="18" charset="0"/>
                          <a:cs typeface="Times New Roman" panose="02020603050405020304" pitchFamily="18" charset="0"/>
                        </a:rPr>
                        <a:t>57500</a:t>
                      </a:r>
                      <a:endParaRPr lang="en-IN"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424847">
                <a:tc>
                  <a:txBody>
                    <a:bodyPr/>
                    <a:lstStyle/>
                    <a:p>
                      <a:pPr algn="l" rtl="0" fontAlgn="b"/>
                      <a:r>
                        <a:rPr lang="en-IN" sz="2000" b="0" i="0" u="none" strike="noStrike">
                          <a:solidFill>
                            <a:srgbClr val="000000"/>
                          </a:solidFill>
                          <a:effectLst/>
                          <a:latin typeface="Times New Roman" panose="02020603050405020304" pitchFamily="18" charset="0"/>
                          <a:cs typeface="Times New Roman" panose="02020603050405020304" pitchFamily="18" charset="0"/>
                        </a:rPr>
                        <a:t>Less: Closing stock</a:t>
                      </a:r>
                      <a:endParaRPr lang="en-IN"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b"/>
                      <a:r>
                        <a:rPr lang="en-IN" sz="2000" b="0" i="0" u="none" strike="noStrike">
                          <a:solidFill>
                            <a:srgbClr val="000000"/>
                          </a:solidFill>
                          <a:effectLst/>
                          <a:latin typeface="Times New Roman" panose="02020603050405020304" pitchFamily="18" charset="0"/>
                          <a:cs typeface="Times New Roman" panose="02020603050405020304" pitchFamily="18" charset="0"/>
                        </a:rPr>
                        <a:t>11250</a:t>
                      </a:r>
                      <a:endParaRPr lang="en-IN"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b"/>
                      <a:r>
                        <a:rPr lang="en-IN" sz="2000" b="0" i="0" u="none" strike="noStrike" dirty="0">
                          <a:solidFill>
                            <a:srgbClr val="000000"/>
                          </a:solidFill>
                          <a:effectLst/>
                          <a:latin typeface="Times New Roman" panose="02020603050405020304" pitchFamily="18" charset="0"/>
                          <a:cs typeface="Times New Roman" panose="02020603050405020304" pitchFamily="18" charset="0"/>
                        </a:rPr>
                        <a:t>7500</a:t>
                      </a:r>
                      <a:endParaRPr lang="en-IN"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b"/>
                      <a:r>
                        <a:rPr lang="en-IN" sz="2000" b="0" i="0" u="none" strike="noStrike">
                          <a:solidFill>
                            <a:srgbClr val="000000"/>
                          </a:solidFill>
                          <a:effectLst/>
                          <a:latin typeface="Times New Roman" panose="02020603050405020304" pitchFamily="18" charset="0"/>
                          <a:cs typeface="Times New Roman" panose="02020603050405020304" pitchFamily="18" charset="0"/>
                        </a:rPr>
                        <a:t>3750</a:t>
                      </a:r>
                      <a:endParaRPr lang="en-IN"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rtl="0" fontAlgn="b"/>
                      <a:r>
                        <a:rPr lang="en-IN" sz="2000" b="0" i="0" u="none" strike="noStrike">
                          <a:solidFill>
                            <a:srgbClr val="000000"/>
                          </a:solidFill>
                          <a:effectLst/>
                          <a:latin typeface="Times New Roman" panose="02020603050405020304" pitchFamily="18" charset="0"/>
                          <a:cs typeface="Times New Roman" panose="02020603050405020304" pitchFamily="18" charset="0"/>
                        </a:rPr>
                        <a:t> </a:t>
                      </a:r>
                      <a:endParaRPr lang="en-IN"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b"/>
                      <a:r>
                        <a:rPr lang="en-IN" sz="2000" b="0" i="0" u="none" strike="noStrike">
                          <a:solidFill>
                            <a:srgbClr val="000000"/>
                          </a:solidFill>
                          <a:effectLst/>
                          <a:latin typeface="Times New Roman" panose="02020603050405020304" pitchFamily="18" charset="0"/>
                          <a:cs typeface="Times New Roman" panose="02020603050405020304" pitchFamily="18" charset="0"/>
                        </a:rPr>
                        <a:t> </a:t>
                      </a:r>
                      <a:endParaRPr lang="en-IN"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b"/>
                      <a:r>
                        <a:rPr lang="en-IN" sz="2000" b="0" i="0" u="none" strike="noStrike">
                          <a:solidFill>
                            <a:srgbClr val="000000"/>
                          </a:solidFill>
                          <a:effectLst/>
                          <a:latin typeface="Times New Roman" panose="02020603050405020304" pitchFamily="18" charset="0"/>
                          <a:cs typeface="Times New Roman" panose="02020603050405020304" pitchFamily="18" charset="0"/>
                        </a:rPr>
                        <a:t> </a:t>
                      </a:r>
                      <a:endParaRPr lang="en-IN"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b"/>
                      <a:r>
                        <a:rPr lang="en-IN" sz="2000" b="0" i="0" u="none" strike="noStrike">
                          <a:solidFill>
                            <a:srgbClr val="000000"/>
                          </a:solidFill>
                          <a:effectLst/>
                          <a:latin typeface="Times New Roman" panose="02020603050405020304" pitchFamily="18" charset="0"/>
                          <a:cs typeface="Times New Roman" panose="02020603050405020304" pitchFamily="18" charset="0"/>
                        </a:rPr>
                        <a:t> </a:t>
                      </a:r>
                      <a:endParaRPr lang="en-IN"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424847">
                <a:tc>
                  <a:txBody>
                    <a:bodyPr/>
                    <a:lstStyle/>
                    <a:p>
                      <a:pPr algn="l" fontAlgn="b"/>
                      <a:r>
                        <a:rPr lang="en-IN" sz="2000" b="0" i="0" u="none" strike="noStrike">
                          <a:solidFill>
                            <a:srgbClr val="000000"/>
                          </a:solidFill>
                          <a:effectLst/>
                          <a:latin typeface="Times New Roman" panose="02020603050405020304" pitchFamily="18" charset="0"/>
                          <a:cs typeface="Times New Roman" panose="02020603050405020304" pitchFamily="18" charset="0"/>
                        </a:rPr>
                        <a:t> </a:t>
                      </a:r>
                      <a:endParaRPr lang="en-IN"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IN" sz="2000" b="0" i="0" u="none" strike="noStrike">
                          <a:solidFill>
                            <a:srgbClr val="000000"/>
                          </a:solidFill>
                          <a:effectLst/>
                          <a:latin typeface="Times New Roman" panose="02020603050405020304" pitchFamily="18" charset="0"/>
                          <a:cs typeface="Times New Roman" panose="02020603050405020304" pitchFamily="18" charset="0"/>
                        </a:rPr>
                        <a:t>123750</a:t>
                      </a:r>
                      <a:endParaRPr lang="en-IN"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IN" sz="2000" b="0" i="0" u="none" strike="noStrike">
                          <a:solidFill>
                            <a:srgbClr val="000000"/>
                          </a:solidFill>
                          <a:effectLst/>
                          <a:latin typeface="Times New Roman" panose="02020603050405020304" pitchFamily="18" charset="0"/>
                          <a:cs typeface="Times New Roman" panose="02020603050405020304" pitchFamily="18" charset="0"/>
                        </a:rPr>
                        <a:t>82500</a:t>
                      </a:r>
                      <a:endParaRPr lang="en-IN"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IN" sz="2000" b="0" i="0" u="none" strike="noStrike">
                          <a:solidFill>
                            <a:srgbClr val="000000"/>
                          </a:solidFill>
                          <a:effectLst/>
                          <a:latin typeface="Times New Roman" panose="02020603050405020304" pitchFamily="18" charset="0"/>
                          <a:cs typeface="Times New Roman" panose="02020603050405020304" pitchFamily="18" charset="0"/>
                        </a:rPr>
                        <a:t>41250</a:t>
                      </a:r>
                      <a:endParaRPr lang="en-IN"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IN" sz="2000" b="0" i="0" u="none" strike="noStrike">
                          <a:solidFill>
                            <a:srgbClr val="000000"/>
                          </a:solidFill>
                          <a:effectLst/>
                          <a:latin typeface="Times New Roman" panose="02020603050405020304" pitchFamily="18" charset="0"/>
                          <a:cs typeface="Times New Roman" panose="02020603050405020304" pitchFamily="18" charset="0"/>
                        </a:rPr>
                        <a:t> </a:t>
                      </a:r>
                      <a:endParaRPr lang="en-IN"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IN" sz="2000" b="0" i="0" u="none" strike="noStrike">
                          <a:solidFill>
                            <a:srgbClr val="000000"/>
                          </a:solidFill>
                          <a:effectLst/>
                          <a:latin typeface="Times New Roman" panose="02020603050405020304" pitchFamily="18" charset="0"/>
                          <a:cs typeface="Times New Roman" panose="02020603050405020304" pitchFamily="18" charset="0"/>
                        </a:rPr>
                        <a:t> </a:t>
                      </a:r>
                      <a:endParaRPr lang="en-IN"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IN" sz="2000" b="0" i="0" u="none" strike="noStrike">
                          <a:solidFill>
                            <a:srgbClr val="000000"/>
                          </a:solidFill>
                          <a:effectLst/>
                          <a:latin typeface="Times New Roman" panose="02020603050405020304" pitchFamily="18" charset="0"/>
                          <a:cs typeface="Times New Roman" panose="02020603050405020304" pitchFamily="18" charset="0"/>
                        </a:rPr>
                        <a:t> </a:t>
                      </a:r>
                      <a:endParaRPr lang="en-IN"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IN" sz="2000" b="0" i="0" u="none" strike="noStrike">
                          <a:solidFill>
                            <a:srgbClr val="000000"/>
                          </a:solidFill>
                          <a:effectLst/>
                          <a:latin typeface="Times New Roman" panose="02020603050405020304" pitchFamily="18" charset="0"/>
                          <a:cs typeface="Times New Roman" panose="02020603050405020304" pitchFamily="18" charset="0"/>
                        </a:rPr>
                        <a:t> </a:t>
                      </a:r>
                      <a:endParaRPr lang="en-IN"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424847">
                <a:tc>
                  <a:txBody>
                    <a:bodyPr/>
                    <a:lstStyle/>
                    <a:p>
                      <a:pPr algn="l" rtl="0" fontAlgn="b"/>
                      <a:r>
                        <a:rPr lang="en-IN" sz="2000" b="0" i="0" u="none" strike="noStrike">
                          <a:solidFill>
                            <a:srgbClr val="000000"/>
                          </a:solidFill>
                          <a:effectLst/>
                          <a:latin typeface="Times New Roman" panose="02020603050405020304" pitchFamily="18" charset="0"/>
                          <a:cs typeface="Times New Roman" panose="02020603050405020304" pitchFamily="18" charset="0"/>
                        </a:rPr>
                        <a:t>To Gross profit </a:t>
                      </a:r>
                      <a:endParaRPr lang="en-IN"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b"/>
                      <a:r>
                        <a:rPr lang="en-IN" sz="2000" b="0" i="0" u="none" strike="noStrike">
                          <a:solidFill>
                            <a:srgbClr val="000000"/>
                          </a:solidFill>
                          <a:effectLst/>
                          <a:latin typeface="Times New Roman" panose="02020603050405020304" pitchFamily="18" charset="0"/>
                          <a:cs typeface="Times New Roman" panose="02020603050405020304" pitchFamily="18" charset="0"/>
                        </a:rPr>
                        <a:t>16250</a:t>
                      </a:r>
                      <a:endParaRPr lang="en-IN"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b"/>
                      <a:r>
                        <a:rPr lang="en-IN" sz="2000" b="0" i="0" u="none" strike="noStrike">
                          <a:solidFill>
                            <a:srgbClr val="000000"/>
                          </a:solidFill>
                          <a:effectLst/>
                          <a:latin typeface="Times New Roman" panose="02020603050405020304" pitchFamily="18" charset="0"/>
                          <a:cs typeface="Times New Roman" panose="02020603050405020304" pitchFamily="18" charset="0"/>
                        </a:rPr>
                        <a:t> </a:t>
                      </a:r>
                      <a:endParaRPr lang="en-IN"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b"/>
                      <a:r>
                        <a:rPr lang="en-IN" sz="2000" b="0" i="0" u="none" strike="noStrike">
                          <a:solidFill>
                            <a:srgbClr val="000000"/>
                          </a:solidFill>
                          <a:effectLst/>
                          <a:latin typeface="Times New Roman" panose="02020603050405020304" pitchFamily="18" charset="0"/>
                          <a:cs typeface="Times New Roman" panose="02020603050405020304" pitchFamily="18" charset="0"/>
                        </a:rPr>
                        <a:t>16250</a:t>
                      </a:r>
                      <a:endParaRPr lang="en-IN"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rtl="0" fontAlgn="b"/>
                      <a:r>
                        <a:rPr lang="en-IN" sz="2000" b="0" i="0" u="none" strike="noStrike">
                          <a:solidFill>
                            <a:srgbClr val="000000"/>
                          </a:solidFill>
                          <a:effectLst/>
                          <a:latin typeface="Times New Roman" panose="02020603050405020304" pitchFamily="18" charset="0"/>
                          <a:cs typeface="Times New Roman" panose="02020603050405020304" pitchFamily="18" charset="0"/>
                        </a:rPr>
                        <a:t> </a:t>
                      </a:r>
                      <a:endParaRPr lang="en-IN"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b"/>
                      <a:r>
                        <a:rPr lang="en-IN" sz="2000" b="0" i="0" u="none" strike="noStrike">
                          <a:solidFill>
                            <a:srgbClr val="000000"/>
                          </a:solidFill>
                          <a:effectLst/>
                          <a:latin typeface="Times New Roman" panose="02020603050405020304" pitchFamily="18" charset="0"/>
                          <a:cs typeface="Times New Roman" panose="02020603050405020304" pitchFamily="18" charset="0"/>
                        </a:rPr>
                        <a:t> </a:t>
                      </a:r>
                      <a:endParaRPr lang="en-IN"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b"/>
                      <a:r>
                        <a:rPr lang="en-IN" sz="2000" b="0" i="0" u="none" strike="noStrike">
                          <a:solidFill>
                            <a:srgbClr val="000000"/>
                          </a:solidFill>
                          <a:effectLst/>
                          <a:latin typeface="Times New Roman" panose="02020603050405020304" pitchFamily="18" charset="0"/>
                          <a:cs typeface="Times New Roman" panose="02020603050405020304" pitchFamily="18" charset="0"/>
                        </a:rPr>
                        <a:t> </a:t>
                      </a:r>
                      <a:endParaRPr lang="en-IN"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b"/>
                      <a:r>
                        <a:rPr lang="en-IN" sz="2000" b="0" i="0" u="none" strike="noStrike">
                          <a:solidFill>
                            <a:srgbClr val="000000"/>
                          </a:solidFill>
                          <a:effectLst/>
                          <a:latin typeface="Times New Roman" panose="02020603050405020304" pitchFamily="18" charset="0"/>
                          <a:cs typeface="Times New Roman" panose="02020603050405020304" pitchFamily="18" charset="0"/>
                        </a:rPr>
                        <a:t> </a:t>
                      </a:r>
                      <a:endParaRPr lang="en-IN"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424847">
                <a:tc>
                  <a:txBody>
                    <a:bodyPr/>
                    <a:lstStyle/>
                    <a:p>
                      <a:pPr algn="l" rtl="0" fontAlgn="b"/>
                      <a:r>
                        <a:rPr lang="en-IN" sz="2000" b="0" i="0" u="none" strike="noStrike">
                          <a:solidFill>
                            <a:srgbClr val="000000"/>
                          </a:solidFill>
                          <a:effectLst/>
                          <a:latin typeface="Times New Roman" panose="02020603050405020304" pitchFamily="18" charset="0"/>
                          <a:cs typeface="Times New Roman" panose="02020603050405020304" pitchFamily="18" charset="0"/>
                        </a:rPr>
                        <a:t> </a:t>
                      </a:r>
                      <a:endParaRPr lang="en-IN"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b"/>
                      <a:r>
                        <a:rPr lang="en-IN" sz="2000" b="0" i="0" u="none" strike="noStrike">
                          <a:solidFill>
                            <a:srgbClr val="000000"/>
                          </a:solidFill>
                          <a:effectLst/>
                          <a:latin typeface="Times New Roman" panose="02020603050405020304" pitchFamily="18" charset="0"/>
                          <a:cs typeface="Times New Roman" panose="02020603050405020304" pitchFamily="18" charset="0"/>
                        </a:rPr>
                        <a:t>140000</a:t>
                      </a:r>
                      <a:endParaRPr lang="en-IN"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IN" sz="2000" b="0" i="0" u="none" strike="noStrike">
                          <a:solidFill>
                            <a:srgbClr val="000000"/>
                          </a:solidFill>
                          <a:effectLst/>
                          <a:latin typeface="Times New Roman" panose="02020603050405020304" pitchFamily="18" charset="0"/>
                          <a:cs typeface="Times New Roman" panose="02020603050405020304" pitchFamily="18" charset="0"/>
                        </a:rPr>
                        <a:t>82500</a:t>
                      </a:r>
                      <a:endParaRPr lang="en-IN"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IN" sz="2000" b="0" i="0" u="none" strike="noStrike">
                          <a:solidFill>
                            <a:srgbClr val="000000"/>
                          </a:solidFill>
                          <a:effectLst/>
                          <a:latin typeface="Times New Roman" panose="02020603050405020304" pitchFamily="18" charset="0"/>
                          <a:cs typeface="Times New Roman" panose="02020603050405020304" pitchFamily="18" charset="0"/>
                        </a:rPr>
                        <a:t>57500</a:t>
                      </a:r>
                      <a:endParaRPr lang="en-IN"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IN" sz="2000" b="0" i="0" u="none" strike="noStrike">
                          <a:solidFill>
                            <a:srgbClr val="000000"/>
                          </a:solidFill>
                          <a:effectLst/>
                          <a:latin typeface="Times New Roman" panose="02020603050405020304" pitchFamily="18" charset="0"/>
                          <a:cs typeface="Times New Roman" panose="02020603050405020304" pitchFamily="18" charset="0"/>
                        </a:rPr>
                        <a:t> </a:t>
                      </a:r>
                      <a:endParaRPr lang="en-IN"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b"/>
                      <a:r>
                        <a:rPr lang="en-IN" sz="2000" b="0" i="0" u="none" strike="noStrike">
                          <a:solidFill>
                            <a:srgbClr val="000000"/>
                          </a:solidFill>
                          <a:effectLst/>
                          <a:latin typeface="Times New Roman" panose="02020603050405020304" pitchFamily="18" charset="0"/>
                          <a:cs typeface="Times New Roman" panose="02020603050405020304" pitchFamily="18" charset="0"/>
                        </a:rPr>
                        <a:t>140000</a:t>
                      </a:r>
                      <a:endParaRPr lang="en-IN"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IN" sz="2000" b="0" i="0" u="none" strike="noStrike">
                          <a:solidFill>
                            <a:srgbClr val="000000"/>
                          </a:solidFill>
                          <a:effectLst/>
                          <a:latin typeface="Times New Roman" panose="02020603050405020304" pitchFamily="18" charset="0"/>
                          <a:cs typeface="Times New Roman" panose="02020603050405020304" pitchFamily="18" charset="0"/>
                        </a:rPr>
                        <a:t>82500</a:t>
                      </a:r>
                      <a:endParaRPr lang="en-IN"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IN" sz="2000" b="0" i="0" u="none" strike="noStrike">
                          <a:solidFill>
                            <a:srgbClr val="000000"/>
                          </a:solidFill>
                          <a:effectLst/>
                          <a:latin typeface="Times New Roman" panose="02020603050405020304" pitchFamily="18" charset="0"/>
                          <a:cs typeface="Times New Roman" panose="02020603050405020304" pitchFamily="18" charset="0"/>
                        </a:rPr>
                        <a:t>57500</a:t>
                      </a:r>
                      <a:endParaRPr lang="en-IN"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24847">
                <a:tc>
                  <a:txBody>
                    <a:bodyPr/>
                    <a:lstStyle/>
                    <a:p>
                      <a:pPr algn="l" rtl="0" fontAlgn="b"/>
                      <a:r>
                        <a:rPr lang="en-IN" sz="2000" b="0" i="0" u="none" strike="noStrike">
                          <a:solidFill>
                            <a:srgbClr val="000000"/>
                          </a:solidFill>
                          <a:effectLst/>
                          <a:latin typeface="Times New Roman" panose="02020603050405020304" pitchFamily="18" charset="0"/>
                          <a:cs typeface="Times New Roman" panose="02020603050405020304" pitchFamily="18" charset="0"/>
                        </a:rPr>
                        <a:t>To Stock b/d</a:t>
                      </a:r>
                      <a:endParaRPr lang="en-IN"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b"/>
                      <a:r>
                        <a:rPr lang="en-IN" sz="2000" b="0" i="0" u="none" strike="noStrike">
                          <a:solidFill>
                            <a:srgbClr val="000000"/>
                          </a:solidFill>
                          <a:effectLst/>
                          <a:latin typeface="Times New Roman" panose="02020603050405020304" pitchFamily="18" charset="0"/>
                          <a:cs typeface="Times New Roman" panose="02020603050405020304" pitchFamily="18" charset="0"/>
                        </a:rPr>
                        <a:t>11250</a:t>
                      </a:r>
                      <a:endParaRPr lang="en-IN"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IN" sz="2000" b="0" i="0" u="none" strike="noStrike">
                          <a:solidFill>
                            <a:srgbClr val="000000"/>
                          </a:solidFill>
                          <a:effectLst/>
                          <a:latin typeface="Times New Roman" panose="02020603050405020304" pitchFamily="18" charset="0"/>
                          <a:cs typeface="Times New Roman" panose="02020603050405020304" pitchFamily="18" charset="0"/>
                        </a:rPr>
                        <a:t>7500</a:t>
                      </a:r>
                      <a:endParaRPr lang="en-IN"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IN" sz="2000" b="0" i="0" u="none" strike="noStrike">
                          <a:solidFill>
                            <a:srgbClr val="000000"/>
                          </a:solidFill>
                          <a:effectLst/>
                          <a:latin typeface="Times New Roman" panose="02020603050405020304" pitchFamily="18" charset="0"/>
                          <a:cs typeface="Times New Roman" panose="02020603050405020304" pitchFamily="18" charset="0"/>
                        </a:rPr>
                        <a:t>3750</a:t>
                      </a:r>
                      <a:endParaRPr lang="en-IN"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IN" sz="2000" b="0" i="0" u="none" strike="noStrike">
                          <a:solidFill>
                            <a:srgbClr val="000000"/>
                          </a:solidFill>
                          <a:effectLst/>
                          <a:latin typeface="Times New Roman" panose="02020603050405020304" pitchFamily="18" charset="0"/>
                          <a:cs typeface="Times New Roman" panose="02020603050405020304" pitchFamily="18" charset="0"/>
                        </a:rPr>
                        <a:t> </a:t>
                      </a:r>
                      <a:endParaRPr lang="en-IN"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rtl="0" fontAlgn="b"/>
                      <a:r>
                        <a:rPr lang="en-IN" sz="2000" b="0" i="0" u="none" strike="noStrike">
                          <a:solidFill>
                            <a:srgbClr val="000000"/>
                          </a:solidFill>
                          <a:effectLst/>
                          <a:latin typeface="Times New Roman" panose="02020603050405020304" pitchFamily="18" charset="0"/>
                          <a:cs typeface="Times New Roman" panose="02020603050405020304" pitchFamily="18" charset="0"/>
                        </a:rPr>
                        <a:t> </a:t>
                      </a:r>
                      <a:endParaRPr lang="en-IN"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IN" sz="2000" b="0" i="0" u="none" strike="noStrike">
                          <a:solidFill>
                            <a:srgbClr val="000000"/>
                          </a:solidFill>
                          <a:effectLst/>
                          <a:latin typeface="Times New Roman" panose="02020603050405020304" pitchFamily="18" charset="0"/>
                          <a:cs typeface="Times New Roman" panose="02020603050405020304" pitchFamily="18" charset="0"/>
                        </a:rPr>
                        <a:t> </a:t>
                      </a:r>
                      <a:endParaRPr lang="en-IN"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IN" sz="2000" b="0" i="0" u="none" strike="noStrike" dirty="0">
                          <a:solidFill>
                            <a:srgbClr val="000000"/>
                          </a:solidFill>
                          <a:effectLst/>
                          <a:latin typeface="Times New Roman" panose="02020603050405020304" pitchFamily="18" charset="0"/>
                          <a:cs typeface="Times New Roman" panose="02020603050405020304" pitchFamily="18" charset="0"/>
                        </a:rPr>
                        <a:t> </a:t>
                      </a:r>
                      <a:endParaRPr lang="en-IN"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Calculation of profit on closing stock</a:t>
            </a:r>
            <a:endParaRPr lang="en-IN" sz="2800" b="1" dirty="0"/>
          </a:p>
        </p:txBody>
      </p:sp>
      <p:sp>
        <p:nvSpPr>
          <p:cNvPr id="3" name="Content Placeholder 2"/>
          <p:cNvSpPr>
            <a:spLocks noGrp="1"/>
          </p:cNvSpPr>
          <p:nvPr>
            <p:ph idx="1"/>
          </p:nvPr>
        </p:nvSpPr>
        <p:spPr>
          <a:xfrm>
            <a:off x="457200" y="1600200"/>
            <a:ext cx="8229600" cy="4925144"/>
          </a:xfrm>
        </p:spPr>
        <p:txBody>
          <a:bodyPr>
            <a:normAutofit/>
          </a:bodyPr>
          <a:lstStyle/>
          <a:p>
            <a:pPr marL="0" indent="0">
              <a:spcBef>
                <a:spcPts val="0"/>
              </a:spcBef>
              <a:buNone/>
            </a:pPr>
            <a:r>
              <a:rPr lang="en-US" sz="2200" b="1" dirty="0" smtClean="0">
                <a:latin typeface="Times New Roman" panose="02020603050405020304" pitchFamily="18" charset="0"/>
                <a:cs typeface="Times New Roman" panose="02020603050405020304" pitchFamily="18" charset="0"/>
              </a:rPr>
              <a:t>	Cost of closing stock = </a:t>
            </a:r>
            <a:r>
              <a:rPr lang="en-US" sz="2200" b="1" u="sng" dirty="0" smtClean="0">
                <a:latin typeface="Times New Roman" panose="02020603050405020304" pitchFamily="18" charset="0"/>
                <a:cs typeface="Times New Roman" panose="02020603050405020304" pitchFamily="18" charset="0"/>
              </a:rPr>
              <a:t>Cost column</a:t>
            </a:r>
            <a:r>
              <a:rPr lang="en-US" sz="2200" b="1" dirty="0" smtClean="0">
                <a:latin typeface="Times New Roman" panose="02020603050405020304" pitchFamily="18" charset="0"/>
                <a:cs typeface="Times New Roman" panose="02020603050405020304" pitchFamily="18" charset="0"/>
              </a:rPr>
              <a:t>  x Stock</a:t>
            </a:r>
            <a:endParaRPr lang="en-US" sz="2200" b="1" dirty="0" smtClean="0">
              <a:latin typeface="Times New Roman" panose="02020603050405020304" pitchFamily="18" charset="0"/>
              <a:cs typeface="Times New Roman" panose="02020603050405020304" pitchFamily="18" charset="0"/>
            </a:endParaRPr>
          </a:p>
          <a:p>
            <a:pPr marL="0" indent="0">
              <a:spcBef>
                <a:spcPts val="0"/>
              </a:spcBef>
              <a:buNone/>
            </a:pPr>
            <a:r>
              <a:rPr lang="en-US" sz="2200" b="1" dirty="0">
                <a:latin typeface="Times New Roman" panose="02020603050405020304" pitchFamily="18" charset="0"/>
                <a:cs typeface="Times New Roman" panose="02020603050405020304" pitchFamily="18" charset="0"/>
              </a:rPr>
              <a:t>	</a:t>
            </a:r>
            <a:r>
              <a:rPr lang="en-US" sz="2200" b="1" dirty="0" smtClean="0">
                <a:latin typeface="Times New Roman" panose="02020603050405020304" pitchFamily="18" charset="0"/>
                <a:cs typeface="Times New Roman" panose="02020603050405020304" pitchFamily="18" charset="0"/>
              </a:rPr>
              <a:t>			Total column</a:t>
            </a:r>
            <a:endParaRPr lang="en-US" sz="2200" b="1" dirty="0" smtClean="0">
              <a:latin typeface="Times New Roman" panose="02020603050405020304" pitchFamily="18" charset="0"/>
              <a:cs typeface="Times New Roman" panose="02020603050405020304" pitchFamily="18" charset="0"/>
            </a:endParaRPr>
          </a:p>
          <a:p>
            <a:pPr marL="0" indent="0">
              <a:spcBef>
                <a:spcPts val="0"/>
              </a:spcBef>
              <a:buNone/>
            </a:pPr>
            <a:r>
              <a:rPr lang="en-US" sz="2200" b="1" dirty="0" smtClean="0">
                <a:latin typeface="Times New Roman" panose="02020603050405020304" pitchFamily="18" charset="0"/>
                <a:cs typeface="Times New Roman" panose="02020603050405020304" pitchFamily="18" charset="0"/>
              </a:rPr>
              <a:t>Process I  </a:t>
            </a:r>
            <a:r>
              <a:rPr lang="en-US" sz="2200" dirty="0" smtClean="0">
                <a:latin typeface="Times New Roman" panose="02020603050405020304" pitchFamily="18" charset="0"/>
                <a:cs typeface="Times New Roman" panose="02020603050405020304" pitchFamily="18" charset="0"/>
              </a:rPr>
              <a:t> :   No profit</a:t>
            </a:r>
            <a:endParaRPr lang="en-US" sz="2200" dirty="0" smtClean="0">
              <a:latin typeface="Times New Roman" panose="02020603050405020304" pitchFamily="18" charset="0"/>
              <a:cs typeface="Times New Roman" panose="02020603050405020304" pitchFamily="18" charset="0"/>
            </a:endParaRPr>
          </a:p>
          <a:p>
            <a:pPr marL="0" indent="0">
              <a:spcBef>
                <a:spcPts val="0"/>
              </a:spcBef>
              <a:buNone/>
            </a:pPr>
            <a:endParaRPr lang="en-US" sz="2200" dirty="0" smtClean="0">
              <a:latin typeface="Times New Roman" panose="02020603050405020304" pitchFamily="18" charset="0"/>
              <a:cs typeface="Times New Roman" panose="02020603050405020304" pitchFamily="18" charset="0"/>
            </a:endParaRPr>
          </a:p>
          <a:p>
            <a:pPr marL="0" indent="0">
              <a:spcBef>
                <a:spcPts val="0"/>
              </a:spcBef>
              <a:buNone/>
            </a:pPr>
            <a:r>
              <a:rPr lang="en-US" sz="2200" b="1" dirty="0" smtClean="0">
                <a:latin typeface="Times New Roman" panose="02020603050405020304" pitchFamily="18" charset="0"/>
                <a:cs typeface="Times New Roman" panose="02020603050405020304" pitchFamily="18" charset="0"/>
              </a:rPr>
              <a:t>Process II </a:t>
            </a:r>
            <a:r>
              <a:rPr lang="en-US" sz="2200" dirty="0" smtClean="0">
                <a:latin typeface="Times New Roman" panose="02020603050405020304" pitchFamily="18" charset="0"/>
                <a:cs typeface="Times New Roman" panose="02020603050405020304" pitchFamily="18" charset="0"/>
              </a:rPr>
              <a:t>:   </a:t>
            </a:r>
            <a:r>
              <a:rPr lang="en-US" sz="2200" u="sng" dirty="0" smtClean="0">
                <a:latin typeface="Times New Roman" panose="02020603050405020304" pitchFamily="18" charset="0"/>
                <a:cs typeface="Times New Roman" panose="02020603050405020304" pitchFamily="18" charset="0"/>
              </a:rPr>
              <a:t>75000</a:t>
            </a:r>
            <a:r>
              <a:rPr lang="en-US" sz="2200" dirty="0" smtClean="0">
                <a:latin typeface="Times New Roman" panose="02020603050405020304" pitchFamily="18" charset="0"/>
                <a:cs typeface="Times New Roman" panose="02020603050405020304" pitchFamily="18" charset="0"/>
              </a:rPr>
              <a:t>  x 4500  = 3750</a:t>
            </a:r>
            <a:endParaRPr lang="en-US" sz="2200" dirty="0" smtClean="0">
              <a:latin typeface="Times New Roman" panose="02020603050405020304" pitchFamily="18" charset="0"/>
              <a:cs typeface="Times New Roman" panose="02020603050405020304" pitchFamily="18" charset="0"/>
            </a:endParaRPr>
          </a:p>
          <a:p>
            <a:pPr marL="0" indent="0">
              <a:spcBef>
                <a:spcPts val="0"/>
              </a:spcBef>
              <a:buNone/>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90000</a:t>
            </a:r>
            <a:endParaRPr lang="en-US" sz="2200" dirty="0" smtClean="0">
              <a:latin typeface="Times New Roman" panose="02020603050405020304" pitchFamily="18" charset="0"/>
              <a:cs typeface="Times New Roman" panose="02020603050405020304" pitchFamily="18" charset="0"/>
            </a:endParaRPr>
          </a:p>
          <a:p>
            <a:pPr marL="0" indent="0">
              <a:spcBef>
                <a:spcPts val="0"/>
              </a:spcBef>
              <a:buNone/>
            </a:pPr>
            <a:r>
              <a:rPr lang="en-US" sz="2200" dirty="0" smtClean="0">
                <a:latin typeface="Times New Roman" panose="02020603050405020304" pitchFamily="18" charset="0"/>
                <a:cs typeface="Times New Roman" panose="02020603050405020304" pitchFamily="18" charset="0"/>
              </a:rPr>
              <a:t>	</a:t>
            </a:r>
            <a:r>
              <a:rPr lang="en-US" sz="2200" b="1" dirty="0" smtClean="0">
                <a:latin typeface="Times New Roman" panose="02020603050405020304" pitchFamily="18" charset="0"/>
                <a:cs typeface="Times New Roman" panose="02020603050405020304" pitchFamily="18" charset="0"/>
              </a:rPr>
              <a:t>Profit</a:t>
            </a:r>
            <a:r>
              <a:rPr lang="en-US" sz="2200" dirty="0" smtClean="0">
                <a:latin typeface="Times New Roman" panose="02020603050405020304" pitchFamily="18" charset="0"/>
                <a:cs typeface="Times New Roman" panose="02020603050405020304" pitchFamily="18" charset="0"/>
              </a:rPr>
              <a:t> = 4500 – 3750 =</a:t>
            </a: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750</a:t>
            </a:r>
            <a:endParaRPr lang="en-US" sz="2200" dirty="0" smtClean="0">
              <a:latin typeface="Times New Roman" panose="02020603050405020304" pitchFamily="18" charset="0"/>
              <a:cs typeface="Times New Roman" panose="02020603050405020304" pitchFamily="18" charset="0"/>
            </a:endParaRPr>
          </a:p>
          <a:p>
            <a:pPr marL="0" indent="0">
              <a:spcBef>
                <a:spcPts val="0"/>
              </a:spcBef>
              <a:buNone/>
            </a:pPr>
            <a:endParaRPr lang="en-US" sz="2200" dirty="0" smtClean="0">
              <a:latin typeface="Times New Roman" panose="02020603050405020304" pitchFamily="18" charset="0"/>
              <a:cs typeface="Times New Roman" panose="02020603050405020304" pitchFamily="18" charset="0"/>
            </a:endParaRPr>
          </a:p>
          <a:p>
            <a:pPr marL="0" indent="0">
              <a:spcBef>
                <a:spcPts val="0"/>
              </a:spcBef>
              <a:buNone/>
            </a:pPr>
            <a:endParaRPr lang="en-US" sz="2200" dirty="0" smtClean="0">
              <a:latin typeface="Times New Roman" panose="02020603050405020304" pitchFamily="18" charset="0"/>
              <a:cs typeface="Times New Roman" panose="02020603050405020304" pitchFamily="18" charset="0"/>
            </a:endParaRPr>
          </a:p>
          <a:p>
            <a:pPr marL="0" indent="0">
              <a:spcBef>
                <a:spcPts val="0"/>
              </a:spcBef>
              <a:buNone/>
            </a:pPr>
            <a:r>
              <a:rPr lang="en-US" sz="2200" b="1" dirty="0" smtClean="0">
                <a:latin typeface="Times New Roman" panose="02020603050405020304" pitchFamily="18" charset="0"/>
                <a:cs typeface="Times New Roman" panose="02020603050405020304" pitchFamily="18" charset="0"/>
              </a:rPr>
              <a:t>Finished stock</a:t>
            </a:r>
            <a:r>
              <a:rPr lang="en-US" sz="2200" dirty="0" smtClean="0">
                <a:latin typeface="Times New Roman" panose="02020603050405020304" pitchFamily="18" charset="0"/>
                <a:cs typeface="Times New Roman" panose="02020603050405020304" pitchFamily="18" charset="0"/>
              </a:rPr>
              <a:t> =   </a:t>
            </a:r>
            <a:r>
              <a:rPr lang="en-US" sz="2200" u="sng" dirty="0" smtClean="0">
                <a:latin typeface="Times New Roman" panose="02020603050405020304" pitchFamily="18" charset="0"/>
                <a:cs typeface="Times New Roman" panose="02020603050405020304" pitchFamily="18" charset="0"/>
              </a:rPr>
              <a:t>90000</a:t>
            </a:r>
            <a:r>
              <a:rPr lang="en-US" sz="2200" dirty="0" smtClean="0">
                <a:latin typeface="Times New Roman" panose="02020603050405020304" pitchFamily="18" charset="0"/>
                <a:cs typeface="Times New Roman" panose="02020603050405020304" pitchFamily="18" charset="0"/>
              </a:rPr>
              <a:t> x 11250 = 7500</a:t>
            </a:r>
            <a:endParaRPr lang="en-US" sz="2200" dirty="0" smtClean="0">
              <a:latin typeface="Times New Roman" panose="02020603050405020304" pitchFamily="18" charset="0"/>
              <a:cs typeface="Times New Roman" panose="02020603050405020304" pitchFamily="18" charset="0"/>
            </a:endParaRPr>
          </a:p>
          <a:p>
            <a:pPr marL="0" indent="0">
              <a:spcBef>
                <a:spcPts val="0"/>
              </a:spcBef>
              <a:buNone/>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135000</a:t>
            </a:r>
            <a:endParaRPr lang="en-US" sz="2200" dirty="0" smtClean="0">
              <a:latin typeface="Times New Roman" panose="02020603050405020304" pitchFamily="18" charset="0"/>
              <a:cs typeface="Times New Roman" panose="02020603050405020304" pitchFamily="18" charset="0"/>
            </a:endParaRPr>
          </a:p>
          <a:p>
            <a:pPr marL="0" indent="0">
              <a:spcBef>
                <a:spcPts val="0"/>
              </a:spcBef>
              <a:buNone/>
            </a:pPr>
            <a:r>
              <a:rPr lang="en-US" sz="2200" dirty="0">
                <a:latin typeface="Times New Roman" panose="02020603050405020304" pitchFamily="18" charset="0"/>
                <a:cs typeface="Times New Roman" panose="02020603050405020304" pitchFamily="18" charset="0"/>
              </a:rPr>
              <a:t>	</a:t>
            </a:r>
            <a:r>
              <a:rPr lang="en-US" sz="2200" b="1" dirty="0" smtClean="0">
                <a:latin typeface="Times New Roman" panose="02020603050405020304" pitchFamily="18" charset="0"/>
                <a:cs typeface="Times New Roman" panose="02020603050405020304" pitchFamily="18" charset="0"/>
              </a:rPr>
              <a:t>Profit</a:t>
            </a:r>
            <a:r>
              <a:rPr lang="en-US" sz="2200" dirty="0" smtClean="0">
                <a:latin typeface="Times New Roman" panose="02020603050405020304" pitchFamily="18" charset="0"/>
                <a:cs typeface="Times New Roman" panose="02020603050405020304" pitchFamily="18" charset="0"/>
              </a:rPr>
              <a:t> = 11250 – 7500 =</a:t>
            </a: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3750</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sz="2800" b="1" dirty="0">
                <a:solidFill>
                  <a:srgbClr val="000000"/>
                </a:solidFill>
                <a:latin typeface="Times New Roman" panose="02020603050405020304"/>
              </a:rPr>
              <a:t>b) Actual realised profit can be shown as follows</a:t>
            </a:r>
            <a:br>
              <a:rPr lang="en-IN" sz="2800" b="1" dirty="0">
                <a:solidFill>
                  <a:srgbClr val="000000"/>
                </a:solidFill>
                <a:latin typeface="Times New Roman" panose="02020603050405020304"/>
              </a:rPr>
            </a:br>
            <a:endParaRPr lang="en-IN" dirty="0"/>
          </a:p>
        </p:txBody>
      </p:sp>
      <p:graphicFrame>
        <p:nvGraphicFramePr>
          <p:cNvPr id="4" name="Content Placeholder 3"/>
          <p:cNvGraphicFramePr>
            <a:graphicFrameLocks noGrp="1"/>
          </p:cNvGraphicFramePr>
          <p:nvPr>
            <p:ph idx="1"/>
          </p:nvPr>
        </p:nvGraphicFramePr>
        <p:xfrm>
          <a:off x="683568" y="1916834"/>
          <a:ext cx="7992889" cy="3712283"/>
        </p:xfrm>
        <a:graphic>
          <a:graphicData uri="http://schemas.openxmlformats.org/drawingml/2006/table">
            <a:tbl>
              <a:tblPr/>
              <a:tblGrid>
                <a:gridCol w="1567233"/>
                <a:gridCol w="1358267"/>
                <a:gridCol w="1410510"/>
                <a:gridCol w="1288615"/>
                <a:gridCol w="1432159"/>
                <a:gridCol w="936105"/>
              </a:tblGrid>
              <a:tr h="418107">
                <a:tc rowSpan="2">
                  <a:txBody>
                    <a:bodyPr/>
                    <a:lstStyle/>
                    <a:p>
                      <a:pPr algn="ctr" rtl="0" fontAlgn="ctr"/>
                      <a:r>
                        <a:rPr lang="en-IN" sz="2000" b="1" i="0" u="none" strike="noStrike" dirty="0">
                          <a:solidFill>
                            <a:srgbClr val="000000"/>
                          </a:solidFill>
                          <a:effectLst/>
                          <a:latin typeface="Times New Roman" panose="02020603050405020304" pitchFamily="18" charset="0"/>
                          <a:cs typeface="Times New Roman" panose="02020603050405020304" pitchFamily="18" charset="0"/>
                        </a:rPr>
                        <a:t>Process </a:t>
                      </a:r>
                      <a:r>
                        <a:rPr lang="en-IN" sz="2000" b="1" i="0" u="none" strike="noStrike" dirty="0" err="1">
                          <a:solidFill>
                            <a:srgbClr val="000000"/>
                          </a:solidFill>
                          <a:effectLst/>
                          <a:latin typeface="Times New Roman" panose="02020603050405020304" pitchFamily="18" charset="0"/>
                          <a:cs typeface="Times New Roman" panose="02020603050405020304" pitchFamily="18" charset="0"/>
                        </a:rPr>
                        <a:t>Acccount</a:t>
                      </a:r>
                      <a:endParaRPr lang="en-IN" sz="2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rtl="0" fontAlgn="ctr"/>
                      <a:r>
                        <a:rPr lang="en-IN" sz="2000" b="1" i="0" u="none" strike="noStrike" dirty="0">
                          <a:solidFill>
                            <a:srgbClr val="000000"/>
                          </a:solidFill>
                          <a:effectLst/>
                          <a:latin typeface="Times New Roman" panose="02020603050405020304" pitchFamily="18" charset="0"/>
                          <a:cs typeface="Times New Roman" panose="02020603050405020304" pitchFamily="18" charset="0"/>
                        </a:rPr>
                        <a:t>Apparent profit from process</a:t>
                      </a:r>
                      <a:endParaRPr lang="en-IN" sz="2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b"/>
                      <a:r>
                        <a:rPr lang="en-IN" sz="2000" b="1" i="0" u="none" strike="noStrike" dirty="0">
                          <a:solidFill>
                            <a:srgbClr val="000000"/>
                          </a:solidFill>
                          <a:effectLst/>
                          <a:latin typeface="Times New Roman" panose="02020603050405020304" pitchFamily="18" charset="0"/>
                          <a:cs typeface="Times New Roman" panose="02020603050405020304" pitchFamily="18" charset="0"/>
                        </a:rPr>
                        <a:t>Unrealized profit</a:t>
                      </a:r>
                      <a:endParaRPr lang="en-IN" sz="2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cPr/>
                </a:tc>
                <a:tc hMerge="1">
                  <a:tcPr/>
                </a:tc>
                <a:tc>
                  <a:txBody>
                    <a:bodyPr/>
                    <a:lstStyle/>
                    <a:p>
                      <a:pPr algn="ctr" fontAlgn="b"/>
                      <a:r>
                        <a:rPr lang="en-IN" sz="2000" b="0" i="0" u="none" strike="noStrike" dirty="0">
                          <a:solidFill>
                            <a:srgbClr val="000000"/>
                          </a:solidFill>
                          <a:effectLst/>
                          <a:latin typeface="Times New Roman" panose="02020603050405020304" pitchFamily="18" charset="0"/>
                          <a:cs typeface="Times New Roman" panose="02020603050405020304" pitchFamily="18" charset="0"/>
                        </a:rPr>
                        <a:t> </a:t>
                      </a:r>
                      <a:endParaRPr lang="en-IN"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r>
              <a:tr h="1216311">
                <a:tc vMerge="1">
                  <a:tcPr/>
                </a:tc>
                <a:tc vMerge="1">
                  <a:tcPr/>
                </a:tc>
                <a:tc>
                  <a:txBody>
                    <a:bodyPr/>
                    <a:lstStyle/>
                    <a:p>
                      <a:pPr algn="ctr" fontAlgn="ctr"/>
                      <a:r>
                        <a:rPr lang="en-IN" sz="2000" b="1" i="0" u="none" strike="noStrike" dirty="0">
                          <a:solidFill>
                            <a:srgbClr val="000000"/>
                          </a:solidFill>
                          <a:effectLst/>
                          <a:latin typeface="Times New Roman" panose="02020603050405020304" pitchFamily="18" charset="0"/>
                          <a:cs typeface="Times New Roman" panose="02020603050405020304" pitchFamily="18" charset="0"/>
                        </a:rPr>
                        <a:t>Opening stock</a:t>
                      </a:r>
                      <a:endParaRPr lang="en-IN" sz="2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2000" b="1" i="0" u="none" strike="noStrike" dirty="0">
                          <a:solidFill>
                            <a:srgbClr val="000000"/>
                          </a:solidFill>
                          <a:effectLst/>
                          <a:latin typeface="Times New Roman" panose="02020603050405020304" pitchFamily="18" charset="0"/>
                          <a:cs typeface="Times New Roman" panose="02020603050405020304" pitchFamily="18" charset="0"/>
                        </a:rPr>
                        <a:t>Closing stock</a:t>
                      </a:r>
                      <a:endParaRPr lang="en-IN" sz="2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2000" b="1" i="0" u="none" strike="noStrike" dirty="0">
                          <a:solidFill>
                            <a:srgbClr val="000000"/>
                          </a:solidFill>
                          <a:effectLst/>
                          <a:latin typeface="Times New Roman" panose="02020603050405020304" pitchFamily="18" charset="0"/>
                          <a:cs typeface="Times New Roman" panose="02020603050405020304" pitchFamily="18" charset="0"/>
                        </a:rPr>
                        <a:t>Transferred</a:t>
                      </a:r>
                      <a:endParaRPr lang="en-IN" sz="2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2000" b="1" i="0" u="none" strike="noStrike" dirty="0">
                          <a:solidFill>
                            <a:srgbClr val="000000"/>
                          </a:solidFill>
                          <a:effectLst/>
                          <a:latin typeface="Times New Roman" panose="02020603050405020304" pitchFamily="18" charset="0"/>
                          <a:cs typeface="Times New Roman" panose="02020603050405020304" pitchFamily="18" charset="0"/>
                        </a:rPr>
                        <a:t>Actual profit</a:t>
                      </a:r>
                      <a:endParaRPr lang="en-IN" sz="2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8107">
                <a:tc>
                  <a:txBody>
                    <a:bodyPr/>
                    <a:lstStyle/>
                    <a:p>
                      <a:pPr algn="ctr" rtl="0" fontAlgn="b"/>
                      <a:r>
                        <a:rPr lang="en-IN" sz="2000" b="0" i="0" u="none" strike="noStrike">
                          <a:solidFill>
                            <a:srgbClr val="000000"/>
                          </a:solidFill>
                          <a:effectLst/>
                          <a:latin typeface="Times New Roman" panose="02020603050405020304" pitchFamily="18" charset="0"/>
                          <a:cs typeface="Times New Roman" panose="02020603050405020304" pitchFamily="18" charset="0"/>
                        </a:rPr>
                        <a:t>Process I</a:t>
                      </a:r>
                      <a:endParaRPr lang="en-IN"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000" b="0" i="0" u="none" strike="noStrike">
                          <a:solidFill>
                            <a:srgbClr val="000000"/>
                          </a:solidFill>
                          <a:effectLst/>
                          <a:latin typeface="Times New Roman" panose="02020603050405020304" pitchFamily="18" charset="0"/>
                          <a:cs typeface="Times New Roman" panose="02020603050405020304" pitchFamily="18" charset="0"/>
                        </a:rPr>
                        <a:t>13500</a:t>
                      </a:r>
                      <a:endParaRPr lang="en-IN"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2000" b="0" i="0" u="none" strike="noStrike" dirty="0">
                          <a:solidFill>
                            <a:srgbClr val="000000"/>
                          </a:solidFill>
                          <a:effectLst/>
                          <a:latin typeface="Times New Roman" panose="02020603050405020304" pitchFamily="18" charset="0"/>
                          <a:cs typeface="Times New Roman" panose="02020603050405020304" pitchFamily="18" charset="0"/>
                        </a:rPr>
                        <a:t> </a:t>
                      </a:r>
                      <a:r>
                        <a:rPr lang="en-IN" sz="2000" b="0" i="0" u="none" strike="noStrike" dirty="0" smtClean="0">
                          <a:solidFill>
                            <a:srgbClr val="000000"/>
                          </a:solidFill>
                          <a:effectLst/>
                          <a:latin typeface="Times New Roman" panose="02020603050405020304" pitchFamily="18" charset="0"/>
                          <a:cs typeface="Times New Roman" panose="02020603050405020304" pitchFamily="18" charset="0"/>
                        </a:rPr>
                        <a:t>-</a:t>
                      </a:r>
                      <a:endParaRPr lang="en-IN"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20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IN" sz="2000" b="0" i="0" u="none" strike="noStrike" dirty="0">
                          <a:solidFill>
                            <a:srgbClr val="000000"/>
                          </a:solidFill>
                          <a:effectLst/>
                          <a:latin typeface="Times New Roman" panose="02020603050405020304" pitchFamily="18" charset="0"/>
                          <a:cs typeface="Times New Roman" panose="02020603050405020304" pitchFamily="18" charset="0"/>
                        </a:rPr>
                        <a:t> </a:t>
                      </a:r>
                      <a:endParaRPr lang="en-IN"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20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IN" sz="2000" b="0" i="0" u="none" strike="noStrike" dirty="0">
                          <a:solidFill>
                            <a:srgbClr val="000000"/>
                          </a:solidFill>
                          <a:effectLst/>
                          <a:latin typeface="Times New Roman" panose="02020603050405020304" pitchFamily="18" charset="0"/>
                          <a:cs typeface="Times New Roman" panose="02020603050405020304" pitchFamily="18" charset="0"/>
                        </a:rPr>
                        <a:t> </a:t>
                      </a:r>
                      <a:endParaRPr lang="en-IN"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2000" b="0" i="0" u="none" strike="noStrike">
                          <a:solidFill>
                            <a:srgbClr val="000000"/>
                          </a:solidFill>
                          <a:effectLst/>
                          <a:latin typeface="Times New Roman" panose="02020603050405020304" pitchFamily="18" charset="0"/>
                          <a:cs typeface="Times New Roman" panose="02020603050405020304" pitchFamily="18" charset="0"/>
                        </a:rPr>
                        <a:t>13500</a:t>
                      </a:r>
                      <a:endParaRPr lang="en-IN"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8107">
                <a:tc>
                  <a:txBody>
                    <a:bodyPr/>
                    <a:lstStyle/>
                    <a:p>
                      <a:pPr algn="ctr" rtl="0" fontAlgn="b"/>
                      <a:r>
                        <a:rPr lang="en-IN" sz="2000" b="0" i="0" u="none" strike="noStrike">
                          <a:solidFill>
                            <a:srgbClr val="000000"/>
                          </a:solidFill>
                          <a:effectLst/>
                          <a:latin typeface="Times New Roman" panose="02020603050405020304" pitchFamily="18" charset="0"/>
                          <a:cs typeface="Times New Roman" panose="02020603050405020304" pitchFamily="18" charset="0"/>
                        </a:rPr>
                        <a:t>Processs II</a:t>
                      </a:r>
                      <a:endParaRPr lang="en-IN"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000" b="0" i="0" u="none" strike="noStrike">
                          <a:solidFill>
                            <a:srgbClr val="000000"/>
                          </a:solidFill>
                          <a:effectLst/>
                          <a:latin typeface="Times New Roman" panose="02020603050405020304" pitchFamily="18" charset="0"/>
                          <a:cs typeface="Times New Roman" panose="02020603050405020304" pitchFamily="18" charset="0"/>
                        </a:rPr>
                        <a:t>22500</a:t>
                      </a:r>
                      <a:endParaRPr lang="en-IN"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2000" b="0" i="0" u="none" strike="noStrike">
                          <a:solidFill>
                            <a:srgbClr val="000000"/>
                          </a:solidFill>
                          <a:effectLst/>
                          <a:latin typeface="Times New Roman" panose="02020603050405020304" pitchFamily="18" charset="0"/>
                          <a:cs typeface="Times New Roman" panose="02020603050405020304" pitchFamily="18" charset="0"/>
                        </a:rPr>
                        <a:t>1500</a:t>
                      </a:r>
                      <a:endParaRPr lang="en-IN"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2000" b="0" i="0" u="none" strike="noStrike" dirty="0" smtClean="0">
                          <a:solidFill>
                            <a:srgbClr val="000000"/>
                          </a:solidFill>
                          <a:effectLst/>
                          <a:latin typeface="Times New Roman" panose="02020603050405020304" pitchFamily="18" charset="0"/>
                          <a:cs typeface="Times New Roman" panose="02020603050405020304" pitchFamily="18" charset="0"/>
                        </a:rPr>
                        <a:t>750</a:t>
                      </a:r>
                      <a:endParaRPr lang="en-IN"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2000" b="0" i="0" u="none" strike="noStrike" dirty="0" smtClean="0">
                          <a:solidFill>
                            <a:srgbClr val="000000"/>
                          </a:solidFill>
                          <a:effectLst/>
                          <a:latin typeface="Times New Roman" panose="02020603050405020304" pitchFamily="18" charset="0"/>
                          <a:cs typeface="Times New Roman" panose="02020603050405020304" pitchFamily="18" charset="0"/>
                        </a:rPr>
                        <a:t>(+) 750</a:t>
                      </a:r>
                      <a:endParaRPr lang="en-IN"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2000" b="0" i="0" u="none" strike="noStrike">
                          <a:solidFill>
                            <a:srgbClr val="000000"/>
                          </a:solidFill>
                          <a:effectLst/>
                          <a:latin typeface="Times New Roman" panose="02020603050405020304" pitchFamily="18" charset="0"/>
                          <a:cs typeface="Times New Roman" panose="02020603050405020304" pitchFamily="18" charset="0"/>
                        </a:rPr>
                        <a:t>23250</a:t>
                      </a:r>
                      <a:endParaRPr lang="en-IN"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23544">
                <a:tc>
                  <a:txBody>
                    <a:bodyPr/>
                    <a:lstStyle/>
                    <a:p>
                      <a:pPr algn="ctr" rtl="0" fontAlgn="b"/>
                      <a:r>
                        <a:rPr lang="en-IN" sz="2000" b="0" i="0" u="none" strike="noStrike">
                          <a:solidFill>
                            <a:srgbClr val="000000"/>
                          </a:solidFill>
                          <a:effectLst/>
                          <a:latin typeface="Times New Roman" panose="02020603050405020304" pitchFamily="18" charset="0"/>
                          <a:cs typeface="Times New Roman" panose="02020603050405020304" pitchFamily="18" charset="0"/>
                        </a:rPr>
                        <a:t>Finished stock</a:t>
                      </a:r>
                      <a:endParaRPr lang="en-IN"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000" b="0" i="0" u="none" strike="noStrike">
                          <a:solidFill>
                            <a:srgbClr val="000000"/>
                          </a:solidFill>
                          <a:effectLst/>
                          <a:latin typeface="Times New Roman" panose="02020603050405020304" pitchFamily="18" charset="0"/>
                          <a:cs typeface="Times New Roman" panose="02020603050405020304" pitchFamily="18" charset="0"/>
                        </a:rPr>
                        <a:t>16250</a:t>
                      </a:r>
                      <a:endParaRPr lang="en-IN"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2000" b="0" i="0" u="none" strike="noStrike">
                          <a:solidFill>
                            <a:srgbClr val="000000"/>
                          </a:solidFill>
                          <a:effectLst/>
                          <a:latin typeface="Times New Roman" panose="02020603050405020304" pitchFamily="18" charset="0"/>
                          <a:cs typeface="Times New Roman" panose="02020603050405020304" pitchFamily="18" charset="0"/>
                        </a:rPr>
                        <a:t>8250</a:t>
                      </a:r>
                      <a:endParaRPr lang="en-IN"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2000" b="0" i="0" u="none" strike="noStrike" dirty="0" smtClean="0">
                          <a:solidFill>
                            <a:srgbClr val="000000"/>
                          </a:solidFill>
                          <a:effectLst/>
                          <a:latin typeface="Times New Roman" panose="02020603050405020304" pitchFamily="18" charset="0"/>
                          <a:cs typeface="Times New Roman" panose="02020603050405020304" pitchFamily="18" charset="0"/>
                        </a:rPr>
                        <a:t>3750</a:t>
                      </a:r>
                      <a:endParaRPr lang="en-IN"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2000" b="0" i="0" u="none" strike="noStrike" dirty="0" smtClean="0">
                          <a:solidFill>
                            <a:srgbClr val="000000"/>
                          </a:solidFill>
                          <a:effectLst/>
                          <a:latin typeface="Times New Roman" panose="02020603050405020304" pitchFamily="18" charset="0"/>
                          <a:cs typeface="Times New Roman" panose="02020603050405020304" pitchFamily="18" charset="0"/>
                        </a:rPr>
                        <a:t>(+) 4500</a:t>
                      </a:r>
                      <a:endParaRPr lang="en-IN"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2000" b="0" i="0" u="none" strike="noStrike">
                          <a:solidFill>
                            <a:srgbClr val="000000"/>
                          </a:solidFill>
                          <a:effectLst/>
                          <a:latin typeface="Times New Roman" panose="02020603050405020304" pitchFamily="18" charset="0"/>
                          <a:cs typeface="Times New Roman" panose="02020603050405020304" pitchFamily="18" charset="0"/>
                        </a:rPr>
                        <a:t>20750</a:t>
                      </a:r>
                      <a:endParaRPr lang="en-IN"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8107">
                <a:tc>
                  <a:txBody>
                    <a:bodyPr/>
                    <a:lstStyle/>
                    <a:p>
                      <a:pPr algn="ctr" rtl="0" fontAlgn="b"/>
                      <a:r>
                        <a:rPr lang="en-IN" sz="2000" b="1" i="0" u="none" strike="noStrike">
                          <a:solidFill>
                            <a:srgbClr val="000000"/>
                          </a:solidFill>
                          <a:effectLst/>
                          <a:latin typeface="Times New Roman" panose="02020603050405020304" pitchFamily="18" charset="0"/>
                          <a:cs typeface="Times New Roman" panose="02020603050405020304" pitchFamily="18" charset="0"/>
                        </a:rPr>
                        <a:t>Total </a:t>
                      </a:r>
                      <a:endParaRPr lang="en-IN" sz="20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000" b="1" i="0" u="none" strike="noStrike" dirty="0">
                          <a:solidFill>
                            <a:srgbClr val="000000"/>
                          </a:solidFill>
                          <a:effectLst/>
                          <a:latin typeface="Times New Roman" panose="02020603050405020304" pitchFamily="18" charset="0"/>
                          <a:cs typeface="Times New Roman" panose="02020603050405020304" pitchFamily="18" charset="0"/>
                        </a:rPr>
                        <a:t>52250</a:t>
                      </a:r>
                      <a:endParaRPr lang="en-IN" sz="2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2000" b="1" i="0" u="none" strike="noStrike">
                          <a:solidFill>
                            <a:srgbClr val="000000"/>
                          </a:solidFill>
                          <a:effectLst/>
                          <a:latin typeface="Times New Roman" panose="02020603050405020304" pitchFamily="18" charset="0"/>
                          <a:cs typeface="Times New Roman" panose="02020603050405020304" pitchFamily="18" charset="0"/>
                        </a:rPr>
                        <a:t>9750</a:t>
                      </a:r>
                      <a:endParaRPr lang="en-IN" sz="20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2000" b="1" i="0" u="none" strike="noStrike" dirty="0" smtClean="0">
                          <a:solidFill>
                            <a:srgbClr val="000000"/>
                          </a:solidFill>
                          <a:effectLst/>
                          <a:latin typeface="Times New Roman" panose="02020603050405020304" pitchFamily="18" charset="0"/>
                          <a:cs typeface="Times New Roman" panose="02020603050405020304" pitchFamily="18" charset="0"/>
                        </a:rPr>
                        <a:t>4500</a:t>
                      </a:r>
                      <a:endParaRPr lang="en-IN" sz="2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2000" b="1" i="0" u="none" strike="noStrike" dirty="0" smtClean="0">
                          <a:solidFill>
                            <a:srgbClr val="000000"/>
                          </a:solidFill>
                          <a:effectLst/>
                          <a:latin typeface="Times New Roman" panose="02020603050405020304" pitchFamily="18" charset="0"/>
                          <a:cs typeface="Times New Roman" panose="02020603050405020304" pitchFamily="18" charset="0"/>
                        </a:rPr>
                        <a:t>(+) 5250</a:t>
                      </a:r>
                      <a:endParaRPr lang="en-IN" sz="2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2000" b="1" i="0" u="none" strike="noStrike" dirty="0">
                          <a:solidFill>
                            <a:srgbClr val="000000"/>
                          </a:solidFill>
                          <a:effectLst/>
                          <a:latin typeface="Times New Roman" panose="02020603050405020304" pitchFamily="18" charset="0"/>
                          <a:cs typeface="Times New Roman" panose="02020603050405020304" pitchFamily="18" charset="0"/>
                        </a:rPr>
                        <a:t>57500</a:t>
                      </a:r>
                      <a:endParaRPr lang="en-IN" sz="2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a:bodyPr>
          <a:lstStyle/>
          <a:p>
            <a:r>
              <a:rPr lang="en-US" sz="3000" b="1" dirty="0" smtClean="0"/>
              <a:t>c) Stock valuation for balance sheet purpose</a:t>
            </a:r>
            <a:endParaRPr lang="en-IN" sz="3000" b="1" dirty="0"/>
          </a:p>
        </p:txBody>
      </p:sp>
      <p:sp>
        <p:nvSpPr>
          <p:cNvPr id="3" name="Content Placeholder 2"/>
          <p:cNvSpPr>
            <a:spLocks noGrp="1"/>
          </p:cNvSpPr>
          <p:nvPr>
            <p:ph idx="1"/>
          </p:nvPr>
        </p:nvSpPr>
        <p:spPr>
          <a:xfrm>
            <a:off x="457200" y="836712"/>
            <a:ext cx="8229600" cy="5289451"/>
          </a:xfrm>
        </p:spPr>
        <p:txBody>
          <a:bodyPr>
            <a:noAutofit/>
          </a:bodyPr>
          <a:lstStyle/>
          <a:p>
            <a:pPr marL="0" indent="0">
              <a:buNone/>
            </a:pPr>
            <a:r>
              <a:rPr lang="en-US" sz="2000" dirty="0" smtClean="0">
                <a:latin typeface="Times New Roman" panose="02020603050405020304" pitchFamily="18" charset="0"/>
                <a:cs typeface="Times New Roman" panose="02020603050405020304" pitchFamily="18" charset="0"/>
              </a:rPr>
              <a:t>				</a:t>
            </a:r>
            <a:r>
              <a:rPr lang="en-US" sz="2000" b="1" u="sng" dirty="0">
                <a:latin typeface="Times New Roman" panose="02020603050405020304" pitchFamily="18" charset="0"/>
                <a:cs typeface="Times New Roman" panose="02020603050405020304" pitchFamily="18" charset="0"/>
              </a:rPr>
              <a:t>C</a:t>
            </a:r>
            <a:r>
              <a:rPr lang="en-US" sz="2000" b="1" u="sng" dirty="0" smtClean="0">
                <a:latin typeface="Times New Roman" panose="02020603050405020304" pitchFamily="18" charset="0"/>
                <a:cs typeface="Times New Roman" panose="02020603050405020304" pitchFamily="18" charset="0"/>
              </a:rPr>
              <a:t>ost of closing stock</a:t>
            </a:r>
            <a:endParaRPr lang="en-US" sz="2000" b="1" u="sng" dirty="0" smtClean="0">
              <a:latin typeface="Times New Roman" panose="02020603050405020304" pitchFamily="18" charset="0"/>
              <a:cs typeface="Times New Roman" panose="02020603050405020304" pitchFamily="18" charset="0"/>
            </a:endParaRPr>
          </a:p>
          <a:p>
            <a:pPr marL="0" indent="0">
              <a:buNone/>
            </a:pPr>
            <a:r>
              <a:rPr lang="en-US" sz="2000" dirty="0" smtClean="0">
                <a:latin typeface="Times New Roman" panose="02020603050405020304" pitchFamily="18" charset="0"/>
                <a:cs typeface="Times New Roman" panose="02020603050405020304" pitchFamily="18" charset="0"/>
              </a:rPr>
              <a:t>Process I				3700</a:t>
            </a:r>
            <a:endParaRPr lang="en-US" sz="2000" dirty="0" smtClean="0">
              <a:latin typeface="Times New Roman" panose="02020603050405020304" pitchFamily="18" charset="0"/>
              <a:cs typeface="Times New Roman" panose="02020603050405020304" pitchFamily="18" charset="0"/>
            </a:endParaRPr>
          </a:p>
          <a:p>
            <a:pPr marL="0" indent="0">
              <a:buNone/>
            </a:pPr>
            <a:r>
              <a:rPr lang="en-US" sz="2000" dirty="0" smtClean="0">
                <a:latin typeface="Times New Roman" panose="02020603050405020304" pitchFamily="18" charset="0"/>
                <a:cs typeface="Times New Roman" panose="02020603050405020304" pitchFamily="18" charset="0"/>
              </a:rPr>
              <a:t>Process II				3750</a:t>
            </a:r>
            <a:endParaRPr lang="en-US" sz="2000" dirty="0" smtClean="0">
              <a:latin typeface="Times New Roman" panose="02020603050405020304" pitchFamily="18" charset="0"/>
              <a:cs typeface="Times New Roman" panose="02020603050405020304" pitchFamily="18" charset="0"/>
            </a:endParaRPr>
          </a:p>
          <a:p>
            <a:pPr marL="0" indent="0">
              <a:buNone/>
            </a:pPr>
            <a:r>
              <a:rPr lang="en-US" sz="2000" dirty="0" smtClean="0">
                <a:latin typeface="Times New Roman" panose="02020603050405020304" pitchFamily="18" charset="0"/>
                <a:cs typeface="Times New Roman" panose="02020603050405020304" pitchFamily="18" charset="0"/>
              </a:rPr>
              <a:t>Finished stock				</a:t>
            </a:r>
            <a:r>
              <a:rPr lang="en-US" sz="2000" u="sng" dirty="0" smtClean="0">
                <a:latin typeface="Times New Roman" panose="02020603050405020304" pitchFamily="18" charset="0"/>
                <a:cs typeface="Times New Roman" panose="02020603050405020304" pitchFamily="18" charset="0"/>
              </a:rPr>
              <a:t>7500</a:t>
            </a:r>
            <a:endParaRPr lang="en-US" sz="2000" u="sng" dirty="0" smtClean="0">
              <a:latin typeface="Times New Roman" panose="02020603050405020304" pitchFamily="18" charset="0"/>
              <a:cs typeface="Times New Roman" panose="02020603050405020304" pitchFamily="18" charset="0"/>
            </a:endParaRPr>
          </a:p>
          <a:p>
            <a:pPr marL="0" indent="0">
              <a:buNone/>
            </a:pPr>
            <a:r>
              <a:rPr lang="en-US" sz="2000" dirty="0" smtClean="0">
                <a:latin typeface="Times New Roman" panose="02020603050405020304" pitchFamily="18" charset="0"/>
                <a:cs typeface="Times New Roman" panose="02020603050405020304" pitchFamily="18" charset="0"/>
              </a:rPr>
              <a:t>			</a:t>
            </a:r>
            <a:r>
              <a:rPr lang="en-US" sz="2000" b="1" dirty="0" smtClean="0">
                <a:latin typeface="Times New Roman" panose="02020603050405020304" pitchFamily="18" charset="0"/>
                <a:cs typeface="Times New Roman" panose="02020603050405020304" pitchFamily="18" charset="0"/>
              </a:rPr>
              <a:t>Total	             </a:t>
            </a:r>
            <a:r>
              <a:rPr lang="en-US" sz="2000" b="1" u="sng" dirty="0" smtClean="0">
                <a:latin typeface="Times New Roman" panose="02020603050405020304" pitchFamily="18" charset="0"/>
                <a:cs typeface="Times New Roman" panose="02020603050405020304" pitchFamily="18" charset="0"/>
              </a:rPr>
              <a:t>14950</a:t>
            </a:r>
            <a:endParaRPr lang="en-US" sz="2000" b="1" u="sng" dirty="0" smtClean="0">
              <a:latin typeface="Times New Roman" panose="02020603050405020304" pitchFamily="18" charset="0"/>
              <a:cs typeface="Times New Roman" panose="02020603050405020304" pitchFamily="18" charset="0"/>
            </a:endParaRPr>
          </a:p>
          <a:p>
            <a:pPr marL="0" indent="0">
              <a:buNone/>
            </a:pPr>
            <a:r>
              <a:rPr lang="en-US" sz="2000" b="1" dirty="0" smtClean="0">
                <a:latin typeface="Times New Roman" panose="02020603050405020304" pitchFamily="18" charset="0"/>
                <a:cs typeface="Times New Roman" panose="02020603050405020304" pitchFamily="18" charset="0"/>
              </a:rPr>
              <a:t>Check:</a:t>
            </a:r>
            <a:endParaRPr lang="en-US" sz="2000" b="1" dirty="0" smtClean="0">
              <a:latin typeface="Times New Roman" panose="02020603050405020304" pitchFamily="18" charset="0"/>
              <a:cs typeface="Times New Roman" panose="02020603050405020304" pitchFamily="18" charset="0"/>
            </a:endParaRPr>
          </a:p>
          <a:p>
            <a:pPr marL="0" indent="0">
              <a:buNone/>
            </a:pPr>
            <a:r>
              <a:rPr lang="en-US" sz="2000" dirty="0" smtClean="0">
                <a:latin typeface="Times New Roman" panose="02020603050405020304" pitchFamily="18" charset="0"/>
                <a:cs typeface="Times New Roman" panose="02020603050405020304" pitchFamily="18" charset="0"/>
              </a:rPr>
              <a:t>Process I				36700</a:t>
            </a:r>
            <a:endParaRPr lang="en-US" sz="2000" dirty="0" smtClean="0">
              <a:latin typeface="Times New Roman" panose="02020603050405020304" pitchFamily="18" charset="0"/>
              <a:cs typeface="Times New Roman" panose="02020603050405020304" pitchFamily="18" charset="0"/>
            </a:endParaRPr>
          </a:p>
          <a:p>
            <a:pPr marL="0" indent="0">
              <a:buNone/>
            </a:pPr>
            <a:r>
              <a:rPr lang="en-US" sz="2000" dirty="0" smtClean="0">
                <a:latin typeface="Times New Roman" panose="02020603050405020304" pitchFamily="18" charset="0"/>
                <a:cs typeface="Times New Roman" panose="02020603050405020304" pitchFamily="18" charset="0"/>
              </a:rPr>
              <a:t>Process II				</a:t>
            </a:r>
            <a:r>
              <a:rPr lang="en-US" sz="2000" u="sng" dirty="0" smtClean="0">
                <a:latin typeface="Times New Roman" panose="02020603050405020304" pitchFamily="18" charset="0"/>
                <a:cs typeface="Times New Roman" panose="02020603050405020304" pitchFamily="18" charset="0"/>
              </a:rPr>
              <a:t>31500</a:t>
            </a:r>
            <a:endParaRPr lang="en-US" sz="2000" u="sng" dirty="0" smtClean="0">
              <a:latin typeface="Times New Roman" panose="02020603050405020304" pitchFamily="18" charset="0"/>
              <a:cs typeface="Times New Roman" panose="02020603050405020304" pitchFamily="18" charset="0"/>
            </a:endParaRPr>
          </a:p>
          <a:p>
            <a:pPr marL="0" indent="0">
              <a:buNone/>
            </a:pPr>
            <a:r>
              <a:rPr lang="en-US" sz="2000" b="1" dirty="0" smtClean="0">
                <a:latin typeface="Times New Roman" panose="02020603050405020304" pitchFamily="18" charset="0"/>
                <a:cs typeface="Times New Roman" panose="02020603050405020304" pitchFamily="18" charset="0"/>
              </a:rPr>
              <a:t>Total cost incurred in all processes</a:t>
            </a:r>
            <a:r>
              <a:rPr lang="en-US" sz="2000" dirty="0" smtClean="0">
                <a:latin typeface="Times New Roman" panose="02020603050405020304" pitchFamily="18" charset="0"/>
                <a:cs typeface="Times New Roman" panose="02020603050405020304" pitchFamily="18" charset="0"/>
              </a:rPr>
              <a:t>	</a:t>
            </a:r>
            <a:r>
              <a:rPr lang="en-US" sz="2000" b="1" dirty="0" smtClean="0">
                <a:latin typeface="Times New Roman" panose="02020603050405020304" pitchFamily="18" charset="0"/>
                <a:cs typeface="Times New Roman" panose="02020603050405020304" pitchFamily="18" charset="0"/>
              </a:rPr>
              <a:t>68200</a:t>
            </a:r>
            <a:endParaRPr lang="en-US" sz="2000" b="1" dirty="0" smtClean="0">
              <a:latin typeface="Times New Roman" panose="02020603050405020304" pitchFamily="18" charset="0"/>
              <a:cs typeface="Times New Roman" panose="02020603050405020304" pitchFamily="18" charset="0"/>
            </a:endParaRPr>
          </a:p>
          <a:p>
            <a:pPr marL="0" indent="0">
              <a:buNone/>
            </a:pPr>
            <a:r>
              <a:rPr lang="en-US" sz="2000" dirty="0" smtClean="0">
                <a:latin typeface="Times New Roman" panose="02020603050405020304" pitchFamily="18" charset="0"/>
                <a:cs typeface="Times New Roman" panose="02020603050405020304" pitchFamily="18" charset="0"/>
              </a:rPr>
              <a:t>Add: Cost of total opening stock</a:t>
            </a:r>
            <a:endParaRPr lang="en-US" sz="2000" dirty="0" smtClean="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(7500+7500+14250)			</a:t>
            </a:r>
            <a:r>
              <a:rPr lang="en-US" sz="2000" u="sng" dirty="0" smtClean="0">
                <a:latin typeface="Times New Roman" panose="02020603050405020304" pitchFamily="18" charset="0"/>
                <a:cs typeface="Times New Roman" panose="02020603050405020304" pitchFamily="18" charset="0"/>
              </a:rPr>
              <a:t>29250</a:t>
            </a:r>
            <a:endParaRPr lang="en-US" sz="2000" u="sng" dirty="0" smtClean="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97450</a:t>
            </a:r>
            <a:endParaRPr lang="en-US" sz="2000" dirty="0" smtClean="0">
              <a:latin typeface="Times New Roman" panose="02020603050405020304" pitchFamily="18" charset="0"/>
              <a:cs typeface="Times New Roman" panose="02020603050405020304" pitchFamily="18" charset="0"/>
            </a:endParaRPr>
          </a:p>
          <a:p>
            <a:pPr marL="0" indent="0">
              <a:buNone/>
            </a:pPr>
            <a:r>
              <a:rPr lang="en-US" sz="2000" dirty="0" smtClean="0">
                <a:latin typeface="Times New Roman" panose="02020603050405020304" pitchFamily="18" charset="0"/>
                <a:cs typeface="Times New Roman" panose="02020603050405020304" pitchFamily="18" charset="0"/>
              </a:rPr>
              <a:t>Less: Cost of goods sold			</a:t>
            </a:r>
            <a:r>
              <a:rPr lang="en-US" sz="2000" u="sng" dirty="0" smtClean="0">
                <a:latin typeface="Times New Roman" panose="02020603050405020304" pitchFamily="18" charset="0"/>
                <a:cs typeface="Times New Roman" panose="02020603050405020304" pitchFamily="18" charset="0"/>
              </a:rPr>
              <a:t>82500</a:t>
            </a:r>
            <a:endParaRPr lang="en-US" sz="2000" u="sng" dirty="0" smtClean="0">
              <a:latin typeface="Times New Roman" panose="02020603050405020304" pitchFamily="18" charset="0"/>
              <a:cs typeface="Times New Roman" panose="02020603050405020304" pitchFamily="18" charset="0"/>
            </a:endParaRPr>
          </a:p>
          <a:p>
            <a:pPr marL="0" indent="0">
              <a:buNone/>
            </a:pPr>
            <a:r>
              <a:rPr lang="en-US" sz="2000" dirty="0" smtClean="0">
                <a:latin typeface="Times New Roman" panose="02020603050405020304" pitchFamily="18" charset="0"/>
                <a:cs typeface="Times New Roman" panose="02020603050405020304" pitchFamily="18" charset="0"/>
              </a:rPr>
              <a:t>Cost of closing stock			</a:t>
            </a:r>
            <a:r>
              <a:rPr lang="en-US" sz="2000" b="1" u="sng" dirty="0" smtClean="0">
                <a:latin typeface="Times New Roman" panose="02020603050405020304" pitchFamily="18" charset="0"/>
                <a:cs typeface="Times New Roman" panose="02020603050405020304" pitchFamily="18" charset="0"/>
              </a:rPr>
              <a:t>14950</a:t>
            </a:r>
            <a:endParaRPr lang="en-IN" sz="2000" b="1" u="sng" dirty="0">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4239</Words>
  <Application>WPS Presentation</Application>
  <PresentationFormat>On-screen Show (4:3)</PresentationFormat>
  <Paragraphs>714</Paragraphs>
  <Slides>9</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9</vt:i4>
      </vt:variant>
    </vt:vector>
  </HeadingPairs>
  <TitlesOfParts>
    <vt:vector size="20" baseType="lpstr">
      <vt:lpstr>Arial</vt:lpstr>
      <vt:lpstr>SimSun</vt:lpstr>
      <vt:lpstr>Wingdings</vt:lpstr>
      <vt:lpstr>Times New Roman</vt:lpstr>
      <vt:lpstr>Calibri</vt:lpstr>
      <vt:lpstr>Arial</vt:lpstr>
      <vt:lpstr>Times New Roman</vt:lpstr>
      <vt:lpstr>Microsoft YaHei</vt:lpstr>
      <vt:lpstr>Arial Unicode MS</vt:lpstr>
      <vt:lpstr>Calibri</vt:lpstr>
      <vt:lpstr>Office Theme</vt:lpstr>
      <vt:lpstr>Inter Process Profit- problems</vt:lpstr>
      <vt:lpstr>PowerPoint 演示文稿</vt:lpstr>
      <vt:lpstr>PowerPoint 演示文稿</vt:lpstr>
      <vt:lpstr>a) The process cost accounts showing the profit at each stage are as follows:</vt:lpstr>
      <vt:lpstr>PowerPoint 演示文稿</vt:lpstr>
      <vt:lpstr>PowerPoint 演示文稿</vt:lpstr>
      <vt:lpstr>Calculation of profit on closing stock</vt:lpstr>
      <vt:lpstr>b) Actual realised profit can be shown as follows </vt:lpstr>
      <vt:lpstr>c) Stock valuation for balance sheet purpose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Problems on equivalent production</dc:title>
  <dc:creator>user</dc:creator>
  <cp:lastModifiedBy>user</cp:lastModifiedBy>
  <cp:revision>52</cp:revision>
  <dcterms:created xsi:type="dcterms:W3CDTF">2021-06-24T02:49:00Z</dcterms:created>
  <dcterms:modified xsi:type="dcterms:W3CDTF">2024-08-31T07:33:00Z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75330D2F413846819B79581AE36F209F_12</vt:lpwstr>
  </property>
  <property fmtid="{D5CDD505-2E9C-101B-9397-08002B2CF9AE}" pid="3" name="KSOProductBuildVer">
    <vt:lpwstr>1033-12.2.0.17562</vt:lpwstr>
  </property>
</Properties>
</file>