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2" r:id="rId5"/>
    <p:sldId id="258" r:id="rId6"/>
    <p:sldId id="263" r:id="rId7"/>
    <p:sldId id="264" r:id="rId8"/>
    <p:sldId id="259" r:id="rId9"/>
    <p:sldId id="265" r:id="rId10"/>
    <p:sldId id="260" r:id="rId11"/>
    <p:sldId id="261" r:id="rId12"/>
    <p:sldId id="266" r:id="rId13"/>
    <p:sldId id="267" r:id="rId14"/>
    <p:sldId id="268" r:id="rId15"/>
    <p:sldId id="269" r:id="rId16"/>
    <p:sldId id="283" r:id="rId17"/>
    <p:sldId id="271" r:id="rId18"/>
    <p:sldId id="272" r:id="rId19"/>
    <p:sldId id="286" r:id="rId20"/>
    <p:sldId id="289" r:id="rId21"/>
    <p:sldId id="274" r:id="rId22"/>
    <p:sldId id="290" r:id="rId23"/>
    <p:sldId id="292" r:id="rId24"/>
    <p:sldId id="275" r:id="rId25"/>
    <p:sldId id="279" r:id="rId26"/>
    <p:sldId id="27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6365FBB-C517-4661-B9A8-86B296EE928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6365FBB-C517-4661-B9A8-86B296EE928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6365FBB-C517-4661-B9A8-86B296EE928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6365FBB-C517-4661-B9A8-86B296EE928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6365FBB-C517-4661-B9A8-86B296EE928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26365FBB-C517-4661-B9A8-86B296EE928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26365FBB-C517-4661-B9A8-86B296EE9282}"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6365FBB-C517-4661-B9A8-86B296EE9282}"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65FBB-C517-4661-B9A8-86B296EE9282}"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6365FBB-C517-4661-B9A8-86B296EE928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6365FBB-C517-4661-B9A8-86B296EE928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CEC510-7E4C-4A44-BAF4-2CBDFA793C2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65FBB-C517-4661-B9A8-86B296EE9282}"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EC510-7E4C-4A44-BAF4-2CBDFA793C2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b="1" dirty="0" smtClean="0">
                <a:solidFill>
                  <a:srgbClr val="FF0000"/>
                </a:solidFill>
              </a:rPr>
              <a:t>Joint products</a:t>
            </a:r>
            <a:endParaRPr lang="en-IN" sz="3500" b="1" dirty="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457200" indent="-457200">
              <a:buAutoNum type="arabicPeriod"/>
            </a:pPr>
            <a:r>
              <a:rPr lang="en-IN" sz="2200" b="1" dirty="0" smtClean="0">
                <a:latin typeface="Times New Roman" panose="02020603050405020304" pitchFamily="18" charset="0"/>
                <a:cs typeface="Times New Roman" panose="02020603050405020304" pitchFamily="18" charset="0"/>
              </a:rPr>
              <a:t>Average unit cost method: </a:t>
            </a:r>
            <a:endParaRPr lang="en-IN" sz="2200" b="1"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Under this method the joint cost is apportioned by using the average unit cost.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Average unit cost is obtained by dividing the total joint cost by the total number of units produced.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This method can be used suitably in case all the products are capable of being measured in terms of the same unit.</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a:t>
            </a:r>
            <a:endParaRPr lang="en-IN" b="1" dirty="0"/>
          </a:p>
        </p:txBody>
      </p:sp>
      <p:sp>
        <p:nvSpPr>
          <p:cNvPr id="3" name="Content Placeholder 2"/>
          <p:cNvSpPr>
            <a:spLocks noGrp="1"/>
          </p:cNvSpPr>
          <p:nvPr>
            <p:ph idx="1"/>
          </p:nvPr>
        </p:nvSpPr>
        <p:spPr/>
        <p:txBody>
          <a:bodyPr>
            <a:noAutofit/>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In </a:t>
            </a:r>
            <a:r>
              <a:rPr lang="en-IN" sz="2200" dirty="0">
                <a:solidFill>
                  <a:prstClr val="black"/>
                </a:solidFill>
                <a:latin typeface="Times New Roman" panose="02020603050405020304" pitchFamily="18" charset="0"/>
                <a:cs typeface="Times New Roman" panose="02020603050405020304" pitchFamily="18" charset="0"/>
              </a:rPr>
              <a:t>the Timber industry, the milling operations to the split off point during a period amounted to </a:t>
            </a:r>
            <a:r>
              <a:rPr lang="en-IN" sz="2200" dirty="0" err="1">
                <a:solidFill>
                  <a:prstClr val="black"/>
                </a:solidFill>
                <a:latin typeface="Times New Roman" panose="02020603050405020304" pitchFamily="18" charset="0"/>
                <a:cs typeface="Times New Roman" panose="02020603050405020304" pitchFamily="18" charset="0"/>
              </a:rPr>
              <a:t>Rs</a:t>
            </a:r>
            <a:r>
              <a:rPr lang="en-IN" sz="2200" dirty="0">
                <a:solidFill>
                  <a:prstClr val="black"/>
                </a:solidFill>
                <a:latin typeface="Times New Roman" panose="02020603050405020304" pitchFamily="18" charset="0"/>
                <a:cs typeface="Times New Roman" panose="02020603050405020304" pitchFamily="18" charset="0"/>
              </a:rPr>
              <a:t>. 72,000 with the following production:</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Units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First </a:t>
            </a:r>
            <a:r>
              <a:rPr lang="en-IN" sz="2200" dirty="0">
                <a:solidFill>
                  <a:prstClr val="black"/>
                </a:solidFill>
                <a:latin typeface="Times New Roman" panose="02020603050405020304" pitchFamily="18" charset="0"/>
                <a:cs typeface="Times New Roman" panose="02020603050405020304" pitchFamily="18" charset="0"/>
              </a:rPr>
              <a:t>grade timber </a:t>
            </a:r>
            <a:r>
              <a:rPr lang="en-IN" sz="2200" dirty="0" smtClean="0">
                <a:solidFill>
                  <a:prstClr val="black"/>
                </a:solidFill>
                <a:latin typeface="Times New Roman" panose="02020603050405020304" pitchFamily="18" charset="0"/>
                <a:cs typeface="Times New Roman" panose="02020603050405020304" pitchFamily="18" charset="0"/>
              </a:rPr>
              <a:t>		3000</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Second </a:t>
            </a:r>
            <a:r>
              <a:rPr lang="en-IN" sz="2200" dirty="0">
                <a:solidFill>
                  <a:prstClr val="black"/>
                </a:solidFill>
                <a:latin typeface="Times New Roman" panose="02020603050405020304" pitchFamily="18" charset="0"/>
                <a:cs typeface="Times New Roman" panose="02020603050405020304" pitchFamily="18" charset="0"/>
              </a:rPr>
              <a:t>grade timber </a:t>
            </a:r>
            <a:r>
              <a:rPr lang="en-IN" sz="2200" dirty="0" smtClean="0">
                <a:solidFill>
                  <a:prstClr val="black"/>
                </a:solidFill>
                <a:latin typeface="Times New Roman" panose="02020603050405020304" pitchFamily="18" charset="0"/>
                <a:cs typeface="Times New Roman" panose="02020603050405020304" pitchFamily="18" charset="0"/>
              </a:rPr>
              <a:t>		6000</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Third </a:t>
            </a:r>
            <a:r>
              <a:rPr lang="en-IN" sz="2200" dirty="0">
                <a:solidFill>
                  <a:prstClr val="black"/>
                </a:solidFill>
                <a:latin typeface="Times New Roman" panose="02020603050405020304" pitchFamily="18" charset="0"/>
                <a:cs typeface="Times New Roman" panose="02020603050405020304" pitchFamily="18" charset="0"/>
              </a:rPr>
              <a:t>grade </a:t>
            </a:r>
            <a:r>
              <a:rPr lang="en-IN" sz="2200" dirty="0" smtClean="0">
                <a:solidFill>
                  <a:prstClr val="black"/>
                </a:solidFill>
                <a:latin typeface="Times New Roman" panose="02020603050405020304" pitchFamily="18" charset="0"/>
                <a:cs typeface="Times New Roman" panose="02020603050405020304" pitchFamily="18" charset="0"/>
              </a:rPr>
              <a:t>timber		</a:t>
            </a:r>
            <a:r>
              <a:rPr lang="en-IN" sz="2200" u="sng" dirty="0" smtClean="0">
                <a:solidFill>
                  <a:prstClr val="black"/>
                </a:solidFill>
                <a:latin typeface="Times New Roman" panose="02020603050405020304" pitchFamily="18" charset="0"/>
                <a:cs typeface="Times New Roman" panose="02020603050405020304" pitchFamily="18" charset="0"/>
              </a:rPr>
              <a:t>3000</a:t>
            </a:r>
            <a:endParaRPr lang="en-IN" sz="14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u="sng" dirty="0" smtClean="0">
                <a:solidFill>
                  <a:prstClr val="black"/>
                </a:solidFill>
                <a:latin typeface="Times New Roman" panose="02020603050405020304" pitchFamily="18" charset="0"/>
                <a:cs typeface="Times New Roman" panose="02020603050405020304" pitchFamily="18" charset="0"/>
              </a:rPr>
              <a:t>12000</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Apportion </a:t>
            </a:r>
            <a:r>
              <a:rPr lang="en-IN" sz="2200" dirty="0">
                <a:solidFill>
                  <a:prstClr val="black"/>
                </a:solidFill>
                <a:latin typeface="Times New Roman" panose="02020603050405020304" pitchFamily="18" charset="0"/>
                <a:cs typeface="Times New Roman" panose="02020603050405020304" pitchFamily="18" charset="0"/>
              </a:rPr>
              <a:t>the joint cost on average unit cost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Solution</a:t>
            </a:r>
            <a:endParaRPr lang="en-IN" sz="2200" dirty="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smtClean="0">
                <a:solidFill>
                  <a:prstClr val="black"/>
                </a:solidFill>
                <a:latin typeface="Times New Roman" panose="02020603050405020304" pitchFamily="18" charset="0"/>
                <a:cs typeface="Times New Roman" panose="02020603050405020304" pitchFamily="18" charset="0"/>
              </a:rPr>
              <a:t>Average unit cost  =		</a:t>
            </a:r>
            <a:r>
              <a:rPr lang="en-IN" sz="2200" u="sng" dirty="0" smtClean="0">
                <a:solidFill>
                  <a:prstClr val="black"/>
                </a:solidFill>
                <a:latin typeface="Times New Roman" panose="02020603050405020304" pitchFamily="18" charset="0"/>
                <a:cs typeface="Times New Roman" panose="02020603050405020304" pitchFamily="18" charset="0"/>
              </a:rPr>
              <a:t>Total </a:t>
            </a:r>
            <a:r>
              <a:rPr lang="en-IN" sz="2200" u="sng" dirty="0">
                <a:solidFill>
                  <a:prstClr val="black"/>
                </a:solidFill>
                <a:latin typeface="Times New Roman" panose="02020603050405020304" pitchFamily="18" charset="0"/>
                <a:cs typeface="Times New Roman" panose="02020603050405020304" pitchFamily="18" charset="0"/>
              </a:rPr>
              <a:t>joint cost </a:t>
            </a:r>
            <a:endParaRPr lang="en-IN" sz="2200" u="sng"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	                         Total </a:t>
            </a:r>
            <a:r>
              <a:rPr lang="en-IN" sz="2200" dirty="0">
                <a:solidFill>
                  <a:prstClr val="black"/>
                </a:solidFill>
                <a:latin typeface="Times New Roman" panose="02020603050405020304" pitchFamily="18" charset="0"/>
                <a:cs typeface="Times New Roman" panose="02020603050405020304" pitchFamily="18" charset="0"/>
              </a:rPr>
              <a:t>no. of units</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u="sng" dirty="0" err="1" smtClean="0">
                <a:solidFill>
                  <a:prstClr val="black"/>
                </a:solidFill>
                <a:latin typeface="Times New Roman" panose="02020603050405020304" pitchFamily="18" charset="0"/>
                <a:cs typeface="Times New Roman" panose="02020603050405020304" pitchFamily="18" charset="0"/>
              </a:rPr>
              <a:t>Rs</a:t>
            </a:r>
            <a:r>
              <a:rPr lang="en-IN" sz="2200" u="sng" dirty="0">
                <a:solidFill>
                  <a:prstClr val="black"/>
                </a:solidFill>
                <a:latin typeface="Times New Roman" panose="02020603050405020304" pitchFamily="18" charset="0"/>
                <a:cs typeface="Times New Roman" panose="02020603050405020304" pitchFamily="18" charset="0"/>
              </a:rPr>
              <a:t>. </a:t>
            </a:r>
            <a:r>
              <a:rPr lang="en-IN" sz="2200" u="sng" dirty="0" smtClean="0">
                <a:solidFill>
                  <a:prstClr val="black"/>
                </a:solidFill>
                <a:latin typeface="Times New Roman" panose="02020603050405020304" pitchFamily="18" charset="0"/>
                <a:cs typeface="Times New Roman" panose="02020603050405020304" pitchFamily="18" charset="0"/>
              </a:rPr>
              <a:t>72,000</a:t>
            </a:r>
            <a:r>
              <a:rPr lang="en-IN" sz="2200" dirty="0" smtClean="0">
                <a:solidFill>
                  <a:prstClr val="black"/>
                </a:solidFill>
                <a:latin typeface="Times New Roman" panose="02020603050405020304" pitchFamily="18" charset="0"/>
                <a:cs typeface="Times New Roman" panose="02020603050405020304" pitchFamily="18" charset="0"/>
              </a:rPr>
              <a:t>   = 6</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12,000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Share </a:t>
            </a:r>
            <a:r>
              <a:rPr lang="en-IN" sz="2200" dirty="0">
                <a:solidFill>
                  <a:prstClr val="black"/>
                </a:solidFill>
                <a:latin typeface="Times New Roman" panose="02020603050405020304" pitchFamily="18" charset="0"/>
                <a:cs typeface="Times New Roman" panose="02020603050405020304" pitchFamily="18" charset="0"/>
              </a:rPr>
              <a:t>of (joint cost) of First grade timber = 3,000 x 6 </a:t>
            </a:r>
            <a:r>
              <a:rPr lang="en-IN" sz="2200" dirty="0" smtClean="0">
                <a:solidFill>
                  <a:prstClr val="black"/>
                </a:solidFill>
                <a:latin typeface="Times New Roman" panose="02020603050405020304" pitchFamily="18" charset="0"/>
                <a:cs typeface="Times New Roman" panose="02020603050405020304" pitchFamily="18" charset="0"/>
              </a:rPr>
              <a:t>= 18000</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Share </a:t>
            </a:r>
            <a:r>
              <a:rPr lang="en-IN" sz="2200" dirty="0">
                <a:solidFill>
                  <a:prstClr val="black"/>
                </a:solidFill>
                <a:latin typeface="Times New Roman" panose="02020603050405020304" pitchFamily="18" charset="0"/>
                <a:cs typeface="Times New Roman" panose="02020603050405020304" pitchFamily="18" charset="0"/>
              </a:rPr>
              <a:t>of Second grade timber = 6,000 x 6 </a:t>
            </a:r>
            <a:r>
              <a:rPr lang="en-IN" sz="2200" dirty="0" smtClean="0">
                <a:solidFill>
                  <a:prstClr val="black"/>
                </a:solidFill>
                <a:latin typeface="Times New Roman" panose="02020603050405020304" pitchFamily="18" charset="0"/>
                <a:cs typeface="Times New Roman" panose="02020603050405020304" pitchFamily="18" charset="0"/>
              </a:rPr>
              <a:t>= 	       =  36000</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Share </a:t>
            </a:r>
            <a:r>
              <a:rPr lang="en-IN" sz="2200" dirty="0">
                <a:solidFill>
                  <a:prstClr val="black"/>
                </a:solidFill>
                <a:latin typeface="Times New Roman" panose="02020603050405020304" pitchFamily="18" charset="0"/>
                <a:cs typeface="Times New Roman" panose="02020603050405020304" pitchFamily="18" charset="0"/>
              </a:rPr>
              <a:t>of Third grade timber = 3,000 x </a:t>
            </a:r>
            <a:r>
              <a:rPr lang="en-IN" sz="2200" dirty="0" smtClean="0">
                <a:solidFill>
                  <a:prstClr val="black"/>
                </a:solidFill>
                <a:latin typeface="Times New Roman" panose="02020603050405020304" pitchFamily="18" charset="0"/>
                <a:cs typeface="Times New Roman" panose="02020603050405020304" pitchFamily="18" charset="0"/>
              </a:rPr>
              <a:t>6                      = </a:t>
            </a:r>
            <a:r>
              <a:rPr lang="en-IN" sz="2200" u="sng" dirty="0" smtClean="0">
                <a:solidFill>
                  <a:prstClr val="black"/>
                </a:solidFill>
                <a:latin typeface="Times New Roman" panose="02020603050405020304" pitchFamily="18" charset="0"/>
                <a:cs typeface="Times New Roman" panose="02020603050405020304" pitchFamily="18" charset="0"/>
              </a:rPr>
              <a:t> 18000</a:t>
            </a:r>
            <a:endParaRPr lang="en-IN" sz="2200" u="sng"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Total				     </a:t>
            </a:r>
            <a:r>
              <a:rPr lang="en-IN" sz="2200" b="1" dirty="0" err="1" smtClean="0">
                <a:solidFill>
                  <a:prstClr val="black"/>
                </a:solidFill>
                <a:latin typeface="Times New Roman" panose="02020603050405020304" pitchFamily="18" charset="0"/>
                <a:cs typeface="Times New Roman" panose="02020603050405020304" pitchFamily="18" charset="0"/>
              </a:rPr>
              <a:t>Rs</a:t>
            </a:r>
            <a:r>
              <a:rPr lang="en-IN" sz="2200" b="1" dirty="0">
                <a:solidFill>
                  <a:prstClr val="black"/>
                </a:solidFill>
                <a:latin typeface="Times New Roman" panose="02020603050405020304" pitchFamily="18" charset="0"/>
                <a:cs typeface="Times New Roman" panose="02020603050405020304" pitchFamily="18" charset="0"/>
              </a:rPr>
              <a:t>.</a:t>
            </a:r>
            <a:r>
              <a:rPr lang="en-IN" sz="2200" b="1" u="sng" dirty="0">
                <a:solidFill>
                  <a:prstClr val="black"/>
                </a:solidFill>
                <a:latin typeface="Times New Roman" panose="02020603050405020304" pitchFamily="18" charset="0"/>
                <a:cs typeface="Times New Roman" panose="02020603050405020304" pitchFamily="18" charset="0"/>
              </a:rPr>
              <a:t> 72,000</a:t>
            </a:r>
            <a:endParaRPr lang="en-IN" sz="2200" b="1" u="sng"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Physical unit method:</a:t>
            </a:r>
            <a:endParaRPr lang="en-US" sz="22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In this method, joint costs are apportioned on the basis of physical units or base factors like weight, volume or quantity etc.(ton, pound, kg, gallon, </a:t>
            </a:r>
            <a:r>
              <a:rPr lang="en-US" sz="2200" dirty="0" err="1" smtClean="0">
                <a:latin typeface="Times New Roman" panose="02020603050405020304" pitchFamily="18" charset="0"/>
                <a:cs typeface="Times New Roman" panose="02020603050405020304" pitchFamily="18" charset="0"/>
              </a:rPr>
              <a:t>litre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metre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This method cannot be adopted where it is not possible to measure joint products with a common measuring rod.</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a:xfrm>
            <a:off x="457200" y="1268760"/>
            <a:ext cx="8229600" cy="4857403"/>
          </a:xfrm>
        </p:spPr>
        <p:txBody>
          <a:bodyPr>
            <a:noAutofit/>
          </a:bodyPr>
          <a:lstStyle/>
          <a:p>
            <a:pPr marL="0" indent="0">
              <a:buNone/>
            </a:pPr>
            <a:r>
              <a:rPr lang="en-US" sz="2200" dirty="0" smtClean="0">
                <a:latin typeface="Times New Roman" panose="02020603050405020304" pitchFamily="18" charset="0"/>
                <a:cs typeface="Times New Roman" panose="02020603050405020304" pitchFamily="18" charset="0"/>
              </a:rPr>
              <a:t>The following data have been extracted from the books of Hindustan Coke Co. Ltd.</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Joint products		Yield per ton of coal(Kg)</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Coke				 1420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Coal tar			 	  120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Benzol</a:t>
            </a:r>
            <a:r>
              <a:rPr lang="en-US" sz="2200" dirty="0" smtClean="0">
                <a:latin typeface="Times New Roman" panose="02020603050405020304" pitchFamily="18" charset="0"/>
                <a:cs typeface="Times New Roman" panose="02020603050405020304" pitchFamily="18" charset="0"/>
              </a:rPr>
              <a:t>			  	    22</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Sulphate</a:t>
            </a:r>
            <a:r>
              <a:rPr lang="en-US" sz="2200" dirty="0" smtClean="0">
                <a:latin typeface="Times New Roman" panose="02020603050405020304" pitchFamily="18" charset="0"/>
                <a:cs typeface="Times New Roman" panose="02020603050405020304" pitchFamily="18" charset="0"/>
              </a:rPr>
              <a:t> of Ammonia	    	    26</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Gas			  	  </a:t>
            </a:r>
            <a:r>
              <a:rPr lang="en-US" sz="2200" u="sng" dirty="0" smtClean="0">
                <a:latin typeface="Times New Roman" panose="02020603050405020304" pitchFamily="18" charset="0"/>
                <a:cs typeface="Times New Roman" panose="02020603050405020304" pitchFamily="18" charset="0"/>
              </a:rPr>
              <a:t>412</a:t>
            </a:r>
            <a:endParaRPr lang="en-IN" sz="2200" u="sng"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2000</a:t>
            </a:r>
            <a:endParaRPr lang="en-US" sz="2200" u="sng" dirty="0" smtClean="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The price of Coal is Rs.80per ton. Direct </a:t>
            </a: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and overhead cost </a:t>
            </a:r>
            <a:r>
              <a:rPr lang="en-US" sz="2200" dirty="0" err="1" smtClean="0">
                <a:latin typeface="Times New Roman" panose="02020603050405020304" pitchFamily="18" charset="0"/>
                <a:cs typeface="Times New Roman" panose="02020603050405020304" pitchFamily="18" charset="0"/>
              </a:rPr>
              <a:t>upto</a:t>
            </a:r>
            <a:r>
              <a:rPr lang="en-US" sz="2200" dirty="0" smtClean="0">
                <a:latin typeface="Times New Roman" panose="02020603050405020304" pitchFamily="18" charset="0"/>
                <a:cs typeface="Times New Roman" panose="02020603050405020304" pitchFamily="18" charset="0"/>
              </a:rPr>
              <a:t> point of split off are Rs.40 and Rs.60 respectively per ton of coal. Calculate  the material, </a:t>
            </a: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overhead and total cost of each product on the basis of weight.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6" y="1268761"/>
          <a:ext cx="8136904" cy="5391571"/>
        </p:xfrm>
        <a:graphic>
          <a:graphicData uri="http://schemas.openxmlformats.org/drawingml/2006/table">
            <a:tbl>
              <a:tblPr/>
              <a:tblGrid>
                <a:gridCol w="1201494"/>
                <a:gridCol w="1078126"/>
                <a:gridCol w="1051308"/>
                <a:gridCol w="1201494"/>
                <a:gridCol w="1201494"/>
                <a:gridCol w="1201494"/>
                <a:gridCol w="1201494"/>
              </a:tblGrid>
              <a:tr h="293303">
                <a:tc rowSpan="2">
                  <a:txBody>
                    <a:bodyPr/>
                    <a:lstStyle/>
                    <a:p>
                      <a:pPr algn="ctr" fontAlgn="ctr"/>
                      <a:r>
                        <a:rPr lang="en-IN" sz="2000" b="1" i="0" u="none" strike="noStrike">
                          <a:solidFill>
                            <a:srgbClr val="000000"/>
                          </a:solidFill>
                          <a:effectLst/>
                          <a:latin typeface="Times New Roman" panose="02020603050405020304"/>
                        </a:rPr>
                        <a:t>Products</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IN" sz="2000" b="1" i="0" u="none" strike="noStrike">
                          <a:solidFill>
                            <a:srgbClr val="000000"/>
                          </a:solidFill>
                          <a:effectLst/>
                          <a:latin typeface="Times New Roman" panose="02020603050405020304"/>
                        </a:rPr>
                        <a:t>Yield (Kg) per ton of coal</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IN" sz="2000" b="1" i="0" u="none" strike="noStrike">
                          <a:solidFill>
                            <a:srgbClr val="000000"/>
                          </a:solidFill>
                          <a:effectLst/>
                          <a:latin typeface="Times New Roman" panose="02020603050405020304"/>
                        </a:rPr>
                        <a:t>% of total</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N" sz="2000" b="1" i="0" u="none" strike="noStrike" dirty="0" smtClean="0">
                          <a:solidFill>
                            <a:srgbClr val="000000"/>
                          </a:solidFill>
                          <a:effectLst/>
                          <a:latin typeface="Times New Roman" panose="02020603050405020304"/>
                        </a:rPr>
                        <a:t>Apportioned cost</a:t>
                      </a:r>
                      <a:r>
                        <a:rPr lang="en-IN" sz="2000" b="0" i="0" u="none" strike="noStrike" dirty="0">
                          <a:solidFill>
                            <a:srgbClr val="000000"/>
                          </a:solidFill>
                          <a:effectLst/>
                          <a:latin typeface="Times New Roman" panose="02020603050405020304"/>
                        </a:rPr>
                        <a:t> </a:t>
                      </a:r>
                      <a:endParaRPr lang="en-IN" sz="20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r>
              <a:tr h="1064348">
                <a:tc vMerge="1">
                  <a:tcPr/>
                </a:tc>
                <a:tc vMerge="1">
                  <a:tcPr/>
                </a:tc>
                <a:tc vMerge="1">
                  <a:tcPr/>
                </a:tc>
                <a:tc>
                  <a:txBody>
                    <a:bodyPr/>
                    <a:lstStyle/>
                    <a:p>
                      <a:pPr algn="ctr" rtl="0" fontAlgn="ctr"/>
                      <a:r>
                        <a:rPr lang="en-IN" sz="2000" b="1" i="0" u="none" strike="noStrike">
                          <a:solidFill>
                            <a:srgbClr val="000000"/>
                          </a:solidFill>
                          <a:effectLst/>
                          <a:latin typeface="Times New Roman" panose="02020603050405020304"/>
                        </a:rPr>
                        <a:t>Coal</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Times New Roman" panose="02020603050405020304"/>
                        </a:rPr>
                        <a:t>Direct </a:t>
                      </a:r>
                      <a:r>
                        <a:rPr lang="en-IN" sz="2000" b="1" i="0" u="none" strike="noStrike" dirty="0">
                          <a:solidFill>
                            <a:srgbClr val="000000"/>
                          </a:solidFill>
                          <a:effectLst/>
                          <a:latin typeface="Times New Roman" panose="02020603050405020304"/>
                        </a:rPr>
                        <a:t>labour</a:t>
                      </a:r>
                      <a:endParaRPr lang="en-IN" sz="20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Times New Roman" panose="02020603050405020304"/>
                        </a:rPr>
                        <a:t>Overhead</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Times New Roman" panose="02020603050405020304"/>
                        </a:rPr>
                        <a:t>Total cost</a:t>
                      </a:r>
                      <a:endParaRPr lang="en-IN" sz="20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3534">
                <a:tc>
                  <a:txBody>
                    <a:bodyPr/>
                    <a:lstStyle/>
                    <a:p>
                      <a:pPr algn="l" rtl="0" fontAlgn="b"/>
                      <a:r>
                        <a:rPr lang="en-IN" sz="2000" b="0" i="0" u="none" strike="noStrike">
                          <a:solidFill>
                            <a:srgbClr val="000000"/>
                          </a:solidFill>
                          <a:effectLst/>
                          <a:latin typeface="Times New Roman" panose="02020603050405020304"/>
                        </a:rPr>
                        <a:t>Coke</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1420</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71</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56.8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28.4</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42.6</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127.8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3479">
                <a:tc rowSpan="2">
                  <a:txBody>
                    <a:bodyPr/>
                    <a:lstStyle/>
                    <a:p>
                      <a:pPr algn="l" rtl="0" fontAlgn="b"/>
                      <a:r>
                        <a:rPr lang="en-IN" sz="2000" b="0" i="0" u="none" strike="noStrike" dirty="0">
                          <a:solidFill>
                            <a:srgbClr val="000000"/>
                          </a:solidFill>
                          <a:effectLst/>
                          <a:latin typeface="Times New Roman" panose="02020603050405020304"/>
                        </a:rPr>
                        <a:t>Coal tar</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0" i="0" u="none" strike="noStrike" dirty="0">
                          <a:solidFill>
                            <a:srgbClr val="000000"/>
                          </a:solidFill>
                          <a:effectLst/>
                          <a:latin typeface="Times New Roman" panose="02020603050405020304"/>
                        </a:rPr>
                        <a:t>120</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0" i="0" u="none" strike="noStrike" dirty="0">
                          <a:solidFill>
                            <a:srgbClr val="000000"/>
                          </a:solidFill>
                          <a:effectLst/>
                          <a:latin typeface="Times New Roman" panose="02020603050405020304"/>
                        </a:rPr>
                        <a:t>6</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 </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b"/>
                      <a:r>
                        <a:rPr lang="en-IN" sz="2000" b="0" i="0" u="none" strike="noStrike" dirty="0">
                          <a:solidFill>
                            <a:srgbClr val="000000"/>
                          </a:solidFill>
                          <a:effectLst/>
                          <a:latin typeface="Times New Roman" panose="02020603050405020304"/>
                        </a:rPr>
                        <a:t>2.4</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lnSpc>
                          <a:spcPct val="150000"/>
                        </a:lnSpc>
                      </a:pPr>
                      <a:r>
                        <a:rPr lang="en-IN" sz="2000" b="0" i="0" u="none" strike="noStrike" dirty="0">
                          <a:solidFill>
                            <a:srgbClr val="000000"/>
                          </a:solidFill>
                          <a:effectLst/>
                          <a:latin typeface="Times New Roman" panose="02020603050405020304"/>
                        </a:rPr>
                        <a:t>3.6</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0" i="0" u="none" strike="noStrike" dirty="0">
                          <a:solidFill>
                            <a:srgbClr val="000000"/>
                          </a:solidFill>
                          <a:effectLst/>
                          <a:latin typeface="Times New Roman" panose="02020603050405020304"/>
                        </a:rPr>
                        <a:t>10.8</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vMerge="1">
                  <a:tcPr/>
                </a:tc>
                <a:tc vMerge="1">
                  <a:tcPr/>
                </a:tc>
                <a:tc vMerge="1">
                  <a:tcPr/>
                </a:tc>
                <a:tc>
                  <a:txBody>
                    <a:bodyPr/>
                    <a:lstStyle/>
                    <a:p>
                      <a:pPr algn="ctr" rtl="0" fontAlgn="b"/>
                      <a:r>
                        <a:rPr lang="en-IN" sz="2000" b="0" i="0" u="none" strike="noStrike" dirty="0">
                          <a:solidFill>
                            <a:srgbClr val="000000"/>
                          </a:solidFill>
                          <a:effectLst/>
                          <a:latin typeface="Times New Roman" panose="02020603050405020304"/>
                        </a:rPr>
                        <a:t>4.8</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cPr/>
                </a:tc>
                <a:tc vMerge="1">
                  <a:tcPr/>
                </a:tc>
                <a:tc vMerge="1">
                  <a:tcPr/>
                </a:tc>
              </a:tr>
              <a:tr h="573533">
                <a:tc>
                  <a:txBody>
                    <a:bodyPr/>
                    <a:lstStyle/>
                    <a:p>
                      <a:pPr algn="l" rtl="0" fontAlgn="b"/>
                      <a:r>
                        <a:rPr lang="en-IN" sz="2000" b="0" i="0" u="none" strike="noStrike">
                          <a:solidFill>
                            <a:srgbClr val="000000"/>
                          </a:solidFill>
                          <a:effectLst/>
                          <a:latin typeface="Times New Roman" panose="02020603050405020304"/>
                        </a:rPr>
                        <a:t>Benzol</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22</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1.1</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0.88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0.44</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0.66</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1.98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7717">
                <a:tc>
                  <a:txBody>
                    <a:bodyPr/>
                    <a:lstStyle/>
                    <a:p>
                      <a:pPr algn="l" rtl="0" fontAlgn="b"/>
                      <a:r>
                        <a:rPr lang="en-IN" sz="2000" b="0" i="0" u="none" strike="noStrike" dirty="0" smtClean="0">
                          <a:solidFill>
                            <a:srgbClr val="000000"/>
                          </a:solidFill>
                          <a:effectLst/>
                          <a:latin typeface="Times New Roman" panose="02020603050405020304"/>
                        </a:rPr>
                        <a:t>Sulphate of </a:t>
                      </a:r>
                      <a:r>
                        <a:rPr lang="en-IN" sz="2000" b="0" i="0" u="none" strike="noStrike" dirty="0">
                          <a:solidFill>
                            <a:srgbClr val="000000"/>
                          </a:solidFill>
                          <a:effectLst/>
                          <a:latin typeface="Times New Roman" panose="02020603050405020304"/>
                        </a:rPr>
                        <a:t>Ammonia</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26</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1.3</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1.04</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0.52</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0.78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2.34</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2211">
                <a:tc>
                  <a:txBody>
                    <a:bodyPr/>
                    <a:lstStyle/>
                    <a:p>
                      <a:pPr algn="l" rtl="0" fontAlgn="b"/>
                      <a:r>
                        <a:rPr lang="en-IN" sz="2000" b="0" i="0" u="none" strike="noStrike">
                          <a:solidFill>
                            <a:srgbClr val="000000"/>
                          </a:solidFill>
                          <a:effectLst/>
                          <a:latin typeface="Times New Roman" panose="02020603050405020304"/>
                        </a:rPr>
                        <a:t>Gas</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412</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20.6</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16.48</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a:rPr>
                        <a:t>8.24</a:t>
                      </a:r>
                      <a:endParaRPr lang="en-IN" sz="20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12.36</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a:rPr>
                        <a:t>37.08</a:t>
                      </a:r>
                      <a:endParaRPr lang="en-IN" sz="20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6691">
                <a:tc>
                  <a:txBody>
                    <a:bodyPr/>
                    <a:lstStyle/>
                    <a:p>
                      <a:pPr algn="ctr" rtl="0" fontAlgn="b"/>
                      <a:r>
                        <a:rPr lang="en-IN" sz="2000" b="1" i="0" u="none" strike="noStrike">
                          <a:solidFill>
                            <a:srgbClr val="000000"/>
                          </a:solidFill>
                          <a:effectLst/>
                          <a:latin typeface="Times New Roman" panose="02020603050405020304"/>
                        </a:rPr>
                        <a:t>Total</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a:rPr>
                        <a:t>2000</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a:rPr>
                        <a:t>100</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a:rPr>
                        <a:t>80</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a:rPr>
                        <a:t>40</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a:rPr>
                        <a:t>60</a:t>
                      </a:r>
                      <a:endParaRPr lang="en-IN" sz="2000" b="1"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Times New Roman" panose="02020603050405020304"/>
                        </a:rPr>
                        <a:t>180</a:t>
                      </a:r>
                      <a:endParaRPr lang="en-IN" sz="20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Percentage of coke in the total weight is calculated as follows: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      1420/2000 x100 = 71%</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Share in cost of coal = 71/100 x 80 = 56.8</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Share in cost of </a:t>
            </a: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71/100x 40 = 28.4</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Share in cost of overhead = 71/100x 60 = 42.6</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3</a:t>
            </a:r>
            <a:r>
              <a:rPr lang="en-IN" sz="2200" b="1" dirty="0">
                <a:latin typeface="Times New Roman" panose="02020603050405020304" pitchFamily="18" charset="0"/>
                <a:cs typeface="Times New Roman" panose="02020603050405020304" pitchFamily="18" charset="0"/>
              </a:rPr>
              <a:t>. Survey method: </a:t>
            </a:r>
            <a:endParaRPr lang="en-IN" sz="2200" b="1"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In </a:t>
            </a:r>
            <a:r>
              <a:rPr lang="en-IN" sz="2200" dirty="0">
                <a:latin typeface="Times New Roman" panose="02020603050405020304" pitchFamily="18" charset="0"/>
                <a:cs typeface="Times New Roman" panose="02020603050405020304" pitchFamily="18" charset="0"/>
              </a:rPr>
              <a:t>this method all important factors affecting costs such as volume, selling price, technical aspects, marketing process etc. are studied by means of an extensive survey.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Then </a:t>
            </a:r>
            <a:r>
              <a:rPr lang="en-IN" sz="2200" dirty="0">
                <a:latin typeface="Times New Roman" panose="02020603050405020304" pitchFamily="18" charset="0"/>
                <a:cs typeface="Times New Roman" panose="02020603050405020304" pitchFamily="18" charset="0"/>
              </a:rPr>
              <a:t>point values are given to individual products according to relative importance. The joint costs are apportioned in the ratio of these point values.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This </a:t>
            </a:r>
            <a:r>
              <a:rPr lang="en-IN" sz="2200" dirty="0">
                <a:latin typeface="Times New Roman" panose="02020603050405020304" pitchFamily="18" charset="0"/>
                <a:cs typeface="Times New Roman" panose="02020603050405020304" pitchFamily="18" charset="0"/>
              </a:rPr>
              <a:t>method is also known as point value method.</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In the timber industry, the milling operations to the split off point during a period amounted to Rs.17,400 with the following production:</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First grade timber 	400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Second grade timber 	500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Third grade timber	600 units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You are required to apportion the joint cost on technical evaluation with points 5,4,3 for first, second and third respectively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611557" y="1772817"/>
          <a:ext cx="7920882" cy="4020925"/>
        </p:xfrm>
        <a:graphic>
          <a:graphicData uri="http://schemas.openxmlformats.org/drawingml/2006/table">
            <a:tbl>
              <a:tblPr/>
              <a:tblGrid>
                <a:gridCol w="1604166"/>
                <a:gridCol w="959501"/>
                <a:gridCol w="959501"/>
                <a:gridCol w="959501"/>
                <a:gridCol w="1519211"/>
                <a:gridCol w="959501"/>
                <a:gridCol w="959501"/>
              </a:tblGrid>
              <a:tr h="632426">
                <a:tc gridSpan="7">
                  <a:txBody>
                    <a:bodyPr/>
                    <a:lstStyle/>
                    <a:p>
                      <a:pPr algn="ctr" rtl="0" fontAlgn="ctr"/>
                      <a:r>
                        <a:rPr lang="en-IN" sz="2000" b="1" i="0" u="none" strike="noStrike" dirty="0">
                          <a:solidFill>
                            <a:srgbClr val="000000"/>
                          </a:solidFill>
                          <a:effectLst/>
                          <a:latin typeface="Calibri" panose="020F0502020204030204"/>
                        </a:rPr>
                        <a:t>Statement of apportionment of joint cost</a:t>
                      </a:r>
                      <a:endParaRPr lang="en-IN" sz="2000" b="1" i="0" u="none" strike="noStrike" dirty="0">
                        <a:solidFill>
                          <a:srgbClr val="000000"/>
                        </a:solidFill>
                        <a:effectLst/>
                        <a:latin typeface="Calibri" panose="020F0502020204030204"/>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r>
              <a:tr h="879741">
                <a:tc>
                  <a:txBody>
                    <a:bodyPr/>
                    <a:lstStyle/>
                    <a:p>
                      <a:pPr algn="ctr" rtl="0" fontAlgn="ctr"/>
                      <a:r>
                        <a:rPr lang="en-IN" sz="2000" b="1" i="0" u="none" strike="noStrike">
                          <a:solidFill>
                            <a:srgbClr val="000000"/>
                          </a:solidFill>
                          <a:effectLst/>
                          <a:latin typeface="Calibri" panose="020F0502020204030204"/>
                        </a:rPr>
                        <a:t>Items  </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Calibri" panose="020F0502020204030204"/>
                        </a:rPr>
                        <a:t>Units </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Calibri" panose="020F0502020204030204"/>
                        </a:rPr>
                        <a:t>Points attached</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Calibri" panose="020F0502020204030204"/>
                        </a:rPr>
                        <a:t>Equivalent units </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Calibri" panose="020F0502020204030204"/>
                        </a:rPr>
                        <a:t>Cost per equivalent 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Calibri" panose="020F0502020204030204"/>
                        </a:rPr>
                        <a:t>Apportioned cost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a:solidFill>
                            <a:srgbClr val="000000"/>
                          </a:solidFill>
                          <a:effectLst/>
                          <a:latin typeface="Calibri" panose="020F0502020204030204"/>
                        </a:rPr>
                        <a:t>Cost per unit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53">
                <a:tc rowSpan="2">
                  <a:txBody>
                    <a:bodyPr/>
                    <a:lstStyle/>
                    <a:p>
                      <a:pPr algn="ctr" rtl="0" fontAlgn="b"/>
                      <a:r>
                        <a:rPr lang="en-IN" sz="2000" b="1" i="0" u="none" strike="noStrike">
                          <a:solidFill>
                            <a:srgbClr val="000000"/>
                          </a:solidFill>
                          <a:effectLst/>
                          <a:latin typeface="Calibri" panose="020F0502020204030204"/>
                        </a:rPr>
                        <a:t>1</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a:solidFill>
                            <a:srgbClr val="000000"/>
                          </a:solidFill>
                          <a:effectLst/>
                          <a:latin typeface="Calibri" panose="020F0502020204030204"/>
                        </a:rPr>
                        <a:t>2</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a:solidFill>
                            <a:srgbClr val="000000"/>
                          </a:solidFill>
                          <a:effectLst/>
                          <a:latin typeface="Calibri" panose="020F0502020204030204"/>
                        </a:rPr>
                        <a:t>3</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a:solidFill>
                            <a:srgbClr val="000000"/>
                          </a:solidFill>
                          <a:effectLst/>
                          <a:latin typeface="Calibri" panose="020F0502020204030204"/>
                        </a:rPr>
                        <a:t>4 =(2x3)</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5=</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b"/>
                      <a:r>
                        <a:rPr lang="en-IN" sz="2000" b="1" i="0" u="none" strike="noStrike">
                          <a:solidFill>
                            <a:srgbClr val="000000"/>
                          </a:solidFill>
                          <a:effectLst/>
                          <a:latin typeface="Calibri" panose="020F0502020204030204"/>
                        </a:rPr>
                        <a:t>6=(4x5)</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a:solidFill>
                            <a:srgbClr val="000000"/>
                          </a:solidFill>
                          <a:effectLst/>
                          <a:latin typeface="Calibri" panose="020F0502020204030204"/>
                        </a:rPr>
                        <a:t>7=(6/2)</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vMerge="1">
                  <a:tcPr/>
                </a:tc>
                <a:tc vMerge="1">
                  <a:tcPr/>
                </a:tc>
                <a:tc vMerge="1">
                  <a:tcPr/>
                </a:tc>
                <a:tc vMerge="1">
                  <a:tcPr/>
                </a:tc>
                <a:tc>
                  <a:txBody>
                    <a:bodyPr/>
                    <a:lstStyle/>
                    <a:p>
                      <a:pPr algn="ctr" rtl="0" fontAlgn="b"/>
                      <a:r>
                        <a:rPr lang="en-IN" sz="2000" b="1" i="0" u="none" strike="noStrike">
                          <a:solidFill>
                            <a:srgbClr val="000000"/>
                          </a:solidFill>
                          <a:effectLst/>
                          <a:latin typeface="Calibri" panose="020F0502020204030204"/>
                        </a:rPr>
                        <a:t>(17400/5800)</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cPr/>
                </a:tc>
                <a:tc vMerge="1">
                  <a:tcPr/>
                </a:tc>
              </a:tr>
              <a:tr h="436949">
                <a:tc>
                  <a:txBody>
                    <a:bodyPr/>
                    <a:lstStyle/>
                    <a:p>
                      <a:pPr algn="ctr" rtl="0" fontAlgn="b"/>
                      <a:r>
                        <a:rPr lang="en-IN" sz="2000" b="0" i="0" u="none" strike="noStrike">
                          <a:solidFill>
                            <a:srgbClr val="000000"/>
                          </a:solidFill>
                          <a:effectLst/>
                          <a:latin typeface="Calibri" panose="020F0502020204030204"/>
                        </a:rPr>
                        <a:t>First grade</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400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5</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2000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3</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a:solidFill>
                            <a:srgbClr val="000000"/>
                          </a:solidFill>
                          <a:effectLst/>
                          <a:latin typeface="Calibri" panose="020F0502020204030204"/>
                        </a:rPr>
                        <a:t>15</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36949">
                <a:tc>
                  <a:txBody>
                    <a:bodyPr/>
                    <a:lstStyle/>
                    <a:p>
                      <a:pPr algn="ctr" rtl="0" fontAlgn="b"/>
                      <a:r>
                        <a:rPr lang="en-IN" sz="2000" b="0" i="0" u="none" strike="noStrike">
                          <a:solidFill>
                            <a:srgbClr val="000000"/>
                          </a:solidFill>
                          <a:effectLst/>
                          <a:latin typeface="Calibri" panose="020F0502020204030204"/>
                        </a:rPr>
                        <a:t>Second grade</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4</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2000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3</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IN" sz="2000" b="0" i="0" u="none" strike="noStrike">
                          <a:solidFill>
                            <a:srgbClr val="000000"/>
                          </a:solidFill>
                          <a:effectLst/>
                          <a:latin typeface="Calibri" panose="020F0502020204030204"/>
                        </a:rPr>
                        <a:t>12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36949">
                <a:tc>
                  <a:txBody>
                    <a:bodyPr/>
                    <a:lstStyle/>
                    <a:p>
                      <a:pPr algn="ctr" rtl="0" fontAlgn="b"/>
                      <a:r>
                        <a:rPr lang="en-IN" sz="2000" b="0" i="0" u="none" strike="noStrike">
                          <a:solidFill>
                            <a:srgbClr val="000000"/>
                          </a:solidFill>
                          <a:effectLst/>
                          <a:latin typeface="Calibri" panose="020F0502020204030204"/>
                        </a:rPr>
                        <a:t>Third grade</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600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3</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1800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3</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5400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9</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36949">
                <a:tc>
                  <a:txBody>
                    <a:bodyPr/>
                    <a:lstStyle/>
                    <a:p>
                      <a:pPr algn="ctr" rtl="0" fontAlgn="b"/>
                      <a:r>
                        <a:rPr lang="en-IN" sz="2000" b="0" i="0" u="none" strike="noStrike">
                          <a:solidFill>
                            <a:srgbClr val="000000"/>
                          </a:solidFill>
                          <a:effectLst/>
                          <a:latin typeface="Calibri" panose="020F0502020204030204"/>
                        </a:rPr>
                        <a:t>Total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1500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Arial" panose="020B0604020202020204"/>
                        </a:rPr>
                        <a:t> </a:t>
                      </a:r>
                      <a:endParaRPr lang="en-IN" sz="20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5800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Arial" panose="020B0604020202020204"/>
                        </a:rPr>
                        <a:t> </a:t>
                      </a:r>
                      <a:endParaRPr lang="en-IN" sz="20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Calibri" panose="020F0502020204030204"/>
                        </a:rPr>
                        <a:t>17400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Arial" panose="020B0604020202020204"/>
                        </a:rPr>
                        <a:t> </a:t>
                      </a:r>
                      <a:endParaRPr lang="en-IN" sz="20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solidFill>
                  <a:srgbClr val="FF0000"/>
                </a:solidFill>
              </a:rPr>
              <a:t>Introduction</a:t>
            </a:r>
            <a:endParaRPr lang="en-IN" sz="3000" dirty="0">
              <a:solidFill>
                <a:srgbClr val="FF0000"/>
              </a:solidFill>
            </a:endParaRPr>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cs typeface="Times New Roman" panose="02020603050405020304" pitchFamily="18" charset="0"/>
              </a:rPr>
              <a:t>﻿In certain manufacturing enterprises multiple products are produced.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It means producing more than one product from the same raw material, process or series of processes.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Depending upon the nature of multiple products and their relative importance, they can be broadly classified into two: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 joint products or main products or co-products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(b) By-products or incidental products.</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4</a:t>
            </a:r>
            <a:r>
              <a:rPr lang="en-IN" sz="2200" b="1" dirty="0">
                <a:solidFill>
                  <a:prstClr val="black"/>
                </a:solidFill>
                <a:latin typeface="Times New Roman" panose="02020603050405020304" pitchFamily="18" charset="0"/>
                <a:cs typeface="Times New Roman" panose="02020603050405020304" pitchFamily="18" charset="0"/>
              </a:rPr>
              <a:t>. Contribution margin method:</a:t>
            </a:r>
            <a:endParaRPr lang="en-IN" sz="2200" b="1"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 Under this method variable portion of the joint cost is apportioned on the basis of weight or quantity of each product and fixed portion of joint cost is apportioned on the basis of marginal contribution made by each product. </a:t>
            </a:r>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Contribution margin is equal to selling price minus variable cost. </a:t>
            </a:r>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Thus this method uses the technique of marginal costing.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From the following information apportion marginal cost and fixed cost on suitable basis and obtain profit/loss under each of the joint products: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Sales : A 200 </a:t>
            </a:r>
            <a:r>
              <a:rPr lang="en-US" sz="2200" dirty="0" err="1" smtClean="0">
                <a:latin typeface="Times New Roman" panose="02020603050405020304" pitchFamily="18" charset="0"/>
                <a:cs typeface="Times New Roman" panose="02020603050405020304" pitchFamily="18" charset="0"/>
              </a:rPr>
              <a:t>kgs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@Rs.40per Kg. and B 400kgs @ Rs.20 per kg.</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Total cost: Marginal cost Rs.6000 and fixed cost Rs.5000.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611557" y="1772817"/>
          <a:ext cx="7920883" cy="3583976"/>
        </p:xfrm>
        <a:graphic>
          <a:graphicData uri="http://schemas.openxmlformats.org/drawingml/2006/table">
            <a:tbl>
              <a:tblPr/>
              <a:tblGrid>
                <a:gridCol w="1825272"/>
                <a:gridCol w="983043"/>
                <a:gridCol w="1200459"/>
                <a:gridCol w="1391829"/>
                <a:gridCol w="1584176"/>
                <a:gridCol w="936104"/>
              </a:tblGrid>
              <a:tr h="632426">
                <a:tc gridSpan="6">
                  <a:txBody>
                    <a:bodyPr/>
                    <a:lstStyle/>
                    <a:p>
                      <a:pPr algn="ctr" rtl="0" fontAlgn="ctr"/>
                      <a:r>
                        <a:rPr lang="en-IN" sz="2000" b="1" i="0" u="none" strike="noStrike" dirty="0">
                          <a:solidFill>
                            <a:srgbClr val="000000"/>
                          </a:solidFill>
                          <a:effectLst/>
                          <a:latin typeface="Calibri" panose="020F0502020204030204"/>
                        </a:rPr>
                        <a:t>Statement of apportionment of joint cost</a:t>
                      </a:r>
                      <a:endParaRPr lang="en-IN" sz="2000" b="1" i="0" u="none" strike="noStrike" dirty="0">
                        <a:solidFill>
                          <a:srgbClr val="000000"/>
                        </a:solidFill>
                        <a:effectLst/>
                        <a:latin typeface="Calibri" panose="020F0502020204030204"/>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879741">
                <a:tc>
                  <a:txBody>
                    <a:bodyPr/>
                    <a:lstStyle/>
                    <a:p>
                      <a:pPr algn="ctr" rtl="0" fontAlgn="ctr"/>
                      <a:r>
                        <a:rPr lang="en-IN" sz="2000" b="1" i="0" u="none" strike="noStrike" dirty="0" smtClean="0">
                          <a:solidFill>
                            <a:srgbClr val="000000"/>
                          </a:solidFill>
                          <a:effectLst/>
                          <a:latin typeface="Calibri" panose="020F0502020204030204"/>
                        </a:rPr>
                        <a:t>Products </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Calibri" panose="020F0502020204030204"/>
                        </a:rPr>
                        <a:t>Sales</a:t>
                      </a:r>
                      <a:r>
                        <a:rPr lang="en-IN" sz="2000" b="1" i="0" u="none" strike="noStrike" baseline="0" dirty="0" smtClean="0">
                          <a:solidFill>
                            <a:srgbClr val="000000"/>
                          </a:solidFill>
                          <a:effectLst/>
                          <a:latin typeface="Calibri" panose="020F0502020204030204"/>
                        </a:rPr>
                        <a:t> values</a:t>
                      </a:r>
                      <a:r>
                        <a:rPr lang="en-IN" sz="2000" b="1" i="0" u="none" strike="noStrike" dirty="0" smtClean="0">
                          <a:solidFill>
                            <a:srgbClr val="000000"/>
                          </a:solidFill>
                          <a:effectLst/>
                          <a:latin typeface="Calibri" panose="020F0502020204030204"/>
                        </a:rPr>
                        <a:t> </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Calibri" panose="020F0502020204030204"/>
                        </a:rPr>
                        <a:t>Prorated</a:t>
                      </a:r>
                      <a:r>
                        <a:rPr lang="en-IN" sz="2000" b="1" i="0" u="none" strike="noStrike" baseline="0" dirty="0" smtClean="0">
                          <a:solidFill>
                            <a:srgbClr val="000000"/>
                          </a:solidFill>
                          <a:effectLst/>
                          <a:latin typeface="Calibri" panose="020F0502020204030204"/>
                        </a:rPr>
                        <a:t> marginal cost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smtClean="0">
                          <a:solidFill>
                            <a:srgbClr val="000000"/>
                          </a:solidFill>
                          <a:effectLst/>
                          <a:latin typeface="Calibri" panose="020F0502020204030204"/>
                        </a:rPr>
                        <a:t>Marginal contribution  </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1" i="0" u="none" strike="noStrike" dirty="0" smtClean="0">
                          <a:solidFill>
                            <a:srgbClr val="000000"/>
                          </a:solidFill>
                          <a:effectLst/>
                          <a:latin typeface="Calibri" panose="020F0502020204030204"/>
                        </a:rPr>
                        <a:t>Prorated</a:t>
                      </a:r>
                      <a:r>
                        <a:rPr lang="en-US" sz="2000" b="1" i="0" u="none" strike="noStrike" baseline="0" dirty="0" smtClean="0">
                          <a:solidFill>
                            <a:srgbClr val="000000"/>
                          </a:solidFill>
                          <a:effectLst/>
                          <a:latin typeface="Calibri" panose="020F0502020204030204"/>
                        </a:rPr>
                        <a:t> fixed cost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2000" b="1" i="0" u="none" strike="noStrike" dirty="0" smtClean="0">
                          <a:solidFill>
                            <a:srgbClr val="000000"/>
                          </a:solidFill>
                          <a:effectLst/>
                          <a:latin typeface="Calibri" panose="020F0502020204030204"/>
                        </a:rPr>
                        <a:t>Profit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53">
                <a:tc rowSpan="2">
                  <a:txBody>
                    <a:bodyPr/>
                    <a:lstStyle/>
                    <a:p>
                      <a:pPr algn="ctr" rtl="0" fontAlgn="b"/>
                      <a:r>
                        <a:rPr lang="en-IN" sz="2000" b="1" i="0" u="none" strike="noStrike">
                          <a:solidFill>
                            <a:srgbClr val="000000"/>
                          </a:solidFill>
                          <a:effectLst/>
                          <a:latin typeface="Calibri" panose="020F0502020204030204"/>
                        </a:rPr>
                        <a:t>1</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a:solidFill>
                            <a:srgbClr val="000000"/>
                          </a:solidFill>
                          <a:effectLst/>
                          <a:latin typeface="Calibri" panose="020F0502020204030204"/>
                        </a:rPr>
                        <a:t>2</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US" sz="2000" b="1" i="0" u="none" strike="noStrike" dirty="0" smtClean="0">
                          <a:solidFill>
                            <a:srgbClr val="000000"/>
                          </a:solidFill>
                          <a:effectLst/>
                          <a:latin typeface="Calibri" panose="020F0502020204030204"/>
                        </a:rPr>
                        <a:t>3=</a:t>
                      </a:r>
                      <a:endParaRPr lang="en-US" sz="2000" b="1" i="0" u="none" strike="noStrike" dirty="0" smtClean="0">
                        <a:solidFill>
                          <a:srgbClr val="000000"/>
                        </a:solidFill>
                        <a:effectLst/>
                        <a:latin typeface="Calibri" panose="020F0502020204030204"/>
                      </a:endParaRPr>
                    </a:p>
                    <a:p>
                      <a:pPr algn="ctr" rtl="0" fontAlgn="b"/>
                      <a:r>
                        <a:rPr lang="en-US" sz="2000" b="1" i="0" u="none" strike="noStrike" dirty="0" smtClean="0">
                          <a:solidFill>
                            <a:srgbClr val="000000"/>
                          </a:solidFill>
                          <a:effectLst/>
                          <a:latin typeface="Calibri" panose="020F0502020204030204"/>
                        </a:rPr>
                        <a:t>(200:400)</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b"/>
                      <a:r>
                        <a:rPr lang="en-IN" sz="2000" b="1" i="0" u="none" strike="noStrike" dirty="0">
                          <a:solidFill>
                            <a:srgbClr val="000000"/>
                          </a:solidFill>
                          <a:effectLst/>
                          <a:latin typeface="Calibri" panose="020F0502020204030204"/>
                        </a:rPr>
                        <a:t>4 </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5=</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b"/>
                      <a:r>
                        <a:rPr lang="en-IN" sz="2000" b="1" i="0" u="none" strike="noStrike">
                          <a:solidFill>
                            <a:srgbClr val="000000"/>
                          </a:solidFill>
                          <a:effectLst/>
                          <a:latin typeface="Calibri" panose="020F0502020204030204"/>
                        </a:rPr>
                        <a:t>6=(4x5)</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vMerge="1">
                  <a:tcPr/>
                </a:tc>
                <a:tc vMerge="1">
                  <a:tcPr/>
                </a:tc>
                <a:tc vMerge="1">
                  <a:tcPr/>
                </a:tc>
                <a:tc vMerge="1">
                  <a:tcPr/>
                </a:tc>
                <a:tc>
                  <a:txBody>
                    <a:bodyPr/>
                    <a:lstStyle/>
                    <a:p>
                      <a:pPr algn="ctr" rtl="0" fontAlgn="b"/>
                      <a:r>
                        <a:rPr lang="en-US" sz="2000" b="1" i="0" u="none" strike="noStrike" dirty="0" smtClean="0">
                          <a:solidFill>
                            <a:srgbClr val="000000"/>
                          </a:solidFill>
                          <a:effectLst/>
                          <a:latin typeface="Calibri" panose="020F0502020204030204"/>
                        </a:rPr>
                        <a:t>(6:4)</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cPr/>
                </a:tc>
              </a:tr>
              <a:tr h="436949">
                <a:tc>
                  <a:txBody>
                    <a:bodyPr/>
                    <a:lstStyle/>
                    <a:p>
                      <a:pPr algn="ctr" rtl="0" fontAlgn="b"/>
                      <a:r>
                        <a:rPr lang="en-US" sz="2000" b="0" i="0" u="none" strike="noStrike" dirty="0" smtClean="0">
                          <a:solidFill>
                            <a:srgbClr val="000000"/>
                          </a:solidFill>
                          <a:effectLst/>
                          <a:latin typeface="Calibri" panose="020F0502020204030204"/>
                        </a:rPr>
                        <a:t>A</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dirty="0" smtClean="0">
                          <a:solidFill>
                            <a:srgbClr val="000000"/>
                          </a:solidFill>
                          <a:effectLst/>
                          <a:latin typeface="Calibri" panose="020F0502020204030204"/>
                        </a:rPr>
                        <a:t>6000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IN"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36949">
                <a:tc>
                  <a:txBody>
                    <a:bodyPr/>
                    <a:lstStyle/>
                    <a:p>
                      <a:pPr algn="ctr" rtl="0" fontAlgn="b"/>
                      <a:r>
                        <a:rPr lang="en-IN" sz="2000" b="0" i="0" u="none" strike="noStrike" dirty="0" smtClean="0">
                          <a:solidFill>
                            <a:srgbClr val="000000"/>
                          </a:solidFill>
                          <a:effectLst/>
                          <a:latin typeface="Calibri" panose="020F0502020204030204"/>
                        </a:rPr>
                        <a:t>B</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Calibri" panose="020F0502020204030204"/>
                        </a:rPr>
                        <a:t>8000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Calibri" panose="020F0502020204030204"/>
                        </a:rPr>
                        <a:t>4000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Calibri" panose="020F0502020204030204"/>
                        </a:rPr>
                        <a:t>4000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36949">
                <a:tc>
                  <a:txBody>
                    <a:bodyPr/>
                    <a:lstStyle/>
                    <a:p>
                      <a:pPr algn="ctr" rtl="0" fontAlgn="b"/>
                      <a:r>
                        <a:rPr lang="en-IN" sz="2000" b="1" i="0" u="none" strike="noStrike" dirty="0">
                          <a:solidFill>
                            <a:srgbClr val="000000"/>
                          </a:solidFill>
                          <a:effectLst/>
                          <a:latin typeface="Calibri" panose="020F0502020204030204"/>
                        </a:rPr>
                        <a:t>Total </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1" i="0" u="none" strike="noStrike" dirty="0" smtClean="0">
                          <a:solidFill>
                            <a:srgbClr val="000000"/>
                          </a:solidFill>
                          <a:effectLst/>
                          <a:latin typeface="Calibri" panose="020F0502020204030204"/>
                        </a:rPr>
                        <a:t>16000</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Arial" panose="020B0604020202020204"/>
                        </a:rPr>
                        <a:t> </a:t>
                      </a:r>
                      <a:r>
                        <a:rPr lang="en-IN" sz="2000" b="1" i="0" u="none" strike="noStrike" dirty="0" smtClean="0">
                          <a:solidFill>
                            <a:srgbClr val="000000"/>
                          </a:solidFill>
                          <a:effectLst/>
                          <a:latin typeface="Arial" panose="020B0604020202020204"/>
                        </a:rPr>
                        <a:t>6000</a:t>
                      </a:r>
                      <a:endParaRPr lang="en-IN" sz="2000" b="1"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1" i="0" u="none" strike="noStrike" dirty="0" smtClean="0">
                          <a:solidFill>
                            <a:srgbClr val="000000"/>
                          </a:solidFill>
                          <a:effectLst/>
                          <a:latin typeface="Calibri" panose="020F0502020204030204"/>
                        </a:rPr>
                        <a:t>10000</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Arial" panose="020B0604020202020204"/>
                        </a:rPr>
                        <a:t> </a:t>
                      </a:r>
                      <a:r>
                        <a:rPr lang="en-IN" sz="2000" b="1" i="0" u="none" strike="noStrike" dirty="0" smtClean="0">
                          <a:solidFill>
                            <a:srgbClr val="000000"/>
                          </a:solidFill>
                          <a:effectLst/>
                          <a:latin typeface="Arial" panose="020B0604020202020204"/>
                        </a:rPr>
                        <a:t>5000</a:t>
                      </a:r>
                      <a:endParaRPr lang="en-IN" sz="2000" b="1"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2000" b="1" i="0" u="none" strike="noStrike" dirty="0" smtClean="0">
                          <a:solidFill>
                            <a:srgbClr val="000000"/>
                          </a:solidFill>
                          <a:effectLst/>
                          <a:latin typeface="Calibri" panose="020F0502020204030204"/>
                        </a:rPr>
                        <a:t>5000</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5. Sales value method: </a:t>
            </a:r>
            <a:endParaRPr lang="en-IN" sz="2200" b="1"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In </a:t>
            </a:r>
            <a:r>
              <a:rPr lang="en-IN" sz="2200" dirty="0">
                <a:solidFill>
                  <a:prstClr val="black"/>
                </a:solidFill>
                <a:latin typeface="Times New Roman" panose="02020603050405020304" pitchFamily="18" charset="0"/>
                <a:cs typeface="Times New Roman" panose="02020603050405020304" pitchFamily="18" charset="0"/>
              </a:rPr>
              <a:t>this method joint cost will be apportioned in the ratio of sales value of each product.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Sales </a:t>
            </a:r>
            <a:r>
              <a:rPr lang="en-IN" sz="2200" dirty="0">
                <a:solidFill>
                  <a:prstClr val="black"/>
                </a:solidFill>
                <a:latin typeface="Times New Roman" panose="02020603050405020304" pitchFamily="18" charset="0"/>
                <a:cs typeface="Times New Roman" panose="02020603050405020304" pitchFamily="18" charset="0"/>
              </a:rPr>
              <a:t>value is obtained by multiplying units with selling price per unit</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b="1" dirty="0">
                <a:solidFill>
                  <a:prstClr val="black"/>
                </a:solidFill>
                <a:latin typeface="Times New Roman" panose="02020603050405020304" pitchFamily="18" charset="0"/>
                <a:cs typeface="Times New Roman" panose="02020603050405020304" pitchFamily="18" charset="0"/>
              </a:rPr>
              <a:t>6. Sales price method:</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Here </a:t>
            </a:r>
            <a:r>
              <a:rPr lang="en-IN" sz="2200" dirty="0">
                <a:solidFill>
                  <a:prstClr val="black"/>
                </a:solidFill>
                <a:latin typeface="Times New Roman" panose="02020603050405020304" pitchFamily="18" charset="0"/>
                <a:cs typeface="Times New Roman" panose="02020603050405020304" pitchFamily="18" charset="0"/>
              </a:rPr>
              <a:t>joint costs are apportioned in the ratio of selling price per unit of each product.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7. Net realisable value method: </a:t>
            </a:r>
            <a:endParaRPr lang="en-IN" sz="2200" b="1"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This </a:t>
            </a:r>
            <a:r>
              <a:rPr lang="en-IN" sz="2200" dirty="0">
                <a:solidFill>
                  <a:prstClr val="black"/>
                </a:solidFill>
                <a:latin typeface="Times New Roman" panose="02020603050405020304" pitchFamily="18" charset="0"/>
                <a:cs typeface="Times New Roman" panose="02020603050405020304" pitchFamily="18" charset="0"/>
              </a:rPr>
              <a:t>is the most widely used method of apportioning joint cost.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This </a:t>
            </a:r>
            <a:r>
              <a:rPr lang="en-IN" sz="2200" dirty="0">
                <a:solidFill>
                  <a:prstClr val="black"/>
                </a:solidFill>
                <a:latin typeface="Times New Roman" panose="02020603050405020304" pitchFamily="18" charset="0"/>
                <a:cs typeface="Times New Roman" panose="02020603050405020304" pitchFamily="18" charset="0"/>
              </a:rPr>
              <a:t>method is also known as reverse cost method</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solidFill>
                  <a:prstClr val="black"/>
                </a:solidFill>
                <a:latin typeface="Times New Roman" panose="02020603050405020304" pitchFamily="18" charset="0"/>
                <a:cs typeface="Times New Roman" panose="02020603050405020304" pitchFamily="18" charset="0"/>
              </a:rPr>
              <a:t>Under </a:t>
            </a:r>
            <a:r>
              <a:rPr lang="en-IN" sz="2200" dirty="0">
                <a:solidFill>
                  <a:prstClr val="black"/>
                </a:solidFill>
                <a:latin typeface="Times New Roman" panose="02020603050405020304" pitchFamily="18" charset="0"/>
                <a:cs typeface="Times New Roman" panose="02020603050405020304" pitchFamily="18" charset="0"/>
              </a:rPr>
              <a:t>this method, from the sales value (or selling price) estimated profit (percentage on cost or selling price) is deducted and total cost is obtained. From the total cost selling and distribution expenses and separate expenses (or subsequent expenses) will be deducted. The resultant amount is the share in the joint cost. </a:t>
            </a:r>
            <a:endParaRPr lang="en-IN" sz="2200" dirty="0" smtClean="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2200" b="1" dirty="0">
                <a:solidFill>
                  <a:prstClr val="black"/>
                </a:solidFill>
                <a:latin typeface="Times New Roman" panose="02020603050405020304" pitchFamily="18" charset="0"/>
                <a:ea typeface="+mn-ea"/>
                <a:cs typeface="Times New Roman" panose="02020603050405020304" pitchFamily="18" charset="0"/>
              </a:rPr>
              <a:t>The following format may be used for the apportionment of joint expenses (to find the share in joint expenses): </a:t>
            </a:r>
            <a:br>
              <a:rPr lang="en-IN" sz="2200" b="1" dirty="0">
                <a:solidFill>
                  <a:prstClr val="black"/>
                </a:solidFill>
                <a:latin typeface="Times New Roman" panose="02020603050405020304" pitchFamily="18" charset="0"/>
                <a:ea typeface="+mn-ea"/>
                <a:cs typeface="Times New Roman" panose="02020603050405020304" pitchFamily="18" charset="0"/>
              </a:rPr>
            </a:br>
            <a:endParaRPr lang="en-IN" sz="2200" b="1"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ProductA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ProductB</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ProductC</a:t>
            </a:r>
            <a:endParaRPr lang="en-US"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Sales				       xxx		xxx		xxx</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Less: Estimated Profit		      </a:t>
            </a:r>
            <a:r>
              <a:rPr lang="en-US" sz="2200" u="sng" dirty="0" smtClean="0">
                <a:latin typeface="Times New Roman" panose="02020603050405020304" pitchFamily="18" charset="0"/>
                <a:cs typeface="Times New Roman" panose="02020603050405020304" pitchFamily="18" charset="0"/>
              </a:rPr>
              <a:t> xxx</a:t>
            </a:r>
            <a:r>
              <a:rPr lang="en-US" sz="2200"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xxx</a:t>
            </a:r>
            <a:r>
              <a:rPr lang="en-US" sz="2200"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xxx</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(or add loss)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Total cost			       xxx             </a:t>
            </a:r>
            <a:r>
              <a:rPr lang="en-US" sz="2200" dirty="0" err="1" smtClean="0">
                <a:latin typeface="Times New Roman" panose="02020603050405020304" pitchFamily="18" charset="0"/>
                <a:cs typeface="Times New Roman" panose="02020603050405020304" pitchFamily="18" charset="0"/>
              </a:rPr>
              <a:t>xxx</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xxx</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Less: Subsequent expenses                xxx             </a:t>
            </a:r>
            <a:r>
              <a:rPr lang="en-US" sz="2200" dirty="0" err="1" smtClean="0">
                <a:latin typeface="Times New Roman" panose="02020603050405020304" pitchFamily="18" charset="0"/>
                <a:cs typeface="Times New Roman" panose="02020603050405020304" pitchFamily="18" charset="0"/>
              </a:rPr>
              <a:t>xxx</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xxx</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Less: Selling &amp; Distribution exp.      </a:t>
            </a:r>
            <a:r>
              <a:rPr lang="en-US" sz="2200" u="sng" dirty="0" smtClean="0">
                <a:latin typeface="Times New Roman" panose="02020603050405020304" pitchFamily="18" charset="0"/>
                <a:cs typeface="Times New Roman" panose="02020603050405020304" pitchFamily="18" charset="0"/>
              </a:rPr>
              <a:t>xxx</a:t>
            </a:r>
            <a:r>
              <a:rPr lang="en-US" sz="2200"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xxx</a:t>
            </a:r>
            <a:r>
              <a:rPr lang="en-US" sz="2200" dirty="0" smtClean="0">
                <a:latin typeface="Times New Roman" panose="02020603050405020304" pitchFamily="18" charset="0"/>
                <a:cs typeface="Times New Roman" panose="02020603050405020304" pitchFamily="18" charset="0"/>
              </a:rPr>
              <a:t>                    </a:t>
            </a:r>
            <a:r>
              <a:rPr lang="en-US" sz="2200" u="sng" dirty="0" err="1" smtClean="0">
                <a:latin typeface="Times New Roman" panose="02020603050405020304" pitchFamily="18" charset="0"/>
                <a:cs typeface="Times New Roman" panose="02020603050405020304" pitchFamily="18" charset="0"/>
              </a:rPr>
              <a:t>xxx</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(divided in the sales ratio)</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Share in joint cost		        </a:t>
            </a:r>
            <a:r>
              <a:rPr lang="en-US" sz="2200" b="1" u="sng" dirty="0" smtClean="0">
                <a:latin typeface="Times New Roman" panose="02020603050405020304" pitchFamily="18" charset="0"/>
                <a:cs typeface="Times New Roman" panose="02020603050405020304" pitchFamily="18" charset="0"/>
              </a:rPr>
              <a:t>xxx</a:t>
            </a:r>
            <a:r>
              <a:rPr lang="en-US" sz="2200" b="1" dirty="0" smtClean="0">
                <a:latin typeface="Times New Roman" panose="02020603050405020304" pitchFamily="18" charset="0"/>
                <a:cs typeface="Times New Roman" panose="02020603050405020304" pitchFamily="18" charset="0"/>
              </a:rPr>
              <a:t>            </a:t>
            </a:r>
            <a:r>
              <a:rPr lang="en-US" sz="2200" b="1" u="sng" dirty="0" err="1" smtClean="0">
                <a:latin typeface="Times New Roman" panose="02020603050405020304" pitchFamily="18" charset="0"/>
                <a:cs typeface="Times New Roman" panose="02020603050405020304" pitchFamily="18" charset="0"/>
              </a:rPr>
              <a:t>xxx</a:t>
            </a:r>
            <a:r>
              <a:rPr lang="en-US" sz="2200" b="1" dirty="0" smtClean="0">
                <a:latin typeface="Times New Roman" panose="02020603050405020304" pitchFamily="18" charset="0"/>
                <a:cs typeface="Times New Roman" panose="02020603050405020304" pitchFamily="18" charset="0"/>
              </a:rPr>
              <a:t>                     </a:t>
            </a:r>
            <a:r>
              <a:rPr lang="en-US" sz="2200" b="1" u="sng" dirty="0" err="1" smtClean="0">
                <a:latin typeface="Times New Roman" panose="02020603050405020304" pitchFamily="18" charset="0"/>
                <a:cs typeface="Times New Roman" panose="02020603050405020304" pitchFamily="18" charset="0"/>
              </a:rPr>
              <a:t>xxx</a:t>
            </a:r>
            <a:endParaRPr lang="en-IN" sz="2200" b="1" u="sng"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lnSpcReduction="10000"/>
          </a:bodyPr>
          <a:lstStyle/>
          <a:p>
            <a:pPr marL="0" indent="0">
              <a:buNone/>
            </a:pPr>
            <a:r>
              <a:rPr lang="en-US" sz="2200" dirty="0" smtClean="0">
                <a:latin typeface="Times New Roman" panose="02020603050405020304" pitchFamily="18" charset="0"/>
                <a:cs typeface="Times New Roman" panose="02020603050405020304" pitchFamily="18" charset="0"/>
              </a:rPr>
              <a:t>A factory produces three products A, Band C of equal value from the same manufacturing process. Their joint cost before split off point isRs.19600.subsequent costs are given as under: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		B		C</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Material 			1500	           1300	           1000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200		150		100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Overheads			  800		550		400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2500	           2000	           1500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Selling price		           30000	         24000	         20000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Estimated profit on selling price	30%		25%		20%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Show how you would propose to apportion the joint costs of manufacture.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323528" y="1484787"/>
          <a:ext cx="8352929" cy="4896541"/>
        </p:xfrm>
        <a:graphic>
          <a:graphicData uri="http://schemas.openxmlformats.org/drawingml/2006/table">
            <a:tbl>
              <a:tblPr/>
              <a:tblGrid>
                <a:gridCol w="941310"/>
                <a:gridCol w="1001569"/>
                <a:gridCol w="577401"/>
                <a:gridCol w="733746"/>
                <a:gridCol w="994446"/>
                <a:gridCol w="1008112"/>
                <a:gridCol w="1152128"/>
                <a:gridCol w="1944217"/>
              </a:tblGrid>
              <a:tr h="438385">
                <a:tc gridSpan="8">
                  <a:txBody>
                    <a:bodyPr/>
                    <a:lstStyle/>
                    <a:p>
                      <a:pPr algn="ctr" fontAlgn="b"/>
                      <a:r>
                        <a:rPr lang="en-IN" sz="2000" b="1" i="0" u="none" strike="noStrike" dirty="0">
                          <a:solidFill>
                            <a:srgbClr val="000000"/>
                          </a:solidFill>
                          <a:effectLst/>
                          <a:latin typeface="Calibri" panose="020F0502020204030204"/>
                        </a:rPr>
                        <a:t>Statement of apportionment of joint cost</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1774418">
                <a:tc>
                  <a:txBody>
                    <a:bodyPr/>
                    <a:lstStyle/>
                    <a:p>
                      <a:pPr algn="ctr" fontAlgn="ctr"/>
                      <a:r>
                        <a:rPr lang="en-IN" sz="2000" b="1" i="0" u="none" strike="noStrike">
                          <a:solidFill>
                            <a:srgbClr val="000000"/>
                          </a:solidFill>
                          <a:effectLst/>
                          <a:latin typeface="Calibri" panose="020F0502020204030204"/>
                        </a:rPr>
                        <a:t>Product </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Total sales values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2000" b="1" i="0" u="none" strike="noStrike">
                          <a:solidFill>
                            <a:srgbClr val="000000"/>
                          </a:solidFill>
                          <a:effectLst/>
                          <a:latin typeface="Calibri" panose="020F0502020204030204"/>
                        </a:rPr>
                        <a:t>Estimated profit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a:txBody>
                    <a:bodyPr/>
                    <a:lstStyle/>
                    <a:p>
                      <a:pPr algn="ctr" fontAlgn="ctr"/>
                      <a:r>
                        <a:rPr lang="en-IN" sz="2000" b="1" i="0" u="none" strike="noStrike">
                          <a:solidFill>
                            <a:srgbClr val="000000"/>
                          </a:solidFill>
                          <a:effectLst/>
                          <a:latin typeface="Calibri" panose="020F0502020204030204"/>
                        </a:rPr>
                        <a:t>Estimated total cost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dirty="0">
                          <a:solidFill>
                            <a:srgbClr val="000000"/>
                          </a:solidFill>
                          <a:effectLst/>
                          <a:latin typeface="Calibri" panose="020F0502020204030204"/>
                        </a:rPr>
                        <a:t>Subsequent processing cost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dirty="0">
                          <a:solidFill>
                            <a:srgbClr val="000000"/>
                          </a:solidFill>
                          <a:effectLst/>
                          <a:latin typeface="Calibri" panose="020F0502020204030204"/>
                        </a:rPr>
                        <a:t>Estimated cost at the split off point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dirty="0">
                          <a:solidFill>
                            <a:srgbClr val="000000"/>
                          </a:solidFill>
                          <a:effectLst/>
                          <a:latin typeface="Calibri" panose="020F0502020204030204"/>
                        </a:rPr>
                        <a:t>Actual </a:t>
                      </a:r>
                      <a:r>
                        <a:rPr lang="en-IN" sz="2000" b="1" i="0" u="none" strike="noStrike" dirty="0" smtClean="0">
                          <a:solidFill>
                            <a:srgbClr val="000000"/>
                          </a:solidFill>
                          <a:effectLst/>
                          <a:latin typeface="Calibri" panose="020F0502020204030204"/>
                        </a:rPr>
                        <a:t>Joint </a:t>
                      </a:r>
                      <a:r>
                        <a:rPr lang="en-IN" sz="2000" b="1" i="0" u="none" strike="noStrike" dirty="0">
                          <a:solidFill>
                            <a:srgbClr val="000000"/>
                          </a:solidFill>
                          <a:effectLst/>
                          <a:latin typeface="Calibri" panose="020F0502020204030204"/>
                        </a:rPr>
                        <a:t>cost prorated or estimated joint cost(18.5:16:14.5)</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7509">
                <a:tc>
                  <a:txBody>
                    <a:bodyPr/>
                    <a:lstStyle/>
                    <a:p>
                      <a:pPr algn="ctr" fontAlgn="b"/>
                      <a:r>
                        <a:rPr lang="en-IN" sz="2000" b="1" i="0" u="none" strike="noStrike">
                          <a:solidFill>
                            <a:srgbClr val="000000"/>
                          </a:solidFill>
                          <a:effectLst/>
                          <a:latin typeface="Calibri" panose="020F0502020204030204"/>
                        </a:rPr>
                        <a:t>1</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2</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3</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4</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5 (2-4)</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6</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7(5-6)</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a:solidFill>
                            <a:srgbClr val="000000"/>
                          </a:solidFill>
                          <a:effectLst/>
                          <a:latin typeface="Calibri" panose="020F0502020204030204"/>
                        </a:rPr>
                        <a:t>8</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6240">
                <a:tc>
                  <a:txBody>
                    <a:bodyPr/>
                    <a:lstStyle/>
                    <a:p>
                      <a:pPr algn="ctr" fontAlgn="b"/>
                      <a:r>
                        <a:rPr lang="en-IN" sz="2000" b="0" i="0" u="none" strike="noStrike">
                          <a:solidFill>
                            <a:srgbClr val="000000"/>
                          </a:solidFill>
                          <a:effectLst/>
                          <a:latin typeface="Calibri" panose="020F0502020204030204"/>
                        </a:rPr>
                        <a:t>A</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30000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30%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9000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21000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2500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18500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2000" b="0" i="0" u="none" strike="noStrike">
                          <a:solidFill>
                            <a:srgbClr val="000000"/>
                          </a:solidFill>
                          <a:effectLst/>
                          <a:latin typeface="Calibri" panose="020F0502020204030204"/>
                        </a:rPr>
                        <a:t>7400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16240">
                <a:tc>
                  <a:txBody>
                    <a:bodyPr/>
                    <a:lstStyle/>
                    <a:p>
                      <a:pPr algn="ctr" fontAlgn="b"/>
                      <a:r>
                        <a:rPr lang="en-IN" sz="2000" b="0" i="0" u="none" strike="noStrike">
                          <a:solidFill>
                            <a:srgbClr val="000000"/>
                          </a:solidFill>
                          <a:effectLst/>
                          <a:latin typeface="Calibri" panose="020F0502020204030204"/>
                        </a:rPr>
                        <a:t>B</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24000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25%</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18000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dirty="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16000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6400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16240">
                <a:tc>
                  <a:txBody>
                    <a:bodyPr/>
                    <a:lstStyle/>
                    <a:p>
                      <a:pPr algn="ctr" fontAlgn="b"/>
                      <a:r>
                        <a:rPr lang="en-IN" sz="2000" b="0" i="0" u="none" strike="noStrike">
                          <a:solidFill>
                            <a:srgbClr val="000000"/>
                          </a:solidFill>
                          <a:effectLst/>
                          <a:latin typeface="Calibri" panose="020F0502020204030204"/>
                        </a:rPr>
                        <a:t>C</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20000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20%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4000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16000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1500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14500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2000" b="0" i="0" u="none" strike="noStrike">
                          <a:solidFill>
                            <a:srgbClr val="000000"/>
                          </a:solidFill>
                          <a:effectLst/>
                          <a:latin typeface="Calibri" panose="020F0502020204030204"/>
                        </a:rPr>
                        <a:t>5800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17509">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libri" panose="020F0502020204030204"/>
                        </a:rPr>
                        <a:t>19600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a:solidFill>
                  <a:srgbClr val="FF0000"/>
                </a:solidFill>
                <a:ea typeface="+mn-ea"/>
                <a:cs typeface="+mn-cs"/>
              </a:rPr>
              <a:t>Joint Products</a:t>
            </a:r>
            <a:br>
              <a:rPr lang="en-IN" sz="3000" b="1" dirty="0">
                <a:solidFill>
                  <a:srgbClr val="FF0000"/>
                </a:solidFill>
                <a:ea typeface="+mn-ea"/>
                <a:cs typeface="+mn-cs"/>
              </a:rPr>
            </a:br>
            <a:endParaRPr lang="en-IN" sz="3000" b="1" dirty="0">
              <a:solidFill>
                <a:srgbClr val="FF0000"/>
              </a:solidFill>
            </a:endParaRPr>
          </a:p>
        </p:txBody>
      </p:sp>
      <p:sp>
        <p:nvSpPr>
          <p:cNvPr id="3" name="Content Placeholder 2"/>
          <p:cNvSpPr>
            <a:spLocks noGrp="1"/>
          </p:cNvSpPr>
          <p:nvPr>
            <p:ph idx="1"/>
          </p:nvPr>
        </p:nvSpPr>
        <p:spPr/>
        <p:txBody>
          <a:bodyPr>
            <a:noAutofit/>
          </a:bodyPr>
          <a:lstStyle/>
          <a:p>
            <a:pPr lvl="0"/>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When two or more products of equal importance are simultaneously produced from a single or common raw material from a common process, they are called joint products.</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According to Sam R. Goodman and James </a:t>
            </a:r>
            <a:r>
              <a:rPr lang="en-IN" sz="2200" dirty="0" err="1">
                <a:solidFill>
                  <a:prstClr val="black"/>
                </a:solidFill>
                <a:latin typeface="Times New Roman" panose="02020603050405020304" pitchFamily="18" charset="0"/>
                <a:cs typeface="Times New Roman" panose="02020603050405020304" pitchFamily="18" charset="0"/>
              </a:rPr>
              <a:t>S.Reece</a:t>
            </a:r>
            <a:r>
              <a:rPr lang="en-IN" sz="2200" dirty="0">
                <a:solidFill>
                  <a:prstClr val="black"/>
                </a:solidFill>
                <a:latin typeface="Times New Roman" panose="02020603050405020304" pitchFamily="18" charset="0"/>
                <a:cs typeface="Times New Roman" panose="02020603050405020304" pitchFamily="18" charset="0"/>
              </a:rPr>
              <a:t>, “when a group of individual products is simultaneously produced with each product having a significant relative sales value, the outputs are usually called joint products.</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cs typeface="Times New Roman" panose="02020603050405020304" pitchFamily="18" charset="0"/>
              </a:rPr>
              <a:t>These joint products are not separately identifiable up to a certain stage of production known as </a:t>
            </a:r>
            <a:r>
              <a:rPr lang="en-IN" sz="2200" b="1" dirty="0" smtClean="0">
                <a:latin typeface="Times New Roman" panose="02020603050405020304" pitchFamily="18" charset="0"/>
                <a:cs typeface="Times New Roman" panose="02020603050405020304" pitchFamily="18" charset="0"/>
              </a:rPr>
              <a:t>split-off point or pre-separation point.</a:t>
            </a:r>
            <a:r>
              <a:rPr lang="en-IN" sz="2200" dirty="0" smtClean="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It means joint products cannot be separated until the split off point. After the split-off points these products are separately identifiable and these require further processing.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All expenses incurred </a:t>
            </a:r>
            <a:r>
              <a:rPr lang="en-IN" sz="2200" dirty="0" err="1" smtClean="0">
                <a:latin typeface="Times New Roman" panose="02020603050405020304" pitchFamily="18" charset="0"/>
                <a:cs typeface="Times New Roman" panose="02020603050405020304" pitchFamily="18" charset="0"/>
              </a:rPr>
              <a:t>upto</a:t>
            </a:r>
            <a:r>
              <a:rPr lang="en-IN" sz="2200" dirty="0" smtClean="0">
                <a:latin typeface="Times New Roman" panose="02020603050405020304" pitchFamily="18" charset="0"/>
                <a:cs typeface="Times New Roman" panose="02020603050405020304" pitchFamily="18" charset="0"/>
              </a:rPr>
              <a:t> split-off points are called </a:t>
            </a:r>
            <a:r>
              <a:rPr lang="en-IN" sz="2200" b="1" dirty="0" smtClean="0">
                <a:latin typeface="Times New Roman" panose="02020603050405020304" pitchFamily="18" charset="0"/>
                <a:cs typeface="Times New Roman" panose="02020603050405020304" pitchFamily="18" charset="0"/>
              </a:rPr>
              <a:t>joint cost or joint expenses. </a:t>
            </a:r>
            <a:endParaRPr lang="en-IN" sz="2200" b="1"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 expenses incurred after the split-off point for further processing are known as </a:t>
            </a:r>
            <a:r>
              <a:rPr lang="en-IN" sz="2200" b="1" dirty="0" smtClean="0">
                <a:latin typeface="Times New Roman" panose="02020603050405020304" pitchFamily="18" charset="0"/>
                <a:cs typeface="Times New Roman" panose="02020603050405020304" pitchFamily="18" charset="0"/>
              </a:rPr>
              <a:t>separate or subsequent expenses.</a:t>
            </a:r>
            <a:endParaRPr lang="en-IN" sz="2200" b="1"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mn-ea"/>
                <a:cs typeface="+mn-cs"/>
              </a:rPr>
              <a:t>Features of Joint Products</a:t>
            </a:r>
            <a:endParaRPr lang="en-IN" sz="3000" b="1"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They </a:t>
            </a:r>
            <a:r>
              <a:rPr lang="en-IN" sz="2200" dirty="0">
                <a:solidFill>
                  <a:prstClr val="black"/>
                </a:solidFill>
                <a:latin typeface="Times New Roman" panose="02020603050405020304" pitchFamily="18" charset="0"/>
                <a:cs typeface="Times New Roman" panose="02020603050405020304" pitchFamily="18" charset="0"/>
              </a:rPr>
              <a:t>are produced from the same raw material.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They </a:t>
            </a:r>
            <a:r>
              <a:rPr lang="en-IN" sz="2200" dirty="0">
                <a:solidFill>
                  <a:prstClr val="black"/>
                </a:solidFill>
                <a:latin typeface="Times New Roman" panose="02020603050405020304" pitchFamily="18" charset="0"/>
                <a:cs typeface="Times New Roman" panose="02020603050405020304" pitchFamily="18" charset="0"/>
              </a:rPr>
              <a:t>are produced simultaneously from common production process.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All </a:t>
            </a:r>
            <a:r>
              <a:rPr lang="en-IN" sz="2200" dirty="0">
                <a:solidFill>
                  <a:prstClr val="black"/>
                </a:solidFill>
                <a:latin typeface="Times New Roman" panose="02020603050405020304" pitchFamily="18" charset="0"/>
                <a:cs typeface="Times New Roman" panose="02020603050405020304" pitchFamily="18" charset="0"/>
              </a:rPr>
              <a:t>products are major products having significant sales value.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They </a:t>
            </a:r>
            <a:r>
              <a:rPr lang="en-IN" sz="2200" dirty="0">
                <a:solidFill>
                  <a:prstClr val="black"/>
                </a:solidFill>
                <a:latin typeface="Times New Roman" panose="02020603050405020304" pitchFamily="18" charset="0"/>
                <a:cs typeface="Times New Roman" panose="02020603050405020304" pitchFamily="18" charset="0"/>
              </a:rPr>
              <a:t>are comparatively of equal importance / value.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They </a:t>
            </a:r>
            <a:r>
              <a:rPr lang="en-IN" sz="2200" dirty="0">
                <a:solidFill>
                  <a:prstClr val="black"/>
                </a:solidFill>
                <a:latin typeface="Times New Roman" panose="02020603050405020304" pitchFamily="18" charset="0"/>
                <a:cs typeface="Times New Roman" panose="02020603050405020304" pitchFamily="18" charset="0"/>
              </a:rPr>
              <a:t>may require further processing after their point of separation</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These </a:t>
            </a:r>
            <a:r>
              <a:rPr lang="en-IN" sz="2200" dirty="0">
                <a:solidFill>
                  <a:prstClr val="black"/>
                </a:solidFill>
                <a:latin typeface="Times New Roman" panose="02020603050405020304" pitchFamily="18" charset="0"/>
                <a:cs typeface="Times New Roman" panose="02020603050405020304" pitchFamily="18" charset="0"/>
              </a:rPr>
              <a:t>have physical relations till separation. </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solidFill>
                  <a:srgbClr val="FF0000"/>
                </a:solidFill>
              </a:rPr>
              <a:t>Co-Products</a:t>
            </a:r>
            <a:endParaRPr lang="en-IN" sz="3500" b="1" dirty="0">
              <a:solidFill>
                <a:srgbClr val="FF0000"/>
              </a:solidFill>
            </a:endParaRPr>
          </a:p>
        </p:txBody>
      </p:sp>
      <p:sp>
        <p:nvSpPr>
          <p:cNvPr id="3" name="Content Placeholder 2"/>
          <p:cNvSpPr>
            <a:spLocks noGrp="1"/>
          </p:cNvSpPr>
          <p:nvPr>
            <p:ph idx="1"/>
          </p:nvPr>
        </p:nvSpPr>
        <p:spPr/>
        <p:txBody>
          <a:bodyPr>
            <a:normAutofit/>
          </a:bodyPr>
          <a:lstStyle/>
          <a:p>
            <a:pPr lvl="0"/>
            <a:r>
              <a:rPr lang="en-IN" sz="2200" dirty="0">
                <a:solidFill>
                  <a:prstClr val="black"/>
                </a:solidFill>
                <a:latin typeface="Times New Roman" panose="02020603050405020304" pitchFamily="18" charset="0"/>
                <a:cs typeface="Times New Roman" panose="02020603050405020304" pitchFamily="18" charset="0"/>
              </a:rPr>
              <a:t>Co-products are those products which are manufactured in </a:t>
            </a:r>
            <a:r>
              <a:rPr lang="en-IN" sz="2200" b="1" dirty="0">
                <a:solidFill>
                  <a:prstClr val="black"/>
                </a:solidFill>
                <a:latin typeface="Times New Roman" panose="02020603050405020304" pitchFamily="18" charset="0"/>
                <a:cs typeface="Times New Roman" panose="02020603050405020304" pitchFamily="18" charset="0"/>
              </a:rPr>
              <a:t>different varieties</a:t>
            </a:r>
            <a:r>
              <a:rPr lang="en-IN" sz="2200" dirty="0">
                <a:solidFill>
                  <a:prstClr val="black"/>
                </a:solidFill>
                <a:latin typeface="Times New Roman" panose="02020603050405020304" pitchFamily="18" charset="0"/>
                <a:cs typeface="Times New Roman" panose="02020603050405020304" pitchFamily="18" charset="0"/>
              </a:rPr>
              <a:t> by the same industry.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They </a:t>
            </a:r>
            <a:r>
              <a:rPr lang="en-IN" sz="2200" dirty="0">
                <a:solidFill>
                  <a:prstClr val="black"/>
                </a:solidFill>
                <a:latin typeface="Times New Roman" panose="02020603050405020304" pitchFamily="18" charset="0"/>
                <a:cs typeface="Times New Roman" panose="02020603050405020304" pitchFamily="18" charset="0"/>
              </a:rPr>
              <a:t>may not arise from the same operation or raw material but are produced in different quantities without any co-relation to the other.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For </a:t>
            </a:r>
            <a:r>
              <a:rPr lang="en-IN" sz="2200" dirty="0">
                <a:solidFill>
                  <a:prstClr val="black"/>
                </a:solidFill>
                <a:latin typeface="Times New Roman" panose="02020603050405020304" pitchFamily="18" charset="0"/>
                <a:cs typeface="Times New Roman" panose="02020603050405020304" pitchFamily="18" charset="0"/>
              </a:rPr>
              <a:t>example, tables, chairs, benches, desks, </a:t>
            </a:r>
            <a:r>
              <a:rPr lang="en-IN" sz="2200" dirty="0" err="1">
                <a:solidFill>
                  <a:prstClr val="black"/>
                </a:solidFill>
                <a:latin typeface="Times New Roman" panose="02020603050405020304" pitchFamily="18" charset="0"/>
                <a:cs typeface="Times New Roman" panose="02020603050405020304" pitchFamily="18" charset="0"/>
              </a:rPr>
              <a:t>almirahs</a:t>
            </a:r>
            <a:r>
              <a:rPr lang="en-IN" sz="2200" dirty="0">
                <a:solidFill>
                  <a:prstClr val="black"/>
                </a:solidFill>
                <a:latin typeface="Times New Roman" panose="02020603050405020304" pitchFamily="18" charset="0"/>
                <a:cs typeface="Times New Roman" panose="02020603050405020304" pitchFamily="18" charset="0"/>
              </a:rPr>
              <a:t> etc. are co-products in </a:t>
            </a:r>
            <a:r>
              <a:rPr lang="en-IN" sz="2200" b="1" dirty="0">
                <a:solidFill>
                  <a:prstClr val="black"/>
                </a:solidFill>
                <a:latin typeface="Times New Roman" panose="02020603050405020304" pitchFamily="18" charset="0"/>
                <a:cs typeface="Times New Roman" panose="02020603050405020304" pitchFamily="18" charset="0"/>
              </a:rPr>
              <a:t>furniture industry</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In </a:t>
            </a:r>
            <a:r>
              <a:rPr lang="en-IN" sz="2200" b="1" dirty="0">
                <a:solidFill>
                  <a:prstClr val="black"/>
                </a:solidFill>
                <a:latin typeface="Times New Roman" panose="02020603050405020304" pitchFamily="18" charset="0"/>
                <a:cs typeface="Times New Roman" panose="02020603050405020304" pitchFamily="18" charset="0"/>
              </a:rPr>
              <a:t>fan manufacturing industries</a:t>
            </a:r>
            <a:r>
              <a:rPr lang="en-IN" sz="2200" dirty="0">
                <a:solidFill>
                  <a:prstClr val="black"/>
                </a:solidFill>
                <a:latin typeface="Times New Roman" panose="02020603050405020304" pitchFamily="18" charset="0"/>
                <a:cs typeface="Times New Roman" panose="02020603050405020304" pitchFamily="18" charset="0"/>
              </a:rPr>
              <a:t> a number of co-products may be produced in different quantities such as, ceiling fan, table fan, cabin fan, pedestal fan,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Similarly </a:t>
            </a:r>
            <a:r>
              <a:rPr lang="en-IN" sz="2200" dirty="0">
                <a:solidFill>
                  <a:prstClr val="black"/>
                </a:solidFill>
                <a:latin typeface="Times New Roman" panose="02020603050405020304" pitchFamily="18" charset="0"/>
                <a:cs typeface="Times New Roman" panose="02020603050405020304" pitchFamily="18" charset="0"/>
              </a:rPr>
              <a:t>cars, jeeps, buses, lorries, tracks etc. are co-products in </a:t>
            </a:r>
            <a:r>
              <a:rPr lang="en-IN" sz="2200" b="1" dirty="0" smtClean="0">
                <a:solidFill>
                  <a:prstClr val="black"/>
                </a:solidFill>
                <a:latin typeface="Times New Roman" panose="02020603050405020304" pitchFamily="18" charset="0"/>
                <a:cs typeface="Times New Roman" panose="02020603050405020304" pitchFamily="18" charset="0"/>
              </a:rPr>
              <a:t>automobile industry</a:t>
            </a:r>
            <a:r>
              <a:rPr lang="en-IN" sz="2200" dirty="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IN" sz="2700" b="1" dirty="0">
                <a:solidFill>
                  <a:prstClr val="black"/>
                </a:solidFill>
                <a:ea typeface="+mn-ea"/>
                <a:cs typeface="+mn-cs"/>
              </a:rPr>
              <a:t>Difference between Joint Products and Co-Products</a:t>
            </a:r>
            <a:endParaRPr lang="en-IN" sz="2700" b="1" dirty="0">
              <a:solidFill>
                <a:prstClr val="black"/>
              </a:solidFill>
              <a:ea typeface="+mn-ea"/>
              <a:cs typeface="+mn-cs"/>
            </a:endParaRPr>
          </a:p>
        </p:txBody>
      </p:sp>
      <p:sp>
        <p:nvSpPr>
          <p:cNvPr id="3" name="Content Placeholder 2"/>
          <p:cNvSpPr>
            <a:spLocks noGrp="1"/>
          </p:cNvSpPr>
          <p:nvPr>
            <p:ph idx="1"/>
          </p:nvPr>
        </p:nvSpPr>
        <p:spPr/>
        <p:txBody>
          <a:bodyPr>
            <a:normAutofit lnSpcReduction="10000"/>
          </a:bodyPr>
          <a:lstStyle/>
          <a:p>
            <a:pPr marL="0" indent="0">
              <a:buNone/>
            </a:pPr>
            <a:r>
              <a:rPr lang="en-US" sz="2200" dirty="0" smtClean="0">
                <a:latin typeface="Times New Roman" panose="02020603050405020304" pitchFamily="18" charset="0"/>
                <a:cs typeface="Times New Roman" panose="02020603050405020304" pitchFamily="18" charset="0"/>
              </a:rPr>
              <a:t>       </a:t>
            </a:r>
            <a:r>
              <a:rPr lang="en-US" sz="2200" b="1" u="sng" dirty="0" smtClean="0">
                <a:latin typeface="Times New Roman" panose="02020603050405020304" pitchFamily="18" charset="0"/>
                <a:cs typeface="Times New Roman" panose="02020603050405020304" pitchFamily="18" charset="0"/>
              </a:rPr>
              <a:t>Joint products	</a:t>
            </a:r>
            <a:r>
              <a:rPr lang="en-US" sz="2200" b="1" dirty="0" smtClean="0">
                <a:latin typeface="Times New Roman" panose="02020603050405020304" pitchFamily="18" charset="0"/>
                <a:cs typeface="Times New Roman" panose="02020603050405020304" pitchFamily="18" charset="0"/>
              </a:rPr>
              <a:t>			</a:t>
            </a:r>
            <a:r>
              <a:rPr lang="en-US" sz="2200" b="1" u="sng" dirty="0" smtClean="0">
                <a:latin typeface="Times New Roman" panose="02020603050405020304" pitchFamily="18" charset="0"/>
                <a:cs typeface="Times New Roman" panose="02020603050405020304" pitchFamily="18" charset="0"/>
              </a:rPr>
              <a:t>Co-Products</a:t>
            </a:r>
            <a:endParaRPr lang="en-IN" sz="2200" b="1" u="sng"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1. Simultaneously produced.      1. Separately produced.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2. No separate identity till </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2.  </a:t>
            </a:r>
            <a:r>
              <a:rPr lang="en-IN" sz="2200" dirty="0" smtClean="0">
                <a:solidFill>
                  <a:prstClr val="black"/>
                </a:solidFill>
                <a:latin typeface="Times New Roman" panose="02020603050405020304" pitchFamily="18" charset="0"/>
                <a:cs typeface="Times New Roman" panose="02020603050405020304" pitchFamily="18" charset="0"/>
              </a:rPr>
              <a:t>Separate </a:t>
            </a:r>
            <a:r>
              <a:rPr lang="en-IN" sz="2200" dirty="0">
                <a:solidFill>
                  <a:prstClr val="black"/>
                </a:solidFill>
                <a:latin typeface="Times New Roman" panose="02020603050405020304" pitchFamily="18" charset="0"/>
                <a:cs typeface="Times New Roman" panose="02020603050405020304" pitchFamily="18" charset="0"/>
              </a:rPr>
              <a:t>identity throughout the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split-off point. </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manufacturing process.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3. All costs </a:t>
            </a:r>
            <a:r>
              <a:rPr lang="en-IN" sz="2200" dirty="0" err="1" smtClean="0">
                <a:latin typeface="Times New Roman" panose="02020603050405020304" pitchFamily="18" charset="0"/>
                <a:cs typeface="Times New Roman" panose="02020603050405020304" pitchFamily="18" charset="0"/>
              </a:rPr>
              <a:t>upto</a:t>
            </a:r>
            <a:r>
              <a:rPr lang="en-IN" sz="2200" dirty="0" smtClean="0">
                <a:latin typeface="Times New Roman" panose="02020603050405020304" pitchFamily="18" charset="0"/>
                <a:cs typeface="Times New Roman" panose="02020603050405020304" pitchFamily="18" charset="0"/>
              </a:rPr>
              <a:t> split-off point   </a:t>
            </a:r>
            <a:r>
              <a:rPr lang="en-IN" sz="2200" dirty="0" smtClean="0">
                <a:solidFill>
                  <a:prstClr val="black"/>
                </a:solidFill>
                <a:latin typeface="Times New Roman" panose="02020603050405020304" pitchFamily="18" charset="0"/>
                <a:cs typeface="Times New Roman" panose="02020603050405020304" pitchFamily="18" charset="0"/>
              </a:rPr>
              <a:t>3</a:t>
            </a:r>
            <a:r>
              <a:rPr lang="en-IN" sz="2200" dirty="0">
                <a:solidFill>
                  <a:prstClr val="black"/>
                </a:solidFill>
                <a:latin typeface="Times New Roman" panose="02020603050405020304" pitchFamily="18" charset="0"/>
                <a:cs typeface="Times New Roman" panose="02020603050405020304" pitchFamily="18" charset="0"/>
              </a:rPr>
              <a:t>. There are no joint costs. If there</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are joint or is any joint cost, it will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be very small.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4. The quantity of joint product  </a:t>
            </a:r>
            <a:r>
              <a:rPr lang="en-IN" sz="2200" dirty="0" smtClean="0">
                <a:solidFill>
                  <a:prstClr val="black"/>
                </a:solidFill>
                <a:latin typeface="Times New Roman" panose="02020603050405020304" pitchFamily="18" charset="0"/>
                <a:cs typeface="Times New Roman" panose="02020603050405020304" pitchFamily="18" charset="0"/>
              </a:rPr>
              <a:t>4</a:t>
            </a:r>
            <a:r>
              <a:rPr lang="en-IN" sz="2200" dirty="0">
                <a:solidFill>
                  <a:prstClr val="black"/>
                </a:solidFill>
                <a:latin typeface="Times New Roman" panose="02020603050405020304" pitchFamily="18" charset="0"/>
                <a:cs typeface="Times New Roman" panose="02020603050405020304" pitchFamily="18" charset="0"/>
              </a:rPr>
              <a:t>. The quantity depends upon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			    managerial</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depends on the nature of 				    product or process. policy (i-e it can    				    be increased or decreased).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err="1" smtClean="0">
                <a:latin typeface="Times New Roman" panose="02020603050405020304" pitchFamily="18" charset="0"/>
                <a:cs typeface="Times New Roman" panose="02020603050405020304" pitchFamily="18" charset="0"/>
              </a:rPr>
              <a:t>çommon</a:t>
            </a:r>
            <a:r>
              <a:rPr lang="en-IN" sz="2200" dirty="0" smtClean="0">
                <a:latin typeface="Times New Roman" panose="02020603050405020304" pitchFamily="18" charset="0"/>
                <a:cs typeface="Times New Roman" panose="02020603050405020304" pitchFamily="18" charset="0"/>
              </a:rPr>
              <a:t> 					costs.</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a:solidFill>
                  <a:srgbClr val="FF0000"/>
                </a:solidFill>
                <a:ea typeface="+mn-ea"/>
                <a:cs typeface="+mn-cs"/>
              </a:rPr>
              <a:t>Apportionment of Joint Costs</a:t>
            </a:r>
            <a:br>
              <a:rPr lang="en-IN" sz="3000" b="1" dirty="0">
                <a:solidFill>
                  <a:srgbClr val="FF0000"/>
                </a:solidFill>
                <a:ea typeface="+mn-ea"/>
                <a:cs typeface="+mn-cs"/>
              </a:rPr>
            </a:br>
            <a:endParaRPr lang="en-IN" sz="3000" b="1" dirty="0">
              <a:solidFill>
                <a:srgbClr val="FF0000"/>
              </a:solidFill>
            </a:endParaRPr>
          </a:p>
        </p:txBody>
      </p:sp>
      <p:sp>
        <p:nvSpPr>
          <p:cNvPr id="3" name="Content Placeholder 2"/>
          <p:cNvSpPr>
            <a:spLocks noGrp="1"/>
          </p:cNvSpPr>
          <p:nvPr>
            <p:ph idx="1"/>
          </p:nvPr>
        </p:nvSpPr>
        <p:spPr/>
        <p:txBody>
          <a:bodyPr>
            <a:noAutofit/>
          </a:bodyPr>
          <a:lstStyle/>
          <a:p>
            <a:pPr lvl="0"/>
            <a:r>
              <a:rPr lang="en-IN" sz="2200" dirty="0" smtClean="0">
                <a:solidFill>
                  <a:prstClr val="black"/>
                </a:solidFill>
                <a:latin typeface="Times New Roman" panose="02020603050405020304" pitchFamily="18" charset="0"/>
                <a:cs typeface="Times New Roman" panose="02020603050405020304" pitchFamily="18" charset="0"/>
              </a:rPr>
              <a:t>Joint </a:t>
            </a:r>
            <a:r>
              <a:rPr lang="en-IN" sz="2200" dirty="0">
                <a:solidFill>
                  <a:prstClr val="black"/>
                </a:solidFill>
                <a:latin typeface="Times New Roman" panose="02020603050405020304" pitchFamily="18" charset="0"/>
                <a:cs typeface="Times New Roman" panose="02020603050405020304" pitchFamily="18" charset="0"/>
              </a:rPr>
              <a:t>products are not identifiable prior to the point of separation. All costs incurred prior to the point of separation are called joint costs. Thus joint costs are incurred for all products.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﻿The total cost of a product is equal to share in joint cost plus separate or subsequent expenses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Thus </a:t>
            </a:r>
            <a:r>
              <a:rPr lang="en-IN" sz="2200" dirty="0">
                <a:solidFill>
                  <a:prstClr val="black"/>
                </a:solidFill>
                <a:latin typeface="Times New Roman" panose="02020603050405020304" pitchFamily="18" charset="0"/>
                <a:cs typeface="Times New Roman" panose="02020603050405020304" pitchFamily="18" charset="0"/>
              </a:rPr>
              <a:t>the basic issue in joint product costing is apportionment of joint costs.</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a:solidFill>
                  <a:prstClr val="black"/>
                </a:solidFill>
                <a:latin typeface="Times New Roman" panose="02020603050405020304" pitchFamily="18" charset="0"/>
                <a:ea typeface="+mn-ea"/>
                <a:cs typeface="Times New Roman" panose="02020603050405020304" pitchFamily="18" charset="0"/>
              </a:rPr>
              <a:t> Methods of Apportionment of Joint Costs</a:t>
            </a:r>
            <a:br>
              <a:rPr lang="en-IN" sz="3000" b="1" dirty="0">
                <a:solidFill>
                  <a:prstClr val="black"/>
                </a:solidFill>
                <a:latin typeface="Times New Roman" panose="02020603050405020304" pitchFamily="18" charset="0"/>
                <a:ea typeface="+mn-ea"/>
                <a:cs typeface="Times New Roman" panose="02020603050405020304" pitchFamily="18" charset="0"/>
              </a:rPr>
            </a:br>
            <a:endParaRPr lang="en-IN" sz="3000" b="1" dirty="0"/>
          </a:p>
        </p:txBody>
      </p:sp>
      <p:sp>
        <p:nvSpPr>
          <p:cNvPr id="3" name="Content Placeholder 2"/>
          <p:cNvSpPr>
            <a:spLocks noGrp="1"/>
          </p:cNvSpPr>
          <p:nvPr>
            <p:ph idx="1"/>
          </p:nvPr>
        </p:nvSpPr>
        <p:spPr>
          <a:xfrm>
            <a:off x="1403648" y="1600200"/>
            <a:ext cx="7283152" cy="4525963"/>
          </a:xfrm>
        </p:spPr>
        <p:txBody>
          <a:bodyPr>
            <a:normAutofit/>
          </a:bodyPr>
          <a:lstStyle/>
          <a:p>
            <a:pPr lvl="0"/>
            <a:endParaRPr lang="en-IN" sz="2200" dirty="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Average </a:t>
            </a:r>
            <a:r>
              <a:rPr lang="en-IN" sz="2200" dirty="0">
                <a:solidFill>
                  <a:prstClr val="black"/>
                </a:solidFill>
                <a:latin typeface="Times New Roman" panose="02020603050405020304" pitchFamily="18" charset="0"/>
                <a:cs typeface="Times New Roman" panose="02020603050405020304" pitchFamily="18" charset="0"/>
              </a:rPr>
              <a:t>unit cost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Physical </a:t>
            </a:r>
            <a:r>
              <a:rPr lang="en-IN" sz="2200" dirty="0">
                <a:solidFill>
                  <a:prstClr val="black"/>
                </a:solidFill>
                <a:latin typeface="Times New Roman" panose="02020603050405020304" pitchFamily="18" charset="0"/>
                <a:cs typeface="Times New Roman" panose="02020603050405020304" pitchFamily="18" charset="0"/>
              </a:rPr>
              <a:t>unit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Survey 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Contribution </a:t>
            </a:r>
            <a:r>
              <a:rPr lang="en-IN" sz="2200" dirty="0">
                <a:solidFill>
                  <a:prstClr val="black"/>
                </a:solidFill>
                <a:latin typeface="Times New Roman" panose="02020603050405020304" pitchFamily="18" charset="0"/>
                <a:cs typeface="Times New Roman" panose="02020603050405020304" pitchFamily="18" charset="0"/>
              </a:rPr>
              <a:t>margin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Sales </a:t>
            </a:r>
            <a:r>
              <a:rPr lang="en-IN" sz="2200" dirty="0">
                <a:solidFill>
                  <a:prstClr val="black"/>
                </a:solidFill>
                <a:latin typeface="Times New Roman" panose="02020603050405020304" pitchFamily="18" charset="0"/>
                <a:cs typeface="Times New Roman" panose="02020603050405020304" pitchFamily="18" charset="0"/>
              </a:rPr>
              <a:t>value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Sales </a:t>
            </a:r>
            <a:r>
              <a:rPr lang="en-IN" sz="2200" dirty="0">
                <a:solidFill>
                  <a:prstClr val="black"/>
                </a:solidFill>
                <a:latin typeface="Times New Roman" panose="02020603050405020304" pitchFamily="18" charset="0"/>
                <a:cs typeface="Times New Roman" panose="02020603050405020304" pitchFamily="18" charset="0"/>
              </a:rPr>
              <a:t>price </a:t>
            </a:r>
            <a:r>
              <a:rPr lang="en-IN" sz="2200" dirty="0" smtClean="0">
                <a:solidFill>
                  <a:prstClr val="black"/>
                </a:solidFill>
                <a:latin typeface="Times New Roman" panose="02020603050405020304" pitchFamily="18" charset="0"/>
                <a:cs typeface="Times New Roman" panose="02020603050405020304" pitchFamily="18" charset="0"/>
              </a:rPr>
              <a:t>method</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Net </a:t>
            </a:r>
            <a:r>
              <a:rPr lang="en-IN" sz="2200" dirty="0">
                <a:solidFill>
                  <a:prstClr val="black"/>
                </a:solidFill>
                <a:latin typeface="Times New Roman" panose="02020603050405020304" pitchFamily="18" charset="0"/>
                <a:cs typeface="Times New Roman" panose="02020603050405020304" pitchFamily="18" charset="0"/>
              </a:rPr>
              <a:t>realisable value method</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10981</Words>
  <Application>WPS Presentation</Application>
  <PresentationFormat>On-screen Show (4:3)</PresentationFormat>
  <Paragraphs>644</Paragraphs>
  <Slides>27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Arial</vt:lpstr>
      <vt:lpstr>SimSun</vt:lpstr>
      <vt:lpstr>Wingdings</vt:lpstr>
      <vt:lpstr>Times New Roman</vt:lpstr>
      <vt:lpstr>Calibri</vt:lpstr>
      <vt:lpstr>Microsoft YaHei</vt:lpstr>
      <vt:lpstr>Arial Unicode MS</vt:lpstr>
      <vt:lpstr>Times New Roman</vt:lpstr>
      <vt:lpstr>Calibri</vt:lpstr>
      <vt:lpstr>Arial</vt:lpstr>
      <vt:lpstr>Office Theme</vt:lpstr>
      <vt:lpstr>Joint products</vt:lpstr>
      <vt:lpstr>Introduction</vt:lpstr>
      <vt:lpstr>Joint Products </vt:lpstr>
      <vt:lpstr>PowerPoint 演示文稿</vt:lpstr>
      <vt:lpstr>Features of Joint Products</vt:lpstr>
      <vt:lpstr>Co-Products</vt:lpstr>
      <vt:lpstr>Difference between Joint Products and Co-Products</vt:lpstr>
      <vt:lpstr>Apportionment of Joint Costs </vt:lpstr>
      <vt:lpstr> Methods of Apportionment of Joint Costs </vt:lpstr>
      <vt:lpstr>PowerPoint 演示文稿</vt:lpstr>
      <vt:lpstr>Example </vt:lpstr>
      <vt:lpstr>PowerPoint 演示文稿</vt:lpstr>
      <vt:lpstr>PowerPoint 演示文稿</vt:lpstr>
      <vt:lpstr>Example </vt:lpstr>
      <vt:lpstr>PowerPoint 演示文稿</vt:lpstr>
      <vt:lpstr>PowerPoint 演示文稿</vt:lpstr>
      <vt:lpstr>PowerPoint 演示文稿</vt:lpstr>
      <vt:lpstr>Example </vt:lpstr>
      <vt:lpstr>PowerPoint 演示文稿</vt:lpstr>
      <vt:lpstr>PowerPoint 演示文稿</vt:lpstr>
      <vt:lpstr>Example </vt:lpstr>
      <vt:lpstr>PowerPoint 演示文稿</vt:lpstr>
      <vt:lpstr>PowerPoint 演示文稿</vt:lpstr>
      <vt:lpstr>PowerPoint 演示文稿</vt:lpstr>
      <vt:lpstr>The following format may be used for the apportionment of joint expenses (to find the share in joint expenses):  </vt:lpstr>
      <vt:lpstr>Example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products</dc:title>
  <dc:creator>user</dc:creator>
  <cp:lastModifiedBy>user</cp:lastModifiedBy>
  <cp:revision>26</cp:revision>
  <dcterms:created xsi:type="dcterms:W3CDTF">2021-08-24T03:20:00Z</dcterms:created>
  <dcterms:modified xsi:type="dcterms:W3CDTF">2024-08-31T07:33:22Z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B6B83FA2EC1142048B2D99754B8C5E4F_12</vt:lpwstr>
  </property>
  <property fmtid="{D5CDD505-2E9C-101B-9397-08002B2CF9AE}" pid="3" name="KSOProductBuildVer">
    <vt:lpwstr>1033-12.2.0.17562</vt:lpwstr>
  </property>
</Properties>
</file>