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4" r:id="rId10"/>
    <p:sldId id="274" r:id="rId11"/>
    <p:sldId id="265" r:id="rId12"/>
    <p:sldId id="266" r:id="rId13"/>
    <p:sldId id="267" r:id="rId14"/>
    <p:sldId id="268" r:id="rId15"/>
    <p:sldId id="269" r:id="rId16"/>
    <p:sldId id="270" r:id="rId17"/>
    <p:sldId id="271" r:id="rId18"/>
    <p:sldId id="272"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59DA177-196B-42CB-B230-309ADAC0663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59DA177-196B-42CB-B230-309ADAC0663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59DA177-196B-42CB-B230-309ADAC0663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59DA177-196B-42CB-B230-309ADAC0663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59DA177-196B-42CB-B230-309ADAC0663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F59DA177-196B-42CB-B230-309ADAC0663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F59DA177-196B-42CB-B230-309ADAC0663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59DA177-196B-42CB-B230-309ADAC0663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9DA177-196B-42CB-B230-309ADAC0663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DA177-196B-42CB-B230-309ADAC0663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59DA177-196B-42CB-B230-309ADAC0663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3DA6D2C-E862-40B1-9E07-F1262FA582D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DA177-196B-42CB-B230-309ADAC0663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A6D2C-E862-40B1-9E07-F1262FA582D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t>Introduction to International Finance</a:t>
            </a:r>
            <a:endParaRPr lang="en-IN" sz="3000" b="1" dirty="0"/>
          </a:p>
        </p:txBody>
      </p:sp>
      <p:sp>
        <p:nvSpPr>
          <p:cNvPr id="3" name="Subtitle 2"/>
          <p:cNvSpPr>
            <a:spLocks noGrp="1"/>
          </p:cNvSpPr>
          <p:nvPr>
            <p:ph type="subTitle" idx="1"/>
          </p:nvPr>
        </p:nvSpPr>
        <p:spPr>
          <a:xfrm>
            <a:off x="1371600" y="3246120"/>
            <a:ext cx="6400800" cy="2671445"/>
          </a:xfrm>
        </p:spPr>
        <p:txBody>
          <a:bodyPr>
            <a:normAutofit fontScale="70000"/>
          </a:bodyPr>
          <a:lstStyle/>
          <a:p>
            <a:r>
              <a:rPr lang="en-US" b="1" dirty="0" smtClean="0">
                <a:solidFill>
                  <a:srgbClr val="C00000"/>
                </a:solidFill>
              </a:rPr>
              <a:t>Module 1</a:t>
            </a:r>
            <a:endParaRPr lang="en-US" b="1" dirty="0" smtClean="0">
              <a:solidFill>
                <a:srgbClr val="C00000"/>
              </a:solidFill>
            </a:endParaRPr>
          </a:p>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b="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1. Foreign Exchange Market</a:t>
            </a:r>
            <a:br>
              <a:rPr lang="en-IN" sz="3000" b="1" dirty="0">
                <a:solidFill>
                  <a:srgbClr val="C00000"/>
                </a:solidFill>
                <a:latin typeface="Times New Roman" panose="02020603050405020304" pitchFamily="18" charset="0"/>
                <a:ea typeface="+mn-ea"/>
                <a:cs typeface="Times New Roman" panose="02020603050405020304" pitchFamily="18" charset="0"/>
              </a:rPr>
            </a:br>
            <a:endParaRPr lang="en-IN" sz="3000" dirty="0">
              <a:solidFill>
                <a:srgbClr val="C00000"/>
              </a:solidFill>
            </a:endParaRPr>
          </a:p>
        </p:txBody>
      </p:sp>
      <p:sp>
        <p:nvSpPr>
          <p:cNvPr id="3" name="Content Placeholder 2"/>
          <p:cNvSpPr>
            <a:spLocks noGrp="1"/>
          </p:cNvSpPr>
          <p:nvPr>
            <p:ph idx="1"/>
          </p:nvPr>
        </p:nvSpPr>
        <p:spPr>
          <a:xfrm>
            <a:off x="457200" y="1268760"/>
            <a:ext cx="8229600" cy="4857403"/>
          </a:xfrm>
        </p:spPr>
        <p:txBody>
          <a:bodyPr>
            <a:noAutofit/>
          </a:bodyPr>
          <a:lstStyle/>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Foreign </a:t>
            </a:r>
            <a:r>
              <a:rPr lang="en-IN" sz="2200" dirty="0">
                <a:latin typeface="Times New Roman" panose="02020603050405020304" pitchFamily="18" charset="0"/>
                <a:cs typeface="Times New Roman" panose="02020603050405020304" pitchFamily="18" charset="0"/>
              </a:rPr>
              <a:t>exchange market is the market in which money denominated in one  currency is bought and sold with money denominated in another currency.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an </a:t>
            </a:r>
            <a:r>
              <a:rPr lang="en-IN" sz="2200" dirty="0" smtClean="0">
                <a:latin typeface="Times New Roman" panose="02020603050405020304" pitchFamily="18" charset="0"/>
                <a:cs typeface="Times New Roman" panose="02020603050405020304" pitchFamily="18" charset="0"/>
              </a:rPr>
              <a:t>over the </a:t>
            </a:r>
            <a:r>
              <a:rPr lang="en-IN" sz="2200" dirty="0">
                <a:latin typeface="Times New Roman" panose="02020603050405020304" pitchFamily="18" charset="0"/>
                <a:cs typeface="Times New Roman" panose="02020603050405020304" pitchFamily="18" charset="0"/>
              </a:rPr>
              <a:t> counter market, because there is no single physical or electronic market place or an  organized exchange with a central trade clearing mechanism where traders meet and  exchange currencies.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foreign exchange market consists of two tiers: the inter bank market  or wholesale market, and retail market or client market.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lvl="0" indent="-457200" algn="just">
              <a:buFont typeface="+mj-lt"/>
              <a:buAutoNum type="arabicPeriod"/>
            </a:pPr>
            <a:r>
              <a:rPr lang="en-IN" sz="2200" b="1" dirty="0">
                <a:solidFill>
                  <a:prstClr val="black"/>
                </a:solidFill>
                <a:latin typeface="Times New Roman" panose="02020603050405020304" pitchFamily="18" charset="0"/>
                <a:cs typeface="Times New Roman" panose="02020603050405020304" pitchFamily="18" charset="0"/>
              </a:rPr>
              <a:t>I</a:t>
            </a:r>
            <a:r>
              <a:rPr lang="en-IN" sz="2200" b="1" dirty="0" smtClean="0">
                <a:solidFill>
                  <a:prstClr val="black"/>
                </a:solidFill>
                <a:latin typeface="Times New Roman" panose="02020603050405020304" pitchFamily="18" charset="0"/>
                <a:cs typeface="Times New Roman" panose="02020603050405020304" pitchFamily="18" charset="0"/>
              </a:rPr>
              <a:t>nter </a:t>
            </a:r>
            <a:r>
              <a:rPr lang="en-IN" sz="2200" b="1" dirty="0">
                <a:solidFill>
                  <a:prstClr val="black"/>
                </a:solidFill>
                <a:latin typeface="Times New Roman" panose="02020603050405020304" pitchFamily="18" charset="0"/>
                <a:cs typeface="Times New Roman" panose="02020603050405020304" pitchFamily="18" charset="0"/>
              </a:rPr>
              <a:t>bank market  or wholesale </a:t>
            </a:r>
            <a:r>
              <a:rPr lang="en-IN" sz="2200" b="1" dirty="0" smtClean="0">
                <a:solidFill>
                  <a:prstClr val="black"/>
                </a:solidFill>
                <a:latin typeface="Times New Roman" panose="02020603050405020304" pitchFamily="18" charset="0"/>
                <a:cs typeface="Times New Roman" panose="02020603050405020304" pitchFamily="18" charset="0"/>
              </a:rPr>
              <a:t>market:</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participants in the  wholesale market are commercial banks, investment banks, corporations and  central banks, and brokers who trade on their own account. </a:t>
            </a:r>
            <a:endParaRPr lang="en-IN" sz="2200" dirty="0">
              <a:solidFill>
                <a:prstClr val="black"/>
              </a:solidFill>
              <a:latin typeface="Times New Roman" panose="02020603050405020304" pitchFamily="18" charset="0"/>
              <a:cs typeface="Times New Roman" panose="02020603050405020304" pitchFamily="18" charset="0"/>
            </a:endParaRPr>
          </a:p>
          <a:p>
            <a:pPr marL="457200" indent="-457200">
              <a:buAutoNum type="arabicPeriod" startAt="2"/>
            </a:pPr>
            <a:r>
              <a:rPr lang="en-IN" sz="2200" b="1" dirty="0" smtClean="0">
                <a:solidFill>
                  <a:prstClr val="black"/>
                </a:solidFill>
                <a:latin typeface="Times New Roman" panose="02020603050405020304" pitchFamily="18" charset="0"/>
                <a:cs typeface="Times New Roman" panose="02020603050405020304" pitchFamily="18" charset="0"/>
              </a:rPr>
              <a:t>Retail market </a:t>
            </a:r>
            <a:r>
              <a:rPr lang="en-IN" sz="2200" b="1" dirty="0">
                <a:solidFill>
                  <a:prstClr val="black"/>
                </a:solidFill>
                <a:latin typeface="Times New Roman" panose="02020603050405020304" pitchFamily="18" charset="0"/>
                <a:cs typeface="Times New Roman" panose="02020603050405020304" pitchFamily="18" charset="0"/>
              </a:rPr>
              <a:t>or client market</a:t>
            </a:r>
            <a:r>
              <a:rPr lang="en-IN" sz="2200" b="1" dirty="0" smtClean="0">
                <a:solidFill>
                  <a:prstClr val="black"/>
                </a:solidFill>
                <a:latin typeface="Times New Roman" panose="02020603050405020304" pitchFamily="18" charset="0"/>
                <a:cs typeface="Times New Roman" panose="02020603050405020304" pitchFamily="18" charset="0"/>
              </a:rPr>
              <a:t>.</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en-IN" sz="2200" dirty="0" smtClean="0">
                <a:solidFill>
                  <a:prstClr val="black"/>
                </a:solidFill>
                <a:latin typeface="Times New Roman" panose="02020603050405020304" pitchFamily="18" charset="0"/>
                <a:cs typeface="Times New Roman" panose="02020603050405020304" pitchFamily="18" charset="0"/>
              </a:rPr>
              <a:t>	The </a:t>
            </a:r>
            <a:r>
              <a:rPr lang="en-IN" sz="2200" dirty="0">
                <a:solidFill>
                  <a:prstClr val="black"/>
                </a:solidFill>
                <a:latin typeface="Times New Roman" panose="02020603050405020304" pitchFamily="18" charset="0"/>
                <a:cs typeface="Times New Roman" panose="02020603050405020304" pitchFamily="18" charset="0"/>
              </a:rPr>
              <a:t>retail market comprises of travellers, and tourists who exchange one currency  for another in the form of currency notes or traveller cheques.</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2. Currency Convertibility</a:t>
            </a:r>
            <a:br>
              <a:rPr lang="en-IN" sz="3000" b="1" dirty="0">
                <a:solidFill>
                  <a:srgbClr val="C00000"/>
                </a:solidFill>
                <a:latin typeface="Times New Roman" panose="02020603050405020304" pitchFamily="18" charset="0"/>
                <a:ea typeface="+mn-ea"/>
                <a:cs typeface="Times New Roman" panose="02020603050405020304" pitchFamily="18" charset="0"/>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Foreign </a:t>
            </a:r>
            <a:r>
              <a:rPr lang="en-IN" sz="2200" dirty="0">
                <a:latin typeface="Times New Roman" panose="02020603050405020304" pitchFamily="18" charset="0"/>
                <a:cs typeface="Times New Roman" panose="02020603050405020304" pitchFamily="18" charset="0"/>
              </a:rPr>
              <a:t>exchange market assumes that currencies of various countries  are freely convertible into other currencies.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But </a:t>
            </a:r>
            <a:r>
              <a:rPr lang="en-IN" sz="2200" dirty="0">
                <a:latin typeface="Times New Roman" panose="02020603050405020304" pitchFamily="18" charset="0"/>
                <a:cs typeface="Times New Roman" panose="02020603050405020304" pitchFamily="18" charset="0"/>
              </a:rPr>
              <a:t>this assumption is not true,  because many countries restrict the residents and non-residents to convert the  local currency into foreign currency, which makes international business more  difficult.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Many </a:t>
            </a:r>
            <a:r>
              <a:rPr lang="en-IN" sz="2200" dirty="0">
                <a:latin typeface="Times New Roman" panose="02020603050405020304" pitchFamily="18" charset="0"/>
                <a:cs typeface="Times New Roman" panose="02020603050405020304" pitchFamily="18" charset="0"/>
              </a:rPr>
              <a:t>international business firms use “counter trade” practices to  overcome the problem that arises due to currency convertibility restrictions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Counter trade is a reciprocal form of international trade in which goods or services rather than for hard currency.</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3. International Monetary System</a:t>
            </a:r>
            <a:br>
              <a:rPr lang="en-IN" sz="3000" b="1" dirty="0">
                <a:solidFill>
                  <a:srgbClr val="C00000"/>
                </a:solidFill>
                <a:latin typeface="Times New Roman" panose="02020603050405020304" pitchFamily="18" charset="0"/>
                <a:ea typeface="+mn-ea"/>
                <a:cs typeface="Times New Roman" panose="02020603050405020304" pitchFamily="18" charset="0"/>
              </a:rPr>
            </a:br>
            <a:endParaRPr lang="en-IN" sz="3000" dirty="0">
              <a:solidFill>
                <a:srgbClr val="C00000"/>
              </a:solidFill>
            </a:endParaRPr>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Any </a:t>
            </a:r>
            <a:r>
              <a:rPr lang="en-IN" sz="2200" dirty="0">
                <a:latin typeface="Times New Roman" panose="02020603050405020304" pitchFamily="18" charset="0"/>
                <a:cs typeface="Times New Roman" panose="02020603050405020304" pitchFamily="18" charset="0"/>
              </a:rPr>
              <a:t>country needs to have its own monetary system and an authority to  maintain order in the system, and facilitate trade and investment.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India </a:t>
            </a:r>
            <a:r>
              <a:rPr lang="en-IN" sz="2200" dirty="0">
                <a:latin typeface="Times New Roman" panose="02020603050405020304" pitchFamily="18" charset="0"/>
                <a:cs typeface="Times New Roman" panose="02020603050405020304" pitchFamily="18" charset="0"/>
              </a:rPr>
              <a:t>has its  own monetary policy, and the Reserve Bank of India (RBI) administers it.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 same is the case with world, its needs a monetary system to promote trade and  investment across the countries. International monetary system exists since  1944.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International Monetary Fund (IMF) and the World Bank have been  maintaining order in the international monetary system and general economic  development respectively.</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4. International Financial Markets</a:t>
            </a:r>
            <a:br>
              <a:rPr lang="en-IN" sz="3000" b="1" dirty="0">
                <a:solidFill>
                  <a:srgbClr val="C00000"/>
                </a:solidFill>
                <a:latin typeface="Times New Roman" panose="02020603050405020304" pitchFamily="18" charset="0"/>
                <a:ea typeface="+mn-ea"/>
                <a:cs typeface="Times New Roman" panose="02020603050405020304" pitchFamily="18" charset="0"/>
              </a:rPr>
            </a:br>
            <a:endParaRPr lang="en-IN" sz="3000" dirty="0">
              <a:solidFill>
                <a:srgbClr val="C00000"/>
              </a:solidFill>
            </a:endParaRPr>
          </a:p>
        </p:txBody>
      </p:sp>
      <p:sp>
        <p:nvSpPr>
          <p:cNvPr id="3" name="Content Placeholder 2"/>
          <p:cNvSpPr>
            <a:spLocks noGrp="1"/>
          </p:cNvSpPr>
          <p:nvPr>
            <p:ph idx="1"/>
          </p:nvPr>
        </p:nvSpPr>
        <p:spPr/>
        <p:txBody>
          <a:bodyPr>
            <a:noAutofit/>
          </a:bodyPr>
          <a:lstStyle/>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International </a:t>
            </a:r>
            <a:r>
              <a:rPr lang="en-IN" sz="2200" dirty="0">
                <a:latin typeface="Times New Roman" panose="02020603050405020304" pitchFamily="18" charset="0"/>
                <a:cs typeface="Times New Roman" panose="02020603050405020304" pitchFamily="18" charset="0"/>
              </a:rPr>
              <a:t>financial market born in mid-fifties and gradually grown in  size and scope.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International </a:t>
            </a:r>
            <a:r>
              <a:rPr lang="en-IN" sz="2200" dirty="0">
                <a:latin typeface="Times New Roman" panose="02020603050405020304" pitchFamily="18" charset="0"/>
                <a:cs typeface="Times New Roman" panose="02020603050405020304" pitchFamily="18" charset="0"/>
              </a:rPr>
              <a:t>financial markets comprises of international banks,  Eurocurrency market, Eurobond market, and international stock market.  </a:t>
            </a:r>
            <a:endParaRPr lang="en-IN"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International </a:t>
            </a:r>
            <a:r>
              <a:rPr lang="en-IN" sz="2200" dirty="0">
                <a:latin typeface="Times New Roman" panose="02020603050405020304" pitchFamily="18" charset="0"/>
                <a:cs typeface="Times New Roman" panose="02020603050405020304" pitchFamily="18" charset="0"/>
              </a:rPr>
              <a:t>banks play a crucial role in financing international business by  acting as both commercial banks and investment banks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lgn="just">
              <a:buNone/>
            </a:pPr>
            <a:r>
              <a:rPr lang="en-IN" sz="2200" dirty="0">
                <a:latin typeface="Times New Roman" panose="02020603050405020304" pitchFamily="18" charset="0"/>
                <a:cs typeface="Times New Roman" panose="02020603050405020304" pitchFamily="18" charset="0"/>
              </a:rPr>
              <a:t>	</a:t>
            </a: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lgn="just">
              <a:buFont typeface="Wingdings" panose="05000000000000000000" pitchFamily="2" charset="2"/>
              <a:buChar char="Ø"/>
            </a:pPr>
            <a:r>
              <a:rPr lang="en-IN" sz="2200" dirty="0" smtClean="0">
                <a:solidFill>
                  <a:prstClr val="black"/>
                </a:solidFill>
                <a:latin typeface="Times New Roman" panose="02020603050405020304" pitchFamily="18" charset="0"/>
                <a:cs typeface="Times New Roman" panose="02020603050405020304" pitchFamily="18" charset="0"/>
              </a:rPr>
              <a:t>Eurocurrency </a:t>
            </a:r>
            <a:r>
              <a:rPr lang="en-IN" sz="2200" dirty="0">
                <a:solidFill>
                  <a:prstClr val="black"/>
                </a:solidFill>
                <a:latin typeface="Times New Roman" panose="02020603050405020304" pitchFamily="18" charset="0"/>
                <a:cs typeface="Times New Roman" panose="02020603050405020304" pitchFamily="18" charset="0"/>
              </a:rPr>
              <a:t>market  originally called as Eurodollar market, which helps to deposit surplus cash  efficiently and conveniently, and it helps to raise short-term bank loans to  finance corporate working capital needs, including imports and exports.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US" sz="2200" dirty="0" smtClean="0">
                <a:solidFill>
                  <a:prstClr val="black"/>
                </a:solidFill>
                <a:latin typeface="Times New Roman" panose="02020603050405020304" pitchFamily="18" charset="0"/>
                <a:cs typeface="Times New Roman" panose="02020603050405020304" pitchFamily="18" charset="0"/>
              </a:rPr>
              <a:t>E</a:t>
            </a:r>
            <a:r>
              <a:rPr lang="en-IN" sz="2200" dirty="0" err="1" smtClean="0">
                <a:solidFill>
                  <a:prstClr val="black"/>
                </a:solidFill>
                <a:latin typeface="Times New Roman" panose="02020603050405020304" pitchFamily="18" charset="0"/>
                <a:cs typeface="Times New Roman" panose="02020603050405020304" pitchFamily="18" charset="0"/>
              </a:rPr>
              <a:t>uro</a:t>
            </a:r>
            <a:r>
              <a:rPr lang="en-IN" sz="2200" dirty="0" smtClean="0">
                <a:solidFill>
                  <a:prstClr val="black"/>
                </a:solidFill>
                <a:latin typeface="Times New Roman" panose="02020603050405020304" pitchFamily="18" charset="0"/>
                <a:cs typeface="Times New Roman" panose="02020603050405020304" pitchFamily="18" charset="0"/>
              </a:rPr>
              <a:t> bond </a:t>
            </a:r>
            <a:r>
              <a:rPr lang="en-IN" sz="2200" dirty="0">
                <a:solidFill>
                  <a:prstClr val="black"/>
                </a:solidFill>
                <a:latin typeface="Times New Roman" panose="02020603050405020304" pitchFamily="18" charset="0"/>
                <a:cs typeface="Times New Roman" panose="02020603050405020304" pitchFamily="18" charset="0"/>
              </a:rPr>
              <a:t>market helps to MNCs to raise long-term debt by issuing  bonds.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IN" sz="2200" dirty="0" smtClean="0">
                <a:solidFill>
                  <a:prstClr val="black"/>
                </a:solidFill>
                <a:latin typeface="Times New Roman" panose="02020603050405020304" pitchFamily="18" charset="0"/>
                <a:cs typeface="Times New Roman" panose="02020603050405020304" pitchFamily="18" charset="0"/>
              </a:rPr>
              <a:t>International </a:t>
            </a:r>
            <a:r>
              <a:rPr lang="en-IN" sz="2200" dirty="0">
                <a:solidFill>
                  <a:prstClr val="black"/>
                </a:solidFill>
                <a:latin typeface="Times New Roman" panose="02020603050405020304" pitchFamily="18" charset="0"/>
                <a:cs typeface="Times New Roman" panose="02020603050405020304" pitchFamily="18" charset="0"/>
              </a:rPr>
              <a:t>bonds are typically </a:t>
            </a:r>
            <a:r>
              <a:rPr lang="en-IN" sz="2200" dirty="0" smtClean="0">
                <a:solidFill>
                  <a:prstClr val="black"/>
                </a:solidFill>
                <a:latin typeface="Times New Roman" panose="02020603050405020304" pitchFamily="18" charset="0"/>
                <a:cs typeface="Times New Roman" panose="02020603050405020304" pitchFamily="18" charset="0"/>
              </a:rPr>
              <a:t>classified </a:t>
            </a:r>
            <a:r>
              <a:rPr lang="en-IN" sz="2200" dirty="0">
                <a:solidFill>
                  <a:prstClr val="black"/>
                </a:solidFill>
                <a:latin typeface="Times New Roman" panose="02020603050405020304" pitchFamily="18" charset="0"/>
                <a:cs typeface="Times New Roman" panose="02020603050405020304" pitchFamily="18" charset="0"/>
              </a:rPr>
              <a:t>as either foreign bonds or  </a:t>
            </a:r>
            <a:r>
              <a:rPr lang="en-IN" sz="2200" dirty="0" smtClean="0">
                <a:solidFill>
                  <a:prstClr val="black"/>
                </a:solidFill>
                <a:latin typeface="Times New Roman" panose="02020603050405020304" pitchFamily="18" charset="0"/>
                <a:cs typeface="Times New Roman" panose="02020603050405020304" pitchFamily="18" charset="0"/>
              </a:rPr>
              <a:t>euro bonds</a:t>
            </a: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IN" sz="2200" dirty="0" smtClean="0">
                <a:solidFill>
                  <a:prstClr val="black"/>
                </a:solidFill>
                <a:latin typeface="Times New Roman" panose="02020603050405020304" pitchFamily="18" charset="0"/>
                <a:cs typeface="Times New Roman" panose="02020603050405020304" pitchFamily="18" charset="0"/>
              </a:rPr>
              <a:t>A </a:t>
            </a:r>
            <a:r>
              <a:rPr lang="en-IN" sz="2200" dirty="0">
                <a:solidFill>
                  <a:prstClr val="black"/>
                </a:solidFill>
                <a:latin typeface="Times New Roman" panose="02020603050405020304" pitchFamily="18" charset="0"/>
                <a:cs typeface="Times New Roman" panose="02020603050405020304" pitchFamily="18" charset="0"/>
              </a:rPr>
              <a:t>foreign bond is issued by a borrower foreign to the country where  the bond is placed.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IN" sz="2200" dirty="0" smtClean="0">
                <a:solidFill>
                  <a:prstClr val="black"/>
                </a:solidFill>
                <a:latin typeface="Times New Roman" panose="02020603050405020304" pitchFamily="18" charset="0"/>
                <a:cs typeface="Times New Roman" panose="02020603050405020304" pitchFamily="18" charset="0"/>
              </a:rPr>
              <a:t>Eurobonds </a:t>
            </a:r>
            <a:r>
              <a:rPr lang="en-IN" sz="2200" dirty="0">
                <a:solidFill>
                  <a:prstClr val="black"/>
                </a:solidFill>
                <a:latin typeface="Times New Roman" panose="02020603050405020304" pitchFamily="18" charset="0"/>
                <a:cs typeface="Times New Roman" panose="02020603050405020304" pitchFamily="18" charset="0"/>
              </a:rPr>
              <a:t>are sold in countries other than  the country represented by the currency denominating them.</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2800" b="1" dirty="0">
                <a:solidFill>
                  <a:srgbClr val="C00000"/>
                </a:solidFill>
                <a:latin typeface="Times New Roman" panose="02020603050405020304" pitchFamily="18" charset="0"/>
                <a:ea typeface="+mn-ea"/>
                <a:cs typeface="Times New Roman" panose="02020603050405020304" pitchFamily="18" charset="0"/>
              </a:rPr>
              <a:t>5. Balance of Payments</a:t>
            </a:r>
            <a:br>
              <a:rPr lang="en-IN" sz="2800" b="1" dirty="0">
                <a:solidFill>
                  <a:srgbClr val="C00000"/>
                </a:solidFill>
                <a:latin typeface="Times New Roman" panose="02020603050405020304" pitchFamily="18" charset="0"/>
                <a:ea typeface="+mn-ea"/>
                <a:cs typeface="Times New Roman" panose="02020603050405020304" pitchFamily="18" charset="0"/>
              </a:rPr>
            </a:br>
            <a:endParaRPr lang="en-IN" sz="2800" dirty="0">
              <a:solidFill>
                <a:srgbClr val="C00000"/>
              </a:solidFill>
            </a:endParaRPr>
          </a:p>
        </p:txBody>
      </p:sp>
      <p:sp>
        <p:nvSpPr>
          <p:cNvPr id="3" name="Content Placeholder 2"/>
          <p:cNvSpPr>
            <a:spLocks noGrp="1"/>
          </p:cNvSpPr>
          <p:nvPr>
            <p:ph idx="1"/>
          </p:nvPr>
        </p:nvSpPr>
        <p:spPr/>
        <p:txBody>
          <a:bodyPr>
            <a:noAutofit/>
          </a:bodyPr>
          <a:lstStyle/>
          <a:p>
            <a:pPr marL="0" indent="0" algn="just">
              <a:buNone/>
            </a:pPr>
            <a:r>
              <a:rPr lang="en-IN" sz="2200" dirty="0" smtClean="0">
                <a:latin typeface="Times New Roman" panose="02020603050405020304" pitchFamily="18" charset="0"/>
                <a:cs typeface="Times New Roman" panose="02020603050405020304" pitchFamily="18" charset="0"/>
              </a:rPr>
              <a:t>	International </a:t>
            </a:r>
            <a:r>
              <a:rPr lang="en-IN" sz="2200" dirty="0">
                <a:latin typeface="Times New Roman" panose="02020603050405020304" pitchFamily="18" charset="0"/>
                <a:cs typeface="Times New Roman" panose="02020603050405020304" pitchFamily="18" charset="0"/>
              </a:rPr>
              <a:t>trade and other international transactions result in a flow of  funds between countries. All transactions relating to the flow of goods, services  and funds across national boundaries are recorded in the balance of payments of  the countries concerned.</a:t>
            </a:r>
            <a:endParaRPr lang="en-IN" sz="2200" dirty="0">
              <a:latin typeface="Times New Roman" panose="02020603050405020304" pitchFamily="18" charset="0"/>
              <a:cs typeface="Times New Roman" panose="02020603050405020304" pitchFamily="18" charset="0"/>
            </a:endParaRPr>
          </a:p>
          <a:p>
            <a:pPr marL="0" indent="0" algn="just">
              <a:buNone/>
            </a:pPr>
            <a:r>
              <a:rPr lang="en-IN" sz="2200" dirty="0" smtClean="0">
                <a:latin typeface="Times New Roman" panose="02020603050405020304" pitchFamily="18" charset="0"/>
                <a:cs typeface="Times New Roman" panose="02020603050405020304" pitchFamily="18" charset="0"/>
              </a:rPr>
              <a:t>	Balance </a:t>
            </a:r>
            <a:r>
              <a:rPr lang="en-IN" sz="2200" dirty="0">
                <a:latin typeface="Times New Roman" panose="02020603050405020304" pitchFamily="18" charset="0"/>
                <a:cs typeface="Times New Roman" panose="02020603050405020304" pitchFamily="18" charset="0"/>
              </a:rPr>
              <a:t>of payments (</a:t>
            </a:r>
            <a:r>
              <a:rPr lang="en-IN" sz="2200" dirty="0" err="1">
                <a:latin typeface="Times New Roman" panose="02020603050405020304" pitchFamily="18" charset="0"/>
                <a:cs typeface="Times New Roman" panose="02020603050405020304" pitchFamily="18" charset="0"/>
              </a:rPr>
              <a:t>BoPs</a:t>
            </a:r>
            <a:r>
              <a:rPr lang="en-IN" sz="2200" dirty="0">
                <a:latin typeface="Times New Roman" panose="02020603050405020304" pitchFamily="18" charset="0"/>
                <a:cs typeface="Times New Roman" panose="02020603050405020304" pitchFamily="18" charset="0"/>
              </a:rPr>
              <a:t>) is systematic statement that systematically  summarizes, for a specified period of time, the monetary transactions of an  economy with the rest of the world. </a:t>
            </a:r>
            <a:endParaRPr lang="en-IN" sz="2200" dirty="0" smtClean="0">
              <a:latin typeface="Times New Roman" panose="02020603050405020304" pitchFamily="18" charset="0"/>
              <a:cs typeface="Times New Roman" panose="02020603050405020304" pitchFamily="18" charset="0"/>
            </a:endParaRPr>
          </a:p>
          <a:p>
            <a:pPr marL="0" indent="0" algn="just">
              <a:buNone/>
            </a:pPr>
            <a:r>
              <a:rPr lang="en-IN" sz="2200" dirty="0">
                <a:latin typeface="Times New Roman" panose="02020603050405020304" pitchFamily="18" charset="0"/>
                <a:cs typeface="Times New Roman" panose="02020603050405020304" pitchFamily="18" charset="0"/>
              </a:rPr>
              <a:t>	</a:t>
            </a: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lgn="just">
              <a:buNone/>
            </a:pPr>
            <a:r>
              <a:rPr lang="en-IN" sz="2200" dirty="0" smtClean="0">
                <a:latin typeface="Times New Roman" panose="02020603050405020304" pitchFamily="18" charset="0"/>
                <a:cs typeface="Times New Roman" panose="02020603050405020304" pitchFamily="18" charset="0"/>
              </a:rPr>
              <a:t>	In </a:t>
            </a:r>
            <a:r>
              <a:rPr lang="en-IN" sz="2200" dirty="0">
                <a:latin typeface="Times New Roman" panose="02020603050405020304" pitchFamily="18" charset="0"/>
                <a:cs typeface="Times New Roman" panose="02020603050405020304" pitchFamily="18" charset="0"/>
              </a:rPr>
              <a:t>simple words, the balance of  payments of a country is a systematic record of all transactions between the  ‘residents’ of a country and the rest of the world. The balance of payments  includes both visible and invisible transactions. It presents a classified record of:</a:t>
            </a:r>
            <a:endParaRPr lang="en-IN" sz="2200" dirty="0">
              <a:latin typeface="Times New Roman" panose="02020603050405020304" pitchFamily="18" charset="0"/>
              <a:cs typeface="Times New Roman" panose="02020603050405020304" pitchFamily="18" charset="0"/>
            </a:endParaRPr>
          </a:p>
          <a:p>
            <a:pPr lvl="0" algn="just">
              <a:buFont typeface="+mj-lt"/>
              <a:buAutoNum type="arabicPeriod"/>
            </a:pPr>
            <a:r>
              <a:rPr lang="en-IN" sz="2200" dirty="0">
                <a:latin typeface="Times New Roman" panose="02020603050405020304" pitchFamily="18" charset="0"/>
                <a:cs typeface="Times New Roman" panose="02020603050405020304" pitchFamily="18" charset="0"/>
              </a:rPr>
              <a:t>All receipts on account of goods exported, services rendered and capital  received by ‘residents’ and</a:t>
            </a:r>
            <a:endParaRPr lang="en-IN" sz="2200" dirty="0">
              <a:latin typeface="Times New Roman" panose="02020603050405020304" pitchFamily="18" charset="0"/>
              <a:cs typeface="Times New Roman" panose="02020603050405020304" pitchFamily="18" charset="0"/>
            </a:endParaRPr>
          </a:p>
          <a:p>
            <a:pPr lvl="0" algn="just">
              <a:buFont typeface="+mj-lt"/>
              <a:buAutoNum type="arabicPeriod"/>
            </a:pPr>
            <a:r>
              <a:rPr lang="en-IN" sz="2200" dirty="0">
                <a:latin typeface="Times New Roman" panose="02020603050405020304" pitchFamily="18" charset="0"/>
                <a:cs typeface="Times New Roman" panose="02020603050405020304" pitchFamily="18" charset="0"/>
              </a:rPr>
              <a:t>Payments made by then on account of goods imported and services  received from the capital transferred to ‘non-residents’ or ‘foreigners’.</a:t>
            </a:r>
            <a:endParaRPr lang="en-IN" sz="2200" dirty="0">
              <a:latin typeface="Times New Roman" panose="02020603050405020304" pitchFamily="18" charset="0"/>
              <a:cs typeface="Times New Roman" panose="02020603050405020304" pitchFamily="18" charset="0"/>
            </a:endParaRPr>
          </a:p>
          <a:p>
            <a:pPr marL="0" lvl="0" indent="0" algn="just">
              <a:buNone/>
            </a:pPr>
            <a:r>
              <a:rPr lang="en-IN" sz="2200" dirty="0" smtClean="0">
                <a:latin typeface="Times New Roman" panose="02020603050405020304" pitchFamily="18" charset="0"/>
                <a:cs typeface="Times New Roman" panose="02020603050405020304" pitchFamily="18" charset="0"/>
              </a:rPr>
              <a:t>	</a:t>
            </a:r>
            <a:endParaRPr lang="en-IN"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84784"/>
            <a:ext cx="8229600" cy="4641379"/>
          </a:xfrm>
        </p:spPr>
        <p:txBody>
          <a:bodyPr>
            <a:noAutofit/>
          </a:bodyPr>
          <a:lstStyle/>
          <a:p>
            <a:pPr lvl="0" algn="just">
              <a:buFont typeface="Wingdings" panose="05000000000000000000" pitchFamily="2" charset="2"/>
              <a:buChar char="Ø"/>
            </a:pPr>
            <a:r>
              <a:rPr lang="en-IN" sz="2200" dirty="0">
                <a:solidFill>
                  <a:prstClr val="black"/>
                </a:solidFill>
                <a:latin typeface="Times New Roman" panose="02020603050405020304" pitchFamily="18" charset="0"/>
                <a:cs typeface="Times New Roman" panose="02020603050405020304" pitchFamily="18" charset="0"/>
              </a:rPr>
              <a:t>Thus the transactions include the exports and imports (by individuals,  firms and government agencies) of goods and services, income flows, capital  flows and gifts and similar one-sided transfer of payments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IN" sz="2200" dirty="0" smtClean="0">
                <a:solidFill>
                  <a:prstClr val="black"/>
                </a:solidFill>
                <a:latin typeface="Times New Roman" panose="02020603050405020304" pitchFamily="18" charset="0"/>
                <a:cs typeface="Times New Roman" panose="02020603050405020304" pitchFamily="18" charset="0"/>
              </a:rPr>
              <a:t>A </a:t>
            </a:r>
            <a:r>
              <a:rPr lang="en-IN" sz="2200" dirty="0">
                <a:solidFill>
                  <a:prstClr val="black"/>
                </a:solidFill>
                <a:latin typeface="Times New Roman" panose="02020603050405020304" pitchFamily="18" charset="0"/>
                <a:cs typeface="Times New Roman" panose="02020603050405020304" pitchFamily="18" charset="0"/>
              </a:rPr>
              <a:t>rule of thumb that  aids in understanding the BOP is to “follow the cash flow”.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IN" sz="2200" dirty="0" smtClean="0">
                <a:solidFill>
                  <a:prstClr val="black"/>
                </a:solidFill>
                <a:latin typeface="Times New Roman" panose="02020603050405020304" pitchFamily="18" charset="0"/>
                <a:cs typeface="Times New Roman" panose="02020603050405020304" pitchFamily="18" charset="0"/>
              </a:rPr>
              <a:t>Balance </a:t>
            </a:r>
            <a:r>
              <a:rPr lang="en-IN" sz="2200" dirty="0">
                <a:solidFill>
                  <a:prstClr val="black"/>
                </a:solidFill>
                <a:latin typeface="Times New Roman" panose="02020603050405020304" pitchFamily="18" charset="0"/>
                <a:cs typeface="Times New Roman" panose="02020603050405020304" pitchFamily="18" charset="0"/>
              </a:rPr>
              <a:t>of payments  for a country is the sum of the Current Account, the Capital Account, and the  change in Official Reserves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US" sz="2200" dirty="0" smtClean="0">
                <a:solidFill>
                  <a:prstClr val="black"/>
                </a:solidFill>
                <a:latin typeface="Times New Roman" panose="02020603050405020304" pitchFamily="18" charset="0"/>
                <a:cs typeface="Times New Roman" panose="02020603050405020304" pitchFamily="18" charset="0"/>
              </a:rPr>
              <a:t>Current account is the sum of the balance of trade(goods and services exports minus imports), net income from abroad, and net current transfers.</a:t>
            </a:r>
            <a:endParaRPr lang="en-US" sz="2200" dirty="0" smtClean="0">
              <a:solidFill>
                <a:prstClr val="black"/>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US" sz="2200" dirty="0" smtClean="0">
                <a:solidFill>
                  <a:prstClr val="black"/>
                </a:solidFill>
                <a:latin typeface="Times New Roman" panose="02020603050405020304" pitchFamily="18" charset="0"/>
                <a:cs typeface="Times New Roman" panose="02020603050405020304" pitchFamily="18" charset="0"/>
              </a:rPr>
              <a:t>Capital account is related to claims and liabilities of financial nature</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which cause a change in the assets or liabilities of the residents of the country or its </a:t>
            </a:r>
            <a:r>
              <a:rPr lang="en-US" sz="2200" dirty="0" err="1" smtClean="0">
                <a:solidFill>
                  <a:prstClr val="black"/>
                </a:solidFill>
                <a:latin typeface="Times New Roman" panose="02020603050405020304" pitchFamily="18" charset="0"/>
                <a:cs typeface="Times New Roman" panose="02020603050405020304" pitchFamily="18" charset="0"/>
              </a:rPr>
              <a:t>gove</a:t>
            </a:r>
            <a:r>
              <a:rPr lang="en-IN" sz="2200" dirty="0">
                <a:solidFill>
                  <a:prstClr val="black"/>
                </a:solidFill>
                <a:latin typeface="Times New Roman" panose="02020603050405020304" pitchFamily="18" charset="0"/>
                <a:cs typeface="Times New Roman" panose="02020603050405020304" pitchFamily="18" charset="0"/>
              </a:rPr>
              <a:t>r</a:t>
            </a:r>
            <a:r>
              <a:rPr lang="en-US" sz="2200" dirty="0" err="1" smtClean="0">
                <a:solidFill>
                  <a:prstClr val="black"/>
                </a:solidFill>
              </a:rPr>
              <a:t>nment</a:t>
            </a:r>
            <a:r>
              <a:rPr lang="en-US" sz="2200" dirty="0" smtClean="0">
                <a:solidFill>
                  <a:prstClr val="black"/>
                </a:solidFill>
              </a:rPr>
              <a:t>.</a:t>
            </a:r>
            <a:endParaRPr lang="en-IN" sz="2200" dirty="0">
              <a:solidFill>
                <a:prstClr val="black"/>
              </a:solidFill>
            </a:endParaRPr>
          </a:p>
          <a:p>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Introduction </a:t>
            </a:r>
            <a:endParaRPr lang="en-IN" sz="3000" b="1" dirty="0"/>
          </a:p>
        </p:txBody>
      </p:sp>
      <p:sp>
        <p:nvSpPr>
          <p:cNvPr id="3" name="Content Placeholder 2"/>
          <p:cNvSpPr>
            <a:spLocks noGrp="1"/>
          </p:cNvSpPr>
          <p:nvPr>
            <p:ph idx="1"/>
          </p:nvPr>
        </p:nvSpPr>
        <p:spPr/>
        <p:txBody>
          <a:bodyPr>
            <a:normAutofit/>
          </a:bodyPr>
          <a:lstStyle/>
          <a:p>
            <a:pPr marL="0" indent="0" algn="just">
              <a:lnSpc>
                <a:spcPct val="150000"/>
              </a:lnSpc>
              <a:buNone/>
            </a:pPr>
            <a:r>
              <a:rPr lang="en-IN" sz="2200" b="0" i="0" u="none" strike="noStrike" baseline="0" dirty="0" smtClean="0">
                <a:latin typeface="Times New Roman" panose="02020603050405020304" pitchFamily="18" charset="0"/>
                <a:cs typeface="Times New Roman" panose="02020603050405020304" pitchFamily="18" charset="0"/>
              </a:rPr>
              <a:t>	As human societies and economies evolved, production was increasingly for exchange, not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for consumption by the producer as in an earlier era; exchange with local communities and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villages then within reasons and across countries and finally cross border.</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Meaning</a:t>
            </a:r>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marL="0" indent="0">
              <a:buNone/>
            </a:pPr>
            <a:endParaRPr lang="en-IN" sz="2200" b="0" i="0" u="none" strike="noStrike" baseline="0" dirty="0" smtClean="0">
              <a:latin typeface="Times New Roman" panose="02020603050405020304" pitchFamily="18" charset="0"/>
              <a:cs typeface="Times New Roman" panose="02020603050405020304" pitchFamily="18" charset="0"/>
            </a:endParaRPr>
          </a:p>
          <a:p>
            <a:r>
              <a:rPr lang="en-IN" sz="2200" b="0" i="0" u="none" strike="noStrike" baseline="0" dirty="0" smtClean="0">
                <a:latin typeface="Times New Roman" panose="02020603050405020304" pitchFamily="18" charset="0"/>
                <a:cs typeface="Times New Roman" panose="02020603050405020304" pitchFamily="18" charset="0"/>
              </a:rPr>
              <a:t> Fast means of communication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have made the world a small village. No single nation can remain aloof today, without having</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to transact with others. </a:t>
            </a:r>
            <a:endParaRPr lang="en-IN" sz="2200" b="0" i="0" u="none" strike="noStrike" baseline="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r>
              <a:rPr lang="en-IN" sz="2200" b="0" i="0" u="none" strike="noStrike" baseline="0" dirty="0" smtClean="0">
                <a:latin typeface="Times New Roman" panose="02020603050405020304" pitchFamily="18" charset="0"/>
                <a:cs typeface="Times New Roman" panose="02020603050405020304" pitchFamily="18" charset="0"/>
              </a:rPr>
              <a:t>Exchange of goods/services, financial resources, technology development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and skilled manpower is the reality of today’s international finance. </a:t>
            </a:r>
            <a:endParaRPr lang="en-IN" sz="2200" b="0" i="0" u="none" strike="noStrike" baseline="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The systematic effort to facilitates the free flow of goods and services, across national boundaries, is called international finance.</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200" dirty="0">
                <a:latin typeface="Times New Roman" panose="02020603050405020304" pitchFamily="18" charset="0"/>
                <a:cs typeface="Times New Roman" panose="02020603050405020304" pitchFamily="18" charset="0"/>
              </a:rPr>
              <a:t>International Finance is an important part of financial economics.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mainly discusses the issues related with monetary interactions of at least two or more countries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International </a:t>
            </a:r>
            <a:r>
              <a:rPr lang="en-IN" sz="2200" dirty="0">
                <a:latin typeface="Times New Roman" panose="02020603050405020304" pitchFamily="18" charset="0"/>
                <a:cs typeface="Times New Roman" panose="02020603050405020304" pitchFamily="18" charset="0"/>
              </a:rPr>
              <a:t>finance is concerned with subjects such as exchange rates of currencies, monetary systems of the world, foreign direct investment (FDI), and other important issues associated with international financial management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Definition </a:t>
            </a:r>
            <a:endParaRPr lang="en-IN" sz="3000" b="1" dirty="0">
              <a:solidFill>
                <a:srgbClr val="C00000"/>
              </a:solidFill>
            </a:endParaRPr>
          </a:p>
        </p:txBody>
      </p:sp>
      <p:sp>
        <p:nvSpPr>
          <p:cNvPr id="3" name="Content Placeholder 2"/>
          <p:cNvSpPr>
            <a:spLocks noGrp="1"/>
          </p:cNvSpPr>
          <p:nvPr>
            <p:ph idx="1"/>
          </p:nvPr>
        </p:nvSpPr>
        <p:spPr>
          <a:xfrm>
            <a:off x="457200" y="1196752"/>
            <a:ext cx="8229600" cy="4929411"/>
          </a:xfrm>
        </p:spPr>
        <p:txBody>
          <a:bodyPr>
            <a:no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The term international finance is defined on the basis of various parameters: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a:t>
            </a:r>
            <a:r>
              <a:rPr lang="en-IN" sz="2200" b="0" i="1" u="none" strike="noStrike" baseline="0" dirty="0" smtClean="0">
                <a:latin typeface="Times New Roman" panose="02020603050405020304" pitchFamily="18" charset="0"/>
                <a:cs typeface="Times New Roman" panose="02020603050405020304" pitchFamily="18" charset="0"/>
              </a:rPr>
              <a:t>a</a:t>
            </a:r>
            <a:r>
              <a:rPr lang="en-IN" sz="2200" b="0" i="0" u="none" strike="noStrike" baseline="0" dirty="0" smtClean="0">
                <a:latin typeface="Times New Roman" panose="02020603050405020304" pitchFamily="18" charset="0"/>
                <a:cs typeface="Times New Roman" panose="02020603050405020304" pitchFamily="18" charset="0"/>
              </a:rPr>
              <a:t>) It is a discipline of financing the international economic and commercial relations between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countries.</a:t>
            </a:r>
            <a:endParaRPr lang="en-IN" sz="2200" b="0" i="0" u="none" strike="noStrike" baseline="0" dirty="0" smtClean="0">
              <a:latin typeface="Times New Roman" panose="02020603050405020304" pitchFamily="18" charset="0"/>
              <a:cs typeface="Times New Roman" panose="02020603050405020304" pitchFamily="18" charset="0"/>
            </a:endParaRPr>
          </a:p>
          <a:p>
            <a:pPr marL="457200" lvl="1" indent="0">
              <a:buNone/>
            </a:pPr>
            <a:r>
              <a:rPr lang="en-IN" sz="2200" b="0" i="0" u="none" strike="noStrike" baseline="0" dirty="0" smtClean="0">
                <a:latin typeface="Times New Roman" panose="02020603050405020304" pitchFamily="18" charset="0"/>
                <a:cs typeface="Times New Roman" panose="02020603050405020304" pitchFamily="18" charset="0"/>
              </a:rPr>
              <a:t>(</a:t>
            </a:r>
            <a:r>
              <a:rPr lang="en-IN" sz="2200" b="0" i="1" u="none" strike="noStrike" baseline="0" dirty="0" smtClean="0">
                <a:latin typeface="Times New Roman" panose="02020603050405020304" pitchFamily="18" charset="0"/>
                <a:cs typeface="Times New Roman" panose="02020603050405020304" pitchFamily="18" charset="0"/>
              </a:rPr>
              <a:t>b</a:t>
            </a:r>
            <a:r>
              <a:rPr lang="en-IN" sz="2200" b="0" i="0" u="none" strike="noStrike" baseline="0" dirty="0" smtClean="0">
                <a:latin typeface="Times New Roman" panose="02020603050405020304" pitchFamily="18" charset="0"/>
                <a:cs typeface="Times New Roman" panose="02020603050405020304" pitchFamily="18" charset="0"/>
              </a:rPr>
              <a:t>) It includes international markets (such as international banking, euro currency market,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euro bond, international stock exchanges, American Depository Receipts, GDRs, international</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institutions </a:t>
            </a:r>
            <a:r>
              <a:rPr lang="en-IN" sz="2200" b="0" i="1" u="none" strike="noStrike" baseline="0" dirty="0" smtClean="0">
                <a:latin typeface="Times New Roman" panose="02020603050405020304" pitchFamily="18" charset="0"/>
                <a:cs typeface="Times New Roman" panose="02020603050405020304" pitchFamily="18" charset="0"/>
              </a:rPr>
              <a:t>viz., </a:t>
            </a:r>
            <a:r>
              <a:rPr lang="en-IN" sz="2200" b="0" i="0" u="none" strike="noStrike" baseline="0" dirty="0" smtClean="0">
                <a:latin typeface="Times New Roman" panose="02020603050405020304" pitchFamily="18" charset="0"/>
                <a:cs typeface="Times New Roman" panose="02020603050405020304" pitchFamily="18" charset="0"/>
              </a:rPr>
              <a:t>IMF, World Bank, Asian Development Bank, </a:t>
            </a:r>
            <a:r>
              <a:rPr lang="en-IN" sz="2200" b="0" i="0" u="none" strike="noStrike" baseline="0" dirty="0" err="1" smtClean="0">
                <a:latin typeface="Times New Roman" panose="02020603050405020304" pitchFamily="18" charset="0"/>
                <a:cs typeface="Times New Roman" panose="02020603050405020304" pitchFamily="18" charset="0"/>
              </a:rPr>
              <a:t>Brics</a:t>
            </a:r>
            <a:r>
              <a:rPr lang="en-IN" sz="2200" b="0" i="0" u="none" strike="noStrike" baseline="0" dirty="0" smtClean="0">
                <a:latin typeface="Times New Roman" panose="02020603050405020304" pitchFamily="18" charset="0"/>
                <a:cs typeface="Times New Roman" panose="02020603050405020304" pitchFamily="18" charset="0"/>
              </a:rPr>
              <a:t> Bank, China, WTO,</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UNCTAD, Letters of Credit, Bill of Lading, factoring and the like, international financial</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instruments foreign exchange markets, Balance of Payments and International risk</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management.</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t>
            </a:r>
            <a:r>
              <a:rPr lang="en-IN" sz="2200" b="0" i="1" u="none" strike="noStrike" baseline="0" dirty="0" smtClean="0">
                <a:latin typeface="Times New Roman" panose="02020603050405020304" pitchFamily="18" charset="0"/>
                <a:cs typeface="Times New Roman" panose="02020603050405020304" pitchFamily="18" charset="0"/>
              </a:rPr>
              <a:t>c</a:t>
            </a:r>
            <a:r>
              <a:rPr lang="en-IN" sz="2200" b="0" i="0" u="none" strike="noStrike" baseline="0" dirty="0" smtClean="0">
                <a:latin typeface="Times New Roman" panose="02020603050405020304" pitchFamily="18" charset="0"/>
                <a:cs typeface="Times New Roman" panose="02020603050405020304" pitchFamily="18" charset="0"/>
              </a:rPr>
              <a:t>) It is related to management, economic, commercial and accounting activities of MNCs,</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governments and private individuals.</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t>
            </a:r>
            <a:r>
              <a:rPr lang="en-IN" sz="2200" b="0" i="1" u="none" strike="noStrike" baseline="0" dirty="0" smtClean="0">
                <a:latin typeface="Times New Roman" panose="02020603050405020304" pitchFamily="18" charset="0"/>
                <a:cs typeface="Times New Roman" panose="02020603050405020304" pitchFamily="18" charset="0"/>
              </a:rPr>
              <a:t>d</a:t>
            </a:r>
            <a:r>
              <a:rPr lang="en-IN" sz="2200" b="0" i="0" u="none" strike="noStrike" baseline="0" dirty="0" smtClean="0">
                <a:latin typeface="Times New Roman" panose="02020603050405020304" pitchFamily="18" charset="0"/>
                <a:cs typeface="Times New Roman" panose="02020603050405020304" pitchFamily="18" charset="0"/>
              </a:rPr>
              <a:t>) It involves conversion of one currency into another.</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a:t>
            </a:r>
            <a:r>
              <a:rPr lang="en-IN" sz="2200" b="0" i="1" u="none" strike="noStrike" baseline="0" dirty="0" smtClean="0">
                <a:latin typeface="Times New Roman" panose="02020603050405020304" pitchFamily="18" charset="0"/>
                <a:cs typeface="Times New Roman" panose="02020603050405020304" pitchFamily="18" charset="0"/>
              </a:rPr>
              <a:t>e</a:t>
            </a:r>
            <a:r>
              <a:rPr lang="en-IN" sz="2200" b="0" i="0" u="none" strike="noStrike" baseline="0" dirty="0" smtClean="0">
                <a:latin typeface="Times New Roman" panose="02020603050405020304" pitchFamily="18" charset="0"/>
                <a:cs typeface="Times New Roman" panose="02020603050405020304" pitchFamily="18" charset="0"/>
              </a:rPr>
              <a:t>) It coordinates all financial and non-financial operations with the objectives of maximisation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of the shareholders’ wealth.</a:t>
            </a: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IN" sz="2800" b="1" dirty="0" smtClean="0">
                <a:solidFill>
                  <a:srgbClr val="C00000"/>
                </a:solidFill>
                <a:latin typeface="Times New Roman" panose="02020603050405020304" pitchFamily="18" charset="0"/>
                <a:ea typeface="+mn-ea"/>
                <a:cs typeface="Times New Roman" panose="02020603050405020304" pitchFamily="18" charset="0"/>
              </a:rPr>
              <a:t>Notable </a:t>
            </a:r>
            <a:r>
              <a:rPr lang="en-IN" sz="2800" b="1" dirty="0">
                <a:solidFill>
                  <a:srgbClr val="C00000"/>
                </a:solidFill>
                <a:latin typeface="Times New Roman" panose="02020603050405020304" pitchFamily="18" charset="0"/>
                <a:ea typeface="+mn-ea"/>
                <a:cs typeface="Times New Roman" panose="02020603050405020304" pitchFamily="18" charset="0"/>
              </a:rPr>
              <a:t>international finance </a:t>
            </a:r>
            <a:r>
              <a:rPr lang="en-IN" sz="2800" b="1" dirty="0" smtClean="0">
                <a:solidFill>
                  <a:srgbClr val="C00000"/>
                </a:solidFill>
                <a:latin typeface="Times New Roman" panose="02020603050405020304" pitchFamily="18" charset="0"/>
                <a:ea typeface="+mn-ea"/>
                <a:cs typeface="Times New Roman" panose="02020603050405020304" pitchFamily="18" charset="0"/>
              </a:rPr>
              <a:t>organizations</a:t>
            </a:r>
            <a:br>
              <a:rPr lang="en-IN" sz="2800" b="1" dirty="0">
                <a:solidFill>
                  <a:srgbClr val="C00000"/>
                </a:solidFill>
                <a:latin typeface="Times New Roman" panose="02020603050405020304" pitchFamily="18" charset="0"/>
                <a:ea typeface="+mn-ea"/>
                <a:cs typeface="Times New Roman" panose="02020603050405020304" pitchFamily="18" charset="0"/>
              </a:rPr>
            </a:br>
            <a:endParaRPr lang="en-IN" sz="2800" b="1"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World Bank, </a:t>
            </a:r>
            <a:endParaRPr lang="en-IN" sz="2200" dirty="0" smtClean="0">
              <a:latin typeface="Times New Roman" panose="02020603050405020304" pitchFamily="18" charset="0"/>
              <a:cs typeface="Times New Roman" panose="02020603050405020304" pitchFamily="18" charset="0"/>
            </a:endParaRPr>
          </a:p>
          <a:p>
            <a:pPr marL="457200" indent="-457200">
              <a:buAutoNum type="arabicPeriod"/>
            </a:pPr>
            <a:r>
              <a:rPr lang="en-IN" sz="2200" dirty="0">
                <a:latin typeface="Times New Roman" panose="02020603050405020304" pitchFamily="18" charset="0"/>
                <a:cs typeface="Times New Roman" panose="02020603050405020304" pitchFamily="18" charset="0"/>
              </a:rPr>
              <a:t>T</a:t>
            </a:r>
            <a:r>
              <a:rPr lang="en-IN" sz="2200" dirty="0" smtClean="0">
                <a:latin typeface="Times New Roman" panose="02020603050405020304" pitchFamily="18" charset="0"/>
                <a:cs typeface="Times New Roman" panose="02020603050405020304" pitchFamily="18" charset="0"/>
              </a:rPr>
              <a:t>he </a:t>
            </a:r>
            <a:r>
              <a:rPr lang="en-IN" sz="2200" dirty="0">
                <a:latin typeface="Times New Roman" panose="02020603050405020304" pitchFamily="18" charset="0"/>
                <a:cs typeface="Times New Roman" panose="02020603050405020304" pitchFamily="18" charset="0"/>
              </a:rPr>
              <a:t>International Finance Corporation (IFC), </a:t>
            </a:r>
            <a:endParaRPr lang="en-IN" sz="2200" dirty="0" smtClean="0">
              <a:latin typeface="Times New Roman" panose="02020603050405020304" pitchFamily="18" charset="0"/>
              <a:cs typeface="Times New Roman" panose="02020603050405020304" pitchFamily="18" charset="0"/>
            </a:endParaRPr>
          </a:p>
          <a:p>
            <a:pPr marL="457200" indent="-457200">
              <a:buAutoNum type="arabicPeriod"/>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International Monetary Fund (IMF), and </a:t>
            </a:r>
            <a:endParaRPr lang="en-IN" sz="2200" dirty="0" smtClean="0">
              <a:latin typeface="Times New Roman" panose="02020603050405020304" pitchFamily="18" charset="0"/>
              <a:cs typeface="Times New Roman" panose="02020603050405020304" pitchFamily="18" charset="0"/>
            </a:endParaRPr>
          </a:p>
          <a:p>
            <a:pPr marL="457200" indent="-457200">
              <a:buAutoNum type="arabicPeriod"/>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National Bureau of Economic Research (NBER</a:t>
            </a:r>
            <a:r>
              <a:rPr lang="en-IN" sz="2200" dirty="0" smtClean="0">
                <a:latin typeface="Times New Roman" panose="02020603050405020304" pitchFamily="18" charset="0"/>
                <a:cs typeface="Times New Roman" panose="02020603050405020304" pitchFamily="18" charset="0"/>
              </a:rPr>
              <a:t>).</a:t>
            </a: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a:solidFill>
                  <a:srgbClr val="C00000"/>
                </a:solidFill>
              </a:rPr>
              <a:t>International financial environment</a:t>
            </a:r>
            <a:endParaRPr lang="en-IN" dirty="0"/>
          </a:p>
        </p:txBody>
      </p:sp>
      <p:sp>
        <p:nvSpPr>
          <p:cNvPr id="3" name="Content Placeholder 2"/>
          <p:cNvSpPr>
            <a:spLocks noGrp="1"/>
          </p:cNvSpPr>
          <p:nvPr>
            <p:ph idx="1"/>
          </p:nvPr>
        </p:nvSpPr>
        <p:spPr/>
        <p:txBody>
          <a:bodyPr>
            <a:normAutofit/>
          </a:bodyPr>
          <a:lstStyle/>
          <a:p>
            <a:pPr>
              <a:buFont typeface="Arial" panose="020B0604020202020204"/>
              <a:buChar char="•"/>
            </a:pPr>
            <a:r>
              <a:rPr lang="en-IN" sz="2200" dirty="0">
                <a:latin typeface="Times New Roman" panose="02020603050405020304" pitchFamily="18" charset="0"/>
                <a:cs typeface="Times New Roman" panose="02020603050405020304" pitchFamily="18" charset="0"/>
              </a:rPr>
              <a:t>We live in a globalized world. Every country is dependent on another country in some other means. Developed countries look for the cheap workforce from developing countries and developing countries look for services and products from </a:t>
            </a:r>
            <a:r>
              <a:rPr lang="en-IN" sz="2200" dirty="0" smtClean="0">
                <a:latin typeface="Times New Roman" panose="02020603050405020304" pitchFamily="18" charset="0"/>
                <a:cs typeface="Times New Roman" panose="02020603050405020304" pitchFamily="18" charset="0"/>
              </a:rPr>
              <a:t>developed </a:t>
            </a:r>
            <a:r>
              <a:rPr lang="en-IN" sz="2200" dirty="0">
                <a:latin typeface="Times New Roman" panose="02020603050405020304" pitchFamily="18" charset="0"/>
                <a:cs typeface="Times New Roman" panose="02020603050405020304" pitchFamily="18" charset="0"/>
              </a:rPr>
              <a:t>countries.</a:t>
            </a:r>
            <a:endParaRPr lang="en-IN" sz="2200" dirty="0">
              <a:latin typeface="Times New Roman" panose="02020603050405020304" pitchFamily="18" charset="0"/>
              <a:cs typeface="Times New Roman" panose="02020603050405020304" pitchFamily="18" charset="0"/>
            </a:endParaRPr>
          </a:p>
          <a:p>
            <a:pPr>
              <a:buFont typeface="Arial" panose="020B0604020202020204"/>
              <a:buChar char="•"/>
            </a:pPr>
            <a:r>
              <a:rPr lang="en-IN" sz="2200" dirty="0">
                <a:latin typeface="Times New Roman" panose="02020603050405020304" pitchFamily="18" charset="0"/>
                <a:cs typeface="Times New Roman" panose="02020603050405020304" pitchFamily="18" charset="0"/>
              </a:rPr>
              <a:t>When a trade happened between two countries as in this case, there are many factors that come into the picture and have to be considered while the execution of the trade so that no violation of regulation happens.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algn="just"/>
            <a:r>
              <a:rPr lang="en-IN" sz="2200" dirty="0">
                <a:latin typeface="Times New Roman" panose="02020603050405020304" pitchFamily="18" charset="0"/>
                <a:cs typeface="Times New Roman" panose="02020603050405020304" pitchFamily="18" charset="0"/>
              </a:rPr>
              <a:t>International financial  environment is totally different from domestic financial environment. </a:t>
            </a:r>
            <a:endParaRPr lang="en-IN" sz="2200" dirty="0" smtClean="0">
              <a:latin typeface="Times New Roman" panose="02020603050405020304" pitchFamily="18" charset="0"/>
              <a:cs typeface="Times New Roman" panose="02020603050405020304" pitchFamily="18" charset="0"/>
            </a:endParaRPr>
          </a:p>
          <a:p>
            <a:pPr algn="just"/>
            <a:r>
              <a:rPr lang="en-IN" sz="2200" dirty="0" smtClean="0">
                <a:latin typeface="Times New Roman" panose="02020603050405020304" pitchFamily="18" charset="0"/>
                <a:cs typeface="Times New Roman" panose="02020603050405020304" pitchFamily="18" charset="0"/>
              </a:rPr>
              <a:t>International </a:t>
            </a:r>
            <a:r>
              <a:rPr lang="en-IN" sz="2200" dirty="0">
                <a:latin typeface="Times New Roman" panose="02020603050405020304" pitchFamily="18" charset="0"/>
                <a:cs typeface="Times New Roman" panose="02020603050405020304" pitchFamily="18" charset="0"/>
              </a:rPr>
              <a:t>financial management is subject to several external forces, like  foreign exchange market, currency convertibility, international monitory system,  balance of payments, and international financial markets.</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8030</Words>
  <Application>WPS Presentation</Application>
  <PresentationFormat>On-screen Show (4:3)</PresentationFormat>
  <Paragraphs>111</Paragraphs>
  <Slides>18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vt:lpstr>
      <vt:lpstr>SimSun</vt:lpstr>
      <vt:lpstr>Wingdings</vt:lpstr>
      <vt:lpstr>Times New Roman</vt:lpstr>
      <vt:lpstr>Arial</vt:lpstr>
      <vt:lpstr>Calibri</vt:lpstr>
      <vt:lpstr>Microsoft YaHei</vt:lpstr>
      <vt:lpstr>Arial Unicode MS</vt:lpstr>
      <vt:lpstr>Office Theme</vt:lpstr>
      <vt:lpstr>Introduction to International Finance</vt:lpstr>
      <vt:lpstr>Introduction </vt:lpstr>
      <vt:lpstr>Meaning</vt:lpstr>
      <vt:lpstr>PowerPoint 演示文稿</vt:lpstr>
      <vt:lpstr>Definition </vt:lpstr>
      <vt:lpstr>PowerPoint 演示文稿</vt:lpstr>
      <vt:lpstr>Notable international finance organizations </vt:lpstr>
      <vt:lpstr>International financial environment</vt:lpstr>
      <vt:lpstr>PowerPoint 演示文稿</vt:lpstr>
      <vt:lpstr>1. Foreign Exchange Market </vt:lpstr>
      <vt:lpstr>PowerPoint 演示文稿</vt:lpstr>
      <vt:lpstr>2. Currency Convertibility </vt:lpstr>
      <vt:lpstr>3. International Monetary System </vt:lpstr>
      <vt:lpstr>4. International Financial Markets </vt:lpstr>
      <vt:lpstr>PowerPoint 演示文稿</vt:lpstr>
      <vt:lpstr>5. Balance of Payments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International Finance</dc:title>
  <dc:creator>user</dc:creator>
  <cp:lastModifiedBy>user</cp:lastModifiedBy>
  <cp:revision>6</cp:revision>
  <dcterms:created xsi:type="dcterms:W3CDTF">2020-12-28T15:20:00Z</dcterms:created>
  <dcterms:modified xsi:type="dcterms:W3CDTF">2024-08-31T07:09:26Z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84BB4B748FE54B108D5BFC9B03D94CF2_12</vt:lpwstr>
  </property>
  <property fmtid="{D5CDD505-2E9C-101B-9397-08002B2CF9AE}" pid="3" name="KSOProductBuildVer">
    <vt:lpwstr>1033-12.2.0.17562</vt:lpwstr>
  </property>
</Properties>
</file>