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C2E60D4D-6BA3-4912-AA6A-B7F5D88E30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D4A34E-03DA-4A98-85A1-C5911332D0F3}"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C2E60D4D-6BA3-4912-AA6A-B7F5D88E30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D4A34E-03DA-4A98-85A1-C5911332D0F3}"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C2E60D4D-6BA3-4912-AA6A-B7F5D88E30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D4A34E-03DA-4A98-85A1-C5911332D0F3}"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C2E60D4D-6BA3-4912-AA6A-B7F5D88E30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D4A34E-03DA-4A98-85A1-C5911332D0F3}"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C2E60D4D-6BA3-4912-AA6A-B7F5D88E30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D4A34E-03DA-4A98-85A1-C5911332D0F3}"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C2E60D4D-6BA3-4912-AA6A-B7F5D88E309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DD4A34E-03DA-4A98-85A1-C5911332D0F3}"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C2E60D4D-6BA3-4912-AA6A-B7F5D88E3096}"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DD4A34E-03DA-4A98-85A1-C5911332D0F3}"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C2E60D4D-6BA3-4912-AA6A-B7F5D88E3096}"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DD4A34E-03DA-4A98-85A1-C5911332D0F3}"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E60D4D-6BA3-4912-AA6A-B7F5D88E3096}"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DD4A34E-03DA-4A98-85A1-C5911332D0F3}"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C2E60D4D-6BA3-4912-AA6A-B7F5D88E309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DD4A34E-03DA-4A98-85A1-C5911332D0F3}"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C2E60D4D-6BA3-4912-AA6A-B7F5D88E309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DD4A34E-03DA-4A98-85A1-C5911332D0F3}"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E60D4D-6BA3-4912-AA6A-B7F5D88E3096}"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D4A34E-03DA-4A98-85A1-C5911332D0F3}"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1">
              <a:lumMod val="20000"/>
              <a:lumOff val="80000"/>
            </a:schemeClr>
          </a:solidFill>
        </p:spPr>
        <p:txBody>
          <a:bodyPr>
            <a:normAutofit/>
          </a:bodyPr>
          <a:lstStyle/>
          <a:p>
            <a:r>
              <a:rPr lang="en-US" sz="3000" b="1" dirty="0" smtClean="0"/>
              <a:t>Types of risks in International finance</a:t>
            </a:r>
            <a:endParaRPr lang="en-IN" sz="3000" b="1" dirty="0"/>
          </a:p>
        </p:txBody>
      </p:sp>
      <p:sp>
        <p:nvSpPr>
          <p:cNvPr id="3" name="Subtitle 2"/>
          <p:cNvSpPr>
            <a:spLocks noGrp="1"/>
          </p:cNvSpPr>
          <p:nvPr>
            <p:ph type="subTitle" idx="1"/>
          </p:nvPr>
        </p:nvSpPr>
        <p:spPr/>
        <p:txBody>
          <a:bodyPr>
            <a:normAutofit fontScale="6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4">
              <a:lumMod val="20000"/>
              <a:lumOff val="80000"/>
            </a:schemeClr>
          </a:solidFill>
        </p:spPr>
        <p:txBody>
          <a:bodyPr>
            <a:normAutofit/>
          </a:bodyPr>
          <a:lstStyle/>
          <a:p>
            <a:pPr marL="0" indent="0" fontAlgn="base">
              <a:buNone/>
            </a:pPr>
            <a:r>
              <a:rPr lang="en-IN" sz="2200" b="1" dirty="0">
                <a:latin typeface="Times New Roman" panose="02020603050405020304" pitchFamily="18" charset="0"/>
                <a:cs typeface="Times New Roman" panose="02020603050405020304" pitchFamily="18" charset="0"/>
              </a:rPr>
              <a:t>4. Legal Risk:</a:t>
            </a:r>
            <a:endParaRPr lang="en-IN" sz="2200" dirty="0">
              <a:latin typeface="Times New Roman" panose="02020603050405020304" pitchFamily="18" charset="0"/>
              <a:cs typeface="Times New Roman" panose="02020603050405020304" pitchFamily="18" charset="0"/>
            </a:endParaRPr>
          </a:p>
          <a:p>
            <a:pPr marL="0" indent="0" fontAlgn="base">
              <a:buNone/>
            </a:pPr>
            <a:r>
              <a:rPr lang="en-IN" sz="2200" dirty="0" smtClean="0">
                <a:latin typeface="Times New Roman" panose="02020603050405020304" pitchFamily="18" charset="0"/>
                <a:cs typeface="Times New Roman" panose="02020603050405020304" pitchFamily="18" charset="0"/>
              </a:rPr>
              <a:t>	The </a:t>
            </a:r>
            <a:r>
              <a:rPr lang="en-IN" sz="2200" dirty="0">
                <a:latin typeface="Times New Roman" panose="02020603050405020304" pitchFamily="18" charset="0"/>
                <a:cs typeface="Times New Roman" panose="02020603050405020304" pitchFamily="18" charset="0"/>
              </a:rPr>
              <a:t>risk arising due to legal enforceability of a contract or a transaction is known as legal risk. The contract is normally unenforceable due to pending, or newly created, political and legal issues between the two trading countries. The various legal taxes, controls, regulations, exchange and trade controls, controls on financial transactions, controls on tariff, and quotas system, are risks factors or elements in foreign trade and finance flows.</a:t>
            </a:r>
            <a:endParaRPr lang="en-IN" sz="2200" dirty="0">
              <a:latin typeface="Times New Roman" panose="02020603050405020304" pitchFamily="18" charset="0"/>
              <a:cs typeface="Times New Roman" panose="02020603050405020304" pitchFamily="18" charset="0"/>
            </a:endParaRPr>
          </a:p>
          <a:p>
            <a:pPr marL="0" indent="0">
              <a:buNone/>
            </a:pPr>
            <a:br>
              <a:rPr lang="en-IN" sz="2200" dirty="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4">
              <a:lumMod val="20000"/>
              <a:lumOff val="80000"/>
            </a:schemeClr>
          </a:solidFill>
        </p:spPr>
        <p:txBody>
          <a:bodyPr>
            <a:normAutofit/>
          </a:bodyPr>
          <a:lstStyle/>
          <a:p>
            <a:pPr marL="0" indent="0" fontAlgn="base">
              <a:buNone/>
            </a:pPr>
            <a:r>
              <a:rPr lang="en-IN" sz="2200" b="1" dirty="0">
                <a:latin typeface="Times New Roman" panose="02020603050405020304" pitchFamily="18" charset="0"/>
                <a:cs typeface="Times New Roman" panose="02020603050405020304" pitchFamily="18" charset="0"/>
              </a:rPr>
              <a:t>5. Liquidity Risk:</a:t>
            </a:r>
            <a:endParaRPr lang="en-IN" sz="2200" dirty="0">
              <a:latin typeface="Times New Roman" panose="02020603050405020304" pitchFamily="18" charset="0"/>
              <a:cs typeface="Times New Roman" panose="02020603050405020304" pitchFamily="18" charset="0"/>
            </a:endParaRPr>
          </a:p>
          <a:p>
            <a:pPr marL="0" indent="0" fontAlgn="base">
              <a:buNone/>
            </a:pPr>
            <a:r>
              <a:rPr lang="en-IN" sz="2200" dirty="0" smtClean="0">
                <a:latin typeface="Times New Roman" panose="02020603050405020304" pitchFamily="18" charset="0"/>
                <a:cs typeface="Times New Roman" panose="02020603050405020304" pitchFamily="18" charset="0"/>
              </a:rPr>
              <a:t>	If </a:t>
            </a:r>
            <a:r>
              <a:rPr lang="en-IN" sz="2200" dirty="0">
                <a:latin typeface="Times New Roman" panose="02020603050405020304" pitchFamily="18" charset="0"/>
                <a:cs typeface="Times New Roman" panose="02020603050405020304" pitchFamily="18" charset="0"/>
              </a:rPr>
              <a:t>the markets turn illiquid or the positions in market are such that cannot be liquidated, except huge price concession, the resultant risk is known as liquidity risk. It can also be termed that the risks which, though directly or indirectly, affect the liquidity and in turn long term solvency of the parties in the market, is known as liquidity risk.</a:t>
            </a:r>
            <a:endParaRPr lang="en-IN" sz="2200" dirty="0">
              <a:latin typeface="Times New Roman" panose="02020603050405020304" pitchFamily="18" charset="0"/>
              <a:cs typeface="Times New Roman" panose="02020603050405020304" pitchFamily="18" charset="0"/>
            </a:endParaRPr>
          </a:p>
          <a:p>
            <a:pPr marL="0" indent="0" fontAlgn="base">
              <a:buNone/>
            </a:pPr>
            <a:r>
              <a:rPr lang="en-IN" sz="2200" dirty="0" smtClean="0">
                <a:latin typeface="Times New Roman" panose="02020603050405020304" pitchFamily="18" charset="0"/>
                <a:cs typeface="Times New Roman" panose="02020603050405020304" pitchFamily="18" charset="0"/>
              </a:rPr>
              <a:t>	The </a:t>
            </a:r>
            <a:r>
              <a:rPr lang="en-IN" sz="2200" dirty="0">
                <a:latin typeface="Times New Roman" panose="02020603050405020304" pitchFamily="18" charset="0"/>
                <a:cs typeface="Times New Roman" panose="02020603050405020304" pitchFamily="18" charset="0"/>
              </a:rPr>
              <a:t>international financial system failed to support the increasing demands of expanding trade and finance due to lack of enough resources, efficient and quick actions of surveillance on capital flows and inadequate liquidity to meet emerging crisis situations.</a:t>
            </a:r>
            <a:endParaRPr lang="en-IN" sz="2200" dirty="0">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4">
              <a:lumMod val="20000"/>
              <a:lumOff val="80000"/>
            </a:schemeClr>
          </a:solidFill>
        </p:spPr>
        <p:txBody>
          <a:bodyPr>
            <a:normAutofit fontScale="70000" lnSpcReduction="20000"/>
          </a:bodyPr>
          <a:lstStyle/>
          <a:p>
            <a:pPr marL="0" indent="0" algn="just" fontAlgn="base">
              <a:buNone/>
            </a:pPr>
            <a:r>
              <a:rPr lang="en-IN" b="1" dirty="0">
                <a:latin typeface="Times New Roman" panose="02020603050405020304" pitchFamily="18" charset="0"/>
                <a:cs typeface="Times New Roman" panose="02020603050405020304" pitchFamily="18" charset="0"/>
              </a:rPr>
              <a:t>6. Settlement Risk:</a:t>
            </a:r>
            <a:endParaRPr lang="en-IN" dirty="0">
              <a:latin typeface="Times New Roman" panose="02020603050405020304" pitchFamily="18" charset="0"/>
              <a:cs typeface="Times New Roman" panose="02020603050405020304" pitchFamily="18" charset="0"/>
            </a:endParaRPr>
          </a:p>
          <a:p>
            <a:pPr marL="0" indent="0" algn="just" fontAlgn="base">
              <a:buNone/>
            </a:pPr>
            <a:r>
              <a:rPr lang="en-IN" dirty="0" smtClean="0">
                <a:latin typeface="Times New Roman" panose="02020603050405020304" pitchFamily="18" charset="0"/>
                <a:cs typeface="Times New Roman" panose="02020603050405020304" pitchFamily="18" charset="0"/>
              </a:rPr>
              <a:t>	This </a:t>
            </a:r>
            <a:r>
              <a:rPr lang="en-IN" dirty="0">
                <a:latin typeface="Times New Roman" panose="02020603050405020304" pitchFamily="18" charset="0"/>
                <a:cs typeface="Times New Roman" panose="02020603050405020304" pitchFamily="18" charset="0"/>
              </a:rPr>
              <a:t>is the risk of counterparty failing during settlement, because of time difference in the markets in which cash flows the two currencies have to be paid and received viz. settled.</a:t>
            </a:r>
            <a:endParaRPr lang="en-IN" dirty="0">
              <a:latin typeface="Times New Roman" panose="02020603050405020304" pitchFamily="18" charset="0"/>
              <a:cs typeface="Times New Roman" panose="02020603050405020304" pitchFamily="18" charset="0"/>
            </a:endParaRPr>
          </a:p>
          <a:p>
            <a:pPr marL="0" indent="0" algn="just" fontAlgn="base">
              <a:buNone/>
            </a:pPr>
            <a:r>
              <a:rPr lang="en-IN" dirty="0" smtClean="0">
                <a:latin typeface="Times New Roman" panose="02020603050405020304" pitchFamily="18" charset="0"/>
                <a:cs typeface="Times New Roman" panose="02020603050405020304" pitchFamily="18" charset="0"/>
              </a:rPr>
              <a:t>	Settlement </a:t>
            </a:r>
            <a:r>
              <a:rPr lang="en-IN" dirty="0">
                <a:latin typeface="Times New Roman" panose="02020603050405020304" pitchFamily="18" charset="0"/>
                <a:cs typeface="Times New Roman" panose="02020603050405020304" pitchFamily="18" charset="0"/>
              </a:rPr>
              <a:t>risk depends on the various risks like risk of the borrowing company’s ability to meet its debt service obligation in time, represented by the risk of its business, financial risk, market risk, labour problems, restrictions on dividend distribution, fluctuations in profits and a host of other company related problems. </a:t>
            </a:r>
            <a:endParaRPr lang="en-IN" dirty="0" smtClean="0">
              <a:latin typeface="Times New Roman" panose="02020603050405020304" pitchFamily="18" charset="0"/>
              <a:cs typeface="Times New Roman" panose="02020603050405020304" pitchFamily="18" charset="0"/>
            </a:endParaRPr>
          </a:p>
          <a:p>
            <a:pPr marL="0" indent="0" algn="just" fontAlgn="base">
              <a:buNone/>
            </a:pPr>
            <a:endParaRPr lang="en-IN">
              <a:latin typeface="Times New Roman" panose="02020603050405020304" pitchFamily="18" charset="0"/>
              <a:cs typeface="Times New Roman" panose="02020603050405020304" pitchFamily="18" charset="0"/>
            </a:endParaRPr>
          </a:p>
          <a:p>
            <a:pPr marL="0" indent="0" algn="just" fontAlgn="base">
              <a:buNone/>
            </a:pPr>
            <a:r>
              <a:rPr lang="en-IN" smtClean="0">
                <a:latin typeface="Times New Roman" panose="02020603050405020304" pitchFamily="18" charset="0"/>
                <a:cs typeface="Times New Roman" panose="02020603050405020304" pitchFamily="18" charset="0"/>
              </a:rPr>
              <a:t>Unanticipated </a:t>
            </a:r>
            <a:r>
              <a:rPr lang="en-IN" dirty="0">
                <a:latin typeface="Times New Roman" panose="02020603050405020304" pitchFamily="18" charset="0"/>
                <a:cs typeface="Times New Roman" panose="02020603050405020304" pitchFamily="18" charset="0"/>
              </a:rPr>
              <a:t>depreciation of a country’s currency might hurt a company which is net importer but it may benefit exporter.</a:t>
            </a:r>
            <a:endParaRPr lang="en-IN" dirty="0">
              <a:latin typeface="Times New Roman" panose="02020603050405020304" pitchFamily="18" charset="0"/>
              <a:cs typeface="Times New Roman" panose="02020603050405020304" pitchFamily="18" charset="0"/>
            </a:endParaRPr>
          </a:p>
          <a:p>
            <a:pPr marL="0" indent="0" algn="just">
              <a:buNone/>
            </a:pPr>
            <a:br>
              <a:rPr lang="en-IN" dirty="0">
                <a:latin typeface="Times New Roman" panose="02020603050405020304" pitchFamily="18" charset="0"/>
                <a:cs typeface="Times New Roman" panose="02020603050405020304" pitchFamily="18" charset="0"/>
              </a:rPr>
            </a:br>
            <a:endParaRPr lang="en-IN"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4">
              <a:lumMod val="20000"/>
              <a:lumOff val="80000"/>
            </a:schemeClr>
          </a:solidFill>
        </p:spPr>
        <p:txBody>
          <a:bodyPr>
            <a:noAutofit/>
          </a:bodyPr>
          <a:lstStyle/>
          <a:p>
            <a:pPr marL="0" indent="0" fontAlgn="base">
              <a:buNone/>
            </a:pPr>
            <a:r>
              <a:rPr lang="en-IN" sz="2200" b="1" dirty="0">
                <a:latin typeface="Times New Roman" panose="02020603050405020304" pitchFamily="18" charset="0"/>
                <a:cs typeface="Times New Roman" panose="02020603050405020304" pitchFamily="18" charset="0"/>
              </a:rPr>
              <a:t>7. Political Risk:</a:t>
            </a:r>
            <a:endParaRPr lang="en-IN" sz="2200" dirty="0">
              <a:latin typeface="Times New Roman" panose="02020603050405020304" pitchFamily="18" charset="0"/>
              <a:cs typeface="Times New Roman" panose="02020603050405020304" pitchFamily="18" charset="0"/>
            </a:endParaRPr>
          </a:p>
          <a:p>
            <a:pPr marL="0" indent="0" fontAlgn="base">
              <a:buNone/>
            </a:pPr>
            <a:r>
              <a:rPr lang="en-IN" sz="2200" dirty="0" smtClean="0">
                <a:latin typeface="Times New Roman" panose="02020603050405020304" pitchFamily="18" charset="0"/>
                <a:cs typeface="Times New Roman" panose="02020603050405020304" pitchFamily="18" charset="0"/>
              </a:rPr>
              <a:t>	Political </a:t>
            </a:r>
            <a:r>
              <a:rPr lang="en-IN" sz="2200" dirty="0">
                <a:latin typeface="Times New Roman" panose="02020603050405020304" pitchFamily="18" charset="0"/>
                <a:cs typeface="Times New Roman" panose="02020603050405020304" pitchFamily="18" charset="0"/>
              </a:rPr>
              <a:t>Risk is the risk that results from political changes or instability in a country. Such variability or changes always result into some kind of changes in the monetary, fiscal, legal, and other policies of the country facing the changes.</a:t>
            </a:r>
            <a:endParaRPr lang="en-IN" sz="2200" dirty="0">
              <a:latin typeface="Times New Roman" panose="02020603050405020304" pitchFamily="18" charset="0"/>
              <a:cs typeface="Times New Roman" panose="02020603050405020304" pitchFamily="18" charset="0"/>
            </a:endParaRPr>
          </a:p>
          <a:p>
            <a:pPr marL="0" indent="0" fontAlgn="base">
              <a:buNone/>
            </a:pPr>
            <a:r>
              <a:rPr lang="en-IN" sz="2200" dirty="0" smtClean="0">
                <a:latin typeface="Times New Roman" panose="02020603050405020304" pitchFamily="18" charset="0"/>
                <a:cs typeface="Times New Roman" panose="02020603050405020304" pitchFamily="18" charset="0"/>
              </a:rPr>
              <a:t>	It </a:t>
            </a:r>
            <a:r>
              <a:rPr lang="en-IN" sz="2200" dirty="0">
                <a:latin typeface="Times New Roman" panose="02020603050405020304" pitchFamily="18" charset="0"/>
                <a:cs typeface="Times New Roman" panose="02020603050405020304" pitchFamily="18" charset="0"/>
              </a:rPr>
              <a:t>has adverse impact on the working of the financial and commercial operation carried out by the country with the globe, and also of foreign enterprise located in host country. When a factor of instability is found with a country, such kind of risk crop up, and affect the foreign trade and exchange of the country adversely. The political risk results in to uncertainty over property rights and protection of wealth</a:t>
            </a:r>
            <a:r>
              <a:rPr lang="en-IN" sz="2200" dirty="0" smtClean="0">
                <a:latin typeface="Times New Roman" panose="02020603050405020304" pitchFamily="18" charset="0"/>
                <a:cs typeface="Times New Roman" panose="02020603050405020304" pitchFamily="18" charset="0"/>
              </a:rPr>
              <a:t>.</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rmAutofit/>
          </a:bodyPr>
          <a:lstStyle/>
          <a:p>
            <a:pPr marL="342900" lvl="0" indent="-342900" fontAlgn="base">
              <a:spcBef>
                <a:spcPct val="20000"/>
              </a:spcBef>
            </a:pPr>
            <a:r>
              <a:rPr lang="en-IN" sz="3000" b="1" dirty="0" smtClean="0">
                <a:latin typeface="Times New Roman" panose="02020603050405020304" pitchFamily="18" charset="0"/>
                <a:ea typeface="+mn-ea"/>
                <a:cs typeface="Times New Roman" panose="02020603050405020304" pitchFamily="18" charset="0"/>
              </a:rPr>
              <a:t>Types of Political Risk</a:t>
            </a:r>
            <a:endParaRPr lang="en-IN" sz="3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solidFill>
            <a:schemeClr val="accent4">
              <a:lumMod val="20000"/>
              <a:lumOff val="80000"/>
            </a:schemeClr>
          </a:solidFill>
        </p:spPr>
        <p:txBody>
          <a:bodyPr>
            <a:normAutofit/>
          </a:bodyPr>
          <a:lstStyle/>
          <a:p>
            <a:pPr marL="0" indent="0" fontAlgn="base">
              <a:buNone/>
            </a:pPr>
            <a:r>
              <a:rPr lang="en-IN" sz="2200" dirty="0" smtClean="0">
                <a:latin typeface="Times New Roman" panose="02020603050405020304" pitchFamily="18" charset="0"/>
                <a:cs typeface="Times New Roman" panose="02020603050405020304" pitchFamily="18" charset="0"/>
              </a:rPr>
              <a:t>1</a:t>
            </a:r>
            <a:r>
              <a:rPr lang="en-IN" sz="2200" dirty="0">
                <a:latin typeface="Times New Roman" panose="02020603050405020304" pitchFamily="18" charset="0"/>
                <a:cs typeface="Times New Roman" panose="02020603050405020304" pitchFamily="18" charset="0"/>
              </a:rPr>
              <a:t>. Country Risks</a:t>
            </a:r>
            <a:endParaRPr lang="en-IN" sz="2200" dirty="0">
              <a:latin typeface="Times New Roman" panose="02020603050405020304" pitchFamily="18" charset="0"/>
              <a:cs typeface="Times New Roman" panose="02020603050405020304" pitchFamily="18" charset="0"/>
            </a:endParaRPr>
          </a:p>
          <a:p>
            <a:pPr marL="0" indent="0" fontAlgn="base">
              <a:buNone/>
            </a:pPr>
            <a:r>
              <a:rPr lang="en-IN" sz="2200" dirty="0">
                <a:latin typeface="Times New Roman" panose="02020603050405020304" pitchFamily="18" charset="0"/>
                <a:cs typeface="Times New Roman" panose="02020603050405020304" pitchFamily="18" charset="0"/>
              </a:rPr>
              <a:t>2. Sector Risks</a:t>
            </a:r>
            <a:endParaRPr lang="en-IN" sz="2200" dirty="0">
              <a:latin typeface="Times New Roman" panose="02020603050405020304" pitchFamily="18" charset="0"/>
              <a:cs typeface="Times New Roman" panose="02020603050405020304" pitchFamily="18" charset="0"/>
            </a:endParaRPr>
          </a:p>
          <a:p>
            <a:pPr marL="0" indent="0" fontAlgn="base">
              <a:buNone/>
            </a:pPr>
            <a:r>
              <a:rPr lang="en-IN" sz="2200" dirty="0">
                <a:latin typeface="Times New Roman" panose="02020603050405020304" pitchFamily="18" charset="0"/>
                <a:cs typeface="Times New Roman" panose="02020603050405020304" pitchFamily="18" charset="0"/>
              </a:rPr>
              <a:t>3. Project Risks</a:t>
            </a:r>
            <a:endParaRPr lang="en-IN" sz="2200" dirty="0">
              <a:latin typeface="Times New Roman" panose="02020603050405020304" pitchFamily="18" charset="0"/>
              <a:cs typeface="Times New Roman" panose="02020603050405020304" pitchFamily="18" charset="0"/>
            </a:endParaRPr>
          </a:p>
          <a:p>
            <a:pPr marL="0" indent="0" fontAlgn="base">
              <a:buNone/>
            </a:pPr>
            <a:r>
              <a:rPr lang="en-IN" sz="2200" dirty="0">
                <a:latin typeface="Times New Roman" panose="02020603050405020304" pitchFamily="18" charset="0"/>
                <a:cs typeface="Times New Roman" panose="02020603050405020304" pitchFamily="18" charset="0"/>
              </a:rPr>
              <a:t>4. Currency Risks</a:t>
            </a:r>
            <a:endParaRPr lang="en-IN" sz="2200" dirty="0">
              <a:latin typeface="Times New Roman" panose="02020603050405020304" pitchFamily="18" charset="0"/>
              <a:cs typeface="Times New Roman" panose="02020603050405020304" pitchFamily="18" charset="0"/>
            </a:endParaRPr>
          </a:p>
          <a:p>
            <a:pPr marL="0" indent="0">
              <a:buNone/>
            </a:pPr>
            <a:br>
              <a:rPr lang="en-IN" sz="2200" dirty="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4">
              <a:lumMod val="20000"/>
              <a:lumOff val="80000"/>
            </a:schemeClr>
          </a:solidFill>
        </p:spPr>
        <p:txBody>
          <a:bodyPr>
            <a:noAutofit/>
          </a:bodyPr>
          <a:lstStyle/>
          <a:p>
            <a:pPr marL="0" indent="0" fontAlgn="base">
              <a:buNone/>
            </a:pPr>
            <a:r>
              <a:rPr lang="en-IN" sz="2200" b="1" dirty="0">
                <a:solidFill>
                  <a:srgbClr val="424142"/>
                </a:solidFill>
                <a:latin typeface="Times New Roman" panose="02020603050405020304" pitchFamily="18" charset="0"/>
                <a:cs typeface="Times New Roman" panose="02020603050405020304" pitchFamily="18" charset="0"/>
              </a:rPr>
              <a:t>1. Country Risks:</a:t>
            </a:r>
            <a:endParaRPr lang="en-IN" sz="2200" dirty="0">
              <a:solidFill>
                <a:srgbClr val="424142"/>
              </a:solidFill>
              <a:latin typeface="Times New Roman" panose="02020603050405020304" pitchFamily="18" charset="0"/>
              <a:cs typeface="Times New Roman" panose="02020603050405020304" pitchFamily="18" charset="0"/>
            </a:endParaRPr>
          </a:p>
          <a:p>
            <a:pPr marL="0" indent="0" fontAlgn="base">
              <a:buNone/>
            </a:pPr>
            <a:r>
              <a:rPr lang="en-IN" sz="2200" dirty="0" smtClean="0">
                <a:solidFill>
                  <a:srgbClr val="424142"/>
                </a:solidFill>
                <a:latin typeface="Times New Roman" panose="02020603050405020304" pitchFamily="18" charset="0"/>
                <a:cs typeface="Times New Roman" panose="02020603050405020304" pitchFamily="18" charset="0"/>
              </a:rPr>
              <a:t>	Country </a:t>
            </a:r>
            <a:r>
              <a:rPr lang="en-IN" sz="2200" dirty="0">
                <a:solidFill>
                  <a:srgbClr val="424142"/>
                </a:solidFill>
                <a:latin typeface="Times New Roman" panose="02020603050405020304" pitchFamily="18" charset="0"/>
                <a:cs typeface="Times New Roman" panose="02020603050405020304" pitchFamily="18" charset="0"/>
              </a:rPr>
              <a:t>risks emanate from political, social and economic instability of a country, and bring hostility towards foreign investments. The hostility develops during the periods of crisis and forces the few governments to nationalize core industrial sectors based on strategic importance of the same.</a:t>
            </a:r>
            <a:endParaRPr lang="en-IN" sz="2200" dirty="0">
              <a:solidFill>
                <a:srgbClr val="424142"/>
              </a:solidFill>
              <a:latin typeface="Times New Roman" panose="02020603050405020304" pitchFamily="18" charset="0"/>
              <a:cs typeface="Times New Roman" panose="02020603050405020304" pitchFamily="18" charset="0"/>
            </a:endParaRPr>
          </a:p>
          <a:p>
            <a:pPr marL="0" indent="0" fontAlgn="base">
              <a:buNone/>
            </a:pPr>
            <a:r>
              <a:rPr lang="en-IN" sz="2200" dirty="0" smtClean="0">
                <a:solidFill>
                  <a:srgbClr val="424142"/>
                </a:solidFill>
                <a:latin typeface="Times New Roman" panose="02020603050405020304" pitchFamily="18" charset="0"/>
                <a:cs typeface="Times New Roman" panose="02020603050405020304" pitchFamily="18" charset="0"/>
              </a:rPr>
              <a:t>	The </a:t>
            </a:r>
            <a:r>
              <a:rPr lang="en-IN" sz="2200" dirty="0">
                <a:solidFill>
                  <a:srgbClr val="424142"/>
                </a:solidFill>
                <a:latin typeface="Times New Roman" panose="02020603050405020304" pitchFamily="18" charset="0"/>
                <a:cs typeface="Times New Roman" panose="02020603050405020304" pitchFamily="18" charset="0"/>
              </a:rPr>
              <a:t>political risk takes several forms, such as nationalization or expropriation without indemnity (Compensation). The major episodes in this context are nationalization in Iran (1978), Libya (1969), Algeria (1962); nationalization with indemnity, such as in Chile (1971). Above all latent Nationalisation in terms of compulsory local or governmental participation constitutes another variant of political risk</a:t>
            </a:r>
            <a:r>
              <a:rPr lang="en-IN" sz="2200" dirty="0" smtClean="0">
                <a:solidFill>
                  <a:srgbClr val="424142"/>
                </a:solidFill>
                <a:latin typeface="Times New Roman" panose="02020603050405020304" pitchFamily="18" charset="0"/>
                <a:cs typeface="Times New Roman" panose="02020603050405020304" pitchFamily="18" charset="0"/>
              </a:rPr>
              <a:t>.</a:t>
            </a:r>
            <a:endParaRPr lang="en-IN" sz="2200" dirty="0">
              <a:solidFill>
                <a:srgbClr val="424142"/>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4">
              <a:lumMod val="20000"/>
              <a:lumOff val="80000"/>
            </a:schemeClr>
          </a:solidFill>
        </p:spPr>
        <p:txBody>
          <a:bodyPr>
            <a:normAutofit fontScale="70000" lnSpcReduction="20000"/>
          </a:bodyPr>
          <a:lstStyle/>
          <a:p>
            <a:pPr marL="0" indent="0" fontAlgn="base">
              <a:buNone/>
            </a:pPr>
            <a:r>
              <a:rPr lang="en-IN" b="1" dirty="0">
                <a:latin typeface="Times New Roman" panose="02020603050405020304" pitchFamily="18" charset="0"/>
                <a:cs typeface="Times New Roman" panose="02020603050405020304" pitchFamily="18" charset="0"/>
              </a:rPr>
              <a:t>2. Sector Risks:</a:t>
            </a:r>
            <a:endParaRPr lang="en-IN" dirty="0">
              <a:latin typeface="Times New Roman" panose="02020603050405020304" pitchFamily="18" charset="0"/>
              <a:cs typeface="Times New Roman" panose="02020603050405020304" pitchFamily="18" charset="0"/>
            </a:endParaRPr>
          </a:p>
          <a:p>
            <a:pPr marL="0" indent="0" fontAlgn="base">
              <a:buNone/>
            </a:pPr>
            <a:r>
              <a:rPr lang="en-IN" dirty="0" smtClean="0">
                <a:latin typeface="Times New Roman" panose="02020603050405020304" pitchFamily="18" charset="0"/>
                <a:cs typeface="Times New Roman" panose="02020603050405020304" pitchFamily="18" charset="0"/>
              </a:rPr>
              <a:t>	Generally</a:t>
            </a:r>
            <a:r>
              <a:rPr lang="en-IN" dirty="0">
                <a:latin typeface="Times New Roman" panose="02020603050405020304" pitchFamily="18" charset="0"/>
                <a:cs typeface="Times New Roman" panose="02020603050405020304" pitchFamily="18" charset="0"/>
              </a:rPr>
              <a:t>, sectors like Petroleum, Mining, and Banking and so on are the sectors which are prone to greater element of political risk in a country in comparison to other sectors, because such sectors directly affect the climate for foreign investment.</a:t>
            </a:r>
            <a:endParaRPr lang="en-IN" dirty="0">
              <a:latin typeface="Times New Roman" panose="02020603050405020304" pitchFamily="18" charset="0"/>
              <a:cs typeface="Times New Roman" panose="02020603050405020304" pitchFamily="18" charset="0"/>
            </a:endParaRPr>
          </a:p>
          <a:p>
            <a:pPr fontAlgn="base"/>
            <a:r>
              <a:rPr lang="en-IN" dirty="0">
                <a:latin typeface="Times New Roman" panose="02020603050405020304" pitchFamily="18" charset="0"/>
                <a:cs typeface="Times New Roman" panose="02020603050405020304" pitchFamily="18" charset="0"/>
              </a:rPr>
              <a:t>For instances, petroleum sector has been nationalized in various countries such as Mexico (1938), Libya (1968), Iraq (1972), Venezuela and Kuwait (1975), Iran (1978) and Nigeria (1979). Likewise, nationalization of copper mines took place in Zaire, Zambia, and Chile and of Iron mines in Venezuela. Banking sector was nationalized in Guinea (1962), Vietnam (1975) and Iran and Nicaragua (1978).</a:t>
            </a:r>
            <a:endParaRPr lang="en-IN" dirty="0">
              <a:latin typeface="Times New Roman" panose="02020603050405020304" pitchFamily="18" charset="0"/>
              <a:cs typeface="Times New Roman" panose="02020603050405020304" pitchFamily="18" charset="0"/>
            </a:endParaRPr>
          </a:p>
          <a:p>
            <a:pPr marL="0" indent="0">
              <a:buNone/>
            </a:pPr>
            <a:br>
              <a:rPr lang="en-IN" dirty="0">
                <a:latin typeface="Times New Roman" panose="02020603050405020304" pitchFamily="18" charset="0"/>
                <a:cs typeface="Times New Roman" panose="02020603050405020304" pitchFamily="18" charset="0"/>
              </a:rPr>
            </a:br>
            <a:endParaRPr lang="en-IN"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4">
              <a:lumMod val="20000"/>
              <a:lumOff val="80000"/>
            </a:schemeClr>
          </a:solidFill>
        </p:spPr>
        <p:txBody>
          <a:bodyPr>
            <a:noAutofit/>
          </a:bodyPr>
          <a:lstStyle/>
          <a:p>
            <a:pPr marL="0" indent="0" fontAlgn="base">
              <a:buNone/>
            </a:pPr>
            <a:r>
              <a:rPr lang="en-IN" sz="2200" b="1" dirty="0">
                <a:latin typeface="Times New Roman" panose="02020603050405020304" pitchFamily="18" charset="0"/>
                <a:cs typeface="Times New Roman" panose="02020603050405020304" pitchFamily="18" charset="0"/>
              </a:rPr>
              <a:t>3. Project Risks:</a:t>
            </a:r>
            <a:endParaRPr lang="en-IN" sz="2200" dirty="0">
              <a:latin typeface="Times New Roman" panose="02020603050405020304" pitchFamily="18" charset="0"/>
              <a:cs typeface="Times New Roman" panose="02020603050405020304" pitchFamily="18" charset="0"/>
            </a:endParaRPr>
          </a:p>
          <a:p>
            <a:pPr fontAlgn="base"/>
            <a:r>
              <a:rPr lang="en-IN" sz="2200" dirty="0">
                <a:latin typeface="Times New Roman" panose="02020603050405020304" pitchFamily="18" charset="0"/>
                <a:cs typeface="Times New Roman" panose="02020603050405020304" pitchFamily="18" charset="0"/>
              </a:rPr>
              <a:t>Generally, not only country and sector but also the specific project is subject to risk. Multinationals establishes big projects in foreign countries, like electricity generation plants, dams, exploration of petroleum fields, etc. such project requires a huge investment in the beginning and as gestation period is long enough the risk enhances.</a:t>
            </a:r>
            <a:endParaRPr lang="en-IN" sz="2200" dirty="0">
              <a:latin typeface="Times New Roman" panose="02020603050405020304" pitchFamily="18" charset="0"/>
              <a:cs typeface="Times New Roman" panose="02020603050405020304" pitchFamily="18" charset="0"/>
            </a:endParaRPr>
          </a:p>
          <a:p>
            <a:pPr fontAlgn="base"/>
            <a:r>
              <a:rPr lang="en-IN" sz="2200" dirty="0">
                <a:latin typeface="Times New Roman" panose="02020603050405020304" pitchFamily="18" charset="0"/>
                <a:cs typeface="Times New Roman" panose="02020603050405020304" pitchFamily="18" charset="0"/>
              </a:rPr>
              <a:t>In the event of the project turning to be successful (for example finding an exploitable petroleum field), some governments are very demanding, and in certain situations, in particular, with the change of government the latter may even refuse to respect the engagement of the predecessor. In the year 1995, a new Government of the Maharashtra State in India refused to </a:t>
            </a:r>
            <a:r>
              <a:rPr lang="en-IN" sz="2200" dirty="0" err="1">
                <a:latin typeface="Times New Roman" panose="02020603050405020304" pitchFamily="18" charset="0"/>
                <a:cs typeface="Times New Roman" panose="02020603050405020304" pitchFamily="18" charset="0"/>
              </a:rPr>
              <a:t>fulfill</a:t>
            </a:r>
            <a:r>
              <a:rPr lang="en-IN" sz="2200" dirty="0">
                <a:latin typeface="Times New Roman" panose="02020603050405020304" pitchFamily="18" charset="0"/>
                <a:cs typeface="Times New Roman" panose="02020603050405020304" pitchFamily="18" charset="0"/>
              </a:rPr>
              <a:t> the agreement of the previous government for a large electricity project, named Enron project</a:t>
            </a:r>
            <a:r>
              <a:rPr lang="en-IN" sz="2200" dirty="0" smtClean="0">
                <a:latin typeface="Times New Roman" panose="02020603050405020304" pitchFamily="18" charset="0"/>
                <a:cs typeface="Times New Roman" panose="02020603050405020304" pitchFamily="18" charset="0"/>
              </a:rPr>
              <a:t>.</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4">
              <a:lumMod val="20000"/>
              <a:lumOff val="80000"/>
            </a:schemeClr>
          </a:solidFill>
        </p:spPr>
        <p:txBody>
          <a:bodyPr>
            <a:normAutofit fontScale="70000" lnSpcReduction="20000"/>
          </a:bodyPr>
          <a:lstStyle/>
          <a:p>
            <a:pPr marL="0" indent="0" fontAlgn="base">
              <a:buNone/>
            </a:pPr>
            <a:r>
              <a:rPr lang="en-IN" b="1" dirty="0">
                <a:latin typeface="Times New Roman" panose="02020603050405020304" pitchFamily="18" charset="0"/>
                <a:cs typeface="Times New Roman" panose="02020603050405020304" pitchFamily="18" charset="0"/>
              </a:rPr>
              <a:t>4. Currency Risks:</a:t>
            </a:r>
            <a:endParaRPr lang="en-IN" dirty="0">
              <a:latin typeface="Times New Roman" panose="02020603050405020304" pitchFamily="18" charset="0"/>
              <a:cs typeface="Times New Roman" panose="02020603050405020304" pitchFamily="18" charset="0"/>
            </a:endParaRPr>
          </a:p>
          <a:p>
            <a:pPr marL="0" indent="0" fontAlgn="base">
              <a:buNone/>
            </a:pPr>
            <a:r>
              <a:rPr lang="en-IN" dirty="0" smtClean="0">
                <a:latin typeface="Times New Roman" panose="02020603050405020304" pitchFamily="18" charset="0"/>
                <a:cs typeface="Times New Roman" panose="02020603050405020304" pitchFamily="18" charset="0"/>
              </a:rPr>
              <a:t>	A </a:t>
            </a:r>
            <a:r>
              <a:rPr lang="en-IN" dirty="0">
                <a:latin typeface="Times New Roman" panose="02020603050405020304" pitchFamily="18" charset="0"/>
                <a:cs typeface="Times New Roman" panose="02020603050405020304" pitchFamily="18" charset="0"/>
              </a:rPr>
              <a:t>currency risk arises due to imbalance in the balance-of-payments of a country. In last decade, changes in the macro-economic situation and resulting national controls on capital flows and foreign investment and borrowings resulted into Asian crisis. It is needed to monitor various macro-economic situations and national control as they result into currency risk and it affects the private sector infrastructure projects.</a:t>
            </a:r>
            <a:endParaRPr lang="en-IN" dirty="0">
              <a:latin typeface="Times New Roman" panose="02020603050405020304" pitchFamily="18" charset="0"/>
              <a:cs typeface="Times New Roman" panose="02020603050405020304" pitchFamily="18" charset="0"/>
            </a:endParaRPr>
          </a:p>
          <a:p>
            <a:pPr marL="0" indent="0" fontAlgn="base">
              <a:buNone/>
            </a:pPr>
            <a:r>
              <a:rPr lang="en-IN" dirty="0" smtClean="0">
                <a:latin typeface="Times New Roman" panose="02020603050405020304" pitchFamily="18" charset="0"/>
                <a:cs typeface="Times New Roman" panose="02020603050405020304" pitchFamily="18" charset="0"/>
              </a:rPr>
              <a:t>	In </a:t>
            </a:r>
            <a:r>
              <a:rPr lang="en-IN" dirty="0">
                <a:latin typeface="Times New Roman" panose="02020603050405020304" pitchFamily="18" charset="0"/>
                <a:cs typeface="Times New Roman" panose="02020603050405020304" pitchFamily="18" charset="0"/>
              </a:rPr>
              <a:t>short, risk can be evidenced when the exact relationship between the causes of risk and its impact on the economy cannot be established. For this purpose by application of the statistical techniques, probabilities can be worked out for each possible event. It is always solely subjective assessment.</a:t>
            </a:r>
            <a:endParaRPr lang="en-IN" dirty="0">
              <a:latin typeface="Times New Roman" panose="02020603050405020304" pitchFamily="18" charset="0"/>
              <a:cs typeface="Times New Roman" panose="02020603050405020304" pitchFamily="18" charset="0"/>
            </a:endParaRPr>
          </a:p>
          <a:p>
            <a:pPr marL="0" indent="0">
              <a:buNone/>
            </a:pPr>
            <a:br>
              <a:rPr lang="en-IN" dirty="0">
                <a:latin typeface="Times New Roman" panose="02020603050405020304" pitchFamily="18" charset="0"/>
                <a:cs typeface="Times New Roman" panose="02020603050405020304" pitchFamily="18" charset="0"/>
              </a:rPr>
            </a:br>
            <a:endParaRPr lang="en-IN"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solidFill>
                  <a:srgbClr val="C00000"/>
                </a:solidFill>
              </a:rPr>
              <a:t>Risk </a:t>
            </a:r>
            <a:endParaRPr lang="en-IN" sz="3000" b="1" dirty="0">
              <a:solidFill>
                <a:srgbClr val="C00000"/>
              </a:solidFill>
            </a:endParaRPr>
          </a:p>
        </p:txBody>
      </p:sp>
      <p:sp>
        <p:nvSpPr>
          <p:cNvPr id="3" name="Content Placeholder 2"/>
          <p:cNvSpPr>
            <a:spLocks noGrp="1"/>
          </p:cNvSpPr>
          <p:nvPr>
            <p:ph idx="1"/>
          </p:nvPr>
        </p:nvSpPr>
        <p:spPr>
          <a:solidFill>
            <a:schemeClr val="accent5">
              <a:lumMod val="20000"/>
              <a:lumOff val="80000"/>
            </a:schemeClr>
          </a:solidFill>
        </p:spPr>
        <p:txBody>
          <a:bodyPr>
            <a:normAutofit/>
          </a:bodyPr>
          <a:lstStyle/>
          <a:p>
            <a:pPr marL="0" indent="0">
              <a:buNone/>
            </a:pPr>
            <a:r>
              <a:rPr lang="en-IN" sz="2200" dirty="0" smtClean="0">
                <a:latin typeface="Times New Roman" panose="02020603050405020304" pitchFamily="18" charset="0"/>
                <a:cs typeface="Times New Roman" panose="02020603050405020304" pitchFamily="18" charset="0"/>
              </a:rPr>
              <a:t>	Risk </a:t>
            </a:r>
            <a:r>
              <a:rPr lang="en-IN" sz="2200" dirty="0">
                <a:latin typeface="Times New Roman" panose="02020603050405020304" pitchFamily="18" charset="0"/>
                <a:cs typeface="Times New Roman" panose="02020603050405020304" pitchFamily="18" charset="0"/>
              </a:rPr>
              <a:t>happens on account of uncertainty about happening of an event like loss, damage, variations in foreign exchange rates, interest rate variations, etc.</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rmAutofit/>
          </a:bodyPr>
          <a:lstStyle/>
          <a:p>
            <a:pPr marL="342900" lvl="0" indent="-342900" fontAlgn="base">
              <a:spcBef>
                <a:spcPct val="20000"/>
              </a:spcBef>
            </a:pPr>
            <a:r>
              <a:rPr lang="en-IN" sz="2200" b="1" dirty="0">
                <a:latin typeface="Georgia" panose="02040502050405020303"/>
                <a:ea typeface="+mn-ea"/>
                <a:cs typeface="+mn-cs"/>
              </a:rPr>
              <a:t>The international business faces the risk due to the following reasons:</a:t>
            </a:r>
            <a:br>
              <a:rPr lang="en-IN" sz="2200" cap="all" dirty="0">
                <a:latin typeface="Arial" panose="020B0604020202020204"/>
                <a:ea typeface="+mn-ea"/>
                <a:cs typeface="+mn-cs"/>
              </a:rPr>
            </a:br>
            <a:endParaRPr lang="en-IN" sz="2200" dirty="0"/>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pPr fontAlgn="base"/>
            <a:r>
              <a:rPr lang="en-IN" sz="2200" dirty="0" smtClean="0">
                <a:latin typeface="Times New Roman" panose="02020603050405020304" pitchFamily="18" charset="0"/>
                <a:cs typeface="Times New Roman" panose="02020603050405020304" pitchFamily="18" charset="0"/>
              </a:rPr>
              <a:t>Operations </a:t>
            </a:r>
            <a:r>
              <a:rPr lang="en-IN" sz="2200" dirty="0">
                <a:latin typeface="Times New Roman" panose="02020603050405020304" pitchFamily="18" charset="0"/>
                <a:cs typeface="Times New Roman" panose="02020603050405020304" pitchFamily="18" charset="0"/>
              </a:rPr>
              <a:t>across and with different political, legal, taxation and culture systems.</a:t>
            </a:r>
            <a:endParaRPr lang="en-IN" sz="2200" dirty="0">
              <a:latin typeface="Times New Roman" panose="02020603050405020304" pitchFamily="18" charset="0"/>
              <a:cs typeface="Times New Roman" panose="02020603050405020304" pitchFamily="18" charset="0"/>
            </a:endParaRPr>
          </a:p>
          <a:p>
            <a:pPr fontAlgn="base"/>
            <a:r>
              <a:rPr lang="en-IN" sz="2200" dirty="0" smtClean="0">
                <a:latin typeface="Times New Roman" panose="02020603050405020304" pitchFamily="18" charset="0"/>
                <a:cs typeface="Times New Roman" panose="02020603050405020304" pitchFamily="18" charset="0"/>
              </a:rPr>
              <a:t>Operations </a:t>
            </a:r>
            <a:r>
              <a:rPr lang="en-IN" sz="2200" dirty="0">
                <a:latin typeface="Times New Roman" panose="02020603050405020304" pitchFamily="18" charset="0"/>
                <a:cs typeface="Times New Roman" panose="02020603050405020304" pitchFamily="18" charset="0"/>
              </a:rPr>
              <a:t>across and with a wider range of product and factor markets, each with different levels of competition and efficiency.</a:t>
            </a:r>
            <a:endParaRPr lang="en-IN" sz="2200" dirty="0">
              <a:latin typeface="Times New Roman" panose="02020603050405020304" pitchFamily="18" charset="0"/>
              <a:cs typeface="Times New Roman" panose="02020603050405020304" pitchFamily="18" charset="0"/>
            </a:endParaRPr>
          </a:p>
          <a:p>
            <a:pPr fontAlgn="base"/>
            <a:r>
              <a:rPr lang="en-IN" sz="2200" dirty="0" smtClean="0">
                <a:latin typeface="Times New Roman" panose="02020603050405020304" pitchFamily="18" charset="0"/>
                <a:cs typeface="Times New Roman" panose="02020603050405020304" pitchFamily="18" charset="0"/>
              </a:rPr>
              <a:t>Trades </a:t>
            </a:r>
            <a:r>
              <a:rPr lang="en-IN" sz="2200" dirty="0">
                <a:latin typeface="Times New Roman" panose="02020603050405020304" pitchFamily="18" charset="0"/>
                <a:cs typeface="Times New Roman" panose="02020603050405020304" pitchFamily="18" charset="0"/>
              </a:rPr>
              <a:t>in wider range of currencies and frequent resort to foreign exchange markets.</a:t>
            </a:r>
            <a:endParaRPr lang="en-IN" sz="2200" dirty="0">
              <a:latin typeface="Times New Roman" panose="02020603050405020304" pitchFamily="18" charset="0"/>
              <a:cs typeface="Times New Roman" panose="02020603050405020304" pitchFamily="18" charset="0"/>
            </a:endParaRPr>
          </a:p>
          <a:p>
            <a:pPr fontAlgn="base"/>
            <a:r>
              <a:rPr lang="en-IN" sz="2200" dirty="0" smtClean="0">
                <a:latin typeface="Times New Roman" panose="02020603050405020304" pitchFamily="18" charset="0"/>
                <a:cs typeface="Times New Roman" panose="02020603050405020304" pitchFamily="18" charset="0"/>
              </a:rPr>
              <a:t>Unregulated </a:t>
            </a:r>
            <a:r>
              <a:rPr lang="en-IN" sz="2200" dirty="0">
                <a:latin typeface="Times New Roman" panose="02020603050405020304" pitchFamily="18" charset="0"/>
                <a:cs typeface="Times New Roman" panose="02020603050405020304" pitchFamily="18" charset="0"/>
              </a:rPr>
              <a:t>international capital markets.</a:t>
            </a:r>
            <a:endParaRPr lang="en-IN" sz="2200" dirty="0">
              <a:latin typeface="Times New Roman" panose="02020603050405020304" pitchFamily="18" charset="0"/>
              <a:cs typeface="Times New Roman" panose="02020603050405020304" pitchFamily="18" charset="0"/>
            </a:endParaRPr>
          </a:p>
          <a:p>
            <a:pPr marL="0" indent="0">
              <a:buNone/>
            </a:pPr>
            <a:br>
              <a:rPr lang="en-IN" sz="2200" dirty="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fontScale="90000"/>
          </a:bodyPr>
          <a:lstStyle/>
          <a:p>
            <a:pPr marL="342900" lvl="0" indent="-342900" fontAlgn="base">
              <a:spcBef>
                <a:spcPct val="20000"/>
              </a:spcBef>
            </a:pPr>
            <a:r>
              <a:rPr lang="en-IN" sz="3000" b="1" dirty="0">
                <a:solidFill>
                  <a:srgbClr val="424142"/>
                </a:solidFill>
                <a:latin typeface="Georgia" panose="02040502050405020303"/>
                <a:ea typeface="+mn-ea"/>
                <a:cs typeface="+mn-cs"/>
              </a:rPr>
              <a:t>Types of Risks:</a:t>
            </a:r>
            <a:br>
              <a:rPr lang="en-IN" sz="3000" dirty="0">
                <a:solidFill>
                  <a:srgbClr val="424142"/>
                </a:solidFill>
                <a:latin typeface="Georgia" panose="02040502050405020303"/>
                <a:ea typeface="+mn-ea"/>
                <a:cs typeface="+mn-cs"/>
              </a:rPr>
            </a:br>
            <a:endParaRPr lang="en-IN" dirty="0"/>
          </a:p>
        </p:txBody>
      </p:sp>
      <p:sp>
        <p:nvSpPr>
          <p:cNvPr id="3" name="Content Placeholder 2"/>
          <p:cNvSpPr>
            <a:spLocks noGrp="1"/>
          </p:cNvSpPr>
          <p:nvPr>
            <p:ph idx="1"/>
          </p:nvPr>
        </p:nvSpPr>
        <p:spPr>
          <a:solidFill>
            <a:schemeClr val="accent4">
              <a:lumMod val="20000"/>
              <a:lumOff val="80000"/>
            </a:schemeClr>
          </a:solidFill>
        </p:spPr>
        <p:txBody>
          <a:bodyPr>
            <a:normAutofit/>
          </a:bodyPr>
          <a:lstStyle/>
          <a:p>
            <a:pPr marL="0" indent="0" algn="just" fontAlgn="base">
              <a:buNone/>
            </a:pPr>
            <a:r>
              <a:rPr lang="en-IN" sz="2200" dirty="0" smtClean="0">
                <a:latin typeface="Times New Roman" panose="02020603050405020304" pitchFamily="18" charset="0"/>
                <a:cs typeface="Times New Roman" panose="02020603050405020304" pitchFamily="18" charset="0"/>
              </a:rPr>
              <a:t>	The </a:t>
            </a:r>
            <a:r>
              <a:rPr lang="en-IN" sz="2200" dirty="0">
                <a:latin typeface="Times New Roman" panose="02020603050405020304" pitchFamily="18" charset="0"/>
                <a:cs typeface="Times New Roman" panose="02020603050405020304" pitchFamily="18" charset="0"/>
              </a:rPr>
              <a:t>value of firm’s assets, liabilities, operating incomes, operating expenses, and other abnormal incomes, expenses differ from expected one clue to changes in many economic and financial variables like exchange rates, interest rates, inflation rates etc.</a:t>
            </a:r>
            <a:endParaRPr lang="en-IN" sz="2200" dirty="0">
              <a:latin typeface="Times New Roman" panose="02020603050405020304" pitchFamily="18" charset="0"/>
              <a:cs typeface="Times New Roman" panose="02020603050405020304" pitchFamily="18" charset="0"/>
            </a:endParaRPr>
          </a:p>
          <a:p>
            <a:pPr marL="0" indent="0" algn="just">
              <a:buNone/>
            </a:pPr>
            <a:br>
              <a:rPr lang="en-IN" sz="2200" dirty="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lstStyle/>
          <a:p>
            <a:pPr marL="342900" lvl="0" indent="-342900" fontAlgn="base">
              <a:spcBef>
                <a:spcPct val="20000"/>
              </a:spcBef>
            </a:pPr>
            <a:r>
              <a:rPr lang="en-IN" sz="2200" b="1" dirty="0">
                <a:solidFill>
                  <a:srgbClr val="424142"/>
                </a:solidFill>
                <a:latin typeface="Georgia" panose="02040502050405020303"/>
                <a:ea typeface="+mn-ea"/>
                <a:cs typeface="+mn-cs"/>
              </a:rPr>
              <a:t>Generally risks which a firm has been categorized as:</a:t>
            </a:r>
            <a:endParaRPr lang="en-IN" sz="2200" dirty="0">
              <a:solidFill>
                <a:srgbClr val="424142"/>
              </a:solidFill>
              <a:latin typeface="Georgia" panose="02040502050405020303"/>
              <a:ea typeface="+mn-ea"/>
              <a:cs typeface="+mn-cs"/>
            </a:endParaRPr>
          </a:p>
        </p:txBody>
      </p:sp>
      <p:sp>
        <p:nvSpPr>
          <p:cNvPr id="3" name="Content Placeholder 2"/>
          <p:cNvSpPr>
            <a:spLocks noGrp="1"/>
          </p:cNvSpPr>
          <p:nvPr>
            <p:ph idx="1"/>
          </p:nvPr>
        </p:nvSpPr>
        <p:spPr>
          <a:solidFill>
            <a:schemeClr val="accent4">
              <a:lumMod val="20000"/>
              <a:lumOff val="80000"/>
            </a:schemeClr>
          </a:solidFill>
        </p:spPr>
        <p:txBody>
          <a:bodyPr>
            <a:normAutofit/>
          </a:bodyPr>
          <a:lstStyle/>
          <a:p>
            <a:pPr marL="0" indent="0" fontAlgn="base">
              <a:buNone/>
            </a:pPr>
            <a:endParaRPr lang="en-IN" sz="2200" cap="all" dirty="0">
              <a:latin typeface="Times New Roman" panose="02020603050405020304" pitchFamily="18" charset="0"/>
              <a:cs typeface="Times New Roman" panose="02020603050405020304" pitchFamily="18" charset="0"/>
            </a:endParaRPr>
          </a:p>
          <a:p>
            <a:pPr marL="514350" indent="-514350" fontAlgn="base">
              <a:buFont typeface="+mj-lt"/>
              <a:buAutoNum type="arabicPeriod"/>
            </a:pPr>
            <a:r>
              <a:rPr lang="en-IN" sz="2200" dirty="0" smtClean="0">
                <a:latin typeface="Times New Roman" panose="02020603050405020304" pitchFamily="18" charset="0"/>
                <a:cs typeface="Times New Roman" panose="02020603050405020304" pitchFamily="18" charset="0"/>
              </a:rPr>
              <a:t>Foreign </a:t>
            </a:r>
            <a:r>
              <a:rPr lang="en-IN" sz="2200" dirty="0">
                <a:latin typeface="Times New Roman" panose="02020603050405020304" pitchFamily="18" charset="0"/>
                <a:cs typeface="Times New Roman" panose="02020603050405020304" pitchFamily="18" charset="0"/>
              </a:rPr>
              <a:t>exchange rate </a:t>
            </a:r>
            <a:r>
              <a:rPr lang="en-IN" sz="2200" dirty="0" smtClean="0">
                <a:latin typeface="Times New Roman" panose="02020603050405020304" pitchFamily="18" charset="0"/>
                <a:cs typeface="Times New Roman" panose="02020603050405020304" pitchFamily="18" charset="0"/>
              </a:rPr>
              <a:t>risk</a:t>
            </a:r>
            <a:endParaRPr lang="en-IN" sz="2200" dirty="0" smtClean="0">
              <a:latin typeface="Times New Roman" panose="02020603050405020304" pitchFamily="18" charset="0"/>
              <a:cs typeface="Times New Roman" panose="02020603050405020304" pitchFamily="18" charset="0"/>
            </a:endParaRPr>
          </a:p>
          <a:p>
            <a:pPr marL="514350" indent="-514350" fontAlgn="base">
              <a:buFont typeface="+mj-lt"/>
              <a:buAutoNum type="arabicPeriod"/>
            </a:pPr>
            <a:r>
              <a:rPr lang="en-IN" sz="2200" dirty="0" smtClean="0">
                <a:latin typeface="Times New Roman" panose="02020603050405020304" pitchFamily="18" charset="0"/>
                <a:cs typeface="Times New Roman" panose="02020603050405020304" pitchFamily="18" charset="0"/>
              </a:rPr>
              <a:t>Interest </a:t>
            </a:r>
            <a:r>
              <a:rPr lang="en-IN" sz="2200" dirty="0">
                <a:latin typeface="Times New Roman" panose="02020603050405020304" pitchFamily="18" charset="0"/>
                <a:cs typeface="Times New Roman" panose="02020603050405020304" pitchFamily="18" charset="0"/>
              </a:rPr>
              <a:t>rate </a:t>
            </a:r>
            <a:r>
              <a:rPr lang="en-IN" sz="2200" dirty="0" smtClean="0">
                <a:latin typeface="Times New Roman" panose="02020603050405020304" pitchFamily="18" charset="0"/>
                <a:cs typeface="Times New Roman" panose="02020603050405020304" pitchFamily="18" charset="0"/>
              </a:rPr>
              <a:t>risk</a:t>
            </a:r>
            <a:endParaRPr lang="en-IN" sz="2200" dirty="0" smtClean="0">
              <a:latin typeface="Times New Roman" panose="02020603050405020304" pitchFamily="18" charset="0"/>
              <a:cs typeface="Times New Roman" panose="02020603050405020304" pitchFamily="18" charset="0"/>
            </a:endParaRPr>
          </a:p>
          <a:p>
            <a:pPr marL="514350" indent="-514350" fontAlgn="base">
              <a:buFont typeface="+mj-lt"/>
              <a:buAutoNum type="arabicPeriod"/>
            </a:pPr>
            <a:r>
              <a:rPr lang="en-IN" sz="2200" dirty="0" smtClean="0">
                <a:latin typeface="Times New Roman" panose="02020603050405020304" pitchFamily="18" charset="0"/>
                <a:cs typeface="Times New Roman" panose="02020603050405020304" pitchFamily="18" charset="0"/>
              </a:rPr>
              <a:t>Credit risk</a:t>
            </a:r>
            <a:endParaRPr lang="en-IN" sz="2200" dirty="0" smtClean="0">
              <a:latin typeface="Times New Roman" panose="02020603050405020304" pitchFamily="18" charset="0"/>
              <a:cs typeface="Times New Roman" panose="02020603050405020304" pitchFamily="18" charset="0"/>
            </a:endParaRPr>
          </a:p>
          <a:p>
            <a:pPr marL="514350" indent="-514350" fontAlgn="base">
              <a:buFont typeface="+mj-lt"/>
              <a:buAutoNum type="arabicPeriod"/>
            </a:pPr>
            <a:r>
              <a:rPr lang="en-IN" sz="2200" dirty="0" smtClean="0">
                <a:latin typeface="Times New Roman" panose="02020603050405020304" pitchFamily="18" charset="0"/>
                <a:cs typeface="Times New Roman" panose="02020603050405020304" pitchFamily="18" charset="0"/>
              </a:rPr>
              <a:t>Legal risk</a:t>
            </a:r>
            <a:endParaRPr lang="en-IN" sz="2200" dirty="0" smtClean="0">
              <a:latin typeface="Times New Roman" panose="02020603050405020304" pitchFamily="18" charset="0"/>
              <a:cs typeface="Times New Roman" panose="02020603050405020304" pitchFamily="18" charset="0"/>
            </a:endParaRPr>
          </a:p>
          <a:p>
            <a:pPr marL="514350" indent="-514350" fontAlgn="base">
              <a:buFont typeface="+mj-lt"/>
              <a:buAutoNum type="arabicPeriod"/>
            </a:pPr>
            <a:r>
              <a:rPr lang="en-US" sz="2200" cap="all" dirty="0" smtClean="0">
                <a:latin typeface="Times New Roman" panose="02020603050405020304" pitchFamily="18" charset="0"/>
                <a:cs typeface="Times New Roman" panose="02020603050405020304" pitchFamily="18" charset="0"/>
              </a:rPr>
              <a:t>L</a:t>
            </a:r>
            <a:r>
              <a:rPr lang="en-IN" sz="2200" dirty="0" err="1" smtClean="0">
                <a:latin typeface="Times New Roman" panose="02020603050405020304" pitchFamily="18" charset="0"/>
                <a:cs typeface="Times New Roman" panose="02020603050405020304" pitchFamily="18" charset="0"/>
              </a:rPr>
              <a:t>iquidity</a:t>
            </a:r>
            <a:r>
              <a:rPr lang="en-IN" sz="2200" dirty="0" smtClean="0">
                <a:latin typeface="Times New Roman" panose="02020603050405020304" pitchFamily="18" charset="0"/>
                <a:cs typeface="Times New Roman" panose="02020603050405020304" pitchFamily="18" charset="0"/>
              </a:rPr>
              <a:t> risk</a:t>
            </a:r>
            <a:endParaRPr lang="en-IN" sz="2200" dirty="0" smtClean="0">
              <a:latin typeface="Times New Roman" panose="02020603050405020304" pitchFamily="18" charset="0"/>
              <a:cs typeface="Times New Roman" panose="02020603050405020304" pitchFamily="18" charset="0"/>
            </a:endParaRPr>
          </a:p>
          <a:p>
            <a:pPr marL="514350" indent="-514350" fontAlgn="base">
              <a:buFont typeface="+mj-lt"/>
              <a:buAutoNum type="arabicPeriod"/>
            </a:pPr>
            <a:r>
              <a:rPr lang="en-IN" sz="2200" dirty="0" smtClean="0">
                <a:latin typeface="Times New Roman" panose="02020603050405020304" pitchFamily="18" charset="0"/>
                <a:cs typeface="Times New Roman" panose="02020603050405020304" pitchFamily="18" charset="0"/>
              </a:rPr>
              <a:t>Settlement risk</a:t>
            </a:r>
            <a:endParaRPr lang="en-IN" sz="2200" dirty="0" smtClean="0">
              <a:latin typeface="Times New Roman" panose="02020603050405020304" pitchFamily="18" charset="0"/>
              <a:cs typeface="Times New Roman" panose="02020603050405020304" pitchFamily="18" charset="0"/>
            </a:endParaRPr>
          </a:p>
          <a:p>
            <a:pPr marL="514350" indent="-514350" fontAlgn="base">
              <a:buFont typeface="+mj-lt"/>
              <a:buAutoNum type="arabicPeriod"/>
            </a:pPr>
            <a:r>
              <a:rPr lang="en-IN" sz="2200" dirty="0" smtClean="0">
                <a:latin typeface="Times New Roman" panose="02020603050405020304" pitchFamily="18" charset="0"/>
                <a:cs typeface="Times New Roman" panose="02020603050405020304" pitchFamily="18" charset="0"/>
              </a:rPr>
              <a:t>Political </a:t>
            </a:r>
            <a:r>
              <a:rPr lang="en-IN" sz="2200" dirty="0">
                <a:latin typeface="Times New Roman" panose="02020603050405020304" pitchFamily="18" charset="0"/>
                <a:cs typeface="Times New Roman" panose="02020603050405020304" pitchFamily="18" charset="0"/>
              </a:rPr>
              <a:t>risk</a:t>
            </a:r>
            <a:endParaRPr lang="en-IN" sz="2200" dirty="0">
              <a:latin typeface="Times New Roman" panose="02020603050405020304" pitchFamily="18" charset="0"/>
              <a:cs typeface="Times New Roman" panose="02020603050405020304" pitchFamily="18" charset="0"/>
            </a:endParaRPr>
          </a:p>
          <a:p>
            <a:pPr marL="0" indent="0">
              <a:buNone/>
            </a:pPr>
            <a:br>
              <a:rPr lang="en-IN" sz="2200" dirty="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4">
              <a:lumMod val="20000"/>
              <a:lumOff val="80000"/>
            </a:schemeClr>
          </a:solidFill>
        </p:spPr>
        <p:txBody>
          <a:bodyPr>
            <a:noAutofit/>
          </a:bodyPr>
          <a:lstStyle/>
          <a:p>
            <a:pPr marL="0" indent="0" fontAlgn="base">
              <a:buNone/>
            </a:pPr>
            <a:r>
              <a:rPr lang="en-IN" sz="2200" b="1" dirty="0">
                <a:latin typeface="Times New Roman" panose="02020603050405020304" pitchFamily="18" charset="0"/>
                <a:cs typeface="Times New Roman" panose="02020603050405020304" pitchFamily="18" charset="0"/>
              </a:rPr>
              <a:t>1. Foreign Exchange Rate Risk:</a:t>
            </a:r>
            <a:endParaRPr lang="en-IN" sz="2200" dirty="0">
              <a:latin typeface="Times New Roman" panose="02020603050405020304" pitchFamily="18" charset="0"/>
              <a:cs typeface="Times New Roman" panose="02020603050405020304" pitchFamily="18" charset="0"/>
            </a:endParaRPr>
          </a:p>
          <a:p>
            <a:pPr marL="0" indent="0" fontAlgn="base">
              <a:buNone/>
            </a:pPr>
            <a:r>
              <a:rPr lang="en-IN" sz="2200" dirty="0" smtClean="0">
                <a:latin typeface="Times New Roman" panose="02020603050405020304" pitchFamily="18" charset="0"/>
                <a:cs typeface="Times New Roman" panose="02020603050405020304" pitchFamily="18" charset="0"/>
              </a:rPr>
              <a:t>	The </a:t>
            </a:r>
            <a:r>
              <a:rPr lang="en-IN" sz="2200" dirty="0">
                <a:latin typeface="Times New Roman" panose="02020603050405020304" pitchFamily="18" charset="0"/>
                <a:cs typeface="Times New Roman" panose="02020603050405020304" pitchFamily="18" charset="0"/>
              </a:rPr>
              <a:t>variance or changes of the real domestic currency value of assets, liabilities or operating income on account of unanticipated changes in exchange rates referred as Foreign Exchange Risk. This risk relates to the uncertainty attached to the exchange rates between the two currencies.</a:t>
            </a:r>
            <a:endParaRPr lang="en-IN" sz="2200" dirty="0">
              <a:latin typeface="Times New Roman" panose="02020603050405020304" pitchFamily="18" charset="0"/>
              <a:cs typeface="Times New Roman" panose="02020603050405020304" pitchFamily="18" charset="0"/>
            </a:endParaRPr>
          </a:p>
          <a:p>
            <a:pPr marL="0" indent="0" fontAlgn="base">
              <a:buNone/>
            </a:pPr>
            <a:r>
              <a:rPr lang="en-IN" sz="2200" dirty="0" smtClean="0">
                <a:latin typeface="Times New Roman" panose="02020603050405020304" pitchFamily="18" charset="0"/>
                <a:cs typeface="Times New Roman" panose="02020603050405020304" pitchFamily="18" charset="0"/>
              </a:rPr>
              <a:t>	If </a:t>
            </a:r>
            <a:r>
              <a:rPr lang="en-IN" sz="2200" dirty="0">
                <a:latin typeface="Times New Roman" panose="02020603050405020304" pitchFamily="18" charset="0"/>
                <a:cs typeface="Times New Roman" panose="02020603050405020304" pitchFamily="18" charset="0"/>
              </a:rPr>
              <a:t>an Indian businessman borrows some amount viz. dollars and has to repay the loan in dollars only over a period of time, then he is said to be exposed to the foreign exchange rate risk during the currency of loan</a:t>
            </a:r>
            <a:r>
              <a:rPr lang="en-IN" sz="2200" dirty="0" smtClean="0">
                <a:latin typeface="Times New Roman" panose="02020603050405020304" pitchFamily="18" charset="0"/>
                <a:cs typeface="Times New Roman" panose="02020603050405020304" pitchFamily="18" charset="0"/>
              </a:rPr>
              <a:t>.</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4">
              <a:lumMod val="20000"/>
              <a:lumOff val="80000"/>
            </a:schemeClr>
          </a:solidFill>
        </p:spPr>
        <p:txBody>
          <a:bodyPr/>
          <a:lstStyle/>
          <a:p>
            <a:pPr marL="0" lvl="0" indent="0" fontAlgn="base">
              <a:buNone/>
            </a:pPr>
            <a:r>
              <a:rPr lang="en-IN" sz="2200" dirty="0" smtClean="0">
                <a:latin typeface="Times New Roman" panose="02020603050405020304" pitchFamily="18" charset="0"/>
                <a:cs typeface="Times New Roman" panose="02020603050405020304" pitchFamily="18" charset="0"/>
              </a:rPr>
              <a:t>	Thus</a:t>
            </a:r>
            <a:r>
              <a:rPr lang="en-IN" sz="2200" dirty="0">
                <a:latin typeface="Times New Roman" panose="02020603050405020304" pitchFamily="18" charset="0"/>
                <a:cs typeface="Times New Roman" panose="02020603050405020304" pitchFamily="18" charset="0"/>
              </a:rPr>
              <a:t>, if the dollar becomes stronger (costly) </a:t>
            </a:r>
            <a:r>
              <a:rPr lang="en-IN" sz="2200" dirty="0" err="1">
                <a:latin typeface="Times New Roman" panose="02020603050405020304" pitchFamily="18" charset="0"/>
                <a:cs typeface="Times New Roman" panose="02020603050405020304" pitchFamily="18" charset="0"/>
              </a:rPr>
              <a:t>vis</a:t>
            </a:r>
            <a:r>
              <a:rPr lang="en-IN" sz="2200" dirty="0">
                <a:latin typeface="Times New Roman" panose="02020603050405020304" pitchFamily="18" charset="0"/>
                <a:cs typeface="Times New Roman" panose="02020603050405020304" pitchFamily="18" charset="0"/>
              </a:rPr>
              <a:t>-a-</a:t>
            </a:r>
            <a:r>
              <a:rPr lang="en-IN" sz="2200" dirty="0" err="1">
                <a:latin typeface="Times New Roman" panose="02020603050405020304" pitchFamily="18" charset="0"/>
                <a:cs typeface="Times New Roman" panose="02020603050405020304" pitchFamily="18" charset="0"/>
              </a:rPr>
              <a:t>vis</a:t>
            </a:r>
            <a:r>
              <a:rPr lang="en-IN" sz="2200" dirty="0">
                <a:latin typeface="Times New Roman" panose="02020603050405020304" pitchFamily="18" charset="0"/>
                <a:cs typeface="Times New Roman" panose="02020603050405020304" pitchFamily="18" charset="0"/>
              </a:rPr>
              <a:t> rupees (cheap) or depreciated during the period then the businessman has to repay the loan in terms of more rupees than the rupees he obtained by way of loan. The extra rupees which he pays are not due to an increase of interest rates, but because of the unfavourable foreign exchange rate.</a:t>
            </a:r>
            <a:endParaRPr lang="en-IN" sz="2200" cap="all" dirty="0">
              <a:latin typeface="Times New Roman" panose="02020603050405020304" pitchFamily="18" charset="0"/>
              <a:cs typeface="Times New Roman" panose="02020603050405020304" pitchFamily="18" charset="0"/>
            </a:endParaRPr>
          </a:p>
          <a:p>
            <a:pPr marL="0" lvl="0" indent="0" fontAlgn="base">
              <a:buNone/>
            </a:pPr>
            <a:r>
              <a:rPr lang="en-IN" sz="2200" dirty="0" smtClean="0">
                <a:latin typeface="Times New Roman" panose="02020603050405020304" pitchFamily="18" charset="0"/>
                <a:cs typeface="Times New Roman" panose="02020603050405020304" pitchFamily="18" charset="0"/>
              </a:rPr>
              <a:t>	On </a:t>
            </a:r>
            <a:r>
              <a:rPr lang="en-IN" sz="2200" dirty="0">
                <a:latin typeface="Times New Roman" panose="02020603050405020304" pitchFamily="18" charset="0"/>
                <a:cs typeface="Times New Roman" panose="02020603050405020304" pitchFamily="18" charset="0"/>
              </a:rPr>
              <a:t>the contrary, he gains if the dollar weakens </a:t>
            </a:r>
            <a:r>
              <a:rPr lang="en-IN" sz="2200" dirty="0" err="1">
                <a:latin typeface="Times New Roman" panose="02020603050405020304" pitchFamily="18" charset="0"/>
                <a:cs typeface="Times New Roman" panose="02020603050405020304" pitchFamily="18" charset="0"/>
              </a:rPr>
              <a:t>vis</a:t>
            </a:r>
            <a:r>
              <a:rPr lang="en-IN" sz="2200" dirty="0">
                <a:latin typeface="Times New Roman" panose="02020603050405020304" pitchFamily="18" charset="0"/>
                <a:cs typeface="Times New Roman" panose="02020603050405020304" pitchFamily="18" charset="0"/>
              </a:rPr>
              <a:t>-a-</a:t>
            </a:r>
            <a:r>
              <a:rPr lang="en-IN" sz="2200" dirty="0" err="1">
                <a:latin typeface="Times New Roman" panose="02020603050405020304" pitchFamily="18" charset="0"/>
                <a:cs typeface="Times New Roman" panose="02020603050405020304" pitchFamily="18" charset="0"/>
              </a:rPr>
              <a:t>vis</a:t>
            </a:r>
            <a:r>
              <a:rPr lang="en-IN" sz="2200" dirty="0">
                <a:latin typeface="Times New Roman" panose="02020603050405020304" pitchFamily="18" charset="0"/>
                <a:cs typeface="Times New Roman" panose="02020603050405020304" pitchFamily="18" charset="0"/>
              </a:rPr>
              <a:t> rupee because of favourable exchange rate. Anyway, the businessman would like to protect his business from unfavourable exchange rate by adopting a number of hedging techniques and would like to optimise his gains in case of favourable exchange rate situation. This mechanism, in short, is known as Foreign Exchange Risk Management.</a:t>
            </a:r>
            <a:endParaRPr lang="en-IN" sz="2200" dirty="0">
              <a:latin typeface="Times New Roman" panose="02020603050405020304" pitchFamily="18" charset="0"/>
              <a:cs typeface="Times New Roman" panose="02020603050405020304" pitchFamily="18" charset="0"/>
            </a:endParaRP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IN" sz="3000" b="1" dirty="0"/>
          </a:p>
        </p:txBody>
      </p:sp>
      <p:sp>
        <p:nvSpPr>
          <p:cNvPr id="3" name="Content Placeholder 2"/>
          <p:cNvSpPr>
            <a:spLocks noGrp="1"/>
          </p:cNvSpPr>
          <p:nvPr>
            <p:ph idx="1"/>
          </p:nvPr>
        </p:nvSpPr>
        <p:spPr>
          <a:solidFill>
            <a:schemeClr val="accent4">
              <a:lumMod val="20000"/>
              <a:lumOff val="80000"/>
            </a:schemeClr>
          </a:solidFill>
        </p:spPr>
        <p:txBody>
          <a:bodyPr>
            <a:noAutofit/>
          </a:bodyPr>
          <a:lstStyle/>
          <a:p>
            <a:pPr marL="0" indent="0" fontAlgn="base">
              <a:buNone/>
            </a:pPr>
            <a:r>
              <a:rPr lang="en-US" sz="2200" b="1" dirty="0">
                <a:solidFill>
                  <a:prstClr val="black"/>
                </a:solidFill>
                <a:ea typeface="+mj-ea"/>
                <a:cs typeface="+mj-cs"/>
              </a:rPr>
              <a:t>2. Interest rate risk</a:t>
            </a:r>
            <a:endParaRPr lang="en-IN" sz="2200" dirty="0" smtClean="0">
              <a:latin typeface="Times New Roman" panose="02020603050405020304" pitchFamily="18" charset="0"/>
              <a:cs typeface="Times New Roman" panose="02020603050405020304" pitchFamily="18" charset="0"/>
            </a:endParaRPr>
          </a:p>
          <a:p>
            <a:pPr marL="0" indent="0" fontAlgn="base">
              <a:buNone/>
            </a:pPr>
            <a:r>
              <a:rPr lang="en-IN" sz="2200" dirty="0" smtClean="0">
                <a:latin typeface="Times New Roman" panose="02020603050405020304" pitchFamily="18" charset="0"/>
                <a:cs typeface="Times New Roman" panose="02020603050405020304" pitchFamily="18" charset="0"/>
              </a:rPr>
              <a:t>	The </a:t>
            </a:r>
            <a:r>
              <a:rPr lang="en-IN" sz="2200" dirty="0">
                <a:latin typeface="Times New Roman" panose="02020603050405020304" pitchFamily="18" charset="0"/>
                <a:cs typeface="Times New Roman" panose="02020603050405020304" pitchFamily="18" charset="0"/>
              </a:rPr>
              <a:t>fluctuations in interest rates over a period of time change the cash flow need of a firm, for interest payment. The rate of interest is decided and agreed among parties (i.e. lender and borrower) at the time of sanctioning of debt.</a:t>
            </a:r>
            <a:endParaRPr lang="en-IN" sz="2200" dirty="0">
              <a:latin typeface="Times New Roman" panose="02020603050405020304" pitchFamily="18" charset="0"/>
              <a:cs typeface="Times New Roman" panose="02020603050405020304" pitchFamily="18" charset="0"/>
            </a:endParaRPr>
          </a:p>
          <a:p>
            <a:pPr marL="0" indent="0" fontAlgn="base">
              <a:buNone/>
            </a:pPr>
            <a:r>
              <a:rPr lang="en-IN" sz="2200" dirty="0" smtClean="0">
                <a:latin typeface="Times New Roman" panose="02020603050405020304" pitchFamily="18" charset="0"/>
                <a:cs typeface="Times New Roman" panose="02020603050405020304" pitchFamily="18" charset="0"/>
              </a:rPr>
              <a:t>	The </a:t>
            </a:r>
            <a:r>
              <a:rPr lang="en-IN" sz="2200" dirty="0">
                <a:latin typeface="Times New Roman" panose="02020603050405020304" pitchFamily="18" charset="0"/>
                <a:cs typeface="Times New Roman" panose="02020603050405020304" pitchFamily="18" charset="0"/>
              </a:rPr>
              <a:t>interest rate may be constant or may be related to some other variable or benchmark. If it is constant, it is known as, ‘Fixed Interest Rate Debt Instrument’ (FXR). If the rate is linked to any other variable or benchmark say LIBOR (London Inter-Bank Offer Rate) then known as Floating Interest Rate Debt Instrument (FIR</a:t>
            </a:r>
            <a:r>
              <a:rPr lang="en-IN" sz="2200" dirty="0" smtClean="0">
                <a:latin typeface="Times New Roman" panose="02020603050405020304" pitchFamily="18" charset="0"/>
                <a:cs typeface="Times New Roman" panose="02020603050405020304" pitchFamily="18" charset="0"/>
              </a:rPr>
              <a:t>).</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4">
              <a:lumMod val="20000"/>
              <a:lumOff val="80000"/>
            </a:schemeClr>
          </a:solidFill>
        </p:spPr>
        <p:txBody>
          <a:bodyPr>
            <a:normAutofit/>
          </a:bodyPr>
          <a:lstStyle/>
          <a:p>
            <a:pPr marL="0" indent="0" fontAlgn="base">
              <a:buNone/>
            </a:pPr>
            <a:r>
              <a:rPr lang="en-IN" sz="2200" b="1" dirty="0">
                <a:latin typeface="Times New Roman" panose="02020603050405020304" pitchFamily="18" charset="0"/>
                <a:cs typeface="Times New Roman" panose="02020603050405020304" pitchFamily="18" charset="0"/>
              </a:rPr>
              <a:t>3. Credit Risk:</a:t>
            </a:r>
            <a:endParaRPr lang="en-IN" sz="2200" dirty="0">
              <a:latin typeface="Times New Roman" panose="02020603050405020304" pitchFamily="18" charset="0"/>
              <a:cs typeface="Times New Roman" panose="02020603050405020304" pitchFamily="18" charset="0"/>
            </a:endParaRPr>
          </a:p>
          <a:p>
            <a:pPr marL="0" indent="0" fontAlgn="base">
              <a:buNone/>
            </a:pPr>
            <a:endParaRPr lang="en-IN" sz="2200" cap="all" dirty="0">
              <a:latin typeface="Times New Roman" panose="02020603050405020304" pitchFamily="18" charset="0"/>
              <a:cs typeface="Times New Roman" panose="02020603050405020304" pitchFamily="18" charset="0"/>
            </a:endParaRPr>
          </a:p>
          <a:p>
            <a:pPr marL="0" indent="0" fontAlgn="base">
              <a:buNone/>
            </a:pPr>
            <a:r>
              <a:rPr lang="en-IN" sz="2200" dirty="0">
                <a:latin typeface="Times New Roman" panose="02020603050405020304" pitchFamily="18" charset="0"/>
                <a:cs typeface="Times New Roman" panose="02020603050405020304" pitchFamily="18" charset="0"/>
              </a:rPr>
              <a:t>A credit risk is the risk, in a transaction, of counter party of the transaction failing to meet its obligation towards the transaction. This risk is present in all trade and commerce transactions, thus it also includes the transactions relating to foreign trade and foreign exchange.</a:t>
            </a:r>
            <a:endParaRPr lang="en-IN" sz="2200" dirty="0">
              <a:latin typeface="Times New Roman" panose="02020603050405020304" pitchFamily="18" charset="0"/>
              <a:cs typeface="Times New Roman" panose="02020603050405020304" pitchFamily="18" charset="0"/>
            </a:endParaRPr>
          </a:p>
          <a:p>
            <a:pPr marL="0" indent="0">
              <a:buNone/>
            </a:pPr>
            <a:br>
              <a:rPr lang="en-IN" sz="2200" dirty="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8803</Words>
  <Application>WPS Presentation</Application>
  <PresentationFormat>On-screen Show (4:3)</PresentationFormat>
  <Paragraphs>96</Paragraphs>
  <Slides>18</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18</vt:i4>
      </vt:variant>
    </vt:vector>
  </HeadingPairs>
  <TitlesOfParts>
    <vt:vector size="28" baseType="lpstr">
      <vt:lpstr>Arial</vt:lpstr>
      <vt:lpstr>SimSun</vt:lpstr>
      <vt:lpstr>Wingdings</vt:lpstr>
      <vt:lpstr>Times New Roman</vt:lpstr>
      <vt:lpstr>Georgia</vt:lpstr>
      <vt:lpstr>Arial</vt:lpstr>
      <vt:lpstr>Calibri</vt:lpstr>
      <vt:lpstr>Microsoft YaHei</vt:lpstr>
      <vt:lpstr>Arial Unicode MS</vt:lpstr>
      <vt:lpstr>Office Theme</vt:lpstr>
      <vt:lpstr>Types of risks in International finance</vt:lpstr>
      <vt:lpstr>Risk </vt:lpstr>
      <vt:lpstr>The international business faces the risk due to the following reasons: </vt:lpstr>
      <vt:lpstr>Types of Risks: </vt:lpstr>
      <vt:lpstr>Generally risks which a firm has been categorized as: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Types of Political Risk</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risks in International finance</dc:title>
  <dc:creator>user</dc:creator>
  <cp:lastModifiedBy>user</cp:lastModifiedBy>
  <cp:revision>4</cp:revision>
  <dcterms:created xsi:type="dcterms:W3CDTF">2020-12-30T09:16:00Z</dcterms:created>
  <dcterms:modified xsi:type="dcterms:W3CDTF">2024-08-31T07:09:36Z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5E93F3D897E04AD7B64F9C7237FE3BE3_12</vt:lpwstr>
  </property>
  <property fmtid="{D5CDD505-2E9C-101B-9397-08002B2CF9AE}" pid="3" name="KSOProductBuildVer">
    <vt:lpwstr>1033-12.2.0.17562</vt:lpwstr>
  </property>
</Properties>
</file>