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8" r:id="rId6"/>
    <p:sldId id="259" r:id="rId7"/>
    <p:sldId id="260"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B1D1BA7-8963-4E91-AD0E-58C021BCD5B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B1D1BA7-8963-4E91-AD0E-58C021BCD5BA}"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B1D1BA7-8963-4E91-AD0E-58C021BCD5BA}"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D1BA7-8963-4E91-AD0E-58C021BCD5BA}"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B1D1BA7-8963-4E91-AD0E-58C021BCD5B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B1D1BA7-8963-4E91-AD0E-58C021BCD5B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D1BA7-8963-4E91-AD0E-58C021BCD5BA}"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69BF94-2F7B-4878-8BB6-1813A9AC3C0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FF0000"/>
                </a:solidFill>
              </a:rPr>
              <a:t>International financial market</a:t>
            </a:r>
            <a:endParaRPr lang="en-US" sz="3000" b="1" dirty="0" smtClean="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Euro bonds</a:t>
            </a:r>
            <a:endParaRPr lang="en-IN" sz="3000" b="1"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In the Eurobond market</a:t>
            </a:r>
            <a:r>
              <a:rPr lang="en-US" sz="2200" dirty="0" smtClean="0">
                <a:latin typeface="Times New Roman" panose="02020603050405020304" pitchFamily="18" charset="0"/>
                <a:cs typeface="Times New Roman" panose="02020603050405020304" pitchFamily="18" charset="0"/>
              </a:rPr>
              <a:t>, corporations and governments typically issue bonds denominated in dollars and sell them to investors located outside the United states.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Underwritten </a:t>
            </a:r>
            <a:r>
              <a:rPr lang="en-US" sz="2200" dirty="0" smtClean="0">
                <a:latin typeface="Times New Roman" panose="02020603050405020304" pitchFamily="18" charset="0"/>
                <a:cs typeface="Times New Roman" panose="02020603050405020304" pitchFamily="18" charset="0"/>
              </a:rPr>
              <a:t>by internationally.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Offered simultaneously to investors in a number of countries.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Issued outside the jurisdiction of any single country.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They are not registered through a regulatory agency.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Make coupon payment annually.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Large in size simultaneous placement in different countries.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International equity market</a:t>
            </a:r>
            <a:endParaRPr lang="en-IN" sz="3000" b="1" dirty="0"/>
          </a:p>
        </p:txBody>
      </p:sp>
      <p:sp>
        <p:nvSpPr>
          <p:cNvPr id="3" name="Content Placeholder 2"/>
          <p:cNvSpPr>
            <a:spLocks noGrp="1"/>
          </p:cNvSpPr>
          <p:nvPr>
            <p:ph idx="1"/>
          </p:nvPr>
        </p:nvSpPr>
        <p:spPr/>
        <p:txBody>
          <a:bodyPr>
            <a:normAutofit fontScale="70000" lnSpcReduction="20000"/>
          </a:bodyPr>
          <a:lstStyle/>
          <a:p>
            <a:pPr>
              <a:lnSpc>
                <a:spcPct val="120000"/>
              </a:lnSpc>
            </a:pPr>
            <a:r>
              <a:rPr lang="en-US" dirty="0" smtClean="0">
                <a:latin typeface="Times New Roman" panose="02020603050405020304" pitchFamily="18" charset="0"/>
                <a:cs typeface="Times New Roman" panose="02020603050405020304" pitchFamily="18" charset="0"/>
              </a:rPr>
              <a:t>Equity capital for a company is raised through the issue </a:t>
            </a:r>
            <a:r>
              <a:rPr lang="en-US" dirty="0" smtClean="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shares.</a:t>
            </a:r>
            <a:endParaRPr lang="en-US" dirty="0" smtClean="0">
              <a:latin typeface="Times New Roman" panose="02020603050405020304" pitchFamily="18" charset="0"/>
              <a:cs typeface="Times New Roman" panose="02020603050405020304" pitchFamily="18" charset="0"/>
            </a:endParaRPr>
          </a:p>
          <a:p>
            <a:pPr>
              <a:lnSpc>
                <a:spcPct val="120000"/>
              </a:lnSpc>
            </a:pPr>
            <a:r>
              <a:rPr lang="en-US" dirty="0" smtClean="0">
                <a:latin typeface="Times New Roman" panose="02020603050405020304" pitchFamily="18" charset="0"/>
                <a:cs typeface="Times New Roman" panose="02020603050405020304" pitchFamily="18" charset="0"/>
              </a:rPr>
              <a:t>These shares are then traded in the stock exchange of the country.</a:t>
            </a:r>
            <a:endParaRPr lang="en-US" dirty="0" smtClean="0">
              <a:latin typeface="Times New Roman" panose="02020603050405020304" pitchFamily="18" charset="0"/>
              <a:cs typeface="Times New Roman" panose="02020603050405020304" pitchFamily="18" charset="0"/>
            </a:endParaRPr>
          </a:p>
          <a:p>
            <a:pPr>
              <a:lnSpc>
                <a:spcPct val="120000"/>
              </a:lnSpc>
            </a:pPr>
            <a:r>
              <a:rPr lang="en-US" dirty="0" smtClean="0">
                <a:latin typeface="Times New Roman" panose="02020603050405020304" pitchFamily="18" charset="0"/>
                <a:cs typeface="Times New Roman" panose="02020603050405020304" pitchFamily="18" charset="0"/>
              </a:rPr>
              <a:t>A multinational company would often like to raise equity capital form different countries by issuing shares in those countries.</a:t>
            </a:r>
            <a:endParaRPr lang="en-US" dirty="0" smtClean="0">
              <a:latin typeface="Times New Roman" panose="02020603050405020304" pitchFamily="18" charset="0"/>
              <a:cs typeface="Times New Roman" panose="02020603050405020304" pitchFamily="18" charset="0"/>
            </a:endParaRPr>
          </a:p>
          <a:p>
            <a:pPr>
              <a:lnSpc>
                <a:spcPct val="120000"/>
              </a:lnSpc>
            </a:pPr>
            <a:r>
              <a:rPr lang="en-US" dirty="0" smtClean="0">
                <a:latin typeface="Times New Roman" panose="02020603050405020304" pitchFamily="18" charset="0"/>
                <a:cs typeface="Times New Roman" panose="02020603050405020304" pitchFamily="18" charset="0"/>
              </a:rPr>
              <a:t>The shares are would also be listed trading in stock exchange of these countries.</a:t>
            </a:r>
            <a:endParaRPr lang="en-US" dirty="0" smtClean="0">
              <a:latin typeface="Times New Roman" panose="02020603050405020304" pitchFamily="18" charset="0"/>
              <a:cs typeface="Times New Roman" panose="02020603050405020304" pitchFamily="18" charset="0"/>
            </a:endParaRPr>
          </a:p>
          <a:p>
            <a:pPr>
              <a:lnSpc>
                <a:spcPct val="120000"/>
              </a:lnSpc>
            </a:pPr>
            <a:r>
              <a:rPr lang="en-US" dirty="0" smtClean="0">
                <a:latin typeface="Times New Roman" panose="02020603050405020304" pitchFamily="18" charset="0"/>
                <a:cs typeface="Times New Roman" panose="02020603050405020304" pitchFamily="18" charset="0"/>
              </a:rPr>
              <a:t>This may be done to raise foreign currency funds required for specific projects or for enhancing the prestige of the company in the global market , or some times the domestic market may not be large enough to absorb a large stock offering. </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International money market</a:t>
            </a:r>
            <a:endParaRPr lang="en-IN" sz="3000" b="1"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Money market is the market for transfer of short-term funds.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In international money market, transactions takes place in a variety  of different currencies.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International banks and financial institutions across the world are the major suppliers of the funds in these markets, while MNCs and governments of different countries are the major users of these funds.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European money market is an important part of the international money market.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International credit market</a:t>
            </a:r>
            <a:endParaRPr lang="en-IN" sz="3000" b="1"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MNCs can obtain short term funds in foreign currencies from the international money markets, and can obtain long term funds in foreign currencies from the international bond markets.</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segments of the international financial market where medium term funds are exchanged between the suppliers and borrowers of such funds is sometimes referred to as international credit market.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A Financial market is a  mechanism that facilitates the transfer of funds from lenders (surplus units) to borrowers (deficit units).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institutions and instruments are integral part of financial market.</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When funds flows across national boundaries and the transfer is between parties residing in different countries, there comes into existence the international financial markets.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Meaning international financial market</a:t>
            </a:r>
            <a:endParaRPr lang="en-IN" sz="3000" b="1" dirty="0"/>
          </a:p>
        </p:txBody>
      </p:sp>
      <p:sp>
        <p:nvSpPr>
          <p:cNvPr id="3" name="Content Placeholder 2"/>
          <p:cNvSpPr>
            <a:spLocks noGrp="1"/>
          </p:cNvSpPr>
          <p:nvPr>
            <p:ph idx="1"/>
          </p:nvPr>
        </p:nvSpPr>
        <p:spPr/>
        <p:txBody>
          <a:bodyPr>
            <a:normAutofit/>
          </a:bodyPr>
          <a:lstStyle/>
          <a:p>
            <a:r>
              <a:rPr lang="en-IN" sz="2200" dirty="0" smtClean="0">
                <a:latin typeface="Times New Roman" panose="02020603050405020304" pitchFamily="18" charset="0"/>
                <a:cs typeface="Times New Roman" panose="02020603050405020304" pitchFamily="18" charset="0"/>
              </a:rPr>
              <a:t>Each </a:t>
            </a:r>
            <a:r>
              <a:rPr lang="en-IN" sz="2200" dirty="0">
                <a:latin typeface="Times New Roman" panose="02020603050405020304" pitchFamily="18" charset="0"/>
                <a:cs typeface="Times New Roman" panose="02020603050405020304" pitchFamily="18" charset="0"/>
              </a:rPr>
              <a:t>Country has its money and capital markets. Quite similar to their </a:t>
            </a:r>
            <a:r>
              <a:rPr lang="en-IN" sz="2200" dirty="0" smtClean="0">
                <a:latin typeface="Times New Roman" panose="02020603050405020304" pitchFamily="18" charset="0"/>
                <a:cs typeface="Times New Roman" panose="02020603050405020304" pitchFamily="18" charset="0"/>
              </a:rPr>
              <a:t>domestic counterpart</a:t>
            </a:r>
            <a:r>
              <a:rPr lang="en-IN" sz="2200" dirty="0">
                <a:latin typeface="Times New Roman" panose="02020603050405020304" pitchFamily="18" charset="0"/>
                <a:cs typeface="Times New Roman" panose="02020603050405020304" pitchFamily="18" charset="0"/>
              </a:rPr>
              <a:t>, international </a:t>
            </a:r>
            <a:r>
              <a:rPr lang="en-IN" sz="2200" dirty="0" smtClean="0">
                <a:latin typeface="Times New Roman" panose="02020603050405020304" pitchFamily="18" charset="0"/>
                <a:cs typeface="Times New Roman" panose="02020603050405020304" pitchFamily="18" charset="0"/>
              </a:rPr>
              <a:t>financial </a:t>
            </a:r>
            <a:r>
              <a:rPr lang="en-IN" sz="2200" dirty="0">
                <a:latin typeface="Times New Roman" panose="02020603050405020304" pitchFamily="18" charset="0"/>
                <a:cs typeface="Times New Roman" panose="02020603050405020304" pitchFamily="18" charset="0"/>
              </a:rPr>
              <a:t>markets may be divided into money and </a:t>
            </a:r>
            <a:r>
              <a:rPr lang="en-IN" sz="2200" dirty="0" smtClean="0">
                <a:latin typeface="Times New Roman" panose="02020603050405020304" pitchFamily="18" charset="0"/>
                <a:cs typeface="Times New Roman" panose="02020603050405020304" pitchFamily="18" charset="0"/>
              </a:rPr>
              <a:t>capital markets</a:t>
            </a: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Money </a:t>
            </a:r>
            <a:r>
              <a:rPr lang="en-IN" sz="2200" dirty="0">
                <a:latin typeface="Times New Roman" panose="02020603050405020304" pitchFamily="18" charset="0"/>
                <a:cs typeface="Times New Roman" panose="02020603050405020304" pitchFamily="18" charset="0"/>
              </a:rPr>
              <a:t>markets deal with assets created or traded with relatively </a:t>
            </a:r>
            <a:r>
              <a:rPr lang="en-IN" sz="2200" dirty="0" smtClean="0">
                <a:latin typeface="Times New Roman" panose="02020603050405020304" pitchFamily="18" charset="0"/>
                <a:cs typeface="Times New Roman" panose="02020603050405020304" pitchFamily="18" charset="0"/>
              </a:rPr>
              <a:t>short maturity</a:t>
            </a:r>
            <a:r>
              <a:rPr lang="en-IN" sz="2200" dirty="0">
                <a:latin typeface="Times New Roman" panose="02020603050405020304" pitchFamily="18" charset="0"/>
                <a:cs typeface="Times New Roman" panose="02020603050405020304" pitchFamily="18" charset="0"/>
              </a:rPr>
              <a:t>, say less than one year.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Capital </a:t>
            </a:r>
            <a:r>
              <a:rPr lang="en-IN" sz="2200" dirty="0">
                <a:latin typeface="Times New Roman" panose="02020603050405020304" pitchFamily="18" charset="0"/>
                <a:cs typeface="Times New Roman" panose="02020603050405020304" pitchFamily="18" charset="0"/>
              </a:rPr>
              <a:t>markets deal with instruments </a:t>
            </a:r>
            <a:r>
              <a:rPr lang="en-IN" sz="2200" dirty="0" smtClean="0">
                <a:latin typeface="Times New Roman" panose="02020603050405020304" pitchFamily="18" charset="0"/>
                <a:cs typeface="Times New Roman" panose="02020603050405020304" pitchFamily="18" charset="0"/>
              </a:rPr>
              <a:t>whose maturity </a:t>
            </a:r>
            <a:r>
              <a:rPr lang="en-IN" sz="2200" dirty="0">
                <a:latin typeface="Times New Roman" panose="02020603050405020304" pitchFamily="18" charset="0"/>
                <a:cs typeface="Times New Roman" panose="02020603050405020304" pitchFamily="18" charset="0"/>
              </a:rPr>
              <a:t>exceeds one year (or which lack definite maturity</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It is the world wide market place in which buyers and sellers trade financial assets , such as stocks, bonds, currencies, commodities and  derivatives, across national boundaries.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Two major components of international financial markets: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Foreign exchange market</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Eurocurrency, </a:t>
            </a:r>
            <a:r>
              <a:rPr lang="en-US" sz="2200" dirty="0" err="1" smtClean="0">
                <a:latin typeface="Times New Roman" panose="02020603050405020304" pitchFamily="18" charset="0"/>
                <a:cs typeface="Times New Roman" panose="02020603050405020304" pitchFamily="18" charset="0"/>
              </a:rPr>
              <a:t>Eurocredit</a:t>
            </a:r>
            <a:r>
              <a:rPr lang="en-US" sz="2200" dirty="0" smtClean="0">
                <a:latin typeface="Times New Roman" panose="02020603050405020304" pitchFamily="18" charset="0"/>
                <a:cs typeface="Times New Roman" panose="02020603050405020304" pitchFamily="18" charset="0"/>
              </a:rPr>
              <a:t> and Eurobond market.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Motives for the internationalization  of financial transactions</a:t>
            </a:r>
            <a:endParaRPr lang="en-IN" sz="3000"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Differences in interest rates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International diversification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Economic growth prospects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Exchange rate fluctuations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Sources of international funds</a:t>
            </a:r>
            <a:endParaRPr lang="en-IN" sz="3000" b="1"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The flow of funds from providers to seekers of international funds takes place through different institutions or agencies and through different financial instruments.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institutions and agencies that serve as the sources of international funds are:</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Multilateral development banks or agencies.</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Government/Governmental agencies </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International banks</a:t>
            </a:r>
            <a:endParaRPr lang="en-US"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Security market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t>Segments of international financial markets</a:t>
            </a:r>
            <a:endParaRPr lang="en-IN" sz="2600" b="1" dirty="0"/>
          </a:p>
        </p:txBody>
      </p:sp>
      <p:sp>
        <p:nvSpPr>
          <p:cNvPr id="3" name="Content Placeholder 2"/>
          <p:cNvSpPr>
            <a:spLocks noGrp="1"/>
          </p:cNvSpPr>
          <p:nvPr>
            <p:ph idx="1"/>
          </p:nvPr>
        </p:nvSpPr>
        <p:spPr/>
        <p:txBody>
          <a:bodyPr>
            <a:noAutofit/>
          </a:bodyPr>
          <a:lstStyle/>
          <a:p>
            <a:r>
              <a:rPr lang="en-US" sz="2200" dirty="0" smtClean="0">
                <a:latin typeface="Times New Roman" panose="02020603050405020304" pitchFamily="18" charset="0"/>
                <a:cs typeface="Times New Roman" panose="02020603050405020304" pitchFamily="18" charset="0"/>
              </a:rPr>
              <a:t>International financial market facilitates the transfer of funds globally.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funds so transferred may be ownership funds or debt funds.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funds may be transferred for different maturity periods such as short term , medium term and long term</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important segments of international financial markets: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Foreign exchange market</a:t>
            </a:r>
            <a:endParaRPr lang="en-US" sz="2200"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International bond market</a:t>
            </a:r>
            <a:endParaRPr lang="en-US" sz="2200" dirty="0">
              <a:solidFill>
                <a:prstClr val="black"/>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International equity market</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International money market</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International credit market</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International bond market</a:t>
            </a:r>
            <a:endParaRPr lang="en-IN" sz="3000" b="1" dirty="0"/>
          </a:p>
        </p:txBody>
      </p:sp>
      <p:sp>
        <p:nvSpPr>
          <p:cNvPr id="3" name="Content Placeholder 2"/>
          <p:cNvSpPr>
            <a:spLocks noGrp="1"/>
          </p:cNvSpPr>
          <p:nvPr>
            <p:ph idx="1"/>
          </p:nvPr>
        </p:nvSpPr>
        <p:spPr>
          <a:xfrm>
            <a:off x="457200" y="1412776"/>
            <a:ext cx="8229600" cy="4713387"/>
          </a:xfrm>
        </p:spPr>
        <p:txBody>
          <a:bodyPr>
            <a:normAutofit fontScale="70000" lnSpcReduction="20000"/>
          </a:bodyPr>
          <a:lstStyle/>
          <a:p>
            <a:r>
              <a:rPr lang="en-US" dirty="0" smtClean="0">
                <a:latin typeface="Times New Roman" panose="02020603050405020304" pitchFamily="18" charset="0"/>
                <a:cs typeface="Times New Roman" panose="02020603050405020304" pitchFamily="18" charset="0"/>
              </a:rPr>
              <a:t>It is the segment </a:t>
            </a:r>
            <a:r>
              <a:rPr lang="en-US" dirty="0" smtClean="0">
                <a:latin typeface="Times New Roman" panose="02020603050405020304" pitchFamily="18" charset="0"/>
                <a:cs typeface="Times New Roman" panose="02020603050405020304" pitchFamily="18" charset="0"/>
              </a:rPr>
              <a:t>of international </a:t>
            </a:r>
            <a:r>
              <a:rPr lang="en-US" dirty="0" smtClean="0">
                <a:latin typeface="Times New Roman" panose="02020603050405020304" pitchFamily="18" charset="0"/>
                <a:cs typeface="Times New Roman" panose="02020603050405020304" pitchFamily="18" charset="0"/>
              </a:rPr>
              <a:t>financial market where international bonds are bought and sold. Companies may raise long term funds in foreign currencies through issue of international bonds.</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Foreign bond and euro bonds are the two types of international bonds.</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also includes: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 Straight bonds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 Global bonds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 Floating rate notes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 Convertible bonds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 Cocktail bonds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 Callable and </a:t>
            </a:r>
            <a:r>
              <a:rPr lang="en-US" dirty="0" err="1" smtClean="0">
                <a:latin typeface="Times New Roman" panose="02020603050405020304" pitchFamily="18" charset="0"/>
                <a:cs typeface="Times New Roman" panose="02020603050405020304" pitchFamily="18" charset="0"/>
              </a:rPr>
              <a:t>puttable</a:t>
            </a:r>
            <a:r>
              <a:rPr lang="en-US" dirty="0" smtClean="0">
                <a:latin typeface="Times New Roman" panose="02020603050405020304" pitchFamily="18" charset="0"/>
                <a:cs typeface="Times New Roman" panose="02020603050405020304" pitchFamily="18" charset="0"/>
              </a:rPr>
              <a:t> bonds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 Sinking fund bonds</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Foreign bonds</a:t>
            </a:r>
            <a:endParaRPr lang="en-IN" sz="3000" b="1"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The foreign bond market is a market for bonds issued by a foreign corporation or government that is denominated in the investor’s home currency sold in the investor’s home market.</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Maturity </a:t>
            </a:r>
            <a:r>
              <a:rPr lang="en-US" sz="2200" dirty="0" smtClean="0">
                <a:latin typeface="Times New Roman" panose="02020603050405020304" pitchFamily="18" charset="0"/>
                <a:cs typeface="Times New Roman" panose="02020603050405020304" pitchFamily="18" charset="0"/>
              </a:rPr>
              <a:t>based on the need of investors of a particular country.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Foreign bonds are subjected to adjustment regulations in the country where they are issued.</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4993</Words>
  <Application>WPS Presentation</Application>
  <PresentationFormat>On-screen Show (4:3)</PresentationFormat>
  <Paragraphs>99</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SimSun</vt:lpstr>
      <vt:lpstr>Wingdings</vt:lpstr>
      <vt:lpstr>Times New Roman</vt:lpstr>
      <vt:lpstr>Calibri</vt:lpstr>
      <vt:lpstr>Microsoft YaHei</vt:lpstr>
      <vt:lpstr>Arial Unicode MS</vt:lpstr>
      <vt:lpstr>Office Theme</vt:lpstr>
      <vt:lpstr>International financial market</vt:lpstr>
      <vt:lpstr>PowerPoint 演示文稿</vt:lpstr>
      <vt:lpstr>Meaning international financial market</vt:lpstr>
      <vt:lpstr>PowerPoint 演示文稿</vt:lpstr>
      <vt:lpstr>Motives for the internationalization  of financial transactions</vt:lpstr>
      <vt:lpstr>Sources of international funds</vt:lpstr>
      <vt:lpstr>Segments of international financial markets</vt:lpstr>
      <vt:lpstr>International bond market</vt:lpstr>
      <vt:lpstr>Foreign bonds</vt:lpstr>
      <vt:lpstr>Euro bonds</vt:lpstr>
      <vt:lpstr>International equity market</vt:lpstr>
      <vt:lpstr>International money market</vt:lpstr>
      <vt:lpstr>International credit market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17</cp:revision>
  <dcterms:created xsi:type="dcterms:W3CDTF">2020-12-31T06:44:00Z</dcterms:created>
  <dcterms:modified xsi:type="dcterms:W3CDTF">2024-08-31T07:09:52Z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18F6CFA06AF947A5AF9DBB4B4FB67AD0_12</vt:lpwstr>
  </property>
  <property fmtid="{D5CDD505-2E9C-101B-9397-08002B2CF9AE}" pid="3" name="KSOProductBuildVer">
    <vt:lpwstr>1033-12.2.0.17562</vt:lpwstr>
  </property>
</Properties>
</file>