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6" r:id="rId4"/>
    <p:sldId id="257" r:id="rId5"/>
    <p:sldId id="262" r:id="rId6"/>
    <p:sldId id="267" r:id="rId7"/>
    <p:sldId id="259" r:id="rId8"/>
    <p:sldId id="260" r:id="rId9"/>
    <p:sldId id="263" r:id="rId10"/>
    <p:sldId id="264" r:id="rId11"/>
    <p:sldId id="268" r:id="rId12"/>
    <p:sldId id="270" r:id="rId13"/>
    <p:sldId id="275" r:id="rId14"/>
    <p:sldId id="276" r:id="rId15"/>
    <p:sldId id="277" r:id="rId16"/>
    <p:sldId id="271" r:id="rId17"/>
    <p:sldId id="272" r:id="rId18"/>
    <p:sldId id="273" r:id="rId19"/>
    <p:sldId id="274" r:id="rId20"/>
    <p:sldId id="269"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B1D1BA7-8963-4E91-AD0E-58C021BCD5BA}"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B1D1BA7-8963-4E91-AD0E-58C021BCD5B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B1D1BA7-8963-4E91-AD0E-58C021BCD5BA}"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B1D1BA7-8963-4E91-AD0E-58C021BCD5BA}"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D1BA7-8963-4E91-AD0E-58C021BCD5BA}"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B1D1BA7-8963-4E91-AD0E-58C021BCD5B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B1D1BA7-8963-4E91-AD0E-58C021BCD5BA}"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69BF94-2F7B-4878-8BB6-1813A9AC3C0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D1BA7-8963-4E91-AD0E-58C021BCD5BA}"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9BF94-2F7B-4878-8BB6-1813A9AC3C0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International Money </a:t>
            </a:r>
            <a:r>
              <a:rPr lang="en-US" sz="3000" b="1" dirty="0">
                <a:solidFill>
                  <a:srgbClr val="FF0000"/>
                </a:solidFill>
              </a:rPr>
              <a:t>M</a:t>
            </a:r>
            <a:r>
              <a:rPr lang="en-US" sz="3000" b="1" dirty="0" smtClean="0">
                <a:solidFill>
                  <a:srgbClr val="FF0000"/>
                </a:solidFill>
              </a:rPr>
              <a:t>arket</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fontAlgn="base">
              <a:lnSpc>
                <a:spcPct val="115000"/>
              </a:lnSpc>
              <a:spcAft>
                <a:spcPts val="1500"/>
              </a:spcAft>
            </a:pPr>
            <a:r>
              <a:rPr lang="en-IN" sz="2200" dirty="0">
                <a:solidFill>
                  <a:srgbClr val="444444"/>
                </a:solidFill>
                <a:latin typeface="Times New Roman" panose="02020603050405020304" pitchFamily="18" charset="0"/>
                <a:ea typeface="Times New Roman" panose="02020603050405020304"/>
                <a:cs typeface="Times New Roman" panose="02020603050405020304" pitchFamily="18" charset="0"/>
              </a:rPr>
              <a:t>International money market mainly deals in Eurocurrency deposits, Euro credits, Euro notes, Euro commercial Papers etc. All these involve foreign currencies. </a:t>
            </a:r>
            <a:endParaRPr lang="en-IN" sz="2200" dirty="0" smtClean="0">
              <a:solidFill>
                <a:srgbClr val="444444"/>
              </a:solidFill>
              <a:latin typeface="Times New Roman" panose="02020603050405020304" pitchFamily="18" charset="0"/>
              <a:ea typeface="Times New Roman" panose="02020603050405020304"/>
              <a:cs typeface="Times New Roman" panose="02020603050405020304" pitchFamily="18" charset="0"/>
            </a:endParaRPr>
          </a:p>
          <a:p>
            <a:pPr fontAlgn="base">
              <a:lnSpc>
                <a:spcPct val="115000"/>
              </a:lnSpc>
              <a:spcAft>
                <a:spcPts val="1500"/>
              </a:spcAft>
            </a:pPr>
            <a:r>
              <a:rPr lang="en-IN" sz="2200" dirty="0" smtClean="0">
                <a:solidFill>
                  <a:srgbClr val="444444"/>
                </a:solidFill>
                <a:latin typeface="Times New Roman" panose="02020603050405020304" pitchFamily="18" charset="0"/>
                <a:ea typeface="Times New Roman" panose="02020603050405020304"/>
                <a:cs typeface="Times New Roman" panose="02020603050405020304" pitchFamily="18" charset="0"/>
              </a:rPr>
              <a:t>Eurocurrency </a:t>
            </a:r>
            <a:r>
              <a:rPr lang="en-IN" sz="2200" dirty="0">
                <a:solidFill>
                  <a:srgbClr val="444444"/>
                </a:solidFill>
                <a:latin typeface="Times New Roman" panose="02020603050405020304" pitchFamily="18" charset="0"/>
                <a:ea typeface="Times New Roman" panose="02020603050405020304"/>
                <a:cs typeface="Times New Roman" panose="02020603050405020304" pitchFamily="18" charset="0"/>
              </a:rPr>
              <a:t>deposits are deposits of foreign currency in a bank situated in a country which is different from the country of that foreign currency. </a:t>
            </a:r>
            <a:endParaRPr lang="en-IN" sz="2200" dirty="0" smtClean="0">
              <a:solidFill>
                <a:srgbClr val="444444"/>
              </a:solidFill>
              <a:latin typeface="Times New Roman" panose="02020603050405020304" pitchFamily="18" charset="0"/>
              <a:ea typeface="Times New Roman" panose="02020603050405020304"/>
              <a:cs typeface="Times New Roman" panose="02020603050405020304" pitchFamily="18" charset="0"/>
            </a:endParaRPr>
          </a:p>
          <a:p>
            <a:pPr fontAlgn="base">
              <a:lnSpc>
                <a:spcPct val="115000"/>
              </a:lnSpc>
              <a:spcAft>
                <a:spcPts val="1500"/>
              </a:spcAft>
            </a:pPr>
            <a:r>
              <a:rPr lang="en-IN" sz="2200" dirty="0" smtClean="0">
                <a:solidFill>
                  <a:srgbClr val="444444"/>
                </a:solidFill>
                <a:latin typeface="Times New Roman" panose="02020603050405020304" pitchFamily="18" charset="0"/>
                <a:ea typeface="Times New Roman" panose="02020603050405020304"/>
                <a:cs typeface="Times New Roman" panose="02020603050405020304" pitchFamily="18" charset="0"/>
              </a:rPr>
              <a:t>An </a:t>
            </a:r>
            <a:r>
              <a:rPr lang="en-IN" sz="2200" dirty="0">
                <a:solidFill>
                  <a:srgbClr val="444444"/>
                </a:solidFill>
                <a:latin typeface="Times New Roman" panose="02020603050405020304" pitchFamily="18" charset="0"/>
                <a:ea typeface="Times New Roman" panose="02020603050405020304"/>
                <a:cs typeface="Times New Roman" panose="02020603050405020304" pitchFamily="18" charset="0"/>
              </a:rPr>
              <a:t>Indian depositing US dollars in Chinese bank situated in China is called Eurocurrency deposit.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a:solidFill>
                  <a:srgbClr val="3B3835"/>
                </a:solidFill>
                <a:latin typeface="Times New Roman" panose="02020603050405020304" pitchFamily="18" charset="0"/>
                <a:ea typeface="Times New Roman" panose="02020603050405020304"/>
                <a:cs typeface="Times New Roman" panose="02020603050405020304" pitchFamily="18" charset="0"/>
              </a:rPr>
              <a:t>What is Eurocurrency?</a:t>
            </a: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dirty="0">
                <a:latin typeface="Times New Roman" panose="02020603050405020304"/>
              </a:rPr>
              <a:t>The term Euro is used because the transactions originated in the Europe, mainly London. But later on expanded fast to the countries like Honk Kong and Singapore in the far East-at present more than half of the transactions in the Euro markets take place outside the Europe. </a:t>
            </a:r>
            <a:r>
              <a:rPr lang="en-US" sz="2200" dirty="0" smtClean="0">
                <a:latin typeface="Times New Roman" panose="02020603050405020304" pitchFamily="18" charset="0"/>
                <a:ea typeface="Times New Roman" panose="02020603050405020304"/>
                <a:cs typeface="Times New Roman" panose="02020603050405020304" pitchFamily="18" charset="0"/>
              </a:rPr>
              <a:t> </a:t>
            </a:r>
            <a:endParaRPr lang="en-IN" sz="2200" dirty="0" smtClean="0">
              <a:latin typeface="Times New Roman" panose="02020603050405020304" pitchFamily="18" charset="0"/>
              <a:ea typeface="Times New Roman" panose="02020603050405020304"/>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ea typeface="Times New Roman" panose="02020603050405020304"/>
                <a:cs typeface="Times New Roman" panose="02020603050405020304" pitchFamily="18" charset="0"/>
              </a:rPr>
              <a:t>A </a:t>
            </a:r>
            <a:r>
              <a:rPr lang="en-IN" sz="2200" dirty="0">
                <a:latin typeface="Times New Roman" panose="02020603050405020304" pitchFamily="18" charset="0"/>
                <a:ea typeface="Times New Roman" panose="02020603050405020304"/>
                <a:cs typeface="Times New Roman" panose="02020603050405020304" pitchFamily="18" charset="0"/>
              </a:rPr>
              <a:t>Eurocurrency is a time deposit of money in an international bank located in a country different from the country that issued the </a:t>
            </a:r>
            <a:r>
              <a:rPr lang="en-IN" sz="2200" dirty="0" smtClean="0">
                <a:latin typeface="Times New Roman" panose="02020603050405020304" pitchFamily="18" charset="0"/>
                <a:ea typeface="Times New Roman" panose="02020603050405020304"/>
                <a:cs typeface="Times New Roman" panose="02020603050405020304" pitchFamily="18" charset="0"/>
              </a:rPr>
              <a:t>currency.</a:t>
            </a:r>
            <a:endParaRPr lang="en-IN" sz="2200" dirty="0" smtClean="0">
              <a:latin typeface="Times New Roman" panose="02020603050405020304" pitchFamily="18" charset="0"/>
              <a:ea typeface="Times New Roman" panose="02020603050405020304"/>
              <a:cs typeface="Times New Roman" panose="02020603050405020304" pitchFamily="18" charset="0"/>
            </a:endParaRPr>
          </a:p>
          <a:p>
            <a:pPr>
              <a:buFont typeface="Wingdings" panose="05000000000000000000" pitchFamily="2" charset="2"/>
              <a:buChar char="Ø"/>
            </a:pPr>
            <a:r>
              <a:rPr lang="en-IN" sz="2400" dirty="0">
                <a:solidFill>
                  <a:srgbClr val="000000"/>
                </a:solidFill>
                <a:latin typeface="Times New Roman" panose="02020603050405020304"/>
              </a:rPr>
              <a:t>The term </a:t>
            </a:r>
            <a:r>
              <a:rPr lang="en-IN" sz="2400" dirty="0" smtClean="0">
                <a:solidFill>
                  <a:srgbClr val="000000"/>
                </a:solidFill>
                <a:latin typeface="Times New Roman" panose="02020603050405020304"/>
              </a:rPr>
              <a:t>Eurodollar</a:t>
            </a:r>
            <a:r>
              <a:rPr lang="en-IN" sz="2400" dirty="0">
                <a:solidFill>
                  <a:srgbClr val="000000"/>
                </a:solidFill>
                <a:latin typeface="Times New Roman" panose="02020603050405020304"/>
              </a:rPr>
              <a:t>‘ came to be used because the market had its origin and earlier developments with dollar transactions in the European money markets. </a:t>
            </a:r>
            <a:endParaRPr lang="en-IN" sz="2400" dirty="0" smtClean="0">
              <a:solidFill>
                <a:srgbClr val="000000"/>
              </a:solidFill>
              <a:latin typeface="Times New Roman" panose="020206030504050203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IN" sz="2200" dirty="0">
                <a:solidFill>
                  <a:srgbClr val="000000"/>
                </a:solidFill>
                <a:latin typeface="Times New Roman" panose="02020603050405020304"/>
              </a:rPr>
              <a:t>Now, the Eurodollar Market‘ consists of Asian dollar market, Rio dollar market, Euro- yen market, etc., as well as Euro-sterling, Euro-Swiss francs, Euro-French francs, Euro- Deutsche marks, and so on. </a:t>
            </a:r>
            <a:endParaRPr lang="en-IN" sz="2000" dirty="0">
              <a:solidFill>
                <a:prstClr val="black"/>
              </a:solidFill>
              <a:latin typeface="Times New Roman" panose="02020603050405020304" pitchFamily="18" charset="0"/>
              <a:ea typeface="Times New Roman" panose="02020603050405020304"/>
              <a:cs typeface="Times New Roman" panose="02020603050405020304" pitchFamily="18" charset="0"/>
            </a:endParaRPr>
          </a:p>
          <a:p>
            <a:pPr lvl="0">
              <a:buFont typeface="Wingdings" panose="05000000000000000000" pitchFamily="2" charset="2"/>
              <a:buChar char="Ø"/>
            </a:pPr>
            <a:r>
              <a:rPr lang="en-IN" sz="2000" dirty="0">
                <a:solidFill>
                  <a:prstClr val="black"/>
                </a:solidFill>
                <a:latin typeface="Times New Roman" panose="02020603050405020304" pitchFamily="18" charset="0"/>
                <a:ea typeface="Times New Roman" panose="02020603050405020304"/>
                <a:cs typeface="Times New Roman" panose="02020603050405020304" pitchFamily="18" charset="0"/>
              </a:rPr>
              <a:t>E.g. Eurodollars are deposits of USD in banks located outside of the US. </a:t>
            </a:r>
            <a:endParaRPr lang="en-IN" sz="2000" dirty="0">
              <a:solidFill>
                <a:prstClr val="black"/>
              </a:solidFill>
              <a:latin typeface="Times New Roman" panose="02020603050405020304" pitchFamily="18" charset="0"/>
              <a:ea typeface="Times New Roman" panose="02020603050405020304"/>
              <a:cs typeface="Times New Roman" panose="02020603050405020304" pitchFamily="18" charset="0"/>
            </a:endParaRPr>
          </a:p>
          <a:p>
            <a:pPr lvl="0">
              <a:buFont typeface="Wingdings" panose="05000000000000000000" pitchFamily="2" charset="2"/>
              <a:buChar char="Ø"/>
            </a:pPr>
            <a:r>
              <a:rPr lang="en-IN" sz="2000" dirty="0">
                <a:solidFill>
                  <a:prstClr val="black"/>
                </a:solidFill>
                <a:latin typeface="Times New Roman" panose="02020603050405020304" pitchFamily="18" charset="0"/>
                <a:ea typeface="Times New Roman" panose="02020603050405020304"/>
                <a:cs typeface="Times New Roman" panose="02020603050405020304" pitchFamily="18" charset="0"/>
              </a:rPr>
              <a:t> E.g. </a:t>
            </a:r>
            <a:r>
              <a:rPr lang="en-IN" sz="2000" dirty="0" err="1">
                <a:solidFill>
                  <a:prstClr val="black"/>
                </a:solidFill>
                <a:latin typeface="Times New Roman" panose="02020603050405020304" pitchFamily="18" charset="0"/>
                <a:ea typeface="Times New Roman" panose="02020603050405020304"/>
                <a:cs typeface="Times New Roman" panose="02020603050405020304" pitchFamily="18" charset="0"/>
              </a:rPr>
              <a:t>Eurosterling</a:t>
            </a:r>
            <a:r>
              <a:rPr lang="en-IN" sz="2000" dirty="0">
                <a:solidFill>
                  <a:prstClr val="black"/>
                </a:solidFill>
                <a:latin typeface="Times New Roman" panose="02020603050405020304" pitchFamily="18" charset="0"/>
                <a:ea typeface="Times New Roman" panose="02020603050405020304"/>
                <a:cs typeface="Times New Roman" panose="02020603050405020304" pitchFamily="18" charset="0"/>
              </a:rPr>
              <a:t> are deposits of British pound sterling in banks outside of the UK.</a:t>
            </a:r>
            <a:endParaRPr lang="en-IN" sz="20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ctr">
              <a:buNone/>
            </a:pPr>
            <a:r>
              <a:rPr lang="en-IN" sz="2200" dirty="0">
                <a:solidFill>
                  <a:srgbClr val="000000"/>
                </a:solidFill>
                <a:latin typeface="Times New Roman" panose="02020603050405020304"/>
              </a:rPr>
              <a:t>In short, in these markets, the commercial banks accept interest bearing deposits denominated in a currency other than the currency of the country in which they operate and they re-lend these funds either in the same currency or in the currency of the country in which they operate or in the currency of a third country. </a:t>
            </a:r>
            <a:endParaRPr lang="en-IN"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smtClean="0">
                <a:solidFill>
                  <a:srgbClr val="000000"/>
                </a:solidFill>
                <a:latin typeface="Times New Roman" panose="02020603050405020304"/>
              </a:rPr>
              <a:t>Important </a:t>
            </a:r>
            <a:r>
              <a:rPr lang="en-IN" sz="3000" b="1" dirty="0">
                <a:solidFill>
                  <a:srgbClr val="000000"/>
                </a:solidFill>
                <a:latin typeface="Times New Roman" panose="02020603050405020304"/>
              </a:rPr>
              <a:t>Characteristics of the Eurocurrency </a:t>
            </a:r>
            <a:r>
              <a:rPr lang="en-IN" sz="3000" b="1" dirty="0" smtClean="0">
                <a:solidFill>
                  <a:srgbClr val="000000"/>
                </a:solidFill>
                <a:latin typeface="Times New Roman" panose="02020603050405020304"/>
              </a:rPr>
              <a:t>market</a:t>
            </a:r>
            <a:endParaRPr lang="en-IN" sz="30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sz="2200" dirty="0">
                <a:solidFill>
                  <a:srgbClr val="000000"/>
                </a:solidFill>
                <a:latin typeface="Times New Roman" panose="02020603050405020304"/>
              </a:rPr>
              <a:t>It is an International Market and it is under no National </a:t>
            </a:r>
            <a:r>
              <a:rPr lang="en-IN" sz="2200" dirty="0" smtClean="0">
                <a:solidFill>
                  <a:srgbClr val="000000"/>
                </a:solidFill>
                <a:latin typeface="Times New Roman" panose="02020603050405020304"/>
              </a:rPr>
              <a:t>Control.</a:t>
            </a:r>
            <a:endParaRPr lang="en-IN" sz="2200" dirty="0" smtClean="0">
              <a:solidFill>
                <a:srgbClr val="000000"/>
              </a:solidFill>
              <a:latin typeface="Times New Roman" panose="02020603050405020304"/>
            </a:endParaRPr>
          </a:p>
          <a:p>
            <a:pPr marL="514350" indent="-514350">
              <a:buFont typeface="+mj-lt"/>
              <a:buAutoNum type="arabicPeriod"/>
            </a:pPr>
            <a:r>
              <a:rPr lang="en-IN" sz="2200" dirty="0">
                <a:solidFill>
                  <a:srgbClr val="000000"/>
                </a:solidFill>
                <a:latin typeface="Times New Roman" panose="02020603050405020304"/>
              </a:rPr>
              <a:t>It is a Short-Term Money </a:t>
            </a:r>
            <a:r>
              <a:rPr lang="en-IN" sz="2200" dirty="0" smtClean="0">
                <a:solidFill>
                  <a:srgbClr val="000000"/>
                </a:solidFill>
                <a:latin typeface="Times New Roman" panose="02020603050405020304"/>
              </a:rPr>
              <a:t>Market.</a:t>
            </a:r>
            <a:endParaRPr lang="en-IN" sz="2200" dirty="0" smtClean="0">
              <a:solidFill>
                <a:srgbClr val="000000"/>
              </a:solidFill>
              <a:latin typeface="Times New Roman" panose="02020603050405020304"/>
            </a:endParaRPr>
          </a:p>
          <a:p>
            <a:pPr marL="514350" indent="-514350">
              <a:buFont typeface="+mj-lt"/>
              <a:buAutoNum type="arabicPeriod"/>
            </a:pPr>
            <a:r>
              <a:rPr lang="en-IN" sz="2200" dirty="0">
                <a:solidFill>
                  <a:srgbClr val="000000"/>
                </a:solidFill>
                <a:latin typeface="Times New Roman" panose="02020603050405020304"/>
              </a:rPr>
              <a:t>The Eurodollar Loans are Generally for Short </a:t>
            </a:r>
            <a:r>
              <a:rPr lang="en-IN" sz="2200" dirty="0" smtClean="0">
                <a:solidFill>
                  <a:srgbClr val="000000"/>
                </a:solidFill>
                <a:latin typeface="Times New Roman" panose="02020603050405020304"/>
              </a:rPr>
              <a:t>Periods.</a:t>
            </a:r>
            <a:endParaRPr lang="en-IN" sz="2200" dirty="0" smtClean="0">
              <a:solidFill>
                <a:srgbClr val="000000"/>
              </a:solidFill>
              <a:latin typeface="Times New Roman" panose="02020603050405020304"/>
            </a:endParaRPr>
          </a:p>
          <a:p>
            <a:pPr marL="514350" indent="-514350">
              <a:buFont typeface="+mj-lt"/>
              <a:buAutoNum type="arabicPeriod"/>
            </a:pPr>
            <a:endParaRPr lang="en-IN"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Eurocurrency deposits are not subject to any government regulations regarding reserve requirements or deposit insurance.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Therefore, the cost of operations is less.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The Eurocurrency market operates at the interbank and/or wholesale level.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These banks lend the excess funds to each other who are in the need of it.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The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rate charged for these loans are referred to as the interbank offer rate.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Most known rate in this is LIBOR (London Interbank Offer Rate).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000" b="1" dirty="0" err="1" smtClean="0">
                <a:solidFill>
                  <a:srgbClr val="3B3835"/>
                </a:solidFill>
                <a:latin typeface="Helvetica"/>
                <a:ea typeface="Times New Roman" panose="02020603050405020304"/>
                <a:cs typeface="+mn-cs"/>
              </a:rPr>
              <a:t>Eurocredits</a:t>
            </a:r>
            <a:endParaRPr lang="en-IN"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Eurocredits</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are short-to-medium-term loans of Eurocurrency extended by </a:t>
            </a:r>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Eurobanks</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to corporations, sovereign governments, nonprime banks, or international organizations.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a:buFont typeface="Wingdings" panose="05000000000000000000" pitchFamily="2" charset="2"/>
              <a:buChar char="Ø"/>
            </a:pP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The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loans are denominated in currencies other than the home currency of the </a:t>
            </a:r>
            <a:r>
              <a:rPr lang="en-IN" sz="2200" dirty="0" err="1">
                <a:solidFill>
                  <a:srgbClr val="3B3835"/>
                </a:solidFill>
                <a:latin typeface="Times New Roman" panose="02020603050405020304" pitchFamily="18" charset="0"/>
                <a:ea typeface="Times New Roman" panose="02020603050405020304"/>
                <a:cs typeface="Times New Roman" panose="02020603050405020304" pitchFamily="18" charset="0"/>
              </a:rPr>
              <a:t>Eurobank</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a:buFont typeface="Wingdings" panose="05000000000000000000" pitchFamily="2" charset="2"/>
              <a:buChar char="Ø"/>
            </a:pP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Because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these loans are too large to be handled by a single bank, </a:t>
            </a:r>
            <a:r>
              <a:rPr lang="en-IN" sz="2200" dirty="0" err="1">
                <a:solidFill>
                  <a:srgbClr val="3B3835"/>
                </a:solidFill>
                <a:latin typeface="Times New Roman" panose="02020603050405020304" pitchFamily="18" charset="0"/>
                <a:ea typeface="Times New Roman" panose="02020603050405020304"/>
                <a:cs typeface="Times New Roman" panose="02020603050405020304" pitchFamily="18" charset="0"/>
              </a:rPr>
              <a:t>Eurobanks</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 will band together to form a bank lending syndicate to share the risk</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err="1">
                <a:solidFill>
                  <a:srgbClr val="3B3835"/>
                </a:solidFill>
                <a:latin typeface="Helvetica"/>
                <a:ea typeface="Times New Roman" panose="02020603050405020304"/>
                <a:cs typeface="+mn-cs"/>
              </a:rPr>
              <a:t>Euronotes</a:t>
            </a:r>
            <a:r>
              <a:rPr lang="en-IN" sz="3000" b="1" dirty="0">
                <a:solidFill>
                  <a:srgbClr val="3B3835"/>
                </a:solidFill>
                <a:latin typeface="Helvetica"/>
                <a:ea typeface="Times New Roman" panose="02020603050405020304"/>
                <a:cs typeface="+mn-cs"/>
              </a:rPr>
              <a:t> </a:t>
            </a:r>
            <a:endParaRPr lang="en-IN" sz="3000" b="1" dirty="0"/>
          </a:p>
        </p:txBody>
      </p:sp>
      <p:sp>
        <p:nvSpPr>
          <p:cNvPr id="3" name="Content Placeholder 2"/>
          <p:cNvSpPr>
            <a:spLocks noGrp="1"/>
          </p:cNvSpPr>
          <p:nvPr>
            <p:ph idx="1"/>
          </p:nvPr>
        </p:nvSpPr>
        <p:spPr/>
        <p:txBody>
          <a:bodyPr>
            <a:normAutofit/>
          </a:bodyPr>
          <a:lstStyle/>
          <a:p>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Euronotes</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are short-term notes underwritten by a group of international investment or commercial banks called a “facility”.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A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client-borrower makes an agreement with a facility to issue </a:t>
            </a:r>
            <a:r>
              <a:rPr lang="en-IN" sz="2200" dirty="0" err="1">
                <a:solidFill>
                  <a:srgbClr val="3B3835"/>
                </a:solidFill>
                <a:latin typeface="Times New Roman" panose="02020603050405020304" pitchFamily="18" charset="0"/>
                <a:ea typeface="Times New Roman" panose="02020603050405020304"/>
                <a:cs typeface="Times New Roman" panose="02020603050405020304" pitchFamily="18" charset="0"/>
              </a:rPr>
              <a:t>Euronotes</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 in its own name for a period of time.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Euronotes</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are sold at a discount from face value and pay back the full face value at maturity. </a:t>
            </a:r>
            <a:endPar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endParaRPr>
          </a:p>
          <a:p>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Euronotes</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have maturities from 3-6 months.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Eurocommercial</a:t>
            </a:r>
            <a:r>
              <a:rPr lang="en-IN" sz="3000"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3000" b="1" dirty="0">
                <a:solidFill>
                  <a:srgbClr val="3B3835"/>
                </a:solidFill>
                <a:latin typeface="Times New Roman" panose="02020603050405020304" pitchFamily="18" charset="0"/>
                <a:ea typeface="Times New Roman" panose="02020603050405020304"/>
                <a:cs typeface="Times New Roman" panose="02020603050405020304" pitchFamily="18" charset="0"/>
              </a:rPr>
              <a:t>paper </a:t>
            </a:r>
            <a:endParaRPr lang="en-IN" sz="3000" b="1" dirty="0"/>
          </a:p>
        </p:txBody>
      </p:sp>
      <p:sp>
        <p:nvSpPr>
          <p:cNvPr id="3" name="Content Placeholder 2"/>
          <p:cNvSpPr>
            <a:spLocks noGrp="1"/>
          </p:cNvSpPr>
          <p:nvPr>
            <p:ph idx="1"/>
          </p:nvPr>
        </p:nvSpPr>
        <p:spPr/>
        <p:txBody>
          <a:bodyPr>
            <a:normAutofit/>
          </a:bodyPr>
          <a:lstStyle/>
          <a:p>
            <a:pPr lvl="0">
              <a:lnSpc>
                <a:spcPct val="115000"/>
              </a:lnSpc>
              <a:buFont typeface="Wingdings" panose="05000000000000000000" pitchFamily="2" charset="2"/>
              <a:buChar char="Ø"/>
              <a:tabLst>
                <a:tab pos="457200" algn="l"/>
              </a:tabLst>
            </a:pPr>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Eurocommercial</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paper is an unsecured short- term promissory note issued by a corporation or a bank and placed directly with the investment public through a dealer. (Not underwritten by a </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bank).</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lvl="0">
              <a:lnSpc>
                <a:spcPct val="115000"/>
              </a:lnSpc>
              <a:buFont typeface="Wingdings" panose="05000000000000000000" pitchFamily="2" charset="2"/>
              <a:buChar char="Ø"/>
              <a:tabLst>
                <a:tab pos="457200" algn="l"/>
              </a:tabLst>
            </a:pPr>
            <a:r>
              <a:rPr lang="en-IN" sz="2200" dirty="0" err="1" smtClean="0">
                <a:solidFill>
                  <a:srgbClr val="3B3835"/>
                </a:solidFill>
                <a:latin typeface="Times New Roman" panose="02020603050405020304" pitchFamily="18" charset="0"/>
                <a:ea typeface="Times New Roman" panose="02020603050405020304"/>
                <a:cs typeface="Times New Roman" panose="02020603050405020304" pitchFamily="18" charset="0"/>
              </a:rPr>
              <a:t>Eurocommercial</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paper is sold at a discount.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lvl="0">
              <a:lnSpc>
                <a:spcPct val="115000"/>
              </a:lnSpc>
              <a:buFont typeface="Wingdings" panose="05000000000000000000" pitchFamily="2" charset="2"/>
              <a:buChar char="Ø"/>
              <a:tabLst>
                <a:tab pos="457200" algn="l"/>
              </a:tabLst>
            </a:pP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Maturities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typically from 1-6 months.</a:t>
            </a:r>
            <a:endParaRPr lang="en-IN" sz="2200" dirty="0">
              <a:solidFill>
                <a:srgbClr val="3B3835"/>
              </a:solidFill>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fontAlgn="base">
              <a:lnSpc>
                <a:spcPct val="115000"/>
              </a:lnSpc>
              <a:spcAft>
                <a:spcPts val="1500"/>
              </a:spcAft>
            </a:pPr>
            <a:r>
              <a:rPr lang="en-IN" sz="2200" dirty="0">
                <a:solidFill>
                  <a:srgbClr val="444444"/>
                </a:solidFill>
                <a:latin typeface="Times New Roman" panose="02020603050405020304" pitchFamily="18" charset="0"/>
                <a:ea typeface="Times New Roman" panose="02020603050405020304"/>
                <a:cs typeface="Times New Roman" panose="02020603050405020304" pitchFamily="18" charset="0"/>
              </a:rPr>
              <a:t>Euro credits are a kind of loan extended to corporations in a currency other than the home currencies. </a:t>
            </a:r>
            <a:endParaRPr lang="en-IN" sz="2200" dirty="0" smtClean="0">
              <a:solidFill>
                <a:srgbClr val="444444"/>
              </a:solidFill>
              <a:latin typeface="Times New Roman" panose="02020603050405020304" pitchFamily="18" charset="0"/>
              <a:ea typeface="Times New Roman" panose="02020603050405020304"/>
              <a:cs typeface="Times New Roman" panose="02020603050405020304" pitchFamily="18" charset="0"/>
            </a:endParaRPr>
          </a:p>
          <a:p>
            <a:pPr fontAlgn="base">
              <a:lnSpc>
                <a:spcPct val="115000"/>
              </a:lnSpc>
              <a:spcAft>
                <a:spcPts val="1500"/>
              </a:spcAft>
            </a:pPr>
            <a:r>
              <a:rPr lang="en-IN" sz="2200" dirty="0" smtClean="0">
                <a:solidFill>
                  <a:srgbClr val="444444"/>
                </a:solidFill>
                <a:latin typeface="Times New Roman" panose="02020603050405020304" pitchFamily="18" charset="0"/>
                <a:ea typeface="Times New Roman" panose="02020603050405020304"/>
                <a:cs typeface="Times New Roman" panose="02020603050405020304" pitchFamily="18" charset="0"/>
              </a:rPr>
              <a:t>These </a:t>
            </a:r>
            <a:r>
              <a:rPr lang="en-IN" sz="2200" dirty="0">
                <a:solidFill>
                  <a:srgbClr val="444444"/>
                </a:solidFill>
                <a:latin typeface="Times New Roman" panose="02020603050405020304" pitchFamily="18" charset="0"/>
                <a:ea typeface="Times New Roman" panose="02020603050405020304"/>
                <a:cs typeface="Times New Roman" panose="02020603050405020304" pitchFamily="18" charset="0"/>
              </a:rPr>
              <a:t>are normally short term to the medium term loan and are extended by a syndicate of banks because the quantum of loan is too big and the risk cannot be assumed just by one bank.</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A money market is one of the safest financial markets available for currency transactions.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is often used by the big financial institutions, large corporations, and national governments.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investments made in money markets are usually for a very short period of time and therefore they are commonly known as cash investments.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0" indent="0">
              <a:lnSpc>
                <a:spcPct val="115000"/>
              </a:lnSpc>
              <a:spcAft>
                <a:spcPts val="1000"/>
              </a:spcAft>
              <a:buNone/>
            </a:pPr>
            <a:r>
              <a:rPr lang="en-IN" b="1" dirty="0">
                <a:latin typeface="Times New Roman" panose="02020603050405020304" pitchFamily="18" charset="0"/>
                <a:ea typeface="Calibri" panose="020F0502020204030204"/>
                <a:cs typeface="Times New Roman" panose="02020603050405020304" pitchFamily="18" charset="0"/>
              </a:rPr>
              <a:t>5.Federal agency short-term securities :</a:t>
            </a:r>
            <a:r>
              <a:rPr lang="en-IN" dirty="0">
                <a:latin typeface="Times New Roman" panose="02020603050405020304" pitchFamily="18" charset="0"/>
                <a:ea typeface="Calibri" panose="020F0502020204030204"/>
                <a:cs typeface="Times New Roman" panose="02020603050405020304" pitchFamily="18" charset="0"/>
              </a:rPr>
              <a:t> </a:t>
            </a:r>
            <a:endParaRPr lang="en-IN"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dirty="0">
                <a:latin typeface="Times New Roman" panose="02020603050405020304" pitchFamily="18" charset="0"/>
                <a:ea typeface="Calibri" panose="020F0502020204030204"/>
                <a:cs typeface="Times New Roman" panose="02020603050405020304" pitchFamily="18" charset="0"/>
              </a:rPr>
              <a:t>	</a:t>
            </a:r>
            <a:r>
              <a:rPr lang="en-IN" dirty="0" smtClean="0">
                <a:latin typeface="Times New Roman" panose="02020603050405020304" pitchFamily="18" charset="0"/>
                <a:ea typeface="Calibri" panose="020F0502020204030204"/>
                <a:cs typeface="Times New Roman" panose="02020603050405020304" pitchFamily="18" charset="0"/>
              </a:rPr>
              <a:t>These </a:t>
            </a:r>
            <a:r>
              <a:rPr lang="en-IN" dirty="0">
                <a:latin typeface="Times New Roman" panose="02020603050405020304" pitchFamily="18" charset="0"/>
                <a:ea typeface="Calibri" panose="020F0502020204030204"/>
                <a:cs typeface="Times New Roman" panose="02020603050405020304" pitchFamily="18" charset="0"/>
              </a:rPr>
              <a:t>are short-term securities issued by US Government </a:t>
            </a:r>
            <a:r>
              <a:rPr lang="en-IN" dirty="0" smtClean="0">
                <a:latin typeface="Times New Roman" panose="02020603050405020304" pitchFamily="18" charset="0"/>
                <a:ea typeface="Calibri" panose="020F0502020204030204"/>
                <a:cs typeface="Times New Roman" panose="02020603050405020304" pitchFamily="18" charset="0"/>
              </a:rPr>
              <a:t>through sponsored </a:t>
            </a:r>
            <a:r>
              <a:rPr lang="en-IN" dirty="0">
                <a:latin typeface="Times New Roman" panose="02020603050405020304" pitchFamily="18" charset="0"/>
                <a:ea typeface="Calibri" panose="020F0502020204030204"/>
                <a:cs typeface="Times New Roman" panose="02020603050405020304" pitchFamily="18" charset="0"/>
              </a:rPr>
              <a:t>enterprises such as the Farm Credit System, the Federal Home Loan Banks and the Federal National Mortgage Association.</a:t>
            </a:r>
            <a:endParaRPr lang="en-IN"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b="1" dirty="0" smtClean="0">
                <a:latin typeface="Times New Roman" panose="02020603050405020304" pitchFamily="18" charset="0"/>
                <a:ea typeface="Calibri" panose="020F0502020204030204"/>
                <a:cs typeface="Times New Roman" panose="02020603050405020304" pitchFamily="18" charset="0"/>
              </a:rPr>
              <a:t>6.Federal </a:t>
            </a:r>
            <a:r>
              <a:rPr lang="en-IN" b="1" dirty="0">
                <a:latin typeface="Times New Roman" panose="02020603050405020304" pitchFamily="18" charset="0"/>
                <a:ea typeface="Calibri" panose="020F0502020204030204"/>
                <a:cs typeface="Times New Roman" panose="02020603050405020304" pitchFamily="18" charset="0"/>
              </a:rPr>
              <a:t>funds :</a:t>
            </a:r>
            <a:r>
              <a:rPr lang="en-IN" dirty="0">
                <a:latin typeface="Times New Roman" panose="02020603050405020304" pitchFamily="18" charset="0"/>
                <a:ea typeface="Calibri" panose="020F0502020204030204"/>
                <a:cs typeface="Times New Roman" panose="02020603050405020304" pitchFamily="18" charset="0"/>
              </a:rPr>
              <a:t> </a:t>
            </a:r>
            <a:endParaRPr lang="en-IN"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dirty="0">
                <a:latin typeface="Times New Roman" panose="02020603050405020304" pitchFamily="18" charset="0"/>
                <a:ea typeface="Calibri" panose="020F0502020204030204"/>
                <a:cs typeface="Times New Roman" panose="02020603050405020304" pitchFamily="18" charset="0"/>
              </a:rPr>
              <a:t>	</a:t>
            </a:r>
            <a:r>
              <a:rPr lang="en-IN" dirty="0" smtClean="0">
                <a:latin typeface="Times New Roman" panose="02020603050405020304" pitchFamily="18" charset="0"/>
                <a:ea typeface="Calibri" panose="020F0502020204030204"/>
                <a:cs typeface="Times New Roman" panose="02020603050405020304" pitchFamily="18" charset="0"/>
              </a:rPr>
              <a:t>These </a:t>
            </a:r>
            <a:r>
              <a:rPr lang="en-IN" dirty="0">
                <a:latin typeface="Times New Roman" panose="02020603050405020304" pitchFamily="18" charset="0"/>
                <a:ea typeface="Calibri" panose="020F0502020204030204"/>
                <a:cs typeface="Times New Roman" panose="02020603050405020304" pitchFamily="18" charset="0"/>
              </a:rPr>
              <a:t>are interest-bearing deposits held by banks and other depository institutions at the Federal Reserve. These are immediately available funds that institutions borrow or lend, usually on an overnight basis. They are lent for the federal funds rate. </a:t>
            </a:r>
            <a:endParaRPr lang="en-IN" dirty="0">
              <a:latin typeface="Times New Roman" panose="02020603050405020304" pitchFamily="18" charset="0"/>
              <a:ea typeface="Calibri" panose="020F0502020204030204"/>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7.Municipal notes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are short-term notes issued by US municipalities in anticipation of tax receipts or other revenues.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2200" b="1" dirty="0" smtClean="0">
                <a:ea typeface="Calibri" panose="020F0502020204030204"/>
                <a:cs typeface="Times New Roman" panose="02020603050405020304"/>
              </a:rPr>
              <a:t>Similarities between  New York money market and Indian money market</a:t>
            </a:r>
            <a:br>
              <a:rPr lang="en-IN" sz="2200" b="1" dirty="0" smtClean="0">
                <a:ea typeface="Calibri" panose="020F0502020204030204"/>
                <a:cs typeface="Times New Roman" panose="02020603050405020304"/>
              </a:rPr>
            </a:br>
            <a:endParaRPr lang="en-IN" sz="2200" b="1" dirty="0"/>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 New York money market has no acceptance and discount process. </a:t>
            </a:r>
            <a:r>
              <a:rPr lang="en-IN" sz="2200" dirty="0" smtClean="0">
                <a:latin typeface="Times New Roman" panose="02020603050405020304" pitchFamily="18" charset="0"/>
                <a:ea typeface="Calibri" panose="020F0502020204030204"/>
                <a:cs typeface="Times New Roman" panose="02020603050405020304" pitchFamily="18" charset="0"/>
              </a:rPr>
              <a:t>	Indian </a:t>
            </a:r>
            <a:r>
              <a:rPr lang="en-IN" sz="2200" dirty="0">
                <a:latin typeface="Times New Roman" panose="02020603050405020304" pitchFamily="18" charset="0"/>
                <a:ea typeface="Calibri" panose="020F0502020204030204"/>
                <a:cs typeface="Times New Roman" panose="02020603050405020304" pitchFamily="18" charset="0"/>
              </a:rPr>
              <a:t>money market too has almost no acceptance and discount houses.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2. The New York money market operates through law and legislation. The relation between the Federal Reserve Bank and the member banks is determined by law.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Similarly</a:t>
            </a:r>
            <a:r>
              <a:rPr lang="en-IN" sz="2200" dirty="0">
                <a:latin typeface="Times New Roman" panose="02020603050405020304" pitchFamily="18" charset="0"/>
                <a:ea typeface="Calibri" panose="020F0502020204030204"/>
                <a:cs typeface="Times New Roman" panose="02020603050405020304" pitchFamily="18" charset="0"/>
              </a:rPr>
              <a:t>, the Indian Money Market operates through law and legislation.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2200" b="1" dirty="0" smtClean="0">
                <a:solidFill>
                  <a:prstClr val="black"/>
                </a:solidFill>
                <a:ea typeface="Calibri" panose="020F0502020204030204"/>
                <a:cs typeface="Times New Roman" panose="02020603050405020304"/>
              </a:rPr>
              <a:t>Differences</a:t>
            </a:r>
            <a:r>
              <a:rPr lang="en-IN" sz="2200" b="1" dirty="0">
                <a:solidFill>
                  <a:prstClr val="black"/>
                </a:solidFill>
                <a:ea typeface="Calibri" panose="020F0502020204030204"/>
                <a:cs typeface="Times New Roman" panose="02020603050405020304"/>
              </a:rPr>
              <a:t> between New York Money Markets and Indian Money Market: </a:t>
            </a:r>
            <a:endParaRPr lang="en-IN" sz="2200" b="1" dirty="0"/>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 The </a:t>
            </a:r>
            <a:r>
              <a:rPr lang="en-IN" sz="2200" dirty="0">
                <a:latin typeface="Times New Roman" panose="02020603050405020304" pitchFamily="18" charset="0"/>
                <a:ea typeface="Calibri" panose="020F0502020204030204"/>
                <a:cs typeface="Times New Roman" panose="02020603050405020304" pitchFamily="18" charset="0"/>
              </a:rPr>
              <a:t>Indian money market consists of two parts: the unorganized and the organized </a:t>
            </a:r>
            <a:r>
              <a:rPr lang="en-IN" sz="2200" dirty="0" err="1">
                <a:latin typeface="Times New Roman" panose="02020603050405020304" pitchFamily="18" charset="0"/>
                <a:ea typeface="Calibri" panose="020F0502020204030204"/>
                <a:cs typeface="Times New Roman" panose="02020603050405020304" pitchFamily="18" charset="0"/>
              </a:rPr>
              <a:t>sectors.The</a:t>
            </a:r>
            <a:r>
              <a:rPr lang="en-IN" sz="2200" dirty="0">
                <a:latin typeface="Times New Roman" panose="02020603050405020304" pitchFamily="18" charset="0"/>
                <a:ea typeface="Calibri" panose="020F0502020204030204"/>
                <a:cs typeface="Times New Roman" panose="02020603050405020304" pitchFamily="18" charset="0"/>
              </a:rPr>
              <a:t> unorganized sector consists of domestic money lenders, indigenous bankers etc., and non-banking financial institutions (NBFCs). The organized sector comprises the Reserve Bank, the State Bank of India and its associates banks, both Indian and foreign.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00050" lvl="1"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But </a:t>
            </a:r>
            <a:r>
              <a:rPr lang="en-IN" sz="2200" dirty="0">
                <a:latin typeface="Times New Roman" panose="02020603050405020304" pitchFamily="18" charset="0"/>
                <a:ea typeface="Calibri" panose="020F0502020204030204"/>
                <a:cs typeface="Times New Roman" panose="02020603050405020304" pitchFamily="18" charset="0"/>
              </a:rPr>
              <a:t>the New York Money Market is organised and well developed.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2. In India there is only one central bank (RBI) for the entire country.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USA there are 12 'Federal Reserve Banks' for different regions, with the federal reserve system at the top</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3. In Indian money market, there is an existence of many rates of interest . They differ from bank to bank from period to period and even from borrower to borrower.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Thus, But in New York money markets, the interest rates charged by different financial institutions are more or less same.</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4. In Indian money markets, there is </a:t>
            </a:r>
            <a:r>
              <a:rPr lang="en-IN" sz="2200" b="1" dirty="0">
                <a:latin typeface="Times New Roman" panose="02020603050405020304" pitchFamily="18" charset="0"/>
                <a:ea typeface="Calibri" panose="020F0502020204030204"/>
                <a:cs typeface="Times New Roman" panose="02020603050405020304" pitchFamily="18" charset="0"/>
              </a:rPr>
              <a:t>no properly organised bill market</a:t>
            </a: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On </a:t>
            </a:r>
            <a:r>
              <a:rPr lang="en-IN" sz="2200" dirty="0">
                <a:latin typeface="Times New Roman" panose="02020603050405020304" pitchFamily="18" charset="0"/>
                <a:ea typeface="Calibri" panose="020F0502020204030204"/>
                <a:cs typeface="Times New Roman" panose="02020603050405020304" pitchFamily="18" charset="0"/>
              </a:rPr>
              <a:t>the other hand, a unique feature of the New York money market is the</a:t>
            </a:r>
            <a:r>
              <a:rPr lang="en-IN" sz="2200" b="1" dirty="0">
                <a:latin typeface="Times New Roman" panose="02020603050405020304" pitchFamily="18" charset="0"/>
                <a:ea typeface="Calibri" panose="020F0502020204030204"/>
                <a:cs typeface="Times New Roman" panose="02020603050405020304" pitchFamily="18" charset="0"/>
              </a:rPr>
              <a:t> development of the commercial bill market.</a:t>
            </a:r>
            <a:endParaRPr lang="en-IN" sz="2200" b="1"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5</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Indian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money market is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not an international financial centre.</a:t>
            </a:r>
            <a:r>
              <a:rPr lang="en-IN" sz="2200" b="1" dirty="0" smtClean="0">
                <a:latin typeface="Times New Roman" panose="02020603050405020304" pitchFamily="18" charset="0"/>
                <a:ea typeface="Calibri" panose="020F0502020204030204"/>
                <a:cs typeface="Times New Roman" panose="02020603050405020304" pitchFamily="18" charset="0"/>
              </a:rPr>
              <a:t>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On the other hand, New </a:t>
            </a:r>
            <a:r>
              <a:rPr lang="en-IN" sz="2200" dirty="0">
                <a:latin typeface="Times New Roman" panose="02020603050405020304" pitchFamily="18" charset="0"/>
                <a:ea typeface="Calibri" panose="020F0502020204030204"/>
                <a:cs typeface="Times New Roman" panose="02020603050405020304" pitchFamily="18" charset="0"/>
              </a:rPr>
              <a:t>York money market is an international financial centre. It is America's biggest financial centre where the country's short-term funds flow and find temporary employment with a small return and without much risk of loss.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6.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T</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reasury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bills are not an important</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instrument in Indian money market.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But i</a:t>
            </a:r>
            <a:r>
              <a:rPr lang="en-IN" sz="2200" dirty="0" smtClean="0">
                <a:latin typeface="Times New Roman" panose="02020603050405020304" pitchFamily="18" charset="0"/>
                <a:ea typeface="Calibri" panose="020F0502020204030204"/>
                <a:cs typeface="Times New Roman" panose="02020603050405020304" pitchFamily="18" charset="0"/>
              </a:rPr>
              <a:t>n </a:t>
            </a:r>
            <a:r>
              <a:rPr lang="en-IN" sz="2200" dirty="0">
                <a:latin typeface="Times New Roman" panose="02020603050405020304" pitchFamily="18" charset="0"/>
                <a:ea typeface="Calibri" panose="020F0502020204030204"/>
                <a:cs typeface="Times New Roman" panose="02020603050405020304" pitchFamily="18" charset="0"/>
              </a:rPr>
              <a:t>New York money market, </a:t>
            </a:r>
            <a:r>
              <a:rPr lang="en-IN" sz="2200" b="1" dirty="0">
                <a:latin typeface="Times New Roman" panose="02020603050405020304" pitchFamily="18" charset="0"/>
                <a:ea typeface="Calibri" panose="020F0502020204030204"/>
                <a:cs typeface="Times New Roman" panose="02020603050405020304" pitchFamily="18" charset="0"/>
              </a:rPr>
              <a:t>the treasury bills are the most important</a:t>
            </a:r>
            <a:r>
              <a:rPr lang="en-IN" sz="2200" dirty="0">
                <a:latin typeface="Times New Roman" panose="02020603050405020304" pitchFamily="18" charset="0"/>
                <a:ea typeface="Calibri" panose="020F0502020204030204"/>
                <a:cs typeface="Times New Roman" panose="02020603050405020304" pitchFamily="18" charset="0"/>
              </a:rPr>
              <a:t> money market instrument.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7. The core of the Indian money market is the </a:t>
            </a:r>
            <a:r>
              <a:rPr lang="en-IN" sz="2200" b="1" dirty="0">
                <a:latin typeface="Times New Roman" panose="02020603050405020304" pitchFamily="18" charset="0"/>
                <a:ea typeface="Calibri" panose="020F0502020204030204"/>
                <a:cs typeface="Times New Roman" panose="02020603050405020304" pitchFamily="18" charset="0"/>
              </a:rPr>
              <a:t>inter-bank call money </a:t>
            </a:r>
            <a:r>
              <a:rPr lang="en-IN" sz="2200" b="1" dirty="0" smtClean="0">
                <a:latin typeface="Times New Roman" panose="02020603050405020304" pitchFamily="18" charset="0"/>
                <a:ea typeface="Calibri" panose="020F0502020204030204"/>
                <a:cs typeface="Times New Roman" panose="02020603050405020304" pitchFamily="18" charset="0"/>
              </a:rPr>
              <a:t>market.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important sub markets of the New York money market include </a:t>
            </a:r>
            <a:r>
              <a:rPr lang="en-IN" sz="2200" b="1" dirty="0">
                <a:latin typeface="Times New Roman" panose="02020603050405020304" pitchFamily="18" charset="0"/>
                <a:ea typeface="Calibri" panose="020F0502020204030204"/>
                <a:cs typeface="Times New Roman" panose="02020603050405020304" pitchFamily="18" charset="0"/>
              </a:rPr>
              <a:t>certificates of deposits markets, federal funds market, repurchase agreement markets etc.</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8. The Indian money market is characterised by the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presence of various types of financial institutions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such as non-banking financial intermediaries, co-operative banks, export import banks, indigenous bank and so on.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New York money market operates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mainly through commercial banks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which have direct access to the central bank.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9. Indian money market is</a:t>
            </a:r>
            <a:r>
              <a:rPr lang="en-IN" sz="2200" b="1" dirty="0">
                <a:latin typeface="Times New Roman" panose="02020603050405020304" pitchFamily="18" charset="0"/>
                <a:ea typeface="Calibri" panose="020F0502020204030204"/>
                <a:cs typeface="Times New Roman" panose="02020603050405020304" pitchFamily="18" charset="0"/>
              </a:rPr>
              <a:t> dominated by government securities and semi government securities.</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On </a:t>
            </a:r>
            <a:r>
              <a:rPr lang="en-IN" sz="2200" dirty="0">
                <a:latin typeface="Times New Roman" panose="02020603050405020304" pitchFamily="18" charset="0"/>
                <a:ea typeface="Calibri" panose="020F0502020204030204"/>
                <a:cs typeface="Times New Roman" panose="02020603050405020304" pitchFamily="18" charset="0"/>
              </a:rPr>
              <a:t>the other hand, the New York money market is </a:t>
            </a:r>
            <a:r>
              <a:rPr lang="en-IN" sz="2200" b="1" dirty="0">
                <a:latin typeface="Times New Roman" panose="02020603050405020304" pitchFamily="18" charset="0"/>
                <a:ea typeface="Calibri" panose="020F0502020204030204"/>
                <a:cs typeface="Times New Roman" panose="02020603050405020304" pitchFamily="18" charset="0"/>
              </a:rPr>
              <a:t>dominated by corporate securities.</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10. There is </a:t>
            </a:r>
            <a:r>
              <a:rPr lang="en-IN" sz="2200" b="1" dirty="0">
                <a:latin typeface="Times New Roman" panose="02020603050405020304" pitchFamily="18" charset="0"/>
                <a:ea typeface="Calibri" panose="020F0502020204030204"/>
                <a:cs typeface="Times New Roman" panose="02020603050405020304" pitchFamily="18" charset="0"/>
              </a:rPr>
              <a:t>no movement of funds</a:t>
            </a:r>
            <a:r>
              <a:rPr lang="en-IN" sz="2200" dirty="0">
                <a:latin typeface="Times New Roman" panose="02020603050405020304" pitchFamily="18" charset="0"/>
                <a:ea typeface="Calibri" panose="020F0502020204030204"/>
                <a:cs typeface="Times New Roman" panose="02020603050405020304" pitchFamily="18" charset="0"/>
              </a:rPr>
              <a:t> between the Indian money market and foreign money markets. Hence, Indian money market lacks international status.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There </a:t>
            </a:r>
            <a:r>
              <a:rPr lang="en-IN" sz="2200" dirty="0">
                <a:latin typeface="Times New Roman" panose="02020603050405020304" pitchFamily="18" charset="0"/>
                <a:ea typeface="Calibri" panose="020F0502020204030204"/>
                <a:cs typeface="Times New Roman" panose="02020603050405020304" pitchFamily="18" charset="0"/>
              </a:rPr>
              <a:t>is </a:t>
            </a:r>
            <a:r>
              <a:rPr lang="en-IN" sz="2200" b="1" dirty="0">
                <a:latin typeface="Times New Roman" panose="02020603050405020304" pitchFamily="18" charset="0"/>
                <a:ea typeface="Calibri" panose="020F0502020204030204"/>
                <a:cs typeface="Times New Roman" panose="02020603050405020304" pitchFamily="18" charset="0"/>
              </a:rPr>
              <a:t>movement of funds</a:t>
            </a:r>
            <a:r>
              <a:rPr lang="en-IN" sz="2200" dirty="0">
                <a:latin typeface="Times New Roman" panose="02020603050405020304" pitchFamily="18" charset="0"/>
                <a:ea typeface="Calibri" panose="020F0502020204030204"/>
                <a:cs typeface="Times New Roman" panose="02020603050405020304" pitchFamily="18" charset="0"/>
              </a:rPr>
              <a:t> between New York money market and foreign money markets. Hence, New York money market has international status.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11. The Indian money market does </a:t>
            </a:r>
            <a:r>
              <a:rPr lang="en-IN" sz="2200" b="1" dirty="0">
                <a:latin typeface="Times New Roman" panose="02020603050405020304" pitchFamily="18" charset="0"/>
                <a:ea typeface="Calibri" panose="020F0502020204030204"/>
                <a:cs typeface="Times New Roman" panose="02020603050405020304" pitchFamily="18" charset="0"/>
              </a:rPr>
              <a:t>not possess highly developed</a:t>
            </a:r>
            <a:r>
              <a:rPr lang="en-IN" sz="2200" dirty="0">
                <a:latin typeface="Times New Roman" panose="02020603050405020304" pitchFamily="18" charset="0"/>
                <a:ea typeface="Calibri" panose="020F0502020204030204"/>
                <a:cs typeface="Times New Roman" panose="02020603050405020304" pitchFamily="18" charset="0"/>
              </a:rPr>
              <a:t> and adequately developed banking system.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But </a:t>
            </a:r>
            <a:r>
              <a:rPr lang="en-IN" sz="2200" dirty="0">
                <a:latin typeface="Times New Roman" panose="02020603050405020304" pitchFamily="18" charset="0"/>
                <a:ea typeface="Calibri" panose="020F0502020204030204"/>
                <a:cs typeface="Times New Roman" panose="02020603050405020304" pitchFamily="18" charset="0"/>
              </a:rPr>
              <a:t>New York money market has a </a:t>
            </a:r>
            <a:r>
              <a:rPr lang="en-IN" sz="2200" b="1" dirty="0">
                <a:latin typeface="Times New Roman" panose="02020603050405020304" pitchFamily="18" charset="0"/>
                <a:ea typeface="Calibri" panose="020F0502020204030204"/>
                <a:cs typeface="Times New Roman" panose="02020603050405020304" pitchFamily="18" charset="0"/>
              </a:rPr>
              <a:t>highly developed</a:t>
            </a:r>
            <a:r>
              <a:rPr lang="en-IN" sz="2200" dirty="0">
                <a:latin typeface="Times New Roman" panose="02020603050405020304" pitchFamily="18" charset="0"/>
                <a:ea typeface="Calibri" panose="020F0502020204030204"/>
                <a:cs typeface="Times New Roman" panose="02020603050405020304" pitchFamily="18" charset="0"/>
              </a:rPr>
              <a:t> banking system.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12. There is </a:t>
            </a:r>
            <a:r>
              <a:rPr lang="en-IN" sz="2200" b="1" dirty="0">
                <a:latin typeface="Times New Roman" panose="02020603050405020304" pitchFamily="18" charset="0"/>
                <a:ea typeface="Calibri" panose="020F0502020204030204"/>
                <a:cs typeface="Times New Roman" panose="02020603050405020304" pitchFamily="18" charset="0"/>
              </a:rPr>
              <a:t>no proper co-ordination</a:t>
            </a:r>
            <a:r>
              <a:rPr lang="en-IN" sz="2200" dirty="0">
                <a:latin typeface="Times New Roman" panose="02020603050405020304" pitchFamily="18" charset="0"/>
                <a:ea typeface="Calibri" panose="020F0502020204030204"/>
                <a:cs typeface="Times New Roman" panose="02020603050405020304" pitchFamily="18" charset="0"/>
              </a:rPr>
              <a:t> between the different sectors of the Indian money market</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But there is </a:t>
            </a:r>
            <a:r>
              <a:rPr lang="en-IN" sz="2200" b="1" dirty="0">
                <a:latin typeface="Times New Roman" panose="02020603050405020304" pitchFamily="18" charset="0"/>
                <a:ea typeface="Calibri" panose="020F0502020204030204"/>
                <a:cs typeface="Times New Roman" panose="02020603050405020304" pitchFamily="18" charset="0"/>
              </a:rPr>
              <a:t>co-ordination</a:t>
            </a:r>
            <a:r>
              <a:rPr lang="en-IN" sz="2200" dirty="0">
                <a:latin typeface="Times New Roman" panose="02020603050405020304" pitchFamily="18" charset="0"/>
                <a:ea typeface="Calibri" panose="020F0502020204030204"/>
                <a:cs typeface="Times New Roman" panose="02020603050405020304" pitchFamily="18" charset="0"/>
              </a:rPr>
              <a:t> between the different sectors of the New York money market. </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IN" dirty="0">
                <a:solidFill>
                  <a:srgbClr val="000000"/>
                </a:solidFill>
                <a:latin typeface="Times New Roman" panose="02020603050405020304"/>
              </a:rPr>
              <a:t>The international money market is a market where international currency transactions between numerous central banks of countries are carried on. </a:t>
            </a:r>
            <a:endParaRPr lang="en-IN" dirty="0" smtClean="0">
              <a:solidFill>
                <a:srgbClr val="000000"/>
              </a:solidFill>
              <a:latin typeface="Times New Roman" panose="02020603050405020304"/>
            </a:endParaRPr>
          </a:p>
          <a:p>
            <a:r>
              <a:rPr lang="en-IN" dirty="0" smtClean="0">
                <a:solidFill>
                  <a:srgbClr val="000000"/>
                </a:solidFill>
                <a:latin typeface="Times New Roman" panose="02020603050405020304"/>
              </a:rPr>
              <a:t>The </a:t>
            </a:r>
            <a:r>
              <a:rPr lang="en-IN" dirty="0">
                <a:solidFill>
                  <a:srgbClr val="000000"/>
                </a:solidFill>
                <a:latin typeface="Times New Roman" panose="02020603050405020304"/>
              </a:rPr>
              <a:t>transactions are mainly carried out using gold or in US dollar as a base</a:t>
            </a:r>
            <a:r>
              <a:rPr lang="en-IN" dirty="0" smtClean="0">
                <a:solidFill>
                  <a:srgbClr val="000000"/>
                </a:solidFill>
                <a:latin typeface="Times New Roman" panose="02020603050405020304"/>
              </a:rPr>
              <a:t>.</a:t>
            </a:r>
            <a:endParaRPr lang="en-IN" dirty="0" smtClean="0">
              <a:solidFill>
                <a:srgbClr val="000000"/>
              </a:solidFill>
              <a:latin typeface="Times New Roman" panose="02020603050405020304"/>
            </a:endParaRPr>
          </a:p>
          <a:p>
            <a:r>
              <a:rPr lang="en-IN" dirty="0" smtClean="0">
                <a:solidFill>
                  <a:srgbClr val="000000"/>
                </a:solidFill>
                <a:latin typeface="Times New Roman" panose="02020603050405020304"/>
              </a:rPr>
              <a:t> </a:t>
            </a:r>
            <a:r>
              <a:rPr lang="en-IN" dirty="0">
                <a:solidFill>
                  <a:srgbClr val="000000"/>
                </a:solidFill>
                <a:latin typeface="Times New Roman" panose="02020603050405020304"/>
              </a:rPr>
              <a:t>The basic operations of the international money market include the money borrowed or lent by the governments or the large financial institutions</a:t>
            </a:r>
            <a:r>
              <a:rPr lang="en-IN" dirty="0" smtClean="0">
                <a:solidFill>
                  <a:srgbClr val="000000"/>
                </a:solidFill>
                <a:latin typeface="Times New Roman" panose="02020603050405020304"/>
              </a:rPr>
              <a:t>.</a:t>
            </a:r>
            <a:endParaRPr lang="en-IN" dirty="0" smtClean="0">
              <a:solidFill>
                <a:srgbClr val="000000"/>
              </a:solidFill>
              <a:latin typeface="Times New Roman" panose="02020603050405020304"/>
            </a:endParaRPr>
          </a:p>
          <a:p>
            <a:r>
              <a:rPr lang="en-IN" dirty="0" smtClean="0">
                <a:solidFill>
                  <a:srgbClr val="000000"/>
                </a:solidFill>
                <a:latin typeface="Times New Roman" panose="02020603050405020304"/>
              </a:rPr>
              <a:t>The </a:t>
            </a:r>
            <a:r>
              <a:rPr lang="en-IN" dirty="0">
                <a:solidFill>
                  <a:srgbClr val="000000"/>
                </a:solidFill>
                <a:latin typeface="Times New Roman" panose="02020603050405020304"/>
              </a:rPr>
              <a:t>international money market is governed by the transnational monetary transaction policies of various nations‘ currencies. The international money market‘s major responsibility is to handle the currency trading between the countries. This process of trading a country‘s currency with another one is also known as </a:t>
            </a:r>
            <a:r>
              <a:rPr lang="en-IN" dirty="0" err="1">
                <a:solidFill>
                  <a:srgbClr val="000000"/>
                </a:solidFill>
                <a:latin typeface="Times New Roman" panose="02020603050405020304"/>
              </a:rPr>
              <a:t>forex</a:t>
            </a:r>
            <a:r>
              <a:rPr lang="en-IN" dirty="0">
                <a:solidFill>
                  <a:srgbClr val="000000"/>
                </a:solidFill>
                <a:latin typeface="Times New Roman" panose="02020603050405020304"/>
              </a:rPr>
              <a:t> trading. </a:t>
            </a:r>
            <a:endParaRPr lang="en-IN" dirty="0" smtClean="0">
              <a:solidFill>
                <a:srgbClr val="000000"/>
              </a:solidFill>
              <a:latin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r>
              <a:rPr lang="en-IN" sz="2200" dirty="0">
                <a:solidFill>
                  <a:srgbClr val="000000"/>
                </a:solidFill>
                <a:latin typeface="Times New Roman" panose="02020603050405020304" pitchFamily="18" charset="0"/>
                <a:cs typeface="Times New Roman" panose="02020603050405020304" pitchFamily="18" charset="0"/>
              </a:rPr>
              <a:t>Unlike share markets, the international money market sees very large funds transfer. The players of the market are not individuals; they are very big financial institutions. </a:t>
            </a:r>
            <a:endParaRPr lang="en-IN" sz="2200" dirty="0">
              <a:solidFill>
                <a:srgbClr val="000000"/>
              </a:solidFill>
              <a:latin typeface="Times New Roman" panose="02020603050405020304" pitchFamily="18" charset="0"/>
              <a:cs typeface="Times New Roman" panose="02020603050405020304" pitchFamily="18" charset="0"/>
            </a:endParaRPr>
          </a:p>
          <a:p>
            <a:pPr lvl="0"/>
            <a:r>
              <a:rPr lang="en-IN" sz="2200" dirty="0">
                <a:solidFill>
                  <a:srgbClr val="000000"/>
                </a:solidFill>
                <a:latin typeface="Times New Roman" panose="02020603050405020304" pitchFamily="18" charset="0"/>
                <a:cs typeface="Times New Roman" panose="02020603050405020304" pitchFamily="18" charset="0"/>
              </a:rPr>
              <a:t>The international money market investments are less risky and consequently, the returns obtained from the investments are less too. </a:t>
            </a:r>
            <a:endParaRPr lang="en-IN" sz="2200" dirty="0">
              <a:solidFill>
                <a:srgbClr val="000000"/>
              </a:solidFill>
              <a:latin typeface="Times New Roman" panose="02020603050405020304" pitchFamily="18" charset="0"/>
              <a:cs typeface="Times New Roman" panose="02020603050405020304" pitchFamily="18" charset="0"/>
            </a:endParaRPr>
          </a:p>
          <a:p>
            <a:pPr lvl="0"/>
            <a:r>
              <a:rPr lang="en-IN" sz="2200" dirty="0">
                <a:solidFill>
                  <a:srgbClr val="000000"/>
                </a:solidFill>
                <a:latin typeface="Times New Roman" panose="02020603050405020304" pitchFamily="18" charset="0"/>
                <a:cs typeface="Times New Roman" panose="02020603050405020304" pitchFamily="18" charset="0"/>
              </a:rPr>
              <a:t>The best and most popular investment method in the international money market is via money market mutual funds or treasury bills.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lnSpc>
                <a:spcPct val="115000"/>
              </a:lnSpc>
              <a:spcBef>
                <a:spcPct val="20000"/>
              </a:spcBef>
              <a:spcAft>
                <a:spcPts val="1000"/>
              </a:spcAft>
            </a:pPr>
            <a:r>
              <a:rPr lang="en-IN" sz="3000" b="1" dirty="0" smtClean="0">
                <a:solidFill>
                  <a:prstClr val="black"/>
                </a:solidFill>
                <a:latin typeface="Times New Roman" panose="02020603050405020304" pitchFamily="18" charset="0"/>
                <a:ea typeface="Calibri" panose="020F0502020204030204"/>
                <a:cs typeface="Times New Roman" panose="02020603050405020304" pitchFamily="18" charset="0"/>
              </a:rPr>
              <a:t>Major </a:t>
            </a:r>
            <a:r>
              <a:rPr lang="en-IN" sz="3000" b="1" dirty="0">
                <a:solidFill>
                  <a:prstClr val="black"/>
                </a:solidFill>
                <a:latin typeface="Times New Roman" panose="02020603050405020304" pitchFamily="18" charset="0"/>
                <a:ea typeface="Calibri" panose="020F0502020204030204"/>
                <a:cs typeface="Times New Roman" panose="02020603050405020304" pitchFamily="18" charset="0"/>
              </a:rPr>
              <a:t>international money market participants </a:t>
            </a:r>
            <a:br>
              <a:rPr lang="en-IN" sz="3000" b="1" dirty="0">
                <a:solidFill>
                  <a:prstClr val="black"/>
                </a:solidFill>
                <a:latin typeface="Times New Roman" panose="02020603050405020304" pitchFamily="18" charset="0"/>
                <a:ea typeface="Calibri" panose="020F0502020204030204"/>
                <a:cs typeface="Times New Roman" panose="02020603050405020304" pitchFamily="18" charset="0"/>
              </a:rPr>
            </a:br>
            <a:endParaRPr lang="en-IN" sz="3000" b="1" dirty="0"/>
          </a:p>
        </p:txBody>
      </p:sp>
      <p:sp>
        <p:nvSpPr>
          <p:cNvPr id="3" name="Content Placeholder 2"/>
          <p:cNvSpPr>
            <a:spLocks noGrp="1"/>
          </p:cNvSpPr>
          <p:nvPr>
            <p:ph idx="1"/>
          </p:nvPr>
        </p:nvSpPr>
        <p:spPr>
          <a:xfrm>
            <a:off x="457200" y="1196752"/>
            <a:ext cx="8229600" cy="4929411"/>
          </a:xfrm>
        </p:spPr>
        <p:txBody>
          <a:bodyPr>
            <a:noAutofit/>
          </a:bodyPr>
          <a:lstStyle/>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Citigroup</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Deutsche Bank</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HSBC</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Barclays Capital</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UBS AG</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Royal Bank of Scotland</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Bank of America</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Goldman Sachs</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Merrill Lynch</a:t>
            </a:r>
            <a:endParaRPr lang="en-IN" sz="2200" dirty="0">
              <a:latin typeface="Times New Roman" panose="02020603050405020304" pitchFamily="18" charset="0"/>
              <a:ea typeface="Calibri" panose="020F0502020204030204"/>
              <a:cs typeface="Times New Roman" panose="02020603050405020304" pitchFamily="18" charset="0"/>
            </a:endParaRPr>
          </a:p>
          <a:p>
            <a:pPr>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JP Morgan Chase</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sz="3000" b="1" dirty="0">
                <a:solidFill>
                  <a:srgbClr val="000000"/>
                </a:solidFill>
                <a:latin typeface="Times New Roman" panose="02020603050405020304"/>
                <a:ea typeface="+mn-ea"/>
                <a:cs typeface="+mn-cs"/>
              </a:rPr>
              <a:t>Features of International Money Market </a:t>
            </a:r>
            <a:br>
              <a:rPr lang="en-IN" sz="3000" b="1" dirty="0">
                <a:solidFill>
                  <a:srgbClr val="000000"/>
                </a:solidFill>
                <a:latin typeface="Times New Roman" panose="02020603050405020304"/>
                <a:ea typeface="+mn-ea"/>
                <a:cs typeface="+mn-cs"/>
              </a:rPr>
            </a:br>
            <a:endParaRPr lang="en-IN" sz="3000" b="1"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IN" dirty="0" smtClean="0">
                <a:solidFill>
                  <a:srgbClr val="000000"/>
                </a:solidFill>
                <a:latin typeface="Times New Roman" panose="02020603050405020304"/>
              </a:rPr>
              <a:t>It </a:t>
            </a:r>
            <a:r>
              <a:rPr lang="en-IN" dirty="0">
                <a:solidFill>
                  <a:srgbClr val="000000"/>
                </a:solidFill>
                <a:latin typeface="Times New Roman" panose="02020603050405020304"/>
              </a:rPr>
              <a:t>is a wholesale market, as the transaction volume is large. </a:t>
            </a:r>
            <a:endParaRPr lang="en-IN" dirty="0" smtClean="0">
              <a:solidFill>
                <a:srgbClr val="000000"/>
              </a:solidFill>
              <a:latin typeface="Times New Roman" panose="02020603050405020304"/>
            </a:endParaRPr>
          </a:p>
          <a:p>
            <a:pPr marL="514350" indent="-514350">
              <a:buFont typeface="+mj-lt"/>
              <a:buAutoNum type="arabicPeriod"/>
            </a:pPr>
            <a:r>
              <a:rPr lang="en-IN" dirty="0" smtClean="0">
                <a:solidFill>
                  <a:srgbClr val="000000"/>
                </a:solidFill>
                <a:latin typeface="Times New Roman" panose="02020603050405020304"/>
              </a:rPr>
              <a:t>Trading </a:t>
            </a:r>
            <a:r>
              <a:rPr lang="en-IN" dirty="0">
                <a:solidFill>
                  <a:srgbClr val="000000"/>
                </a:solidFill>
                <a:latin typeface="Times New Roman" panose="02020603050405020304"/>
              </a:rPr>
              <a:t>takes place over the telephone, after which written confirmation is done by way of e-mails. </a:t>
            </a:r>
            <a:endParaRPr lang="en-IN" dirty="0" smtClean="0">
              <a:solidFill>
                <a:srgbClr val="000000"/>
              </a:solidFill>
              <a:latin typeface="Times New Roman" panose="02020603050405020304"/>
            </a:endParaRPr>
          </a:p>
          <a:p>
            <a:pPr marL="514350" indent="-514350">
              <a:buFont typeface="+mj-lt"/>
              <a:buAutoNum type="arabicPeriod"/>
            </a:pPr>
            <a:r>
              <a:rPr lang="en-IN" dirty="0" smtClean="0">
                <a:solidFill>
                  <a:srgbClr val="000000"/>
                </a:solidFill>
                <a:latin typeface="Times New Roman" panose="02020603050405020304"/>
              </a:rPr>
              <a:t>Participants </a:t>
            </a:r>
            <a:r>
              <a:rPr lang="en-IN" dirty="0">
                <a:solidFill>
                  <a:srgbClr val="000000"/>
                </a:solidFill>
                <a:latin typeface="Times New Roman" panose="02020603050405020304"/>
              </a:rPr>
              <a:t>include banks, mutual funds, investment institutions and Central Banks. </a:t>
            </a:r>
            <a:endParaRPr lang="en-IN" dirty="0" smtClean="0">
              <a:solidFill>
                <a:srgbClr val="000000"/>
              </a:solidFill>
              <a:latin typeface="Times New Roman" panose="02020603050405020304"/>
            </a:endParaRPr>
          </a:p>
          <a:p>
            <a:pPr marL="514350" indent="-514350">
              <a:buFont typeface="+mj-lt"/>
              <a:buAutoNum type="arabicPeriod"/>
            </a:pPr>
            <a:r>
              <a:rPr lang="en-IN" dirty="0" smtClean="0">
                <a:solidFill>
                  <a:srgbClr val="000000"/>
                </a:solidFill>
                <a:latin typeface="Times New Roman" panose="02020603050405020304"/>
              </a:rPr>
              <a:t>There </a:t>
            </a:r>
            <a:r>
              <a:rPr lang="en-IN" dirty="0">
                <a:solidFill>
                  <a:srgbClr val="000000"/>
                </a:solidFill>
                <a:latin typeface="Times New Roman" panose="02020603050405020304"/>
              </a:rPr>
              <a:t>is an impersonal relationship between the participants in the money market, and so, pure competition exists. </a:t>
            </a:r>
            <a:endParaRPr lang="en-IN" dirty="0" smtClean="0">
              <a:solidFill>
                <a:srgbClr val="000000"/>
              </a:solidFill>
              <a:latin typeface="Times New Roman" panose="02020603050405020304"/>
            </a:endParaRPr>
          </a:p>
          <a:p>
            <a:pPr marL="514350" indent="-514350">
              <a:buFont typeface="+mj-lt"/>
              <a:buAutoNum type="arabicPeriod"/>
            </a:pPr>
            <a:r>
              <a:rPr lang="en-IN" dirty="0" smtClean="0">
                <a:solidFill>
                  <a:srgbClr val="000000"/>
                </a:solidFill>
                <a:latin typeface="Times New Roman" panose="02020603050405020304"/>
              </a:rPr>
              <a:t>Money </a:t>
            </a:r>
            <a:r>
              <a:rPr lang="en-IN" dirty="0">
                <a:solidFill>
                  <a:srgbClr val="000000"/>
                </a:solidFill>
                <a:latin typeface="Times New Roman" panose="02020603050405020304"/>
              </a:rPr>
              <a:t>market operations focus on a particular area, which serves a region or an area. On the basis of the market size and needs, the area may differ. </a:t>
            </a:r>
            <a:endParaRPr lang="en-IN" dirty="0" smtClean="0">
              <a:solidFill>
                <a:srgbClr val="000000"/>
              </a:solidFill>
              <a:latin typeface="Times New Roman" panose="02020603050405020304"/>
            </a:endParaRPr>
          </a:p>
          <a:p>
            <a:pPr marL="514350" indent="-514350">
              <a:buFont typeface="+mj-lt"/>
              <a:buAutoNum type="arabicPeriod"/>
            </a:pPr>
            <a:r>
              <a:rPr lang="en-IN" dirty="0" smtClean="0">
                <a:solidFill>
                  <a:srgbClr val="000000"/>
                </a:solidFill>
                <a:latin typeface="Times New Roman" panose="02020603050405020304"/>
              </a:rPr>
              <a:t>There </a:t>
            </a:r>
            <a:r>
              <a:rPr lang="en-IN" dirty="0">
                <a:solidFill>
                  <a:srgbClr val="000000"/>
                </a:solidFill>
                <a:latin typeface="Times New Roman" panose="02020603050405020304"/>
              </a:rPr>
              <a:t>are five major segments of money market which are Certificate of Deposits (CD), Commercial Paper, Swaps, Repo and Government treasury securities. </a:t>
            </a:r>
            <a:endParaRPr lang="en-IN" dirty="0">
              <a:solidFill>
                <a:srgbClr val="000000"/>
              </a:solidFill>
              <a:latin typeface="Times New Roman" panose="02020603050405020304"/>
            </a:endParaRP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000" b="1" dirty="0">
                <a:solidFill>
                  <a:srgbClr val="000000"/>
                </a:solidFill>
                <a:latin typeface="Times New Roman" panose="02020603050405020304"/>
                <a:ea typeface="+mn-ea"/>
                <a:cs typeface="+mn-cs"/>
              </a:rPr>
              <a:t>Functions of Money Market</a:t>
            </a:r>
            <a:endParaRPr lang="en-IN" dirty="0"/>
          </a:p>
        </p:txBody>
      </p:sp>
      <p:sp>
        <p:nvSpPr>
          <p:cNvPr id="3" name="Content Placeholder 2"/>
          <p:cNvSpPr>
            <a:spLocks noGrp="1"/>
          </p:cNvSpPr>
          <p:nvPr>
            <p:ph idx="1"/>
          </p:nvPr>
        </p:nvSpPr>
        <p:spPr/>
        <p:txBody>
          <a:bodyPr>
            <a:normAutofit/>
          </a:bodyPr>
          <a:lstStyle/>
          <a:p>
            <a:pPr marL="0" indent="0">
              <a:buNone/>
            </a:pPr>
            <a:r>
              <a:rPr lang="en-IN" sz="2200" dirty="0" smtClean="0">
                <a:solidFill>
                  <a:srgbClr val="000000"/>
                </a:solidFill>
                <a:latin typeface="Times New Roman" panose="02020603050405020304"/>
              </a:rPr>
              <a:t>	The </a:t>
            </a:r>
            <a:r>
              <a:rPr lang="en-IN" sz="2200" dirty="0">
                <a:solidFill>
                  <a:srgbClr val="000000"/>
                </a:solidFill>
                <a:latin typeface="Times New Roman" panose="02020603050405020304"/>
              </a:rPr>
              <a:t>three basic functions of money market are </a:t>
            </a:r>
            <a:r>
              <a:rPr lang="en-IN" sz="2200" dirty="0" smtClean="0">
                <a:solidFill>
                  <a:srgbClr val="000000"/>
                </a:solidFill>
                <a:latin typeface="Times New Roman" panose="02020603050405020304"/>
              </a:rPr>
              <a:t>:</a:t>
            </a:r>
            <a:endParaRPr lang="en-IN" sz="2200" dirty="0">
              <a:solidFill>
                <a:srgbClr val="000000"/>
              </a:solidFill>
              <a:latin typeface="Times New Roman" panose="02020603050405020304"/>
            </a:endParaRPr>
          </a:p>
          <a:p>
            <a:pPr marL="457200" indent="-457200">
              <a:buFont typeface="+mj-lt"/>
              <a:buAutoNum type="arabicPeriod"/>
            </a:pPr>
            <a:r>
              <a:rPr lang="en-IN" sz="2200" dirty="0" smtClean="0">
                <a:solidFill>
                  <a:srgbClr val="000000"/>
                </a:solidFill>
                <a:latin typeface="Times New Roman" panose="02020603050405020304"/>
              </a:rPr>
              <a:t>It </a:t>
            </a:r>
            <a:r>
              <a:rPr lang="en-IN" sz="2200" dirty="0">
                <a:solidFill>
                  <a:srgbClr val="000000"/>
                </a:solidFill>
                <a:latin typeface="Times New Roman" panose="02020603050405020304"/>
              </a:rPr>
              <a:t>provides a balancing tool for equating the demand for and supply of short term funds. </a:t>
            </a:r>
            <a:endParaRPr lang="en-IN" sz="2200" dirty="0" smtClean="0">
              <a:solidFill>
                <a:srgbClr val="000000"/>
              </a:solidFill>
              <a:latin typeface="Times New Roman" panose="02020603050405020304"/>
            </a:endParaRPr>
          </a:p>
          <a:p>
            <a:pPr marL="457200" indent="-457200">
              <a:buFont typeface="+mj-lt"/>
              <a:buAutoNum type="arabicPeriod"/>
            </a:pPr>
            <a:r>
              <a:rPr lang="en-IN" sz="2200" dirty="0" smtClean="0">
                <a:solidFill>
                  <a:srgbClr val="000000"/>
                </a:solidFill>
                <a:latin typeface="Times New Roman" panose="02020603050405020304"/>
              </a:rPr>
              <a:t>It </a:t>
            </a:r>
            <a:r>
              <a:rPr lang="en-IN" sz="2200" dirty="0">
                <a:solidFill>
                  <a:srgbClr val="000000"/>
                </a:solidFill>
                <a:latin typeface="Times New Roman" panose="02020603050405020304"/>
              </a:rPr>
              <a:t>provides a centre for the intervention of central bank, for controlling liquidity and general interest rate level. </a:t>
            </a:r>
            <a:endParaRPr lang="en-IN" sz="2200" dirty="0" smtClean="0">
              <a:solidFill>
                <a:srgbClr val="000000"/>
              </a:solidFill>
              <a:latin typeface="Times New Roman" panose="02020603050405020304"/>
            </a:endParaRPr>
          </a:p>
          <a:p>
            <a:pPr marL="457200" indent="-457200">
              <a:buFont typeface="+mj-lt"/>
              <a:buAutoNum type="arabicPeriod"/>
            </a:pPr>
            <a:r>
              <a:rPr lang="en-IN" sz="2200" dirty="0" smtClean="0">
                <a:solidFill>
                  <a:srgbClr val="000000"/>
                </a:solidFill>
                <a:latin typeface="Times New Roman" panose="02020603050405020304"/>
              </a:rPr>
              <a:t>It </a:t>
            </a:r>
            <a:r>
              <a:rPr lang="en-IN" sz="2200" dirty="0">
                <a:solidFill>
                  <a:srgbClr val="000000"/>
                </a:solidFill>
                <a:latin typeface="Times New Roman" panose="02020603050405020304"/>
              </a:rPr>
              <a:t>provides a proper reach to the suppliers and users of the short term funds, to </a:t>
            </a:r>
            <a:r>
              <a:rPr lang="en-IN" sz="2200" dirty="0" err="1">
                <a:solidFill>
                  <a:srgbClr val="000000"/>
                </a:solidFill>
                <a:latin typeface="Times New Roman" panose="02020603050405020304"/>
              </a:rPr>
              <a:t>fulfill</a:t>
            </a:r>
            <a:r>
              <a:rPr lang="en-IN" sz="2200" dirty="0">
                <a:solidFill>
                  <a:srgbClr val="000000"/>
                </a:solidFill>
                <a:latin typeface="Times New Roman" panose="02020603050405020304"/>
              </a:rPr>
              <a:t> their requirements, at a reasonable market clearing price. </a:t>
            </a:r>
            <a:endParaRPr lang="en-IN" sz="2200" dirty="0">
              <a:solidFill>
                <a:srgbClr val="000000"/>
              </a:solidFill>
              <a:latin typeface="Times New Roman" panose="02020603050405020304"/>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200" b="1" dirty="0" smtClean="0">
                <a:solidFill>
                  <a:srgbClr val="3B3835"/>
                </a:solidFill>
                <a:ea typeface="Times New Roman" panose="02020603050405020304"/>
                <a:cs typeface="Times New Roman" panose="02020603050405020304"/>
              </a:rPr>
              <a:t>International Money Market Instruments</a:t>
            </a:r>
            <a:endParaRPr lang="en-IN" b="1" dirty="0"/>
          </a:p>
        </p:txBody>
      </p:sp>
      <p:sp>
        <p:nvSpPr>
          <p:cNvPr id="3" name="Content Placeholder 2"/>
          <p:cNvSpPr>
            <a:spLocks noGrp="1"/>
          </p:cNvSpPr>
          <p:nvPr>
            <p:ph idx="1"/>
          </p:nvPr>
        </p:nvSpPr>
        <p:spPr/>
        <p:txBody>
          <a:bodyPr>
            <a:normAutofit/>
          </a:bodyPr>
          <a:lstStyle/>
          <a:p>
            <a:pPr marL="457200" lvl="0" indent="-457200">
              <a:lnSpc>
                <a:spcPct val="115000"/>
              </a:lnSpc>
              <a:buFont typeface="+mj-lt"/>
              <a:buAutoNum type="arabicPeriod"/>
              <a:tabLst>
                <a:tab pos="457200" algn="l"/>
              </a:tabLst>
            </a:pP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Treasury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Bills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457200" lvl="0" indent="-457200">
              <a:lnSpc>
                <a:spcPct val="115000"/>
              </a:lnSpc>
              <a:buFont typeface="+mj-lt"/>
              <a:buAutoNum type="arabicPeriod"/>
              <a:tabLst>
                <a:tab pos="457200" algn="l"/>
              </a:tabLst>
            </a:pP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sym typeface="Symbol" panose="05050102010706020507"/>
              </a:rPr>
              <a:t> </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Commercial papers</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457200" lvl="0" indent="-457200">
              <a:lnSpc>
                <a:spcPct val="115000"/>
              </a:lnSpc>
              <a:buFont typeface="+mj-lt"/>
              <a:buAutoNum type="arabicPeriod"/>
              <a:tabLst>
                <a:tab pos="457200" algn="l"/>
              </a:tabLst>
            </a:pP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Banker’s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acceptance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457200" lvl="0" indent="-457200">
              <a:lnSpc>
                <a:spcPct val="115000"/>
              </a:lnSpc>
              <a:buFont typeface="+mj-lt"/>
              <a:buAutoNum type="arabicPeriod"/>
              <a:tabLst>
                <a:tab pos="457200" algn="l"/>
              </a:tabLst>
            </a:pP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Certificate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of deposits </a:t>
            </a:r>
            <a:endPar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457200" lvl="0" indent="-457200">
              <a:lnSpc>
                <a:spcPct val="115000"/>
              </a:lnSpc>
              <a:buFont typeface="+mj-lt"/>
              <a:buAutoNum type="arabicPeriod"/>
              <a:tabLst>
                <a:tab pos="457200" algn="l"/>
              </a:tabLst>
            </a:pPr>
            <a:r>
              <a:rPr lang="en-IN" sz="2200"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Repurchase </a:t>
            </a:r>
            <a:r>
              <a:rPr lang="en-IN" sz="2200" dirty="0">
                <a:solidFill>
                  <a:srgbClr val="3B3835"/>
                </a:solidFill>
                <a:latin typeface="Times New Roman" panose="02020603050405020304" pitchFamily="18" charset="0"/>
                <a:ea typeface="Times New Roman" panose="02020603050405020304"/>
                <a:cs typeface="Times New Roman" panose="02020603050405020304" pitchFamily="18" charset="0"/>
              </a:rPr>
              <a:t>agreements</a:t>
            </a:r>
            <a:endParaRPr lang="en-IN" sz="2200" dirty="0">
              <a:solidFill>
                <a:srgbClr val="3B3835"/>
              </a:solidFill>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0" indent="0">
              <a:buNone/>
            </a:pP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1.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Treasury Bills:</a:t>
            </a:r>
            <a:endPar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	S</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hort-term </a:t>
            </a: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obligations issued by the U.S.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government.</a:t>
            </a:r>
            <a:endPar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sym typeface="Symbol" panose="05050102010706020507"/>
              </a:rPr>
              <a:t>2.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Commercial Paper:</a:t>
            </a:r>
            <a:endPar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Short-term </a:t>
            </a: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unsecured promissory notes issued by a company to raise short-term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cash.</a:t>
            </a:r>
            <a:endPar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sym typeface="Symbol" panose="05050102010706020507"/>
              </a:rPr>
              <a:t>3</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sym typeface="Symbol" panose="05050102010706020507"/>
              </a:rPr>
              <a:t>.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Banker Acceptances:</a:t>
            </a:r>
            <a:endPar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Time </a:t>
            </a: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draft payable to seller of goods, with payment guaranteed by a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bank.</a:t>
            </a:r>
            <a:endPar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sym typeface="Symbol" panose="05050102010706020507"/>
              </a:rPr>
              <a:t>4.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Negotiable </a:t>
            </a:r>
            <a:r>
              <a:rPr lang="en-IN" b="1" dirty="0">
                <a:solidFill>
                  <a:srgbClr val="3B3835"/>
                </a:solidFill>
                <a:latin typeface="Times New Roman" panose="02020603050405020304" pitchFamily="18" charset="0"/>
                <a:ea typeface="Times New Roman" panose="02020603050405020304"/>
                <a:cs typeface="Times New Roman" panose="02020603050405020304" pitchFamily="18" charset="0"/>
              </a:rPr>
              <a:t>Certificates of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Deposit:</a:t>
            </a:r>
            <a:endPar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Negotiable </a:t>
            </a: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bank- issued time deposit with specified interest rate and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maturity. </a:t>
            </a:r>
            <a:endPar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sym typeface="Symbol" panose="05050102010706020507"/>
              </a:rPr>
              <a:t>5.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Repurchase </a:t>
            </a:r>
            <a:r>
              <a:rPr lang="en-IN" b="1" dirty="0">
                <a:solidFill>
                  <a:srgbClr val="3B3835"/>
                </a:solidFill>
                <a:latin typeface="Times New Roman" panose="02020603050405020304" pitchFamily="18" charset="0"/>
                <a:ea typeface="Times New Roman" panose="02020603050405020304"/>
                <a:cs typeface="Times New Roman" panose="02020603050405020304" pitchFamily="18" charset="0"/>
              </a:rPr>
              <a:t>Agreements </a:t>
            </a:r>
            <a:r>
              <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 </a:t>
            </a:r>
            <a:endParaRPr lang="en-IN" b="1" dirty="0" smtClean="0">
              <a:solidFill>
                <a:srgbClr val="3B3835"/>
              </a:solidFill>
              <a:latin typeface="Times New Roman" panose="02020603050405020304" pitchFamily="18" charset="0"/>
              <a:ea typeface="Times New Roman" panose="02020603050405020304"/>
              <a:cs typeface="Times New Roman" panose="02020603050405020304" pitchFamily="18" charset="0"/>
            </a:endParaRPr>
          </a:p>
          <a:p>
            <a:pPr marL="0" indent="0">
              <a:buNone/>
            </a:pP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Agreement </a:t>
            </a:r>
            <a:r>
              <a:rPr lang="en-IN" dirty="0">
                <a:solidFill>
                  <a:srgbClr val="3B3835"/>
                </a:solidFill>
                <a:latin typeface="Times New Roman" panose="02020603050405020304" pitchFamily="18" charset="0"/>
                <a:ea typeface="Times New Roman" panose="02020603050405020304"/>
                <a:cs typeface="Times New Roman" panose="02020603050405020304" pitchFamily="18" charset="0"/>
              </a:rPr>
              <a:t>involving the sale of securities between parties with a promise to repurchase the security at a specific date and </a:t>
            </a:r>
            <a:r>
              <a:rPr lang="en-IN" dirty="0" smtClean="0">
                <a:solidFill>
                  <a:srgbClr val="3B3835"/>
                </a:solidFill>
                <a:latin typeface="Times New Roman" panose="02020603050405020304" pitchFamily="18" charset="0"/>
                <a:ea typeface="Times New Roman" panose="02020603050405020304"/>
                <a:cs typeface="Times New Roman" panose="02020603050405020304" pitchFamily="18" charset="0"/>
              </a:rPr>
              <a:t>price.</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11358</Words>
  <Application>WPS Presentation</Application>
  <PresentationFormat>On-screen Show (4:3)</PresentationFormat>
  <Paragraphs>182</Paragraphs>
  <Slides>29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29</vt:i4>
      </vt:variant>
    </vt:vector>
  </HeadingPairs>
  <TitlesOfParts>
    <vt:vector size="41" baseType="lpstr">
      <vt:lpstr>Arial</vt:lpstr>
      <vt:lpstr>SimSun</vt:lpstr>
      <vt:lpstr>Wingdings</vt:lpstr>
      <vt:lpstr>Times New Roman</vt:lpstr>
      <vt:lpstr>Calibri</vt:lpstr>
      <vt:lpstr>Times New Roman</vt:lpstr>
      <vt:lpstr>Symbol</vt:lpstr>
      <vt:lpstr>Microsoft YaHei</vt:lpstr>
      <vt:lpstr>Arial Unicode MS</vt:lpstr>
      <vt:lpstr>Helvetica</vt:lpstr>
      <vt:lpstr>Calibri</vt:lpstr>
      <vt:lpstr>Office Theme</vt:lpstr>
      <vt:lpstr>International Money Market</vt:lpstr>
      <vt:lpstr>PowerPoint 演示文稿</vt:lpstr>
      <vt:lpstr>PowerPoint 演示文稿</vt:lpstr>
      <vt:lpstr>PowerPoint 演示文稿</vt:lpstr>
      <vt:lpstr>Major international money market participants  </vt:lpstr>
      <vt:lpstr>Features of International Money Market  </vt:lpstr>
      <vt:lpstr>Functions of Money Market</vt:lpstr>
      <vt:lpstr>International Money Market Instruments</vt:lpstr>
      <vt:lpstr>PowerPoint 演示文稿</vt:lpstr>
      <vt:lpstr>PowerPoint 演示文稿</vt:lpstr>
      <vt:lpstr>What is Eurocurrency?</vt:lpstr>
      <vt:lpstr>PowerPoint 演示文稿</vt:lpstr>
      <vt:lpstr>PowerPoint 演示文稿</vt:lpstr>
      <vt:lpstr>Important Characteristics of the Eurocurrency market</vt:lpstr>
      <vt:lpstr>PowerPoint 演示文稿</vt:lpstr>
      <vt:lpstr>Eurocredits</vt:lpstr>
      <vt:lpstr>Euronotes </vt:lpstr>
      <vt:lpstr>Eurocommercial paper </vt:lpstr>
      <vt:lpstr>PowerPoint 演示文稿</vt:lpstr>
      <vt:lpstr>PowerPoint 演示文稿</vt:lpstr>
      <vt:lpstr>PowerPoint 演示文稿</vt:lpstr>
      <vt:lpstr>Similarities between  New York money market and Indian money market </vt:lpstr>
      <vt:lpstr>Differences between New York Money Markets and Indian Money Market: </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31</cp:revision>
  <dcterms:created xsi:type="dcterms:W3CDTF">2020-12-31T06:44:00Z</dcterms:created>
  <dcterms:modified xsi:type="dcterms:W3CDTF">2024-08-31T07:10:05Z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B4CEB6E382A44D6AB484510481DF239A_12</vt:lpwstr>
  </property>
  <property fmtid="{D5CDD505-2E9C-101B-9397-08002B2CF9AE}" pid="3" name="KSOProductBuildVer">
    <vt:lpwstr>1033-12.2.0.17562</vt:lpwstr>
  </property>
</Properties>
</file>