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0" r:id="rId4"/>
    <p:sldId id="257" r:id="rId5"/>
    <p:sldId id="258" r:id="rId6"/>
    <p:sldId id="259" r:id="rId7"/>
    <p:sldId id="261" r:id="rId8"/>
    <p:sldId id="262" r:id="rId9"/>
    <p:sldId id="263" r:id="rId10"/>
    <p:sldId id="276" r:id="rId11"/>
    <p:sldId id="264" r:id="rId12"/>
    <p:sldId id="265" r:id="rId13"/>
    <p:sldId id="266" r:id="rId14"/>
    <p:sldId id="267" r:id="rId15"/>
    <p:sldId id="268" r:id="rId16"/>
    <p:sldId id="269" r:id="rId17"/>
    <p:sldId id="272" r:id="rId18"/>
    <p:sldId id="273"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DDF7C6E-331C-409C-B33C-E281B82BE25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DDF7C6E-331C-409C-B33C-E281B82BE25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DDF7C6E-331C-409C-B33C-E281B82BE25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DDF7C6E-331C-409C-B33C-E281B82BE25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DDF7C6E-331C-409C-B33C-E281B82BE25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5DDF7C6E-331C-409C-B33C-E281B82BE25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5DDF7C6E-331C-409C-B33C-E281B82BE253}"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DDF7C6E-331C-409C-B33C-E281B82BE253}"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F7C6E-331C-409C-B33C-E281B82BE253}"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DDF7C6E-331C-409C-B33C-E281B82BE25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DDF7C6E-331C-409C-B33C-E281B82BE25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064DD3-EB0E-4836-A76A-1EF9484B0DB8}"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F7C6E-331C-409C-B33C-E281B82BE253}"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64DD3-EB0E-4836-A76A-1EF9484B0DB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normAutofit/>
          </a:bodyPr>
          <a:lstStyle/>
          <a:p>
            <a:r>
              <a:rPr lang="en-US" sz="3000" b="1" dirty="0" smtClean="0">
                <a:solidFill>
                  <a:srgbClr val="FF0000"/>
                </a:solidFill>
              </a:rPr>
              <a:t>International capital market</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a:solidFill>
            <a:schemeClr val="accent5">
              <a:lumMod val="20000"/>
              <a:lumOff val="80000"/>
            </a:schemeClr>
          </a:solidFill>
        </p:spPr>
        <p:txBody>
          <a:bodyPr>
            <a:noAutofit/>
          </a:bodyPr>
          <a:lstStyle/>
          <a:p>
            <a:r>
              <a:rPr lang="en-IN" sz="3000" b="1" i="0" dirty="0" smtClean="0">
                <a:solidFill>
                  <a:srgbClr val="333333"/>
                </a:solidFill>
                <a:effectLst/>
                <a:latin typeface="Times New Roman" panose="02020603050405020304" pitchFamily="18" charset="0"/>
                <a:cs typeface="Times New Roman" panose="02020603050405020304" pitchFamily="18" charset="0"/>
              </a:rPr>
              <a:t>Major Components of the International Capital Markets</a:t>
            </a:r>
            <a:br>
              <a:rPr lang="en-IN" sz="3000" b="1" i="0" dirty="0" smtClean="0">
                <a:solidFill>
                  <a:srgbClr val="333333"/>
                </a:solidFill>
                <a:effectLst/>
                <a:latin typeface="Times New Roman" panose="02020603050405020304" pitchFamily="18" charset="0"/>
                <a:cs typeface="Times New Roman" panose="02020603050405020304" pitchFamily="18" charset="0"/>
              </a:rPr>
            </a:br>
            <a:br>
              <a:rPr lang="en-IN" sz="3000" b="0" i="0" dirty="0" smtClean="0">
                <a:solidFill>
                  <a:srgbClr val="000000"/>
                </a:solidFill>
                <a:effectLst/>
                <a:latin typeface="Times New Roman" panose="02020603050405020304" pitchFamily="18" charset="0"/>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1" i="0" dirty="0" smtClean="0">
                <a:solidFill>
                  <a:srgbClr val="333333"/>
                </a:solidFill>
                <a:effectLst/>
                <a:latin typeface="Times New Roman" panose="02020603050405020304" pitchFamily="18" charset="0"/>
                <a:cs typeface="Times New Roman" panose="02020603050405020304" pitchFamily="18" charset="0"/>
              </a:rPr>
              <a:t>1. International Equity Markets:</a:t>
            </a:r>
            <a:endParaRPr lang="en-IN" sz="2200" b="1"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Companies sell their stock in the equity markets. International equity markets consists of all the stock traded outside the issuing company’s home country. Many large global companies seek to take advantage of the global financial </a:t>
            </a:r>
            <a:r>
              <a:rPr lang="en-IN" sz="2200" b="0" i="0" dirty="0" err="1" smtClean="0">
                <a:solidFill>
                  <a:srgbClr val="333333"/>
                </a:solidFill>
                <a:effectLst/>
                <a:latin typeface="Times New Roman" panose="02020603050405020304" pitchFamily="18" charset="0"/>
                <a:cs typeface="Times New Roman" panose="02020603050405020304" pitchFamily="18" charset="0"/>
              </a:rPr>
              <a:t>centers</a:t>
            </a:r>
            <a:r>
              <a:rPr lang="en-IN" sz="2200" b="0" i="0" dirty="0" smtClean="0">
                <a:solidFill>
                  <a:srgbClr val="333333"/>
                </a:solidFill>
                <a:effectLst/>
                <a:latin typeface="Times New Roman" panose="02020603050405020304" pitchFamily="18" charset="0"/>
                <a:cs typeface="Times New Roman" panose="02020603050405020304" pitchFamily="18" charset="0"/>
              </a:rPr>
              <a:t> and issue stock in major markets to support local and regional operations.</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For example, </a:t>
            </a:r>
            <a:r>
              <a:rPr lang="en-IN" sz="2200" b="0" i="0" dirty="0" err="1" smtClean="0">
                <a:solidFill>
                  <a:srgbClr val="333333"/>
                </a:solidFill>
                <a:effectLst/>
                <a:latin typeface="Times New Roman" panose="02020603050405020304" pitchFamily="18" charset="0"/>
                <a:cs typeface="Times New Roman" panose="02020603050405020304" pitchFamily="18" charset="0"/>
              </a:rPr>
              <a:t>ArcelorMittal</a:t>
            </a:r>
            <a:r>
              <a:rPr lang="en-IN" sz="2200" b="0" i="0" dirty="0" smtClean="0">
                <a:solidFill>
                  <a:srgbClr val="333333"/>
                </a:solidFill>
                <a:effectLst/>
                <a:latin typeface="Times New Roman" panose="02020603050405020304" pitchFamily="18" charset="0"/>
                <a:cs typeface="Times New Roman" panose="02020603050405020304" pitchFamily="18" charset="0"/>
              </a:rPr>
              <a:t> is a global steel company headquartered in Luxembourg; it is listed on the stock exchanges of New York, Amsterdam, Paris, Brussels, Luxembourg, Madrid, Barcelona, Bilbao, and Valencia. </a:t>
            </a:r>
            <a:br>
              <a:rPr lang="en-IN" sz="2200" b="0" i="0" dirty="0" smtClean="0">
                <a:solidFill>
                  <a:srgbClr val="333333"/>
                </a:solidFill>
                <a:effectLst/>
                <a:latin typeface="Times New Roman" panose="02020603050405020304" pitchFamily="18" charset="0"/>
                <a:cs typeface="Times New Roman" panose="02020603050405020304" pitchFamily="18" charset="0"/>
              </a:rPr>
            </a:b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pPr marL="342900" lvl="0" indent="-342900">
              <a:spcBef>
                <a:spcPct val="20000"/>
              </a:spcBef>
            </a:pPr>
            <a:r>
              <a:rPr lang="en-IN" sz="2000" b="1" dirty="0">
                <a:solidFill>
                  <a:srgbClr val="333333"/>
                </a:solidFill>
                <a:latin typeface="Georgia" panose="02040502050405020303"/>
                <a:ea typeface="+mn-ea"/>
                <a:cs typeface="+mn-cs"/>
              </a:rPr>
              <a:t>The key factors for the increased growth in the international equity markets are the following:</a:t>
            </a:r>
            <a:endParaRPr lang="en-IN" sz="2000" b="1" dirty="0">
              <a:solidFill>
                <a:srgbClr val="333333"/>
              </a:solidFill>
              <a:latin typeface="Georgia" panose="02040502050405020303"/>
              <a:ea typeface="+mn-ea"/>
              <a:cs typeface="+mn-cs"/>
            </a:endParaRPr>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a:buFont typeface="Arial" panose="020B0604020202020204"/>
              <a:buChar char="•"/>
            </a:pPr>
            <a:r>
              <a:rPr lang="en-IN" sz="2200" b="1" i="0" dirty="0" smtClean="0">
                <a:solidFill>
                  <a:srgbClr val="333333"/>
                </a:solidFill>
                <a:effectLst/>
                <a:latin typeface="Times New Roman" panose="02020603050405020304" pitchFamily="18" charset="0"/>
                <a:cs typeface="Times New Roman" panose="02020603050405020304" pitchFamily="18" charset="0"/>
              </a:rPr>
              <a:t>Growth of developing markets.</a:t>
            </a:r>
            <a:r>
              <a:rPr lang="en-IN" sz="2200" b="0" i="0" dirty="0" smtClean="0">
                <a:solidFill>
                  <a:srgbClr val="333333"/>
                </a:solidFill>
                <a:effectLst/>
                <a:latin typeface="Times New Roman" panose="02020603050405020304" pitchFamily="18" charset="0"/>
                <a:cs typeface="Times New Roman" panose="02020603050405020304" pitchFamily="18" charset="0"/>
              </a:rPr>
              <a:t> As developing countries experience growth, their domestic firms seek to expand into global markets and take advantage of cheaper and more flexible financial markets.</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a:buFont typeface="Arial" panose="020B0604020202020204"/>
              <a:buChar char="•"/>
            </a:pPr>
            <a:r>
              <a:rPr lang="en-IN" sz="2200" b="1" i="0" dirty="0" smtClean="0">
                <a:solidFill>
                  <a:srgbClr val="333333"/>
                </a:solidFill>
                <a:effectLst/>
                <a:latin typeface="Times New Roman" panose="02020603050405020304" pitchFamily="18" charset="0"/>
                <a:cs typeface="Times New Roman" panose="02020603050405020304" pitchFamily="18" charset="0"/>
              </a:rPr>
              <a:t>Drive to privatize.</a:t>
            </a:r>
            <a:r>
              <a:rPr lang="en-IN" sz="2200" b="0" i="0" dirty="0" smtClean="0">
                <a:solidFill>
                  <a:srgbClr val="333333"/>
                </a:solidFill>
                <a:effectLst/>
                <a:latin typeface="Times New Roman" panose="02020603050405020304" pitchFamily="18" charset="0"/>
                <a:cs typeface="Times New Roman" panose="02020603050405020304" pitchFamily="18" charset="0"/>
              </a:rPr>
              <a:t> In the past two decades, the general trend in developing and emerging markets has been to privatize formerly state-owned enterprises. These entities tend to be large, and when they sell some or all of their shares, it infuses billions of dollars of new equity into local and global markets. Domestic and global investors, eager to participate in the growth of the local economy, buy these shares.</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pPr>
              <a:buFont typeface="Arial" panose="020B0604020202020204"/>
              <a:buChar char="•"/>
            </a:pPr>
            <a:r>
              <a:rPr lang="en-IN" b="1" i="0" dirty="0" smtClean="0">
                <a:solidFill>
                  <a:srgbClr val="333333"/>
                </a:solidFill>
                <a:effectLst/>
                <a:latin typeface="Times New Roman" panose="02020603050405020304" pitchFamily="18" charset="0"/>
                <a:cs typeface="Times New Roman" panose="02020603050405020304" pitchFamily="18" charset="0"/>
              </a:rPr>
              <a:t>Investment banks.</a:t>
            </a:r>
            <a:r>
              <a:rPr lang="en-IN" b="0" i="0" dirty="0" smtClean="0">
                <a:solidFill>
                  <a:srgbClr val="333333"/>
                </a:solidFill>
                <a:effectLst/>
                <a:latin typeface="Times New Roman" panose="02020603050405020304" pitchFamily="18" charset="0"/>
                <a:cs typeface="Times New Roman" panose="02020603050405020304" pitchFamily="18" charset="0"/>
              </a:rPr>
              <a:t> With the increased opportunities in new emerging markets and the need to simply expand their own businesses, investment banks often lead the way in the expansion of global equity markets. These specialized banks seek to be retained by large companies in developing countries or the governments pursuing privatization to issue and sell the stocks to investors with deep pockets outside the local country.</a:t>
            </a:r>
            <a:endParaRPr lang="en-IN" b="0" i="0" dirty="0" smtClean="0">
              <a:solidFill>
                <a:srgbClr val="333333"/>
              </a:solidFill>
              <a:effectLst/>
              <a:latin typeface="Times New Roman" panose="02020603050405020304" pitchFamily="18" charset="0"/>
              <a:cs typeface="Times New Roman" panose="02020603050405020304" pitchFamily="18" charset="0"/>
            </a:endParaRPr>
          </a:p>
          <a:p>
            <a:pPr>
              <a:buFont typeface="Arial" panose="020B0604020202020204"/>
              <a:buChar char="•"/>
            </a:pPr>
            <a:r>
              <a:rPr lang="en-IN" b="1" i="0" dirty="0" smtClean="0">
                <a:solidFill>
                  <a:srgbClr val="333333"/>
                </a:solidFill>
                <a:effectLst/>
                <a:latin typeface="Times New Roman" panose="02020603050405020304" pitchFamily="18" charset="0"/>
                <a:cs typeface="Times New Roman" panose="02020603050405020304" pitchFamily="18" charset="0"/>
              </a:rPr>
              <a:t>Technology advancements.</a:t>
            </a:r>
            <a:r>
              <a:rPr lang="en-IN" b="0" i="0" dirty="0" smtClean="0">
                <a:solidFill>
                  <a:srgbClr val="333333"/>
                </a:solidFill>
                <a:effectLst/>
                <a:latin typeface="Times New Roman" panose="02020603050405020304" pitchFamily="18" charset="0"/>
                <a:cs typeface="Times New Roman" panose="02020603050405020304" pitchFamily="18" charset="0"/>
              </a:rPr>
              <a:t> The expansion of technology into global finance has opened new opportunities to investors and companies around the world. Technology and the Internet have provided more efficient and cheaper means of trading stocks and, in some cases, issuing shares by smaller companies.</a:t>
            </a:r>
            <a:endParaRPr lang="en-IN" b="0" i="0" dirty="0" smtClean="0">
              <a:solidFill>
                <a:srgbClr val="333333"/>
              </a:solidFill>
              <a:effectLst/>
              <a:latin typeface="Times New Roman" panose="02020603050405020304" pitchFamily="18" charset="0"/>
              <a:cs typeface="Times New Roman" panose="02020603050405020304" pitchFamily="18" charset="0"/>
            </a:endParaRPr>
          </a:p>
          <a:p>
            <a:pPr marL="0" indent="0">
              <a:buNone/>
            </a:pPr>
            <a:br>
              <a:rPr lang="en-IN" b="0" i="0" dirty="0" smtClean="0">
                <a:solidFill>
                  <a:srgbClr val="000000"/>
                </a:solidFill>
                <a:effectLst/>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pPr marL="0" indent="0">
              <a:buNone/>
            </a:pPr>
            <a:r>
              <a:rPr lang="en-IN" b="1" i="0" dirty="0" smtClean="0">
                <a:solidFill>
                  <a:srgbClr val="333333"/>
                </a:solidFill>
                <a:effectLst/>
                <a:latin typeface="Times New Roman" panose="02020603050405020304" pitchFamily="18" charset="0"/>
                <a:cs typeface="Times New Roman" panose="02020603050405020304" pitchFamily="18" charset="0"/>
              </a:rPr>
              <a:t>2. International Bond Markets</a:t>
            </a:r>
            <a:endParaRPr lang="en-IN" b="1" i="0" dirty="0" smtClean="0">
              <a:solidFill>
                <a:srgbClr val="333333"/>
              </a:solidFill>
              <a:effectLst/>
              <a:latin typeface="Times New Roman" panose="02020603050405020304" pitchFamily="18" charset="0"/>
              <a:cs typeface="Times New Roman" panose="02020603050405020304" pitchFamily="18" charset="0"/>
            </a:endParaRPr>
          </a:p>
          <a:p>
            <a:r>
              <a:rPr lang="en-IN" b="0" i="0" dirty="0" smtClean="0">
                <a:solidFill>
                  <a:srgbClr val="333333"/>
                </a:solidFill>
                <a:effectLst/>
                <a:latin typeface="Times New Roman" panose="02020603050405020304" pitchFamily="18" charset="0"/>
                <a:cs typeface="Times New Roman" panose="02020603050405020304" pitchFamily="18" charset="0"/>
              </a:rPr>
              <a:t>Bonds are the most common form of debt instrument, which is basically a loan from the holder to the issuer of the bond.</a:t>
            </a:r>
            <a:endParaRPr lang="en-IN" b="0" i="0" dirty="0" smtClean="0">
              <a:solidFill>
                <a:srgbClr val="333333"/>
              </a:solidFill>
              <a:effectLst/>
              <a:latin typeface="Times New Roman" panose="02020603050405020304" pitchFamily="18" charset="0"/>
              <a:cs typeface="Times New Roman" panose="02020603050405020304" pitchFamily="18" charset="0"/>
            </a:endParaRPr>
          </a:p>
          <a:p>
            <a:r>
              <a:rPr lang="en-IN" b="0" i="0" dirty="0" smtClean="0">
                <a:solidFill>
                  <a:srgbClr val="333333"/>
                </a:solidFill>
                <a:effectLst/>
                <a:latin typeface="Times New Roman" panose="02020603050405020304" pitchFamily="18" charset="0"/>
                <a:cs typeface="Times New Roman" panose="02020603050405020304" pitchFamily="18" charset="0"/>
              </a:rPr>
              <a:t>The international bond market consists of all the bonds sold by an issuing company, government, or entity outside their home country. </a:t>
            </a:r>
            <a:endParaRPr lang="en-IN" b="0" i="0" dirty="0" smtClean="0">
              <a:solidFill>
                <a:srgbClr val="333333"/>
              </a:solidFill>
              <a:effectLst/>
              <a:latin typeface="Times New Roman" panose="02020603050405020304" pitchFamily="18" charset="0"/>
              <a:cs typeface="Times New Roman" panose="02020603050405020304" pitchFamily="18" charset="0"/>
            </a:endParaRPr>
          </a:p>
          <a:p>
            <a:r>
              <a:rPr lang="en-IN" b="0" i="0" dirty="0" smtClean="0">
                <a:solidFill>
                  <a:srgbClr val="333333"/>
                </a:solidFill>
                <a:effectLst/>
                <a:latin typeface="Times New Roman" panose="02020603050405020304" pitchFamily="18" charset="0"/>
                <a:cs typeface="Times New Roman" panose="02020603050405020304" pitchFamily="18" charset="0"/>
              </a:rPr>
              <a:t>Companies that do not want to issue more equity shares and dilute the ownership interests of existing shareholders prefer using bonds or debt to raise capital (i.e., money). </a:t>
            </a:r>
            <a:endParaRPr lang="en-IN" b="0" i="0" dirty="0" smtClean="0">
              <a:solidFill>
                <a:srgbClr val="333333"/>
              </a:solidFill>
              <a:effectLst/>
              <a:latin typeface="Times New Roman" panose="02020603050405020304" pitchFamily="18" charset="0"/>
              <a:cs typeface="Times New Roman" panose="02020603050405020304" pitchFamily="18" charset="0"/>
            </a:endParaRPr>
          </a:p>
          <a:p>
            <a:r>
              <a:rPr lang="en-IN" b="0" i="0" dirty="0" smtClean="0">
                <a:solidFill>
                  <a:srgbClr val="333333"/>
                </a:solidFill>
                <a:effectLst/>
                <a:latin typeface="Times New Roman" panose="02020603050405020304" pitchFamily="18" charset="0"/>
                <a:cs typeface="Times New Roman" panose="02020603050405020304" pitchFamily="18" charset="0"/>
              </a:rPr>
              <a:t>Companies might access the international bond markets for a variety of reasons, including funding a new production facility or expanding its operations in one or more countries. </a:t>
            </a:r>
            <a:br>
              <a:rPr lang="en-IN" b="0" i="0" dirty="0" smtClean="0">
                <a:solidFill>
                  <a:srgbClr val="000000"/>
                </a:solidFill>
                <a:effectLst/>
                <a:latin typeface="Times New Roman" panose="02020603050405020304" pitchFamily="18" charset="0"/>
                <a:cs typeface="Times New Roman" panose="02020603050405020304" pitchFamily="18" charset="0"/>
              </a:rPr>
            </a:br>
            <a:br>
              <a:rPr lang="en-IN" dirty="0" smtClean="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a:spcBef>
                <a:spcPct val="20000"/>
              </a:spcBef>
            </a:pPr>
            <a:r>
              <a:rPr lang="en-IN" sz="3000" b="1" dirty="0" smtClean="0">
                <a:solidFill>
                  <a:srgbClr val="333333"/>
                </a:solidFill>
                <a:latin typeface="Times New Roman" panose="02020603050405020304" pitchFamily="18" charset="0"/>
                <a:ea typeface="+mn-ea"/>
                <a:cs typeface="Times New Roman" panose="02020603050405020304" pitchFamily="18" charset="0"/>
              </a:rPr>
              <a:t>Types </a:t>
            </a:r>
            <a:r>
              <a:rPr lang="en-IN" sz="3000" b="1" dirty="0">
                <a:solidFill>
                  <a:srgbClr val="333333"/>
                </a:solidFill>
                <a:latin typeface="Times New Roman" panose="02020603050405020304" pitchFamily="18" charset="0"/>
                <a:ea typeface="+mn-ea"/>
                <a:cs typeface="Times New Roman" panose="02020603050405020304" pitchFamily="18" charset="0"/>
              </a:rPr>
              <a:t>of international </a:t>
            </a:r>
            <a:r>
              <a:rPr lang="en-IN" sz="3000" b="1" dirty="0" smtClean="0">
                <a:solidFill>
                  <a:srgbClr val="333333"/>
                </a:solidFill>
                <a:latin typeface="Times New Roman" panose="02020603050405020304" pitchFamily="18" charset="0"/>
                <a:ea typeface="+mn-ea"/>
                <a:cs typeface="Times New Roman" panose="02020603050405020304" pitchFamily="18" charset="0"/>
              </a:rPr>
              <a:t>bonds.</a:t>
            </a:r>
            <a:br>
              <a:rPr lang="en-IN" sz="3000" b="1" dirty="0">
                <a:solidFill>
                  <a:srgbClr val="333333"/>
                </a:solidFill>
                <a:latin typeface="Times New Roman" panose="02020603050405020304" pitchFamily="18" charset="0"/>
                <a:ea typeface="+mn-ea"/>
                <a:cs typeface="Times New Roman" panose="02020603050405020304" pitchFamily="18" charset="0"/>
              </a:rPr>
            </a:br>
            <a:endParaRPr lang="en-IN" sz="3000" b="1" dirty="0"/>
          </a:p>
        </p:txBody>
      </p:sp>
      <p:sp>
        <p:nvSpPr>
          <p:cNvPr id="3" name="Content Placeholder 2"/>
          <p:cNvSpPr>
            <a:spLocks noGrp="1"/>
          </p:cNvSpPr>
          <p:nvPr>
            <p:ph idx="1"/>
          </p:nvPr>
        </p:nvSpPr>
        <p:spPr>
          <a:xfrm>
            <a:off x="457200" y="1268760"/>
            <a:ext cx="8229600" cy="4857403"/>
          </a:xfrm>
          <a:solidFill>
            <a:schemeClr val="accent6">
              <a:lumMod val="20000"/>
              <a:lumOff val="80000"/>
            </a:schemeClr>
          </a:solidFill>
        </p:spPr>
        <p:txBody>
          <a:bodyPr>
            <a:noAutofit/>
          </a:bodyPr>
          <a:lstStyle/>
          <a:p>
            <a:pPr marL="0" indent="0">
              <a:buNone/>
            </a:pPr>
            <a:r>
              <a:rPr lang="en-IN" sz="2200" b="1" i="0" dirty="0" smtClean="0">
                <a:solidFill>
                  <a:srgbClr val="333333"/>
                </a:solidFill>
                <a:effectLst/>
                <a:latin typeface="Times New Roman" panose="02020603050405020304" pitchFamily="18" charset="0"/>
                <a:cs typeface="Times New Roman" panose="02020603050405020304" pitchFamily="18" charset="0"/>
              </a:rPr>
              <a:t>1. Foreign Bond</a:t>
            </a:r>
            <a:endParaRPr lang="en-IN" sz="2200" b="1"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A foreign bond is a bond sold by a company, government, or entity in another country and issued in the currency of the country in which it is being sold. There are foreign exchange, economic, and political risks associated with foreign bonds, and many sophisticated buyers and issuers of these bonds use complex hedging strategies to reduce the risks. </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For example, the bonds issued by global companies in Japan denominated in yen are called </a:t>
            </a:r>
            <a:r>
              <a:rPr lang="en-IN" sz="2200" b="0" i="1" dirty="0" smtClean="0">
                <a:solidFill>
                  <a:srgbClr val="333333"/>
                </a:solidFill>
                <a:effectLst/>
                <a:latin typeface="Times New Roman" panose="02020603050405020304" pitchFamily="18" charset="0"/>
                <a:cs typeface="Times New Roman" panose="02020603050405020304" pitchFamily="18" charset="0"/>
              </a:rPr>
              <a:t>samurai bonds</a:t>
            </a:r>
            <a:r>
              <a:rPr lang="en-IN" sz="2200" b="0" i="0" dirty="0" smtClean="0">
                <a:solidFill>
                  <a:srgbClr val="333333"/>
                </a:solidFill>
                <a:effectLst/>
                <a:latin typeface="Times New Roman" panose="02020603050405020304" pitchFamily="18" charset="0"/>
                <a:cs typeface="Times New Roman" panose="02020603050405020304" pitchFamily="18" charset="0"/>
              </a:rPr>
              <a:t>. As you might expect, there are other names for similar bond structures. Foreign bonds sold in the United States and denominated in US dollars are called </a:t>
            </a:r>
            <a:r>
              <a:rPr lang="en-IN" sz="2200" b="0" i="1" dirty="0" smtClean="0">
                <a:solidFill>
                  <a:srgbClr val="333333"/>
                </a:solidFill>
                <a:effectLst/>
                <a:latin typeface="Times New Roman" panose="02020603050405020304" pitchFamily="18" charset="0"/>
                <a:cs typeface="Times New Roman" panose="02020603050405020304" pitchFamily="18" charset="0"/>
              </a:rPr>
              <a:t>Yankee bonds</a:t>
            </a:r>
            <a:r>
              <a:rPr lang="en-IN" sz="2200" b="0" i="0" dirty="0" smtClean="0">
                <a:solidFill>
                  <a:srgbClr val="333333"/>
                </a:solidFill>
                <a:effectLst/>
                <a:latin typeface="Times New Roman" panose="02020603050405020304" pitchFamily="18" charset="0"/>
                <a:cs typeface="Times New Roman" panose="02020603050405020304" pitchFamily="18" charset="0"/>
              </a:rPr>
              <a:t>. In the United Kingdom, these foreign bonds are called </a:t>
            </a:r>
            <a:r>
              <a:rPr lang="en-IN" sz="2200" b="0" i="1" dirty="0" smtClean="0">
                <a:solidFill>
                  <a:srgbClr val="333333"/>
                </a:solidFill>
                <a:effectLst/>
                <a:latin typeface="Times New Roman" panose="02020603050405020304" pitchFamily="18" charset="0"/>
                <a:cs typeface="Times New Roman" panose="02020603050405020304" pitchFamily="18" charset="0"/>
              </a:rPr>
              <a:t>bulldog bonds</a:t>
            </a:r>
            <a:r>
              <a:rPr lang="en-IN" sz="2200" b="0" i="0" dirty="0" smtClean="0">
                <a:solidFill>
                  <a:srgbClr val="333333"/>
                </a:solidFill>
                <a:effectLst/>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1" i="0" dirty="0" smtClean="0">
                <a:solidFill>
                  <a:srgbClr val="333333"/>
                </a:solidFill>
                <a:effectLst/>
                <a:latin typeface="Times New Roman" panose="02020603050405020304" pitchFamily="18" charset="0"/>
                <a:cs typeface="Times New Roman" panose="02020603050405020304" pitchFamily="18" charset="0"/>
              </a:rPr>
              <a:t>2. Eurobond</a:t>
            </a:r>
            <a:endParaRPr lang="en-IN" sz="2200" b="1"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A Eurobond is a bond issued outside the country in whose currency it is denominated. </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Eurobonds are not regulated by the governments of the countries in which they are sold, and as a result, Eurobonds are the most popular form of international bond. </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r>
              <a:rPr lang="en-IN" sz="2200" b="0" i="0" dirty="0" smtClean="0">
                <a:solidFill>
                  <a:srgbClr val="333333"/>
                </a:solidFill>
                <a:effectLst/>
                <a:latin typeface="Times New Roman" panose="02020603050405020304" pitchFamily="18" charset="0"/>
                <a:cs typeface="Times New Roman" panose="02020603050405020304" pitchFamily="18" charset="0"/>
              </a:rPr>
              <a:t>A bond issued by a Japanese company, denominated in US dollars, and sold only in the United Kingdom and France is an example of a Eurobond.</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marL="0" indent="0">
              <a:buNone/>
            </a:pPr>
            <a:br>
              <a:rPr lang="en-IN" sz="2200" b="0" i="0" dirty="0" smtClean="0">
                <a:solidFill>
                  <a:srgbClr val="000000"/>
                </a:solidFill>
                <a:effectLst/>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lvl="0"/>
            <a:r>
              <a:rPr lang="en-IN" sz="2200" dirty="0">
                <a:latin typeface="Times New Roman" panose="02020603050405020304" pitchFamily="18" charset="0"/>
                <a:cs typeface="Times New Roman" panose="02020603050405020304" pitchFamily="18" charset="0"/>
              </a:rPr>
              <a:t>Foreign bonds issued and traded throughout Asia except Japan, are called </a:t>
            </a:r>
            <a:r>
              <a:rPr lang="en-IN" sz="2200" i="1" dirty="0">
                <a:latin typeface="Times New Roman" panose="02020603050405020304" pitchFamily="18" charset="0"/>
                <a:cs typeface="Times New Roman" panose="02020603050405020304" pitchFamily="18" charset="0"/>
              </a:rPr>
              <a:t>dragon bonds</a:t>
            </a:r>
            <a:r>
              <a:rPr lang="en-IN" sz="2200" dirty="0">
                <a:latin typeface="Times New Roman" panose="02020603050405020304" pitchFamily="18" charset="0"/>
                <a:cs typeface="Times New Roman" panose="02020603050405020304" pitchFamily="18" charset="0"/>
              </a:rPr>
              <a:t>, which are typically denominated in US dollars. </a:t>
            </a:r>
            <a:endParaRPr lang="en-IN" sz="2200" dirty="0">
              <a:latin typeface="Times New Roman" panose="02020603050405020304" pitchFamily="18" charset="0"/>
              <a:cs typeface="Times New Roman" panose="02020603050405020304" pitchFamily="18" charset="0"/>
            </a:endParaRPr>
          </a:p>
          <a:p>
            <a:r>
              <a:rPr lang="en-IN" sz="2200" b="0" i="0" u="none" strike="noStrike" baseline="0" dirty="0" smtClean="0">
                <a:latin typeface="Times New Roman" panose="02020603050405020304"/>
              </a:rPr>
              <a:t>It underwrites and sells by a national underwriting syndicate in the lending country. </a:t>
            </a:r>
            <a:endParaRPr lang="en-IN" sz="2200" b="0" i="0" u="none" strike="noStrike" baseline="0" dirty="0" smtClean="0">
              <a:latin typeface="Times New Roman" panose="02020603050405020304"/>
            </a:endParaRPr>
          </a:p>
          <a:p>
            <a:r>
              <a:rPr lang="en-IN" sz="2200" b="0" i="0" u="none" strike="noStrike" baseline="0" dirty="0" err="1" smtClean="0">
                <a:latin typeface="Times New Roman" panose="02020603050405020304"/>
              </a:rPr>
              <a:t>Eg</a:t>
            </a:r>
            <a:r>
              <a:rPr lang="en-IN" sz="2200" b="0" i="0" u="none" strike="noStrike" baseline="0" dirty="0" smtClean="0">
                <a:latin typeface="Times New Roman" panose="02020603050405020304"/>
              </a:rPr>
              <a:t>: A US company might float a bond issue in the London capital market, underwritten by a British syndicate and denominated in sterling. </a:t>
            </a:r>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sz="3000" b="1" dirty="0" smtClean="0"/>
              <a:t>Types of Euro bond</a:t>
            </a:r>
            <a:endParaRPr lang="en-IN" sz="3000" b="1"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514350" indent="-514350">
              <a:buAutoNum type="arabicPeriod"/>
            </a:pPr>
            <a:r>
              <a:rPr lang="en-IN" sz="2200" b="1" i="0" u="none" strike="noStrike" baseline="0" dirty="0" smtClean="0">
                <a:solidFill>
                  <a:srgbClr val="000000"/>
                </a:solidFill>
                <a:latin typeface="Times New Roman" panose="02020603050405020304"/>
              </a:rPr>
              <a:t>Straight Bond: </a:t>
            </a:r>
            <a:endParaRPr lang="en-IN" sz="2200" b="1" dirty="0">
              <a:solidFill>
                <a:srgbClr val="000000"/>
              </a:solidFill>
              <a:latin typeface="Times New Roman" panose="02020603050405020304"/>
            </a:endParaRPr>
          </a:p>
          <a:p>
            <a:pPr marL="0" indent="0">
              <a:buNone/>
            </a:pPr>
            <a:r>
              <a:rPr lang="en-IN" sz="2200" b="1" i="0" u="none" strike="noStrike" baseline="0" dirty="0" smtClean="0">
                <a:solidFill>
                  <a:srgbClr val="000000"/>
                </a:solidFill>
                <a:latin typeface="Times New Roman" panose="02020603050405020304"/>
              </a:rPr>
              <a:t>	</a:t>
            </a:r>
            <a:r>
              <a:rPr lang="en-IN" sz="2200" b="0" i="0" u="none" strike="noStrike" baseline="0" dirty="0" smtClean="0">
                <a:solidFill>
                  <a:srgbClr val="000000"/>
                </a:solidFill>
                <a:latin typeface="Times New Roman" panose="02020603050405020304"/>
              </a:rPr>
              <a:t>Bond is one having a specified interest coupon and a specified maturity date. Straight bonds may issue with a floating rate of interest. Such bonds may have their interest rate fixed at six-month intervals of a stated margin over the LIBOR for deposits in the currency of the bond. </a:t>
            </a:r>
            <a:endParaRPr lang="en-IN" sz="2200" b="0" i="0" u="none" strike="noStrike" baseline="0" dirty="0" smtClean="0">
              <a:solidFill>
                <a:srgbClr val="000000"/>
              </a:solidFill>
              <a:latin typeface="Times New Roman" panose="02020603050405020304"/>
            </a:endParaRPr>
          </a:p>
          <a:p>
            <a:pPr marL="514350" indent="-514350">
              <a:buAutoNum type="arabicPeriod" startAt="2"/>
            </a:pPr>
            <a:r>
              <a:rPr lang="en-IN" sz="2200" b="1" i="0" u="none" strike="noStrike" baseline="0" dirty="0" smtClean="0">
                <a:solidFill>
                  <a:srgbClr val="000000"/>
                </a:solidFill>
                <a:latin typeface="Times New Roman" panose="02020603050405020304"/>
              </a:rPr>
              <a:t>Convertible Eurobond: </a:t>
            </a:r>
            <a:endParaRPr lang="en-IN" sz="2200" b="1" i="0" u="none" strike="noStrike" baseline="0" dirty="0" smtClean="0">
              <a:solidFill>
                <a:srgbClr val="000000"/>
              </a:solidFill>
              <a:latin typeface="Times New Roman" panose="02020603050405020304"/>
            </a:endParaRPr>
          </a:p>
          <a:p>
            <a:pPr marL="0" indent="0">
              <a:buNone/>
            </a:pPr>
            <a:r>
              <a:rPr lang="en-IN" sz="2200" b="1" dirty="0">
                <a:solidFill>
                  <a:srgbClr val="000000"/>
                </a:solidFill>
                <a:latin typeface="Times New Roman" panose="02020603050405020304"/>
              </a:rPr>
              <a:t>	</a:t>
            </a:r>
            <a:r>
              <a:rPr lang="en-IN" sz="2200" b="0" i="0" u="none" strike="noStrike" baseline="0" dirty="0" smtClean="0">
                <a:solidFill>
                  <a:srgbClr val="000000"/>
                </a:solidFill>
                <a:latin typeface="Times New Roman" panose="02020603050405020304"/>
              </a:rPr>
              <a:t>The Eurobond is a bond having a specified interest coupon and maturity date. But, it includes an option for the hold to convert its bonds into an equity share of the company at a conversion price set at the time of issue. </a:t>
            </a:r>
            <a:endParaRPr lang="en-IN" sz="2200" b="0" i="0" u="none" strike="noStrike" baseline="0" dirty="0" smtClean="0">
              <a:solidFill>
                <a:srgbClr val="000000"/>
              </a:solidFill>
              <a:latin typeface="Times New Roman" panose="02020603050405020304"/>
            </a:endParaRPr>
          </a:p>
          <a:p>
            <a:endParaRPr lang="en-IN"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514350" lvl="0" indent="-514350">
              <a:buFont typeface="Arial" panose="020B0604020202020204" pitchFamily="34" charset="0"/>
              <a:buAutoNum type="arabicPeriod" startAt="3"/>
            </a:pPr>
            <a:r>
              <a:rPr lang="en-IN" sz="2200" b="1" dirty="0">
                <a:solidFill>
                  <a:srgbClr val="000000"/>
                </a:solidFill>
                <a:latin typeface="Times New Roman" panose="02020603050405020304"/>
              </a:rPr>
              <a:t>Medium-term Eurobond:</a:t>
            </a:r>
            <a:endParaRPr lang="en-IN" sz="2200" b="1" dirty="0">
              <a:solidFill>
                <a:srgbClr val="000000"/>
              </a:solidFill>
              <a:latin typeface="Times New Roman" panose="02020603050405020304"/>
            </a:endParaRPr>
          </a:p>
          <a:p>
            <a:pPr marL="0" lvl="0" indent="0">
              <a:buNone/>
            </a:pPr>
            <a:r>
              <a:rPr lang="en-IN" sz="2200" b="1" dirty="0">
                <a:solidFill>
                  <a:srgbClr val="000000"/>
                </a:solidFill>
                <a:latin typeface="Times New Roman" panose="02020603050405020304"/>
              </a:rPr>
              <a:t>	 </a:t>
            </a:r>
            <a:r>
              <a:rPr lang="en-IN" sz="2200" dirty="0">
                <a:solidFill>
                  <a:srgbClr val="000000"/>
                </a:solidFill>
                <a:latin typeface="Times New Roman" panose="02020603050405020304"/>
              </a:rPr>
              <a:t>Medium-term </a:t>
            </a:r>
            <a:r>
              <a:rPr lang="en-IN" sz="2200" b="1" dirty="0">
                <a:solidFill>
                  <a:srgbClr val="000000"/>
                </a:solidFill>
                <a:latin typeface="Times New Roman" panose="02020603050405020304"/>
              </a:rPr>
              <a:t>Euro notes </a:t>
            </a:r>
            <a:r>
              <a:rPr lang="en-IN" sz="2200" dirty="0">
                <a:solidFill>
                  <a:srgbClr val="000000"/>
                </a:solidFill>
                <a:latin typeface="Times New Roman" panose="02020603050405020304"/>
              </a:rPr>
              <a:t>are shorter-term Eurobonds with maturities ranging from three to eight years. Their issuing procedure is less formal than for large bonds. Interest rates on Euro notes can fix or variable. Medium-term Euro-notes are similar to medium-term roll-over Eurodollar credits. The difference is that in the </a:t>
            </a:r>
            <a:r>
              <a:rPr lang="en-IN" sz="2200" b="1" dirty="0">
                <a:solidFill>
                  <a:srgbClr val="000000"/>
                </a:solidFill>
                <a:latin typeface="Times New Roman" panose="02020603050405020304"/>
              </a:rPr>
              <a:t>Eurodollar market </a:t>
            </a:r>
            <a:r>
              <a:rPr lang="en-IN" sz="2200" dirty="0">
                <a:solidFill>
                  <a:srgbClr val="000000"/>
                </a:solidFill>
                <a:latin typeface="Times New Roman" panose="02020603050405020304"/>
              </a:rPr>
              <a:t>lenders hold a claim on a bank and not directly on the borrower. </a:t>
            </a:r>
            <a:endParaRPr lang="en-IN" sz="2200" dirty="0">
              <a:solidFill>
                <a:srgbClr val="000000"/>
              </a:solidFill>
              <a:latin typeface="Times New Roman" panose="02020603050405020304"/>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0" i="0" dirty="0" smtClean="0">
                <a:solidFill>
                  <a:srgbClr val="333333"/>
                </a:solidFill>
                <a:effectLst/>
                <a:latin typeface="Times New Roman" panose="02020603050405020304" pitchFamily="18" charset="0"/>
                <a:cs typeface="Times New Roman" panose="02020603050405020304" pitchFamily="18" charset="0"/>
              </a:rPr>
              <a:t>	A </a:t>
            </a:r>
            <a:r>
              <a:rPr lang="en-IN" sz="2200" b="1" i="0" dirty="0" smtClean="0">
                <a:solidFill>
                  <a:srgbClr val="111111"/>
                </a:solidFill>
                <a:effectLst/>
                <a:latin typeface="Times New Roman" panose="02020603050405020304" pitchFamily="18" charset="0"/>
                <a:cs typeface="Times New Roman" panose="02020603050405020304" pitchFamily="18" charset="0"/>
              </a:rPr>
              <a:t>capital market</a:t>
            </a:r>
            <a:r>
              <a:rPr lang="en-IN" sz="2200" b="0" i="0" dirty="0" smtClean="0">
                <a:solidFill>
                  <a:srgbClr val="333333"/>
                </a:solidFill>
                <a:effectLst/>
                <a:latin typeface="Times New Roman" panose="02020603050405020304" pitchFamily="18" charset="0"/>
                <a:cs typeface="Times New Roman" panose="02020603050405020304" pitchFamily="18" charset="0"/>
              </a:rPr>
              <a:t> is basically a system in which people, companies, and governments with an excess of funds transfer those funds to people, companies, and governments that have a shortage of funds. This transfer mechanism provides an efficient way for those who wish to borrow or invest money to do so.</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International </a:t>
            </a:r>
            <a:r>
              <a:rPr lang="en-IN" sz="2200" dirty="0">
                <a:latin typeface="Times New Roman" panose="02020603050405020304" pitchFamily="18" charset="0"/>
                <a:ea typeface="Calibri" panose="020F0502020204030204"/>
                <a:cs typeface="Times New Roman" panose="02020603050405020304" pitchFamily="18" charset="0"/>
              </a:rPr>
              <a:t>capital market is that financial market or world financial </a:t>
            </a:r>
            <a:r>
              <a:rPr lang="en-IN" sz="2200" dirty="0" err="1">
                <a:latin typeface="Times New Roman" panose="02020603050405020304" pitchFamily="18" charset="0"/>
                <a:ea typeface="Calibri" panose="020F0502020204030204"/>
                <a:cs typeface="Times New Roman" panose="02020603050405020304" pitchFamily="18" charset="0"/>
              </a:rPr>
              <a:t>center</a:t>
            </a:r>
            <a:r>
              <a:rPr lang="en-IN" sz="2200" dirty="0">
                <a:latin typeface="Times New Roman" panose="02020603050405020304" pitchFamily="18" charset="0"/>
                <a:ea typeface="Calibri" panose="020F0502020204030204"/>
                <a:cs typeface="Times New Roman" panose="02020603050405020304" pitchFamily="18" charset="0"/>
              </a:rPr>
              <a:t> where shares, bonds, debentures, currencies, hedge funds, mutual funds and other long term securities are purchased and sold.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International </a:t>
            </a:r>
            <a:r>
              <a:rPr lang="en-IN" sz="2200" dirty="0">
                <a:latin typeface="Times New Roman" panose="02020603050405020304" pitchFamily="18" charset="0"/>
                <a:ea typeface="Calibri" panose="020F0502020204030204"/>
                <a:cs typeface="Times New Roman" panose="02020603050405020304" pitchFamily="18" charset="0"/>
              </a:rPr>
              <a:t>capital market is the group of different country's capital market.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They </a:t>
            </a:r>
            <a:r>
              <a:rPr lang="en-IN" sz="2200" dirty="0">
                <a:latin typeface="Times New Roman" panose="02020603050405020304" pitchFamily="18" charset="0"/>
                <a:ea typeface="Calibri" panose="020F0502020204030204"/>
                <a:cs typeface="Times New Roman" panose="02020603050405020304" pitchFamily="18" charset="0"/>
              </a:rPr>
              <a:t>associate with each other with Internet.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They </a:t>
            </a:r>
            <a:r>
              <a:rPr lang="en-IN" sz="2200" dirty="0">
                <a:latin typeface="Times New Roman" panose="02020603050405020304" pitchFamily="18" charset="0"/>
                <a:ea typeface="Calibri" panose="020F0502020204030204"/>
                <a:cs typeface="Times New Roman" panose="02020603050405020304" pitchFamily="18" charset="0"/>
              </a:rPr>
              <a:t>provide the place to international companies and investors to deal in shares and bonds of different countries.</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r>
              <a:rPr lang="en-IN" sz="2200" b="0" i="0" dirty="0" smtClean="0">
                <a:solidFill>
                  <a:srgbClr val="000000"/>
                </a:solidFill>
                <a:effectLst/>
                <a:latin typeface="Times New Roman" panose="02020603050405020304" pitchFamily="18" charset="0"/>
                <a:cs typeface="Times New Roman" panose="02020603050405020304" pitchFamily="18" charset="0"/>
              </a:rPr>
              <a:t>International capital market's daily turnover has crossed $ 5 trillion. </a:t>
            </a:r>
            <a:endParaRPr lang="en-IN" sz="2200" b="0" i="0" dirty="0" smtClean="0">
              <a:solidFill>
                <a:srgbClr val="000000"/>
              </a:solidFill>
              <a:effectLst/>
              <a:latin typeface="Times New Roman" panose="02020603050405020304" pitchFamily="18" charset="0"/>
              <a:cs typeface="Times New Roman" panose="02020603050405020304" pitchFamily="18" charset="0"/>
            </a:endParaRPr>
          </a:p>
          <a:p>
            <a:r>
              <a:rPr lang="en-IN" sz="2200" b="0" i="0" dirty="0" smtClean="0">
                <a:solidFill>
                  <a:srgbClr val="000000"/>
                </a:solidFill>
                <a:effectLst/>
                <a:latin typeface="Times New Roman" panose="02020603050405020304" pitchFamily="18" charset="0"/>
                <a:cs typeface="Times New Roman" panose="02020603050405020304" pitchFamily="18" charset="0"/>
              </a:rPr>
              <a:t>International capital market is very helpful for reducing the risk of small company because in international market, </a:t>
            </a:r>
            <a:r>
              <a:rPr lang="en-IN" sz="2200" dirty="0" smtClean="0">
                <a:solidFill>
                  <a:srgbClr val="000000"/>
                </a:solidFill>
                <a:latin typeface="Times New Roman" panose="02020603050405020304" pitchFamily="18" charset="0"/>
                <a:cs typeface="Times New Roman" panose="02020603050405020304" pitchFamily="18" charset="0"/>
              </a:rPr>
              <a:t>we</a:t>
            </a:r>
            <a:r>
              <a:rPr lang="en-IN" sz="2200" b="0" i="0" dirty="0" smtClean="0">
                <a:solidFill>
                  <a:srgbClr val="000000"/>
                </a:solidFill>
                <a:effectLst/>
                <a:latin typeface="Times New Roman" panose="02020603050405020304" pitchFamily="18" charset="0"/>
                <a:cs typeface="Times New Roman" panose="02020603050405020304" pitchFamily="18" charset="0"/>
              </a:rPr>
              <a:t> can buy different countries companies shares, debentures and mutual funds. </a:t>
            </a:r>
            <a:endParaRPr lang="en-IN" sz="2200" b="0" i="0" dirty="0" smtClean="0">
              <a:solidFill>
                <a:srgbClr val="000000"/>
              </a:solidFill>
              <a:effectLst/>
              <a:latin typeface="Times New Roman" panose="02020603050405020304" pitchFamily="18" charset="0"/>
              <a:cs typeface="Times New Roman" panose="02020603050405020304" pitchFamily="18" charset="0"/>
            </a:endParaRPr>
          </a:p>
          <a:p>
            <a:r>
              <a:rPr lang="en-IN" sz="2200" b="0" i="0" dirty="0" smtClean="0">
                <a:solidFill>
                  <a:srgbClr val="000000"/>
                </a:solidFill>
                <a:effectLst/>
                <a:latin typeface="Times New Roman" panose="02020603050405020304" pitchFamily="18" charset="0"/>
                <a:cs typeface="Times New Roman" panose="02020603050405020304" pitchFamily="18" charset="0"/>
              </a:rPr>
              <a:t>Different countries have different business environment, so if any country is facing loss and due to financial crisis, your investment in that country may suffer losses but you can </a:t>
            </a:r>
            <a:r>
              <a:rPr lang="en-IN" sz="2200" b="0" i="0" dirty="0" err="1" smtClean="0">
                <a:solidFill>
                  <a:srgbClr val="000000"/>
                </a:solidFill>
                <a:effectLst/>
                <a:latin typeface="Times New Roman" panose="02020603050405020304" pitchFamily="18" charset="0"/>
                <a:cs typeface="Times New Roman" panose="02020603050405020304" pitchFamily="18" charset="0"/>
              </a:rPr>
              <a:t>fulfill</a:t>
            </a:r>
            <a:r>
              <a:rPr lang="en-IN" sz="2200" b="0" i="0" dirty="0" smtClean="0">
                <a:solidFill>
                  <a:srgbClr val="000000"/>
                </a:solidFill>
                <a:effectLst/>
                <a:latin typeface="Times New Roman" panose="02020603050405020304" pitchFamily="18" charset="0"/>
                <a:cs typeface="Times New Roman" panose="02020603050405020304" pitchFamily="18" charset="0"/>
              </a:rPr>
              <a:t> this loss from other country's investment. </a:t>
            </a:r>
            <a:endParaRPr lang="en-IN" sz="2200" b="0" i="0" dirty="0" smtClean="0">
              <a:solidFill>
                <a:srgbClr val="000000"/>
              </a:solidFill>
              <a:effectLst/>
              <a:latin typeface="Times New Roman" panose="02020603050405020304" pitchFamily="18" charset="0"/>
              <a:cs typeface="Times New Roman" panose="02020603050405020304" pitchFamily="18" charset="0"/>
            </a:endParaRPr>
          </a:p>
          <a:p>
            <a:r>
              <a:rPr lang="en-IN" sz="2200" b="0" i="0" dirty="0" smtClean="0">
                <a:solidFill>
                  <a:srgbClr val="000000"/>
                </a:solidFill>
                <a:effectLst/>
                <a:latin typeface="Times New Roman" panose="02020603050405020304" pitchFamily="18" charset="0"/>
                <a:cs typeface="Times New Roman" panose="02020603050405020304" pitchFamily="18" charset="0"/>
              </a:rPr>
              <a:t>So, overall risk will be reduced by this technique.</a:t>
            </a: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1" i="0" dirty="0" smtClean="0">
                <a:solidFill>
                  <a:srgbClr val="202124"/>
                </a:solidFill>
                <a:effectLst/>
                <a:latin typeface="Times New Roman" panose="02020603050405020304" pitchFamily="18" charset="0"/>
                <a:cs typeface="Times New Roman" panose="02020603050405020304" pitchFamily="18" charset="0"/>
              </a:rPr>
              <a:t>	International capital markets</a:t>
            </a:r>
            <a:r>
              <a:rPr lang="en-IN" sz="2200" b="0" i="0" dirty="0" smtClean="0">
                <a:solidFill>
                  <a:srgbClr val="202124"/>
                </a:solidFill>
                <a:effectLst/>
                <a:latin typeface="Times New Roman" panose="02020603050405020304" pitchFamily="18" charset="0"/>
                <a:cs typeface="Times New Roman" panose="02020603050405020304" pitchFamily="18" charset="0"/>
              </a:rPr>
              <a:t> provide forums and mechanisms for governments, companies, and people to borrow or invest (or both) across national boundaries. Where new securities (stocks and bonds are the most common) are issued. The company receives the funds from this issuance or sale.</a:t>
            </a:r>
            <a:endParaRPr lang="en-IN" sz="2200" b="0" i="0" dirty="0" smtClean="0">
              <a:solidFill>
                <a:srgbClr val="202124"/>
              </a:solidFill>
              <a:effectLst/>
              <a:latin typeface="Times New Roman" panose="02020603050405020304" pitchFamily="18" charset="0"/>
              <a:cs typeface="Times New Roman" panose="02020603050405020304" pitchFamily="18" charset="0"/>
            </a:endParaRPr>
          </a:p>
          <a:p>
            <a:pPr marL="0" indent="0">
              <a:buNone/>
            </a:pPr>
            <a:br>
              <a:rPr lang="en-IN" sz="2200" b="0" i="0" dirty="0" smtClean="0">
                <a:solidFill>
                  <a:srgbClr val="202124"/>
                </a:solidFill>
                <a:effectLst/>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r>
              <a:rPr lang="en-IN" sz="2200" b="0" i="0" dirty="0" smtClean="0">
                <a:solidFill>
                  <a:srgbClr val="333333"/>
                </a:solidFill>
                <a:effectLst/>
                <a:latin typeface="Times New Roman" panose="02020603050405020304" pitchFamily="18" charset="0"/>
                <a:cs typeface="Times New Roman" panose="02020603050405020304" pitchFamily="18" charset="0"/>
              </a:rPr>
              <a:t>There are two main ways that someone accesses the capital markets—either as debt or equity. </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r>
              <a:rPr lang="en-IN" sz="2200" b="1" i="0" dirty="0" smtClean="0">
                <a:solidFill>
                  <a:srgbClr val="111111"/>
                </a:solidFill>
                <a:effectLst/>
                <a:latin typeface="Times New Roman" panose="02020603050405020304" pitchFamily="18" charset="0"/>
                <a:cs typeface="Times New Roman" panose="02020603050405020304" pitchFamily="18" charset="0"/>
              </a:rPr>
              <a:t>Debt</a:t>
            </a:r>
            <a:r>
              <a:rPr lang="en-IN" sz="2200" b="0" i="0" dirty="0" smtClean="0">
                <a:solidFill>
                  <a:srgbClr val="333333"/>
                </a:solidFill>
                <a:effectLst/>
                <a:latin typeface="Times New Roman" panose="02020603050405020304" pitchFamily="18" charset="0"/>
                <a:cs typeface="Times New Roman" panose="02020603050405020304" pitchFamily="18" charset="0"/>
              </a:rPr>
              <a:t> is money that’s borrowed and must be repaid</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r>
              <a:rPr lang="en-IN" sz="2200" b="1" i="0" dirty="0" smtClean="0">
                <a:solidFill>
                  <a:srgbClr val="111111"/>
                </a:solidFill>
                <a:effectLst/>
                <a:latin typeface="Times New Roman" panose="02020603050405020304" pitchFamily="18" charset="0"/>
                <a:cs typeface="Times New Roman" panose="02020603050405020304" pitchFamily="18" charset="0"/>
              </a:rPr>
              <a:t>Equity</a:t>
            </a:r>
            <a:r>
              <a:rPr lang="en-IN" sz="2200" b="0" i="0" dirty="0" smtClean="0">
                <a:solidFill>
                  <a:srgbClr val="333333"/>
                </a:solidFill>
                <a:effectLst/>
                <a:latin typeface="Times New Roman" panose="02020603050405020304" pitchFamily="18" charset="0"/>
                <a:cs typeface="Times New Roman" panose="02020603050405020304" pitchFamily="18" charset="0"/>
              </a:rPr>
              <a:t> is money that is invested in return for a percentage of ownership but is not guaranteed in terms of repayment.</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sz="3000" b="1" dirty="0" smtClean="0">
                <a:latin typeface="Times New Roman" panose="02020603050405020304" pitchFamily="18" charset="0"/>
                <a:cs typeface="Times New Roman" panose="02020603050405020304" pitchFamily="18" charset="0"/>
              </a:rPr>
              <a:t>Benefits of international capital market</a:t>
            </a:r>
            <a:endParaRPr lang="en-IN" sz="3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a:buFont typeface="+mj-lt"/>
              <a:buAutoNum type="arabicPeriod"/>
            </a:pPr>
            <a:r>
              <a:rPr lang="en-IN" sz="2200" b="1" i="0" dirty="0" smtClean="0">
                <a:solidFill>
                  <a:srgbClr val="333333"/>
                </a:solidFill>
                <a:effectLst/>
                <a:latin typeface="Times New Roman" panose="02020603050405020304" pitchFamily="18" charset="0"/>
                <a:cs typeface="Times New Roman" panose="02020603050405020304" pitchFamily="18" charset="0"/>
              </a:rPr>
              <a:t>Higher returns and cheaper borrowing costs.</a:t>
            </a:r>
            <a:r>
              <a:rPr lang="en-IN" sz="2200" b="0" i="0" dirty="0" smtClean="0">
                <a:solidFill>
                  <a:srgbClr val="333333"/>
                </a:solidFill>
                <a:effectLst/>
                <a:latin typeface="Times New Roman" panose="02020603050405020304" pitchFamily="18" charset="0"/>
                <a:cs typeface="Times New Roman" panose="02020603050405020304" pitchFamily="18" charset="0"/>
              </a:rPr>
              <a:t> These allow companies and governments to tap into foreign markets and access new sources of funds. Many domestic markets are too small or too costly for companies to borrow in. By using the international capital markets, companies, governments, and even individuals can borrow or invest in other countries for either higher rates of return or lower borrowing costs.</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a:buFont typeface="+mj-lt"/>
              <a:buAutoNum type="arabicPeriod"/>
            </a:pPr>
            <a:r>
              <a:rPr lang="en-IN" sz="2200" b="1" i="0" dirty="0" smtClean="0">
                <a:solidFill>
                  <a:srgbClr val="333333"/>
                </a:solidFill>
                <a:effectLst/>
                <a:latin typeface="Times New Roman" panose="02020603050405020304" pitchFamily="18" charset="0"/>
                <a:cs typeface="Times New Roman" panose="02020603050405020304" pitchFamily="18" charset="0"/>
              </a:rPr>
              <a:t>Diversifying risk.</a:t>
            </a:r>
            <a:r>
              <a:rPr lang="en-IN" sz="2200" b="0" i="0" dirty="0" smtClean="0">
                <a:solidFill>
                  <a:srgbClr val="333333"/>
                </a:solidFill>
                <a:effectLst/>
                <a:latin typeface="Times New Roman" panose="02020603050405020304" pitchFamily="18" charset="0"/>
                <a:cs typeface="Times New Roman" panose="02020603050405020304" pitchFamily="18" charset="0"/>
              </a:rPr>
              <a:t> The international capital markets allow individuals, companies, and governments to access more opportunities in different countries to borrow or invest, which in turn reduces risk. The theory is that not all markets will experience contractions at the same time.</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Structure of capital market</a:t>
            </a:r>
            <a:endParaRPr lang="en-IN" sz="3000" b="1" dirty="0"/>
          </a:p>
        </p:txBody>
      </p:sp>
      <p:sp>
        <p:nvSpPr>
          <p:cNvPr id="3" name="Content Placeholder 2"/>
          <p:cNvSpPr>
            <a:spLocks noGrp="1"/>
          </p:cNvSpPr>
          <p:nvPr>
            <p:ph idx="1"/>
          </p:nvPr>
        </p:nvSpPr>
        <p:spPr>
          <a:solidFill>
            <a:schemeClr val="accent6">
              <a:lumMod val="20000"/>
              <a:lumOff val="80000"/>
            </a:schemeClr>
          </a:solidFill>
        </p:spPr>
        <p:txBody>
          <a:bodyPr>
            <a:noAutofit/>
          </a:bodyPr>
          <a:lstStyle/>
          <a:p>
            <a:r>
              <a:rPr lang="en-IN" sz="2200" b="0" i="0" dirty="0" smtClean="0">
                <a:solidFill>
                  <a:srgbClr val="333333"/>
                </a:solidFill>
                <a:effectLst/>
                <a:latin typeface="Times New Roman" panose="02020603050405020304" pitchFamily="18" charset="0"/>
                <a:cs typeface="Times New Roman" panose="02020603050405020304" pitchFamily="18" charset="0"/>
              </a:rPr>
              <a:t>The structure of the capital markets falls into two components—primary and secondary. </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b="1" dirty="0" smtClean="0">
                <a:solidFill>
                  <a:srgbClr val="333333"/>
                </a:solidFill>
                <a:latin typeface="Times New Roman" panose="02020603050405020304" pitchFamily="18" charset="0"/>
                <a:cs typeface="Times New Roman" panose="02020603050405020304" pitchFamily="18" charset="0"/>
              </a:rPr>
              <a:t>P</a:t>
            </a:r>
            <a:r>
              <a:rPr lang="en-IN" sz="2200" b="1" i="0" dirty="0" smtClean="0">
                <a:solidFill>
                  <a:srgbClr val="111111"/>
                </a:solidFill>
                <a:effectLst/>
                <a:latin typeface="Times New Roman" panose="02020603050405020304" pitchFamily="18" charset="0"/>
                <a:cs typeface="Times New Roman" panose="02020603050405020304" pitchFamily="18" charset="0"/>
              </a:rPr>
              <a:t>rimary market: </a:t>
            </a:r>
            <a:r>
              <a:rPr lang="en-IN" sz="2200" dirty="0" smtClean="0">
                <a:solidFill>
                  <a:srgbClr val="111111"/>
                </a:solidFill>
                <a:latin typeface="Times New Roman" panose="02020603050405020304" pitchFamily="18" charset="0"/>
                <a:cs typeface="Times New Roman" panose="02020603050405020304" pitchFamily="18" charset="0"/>
              </a:rPr>
              <a:t>It </a:t>
            </a:r>
            <a:r>
              <a:rPr lang="en-IN" sz="2200" b="0" i="0" dirty="0" smtClean="0">
                <a:solidFill>
                  <a:srgbClr val="333333"/>
                </a:solidFill>
                <a:effectLst/>
                <a:latin typeface="Times New Roman" panose="02020603050405020304" pitchFamily="18" charset="0"/>
                <a:cs typeface="Times New Roman" panose="02020603050405020304" pitchFamily="18" charset="0"/>
              </a:rPr>
              <a:t>is where new securities (stocks and bonds are the most common) are issued. If a corporation or government agency needs funds, it issues (sells) securities to purchasers in the primary market. </a:t>
            </a:r>
            <a:endParaRPr lang="en-IN" sz="2200" b="0" i="0" dirty="0" smtClean="0">
              <a:solidFill>
                <a:srgbClr val="333333"/>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lstStyle/>
          <a:p>
            <a:pPr marL="0" lvl="0" indent="0">
              <a:buNone/>
            </a:pPr>
            <a:r>
              <a:rPr lang="en-IN" sz="2200" b="1" dirty="0" smtClean="0">
                <a:solidFill>
                  <a:srgbClr val="333333"/>
                </a:solidFill>
                <a:latin typeface="Times New Roman" panose="02020603050405020304" pitchFamily="18" charset="0"/>
                <a:cs typeface="Times New Roman" panose="02020603050405020304" pitchFamily="18" charset="0"/>
              </a:rPr>
              <a:t>2. Secondary market:</a:t>
            </a:r>
            <a:endParaRPr lang="en-IN" sz="2200" b="1" dirty="0" smtClean="0">
              <a:solidFill>
                <a:srgbClr val="333333"/>
              </a:solidFill>
              <a:latin typeface="Times New Roman" panose="02020603050405020304" pitchFamily="18" charset="0"/>
              <a:cs typeface="Times New Roman" panose="02020603050405020304" pitchFamily="18" charset="0"/>
            </a:endParaRPr>
          </a:p>
          <a:p>
            <a:pPr marL="0" lvl="0" indent="0">
              <a:buNone/>
            </a:pPr>
            <a:r>
              <a:rPr lang="en-IN" sz="2200" b="1" dirty="0">
                <a:solidFill>
                  <a:srgbClr val="333333"/>
                </a:solidFill>
                <a:latin typeface="Times New Roman" panose="02020603050405020304" pitchFamily="18" charset="0"/>
                <a:cs typeface="Times New Roman" panose="02020603050405020304" pitchFamily="18" charset="0"/>
              </a:rPr>
              <a:t>	</a:t>
            </a:r>
            <a:r>
              <a:rPr lang="en-IN" sz="2200" dirty="0" smtClean="0">
                <a:solidFill>
                  <a:srgbClr val="333333"/>
                </a:solidFill>
                <a:latin typeface="Times New Roman" panose="02020603050405020304" pitchFamily="18" charset="0"/>
                <a:cs typeface="Times New Roman" panose="02020603050405020304" pitchFamily="18" charset="0"/>
              </a:rPr>
              <a:t>The </a:t>
            </a:r>
            <a:r>
              <a:rPr lang="en-IN" sz="2200" dirty="0">
                <a:solidFill>
                  <a:srgbClr val="333333"/>
                </a:solidFill>
                <a:latin typeface="Times New Roman" panose="02020603050405020304" pitchFamily="18" charset="0"/>
                <a:cs typeface="Times New Roman" panose="02020603050405020304" pitchFamily="18" charset="0"/>
              </a:rPr>
              <a:t>vast majority of capital transactions take place in the </a:t>
            </a:r>
            <a:r>
              <a:rPr lang="en-IN" sz="2200" b="1" dirty="0">
                <a:solidFill>
                  <a:srgbClr val="111111"/>
                </a:solidFill>
                <a:latin typeface="Times New Roman" panose="02020603050405020304" pitchFamily="18" charset="0"/>
                <a:cs typeface="Times New Roman" panose="02020603050405020304" pitchFamily="18" charset="0"/>
              </a:rPr>
              <a:t>secondary market</a:t>
            </a:r>
            <a:r>
              <a:rPr lang="en-IN" sz="2200" dirty="0">
                <a:solidFill>
                  <a:srgbClr val="333333"/>
                </a:solidFill>
                <a:latin typeface="Times New Roman" panose="02020603050405020304" pitchFamily="18" charset="0"/>
                <a:cs typeface="Times New Roman" panose="02020603050405020304" pitchFamily="18" charset="0"/>
              </a:rPr>
              <a:t>. The secondary market includes stock exchanges (the New York Stock Exchange, the London Stock Exchange, and the Tokyo Nikkei), bond markets, and futures and options markets, among others. All these secondary markets deal in the trade of securities. </a:t>
            </a:r>
            <a:endParaRPr lang="en-IN" sz="2200" dirty="0" smtClean="0">
              <a:solidFill>
                <a:srgbClr val="333333"/>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333333"/>
                </a:solidFill>
                <a:latin typeface="Times New Roman" panose="02020603050405020304" pitchFamily="18" charset="0"/>
                <a:cs typeface="Times New Roman" panose="02020603050405020304" pitchFamily="18" charset="0"/>
              </a:rPr>
              <a:t>	</a:t>
            </a:r>
            <a:r>
              <a:rPr lang="en-IN" sz="2200" dirty="0" smtClean="0">
                <a:solidFill>
                  <a:srgbClr val="333333"/>
                </a:solidFill>
                <a:latin typeface="Times New Roman" panose="02020603050405020304" pitchFamily="18" charset="0"/>
                <a:cs typeface="Times New Roman" panose="02020603050405020304" pitchFamily="18" charset="0"/>
              </a:rPr>
              <a:t>The </a:t>
            </a:r>
            <a:r>
              <a:rPr lang="en-IN" sz="2200" dirty="0">
                <a:solidFill>
                  <a:srgbClr val="333333"/>
                </a:solidFill>
                <a:latin typeface="Times New Roman" panose="02020603050405020304" pitchFamily="18" charset="0"/>
                <a:cs typeface="Times New Roman" panose="02020603050405020304" pitchFamily="18" charset="0"/>
              </a:rPr>
              <a:t>term </a:t>
            </a:r>
            <a:r>
              <a:rPr lang="en-IN" sz="2200" b="1" dirty="0">
                <a:solidFill>
                  <a:srgbClr val="111111"/>
                </a:solidFill>
                <a:latin typeface="Times New Roman" panose="02020603050405020304" pitchFamily="18" charset="0"/>
                <a:cs typeface="Times New Roman" panose="02020603050405020304" pitchFamily="18" charset="0"/>
              </a:rPr>
              <a:t>securities</a:t>
            </a:r>
            <a:r>
              <a:rPr lang="en-IN" sz="2200" dirty="0">
                <a:solidFill>
                  <a:srgbClr val="333333"/>
                </a:solidFill>
                <a:latin typeface="Times New Roman" panose="02020603050405020304" pitchFamily="18" charset="0"/>
                <a:cs typeface="Times New Roman" panose="02020603050405020304" pitchFamily="18" charset="0"/>
              </a:rPr>
              <a:t> includes a wide range of financial instruments, such as equity securities, which represent ownership of a part of a company, and debt securities, which represent a loan from the investor to a company or government entity.</a:t>
            </a:r>
            <a:endParaRPr lang="en-IN" sz="2200" dirty="0">
              <a:solidFill>
                <a:srgbClr val="333333"/>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8777</Words>
  <Application>WPS Presentation</Application>
  <PresentationFormat>On-screen Show (4:3)</PresentationFormat>
  <Paragraphs>92</Paragraphs>
  <Slides>18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SimSun</vt:lpstr>
      <vt:lpstr>Wingdings</vt:lpstr>
      <vt:lpstr>Times New Roman</vt:lpstr>
      <vt:lpstr>Calibri</vt:lpstr>
      <vt:lpstr>Georgia</vt:lpstr>
      <vt:lpstr>Arial</vt:lpstr>
      <vt:lpstr>Times New Roman</vt:lpstr>
      <vt:lpstr>Microsoft YaHei</vt:lpstr>
      <vt:lpstr>Arial Unicode MS</vt:lpstr>
      <vt:lpstr>Calibri</vt:lpstr>
      <vt:lpstr>Office Theme</vt:lpstr>
      <vt:lpstr>International capital market</vt:lpstr>
      <vt:lpstr>PowerPoint 演示文稿</vt:lpstr>
      <vt:lpstr>PowerPoint 演示文稿</vt:lpstr>
      <vt:lpstr>PowerPoint 演示文稿</vt:lpstr>
      <vt:lpstr>PowerPoint 演示文稿</vt:lpstr>
      <vt:lpstr>PowerPoint 演示文稿</vt:lpstr>
      <vt:lpstr>Benefits of international capital market</vt:lpstr>
      <vt:lpstr>Structure of capital market</vt:lpstr>
      <vt:lpstr>PowerPoint 演示文稿</vt:lpstr>
      <vt:lpstr>Major Components of the International Capital Markets  </vt:lpstr>
      <vt:lpstr>The key factors for the increased growth in the international equity markets are the following:</vt:lpstr>
      <vt:lpstr>PowerPoint 演示文稿</vt:lpstr>
      <vt:lpstr>PowerPoint 演示文稿</vt:lpstr>
      <vt:lpstr>Types of international bonds. </vt:lpstr>
      <vt:lpstr>PowerPoint 演示文稿</vt:lpstr>
      <vt:lpstr>PowerPoint 演示文稿</vt:lpstr>
      <vt:lpstr>Types of Euro bond</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15</cp:revision>
  <dcterms:created xsi:type="dcterms:W3CDTF">2021-01-10T15:28:00Z</dcterms:created>
  <dcterms:modified xsi:type="dcterms:W3CDTF">2024-08-31T07:10:18Z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D8688C17EB574DAFA0A538587FB4F6E3_12</vt:lpwstr>
  </property>
  <property fmtid="{D5CDD505-2E9C-101B-9397-08002B2CF9AE}" pid="3" name="KSOProductBuildVer">
    <vt:lpwstr>1033-12.2.0.17562</vt:lpwstr>
  </property>
</Properties>
</file>