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90" r:id="rId4"/>
    <p:sldId id="291" r:id="rId5"/>
    <p:sldId id="293" r:id="rId6"/>
    <p:sldId id="278" r:id="rId7"/>
    <p:sldId id="280" r:id="rId8"/>
    <p:sldId id="273" r:id="rId9"/>
    <p:sldId id="282" r:id="rId10"/>
    <p:sldId id="281" r:id="rId11"/>
    <p:sldId id="274" r:id="rId12"/>
    <p:sldId id="283" r:id="rId13"/>
    <p:sldId id="271" r:id="rId14"/>
    <p:sldId id="275" r:id="rId15"/>
    <p:sldId id="284" r:id="rId16"/>
    <p:sldId id="276" r:id="rId17"/>
    <p:sldId id="285" r:id="rId18"/>
    <p:sldId id="277" r:id="rId19"/>
    <p:sldId id="267" r:id="rId20"/>
    <p:sldId id="268" r:id="rId21"/>
    <p:sldId id="269"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7B406347-72FB-405B-810C-A1267032355C}"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075FA85-682C-4F0C-8AF1-8A2DBDFD4AB1}"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7B406347-72FB-405B-810C-A1267032355C}"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075FA85-682C-4F0C-8AF1-8A2DBDFD4AB1}"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7B406347-72FB-405B-810C-A1267032355C}"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075FA85-682C-4F0C-8AF1-8A2DBDFD4AB1}"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7B406347-72FB-405B-810C-A1267032355C}"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075FA85-682C-4F0C-8AF1-8A2DBDFD4AB1}"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7B406347-72FB-405B-810C-A1267032355C}"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075FA85-682C-4F0C-8AF1-8A2DBDFD4AB1}"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7B406347-72FB-405B-810C-A1267032355C}"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075FA85-682C-4F0C-8AF1-8A2DBDFD4AB1}"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7B406347-72FB-405B-810C-A1267032355C}"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075FA85-682C-4F0C-8AF1-8A2DBDFD4AB1}"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7B406347-72FB-405B-810C-A1267032355C}"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075FA85-682C-4F0C-8AF1-8A2DBDFD4AB1}"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406347-72FB-405B-810C-A1267032355C}"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075FA85-682C-4F0C-8AF1-8A2DBDFD4AB1}"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7B406347-72FB-405B-810C-A1267032355C}"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075FA85-682C-4F0C-8AF1-8A2DBDFD4AB1}"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7B406347-72FB-405B-810C-A1267032355C}"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075FA85-682C-4F0C-8AF1-8A2DBDFD4AB1}"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406347-72FB-405B-810C-A1267032355C}"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75FA85-682C-4F0C-8AF1-8A2DBDFD4AB1}"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2403475"/>
          </a:xfrm>
        </p:spPr>
        <p:txBody>
          <a:bodyPr>
            <a:normAutofit/>
          </a:bodyPr>
          <a:lstStyle/>
          <a:p>
            <a:r>
              <a:rPr lang="en-US" sz="3000" b="1" dirty="0" smtClean="0">
                <a:solidFill>
                  <a:srgbClr val="FF0000"/>
                </a:solidFill>
              </a:rPr>
              <a:t>Other types of international bond</a:t>
            </a:r>
            <a:br>
              <a:rPr lang="en-US" sz="3000" b="1" dirty="0" smtClean="0">
                <a:solidFill>
                  <a:srgbClr val="FF0000"/>
                </a:solidFill>
              </a:rPr>
            </a:br>
            <a:r>
              <a:rPr lang="en-US" altLang="en-IN" sz="1800" b="1" dirty="0">
                <a:solidFill>
                  <a:srgbClr val="002060"/>
                </a:solidFill>
                <a:sym typeface="+mn-ea"/>
              </a:rPr>
              <a:t>Prepared by </a:t>
            </a:r>
            <a:br>
              <a:rPr lang="en-US" altLang="en-IN" sz="1800" b="1" dirty="0">
                <a:solidFill>
                  <a:srgbClr val="002060"/>
                </a:solidFill>
                <a:sym typeface="+mn-ea"/>
              </a:rPr>
            </a:br>
            <a:br>
              <a:rPr lang="en-US" altLang="en-IN" sz="1800" b="1" dirty="0">
                <a:solidFill>
                  <a:srgbClr val="002060"/>
                </a:solidFill>
                <a:sym typeface="+mn-ea"/>
              </a:rPr>
            </a:br>
            <a:r>
              <a:rPr lang="en-US" altLang="en-IN" sz="1800" b="1" dirty="0">
                <a:solidFill>
                  <a:srgbClr val="002060"/>
                </a:solidFill>
                <a:sym typeface="+mn-ea"/>
              </a:rPr>
              <a:t>Dr. Muhammed Rafi.P</a:t>
            </a:r>
            <a:br>
              <a:rPr lang="en-US" altLang="en-IN" sz="1800" b="1" dirty="0">
                <a:solidFill>
                  <a:srgbClr val="002060"/>
                </a:solidFill>
                <a:sym typeface="+mn-ea"/>
              </a:rPr>
            </a:br>
            <a:r>
              <a:rPr lang="en-US" altLang="en-IN" sz="1800" b="1" dirty="0">
                <a:solidFill>
                  <a:srgbClr val="002060"/>
                </a:solidFill>
                <a:sym typeface="+mn-ea"/>
              </a:rPr>
              <a:t>Assistant Professor</a:t>
            </a:r>
            <a:br>
              <a:rPr lang="en-US" altLang="en-IN" sz="1800" b="1" dirty="0">
                <a:solidFill>
                  <a:srgbClr val="002060"/>
                </a:solidFill>
                <a:sym typeface="+mn-ea"/>
              </a:rPr>
            </a:br>
            <a:r>
              <a:rPr lang="en-US" altLang="en-IN" sz="1800" b="1" dirty="0">
                <a:solidFill>
                  <a:srgbClr val="002060"/>
                </a:solidFill>
                <a:sym typeface="+mn-ea"/>
              </a:rPr>
              <a:t>PG Department of Commerce &amp; Management studies</a:t>
            </a:r>
            <a:endParaRPr lang="en-US" altLang="en-IN" sz="1800" b="1" dirty="0" smtClean="0">
              <a:solidFill>
                <a:srgbClr val="002060"/>
              </a:solidFill>
              <a:sym typeface="+mn-ea"/>
            </a:endParaRPr>
          </a:p>
        </p:txBody>
      </p:sp>
      <p:sp>
        <p:nvSpPr>
          <p:cNvPr id="3" name="Subtitle 2"/>
          <p:cNvSpPr>
            <a:spLocks noGrp="1"/>
          </p:cNvSpPr>
          <p:nvPr>
            <p:ph type="subTitle" idx="1"/>
          </p:nvPr>
        </p:nvSpPr>
        <p:spPr/>
        <p:txBody>
          <a:bodyPr/>
          <a:lstStyle/>
          <a:p>
            <a:r>
              <a:rPr lang="en-US" dirty="0" smtClean="0"/>
              <a:t> </a:t>
            </a:r>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Autofit/>
          </a:bodyPr>
          <a:lstStyle/>
          <a:p>
            <a:pPr marL="0" lvl="0" indent="0">
              <a:lnSpc>
                <a:spcPct val="115000"/>
              </a:lnSpc>
              <a:spcAft>
                <a:spcPts val="1000"/>
              </a:spcAft>
              <a:buNone/>
            </a:pPr>
            <a:r>
              <a:rPr lang="en-IN" sz="2200" b="1" dirty="0">
                <a:solidFill>
                  <a:prstClr val="black"/>
                </a:solidFill>
                <a:latin typeface="Times New Roman" panose="02020603050405020304" pitchFamily="18" charset="0"/>
                <a:ea typeface="Calibri" panose="020F0502020204030204"/>
                <a:cs typeface="Times New Roman" panose="02020603050405020304" pitchFamily="18" charset="0"/>
              </a:rPr>
              <a:t>(c) Euro-Medium Term Notes:</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These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are fixed rate notes issued by a corporation with maturities ranging from more than a year to about 10 years. </a:t>
            </a:r>
            <a:endParaRPr lang="en-IN" sz="2200" dirty="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lnSpc>
                <a:spcPct val="115000"/>
              </a:lnSpc>
              <a:spcAft>
                <a:spcPts val="1000"/>
              </a:spcAft>
              <a:buNone/>
            </a:pP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endParaRPr lang="en-IN" sz="2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Autofit/>
          </a:bodyPr>
          <a:lstStyle/>
          <a:p>
            <a:pPr marL="0" lvl="0" indent="0">
              <a:lnSpc>
                <a:spcPct val="115000"/>
              </a:lnSpc>
              <a:spcAft>
                <a:spcPts val="1000"/>
              </a:spcAft>
              <a:buNone/>
            </a:pPr>
            <a:r>
              <a:rPr lang="en-IN" sz="2200" b="1" dirty="0">
                <a:solidFill>
                  <a:prstClr val="black"/>
                </a:solidFill>
                <a:latin typeface="Times New Roman" panose="02020603050405020304" pitchFamily="18" charset="0"/>
                <a:ea typeface="Calibri" panose="020F0502020204030204"/>
                <a:cs typeface="Times New Roman" panose="02020603050405020304" pitchFamily="18" charset="0"/>
              </a:rPr>
              <a:t>(d) Convertible bonds:</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These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bonds are convertible into equity shares or depository receipts after a specific period. Because of this facility, these bonds carry a lower rate of interest than the rate on any other similar non-convertible debt instrument. These are bearer securities, with no registration of owners. These are unsecured also. These bonds are listed or traded on one or more stock exchanges abroad. Till conversion the issuer has to pay interest on the convertible bonds in dollars or in some other foreign currency.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Thus</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these are foreign currency convertible bonds. These are almost like the convertible debentures issued in India.</a:t>
            </a:r>
            <a:endParaRPr lang="en-IN" sz="2200" dirty="0">
              <a:solidFill>
                <a:prstClr val="black"/>
              </a:solidFill>
              <a:latin typeface="Times New Roman" panose="02020603050405020304" pitchFamily="18" charset="0"/>
              <a:ea typeface="Calibri" panose="020F0502020204030204"/>
              <a:cs typeface="Times New Roman" panose="02020603050405020304" pitchFamily="18" charset="0"/>
            </a:endParaRPr>
          </a:p>
          <a:p>
            <a:pPr lvl="0">
              <a:lnSpc>
                <a:spcPct val="115000"/>
              </a:lnSpc>
              <a:spcAft>
                <a:spcPts val="1000"/>
              </a:spcAft>
            </a:pPr>
            <a:endParaRPr lang="en-IN" sz="2200" dirty="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buNone/>
            </a:pPr>
            <a:endParaRPr lang="en-IN" sz="2200" dirty="0">
              <a:solidFill>
                <a:prstClr val="black"/>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nSpc>
                <a:spcPct val="115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Convertible </a:t>
            </a:r>
            <a:r>
              <a:rPr lang="en-IN" sz="2200" dirty="0">
                <a:latin typeface="Times New Roman" panose="02020603050405020304" pitchFamily="18" charset="0"/>
                <a:ea typeface="Calibri" panose="020F0502020204030204"/>
                <a:cs typeface="Times New Roman" panose="02020603050405020304" pitchFamily="18" charset="0"/>
              </a:rPr>
              <a:t>bonds are more beneficial for the issuer than a Global Depository Receipts because of the following characteristics</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 </a:t>
            </a:r>
            <a:r>
              <a:rPr lang="en-IN" sz="2200" dirty="0">
                <a:latin typeface="Times New Roman" panose="02020603050405020304" pitchFamily="18" charset="0"/>
                <a:ea typeface="Calibri" panose="020F0502020204030204"/>
                <a:cs typeface="Times New Roman" panose="02020603050405020304" pitchFamily="18" charset="0"/>
              </a:rPr>
              <a:t>(i) They have a lower coupon rate and hence they are less costly.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a:t>
            </a:r>
            <a:r>
              <a:rPr lang="en-IN" sz="2200" dirty="0">
                <a:latin typeface="Times New Roman" panose="02020603050405020304" pitchFamily="18" charset="0"/>
                <a:ea typeface="Calibri" panose="020F0502020204030204"/>
                <a:cs typeface="Times New Roman" panose="02020603050405020304" pitchFamily="18" charset="0"/>
              </a:rPr>
              <a:t>ii) They provide a broader investor base</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a:t>
            </a:r>
            <a:r>
              <a:rPr lang="en-IN" sz="2200" dirty="0">
                <a:latin typeface="Times New Roman" panose="02020603050405020304" pitchFamily="18" charset="0"/>
                <a:ea typeface="Calibri" panose="020F0502020204030204"/>
                <a:cs typeface="Times New Roman" panose="02020603050405020304" pitchFamily="18" charset="0"/>
              </a:rPr>
              <a:t>iii) They allow a higher premium to the issuer.</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a:t>
            </a:r>
            <a:r>
              <a:rPr lang="en-IN" sz="2200" dirty="0">
                <a:latin typeface="Times New Roman" panose="02020603050405020304" pitchFamily="18" charset="0"/>
                <a:ea typeface="Calibri" panose="020F0502020204030204"/>
                <a:cs typeface="Times New Roman" panose="02020603050405020304" pitchFamily="18" charset="0"/>
              </a:rPr>
              <a:t>iv) Option of convertibility shall be exercised only after a specified period.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(v) </a:t>
            </a:r>
            <a:r>
              <a:rPr lang="en-IN" sz="2200" dirty="0">
                <a:latin typeface="Times New Roman" panose="02020603050405020304" pitchFamily="18" charset="0"/>
                <a:ea typeface="Calibri" panose="020F0502020204030204"/>
                <a:cs typeface="Times New Roman" panose="02020603050405020304" pitchFamily="18" charset="0"/>
              </a:rPr>
              <a:t>They help decrease the debt equity ratio after conversion</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a:latin typeface="Times New Roman" panose="02020603050405020304" pitchFamily="18" charset="0"/>
              <a:ea typeface="Calibri" panose="020F0502020204030204"/>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Autofit/>
          </a:bodyPr>
          <a:lstStyle/>
          <a:p>
            <a:pPr marL="0" lvl="0" indent="0">
              <a:lnSpc>
                <a:spcPct val="115000"/>
              </a:lnSpc>
              <a:spcAft>
                <a:spcPts val="1000"/>
              </a:spcAft>
              <a:buNone/>
            </a:pPr>
            <a:r>
              <a:rPr lang="en-IN" sz="2200" b="1" dirty="0" smtClean="0">
                <a:solidFill>
                  <a:prstClr val="black"/>
                </a:solidFill>
                <a:latin typeface="Times New Roman" panose="02020603050405020304" pitchFamily="18" charset="0"/>
                <a:ea typeface="Calibri" panose="020F0502020204030204"/>
                <a:cs typeface="Times New Roman" panose="02020603050405020304" pitchFamily="18" charset="0"/>
              </a:rPr>
              <a:t>(</a:t>
            </a:r>
            <a:r>
              <a:rPr lang="en-IN" sz="2200" b="1" dirty="0">
                <a:solidFill>
                  <a:prstClr val="black"/>
                </a:solidFill>
                <a:latin typeface="Times New Roman" panose="02020603050405020304" pitchFamily="18" charset="0"/>
                <a:ea typeface="Calibri" panose="020F0502020204030204"/>
                <a:cs typeface="Times New Roman" panose="02020603050405020304" pitchFamily="18" charset="0"/>
              </a:rPr>
              <a:t>e) Dual-currency bonds: </a:t>
            </a:r>
            <a:endParaRPr lang="en-IN" sz="2200" b="1"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lnSpc>
                <a:spcPct val="115000"/>
              </a:lnSpc>
              <a:spcAft>
                <a:spcPts val="1000"/>
              </a:spcAft>
              <a:buNone/>
            </a:pP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These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are straight fixed rate bonds issued in one currency, say, Swiss francs, that pay coupon interest in that same currency. At maturity, the principal is repaid in another currency, say, US dollars. These bonds became popular in the mid 1980s</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0" lvl="0" indent="0">
              <a:lnSpc>
                <a:spcPct val="115000"/>
              </a:lnSpc>
              <a:spcAft>
                <a:spcPts val="1000"/>
              </a:spcAft>
              <a:buNone/>
            </a:pPr>
            <a:r>
              <a:rPr lang="en-IN" sz="2200" b="1" dirty="0">
                <a:solidFill>
                  <a:prstClr val="black"/>
                </a:solidFill>
                <a:latin typeface="Times New Roman" panose="02020603050405020304" pitchFamily="18" charset="0"/>
                <a:ea typeface="Calibri" panose="020F0502020204030204"/>
                <a:cs typeface="Times New Roman" panose="02020603050405020304" pitchFamily="18" charset="0"/>
              </a:rPr>
              <a:t>(f) Cocktail bonds</a:t>
            </a:r>
            <a:r>
              <a:rPr lang="en-IN" sz="2200" b="1" dirty="0" smtClean="0">
                <a:solidFill>
                  <a:prstClr val="black"/>
                </a:solidFill>
                <a:latin typeface="Times New Roman" panose="02020603050405020304" pitchFamily="18" charset="0"/>
                <a:ea typeface="Calibri" panose="020F0502020204030204"/>
                <a:cs typeface="Times New Roman" panose="02020603050405020304" pitchFamily="18" charset="0"/>
              </a:rPr>
              <a:t>:</a:t>
            </a:r>
            <a:b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b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These are bonds denominated in a mixture of currency. The SDR bonds represent a weighted average of 5 currencies. The investors purchasing the cocktail bonds get automatically the benefit of currency diversification. The foreign exchange risk on account of depreciation of one currency is offset by appreciation of another currency. </a:t>
            </a:r>
            <a:endParaRPr lang="en-IN" sz="2200"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lvl="0" indent="0">
              <a:lnSpc>
                <a:spcPct val="115000"/>
              </a:lnSpc>
              <a:spcAft>
                <a:spcPts val="1000"/>
              </a:spcAft>
              <a:buNone/>
            </a:pPr>
            <a:r>
              <a:rPr lang="en-IN" sz="2200" b="1" dirty="0">
                <a:solidFill>
                  <a:prstClr val="black"/>
                </a:solidFill>
                <a:latin typeface="Times New Roman" panose="02020603050405020304" pitchFamily="18" charset="0"/>
                <a:ea typeface="Calibri" panose="020F0502020204030204"/>
                <a:cs typeface="Times New Roman" panose="02020603050405020304" pitchFamily="18" charset="0"/>
              </a:rPr>
              <a:t>(g) Brady bonds: </a:t>
            </a:r>
            <a:endParaRPr lang="en-IN" sz="2200" b="1"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lnSpc>
                <a:spcPct val="115000"/>
              </a:lnSpc>
              <a:spcAft>
                <a:spcPts val="1000"/>
              </a:spcAft>
              <a:buNone/>
            </a:pP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These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bonds were created in the mid 1980s, through IMF and central bank - sponsored programmes under which US and other banks exchanged their dollar loans to emerging market countries for dollar bonds issued by the relevant countries (e.g., the Philippines, Mexico, Brazil). These bonds had a much longer maturity than that promised on the original loans and a lower promised original coupon (interest) than the interest rate on the original loan. </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lvl="0"/>
            <a:endParaRPr lang="en-IN" sz="2200" dirty="0">
              <a:solidFill>
                <a:prstClr val="black"/>
              </a:solidFill>
              <a:latin typeface="Times New Roman" panose="02020603050405020304" pitchFamily="18" charset="0"/>
              <a:cs typeface="Times New Roman" panose="02020603050405020304" pitchFamily="18" charset="0"/>
            </a:endParaRPr>
          </a:p>
          <a:p>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lvl="0" indent="0">
              <a:lnSpc>
                <a:spcPct val="115000"/>
              </a:lnSpc>
              <a:spcAft>
                <a:spcPts val="1000"/>
              </a:spcAft>
              <a:buNone/>
            </a:pPr>
            <a:r>
              <a:rPr lang="en-IN" sz="2200" b="1" dirty="0">
                <a:solidFill>
                  <a:prstClr val="black"/>
                </a:solidFill>
                <a:latin typeface="Times New Roman" panose="02020603050405020304" pitchFamily="18" charset="0"/>
                <a:ea typeface="Calibri" panose="020F0502020204030204"/>
                <a:cs typeface="Times New Roman" panose="02020603050405020304" pitchFamily="18" charset="0"/>
              </a:rPr>
              <a:t>(h) Sovereign bonds: </a:t>
            </a:r>
            <a:endParaRPr lang="en-IN" sz="2200" b="1"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lnSpc>
                <a:spcPct val="115000"/>
              </a:lnSpc>
              <a:spcAft>
                <a:spcPts val="1000"/>
              </a:spcAft>
              <a:buNone/>
            </a:pP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Sovereign bonds are bonds that are swapped for an outstanding loan to less developed countries, in which the US treasury collateral backing is removed and the creditworthiness of the countries is substituted instead.</a:t>
            </a:r>
            <a:endParaRPr lang="en-IN" sz="2200" dirty="0">
              <a:solidFill>
                <a:prstClr val="black"/>
              </a:solidFill>
              <a:latin typeface="Times New Roman" panose="02020603050405020304" pitchFamily="18" charset="0"/>
              <a:ea typeface="Calibri" panose="020F0502020204030204"/>
              <a:cs typeface="Times New Roman" panose="02020603050405020304" pitchFamily="18" charset="0"/>
            </a:endParaRPr>
          </a:p>
          <a:p>
            <a:endParaRPr lang="en-IN" sz="2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514350" lvl="0" indent="-514350">
              <a:lnSpc>
                <a:spcPct val="115000"/>
              </a:lnSpc>
              <a:spcAft>
                <a:spcPts val="1000"/>
              </a:spcAft>
              <a:buAutoNum type="romanLcParenBoth"/>
            </a:pPr>
            <a:r>
              <a:rPr lang="en-IN" sz="2200" b="1" dirty="0" smtClean="0">
                <a:solidFill>
                  <a:prstClr val="black"/>
                </a:solidFill>
                <a:latin typeface="Times New Roman" panose="02020603050405020304" pitchFamily="18" charset="0"/>
                <a:ea typeface="Calibri" panose="020F0502020204030204"/>
                <a:cs typeface="Times New Roman" panose="02020603050405020304" pitchFamily="18" charset="0"/>
              </a:rPr>
              <a:t>Alpine </a:t>
            </a:r>
            <a:r>
              <a:rPr lang="en-IN" sz="2200" b="1" dirty="0">
                <a:solidFill>
                  <a:prstClr val="black"/>
                </a:solidFill>
                <a:latin typeface="Times New Roman" panose="02020603050405020304" pitchFamily="18" charset="0"/>
                <a:ea typeface="Calibri" panose="020F0502020204030204"/>
                <a:cs typeface="Times New Roman" panose="02020603050405020304" pitchFamily="18" charset="0"/>
              </a:rPr>
              <a:t>convertibles:</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endParaRPr lang="en-IN" sz="2200" dirty="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lnSpc>
                <a:spcPct val="115000"/>
              </a:lnSpc>
              <a:spcAft>
                <a:spcPts val="1000"/>
              </a:spcAft>
              <a:buNone/>
            </a:pP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	This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is a new alternative for the companies which are looking for overseas funds. Alpines are making an entry into the country through the three major Swiss banks - Union Bank of Switzerland, Credit Suisse and Swiss Banking Corporation. Alpines are convertibles bonds sold to the Swiss investors through Swiss Banking Syndicates. These are issued in dollars and sold only through the Swiss retail investors' network.</a:t>
            </a:r>
            <a:endParaRPr lang="en-IN" sz="2200"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lvl="0" indent="-342900">
              <a:lnSpc>
                <a:spcPct val="115000"/>
              </a:lnSpc>
              <a:spcBef>
                <a:spcPct val="20000"/>
              </a:spcBef>
              <a:spcAft>
                <a:spcPts val="1000"/>
              </a:spcAft>
            </a:pPr>
            <a:r>
              <a:rPr lang="en-IN" sz="3000" b="1" dirty="0">
                <a:solidFill>
                  <a:prstClr val="black"/>
                </a:solidFill>
                <a:ea typeface="Calibri" panose="020F0502020204030204"/>
                <a:cs typeface="Times New Roman" panose="02020603050405020304"/>
              </a:rPr>
              <a:t>Features of International Capital Markets</a:t>
            </a:r>
            <a:br>
              <a:rPr lang="en-IN" sz="3000" b="1" dirty="0">
                <a:solidFill>
                  <a:prstClr val="black"/>
                </a:solidFill>
                <a:ea typeface="Calibri" panose="020F0502020204030204"/>
                <a:cs typeface="Times New Roman" panose="02020603050405020304"/>
              </a:rPr>
            </a:br>
            <a:endParaRPr lang="en-IN" sz="3000" b="1" dirty="0"/>
          </a:p>
        </p:txBody>
      </p:sp>
      <p:sp>
        <p:nvSpPr>
          <p:cNvPr id="3" name="Content Placeholder 2"/>
          <p:cNvSpPr>
            <a:spLocks noGrp="1"/>
          </p:cNvSpPr>
          <p:nvPr>
            <p:ph idx="1"/>
          </p:nvPr>
        </p:nvSpPr>
        <p:spPr/>
        <p:txBody>
          <a:bodyPr>
            <a:noAutofit/>
          </a:bodyPr>
          <a:lstStyle/>
          <a:p>
            <a:pPr marL="0" indent="0">
              <a:lnSpc>
                <a:spcPct val="115000"/>
              </a:lnSpc>
              <a:spcAft>
                <a:spcPts val="1000"/>
              </a:spcAft>
              <a:buNone/>
            </a:pPr>
            <a:r>
              <a:rPr lang="en-IN" sz="2200" dirty="0" smtClean="0">
                <a:latin typeface="Times New Roman" panose="02020603050405020304" pitchFamily="18" charset="0"/>
                <a:ea typeface="Calibri" panose="020F0502020204030204"/>
                <a:cs typeface="Times New Roman" panose="02020603050405020304" pitchFamily="18" charset="0"/>
              </a:rPr>
              <a:t>1. International </a:t>
            </a:r>
            <a:r>
              <a:rPr lang="en-IN" sz="2200" dirty="0">
                <a:latin typeface="Times New Roman" panose="02020603050405020304" pitchFamily="18" charset="0"/>
                <a:ea typeface="Calibri" panose="020F0502020204030204"/>
                <a:cs typeface="Times New Roman" panose="02020603050405020304" pitchFamily="18" charset="0"/>
              </a:rPr>
              <a:t>capital markets are a group of markets in London, Tokyo, New York, Singapore and other financial cities) that trade different types of financial and physical capital. </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2.These are the markets for cross border exchange of financial instruments with maturities of more than one year. </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3. These are capital markets that allow people, companies and governments to borrow or </a:t>
            </a:r>
            <a:r>
              <a:rPr lang="en-IN" sz="2200" dirty="0" err="1">
                <a:latin typeface="Times New Roman" panose="02020603050405020304" pitchFamily="18" charset="0"/>
                <a:ea typeface="Calibri" panose="020F0502020204030204"/>
                <a:cs typeface="Times New Roman" panose="02020603050405020304" pitchFamily="18" charset="0"/>
              </a:rPr>
              <a:t>nvest</a:t>
            </a:r>
            <a:r>
              <a:rPr lang="en-IN" sz="2200" dirty="0">
                <a:latin typeface="Times New Roman" panose="02020603050405020304" pitchFamily="18" charset="0"/>
                <a:ea typeface="Calibri" panose="020F0502020204030204"/>
                <a:cs typeface="Times New Roman" panose="02020603050405020304" pitchFamily="18" charset="0"/>
              </a:rPr>
              <a:t> across national boundaries. </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4. International capital markets provide high returns and cheaper borrowing and help diversify risks</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Autofit/>
          </a:bodyPr>
          <a:lstStyle/>
          <a:p>
            <a:pPr marL="0" lvl="0" indent="0">
              <a:lnSpc>
                <a:spcPct val="115000"/>
              </a:lnSpc>
              <a:spcAft>
                <a:spcPts val="1000"/>
              </a:spcAft>
              <a:buNone/>
            </a:pP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5</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The components of international capital market are euro bond market, foreign bond market and international equity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market.</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lnSpc>
                <a:spcPct val="115000"/>
              </a:lnSpc>
              <a:spcAft>
                <a:spcPts val="1000"/>
              </a:spcAft>
              <a:buNone/>
            </a:pP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6</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These allow companies and governments to tap into foreign markets and access new sources of funds. Many domestic markets are too small or too costly for companies to borrow in. By using the international capital markets, companies, governments, and even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individuals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can borrow or invest in other countries for either higher rates of return or lower borrowing costs. </a:t>
            </a:r>
            <a:endParaRPr lang="en-IN" sz="2200" dirty="0">
              <a:solidFill>
                <a:prstClr val="black"/>
              </a:solidFill>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Differences between Euro bonds and Euro credits</a:t>
            </a:r>
            <a:endParaRPr lang="en-IN" sz="3000" b="1" dirty="0"/>
          </a:p>
        </p:txBody>
      </p:sp>
      <p:graphicFrame>
        <p:nvGraphicFramePr>
          <p:cNvPr id="4" name="Content Placeholder 3"/>
          <p:cNvGraphicFramePr>
            <a:graphicFrameLocks noGrp="1"/>
          </p:cNvGraphicFramePr>
          <p:nvPr>
            <p:ph idx="1"/>
          </p:nvPr>
        </p:nvGraphicFramePr>
        <p:xfrm>
          <a:off x="457200" y="1268761"/>
          <a:ext cx="8229600" cy="5093050"/>
        </p:xfrm>
        <a:graphic>
          <a:graphicData uri="http://schemas.openxmlformats.org/drawingml/2006/table">
            <a:tbl>
              <a:tblPr firstRow="1" bandRow="1">
                <a:tableStyleId>{5C22544A-7EE6-4342-B048-85BDC9FD1C3A}</a:tableStyleId>
              </a:tblPr>
              <a:tblGrid>
                <a:gridCol w="874440"/>
                <a:gridCol w="4032448"/>
                <a:gridCol w="3322712"/>
              </a:tblGrid>
              <a:tr h="456423">
                <a:tc>
                  <a:txBody>
                    <a:bodyPr/>
                    <a:lstStyle/>
                    <a:p>
                      <a:endParaRPr lang="en-IN" sz="2200" dirty="0">
                        <a:latin typeface="Times New Roman" panose="02020603050405020304" pitchFamily="18" charset="0"/>
                        <a:cs typeface="Times New Roman" panose="02020603050405020304" pitchFamily="18" charset="0"/>
                      </a:endParaRPr>
                    </a:p>
                  </a:txBody>
                  <a:tcPr/>
                </a:tc>
                <a:tc>
                  <a:txBody>
                    <a:bodyPr/>
                    <a:lstStyle/>
                    <a:p>
                      <a:pPr algn="ctr"/>
                      <a:r>
                        <a:rPr kumimoji="0" lang="en-IN" sz="2200" b="1"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a:cs typeface="Times New Roman" panose="02020603050405020304" pitchFamily="18" charset="0"/>
                        </a:rPr>
                        <a:t>Euro Bonds</a:t>
                      </a:r>
                      <a:endParaRPr lang="en-IN" sz="2200" b="1" dirty="0">
                        <a:latin typeface="Times New Roman" panose="02020603050405020304" pitchFamily="18" charset="0"/>
                        <a:cs typeface="Times New Roman" panose="02020603050405020304" pitchFamily="18" charset="0"/>
                      </a:endParaRPr>
                    </a:p>
                  </a:txBody>
                  <a:tcPr/>
                </a:tc>
                <a:tc>
                  <a:txBody>
                    <a:bodyPr/>
                    <a:lstStyle/>
                    <a:p>
                      <a:pPr algn="ctr"/>
                      <a:r>
                        <a:rPr kumimoji="0" lang="en-IN" sz="2200" b="1"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a:cs typeface="Times New Roman" panose="02020603050405020304" pitchFamily="18" charset="0"/>
                        </a:rPr>
                        <a:t>Euro Credits</a:t>
                      </a:r>
                      <a:endParaRPr lang="en-IN" sz="2200" b="1" dirty="0">
                        <a:latin typeface="Times New Roman" panose="02020603050405020304" pitchFamily="18" charset="0"/>
                        <a:cs typeface="Times New Roman" panose="02020603050405020304" pitchFamily="18" charset="0"/>
                      </a:endParaRPr>
                    </a:p>
                  </a:txBody>
                  <a:tcPr/>
                </a:tc>
              </a:tr>
              <a:tr h="815040">
                <a:tc>
                  <a:txBody>
                    <a:bodyPr/>
                    <a:lstStyle/>
                    <a:p>
                      <a:r>
                        <a:rPr lang="en-US" sz="2200" dirty="0" smtClean="0">
                          <a:latin typeface="Times New Roman" panose="02020603050405020304" pitchFamily="18" charset="0"/>
                          <a:cs typeface="Times New Roman" panose="02020603050405020304" pitchFamily="18" charset="0"/>
                        </a:rPr>
                        <a:t>1</a:t>
                      </a:r>
                      <a:endParaRPr lang="en-IN" sz="2200" dirty="0">
                        <a:latin typeface="Times New Roman" panose="02020603050405020304" pitchFamily="18" charset="0"/>
                        <a:cs typeface="Times New Roman" panose="02020603050405020304" pitchFamily="18" charset="0"/>
                      </a:endParaRPr>
                    </a:p>
                  </a:txBody>
                  <a:tcPr/>
                </a:tc>
                <a:tc>
                  <a:txBody>
                    <a:bodyPr/>
                    <a:lstStyle/>
                    <a:p>
                      <a:r>
                        <a:rPr kumimoji="0" lang="en-IN" sz="22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a:cs typeface="Times New Roman" panose="02020603050405020304" pitchFamily="18" charset="0"/>
                        </a:rPr>
                        <a:t>These are issued in both fixed rate and floating rate forms.</a:t>
                      </a:r>
                      <a:endParaRPr lang="en-IN" sz="2200" dirty="0">
                        <a:latin typeface="Times New Roman" panose="02020603050405020304" pitchFamily="18" charset="0"/>
                        <a:cs typeface="Times New Roman" panose="02020603050405020304" pitchFamily="18" charset="0"/>
                      </a:endParaRPr>
                    </a:p>
                  </a:txBody>
                  <a:tcPr/>
                </a:tc>
                <a:tc>
                  <a:txBody>
                    <a:bodyPr/>
                    <a:lstStyle/>
                    <a:p>
                      <a:r>
                        <a:rPr kumimoji="0" lang="en-IN" sz="22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a:cs typeface="Times New Roman" panose="02020603050405020304" pitchFamily="18" charset="0"/>
                        </a:rPr>
                        <a:t>These carry variable rates</a:t>
                      </a:r>
                      <a:endParaRPr lang="en-IN" sz="2200" dirty="0">
                        <a:latin typeface="Times New Roman" panose="02020603050405020304" pitchFamily="18" charset="0"/>
                        <a:cs typeface="Times New Roman" panose="02020603050405020304" pitchFamily="18" charset="0"/>
                      </a:endParaRPr>
                    </a:p>
                  </a:txBody>
                  <a:tcPr/>
                </a:tc>
              </a:tr>
              <a:tr h="889616">
                <a:tc>
                  <a:txBody>
                    <a:bodyPr/>
                    <a:lstStyle/>
                    <a:p>
                      <a:r>
                        <a:rPr lang="en-US" sz="2200" dirty="0" smtClean="0">
                          <a:latin typeface="Times New Roman" panose="02020603050405020304" pitchFamily="18" charset="0"/>
                          <a:cs typeface="Times New Roman" panose="02020603050405020304" pitchFamily="18" charset="0"/>
                        </a:rPr>
                        <a:t>2</a:t>
                      </a:r>
                      <a:endParaRPr lang="en-IN" sz="22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15000"/>
                        </a:lnSpc>
                        <a:spcBef>
                          <a:spcPct val="20000"/>
                        </a:spcBef>
                        <a:spcAft>
                          <a:spcPts val="1000"/>
                        </a:spcAft>
                        <a:buClrTx/>
                        <a:buSzTx/>
                        <a:buFont typeface="Arial" panose="020B0604020202020204" pitchFamily="34" charset="0"/>
                        <a:buNone/>
                        <a:defRPr/>
                      </a:pPr>
                      <a:r>
                        <a:rPr kumimoji="0" lang="en-IN" sz="22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a:cs typeface="Times New Roman" panose="02020603050405020304" pitchFamily="18" charset="0"/>
                        </a:rPr>
                        <a:t>They have longer maturities.</a:t>
                      </a:r>
                      <a:endParaRPr kumimoji="0" lang="en-IN" sz="22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a:cs typeface="Times New Roman" panose="02020603050405020304" pitchFamily="18" charset="0"/>
                      </a:endParaRPr>
                    </a:p>
                  </a:txBody>
                  <a:tcPr/>
                </a:tc>
                <a:tc>
                  <a:txBody>
                    <a:bodyPr/>
                    <a:lstStyle/>
                    <a:p>
                      <a:r>
                        <a:rPr kumimoji="0" lang="en-IN" sz="22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a:cs typeface="Times New Roman" panose="02020603050405020304" pitchFamily="18" charset="0"/>
                        </a:rPr>
                        <a:t>The maturity is less than that of Eurobonds</a:t>
                      </a:r>
                      <a:endParaRPr lang="en-IN" sz="2200" dirty="0">
                        <a:latin typeface="Times New Roman" panose="02020603050405020304" pitchFamily="18" charset="0"/>
                        <a:cs typeface="Times New Roman" panose="02020603050405020304" pitchFamily="18" charset="0"/>
                      </a:endParaRPr>
                    </a:p>
                  </a:txBody>
                  <a:tcPr/>
                </a:tc>
              </a:tr>
              <a:tr h="1004673">
                <a:tc>
                  <a:txBody>
                    <a:bodyPr/>
                    <a:lstStyle/>
                    <a:p>
                      <a:r>
                        <a:rPr lang="en-US" sz="2200" dirty="0" smtClean="0">
                          <a:latin typeface="Times New Roman" panose="02020603050405020304" pitchFamily="18" charset="0"/>
                          <a:cs typeface="Times New Roman" panose="02020603050405020304" pitchFamily="18" charset="0"/>
                        </a:rPr>
                        <a:t>3</a:t>
                      </a:r>
                      <a:endParaRPr lang="en-IN" sz="22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15000"/>
                        </a:lnSpc>
                        <a:spcBef>
                          <a:spcPct val="20000"/>
                        </a:spcBef>
                        <a:spcAft>
                          <a:spcPts val="1000"/>
                        </a:spcAft>
                        <a:buClrTx/>
                        <a:buSzTx/>
                        <a:buFont typeface="Arial" panose="020B0604020202020204" pitchFamily="34" charset="0"/>
                        <a:buNone/>
                        <a:defRPr/>
                      </a:pPr>
                      <a:r>
                        <a:rPr kumimoji="0" lang="en-IN" sz="22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a:cs typeface="Times New Roman" panose="02020603050405020304" pitchFamily="18" charset="0"/>
                        </a:rPr>
                        <a:t>Size of issue is large.</a:t>
                      </a:r>
                      <a:endParaRPr kumimoji="0" lang="en-IN" sz="22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15000"/>
                        </a:lnSpc>
                        <a:spcBef>
                          <a:spcPct val="20000"/>
                        </a:spcBef>
                        <a:spcAft>
                          <a:spcPts val="1000"/>
                        </a:spcAft>
                        <a:buClrTx/>
                        <a:buSzTx/>
                        <a:buFont typeface="Arial" panose="020B0604020202020204" pitchFamily="34" charset="0"/>
                        <a:buNone/>
                        <a:defRPr/>
                      </a:pPr>
                      <a:r>
                        <a:rPr kumimoji="0" lang="en-IN" sz="22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a:cs typeface="Times New Roman" panose="02020603050405020304" pitchFamily="18" charset="0"/>
                        </a:rPr>
                        <a:t>Size of issue is lower than that of Euro bonds</a:t>
                      </a:r>
                      <a:endParaRPr kumimoji="0" lang="en-IN" sz="22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a:cs typeface="Times New Roman" panose="02020603050405020304" pitchFamily="18" charset="0"/>
                      </a:endParaRPr>
                    </a:p>
                  </a:txBody>
                  <a:tcPr/>
                </a:tc>
              </a:tr>
              <a:tr h="510215">
                <a:tc>
                  <a:txBody>
                    <a:bodyPr/>
                    <a:lstStyle/>
                    <a:p>
                      <a:r>
                        <a:rPr lang="en-US" sz="2200" dirty="0" smtClean="0">
                          <a:latin typeface="Times New Roman" panose="02020603050405020304" pitchFamily="18" charset="0"/>
                          <a:cs typeface="Times New Roman" panose="02020603050405020304" pitchFamily="18" charset="0"/>
                        </a:rPr>
                        <a:t>4</a:t>
                      </a:r>
                      <a:endParaRPr lang="en-IN" sz="22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15000"/>
                        </a:lnSpc>
                        <a:spcBef>
                          <a:spcPct val="20000"/>
                        </a:spcBef>
                        <a:spcAft>
                          <a:spcPts val="1000"/>
                        </a:spcAft>
                        <a:buClrTx/>
                        <a:buSzTx/>
                        <a:buFont typeface="Arial" panose="020B0604020202020204" pitchFamily="34" charset="0"/>
                        <a:buNone/>
                        <a:defRPr/>
                      </a:pPr>
                      <a:r>
                        <a:rPr kumimoji="0" lang="en-IN" sz="22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a:cs typeface="Times New Roman" panose="02020603050405020304" pitchFamily="18" charset="0"/>
                        </a:rPr>
                        <a:t>It is less flexible.</a:t>
                      </a:r>
                      <a:endParaRPr kumimoji="0" lang="en-IN" sz="22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a:cs typeface="Times New Roman" panose="02020603050405020304" pitchFamily="18" charset="0"/>
                      </a:endParaRPr>
                    </a:p>
                  </a:txBody>
                  <a:tcPr/>
                </a:tc>
                <a:tc>
                  <a:txBody>
                    <a:bodyPr/>
                    <a:lstStyle/>
                    <a:p>
                      <a:pPr marL="0" marR="0" lvl="0" indent="0" algn="l" defTabSz="914400" rtl="0" eaLnBrk="1" fontAlgn="auto" latinLnBrk="0" hangingPunct="1">
                        <a:lnSpc>
                          <a:spcPct val="115000"/>
                        </a:lnSpc>
                        <a:spcBef>
                          <a:spcPct val="20000"/>
                        </a:spcBef>
                        <a:spcAft>
                          <a:spcPts val="1000"/>
                        </a:spcAft>
                        <a:buClrTx/>
                        <a:buSzTx/>
                        <a:buFont typeface="Arial" panose="020B0604020202020204" pitchFamily="34" charset="0"/>
                        <a:buNone/>
                        <a:defRPr/>
                      </a:pPr>
                      <a:r>
                        <a:rPr kumimoji="0" lang="en-IN" sz="22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a:cs typeface="Times New Roman" panose="02020603050405020304" pitchFamily="18" charset="0"/>
                        </a:rPr>
                        <a:t>It is more flexible</a:t>
                      </a:r>
                      <a:endParaRPr lang="en-IN" sz="2200" dirty="0">
                        <a:latin typeface="Times New Roman" panose="02020603050405020304" pitchFamily="18" charset="0"/>
                        <a:cs typeface="Times New Roman" panose="02020603050405020304" pitchFamily="18" charset="0"/>
                      </a:endParaRPr>
                    </a:p>
                  </a:txBody>
                  <a:tcPr/>
                </a:tc>
              </a:tr>
              <a:tr h="1417083">
                <a:tc>
                  <a:txBody>
                    <a:bodyPr/>
                    <a:lstStyle/>
                    <a:p>
                      <a:r>
                        <a:rPr lang="en-US" sz="2200" dirty="0" smtClean="0">
                          <a:latin typeface="Times New Roman" panose="02020603050405020304" pitchFamily="18" charset="0"/>
                          <a:cs typeface="Times New Roman" panose="02020603050405020304" pitchFamily="18" charset="0"/>
                        </a:rPr>
                        <a:t>5</a:t>
                      </a:r>
                      <a:endParaRPr lang="en-IN" sz="22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15000"/>
                        </a:lnSpc>
                        <a:spcBef>
                          <a:spcPct val="20000"/>
                        </a:spcBef>
                        <a:spcAft>
                          <a:spcPts val="1000"/>
                        </a:spcAft>
                        <a:buClrTx/>
                        <a:buSzTx/>
                        <a:buFont typeface="Arial" panose="020B0604020202020204" pitchFamily="34" charset="0"/>
                        <a:buNone/>
                        <a:defRPr/>
                      </a:pPr>
                      <a:r>
                        <a:rPr kumimoji="0" lang="en-IN" sz="22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a:cs typeface="Times New Roman" panose="02020603050405020304" pitchFamily="18" charset="0"/>
                        </a:rPr>
                        <a:t>Funds can be raised not as quickly as in the case of Euro credit.</a:t>
                      </a:r>
                      <a:endParaRPr kumimoji="0" lang="en-IN" sz="22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tc>
                <a:tc>
                  <a:txBody>
                    <a:bodyPr/>
                    <a:lstStyle/>
                    <a:p>
                      <a:pPr marL="0" marR="0" lvl="0" indent="0" algn="l" defTabSz="914400" rtl="0" eaLnBrk="1" fontAlgn="auto" latinLnBrk="0" hangingPunct="1">
                        <a:lnSpc>
                          <a:spcPct val="115000"/>
                        </a:lnSpc>
                        <a:spcBef>
                          <a:spcPct val="20000"/>
                        </a:spcBef>
                        <a:spcAft>
                          <a:spcPts val="1000"/>
                        </a:spcAft>
                        <a:buClrTx/>
                        <a:buSzTx/>
                        <a:buFont typeface="Arial" panose="020B0604020202020204" pitchFamily="34" charset="0"/>
                        <a:buNone/>
                        <a:defRPr/>
                      </a:pPr>
                      <a:r>
                        <a:rPr kumimoji="0" lang="en-IN" sz="22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a:cs typeface="Times New Roman" panose="02020603050405020304" pitchFamily="18" charset="0"/>
                        </a:rPr>
                        <a:t>Funds can be raised very quickly.</a:t>
                      </a:r>
                      <a:endParaRPr kumimoji="0" lang="en-IN" sz="2200" b="0" i="0" u="none" strike="noStrike" kern="1200" cap="none" spc="0" normalizeH="0" baseline="0" noProof="0" dirty="0" smtClean="0">
                        <a:ln>
                          <a:noFill/>
                        </a:ln>
                        <a:solidFill>
                          <a:prstClr val="black"/>
                        </a:solidFill>
                        <a:effectLst/>
                        <a:uLnTx/>
                        <a:uFillTx/>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0" lvl="0" indent="0">
              <a:lnSpc>
                <a:spcPct val="115000"/>
              </a:lnSpc>
              <a:spcAft>
                <a:spcPts val="1000"/>
              </a:spcAft>
              <a:buNone/>
            </a:pP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7. The international capital markets allow individuals, companies, and governments to access more opportunities in different countries to borrow or invest. This in turn reduces risk. </a:t>
            </a:r>
            <a:endParaRPr lang="en-IN" sz="2200" dirty="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lnSpc>
                <a:spcPct val="115000"/>
              </a:lnSpc>
              <a:spcAft>
                <a:spcPts val="1000"/>
              </a:spcAft>
              <a:buNone/>
            </a:pP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8</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 The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vast majority of capital transactions take place in the secondary market. The secondary market includes stock exchanges (the New York Stock Exchange, the London Stock Exchange, and the Tokyo Nikkei), bond markets, and futures and options markets, among others. All these secondary markets deal in the trade of securities.</a:t>
            </a:r>
            <a:endParaRPr lang="en-IN" sz="2200" dirty="0">
              <a:solidFill>
                <a:prstClr val="black"/>
              </a:solidFill>
              <a:latin typeface="Times New Roman" panose="02020603050405020304" pitchFamily="18" charset="0"/>
              <a:ea typeface="Calibri" panose="020F0502020204030204"/>
              <a:cs typeface="Times New Roman" panose="02020603050405020304" pitchFamily="18" charset="0"/>
            </a:endParaRPr>
          </a:p>
          <a:p>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r>
              <a:rPr lang="en-US" sz="3000" b="1" dirty="0" smtClean="0"/>
              <a:t>Difference between foreign bond and euro bond</a:t>
            </a:r>
            <a:endParaRPr lang="en-IN" sz="3000" b="1" dirty="0"/>
          </a:p>
        </p:txBody>
      </p:sp>
      <p:graphicFrame>
        <p:nvGraphicFramePr>
          <p:cNvPr id="4" name="Content Placeholder 3"/>
          <p:cNvGraphicFramePr>
            <a:graphicFrameLocks noGrp="1"/>
          </p:cNvGraphicFramePr>
          <p:nvPr>
            <p:ph idx="1"/>
          </p:nvPr>
        </p:nvGraphicFramePr>
        <p:xfrm>
          <a:off x="457200" y="1124744"/>
          <a:ext cx="8229600" cy="3633620"/>
        </p:xfrm>
        <a:graphic>
          <a:graphicData uri="http://schemas.openxmlformats.org/drawingml/2006/table">
            <a:tbl>
              <a:tblPr firstRow="1" bandRow="1">
                <a:tableStyleId>{5C22544A-7EE6-4342-B048-85BDC9FD1C3A}</a:tableStyleId>
              </a:tblPr>
              <a:tblGrid>
                <a:gridCol w="586408"/>
                <a:gridCol w="3528392"/>
                <a:gridCol w="4114800"/>
              </a:tblGrid>
              <a:tr h="401596">
                <a:tc>
                  <a:txBody>
                    <a:bodyPr/>
                    <a:lstStyle/>
                    <a:p>
                      <a:endParaRPr lang="en-IN" dirty="0"/>
                    </a:p>
                  </a:txBody>
                  <a:tcPr/>
                </a:tc>
                <a:tc>
                  <a:txBody>
                    <a:bodyPr/>
                    <a:lstStyle/>
                    <a:p>
                      <a:pPr algn="ctr"/>
                      <a:r>
                        <a:rPr lang="en-US" dirty="0" smtClean="0"/>
                        <a:t>Foreign bonds</a:t>
                      </a:r>
                      <a:endParaRPr lang="en-IN" dirty="0"/>
                    </a:p>
                  </a:txBody>
                  <a:tcPr/>
                </a:tc>
                <a:tc>
                  <a:txBody>
                    <a:bodyPr/>
                    <a:lstStyle/>
                    <a:p>
                      <a:pPr algn="ctr"/>
                      <a:r>
                        <a:rPr lang="en-US" dirty="0" smtClean="0"/>
                        <a:t>Eurobonds</a:t>
                      </a:r>
                      <a:endParaRPr lang="en-IN" dirty="0"/>
                    </a:p>
                  </a:txBody>
                  <a:tcPr/>
                </a:tc>
              </a:tr>
              <a:tr h="2241787">
                <a:tc>
                  <a:txBody>
                    <a:bodyPr/>
                    <a:lstStyle/>
                    <a:p>
                      <a:r>
                        <a:rPr lang="en-US" dirty="0" smtClean="0"/>
                        <a:t>1</a:t>
                      </a:r>
                      <a:endParaRPr lang="en-IN" dirty="0"/>
                    </a:p>
                  </a:txBody>
                  <a:tcPr/>
                </a:tc>
                <a:tc>
                  <a:txBody>
                    <a:bodyPr/>
                    <a:lstStyle/>
                    <a:p>
                      <a:pPr>
                        <a:lnSpc>
                          <a:spcPct val="115000"/>
                        </a:lnSpc>
                        <a:spcAft>
                          <a:spcPts val="1000"/>
                        </a:spcAft>
                      </a:pPr>
                      <a:r>
                        <a:rPr lang="en-IN" sz="1800" dirty="0" smtClean="0">
                          <a:effectLst/>
                          <a:latin typeface="+mn-lt"/>
                          <a:ea typeface="Calibri" panose="020F0502020204030204"/>
                          <a:cs typeface="Times New Roman" panose="02020603050405020304"/>
                        </a:rPr>
                        <a:t> In the case of foreign bond the issuer (borrower) selects a foreign financial market</a:t>
                      </a:r>
                      <a:r>
                        <a:rPr lang="en-IN" sz="1800" baseline="0" dirty="0" smtClean="0">
                          <a:effectLst/>
                          <a:latin typeface="+mn-lt"/>
                          <a:ea typeface="Calibri" panose="020F0502020204030204"/>
                          <a:cs typeface="Times New Roman" panose="02020603050405020304"/>
                        </a:rPr>
                        <a:t> </a:t>
                      </a:r>
                      <a:r>
                        <a:rPr lang="en-IN" sz="1800" dirty="0" smtClean="0">
                          <a:effectLst/>
                          <a:latin typeface="+mn-lt"/>
                          <a:ea typeface="Calibri" panose="020F0502020204030204"/>
                          <a:cs typeface="Times New Roman" panose="02020603050405020304"/>
                        </a:rPr>
                        <a:t>where the bonds are issued in the currency of that country.</a:t>
                      </a:r>
                      <a:endParaRPr lang="en-IN" sz="1800" dirty="0" smtClean="0">
                        <a:effectLst/>
                        <a:latin typeface="+mn-lt"/>
                        <a:ea typeface="Calibri" panose="020F0502020204030204"/>
                        <a:cs typeface="Times New Roman" panose="02020603050405020304"/>
                      </a:endParaRPr>
                    </a:p>
                    <a:p>
                      <a:endParaRPr lang="en-IN" dirty="0"/>
                    </a:p>
                  </a:txBody>
                  <a:tcPr/>
                </a:tc>
                <a:tc>
                  <a:txBody>
                    <a:bodyPr/>
                    <a:lstStyle/>
                    <a:p>
                      <a:pPr>
                        <a:lnSpc>
                          <a:spcPct val="115000"/>
                        </a:lnSpc>
                        <a:spcAft>
                          <a:spcPts val="1000"/>
                        </a:spcAft>
                      </a:pPr>
                      <a:r>
                        <a:rPr lang="en-IN" sz="1800" dirty="0" smtClean="0">
                          <a:effectLst/>
                          <a:latin typeface="+mn-lt"/>
                          <a:ea typeface="Calibri" panose="020F0502020204030204"/>
                          <a:cs typeface="Times New Roman" panose="02020603050405020304"/>
                        </a:rPr>
                        <a:t>In the case of Eurobonds, they are denominated in a currency other than the  currency of the country where the bonds are issued.</a:t>
                      </a:r>
                      <a:endParaRPr lang="en-IN" dirty="0"/>
                    </a:p>
                  </a:txBody>
                  <a:tcPr/>
                </a:tc>
              </a:tr>
              <a:tr h="990237">
                <a:tc>
                  <a:txBody>
                    <a:bodyPr/>
                    <a:lstStyle/>
                    <a:p>
                      <a:r>
                        <a:rPr lang="en-US" dirty="0" smtClean="0"/>
                        <a:t>2</a:t>
                      </a:r>
                      <a:endParaRPr lang="en-IN" dirty="0"/>
                    </a:p>
                  </a:txBody>
                  <a:tcPr/>
                </a:tc>
                <a:tc>
                  <a:txBody>
                    <a:bodyPr/>
                    <a:lstStyle/>
                    <a:p>
                      <a:r>
                        <a:rPr lang="en-US" dirty="0" smtClean="0"/>
                        <a:t>These are normally underwritten by the</a:t>
                      </a:r>
                      <a:r>
                        <a:rPr lang="en-US" baseline="0" dirty="0" smtClean="0"/>
                        <a:t> underwriters of the country where they are issued.</a:t>
                      </a:r>
                      <a:endParaRPr lang="en-IN" dirty="0"/>
                    </a:p>
                  </a:txBody>
                  <a:tcPr/>
                </a:tc>
                <a:tc>
                  <a:txBody>
                    <a:bodyPr/>
                    <a:lstStyle/>
                    <a:p>
                      <a:r>
                        <a:rPr lang="en-US" dirty="0" smtClean="0"/>
                        <a:t>These are under</a:t>
                      </a:r>
                      <a:r>
                        <a:rPr lang="en-US" baseline="0" dirty="0" smtClean="0"/>
                        <a:t> written by the under writers of multi nationality.</a:t>
                      </a:r>
                      <a:endParaRPr lang="en-IN"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r>
              <a:rPr lang="en-US" sz="3000" b="1" dirty="0" smtClean="0"/>
              <a:t>Difference between foreign bond and euro bond</a:t>
            </a:r>
            <a:endParaRPr lang="en-IN" sz="3000" b="1" dirty="0"/>
          </a:p>
        </p:txBody>
      </p:sp>
      <p:graphicFrame>
        <p:nvGraphicFramePr>
          <p:cNvPr id="4" name="Content Placeholder 3"/>
          <p:cNvGraphicFramePr>
            <a:graphicFrameLocks noGrp="1"/>
          </p:cNvGraphicFramePr>
          <p:nvPr>
            <p:ph idx="1"/>
          </p:nvPr>
        </p:nvGraphicFramePr>
        <p:xfrm>
          <a:off x="457200" y="1124744"/>
          <a:ext cx="8229600" cy="2976212"/>
        </p:xfrm>
        <a:graphic>
          <a:graphicData uri="http://schemas.openxmlformats.org/drawingml/2006/table">
            <a:tbl>
              <a:tblPr firstRow="1" bandRow="1">
                <a:tableStyleId>{5C22544A-7EE6-4342-B048-85BDC9FD1C3A}</a:tableStyleId>
              </a:tblPr>
              <a:tblGrid>
                <a:gridCol w="586408"/>
                <a:gridCol w="3528392"/>
                <a:gridCol w="4114800"/>
              </a:tblGrid>
              <a:tr h="401596">
                <a:tc>
                  <a:txBody>
                    <a:bodyPr/>
                    <a:lstStyle/>
                    <a:p>
                      <a:endParaRPr lang="en-IN" dirty="0"/>
                    </a:p>
                  </a:txBody>
                  <a:tcPr/>
                </a:tc>
                <a:tc>
                  <a:txBody>
                    <a:bodyPr/>
                    <a:lstStyle/>
                    <a:p>
                      <a:pPr algn="ctr"/>
                      <a:r>
                        <a:rPr lang="en-US" dirty="0" smtClean="0"/>
                        <a:t>Foreign bonds</a:t>
                      </a:r>
                      <a:endParaRPr lang="en-IN" dirty="0"/>
                    </a:p>
                  </a:txBody>
                  <a:tcPr/>
                </a:tc>
                <a:tc>
                  <a:txBody>
                    <a:bodyPr/>
                    <a:lstStyle/>
                    <a:p>
                      <a:pPr algn="ctr"/>
                      <a:r>
                        <a:rPr lang="en-US" dirty="0" smtClean="0"/>
                        <a:t>Eurobonds</a:t>
                      </a:r>
                      <a:endParaRPr lang="en-IN" dirty="0"/>
                    </a:p>
                  </a:txBody>
                  <a:tcPr/>
                </a:tc>
              </a:tr>
              <a:tr h="1287308">
                <a:tc>
                  <a:txBody>
                    <a:bodyPr/>
                    <a:lstStyle/>
                    <a:p>
                      <a:r>
                        <a:rPr lang="en-US" dirty="0" smtClean="0"/>
                        <a:t>3</a:t>
                      </a:r>
                      <a:endParaRPr lang="en-IN" dirty="0"/>
                    </a:p>
                  </a:txBody>
                  <a:tcPr/>
                </a:tc>
                <a:tc>
                  <a:txBody>
                    <a:bodyPr/>
                    <a:lstStyle/>
                    <a:p>
                      <a:r>
                        <a:rPr lang="en-US" dirty="0" smtClean="0"/>
                        <a:t>The maturity of a foreign</a:t>
                      </a:r>
                      <a:r>
                        <a:rPr lang="en-US" baseline="0" dirty="0" smtClean="0"/>
                        <a:t> bond is determined keeping in mind the investors of a particular country where it is issued.</a:t>
                      </a:r>
                      <a:endParaRPr lang="en-IN" dirty="0"/>
                    </a:p>
                  </a:txBody>
                  <a:tcPr/>
                </a:tc>
                <a:tc>
                  <a:txBody>
                    <a:bodyPr/>
                    <a:lstStyle/>
                    <a:p>
                      <a:r>
                        <a:rPr lang="en-US" dirty="0" smtClean="0"/>
                        <a:t>Euro bonds are tailored to needs of the multi-national investors.</a:t>
                      </a:r>
                      <a:endParaRPr lang="en-IN" dirty="0"/>
                    </a:p>
                  </a:txBody>
                  <a:tcPr/>
                </a:tc>
              </a:tr>
              <a:tr h="1287308">
                <a:tc>
                  <a:txBody>
                    <a:bodyPr/>
                    <a:lstStyle/>
                    <a:p>
                      <a:r>
                        <a:rPr lang="en-US" dirty="0" smtClean="0"/>
                        <a:t>4</a:t>
                      </a:r>
                      <a:endParaRPr lang="en-IN" dirty="0"/>
                    </a:p>
                  </a:txBody>
                  <a:tcPr/>
                </a:tc>
                <a:tc>
                  <a:txBody>
                    <a:bodyPr/>
                    <a:lstStyle/>
                    <a:p>
                      <a:r>
                        <a:rPr lang="en-US" dirty="0" smtClean="0"/>
                        <a:t>Foreign bonds are normally subjected to governmental regulations in the country where they are issued.</a:t>
                      </a:r>
                      <a:endParaRPr lang="en-IN" dirty="0"/>
                    </a:p>
                  </a:txBody>
                  <a:tcPr/>
                </a:tc>
                <a:tc>
                  <a:txBody>
                    <a:bodyPr/>
                    <a:lstStyle/>
                    <a:p>
                      <a:r>
                        <a:rPr lang="en-US" dirty="0" smtClean="0"/>
                        <a:t>Eurobonds are free from the rules and regulations of the country where they are issued.</a:t>
                      </a:r>
                      <a:endParaRPr lang="en-IN" dirty="0"/>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International bonds</a:t>
            </a:r>
            <a:endParaRPr lang="en-IN" sz="3000" b="1"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Foreign bonds</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Euro bonds</a:t>
            </a:r>
            <a:endParaRPr lang="en-US" sz="2200" dirty="0" smtClean="0">
              <a:latin typeface="Times New Roman" panose="02020603050405020304" pitchFamily="18" charset="0"/>
              <a:cs typeface="Times New Roman" panose="02020603050405020304" pitchFamily="18" charset="0"/>
            </a:endParaRPr>
          </a:p>
          <a:p>
            <a:pPr lvl="1"/>
            <a:r>
              <a:rPr lang="en-US" sz="2200" dirty="0" smtClean="0">
                <a:latin typeface="Times New Roman" panose="02020603050405020304" pitchFamily="18" charset="0"/>
                <a:cs typeface="Times New Roman" panose="02020603050405020304" pitchFamily="18" charset="0"/>
              </a:rPr>
              <a:t>Floating rate notes</a:t>
            </a:r>
            <a:endParaRPr lang="en-US" sz="2200" dirty="0" smtClean="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Autofit/>
          </a:bodyPr>
          <a:lstStyle/>
          <a:p>
            <a:pPr marL="0" indent="0">
              <a:lnSpc>
                <a:spcPct val="115000"/>
              </a:lnSpc>
              <a:spcAft>
                <a:spcPts val="1000"/>
              </a:spcAft>
              <a:buNone/>
            </a:pPr>
            <a:r>
              <a:rPr lang="en-IN" sz="2200" b="1" dirty="0" smtClean="0">
                <a:latin typeface="Times New Roman" panose="02020603050405020304" pitchFamily="18" charset="0"/>
                <a:ea typeface="Calibri" panose="020F0502020204030204"/>
                <a:cs typeface="Times New Roman" panose="02020603050405020304" pitchFamily="18" charset="0"/>
              </a:rPr>
              <a:t>(a) </a:t>
            </a:r>
            <a:r>
              <a:rPr lang="en-IN" sz="2200" b="1" dirty="0">
                <a:latin typeface="Times New Roman" panose="02020603050405020304" pitchFamily="18" charset="0"/>
                <a:ea typeface="Calibri" panose="020F0502020204030204"/>
                <a:cs typeface="Times New Roman" panose="02020603050405020304" pitchFamily="18" charset="0"/>
              </a:rPr>
              <a:t>Floating Rate Notes (FRNS): </a:t>
            </a:r>
            <a:endParaRPr lang="en-IN" sz="2200" b="1"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These </a:t>
            </a:r>
            <a:r>
              <a:rPr lang="en-IN" sz="2200" dirty="0">
                <a:latin typeface="Times New Roman" panose="02020603050405020304" pitchFamily="18" charset="0"/>
                <a:ea typeface="Calibri" panose="020F0502020204030204"/>
                <a:cs typeface="Times New Roman" panose="02020603050405020304" pitchFamily="18" charset="0"/>
              </a:rPr>
              <a:t>re medium term Eurobonds on which the rate of interest varies in line with LIBOR. The FRNs usually specify a minimum rate payable, which is the coupon rate. Thus FRNs have a variable interest rate provisions that adjusts the coupon rate according to prevailing market rates. </a:t>
            </a:r>
            <a:r>
              <a:rPr lang="en-IN" sz="2200" dirty="0" smtClean="0">
                <a:latin typeface="Times New Roman" panose="02020603050405020304" pitchFamily="18" charset="0"/>
                <a:ea typeface="Calibri" panose="020F0502020204030204"/>
                <a:cs typeface="Times New Roman" panose="02020603050405020304" pitchFamily="18" charset="0"/>
              </a:rPr>
              <a:t>In </a:t>
            </a:r>
            <a:r>
              <a:rPr lang="en-IN" sz="2200" dirty="0">
                <a:latin typeface="Times New Roman" panose="02020603050405020304" pitchFamily="18" charset="0"/>
                <a:ea typeface="Calibri" panose="020F0502020204030204"/>
                <a:cs typeface="Times New Roman" panose="02020603050405020304" pitchFamily="18" charset="0"/>
              </a:rPr>
              <a:t>February 2002, the National Bank of Kuwait had issued at par $ 450,000,000 of FRNs due 2005 indexed to 3 month LIBOR plus 25 basis points</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a:latin typeface="Times New Roman" panose="02020603050405020304" pitchFamily="18" charset="0"/>
              <a:ea typeface="Calibri" panose="020F0502020204030204"/>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lvl="0" indent="-342900">
              <a:lnSpc>
                <a:spcPct val="115000"/>
              </a:lnSpc>
              <a:spcBef>
                <a:spcPct val="20000"/>
              </a:spcBef>
              <a:spcAft>
                <a:spcPts val="1000"/>
              </a:spcAft>
            </a:pPr>
            <a:r>
              <a:rPr lang="en-IN" sz="2200" b="1" dirty="0">
                <a:solidFill>
                  <a:prstClr val="black"/>
                </a:solidFill>
                <a:latin typeface="Times New Roman" panose="02020603050405020304" pitchFamily="18" charset="0"/>
                <a:ea typeface="Calibri" panose="020F0502020204030204"/>
                <a:cs typeface="Times New Roman" panose="02020603050405020304" pitchFamily="18" charset="0"/>
              </a:rPr>
              <a:t>In addition to the foreign bonds and Eurobonds, there are some other international bonds. </a:t>
            </a:r>
            <a:endParaRPr lang="en-IN" sz="2200" b="1" dirty="0"/>
          </a:p>
        </p:txBody>
      </p:sp>
      <p:sp>
        <p:nvSpPr>
          <p:cNvPr id="3" name="Content Placeholder 2"/>
          <p:cNvSpPr>
            <a:spLocks noGrp="1"/>
          </p:cNvSpPr>
          <p:nvPr>
            <p:ph idx="1"/>
          </p:nvPr>
        </p:nvSpPr>
        <p:spPr/>
        <p:txBody>
          <a:bodyPr>
            <a:normAutofit fontScale="92500" lnSpcReduction="10000"/>
          </a:bodyPr>
          <a:lstStyle/>
          <a:p>
            <a:pPr marL="0" lvl="0" indent="0">
              <a:lnSpc>
                <a:spcPct val="115000"/>
              </a:lnSpc>
              <a:spcAft>
                <a:spcPts val="1000"/>
              </a:spcAft>
              <a:buNone/>
            </a:pPr>
            <a:r>
              <a:rPr lang="en-IN" sz="2200" b="1" dirty="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b="1" dirty="0" smtClean="0">
                <a:solidFill>
                  <a:prstClr val="black"/>
                </a:solidFill>
                <a:latin typeface="Times New Roman" panose="02020603050405020304" pitchFamily="18" charset="0"/>
                <a:ea typeface="Calibri" panose="020F0502020204030204"/>
                <a:cs typeface="Times New Roman" panose="02020603050405020304" pitchFamily="18" charset="0"/>
              </a:rPr>
              <a:t>(</a:t>
            </a:r>
            <a:r>
              <a:rPr lang="en-IN" sz="2200" b="1" dirty="0">
                <a:solidFill>
                  <a:prstClr val="black"/>
                </a:solidFill>
                <a:latin typeface="Times New Roman" panose="02020603050405020304" pitchFamily="18" charset="0"/>
                <a:ea typeface="Calibri" panose="020F0502020204030204"/>
                <a:cs typeface="Times New Roman" panose="02020603050405020304" pitchFamily="18" charset="0"/>
              </a:rPr>
              <a:t>a) Global bonds</a:t>
            </a:r>
            <a:r>
              <a:rPr lang="en-IN" sz="2200" b="1" dirty="0" smtClean="0">
                <a:solidFill>
                  <a:prstClr val="black"/>
                </a:solidFill>
                <a:latin typeface="Times New Roman" panose="02020603050405020304" pitchFamily="18" charset="0"/>
                <a:ea typeface="Calibri" panose="020F0502020204030204"/>
                <a:cs typeface="Times New Roman" panose="02020603050405020304" pitchFamily="18" charset="0"/>
              </a:rPr>
              <a:t>:</a:t>
            </a:r>
            <a:endParaRPr lang="en-IN" sz="2200" b="1"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It is the World Bank which issued the global bonds for the first time in 1989 and 1990. Since 1992, such bonds are being issued by companies also</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A global bond is a very large international bond offering by a single borrower that is simultaneously sold in North America, Europe and Asia. Presently, there are seven currencies in which global bonds are denominated. </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These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include Australian dollar, Canadian dollar, Japanese yen, Swedish krona, Euro, American dollar, and UK pound sterling. </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lnSpc>
                <a:spcPct val="115000"/>
              </a:lnSpc>
              <a:spcAft>
                <a:spcPts val="1000"/>
              </a:spcAft>
              <a:buNone/>
            </a:pP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endParaRPr lang="en-IN" sz="2200" dirty="0">
              <a:solidFill>
                <a:prstClr val="black"/>
              </a:solidFill>
              <a:latin typeface="Times New Roman" panose="02020603050405020304" pitchFamily="18" charset="0"/>
              <a:ea typeface="Calibri" panose="020F0502020204030204"/>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lvl="0" indent="-342900">
              <a:lnSpc>
                <a:spcPct val="115000"/>
              </a:lnSpc>
              <a:spcBef>
                <a:spcPct val="20000"/>
              </a:spcBef>
              <a:spcAft>
                <a:spcPts val="1000"/>
              </a:spcAft>
            </a:pPr>
            <a:r>
              <a:rPr lang="en-IN" sz="3000" b="1" dirty="0" smtClean="0">
                <a:solidFill>
                  <a:prstClr val="black"/>
                </a:solidFill>
                <a:latin typeface="Times New Roman" panose="02020603050405020304" pitchFamily="18" charset="0"/>
                <a:ea typeface="Calibri" panose="020F0502020204030204"/>
                <a:cs typeface="Times New Roman" panose="02020603050405020304" pitchFamily="18" charset="0"/>
              </a:rPr>
              <a:t>Special </a:t>
            </a:r>
            <a:r>
              <a:rPr lang="en-IN" sz="3000" b="1" dirty="0">
                <a:solidFill>
                  <a:prstClr val="black"/>
                </a:solidFill>
                <a:latin typeface="Times New Roman" panose="02020603050405020304" pitchFamily="18" charset="0"/>
                <a:ea typeface="Calibri" panose="020F0502020204030204"/>
                <a:cs typeface="Times New Roman" panose="02020603050405020304" pitchFamily="18" charset="0"/>
              </a:rPr>
              <a:t>features of global </a:t>
            </a:r>
            <a:r>
              <a:rPr lang="en-IN" sz="3000" b="1" dirty="0" smtClean="0">
                <a:solidFill>
                  <a:prstClr val="black"/>
                </a:solidFill>
                <a:latin typeface="Times New Roman" panose="02020603050405020304" pitchFamily="18" charset="0"/>
                <a:ea typeface="Calibri" panose="020F0502020204030204"/>
                <a:cs typeface="Times New Roman" panose="02020603050405020304" pitchFamily="18" charset="0"/>
              </a:rPr>
              <a:t>bonds</a:t>
            </a:r>
            <a:endParaRPr lang="en-IN" sz="3000" b="1" dirty="0">
              <a:solidFill>
                <a:prstClr val="black"/>
              </a:solidFill>
              <a:latin typeface="Times New Roman" panose="02020603050405020304" pitchFamily="18" charset="0"/>
              <a:ea typeface="Calibri" panose="020F0502020204030204"/>
              <a:cs typeface="Times New Roman" panose="02020603050405020304" pitchFamily="18" charset="0"/>
            </a:endParaRPr>
          </a:p>
        </p:txBody>
      </p:sp>
      <p:sp>
        <p:nvSpPr>
          <p:cNvPr id="3" name="Content Placeholder 2"/>
          <p:cNvSpPr>
            <a:spLocks noGrp="1"/>
          </p:cNvSpPr>
          <p:nvPr>
            <p:ph idx="1"/>
          </p:nvPr>
        </p:nvSpPr>
        <p:spPr/>
        <p:txBody>
          <a:bodyPr/>
          <a:lstStyle/>
          <a:p>
            <a:pPr marL="0" lvl="0" indent="0">
              <a:lnSpc>
                <a:spcPct val="115000"/>
              </a:lnSpc>
              <a:spcAft>
                <a:spcPts val="1000"/>
              </a:spcAft>
              <a:buNone/>
            </a:pPr>
            <a:r>
              <a:rPr lang="en-IN" sz="1900" dirty="0" smtClean="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1900" dirty="0">
                <a:solidFill>
                  <a:prstClr val="black"/>
                </a:solidFill>
                <a:latin typeface="Times New Roman" panose="02020603050405020304" pitchFamily="18" charset="0"/>
                <a:ea typeface="Calibri" panose="020F0502020204030204"/>
                <a:cs typeface="Times New Roman" panose="02020603050405020304" pitchFamily="18" charset="0"/>
              </a:rPr>
              <a:t>(i) they carry high ratings, </a:t>
            </a:r>
            <a:endParaRPr lang="en-IN" sz="19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lnSpc>
                <a:spcPct val="115000"/>
              </a:lnSpc>
              <a:spcAft>
                <a:spcPts val="1000"/>
              </a:spcAft>
              <a:buNone/>
            </a:pPr>
            <a:r>
              <a:rPr lang="en-IN" sz="1900" dirty="0" smtClean="0">
                <a:solidFill>
                  <a:prstClr val="black"/>
                </a:solidFill>
                <a:latin typeface="Times New Roman" panose="02020603050405020304" pitchFamily="18" charset="0"/>
                <a:ea typeface="Calibri" panose="020F0502020204030204"/>
                <a:cs typeface="Times New Roman" panose="02020603050405020304" pitchFamily="18" charset="0"/>
              </a:rPr>
              <a:t>(</a:t>
            </a:r>
            <a:r>
              <a:rPr lang="en-IN" sz="1900" dirty="0">
                <a:solidFill>
                  <a:prstClr val="black"/>
                </a:solidFill>
                <a:latin typeface="Times New Roman" panose="02020603050405020304" pitchFamily="18" charset="0"/>
                <a:ea typeface="Calibri" panose="020F0502020204030204"/>
                <a:cs typeface="Times New Roman" panose="02020603050405020304" pitchFamily="18" charset="0"/>
              </a:rPr>
              <a:t>ii) they are normally large in size, </a:t>
            </a:r>
            <a:endParaRPr lang="en-IN" sz="19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lnSpc>
                <a:spcPct val="115000"/>
              </a:lnSpc>
              <a:spcAft>
                <a:spcPts val="1000"/>
              </a:spcAft>
              <a:buNone/>
            </a:pPr>
            <a:r>
              <a:rPr lang="en-IN" sz="1900" dirty="0" smtClean="0">
                <a:solidFill>
                  <a:prstClr val="black"/>
                </a:solidFill>
                <a:latin typeface="Times New Roman" panose="02020603050405020304" pitchFamily="18" charset="0"/>
                <a:ea typeface="Calibri" panose="020F0502020204030204"/>
                <a:cs typeface="Times New Roman" panose="02020603050405020304" pitchFamily="18" charset="0"/>
              </a:rPr>
              <a:t>(</a:t>
            </a:r>
            <a:r>
              <a:rPr lang="en-IN" sz="1900" dirty="0">
                <a:solidFill>
                  <a:prstClr val="black"/>
                </a:solidFill>
                <a:latin typeface="Times New Roman" panose="02020603050405020304" pitchFamily="18" charset="0"/>
                <a:ea typeface="Calibri" panose="020F0502020204030204"/>
                <a:cs typeface="Times New Roman" panose="02020603050405020304" pitchFamily="18" charset="0"/>
              </a:rPr>
              <a:t>iii) they are sold simultaneously in different countries, and </a:t>
            </a:r>
            <a:endParaRPr lang="en-IN" sz="19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lnSpc>
                <a:spcPct val="115000"/>
              </a:lnSpc>
              <a:spcAft>
                <a:spcPts val="1000"/>
              </a:spcAft>
              <a:buNone/>
            </a:pPr>
            <a:r>
              <a:rPr lang="en-IN" sz="1900" dirty="0" smtClean="0">
                <a:solidFill>
                  <a:prstClr val="black"/>
                </a:solidFill>
                <a:latin typeface="Times New Roman" panose="02020603050405020304" pitchFamily="18" charset="0"/>
                <a:ea typeface="Calibri" panose="020F0502020204030204"/>
                <a:cs typeface="Times New Roman" panose="02020603050405020304" pitchFamily="18" charset="0"/>
              </a:rPr>
              <a:t>(</a:t>
            </a:r>
            <a:r>
              <a:rPr lang="en-IN" sz="1900" dirty="0">
                <a:solidFill>
                  <a:prstClr val="black"/>
                </a:solidFill>
                <a:latin typeface="Times New Roman" panose="02020603050405020304" pitchFamily="18" charset="0"/>
                <a:ea typeface="Calibri" panose="020F0502020204030204"/>
                <a:cs typeface="Times New Roman" panose="02020603050405020304" pitchFamily="18" charset="0"/>
              </a:rPr>
              <a:t>iv) they are traded on "home market” basis in different regions. </a:t>
            </a:r>
            <a:endParaRPr lang="en-IN" sz="1900" dirty="0">
              <a:solidFill>
                <a:prstClr val="black"/>
              </a:solidFill>
              <a:latin typeface="Times New Roman" panose="02020603050405020304" pitchFamily="18" charset="0"/>
              <a:ea typeface="Calibri" panose="020F0502020204030204"/>
              <a:cs typeface="Times New Roman" panose="02020603050405020304" pitchFamily="18" charset="0"/>
            </a:endParaRPr>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lvl="0" indent="0">
              <a:lnSpc>
                <a:spcPct val="115000"/>
              </a:lnSpc>
              <a:spcAft>
                <a:spcPts val="1000"/>
              </a:spcAft>
              <a:buNone/>
            </a:pPr>
            <a:r>
              <a:rPr lang="en-IN" sz="2200" b="1" dirty="0">
                <a:solidFill>
                  <a:prstClr val="black"/>
                </a:solidFill>
                <a:latin typeface="Times New Roman" panose="02020603050405020304" pitchFamily="18" charset="0"/>
                <a:ea typeface="Calibri" panose="020F0502020204030204"/>
                <a:cs typeface="Times New Roman" panose="02020603050405020304" pitchFamily="18" charset="0"/>
              </a:rPr>
              <a:t>(b) Straight fixed-rate bonds:</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In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this case interest rate is fixed. </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The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interest rate is called coupon rate. It is fixed with reference to rates on treasury bonds for comparable maturity</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For fixing the coupon rate, the credit standing of the borrower is also taken into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consideration</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These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are simply called straight bonds. </a:t>
            </a:r>
            <a:endParaRPr lang="en-IN" sz="2200" dirty="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lnSpc>
                <a:spcPct val="115000"/>
              </a:lnSpc>
              <a:spcAft>
                <a:spcPts val="1000"/>
              </a:spcAft>
              <a:buNone/>
            </a:pP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a:t>
            </a:r>
            <a:endParaRPr lang="en-IN" sz="2200" dirty="0">
              <a:solidFill>
                <a:prstClr val="black"/>
              </a:solidFill>
              <a:latin typeface="Times New Roman" panose="02020603050405020304" pitchFamily="18" charset="0"/>
              <a:ea typeface="Calibri" panose="020F0502020204030204"/>
              <a:cs typeface="Times New Roman" panose="02020603050405020304" pitchFamily="18" charset="0"/>
            </a:endParaRPr>
          </a:p>
          <a:p>
            <a:endParaRPr lang="en-IN" sz="2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7739</Words>
  <Application>WPS Presentation</Application>
  <PresentationFormat>On-screen Show (4:3)</PresentationFormat>
  <Paragraphs>162</Paragraphs>
  <Slides>20</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20</vt:i4>
      </vt:variant>
    </vt:vector>
  </HeadingPairs>
  <TitlesOfParts>
    <vt:vector size="30" baseType="lpstr">
      <vt:lpstr>Arial</vt:lpstr>
      <vt:lpstr>SimSun</vt:lpstr>
      <vt:lpstr>Wingdings</vt:lpstr>
      <vt:lpstr>Times New Roman</vt:lpstr>
      <vt:lpstr>Calibri</vt:lpstr>
      <vt:lpstr>Times New Roman</vt:lpstr>
      <vt:lpstr>Microsoft YaHei</vt:lpstr>
      <vt:lpstr>Arial Unicode MS</vt:lpstr>
      <vt:lpstr>Calibri</vt:lpstr>
      <vt:lpstr>Office Theme</vt:lpstr>
      <vt:lpstr>Other types of international bond</vt:lpstr>
      <vt:lpstr>Differences between Euro bonds and Euro credits</vt:lpstr>
      <vt:lpstr>Difference between foreign bond and euro bond</vt:lpstr>
      <vt:lpstr>Difference between foreign bond and euro bond</vt:lpstr>
      <vt:lpstr>International bonds</vt:lpstr>
      <vt:lpstr>PowerPoint 演示文稿</vt:lpstr>
      <vt:lpstr>In addition to the foreign bonds and Eurobonds, there are some other international bonds. </vt:lpstr>
      <vt:lpstr>Special features of global bonds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Features of International Capital Markets </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Features of Euro bond</dc:title>
  <dc:creator>user</dc:creator>
  <cp:lastModifiedBy>user</cp:lastModifiedBy>
  <cp:revision>13</cp:revision>
  <dcterms:created xsi:type="dcterms:W3CDTF">2021-01-16T03:46:00Z</dcterms:created>
  <dcterms:modified xsi:type="dcterms:W3CDTF">2024-08-31T07:10:48Z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0B88D3CB07B645288619FDB41E51DEA0_12</vt:lpwstr>
  </property>
  <property fmtid="{D5CDD505-2E9C-101B-9397-08002B2CF9AE}" pid="3" name="KSOProductBuildVer">
    <vt:lpwstr>1033-12.2.0.17562</vt:lpwstr>
  </property>
</Properties>
</file>