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82" r:id="rId3"/>
    <p:sldId id="284" r:id="rId4"/>
    <p:sldId id="266" r:id="rId5"/>
    <p:sldId id="267" r:id="rId6"/>
    <p:sldId id="268" r:id="rId7"/>
    <p:sldId id="269" r:id="rId8"/>
    <p:sldId id="270" r:id="rId9"/>
    <p:sldId id="271" r:id="rId10"/>
    <p:sldId id="272" r:id="rId11"/>
    <p:sldId id="274" r:id="rId12"/>
    <p:sldId id="264" r:id="rId13"/>
    <p:sldId id="275" r:id="rId14"/>
    <p:sldId id="276" r:id="rId15"/>
    <p:sldId id="277" r:id="rId16"/>
    <p:sldId id="278" r:id="rId17"/>
    <p:sldId id="279" r:id="rId18"/>
    <p:sldId id="280" r:id="rId19"/>
    <p:sldId id="281"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3" Type="http://schemas.openxmlformats.org/officeDocument/2006/relationships/tableStyles" Target="tableStyles.xml"/><Relationship Id="rId22" Type="http://schemas.openxmlformats.org/officeDocument/2006/relationships/viewProps" Target="viewProps.xml"/><Relationship Id="rId21" Type="http://schemas.openxmlformats.org/officeDocument/2006/relationships/presProps" Target="presProps.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7B406347-72FB-405B-810C-A1267032355C}"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075FA85-682C-4F0C-8AF1-8A2DBDFD4AB1}"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7B406347-72FB-405B-810C-A1267032355C}"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075FA85-682C-4F0C-8AF1-8A2DBDFD4AB1}"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7B406347-72FB-405B-810C-A1267032355C}"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075FA85-682C-4F0C-8AF1-8A2DBDFD4AB1}"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7B406347-72FB-405B-810C-A1267032355C}"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075FA85-682C-4F0C-8AF1-8A2DBDFD4AB1}"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7B406347-72FB-405B-810C-A1267032355C}"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075FA85-682C-4F0C-8AF1-8A2DBDFD4AB1}"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Date Placeholder 4"/>
          <p:cNvSpPr>
            <a:spLocks noGrp="1"/>
          </p:cNvSpPr>
          <p:nvPr>
            <p:ph type="dt" sz="half" idx="10"/>
          </p:nvPr>
        </p:nvSpPr>
        <p:spPr/>
        <p:txBody>
          <a:bodyPr/>
          <a:lstStyle/>
          <a:p>
            <a:fld id="{7B406347-72FB-405B-810C-A1267032355C}"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075FA85-682C-4F0C-8AF1-8A2DBDFD4AB1}"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7" name="Date Placeholder 6"/>
          <p:cNvSpPr>
            <a:spLocks noGrp="1"/>
          </p:cNvSpPr>
          <p:nvPr>
            <p:ph type="dt" sz="half" idx="10"/>
          </p:nvPr>
        </p:nvSpPr>
        <p:spPr/>
        <p:txBody>
          <a:bodyPr/>
          <a:lstStyle/>
          <a:p>
            <a:fld id="{7B406347-72FB-405B-810C-A1267032355C}"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9075FA85-682C-4F0C-8AF1-8A2DBDFD4AB1}"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7B406347-72FB-405B-810C-A1267032355C}"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9075FA85-682C-4F0C-8AF1-8A2DBDFD4AB1}"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406347-72FB-405B-810C-A1267032355C}"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9075FA85-682C-4F0C-8AF1-8A2DBDFD4AB1}"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7B406347-72FB-405B-810C-A1267032355C}"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075FA85-682C-4F0C-8AF1-8A2DBDFD4AB1}"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7B406347-72FB-405B-810C-A1267032355C}"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075FA85-682C-4F0C-8AF1-8A2DBDFD4AB1}"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406347-72FB-405B-810C-A1267032355C}" type="datetimeFigureOut">
              <a:rPr lang="en-IN" smtClean="0"/>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75FA85-682C-4F0C-8AF1-8A2DBDFD4AB1}"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sz="3000" b="1" dirty="0" smtClean="0">
                <a:solidFill>
                  <a:srgbClr val="FF0000"/>
                </a:solidFill>
                <a:ea typeface="Calibri" panose="020F0502020204030204"/>
                <a:cs typeface="Times New Roman" panose="02020603050405020304"/>
              </a:rPr>
              <a:t>Recent </a:t>
            </a:r>
            <a:r>
              <a:rPr lang="en-IN" sz="3000" b="1" dirty="0">
                <a:solidFill>
                  <a:srgbClr val="FF0000"/>
                </a:solidFill>
                <a:ea typeface="Calibri" panose="020F0502020204030204"/>
                <a:cs typeface="Times New Roman" panose="02020603050405020304"/>
              </a:rPr>
              <a:t>changes or developments in the global financial markets</a:t>
            </a:r>
            <a:endParaRPr lang="en-IN" sz="3000" b="1" dirty="0">
              <a:solidFill>
                <a:srgbClr val="FF0000"/>
              </a:solidFill>
              <a:ea typeface="Calibri" panose="020F0502020204030204"/>
              <a:cs typeface="Times New Roman" panose="02020603050405020304"/>
            </a:endParaRPr>
          </a:p>
        </p:txBody>
      </p:sp>
      <p:sp>
        <p:nvSpPr>
          <p:cNvPr id="3" name="Subtitle 2"/>
          <p:cNvSpPr>
            <a:spLocks noGrp="1"/>
          </p:cNvSpPr>
          <p:nvPr>
            <p:ph type="subTitle" idx="1"/>
          </p:nvPr>
        </p:nvSpPr>
        <p:spPr/>
        <p:txBody>
          <a:bodyPr>
            <a:normAutofit fontScale="60000"/>
          </a:bodyPr>
          <a:lstStyle/>
          <a:p>
            <a:r>
              <a:rPr lang="en-US" altLang="en-IN" b="1" dirty="0">
                <a:solidFill>
                  <a:srgbClr val="002060"/>
                </a:solidFill>
                <a:sym typeface="+mn-ea"/>
              </a:rPr>
              <a:t>Prepared by </a:t>
            </a:r>
            <a:endParaRPr lang="en-US" altLang="en-IN" b="1" dirty="0">
              <a:solidFill>
                <a:srgbClr val="002060"/>
              </a:solidFill>
              <a:sym typeface="+mn-ea"/>
            </a:endParaRPr>
          </a:p>
          <a:p>
            <a:br>
              <a:rPr lang="en-US" altLang="en-IN" b="1" dirty="0">
                <a:solidFill>
                  <a:srgbClr val="002060"/>
                </a:solidFill>
                <a:sym typeface="+mn-ea"/>
              </a:rPr>
            </a:br>
            <a:r>
              <a:rPr lang="en-US" altLang="en-IN" b="1" dirty="0">
                <a:solidFill>
                  <a:srgbClr val="002060"/>
                </a:solidFill>
                <a:sym typeface="+mn-ea"/>
              </a:rPr>
              <a:t>Dr. Muhammed Rafi.P</a:t>
            </a:r>
            <a:br>
              <a:rPr lang="en-US" altLang="en-IN" b="1" dirty="0">
                <a:solidFill>
                  <a:srgbClr val="002060"/>
                </a:solidFill>
                <a:sym typeface="+mn-ea"/>
              </a:rPr>
            </a:br>
            <a:r>
              <a:rPr lang="en-US" altLang="en-IN" b="1" dirty="0">
                <a:solidFill>
                  <a:srgbClr val="002060"/>
                </a:solidFill>
                <a:sym typeface="+mn-ea"/>
              </a:rPr>
              <a:t>Assistant Professor</a:t>
            </a:r>
            <a:br>
              <a:rPr lang="en-US" altLang="en-IN" b="1" dirty="0">
                <a:solidFill>
                  <a:srgbClr val="002060"/>
                </a:solidFill>
                <a:sym typeface="+mn-ea"/>
              </a:rPr>
            </a:br>
            <a:r>
              <a:rPr lang="en-US" altLang="en-IN" b="1" dirty="0">
                <a:solidFill>
                  <a:srgbClr val="002060"/>
                </a:solidFill>
                <a:sym typeface="+mn-ea"/>
              </a:rPr>
              <a:t>PG Department of Commerce &amp; Management studies</a:t>
            </a:r>
            <a:endParaRPr lang="en-IN"/>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lnSpc>
                <a:spcPct val="115000"/>
              </a:lnSpc>
              <a:spcAft>
                <a:spcPts val="1000"/>
              </a:spcAft>
              <a:buNone/>
            </a:pPr>
            <a:r>
              <a:rPr lang="en-IN" sz="2200" b="1" dirty="0">
                <a:latin typeface="Times New Roman" panose="02020603050405020304" pitchFamily="18" charset="0"/>
                <a:ea typeface="Calibri" panose="020F0502020204030204"/>
                <a:cs typeface="Times New Roman" panose="02020603050405020304" pitchFamily="18" charset="0"/>
              </a:rPr>
              <a:t>9. More acceptance for depository receipts: </a:t>
            </a:r>
            <a:endParaRPr lang="en-IN" sz="2200" b="1"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As </a:t>
            </a:r>
            <a:r>
              <a:rPr lang="en-IN" sz="2200" dirty="0">
                <a:latin typeface="Times New Roman" panose="02020603050405020304" pitchFamily="18" charset="0"/>
                <a:ea typeface="Calibri" panose="020F0502020204030204"/>
                <a:cs typeface="Times New Roman" panose="02020603050405020304" pitchFamily="18" charset="0"/>
              </a:rPr>
              <a:t>per the recent trend, developing countries' equity are finding more acceptance.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Increasingly</a:t>
            </a:r>
            <a:r>
              <a:rPr lang="en-IN" sz="2200" dirty="0">
                <a:latin typeface="Times New Roman" panose="02020603050405020304" pitchFamily="18" charset="0"/>
                <a:ea typeface="Calibri" panose="020F0502020204030204"/>
                <a:cs typeface="Times New Roman" panose="02020603050405020304" pitchFamily="18" charset="0"/>
              </a:rPr>
              <a:t>, depository receipts are finding favour with institutional investor.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This </a:t>
            </a:r>
            <a:r>
              <a:rPr lang="en-IN" sz="2200" dirty="0">
                <a:latin typeface="Times New Roman" panose="02020603050405020304" pitchFamily="18" charset="0"/>
                <a:ea typeface="Calibri" panose="020F0502020204030204"/>
                <a:cs typeface="Times New Roman" panose="02020603050405020304" pitchFamily="18" charset="0"/>
              </a:rPr>
              <a:t>is especially true in the case of industries like software where ADRS and GDRs are finding favour with investor.</a:t>
            </a:r>
            <a:endParaRPr lang="en-IN" sz="2200" dirty="0">
              <a:latin typeface="Times New Roman" panose="02020603050405020304" pitchFamily="18" charset="0"/>
              <a:ea typeface="Calibri" panose="020F0502020204030204"/>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lnSpc>
                <a:spcPct val="115000"/>
              </a:lnSpc>
              <a:spcAft>
                <a:spcPts val="1000"/>
              </a:spcAft>
              <a:buNone/>
            </a:pPr>
            <a:r>
              <a:rPr lang="en-IN" sz="2200" b="1" dirty="0">
                <a:latin typeface="Times New Roman" panose="02020603050405020304" pitchFamily="18" charset="0"/>
                <a:ea typeface="Calibri" panose="020F0502020204030204"/>
                <a:cs typeface="Times New Roman" panose="02020603050405020304" pitchFamily="18" charset="0"/>
              </a:rPr>
              <a:t>10. The use of Artificial Intelligence (AI) </a:t>
            </a:r>
            <a:r>
              <a:rPr lang="en-IN" sz="2200" b="1" dirty="0" smtClean="0">
                <a:latin typeface="Times New Roman" panose="02020603050405020304" pitchFamily="18" charset="0"/>
                <a:ea typeface="Calibri" panose="020F0502020204030204"/>
                <a:cs typeface="Times New Roman" panose="02020603050405020304" pitchFamily="18" charset="0"/>
              </a:rPr>
              <a:t>across </a:t>
            </a:r>
            <a:r>
              <a:rPr lang="en-IN" sz="2200" b="1" dirty="0">
                <a:latin typeface="Times New Roman" panose="02020603050405020304" pitchFamily="18" charset="0"/>
                <a:ea typeface="Calibri" panose="020F0502020204030204"/>
                <a:cs typeface="Times New Roman" panose="02020603050405020304" pitchFamily="18" charset="0"/>
              </a:rPr>
              <a:t>the entire trade life-cycle : </a:t>
            </a:r>
            <a:endParaRPr lang="en-IN" sz="2200" b="1"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In </a:t>
            </a:r>
            <a:r>
              <a:rPr lang="en-IN" sz="2200" dirty="0">
                <a:latin typeface="Times New Roman" panose="02020603050405020304" pitchFamily="18" charset="0"/>
                <a:ea typeface="Calibri" panose="020F0502020204030204"/>
                <a:cs typeface="Times New Roman" panose="02020603050405020304" pitchFamily="18" charset="0"/>
              </a:rPr>
              <a:t>2020, Al is likely to become an integral part of the trading decision making process and key to alpha generation. Additionally</a:t>
            </a:r>
            <a:r>
              <a:rPr lang="en-IN" sz="2200" dirty="0" smtClean="0">
                <a:latin typeface="Times New Roman" panose="02020603050405020304" pitchFamily="18" charset="0"/>
                <a:ea typeface="Calibri" panose="020F0502020204030204"/>
                <a:cs typeface="Times New Roman" panose="02020603050405020304" pitchFamily="18" charset="0"/>
              </a:rPr>
              <a:t>,</a:t>
            </a:r>
            <a:r>
              <a:rPr lang="en-IN" sz="2200" dirty="0">
                <a:latin typeface="Times New Roman" panose="02020603050405020304" pitchFamily="18" charset="0"/>
                <a:ea typeface="Calibri" panose="020F0502020204030204"/>
                <a:cs typeface="Times New Roman" panose="02020603050405020304" pitchFamily="18" charset="0"/>
              </a:rPr>
              <a:t> in the </a:t>
            </a:r>
            <a:r>
              <a:rPr lang="en-IN" sz="2200" dirty="0" smtClean="0">
                <a:latin typeface="Times New Roman" panose="02020603050405020304" pitchFamily="18" charset="0"/>
                <a:ea typeface="Calibri" panose="020F0502020204030204"/>
                <a:cs typeface="Times New Roman" panose="02020603050405020304" pitchFamily="18" charset="0"/>
              </a:rPr>
              <a:t>coming </a:t>
            </a:r>
            <a:r>
              <a:rPr lang="en-IN" sz="2200" dirty="0">
                <a:latin typeface="Times New Roman" panose="02020603050405020304" pitchFamily="18" charset="0"/>
                <a:ea typeface="Calibri" panose="020F0502020204030204"/>
                <a:cs typeface="Times New Roman" panose="02020603050405020304" pitchFamily="18" charset="0"/>
              </a:rPr>
              <a:t>years more firms are likely to start to leverage Al for compliance, with a focus on KYC/AML (Advanced Machine Learning</a:t>
            </a:r>
            <a:r>
              <a:rPr lang="en-IN" sz="2200" dirty="0" smtClean="0">
                <a:latin typeface="Times New Roman" panose="02020603050405020304" pitchFamily="18" charset="0"/>
                <a:ea typeface="Calibri" panose="020F0502020204030204"/>
                <a:cs typeface="Times New Roman" panose="02020603050405020304" pitchFamily="18" charset="0"/>
              </a:rPr>
              <a:t>).</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Al/ML </a:t>
            </a:r>
            <a:r>
              <a:rPr lang="en-IN" sz="2200" dirty="0">
                <a:latin typeface="Times New Roman" panose="02020603050405020304" pitchFamily="18" charset="0"/>
                <a:ea typeface="Calibri" panose="020F0502020204030204"/>
                <a:cs typeface="Times New Roman" panose="02020603050405020304" pitchFamily="18" charset="0"/>
              </a:rPr>
              <a:t>will likely prove particularly useful in helping firms identify high-risk customers and transactions from questionable jurisdictions that would otherwise not be visible to human eye. </a:t>
            </a:r>
            <a:endParaRPr lang="en-IN" sz="2200" dirty="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endParaRPr lang="en-IN" sz="2200" dirty="0">
              <a:latin typeface="Times New Roman" panose="02020603050405020304" pitchFamily="18" charset="0"/>
              <a:ea typeface="Calibri" panose="020F0502020204030204"/>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lnSpc>
                <a:spcPct val="115000"/>
              </a:lnSpc>
              <a:spcAft>
                <a:spcPts val="1000"/>
              </a:spcAft>
              <a:buNone/>
            </a:pPr>
            <a:r>
              <a:rPr lang="en-IN" sz="2200" b="1" dirty="0">
                <a:latin typeface="Times New Roman" panose="02020603050405020304" pitchFamily="18" charset="0"/>
                <a:ea typeface="Calibri" panose="020F0502020204030204"/>
                <a:cs typeface="Times New Roman" panose="02020603050405020304" pitchFamily="18" charset="0"/>
              </a:rPr>
              <a:t>11. Upcoming regulatory deadlines :</a:t>
            </a:r>
            <a:r>
              <a:rPr lang="en-IN" sz="2200" dirty="0">
                <a:latin typeface="Times New Roman" panose="02020603050405020304" pitchFamily="18" charset="0"/>
                <a:ea typeface="Calibri" panose="020F0502020204030204"/>
                <a:cs typeface="Times New Roman" panose="02020603050405020304" pitchFamily="18" charset="0"/>
              </a:rPr>
              <a:t>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Securities </a:t>
            </a:r>
            <a:r>
              <a:rPr lang="en-IN" sz="2200" dirty="0">
                <a:latin typeface="Times New Roman" panose="02020603050405020304" pitchFamily="18" charset="0"/>
                <a:ea typeface="Calibri" panose="020F0502020204030204"/>
                <a:cs typeface="Times New Roman" panose="02020603050405020304" pitchFamily="18" charset="0"/>
              </a:rPr>
              <a:t>Financing Transactions Regulation (SFTR), another European regulation with a global reach would be implemented in 2020.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In </a:t>
            </a:r>
            <a:r>
              <a:rPr lang="en-IN" sz="2200" dirty="0">
                <a:latin typeface="Times New Roman" panose="02020603050405020304" pitchFamily="18" charset="0"/>
                <a:ea typeface="Calibri" panose="020F0502020204030204"/>
                <a:cs typeface="Times New Roman" panose="02020603050405020304" pitchFamily="18" charset="0"/>
              </a:rPr>
              <a:t>the US, the long-awaited Consolidated Audit Trail (CAT) system for stock trade surveillance has been implemented. </a:t>
            </a:r>
            <a:endParaRPr lang="en-IN" sz="2200" dirty="0">
              <a:latin typeface="Times New Roman" panose="02020603050405020304" pitchFamily="18" charset="0"/>
              <a:ea typeface="Calibri" panose="020F0502020204030204"/>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lnSpc>
                <a:spcPct val="115000"/>
              </a:lnSpc>
              <a:spcAft>
                <a:spcPts val="1000"/>
              </a:spcAft>
              <a:buNone/>
            </a:pPr>
            <a:r>
              <a:rPr lang="en-IN" sz="2200" b="1" dirty="0">
                <a:latin typeface="Times New Roman" panose="02020603050405020304" pitchFamily="18" charset="0"/>
                <a:ea typeface="Calibri" panose="020F0502020204030204"/>
                <a:cs typeface="Times New Roman" panose="02020603050405020304" pitchFamily="18" charset="0"/>
              </a:rPr>
              <a:t>12. </a:t>
            </a:r>
            <a:r>
              <a:rPr lang="en-IN" sz="2200" b="1" dirty="0" err="1">
                <a:latin typeface="Times New Roman" panose="02020603050405020304" pitchFamily="18" charset="0"/>
                <a:ea typeface="Calibri" panose="020F0502020204030204"/>
                <a:cs typeface="Times New Roman" panose="02020603050405020304" pitchFamily="18" charset="0"/>
              </a:rPr>
              <a:t>Cryptos</a:t>
            </a:r>
            <a:r>
              <a:rPr lang="en-IN" sz="2200" b="1" dirty="0">
                <a:latin typeface="Times New Roman" panose="02020603050405020304" pitchFamily="18" charset="0"/>
                <a:ea typeface="Calibri" panose="020F0502020204030204"/>
                <a:cs typeface="Times New Roman" panose="02020603050405020304" pitchFamily="18" charset="0"/>
              </a:rPr>
              <a:t> going mainstream :</a:t>
            </a:r>
            <a:r>
              <a:rPr lang="en-IN" sz="2200" dirty="0">
                <a:latin typeface="Times New Roman" panose="02020603050405020304" pitchFamily="18" charset="0"/>
                <a:ea typeface="Calibri" panose="020F0502020204030204"/>
                <a:cs typeface="Times New Roman" panose="02020603050405020304" pitchFamily="18" charset="0"/>
              </a:rPr>
              <a:t>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Crypto </a:t>
            </a:r>
            <a:r>
              <a:rPr lang="en-IN" sz="2200" dirty="0">
                <a:latin typeface="Times New Roman" panose="02020603050405020304" pitchFamily="18" charset="0"/>
                <a:ea typeface="Calibri" panose="020F0502020204030204"/>
                <a:cs typeface="Times New Roman" panose="02020603050405020304" pitchFamily="18" charset="0"/>
              </a:rPr>
              <a:t>asset trading continues to attract considerable institutional attention despite price volatility.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In </a:t>
            </a:r>
            <a:r>
              <a:rPr lang="en-IN" sz="2200" dirty="0">
                <a:latin typeface="Times New Roman" panose="02020603050405020304" pitchFamily="18" charset="0"/>
                <a:ea typeface="Calibri" panose="020F0502020204030204"/>
                <a:cs typeface="Times New Roman" panose="02020603050405020304" pitchFamily="18" charset="0"/>
              </a:rPr>
              <a:t>2019 we have seen established players enter the crypto space. Known custodial services providers started to enter the market last year already, creating less risky ways of investing in crypto. </a:t>
            </a:r>
            <a:endParaRPr lang="en-IN" sz="2200" dirty="0">
              <a:latin typeface="Times New Roman" panose="02020603050405020304" pitchFamily="18" charset="0"/>
              <a:ea typeface="Calibri" panose="020F0502020204030204"/>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lnSpc>
                <a:spcPct val="115000"/>
              </a:lnSpc>
              <a:spcAft>
                <a:spcPts val="1000"/>
              </a:spcAft>
              <a:buNone/>
            </a:pPr>
            <a:r>
              <a:rPr lang="en-IN" sz="2200" b="1" dirty="0">
                <a:latin typeface="Times New Roman" panose="02020603050405020304" pitchFamily="18" charset="0"/>
                <a:ea typeface="Calibri" panose="020F0502020204030204"/>
                <a:cs typeface="Times New Roman" panose="02020603050405020304" pitchFamily="18" charset="0"/>
              </a:rPr>
              <a:t>13. Continued growth of global financial assets : </a:t>
            </a:r>
            <a:endParaRPr lang="en-IN" sz="2200" b="1"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The </a:t>
            </a:r>
            <a:r>
              <a:rPr lang="en-IN" sz="2200" dirty="0">
                <a:latin typeface="Times New Roman" panose="02020603050405020304" pitchFamily="18" charset="0"/>
                <a:ea typeface="Calibri" panose="020F0502020204030204"/>
                <a:cs typeface="Times New Roman" panose="02020603050405020304" pitchFamily="18" charset="0"/>
              </a:rPr>
              <a:t>volume of global financial assets such as government debt securities, corporate debt securities and equity securities will continue to expand.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In </a:t>
            </a:r>
            <a:r>
              <a:rPr lang="en-IN" sz="2200" dirty="0">
                <a:latin typeface="Times New Roman" panose="02020603050405020304" pitchFamily="18" charset="0"/>
                <a:ea typeface="Calibri" panose="020F0502020204030204"/>
                <a:cs typeface="Times New Roman" panose="02020603050405020304" pitchFamily="18" charset="0"/>
              </a:rPr>
              <a:t>the last 25 years the financial assets have grown robustly. However, bank deposits have reduced drastically.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The </a:t>
            </a:r>
            <a:r>
              <a:rPr lang="en-IN" sz="2200" dirty="0">
                <a:latin typeface="Times New Roman" panose="02020603050405020304" pitchFamily="18" charset="0"/>
                <a:ea typeface="Calibri" panose="020F0502020204030204"/>
                <a:cs typeface="Times New Roman" panose="02020603050405020304" pitchFamily="18" charset="0"/>
              </a:rPr>
              <a:t>past few years have seen the bank deposits see a jump of over $5.6 million, with significant contributions from United States. </a:t>
            </a:r>
            <a:endParaRPr lang="en-IN" sz="2200" dirty="0">
              <a:latin typeface="Times New Roman" panose="02020603050405020304" pitchFamily="18" charset="0"/>
              <a:ea typeface="Calibri" panose="020F0502020204030204"/>
              <a:cs typeface="Times New Roman" panose="02020603050405020304"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lnSpc>
                <a:spcPct val="115000"/>
              </a:lnSpc>
              <a:spcAft>
                <a:spcPts val="1000"/>
              </a:spcAft>
              <a:buNone/>
            </a:pPr>
            <a:r>
              <a:rPr lang="en-IN" sz="2200" b="1" dirty="0">
                <a:latin typeface="Times New Roman" panose="02020603050405020304" pitchFamily="18" charset="0"/>
                <a:ea typeface="Calibri" panose="020F0502020204030204"/>
                <a:cs typeface="Times New Roman" panose="02020603050405020304" pitchFamily="18" charset="0"/>
              </a:rPr>
              <a:t>14. Explosive growth of financial markets : </a:t>
            </a:r>
            <a:endParaRPr lang="en-IN" sz="2200" b="1"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Financial </a:t>
            </a:r>
            <a:r>
              <a:rPr lang="en-IN" sz="2200" dirty="0">
                <a:latin typeface="Times New Roman" panose="02020603050405020304" pitchFamily="18" charset="0"/>
                <a:ea typeface="Calibri" panose="020F0502020204030204"/>
                <a:cs typeface="Times New Roman" panose="02020603050405020304" pitchFamily="18" charset="0"/>
              </a:rPr>
              <a:t>markets have been growing faster than the global GDP over the years.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Due </a:t>
            </a:r>
            <a:r>
              <a:rPr lang="en-IN" sz="2200" dirty="0">
                <a:latin typeface="Times New Roman" panose="02020603050405020304" pitchFamily="18" charset="0"/>
                <a:ea typeface="Calibri" panose="020F0502020204030204"/>
                <a:cs typeface="Times New Roman" panose="02020603050405020304" pitchFamily="18" charset="0"/>
              </a:rPr>
              <a:t>to this the ratio of a country's financial assets to GDP has been rising constantly over the past few years.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Brazil</a:t>
            </a:r>
            <a:r>
              <a:rPr lang="en-IN" sz="2200" dirty="0">
                <a:latin typeface="Times New Roman" panose="02020603050405020304" pitchFamily="18" charset="0"/>
                <a:ea typeface="Calibri" panose="020F0502020204030204"/>
                <a:cs typeface="Times New Roman" panose="02020603050405020304" pitchFamily="18" charset="0"/>
              </a:rPr>
              <a:t>, China, India are some of the few countries whose financial assets have outnumbered the country's Gross National Product (GNP). </a:t>
            </a:r>
            <a:endParaRPr lang="en-IN" sz="2200" dirty="0">
              <a:latin typeface="Times New Roman" panose="02020603050405020304" pitchFamily="18" charset="0"/>
              <a:ea typeface="Calibri" panose="020F0502020204030204"/>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lnSpc>
                <a:spcPct val="115000"/>
              </a:lnSpc>
              <a:spcAft>
                <a:spcPts val="1000"/>
              </a:spcAft>
              <a:buNone/>
            </a:pPr>
            <a:r>
              <a:rPr lang="en-IN" sz="2200" b="1" dirty="0">
                <a:latin typeface="Times New Roman" panose="02020603050405020304" pitchFamily="18" charset="0"/>
                <a:ea typeface="Calibri" panose="020F0502020204030204"/>
                <a:cs typeface="Times New Roman" panose="02020603050405020304" pitchFamily="18" charset="0"/>
              </a:rPr>
              <a:t>15. Rise in the level of foreign investment:</a:t>
            </a:r>
            <a:r>
              <a:rPr lang="en-IN" sz="2200" dirty="0">
                <a:latin typeface="Times New Roman" panose="02020603050405020304" pitchFamily="18" charset="0"/>
                <a:ea typeface="Calibri" panose="020F0502020204030204"/>
                <a:cs typeface="Times New Roman" panose="02020603050405020304" pitchFamily="18" charset="0"/>
              </a:rPr>
              <a:t>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The </a:t>
            </a:r>
            <a:r>
              <a:rPr lang="en-IN" sz="2200" dirty="0">
                <a:latin typeface="Times New Roman" panose="02020603050405020304" pitchFamily="18" charset="0"/>
                <a:ea typeface="Calibri" panose="020F0502020204030204"/>
                <a:cs typeface="Times New Roman" panose="02020603050405020304" pitchFamily="18" charset="0"/>
              </a:rPr>
              <a:t>rise in the level of investment is making the world more financially interdependent than it was a few years ago.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By </a:t>
            </a:r>
            <a:r>
              <a:rPr lang="en-IN" sz="2200" dirty="0">
                <a:latin typeface="Times New Roman" panose="02020603050405020304" pitchFamily="18" charset="0"/>
                <a:ea typeface="Calibri" panose="020F0502020204030204"/>
                <a:cs typeface="Times New Roman" panose="02020603050405020304" pitchFamily="18" charset="0"/>
              </a:rPr>
              <a:t>the end of 2006, it was around $74.5 trillion of assets. </a:t>
            </a:r>
            <a:endParaRPr lang="en-IN" sz="2200" dirty="0">
              <a:latin typeface="Times New Roman" panose="02020603050405020304" pitchFamily="18" charset="0"/>
              <a:ea typeface="Calibri" panose="020F0502020204030204"/>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lnSpc>
                <a:spcPct val="115000"/>
              </a:lnSpc>
              <a:spcAft>
                <a:spcPts val="1000"/>
              </a:spcAft>
              <a:buNone/>
            </a:pPr>
            <a:r>
              <a:rPr lang="en-IN" sz="2200" b="1" dirty="0">
                <a:latin typeface="Times New Roman" panose="02020603050405020304" pitchFamily="18" charset="0"/>
                <a:ea typeface="Calibri" panose="020F0502020204030204"/>
                <a:cs typeface="Times New Roman" panose="02020603050405020304" pitchFamily="18" charset="0"/>
              </a:rPr>
              <a:t>16. Regulation of International Securities Market:</a:t>
            </a:r>
            <a:r>
              <a:rPr lang="en-IN" sz="2200" dirty="0">
                <a:latin typeface="Times New Roman" panose="02020603050405020304" pitchFamily="18" charset="0"/>
                <a:ea typeface="Calibri" panose="020F0502020204030204"/>
                <a:cs typeface="Times New Roman" panose="02020603050405020304" pitchFamily="18" charset="0"/>
              </a:rPr>
              <a:t>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The </a:t>
            </a:r>
            <a:r>
              <a:rPr lang="en-IN" sz="2200" dirty="0">
                <a:latin typeface="Times New Roman" panose="02020603050405020304" pitchFamily="18" charset="0"/>
                <a:ea typeface="Calibri" panose="020F0502020204030204"/>
                <a:cs typeface="Times New Roman" panose="02020603050405020304" pitchFamily="18" charset="0"/>
              </a:rPr>
              <a:t>world's capital markets have continued to undergo dynamic changes, both in terms of structure and complexity</a:t>
            </a:r>
            <a:r>
              <a:rPr lang="en-IN" sz="2200" dirty="0" smtClean="0">
                <a:latin typeface="Times New Roman" panose="02020603050405020304" pitchFamily="18" charset="0"/>
                <a:ea typeface="Calibri" panose="020F0502020204030204"/>
                <a:cs typeface="Times New Roman" panose="02020603050405020304" pitchFamily="18" charset="0"/>
              </a:rPr>
              <a:t>.</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The </a:t>
            </a:r>
            <a:r>
              <a:rPr lang="en-IN" sz="2200" dirty="0">
                <a:latin typeface="Times New Roman" panose="02020603050405020304" pitchFamily="18" charset="0"/>
                <a:ea typeface="Calibri" panose="020F0502020204030204"/>
                <a:cs typeface="Times New Roman" panose="02020603050405020304" pitchFamily="18" charset="0"/>
              </a:rPr>
              <a:t>world is witnessing an internationalization of money and the capital markets. Countries like the USA and many European countries offer free financial markets to investors.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Singapore </a:t>
            </a:r>
            <a:r>
              <a:rPr lang="en-IN" sz="2200" dirty="0">
                <a:latin typeface="Times New Roman" panose="02020603050405020304" pitchFamily="18" charset="0"/>
                <a:ea typeface="Calibri" panose="020F0502020204030204"/>
                <a:cs typeface="Times New Roman" panose="02020603050405020304" pitchFamily="18" charset="0"/>
              </a:rPr>
              <a:t>and </a:t>
            </a:r>
            <a:r>
              <a:rPr lang="en-IN" sz="2200" dirty="0" err="1">
                <a:latin typeface="Times New Roman" panose="02020603050405020304" pitchFamily="18" charset="0"/>
                <a:ea typeface="Calibri" panose="020F0502020204030204"/>
                <a:cs typeface="Times New Roman" panose="02020603050405020304" pitchFamily="18" charset="0"/>
              </a:rPr>
              <a:t>Hongkong</a:t>
            </a:r>
            <a:r>
              <a:rPr lang="en-IN" sz="2200" dirty="0">
                <a:latin typeface="Times New Roman" panose="02020603050405020304" pitchFamily="18" charset="0"/>
                <a:ea typeface="Calibri" panose="020F0502020204030204"/>
                <a:cs typeface="Times New Roman" panose="02020603050405020304" pitchFamily="18" charset="0"/>
              </a:rPr>
              <a:t> have also emerged as strong financial markets.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This </a:t>
            </a:r>
            <a:r>
              <a:rPr lang="en-IN" sz="2200" dirty="0">
                <a:latin typeface="Times New Roman" panose="02020603050405020304" pitchFamily="18" charset="0"/>
                <a:ea typeface="Calibri" panose="020F0502020204030204"/>
                <a:cs typeface="Times New Roman" panose="02020603050405020304" pitchFamily="18" charset="0"/>
              </a:rPr>
              <a:t>has led to the creation of a worldwide banking structure. </a:t>
            </a:r>
            <a:endParaRPr lang="en-IN" sz="2200" dirty="0">
              <a:latin typeface="Times New Roman" panose="02020603050405020304" pitchFamily="18" charset="0"/>
              <a:ea typeface="Calibri" panose="020F0502020204030204"/>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lnSpc>
                <a:spcPct val="115000"/>
              </a:lnSpc>
              <a:spcAft>
                <a:spcPts val="1000"/>
              </a:spcAft>
              <a:buNone/>
            </a:pPr>
            <a:r>
              <a:rPr lang="en-IN" sz="2200" b="1" dirty="0">
                <a:latin typeface="Times New Roman" panose="02020603050405020304" pitchFamily="18" charset="0"/>
                <a:ea typeface="Calibri" panose="020F0502020204030204"/>
                <a:cs typeface="Times New Roman" panose="02020603050405020304" pitchFamily="18" charset="0"/>
              </a:rPr>
              <a:t>17. Global trade slows :</a:t>
            </a:r>
            <a:r>
              <a:rPr lang="en-IN" sz="2200" dirty="0">
                <a:latin typeface="Times New Roman" panose="02020603050405020304" pitchFamily="18" charset="0"/>
                <a:ea typeface="Calibri" panose="020F0502020204030204"/>
                <a:cs typeface="Times New Roman" panose="02020603050405020304" pitchFamily="18" charset="0"/>
              </a:rPr>
              <a:t>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Growth </a:t>
            </a:r>
            <a:r>
              <a:rPr lang="en-IN" sz="2200" dirty="0">
                <a:latin typeface="Times New Roman" panose="02020603050405020304" pitchFamily="18" charset="0"/>
                <a:ea typeface="Calibri" panose="020F0502020204030204"/>
                <a:cs typeface="Times New Roman" panose="02020603050405020304" pitchFamily="18" charset="0"/>
              </a:rPr>
              <a:t>in world trade has declined sharply.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It </a:t>
            </a:r>
            <a:r>
              <a:rPr lang="en-IN" sz="2200" dirty="0">
                <a:latin typeface="Times New Roman" panose="02020603050405020304" pitchFamily="18" charset="0"/>
                <a:ea typeface="Calibri" panose="020F0502020204030204"/>
                <a:cs typeface="Times New Roman" panose="02020603050405020304" pitchFamily="18" charset="0"/>
              </a:rPr>
              <a:t>is Partly due to the trade dispute between the US and China and higher tariffs and partly due to the US dispute with Mexico and Canada, the pace of global trade has fallen to 2.8% a year in the quarter to November 2018 from a rate of 5% a year ago. </a:t>
            </a:r>
            <a:endParaRPr lang="en-IN" sz="2200" dirty="0">
              <a:latin typeface="Times New Roman" panose="02020603050405020304" pitchFamily="18" charset="0"/>
              <a:ea typeface="Calibri" panose="020F0502020204030204"/>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000" b="1" dirty="0">
                <a:ea typeface="Calibri" panose="020F0502020204030204"/>
                <a:cs typeface="Times New Roman" panose="02020603050405020304"/>
              </a:rPr>
              <a:t>The recent changes or developments in the global financial markets</a:t>
            </a:r>
            <a:endParaRPr lang="en-IN" sz="3000" b="1" dirty="0"/>
          </a:p>
        </p:txBody>
      </p:sp>
      <p:sp>
        <p:nvSpPr>
          <p:cNvPr id="3" name="Content Placeholder 2"/>
          <p:cNvSpPr>
            <a:spLocks noGrp="1"/>
          </p:cNvSpPr>
          <p:nvPr>
            <p:ph idx="1"/>
          </p:nvPr>
        </p:nvSpPr>
        <p:spPr/>
        <p:txBody>
          <a:bodyPr>
            <a:normAutofit/>
          </a:bodyPr>
          <a:lstStyle/>
          <a:p>
            <a:pPr marL="457200" indent="-457200">
              <a:lnSpc>
                <a:spcPct val="115000"/>
              </a:lnSpc>
              <a:spcAft>
                <a:spcPts val="1000"/>
              </a:spcAft>
              <a:buAutoNum type="arabicPeriod"/>
            </a:pPr>
            <a:r>
              <a:rPr lang="en-IN" sz="2200" b="1" dirty="0" smtClean="0">
                <a:latin typeface="Times New Roman" panose="02020603050405020304" pitchFamily="18" charset="0"/>
                <a:ea typeface="Calibri" panose="020F0502020204030204"/>
                <a:cs typeface="Times New Roman" panose="02020603050405020304" pitchFamily="18" charset="0"/>
              </a:rPr>
              <a:t>Accelerating </a:t>
            </a:r>
            <a:r>
              <a:rPr lang="en-IN" sz="2200" b="1" dirty="0">
                <a:latin typeface="Times New Roman" panose="02020603050405020304" pitchFamily="18" charset="0"/>
                <a:ea typeface="Calibri" panose="020F0502020204030204"/>
                <a:cs typeface="Times New Roman" panose="02020603050405020304" pitchFamily="18" charset="0"/>
              </a:rPr>
              <a:t>integration and globalisation :</a:t>
            </a:r>
            <a:r>
              <a:rPr lang="en-IN" sz="2200" dirty="0">
                <a:latin typeface="Times New Roman" panose="02020603050405020304" pitchFamily="18" charset="0"/>
                <a:ea typeface="Calibri" panose="020F0502020204030204"/>
                <a:cs typeface="Times New Roman" panose="02020603050405020304" pitchFamily="18" charset="0"/>
              </a:rPr>
              <a:t>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buFont typeface="Wingdings" panose="05000000000000000000" pitchFamily="2" charset="2"/>
              <a:buChar char="§"/>
            </a:pPr>
            <a:r>
              <a:rPr lang="en-IN" sz="2200" dirty="0" smtClean="0">
                <a:latin typeface="Times New Roman" panose="02020603050405020304" pitchFamily="18" charset="0"/>
                <a:ea typeface="Calibri" panose="020F0502020204030204"/>
                <a:cs typeface="Times New Roman" panose="02020603050405020304" pitchFamily="18" charset="0"/>
              </a:rPr>
              <a:t>This </a:t>
            </a:r>
            <a:r>
              <a:rPr lang="en-IN" sz="2200" dirty="0">
                <a:latin typeface="Times New Roman" panose="02020603050405020304" pitchFamily="18" charset="0"/>
                <a:ea typeface="Calibri" panose="020F0502020204030204"/>
                <a:cs typeface="Times New Roman" panose="02020603050405020304" pitchFamily="18" charset="0"/>
              </a:rPr>
              <a:t>development has been fostered by the liberalisation of markets, rapid technological progress and major advances in telecommunications.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buFont typeface="Wingdings" panose="05000000000000000000" pitchFamily="2" charset="2"/>
              <a:buChar char="§"/>
            </a:pPr>
            <a:r>
              <a:rPr lang="en-IN" sz="2200" dirty="0" smtClean="0">
                <a:latin typeface="Times New Roman" panose="02020603050405020304" pitchFamily="18" charset="0"/>
                <a:ea typeface="Calibri" panose="020F0502020204030204"/>
                <a:cs typeface="Times New Roman" panose="02020603050405020304" pitchFamily="18" charset="0"/>
              </a:rPr>
              <a:t>This </a:t>
            </a:r>
            <a:r>
              <a:rPr lang="en-IN" sz="2200" dirty="0">
                <a:latin typeface="Times New Roman" panose="02020603050405020304" pitchFamily="18" charset="0"/>
                <a:ea typeface="Calibri" panose="020F0502020204030204"/>
                <a:cs typeface="Times New Roman" panose="02020603050405020304" pitchFamily="18" charset="0"/>
              </a:rPr>
              <a:t>has created new investment and financing opportunities for businesses and people around the world.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buFont typeface="Wingdings" panose="05000000000000000000" pitchFamily="2" charset="2"/>
              <a:buChar char="§"/>
            </a:pPr>
            <a:r>
              <a:rPr lang="en-IN" sz="2200" dirty="0" smtClean="0">
                <a:latin typeface="Times New Roman" panose="02020603050405020304" pitchFamily="18" charset="0"/>
                <a:ea typeface="Calibri" panose="020F0502020204030204"/>
                <a:cs typeface="Times New Roman" panose="02020603050405020304" pitchFamily="18" charset="0"/>
              </a:rPr>
              <a:t>Easier </a:t>
            </a:r>
            <a:r>
              <a:rPr lang="en-IN" sz="2200" dirty="0">
                <a:latin typeface="Times New Roman" panose="02020603050405020304" pitchFamily="18" charset="0"/>
                <a:ea typeface="Calibri" panose="020F0502020204030204"/>
                <a:cs typeface="Times New Roman" panose="02020603050405020304" pitchFamily="18" charset="0"/>
              </a:rPr>
              <a:t>access to global financial markets for individuals and corporations will lead to a more efficient allocation of capital, which, in turn, will promote economic growth and prosperity. </a:t>
            </a:r>
            <a:endParaRPr lang="en-IN" sz="2200" dirty="0">
              <a:latin typeface="Times New Roman" panose="02020603050405020304" pitchFamily="18" charset="0"/>
              <a:ea typeface="Calibri" panose="020F0502020204030204"/>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lnSpcReduction="10000"/>
          </a:bodyPr>
          <a:lstStyle/>
          <a:p>
            <a:pPr marL="0" indent="0">
              <a:lnSpc>
                <a:spcPct val="115000"/>
              </a:lnSpc>
              <a:spcAft>
                <a:spcPts val="1000"/>
              </a:spcAft>
              <a:buNone/>
            </a:pPr>
            <a:r>
              <a:rPr lang="en-IN" sz="2200" b="1" dirty="0">
                <a:latin typeface="Times New Roman" panose="02020603050405020304" pitchFamily="18" charset="0"/>
                <a:ea typeface="Calibri" panose="020F0502020204030204"/>
                <a:cs typeface="Times New Roman" panose="02020603050405020304" pitchFamily="18" charset="0"/>
              </a:rPr>
              <a:t>2. Increased securitisation </a:t>
            </a:r>
            <a:r>
              <a:rPr lang="en-IN" sz="2200" b="1" dirty="0" smtClean="0">
                <a:latin typeface="Times New Roman" panose="02020603050405020304" pitchFamily="18" charset="0"/>
                <a:ea typeface="Calibri" panose="020F0502020204030204"/>
                <a:cs typeface="Times New Roman" panose="02020603050405020304" pitchFamily="18" charset="0"/>
              </a:rPr>
              <a:t>:</a:t>
            </a:r>
            <a:endParaRPr lang="en-IN" sz="2200" b="1"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b="1" dirty="0" smtClean="0">
                <a:latin typeface="Times New Roman" panose="02020603050405020304" pitchFamily="18" charset="0"/>
                <a:ea typeface="Calibri" panose="020F0502020204030204"/>
                <a:cs typeface="Times New Roman" panose="02020603050405020304" pitchFamily="18" charset="0"/>
              </a:rPr>
              <a:t> </a:t>
            </a:r>
            <a:r>
              <a:rPr lang="en-IN" sz="2200" dirty="0">
                <a:latin typeface="Times New Roman" panose="02020603050405020304" pitchFamily="18" charset="0"/>
                <a:ea typeface="Calibri" panose="020F0502020204030204"/>
                <a:cs typeface="Times New Roman" panose="02020603050405020304" pitchFamily="18" charset="0"/>
              </a:rPr>
              <a:t>World financial markets have also recently experienced increased securitisation.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In </a:t>
            </a:r>
            <a:r>
              <a:rPr lang="en-IN" sz="2200" dirty="0">
                <a:latin typeface="Times New Roman" panose="02020603050405020304" pitchFamily="18" charset="0"/>
                <a:ea typeface="Calibri" panose="020F0502020204030204"/>
                <a:cs typeface="Times New Roman" panose="02020603050405020304" pitchFamily="18" charset="0"/>
              </a:rPr>
              <a:t>part, this development has been accelerated by the surge in mergers and acquisitions and leveraged buy-outs that has taken place in markets of late, not least in the euro area.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One </a:t>
            </a:r>
            <a:r>
              <a:rPr lang="en-IN" sz="2200" dirty="0">
                <a:latin typeface="Times New Roman" panose="02020603050405020304" pitchFamily="18" charset="0"/>
                <a:ea typeface="Calibri" panose="020F0502020204030204"/>
                <a:cs typeface="Times New Roman" panose="02020603050405020304" pitchFamily="18" charset="0"/>
              </a:rPr>
              <a:t>aspect of this securitisation process has been the increase in corporate bond issuance.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This </a:t>
            </a:r>
            <a:r>
              <a:rPr lang="en-IN" sz="2200" dirty="0">
                <a:latin typeface="Times New Roman" panose="02020603050405020304" pitchFamily="18" charset="0"/>
                <a:ea typeface="Calibri" panose="020F0502020204030204"/>
                <a:cs typeface="Times New Roman" panose="02020603050405020304" pitchFamily="18" charset="0"/>
              </a:rPr>
              <a:t>has also coincided with a diminishing supply of government bonds in many countries, particularly in the United States. </a:t>
            </a:r>
            <a:endParaRPr lang="en-IN" sz="2200" dirty="0">
              <a:latin typeface="Times New Roman" panose="02020603050405020304" pitchFamily="18" charset="0"/>
              <a:ea typeface="Calibri" panose="020F0502020204030204"/>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lnSpc>
                <a:spcPct val="115000"/>
              </a:lnSpc>
              <a:spcAft>
                <a:spcPts val="1000"/>
              </a:spcAft>
              <a:buNone/>
            </a:pPr>
            <a:r>
              <a:rPr lang="en-IN" sz="2200" b="1" dirty="0">
                <a:latin typeface="Times New Roman" panose="02020603050405020304" pitchFamily="18" charset="0"/>
                <a:ea typeface="Calibri" panose="020F0502020204030204"/>
                <a:cs typeface="Times New Roman" panose="02020603050405020304" pitchFamily="18" charset="0"/>
              </a:rPr>
              <a:t>3. Increased competition and financial innovations:</a:t>
            </a:r>
            <a:r>
              <a:rPr lang="en-IN" sz="2200" dirty="0">
                <a:latin typeface="Times New Roman" panose="02020603050405020304" pitchFamily="18" charset="0"/>
                <a:ea typeface="Calibri" panose="020F0502020204030204"/>
                <a:cs typeface="Times New Roman" panose="02020603050405020304" pitchFamily="18" charset="0"/>
              </a:rPr>
              <a:t>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Deregulated </a:t>
            </a:r>
            <a:r>
              <a:rPr lang="en-IN" sz="2200" dirty="0">
                <a:latin typeface="Times New Roman" panose="02020603050405020304" pitchFamily="18" charset="0"/>
                <a:ea typeface="Calibri" panose="020F0502020204030204"/>
                <a:cs typeface="Times New Roman" panose="02020603050405020304" pitchFamily="18" charset="0"/>
              </a:rPr>
              <a:t>financial markets and increased competition in financial services provided a natural environment for financial innovations that resulted in the introduction of various instruments.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Examples </a:t>
            </a:r>
            <a:r>
              <a:rPr lang="en-IN" sz="2200" dirty="0">
                <a:latin typeface="Times New Roman" panose="02020603050405020304" pitchFamily="18" charset="0"/>
                <a:ea typeface="Calibri" panose="020F0502020204030204"/>
                <a:cs typeface="Times New Roman" panose="02020603050405020304" pitchFamily="18" charset="0"/>
              </a:rPr>
              <a:t>of these innovative instruments include currency futures and options, multicurrency bonds, international mutual funds, country funds, and foreign stock index futures and options.</a:t>
            </a:r>
            <a:endParaRPr lang="en-IN" sz="2200" dirty="0">
              <a:latin typeface="Times New Roman" panose="02020603050405020304" pitchFamily="18" charset="0"/>
              <a:ea typeface="Calibri" panose="020F0502020204030204"/>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Autofit/>
          </a:bodyPr>
          <a:lstStyle/>
          <a:p>
            <a:pPr marL="0" indent="0">
              <a:lnSpc>
                <a:spcPct val="115000"/>
              </a:lnSpc>
              <a:spcAft>
                <a:spcPts val="1000"/>
              </a:spcAft>
              <a:buNone/>
            </a:pPr>
            <a:r>
              <a:rPr lang="en-IN" sz="2200" b="1" dirty="0">
                <a:latin typeface="Times New Roman" panose="02020603050405020304" pitchFamily="18" charset="0"/>
                <a:ea typeface="Calibri" panose="020F0502020204030204"/>
                <a:cs typeface="Times New Roman" panose="02020603050405020304" pitchFamily="18" charset="0"/>
              </a:rPr>
              <a:t>4. Growth of cross listing</a:t>
            </a:r>
            <a:r>
              <a:rPr lang="en-IN" sz="2200" b="1" dirty="0" smtClean="0">
                <a:latin typeface="Times New Roman" panose="02020603050405020304" pitchFamily="18" charset="0"/>
                <a:ea typeface="Calibri" panose="020F0502020204030204"/>
                <a:cs typeface="Times New Roman" panose="02020603050405020304" pitchFamily="18" charset="0"/>
              </a:rPr>
              <a:t>:</a:t>
            </a:r>
            <a:endParaRPr lang="en-IN" sz="2200" b="1"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 </a:t>
            </a:r>
            <a:r>
              <a:rPr lang="en-IN" sz="2200" dirty="0">
                <a:latin typeface="Times New Roman" panose="02020603050405020304" pitchFamily="18" charset="0"/>
                <a:ea typeface="Calibri" panose="020F0502020204030204"/>
                <a:cs typeface="Times New Roman" panose="02020603050405020304" pitchFamily="18" charset="0"/>
              </a:rPr>
              <a:t>Cross listing refers to a firm having its equity shares listed on one or more foreign stock exchanges, in addition to the home country stock exchange.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Such </a:t>
            </a:r>
            <a:r>
              <a:rPr lang="en-IN" sz="2200" dirty="0">
                <a:latin typeface="Times New Roman" panose="02020603050405020304" pitchFamily="18" charset="0"/>
                <a:ea typeface="Calibri" panose="020F0502020204030204"/>
                <a:cs typeface="Times New Roman" panose="02020603050405020304" pitchFamily="18" charset="0"/>
              </a:rPr>
              <a:t>well-known non-US companies as Seagram, Sony, Toyota Motor, Fiat, </a:t>
            </a:r>
            <a:r>
              <a:rPr lang="en-IN" sz="2200" dirty="0" err="1">
                <a:latin typeface="Times New Roman" panose="02020603050405020304" pitchFamily="18" charset="0"/>
                <a:ea typeface="Calibri" panose="020F0502020204030204"/>
                <a:cs typeface="Times New Roman" panose="02020603050405020304" pitchFamily="18" charset="0"/>
              </a:rPr>
              <a:t>Telefonos</a:t>
            </a:r>
            <a:r>
              <a:rPr lang="en-IN" sz="2200" dirty="0">
                <a:latin typeface="Times New Roman" panose="02020603050405020304" pitchFamily="18" charset="0"/>
                <a:ea typeface="Calibri" panose="020F0502020204030204"/>
                <a:cs typeface="Times New Roman" panose="02020603050405020304" pitchFamily="18" charset="0"/>
              </a:rPr>
              <a:t> de Mexico, KLM, British Petroleum, </a:t>
            </a:r>
            <a:r>
              <a:rPr lang="en-IN" sz="2200" dirty="0" err="1">
                <a:latin typeface="Times New Roman" panose="02020603050405020304" pitchFamily="18" charset="0"/>
                <a:ea typeface="Calibri" panose="020F0502020204030204"/>
                <a:cs typeface="Times New Roman" panose="02020603050405020304" pitchFamily="18" charset="0"/>
              </a:rPr>
              <a:t>Glaxo</a:t>
            </a:r>
            <a:r>
              <a:rPr lang="en-IN" sz="2200" dirty="0">
                <a:latin typeface="Times New Roman" panose="02020603050405020304" pitchFamily="18" charset="0"/>
                <a:ea typeface="Calibri" panose="020F0502020204030204"/>
                <a:cs typeface="Times New Roman" panose="02020603050405020304" pitchFamily="18" charset="0"/>
              </a:rPr>
              <a:t>, and </a:t>
            </a:r>
            <a:r>
              <a:rPr lang="en-IN" sz="2200" dirty="0" err="1">
                <a:latin typeface="Times New Roman" panose="02020603050405020304" pitchFamily="18" charset="0"/>
                <a:ea typeface="Calibri" panose="020F0502020204030204"/>
                <a:cs typeface="Times New Roman" panose="02020603050405020304" pitchFamily="18" charset="0"/>
              </a:rPr>
              <a:t>Diamler</a:t>
            </a:r>
            <a:r>
              <a:rPr lang="en-IN" sz="2200" dirty="0">
                <a:latin typeface="Times New Roman" panose="02020603050405020304" pitchFamily="18" charset="0"/>
                <a:ea typeface="Calibri" panose="020F0502020204030204"/>
                <a:cs typeface="Times New Roman" panose="02020603050405020304" pitchFamily="18" charset="0"/>
              </a:rPr>
              <a:t> are directly listed and traded on the New York Stock Exchange</a:t>
            </a:r>
            <a:r>
              <a:rPr lang="en-IN" sz="2200" dirty="0" smtClean="0">
                <a:latin typeface="Times New Roman" panose="02020603050405020304" pitchFamily="18" charset="0"/>
                <a:ea typeface="Calibri" panose="020F0502020204030204"/>
                <a:cs typeface="Times New Roman" panose="02020603050405020304" pitchFamily="18" charset="0"/>
              </a:rPr>
              <a:t>.</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 </a:t>
            </a:r>
            <a:r>
              <a:rPr lang="en-IN" sz="2200" dirty="0">
                <a:latin typeface="Times New Roman" panose="02020603050405020304" pitchFamily="18" charset="0"/>
                <a:ea typeface="Calibri" panose="020F0502020204030204"/>
                <a:cs typeface="Times New Roman" panose="02020603050405020304" pitchFamily="18" charset="0"/>
              </a:rPr>
              <a:t>At the same time, US firms such as IBM and GM are listed on the Brussels, Frankfurt, London, and Paris stock exchanges</a:t>
            </a:r>
            <a:r>
              <a:rPr lang="en-IN" sz="2200" dirty="0" smtClean="0">
                <a:latin typeface="Times New Roman" panose="02020603050405020304" pitchFamily="18" charset="0"/>
                <a:ea typeface="Calibri" panose="020F0502020204030204"/>
                <a:cs typeface="Times New Roman" panose="02020603050405020304" pitchFamily="18" charset="0"/>
              </a:rPr>
              <a:t>.</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Autofit/>
          </a:bodyPr>
          <a:lstStyle/>
          <a:p>
            <a:pPr marL="0" indent="0">
              <a:lnSpc>
                <a:spcPct val="115000"/>
              </a:lnSpc>
              <a:spcAft>
                <a:spcPts val="1000"/>
              </a:spcAft>
              <a:buNone/>
            </a:pPr>
            <a:r>
              <a:rPr lang="en-IN" sz="2200" b="1" dirty="0">
                <a:latin typeface="Times New Roman" panose="02020603050405020304" pitchFamily="18" charset="0"/>
                <a:ea typeface="Calibri" panose="020F0502020204030204"/>
                <a:cs typeface="Times New Roman" panose="02020603050405020304" pitchFamily="18" charset="0"/>
              </a:rPr>
              <a:t>5. Growth of European monetary union: </a:t>
            </a:r>
            <a:endParaRPr lang="en-IN" sz="2200" b="1" dirty="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Currently</a:t>
            </a:r>
            <a:r>
              <a:rPr lang="en-IN" sz="2200" dirty="0">
                <a:latin typeface="Times New Roman" panose="02020603050405020304" pitchFamily="18" charset="0"/>
                <a:ea typeface="Calibri" panose="020F0502020204030204"/>
                <a:cs typeface="Times New Roman" panose="02020603050405020304" pitchFamily="18" charset="0"/>
              </a:rPr>
              <a:t>, more than 300 million Europeans in 12 countries (Austria, Belgium, Finland, France, Germany, Greece, Ireland, Italy, Luxembourg, the Netherlands, Portugal, and Spain) are using the common currency on a daily basis.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No </a:t>
            </a:r>
            <a:r>
              <a:rPr lang="en-IN" sz="2200" dirty="0">
                <a:latin typeface="Times New Roman" panose="02020603050405020304" pitchFamily="18" charset="0"/>
                <a:ea typeface="Calibri" panose="020F0502020204030204"/>
                <a:cs typeface="Times New Roman" panose="02020603050405020304" pitchFamily="18" charset="0"/>
              </a:rPr>
              <a:t>single currency has circulated so widely in Europe since the days of the Roman Empire. Considering that up to 10 countries, including the Czech Republic, Hungary, and Poland, are planning to join the European Union (EU), and that many of them would like to adopt the euro relatively soon thereafter, the transaction domain of the euro may become larger that that of the US dollar in the near future. </a:t>
            </a:r>
            <a:endParaRPr lang="en-IN" sz="2200" dirty="0">
              <a:latin typeface="Times New Roman" panose="02020603050405020304" pitchFamily="18" charset="0"/>
              <a:ea typeface="Calibri" panose="020F0502020204030204"/>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lnSpc>
                <a:spcPct val="115000"/>
              </a:lnSpc>
              <a:spcAft>
                <a:spcPts val="1000"/>
              </a:spcAft>
              <a:buNone/>
            </a:pPr>
            <a:r>
              <a:rPr lang="en-IN" sz="2200" b="1" dirty="0">
                <a:latin typeface="Times New Roman" panose="02020603050405020304" pitchFamily="18" charset="0"/>
                <a:ea typeface="Calibri" panose="020F0502020204030204"/>
                <a:cs typeface="Times New Roman" panose="02020603050405020304" pitchFamily="18" charset="0"/>
              </a:rPr>
              <a:t>6. Introduction of world equity benchmark shares:</a:t>
            </a:r>
            <a:r>
              <a:rPr lang="en-IN" sz="2200" dirty="0">
                <a:latin typeface="Times New Roman" panose="02020603050405020304" pitchFamily="18" charset="0"/>
                <a:ea typeface="Calibri" panose="020F0502020204030204"/>
                <a:cs typeface="Times New Roman" panose="02020603050405020304" pitchFamily="18" charset="0"/>
              </a:rPr>
              <a:t>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Recently</a:t>
            </a:r>
            <a:r>
              <a:rPr lang="en-IN" sz="2200" dirty="0">
                <a:latin typeface="Times New Roman" panose="02020603050405020304" pitchFamily="18" charset="0"/>
                <a:ea typeface="Calibri" panose="020F0502020204030204"/>
                <a:cs typeface="Times New Roman" panose="02020603050405020304" pitchFamily="18" charset="0"/>
              </a:rPr>
              <a:t>, Barclays Global Investors introduced World Equity Benchmark Shares (WEBS) as vehicles to facilitate investment in country funds. WEBS are country-specific baskets of stocks designed to replicate the MSCI country indexes of 20 countries and three regions. They trade as shares on the American Stock Exchange. </a:t>
            </a:r>
            <a:endParaRPr lang="en-IN" sz="2200" dirty="0">
              <a:latin typeface="Times New Roman" panose="02020603050405020304" pitchFamily="18" charset="0"/>
              <a:ea typeface="Calibri" panose="020F0502020204030204"/>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457200" y="1484784"/>
            <a:ext cx="8229600" cy="4641379"/>
          </a:xfrm>
        </p:spPr>
        <p:txBody>
          <a:bodyPr>
            <a:noAutofit/>
          </a:bodyPr>
          <a:lstStyle/>
          <a:p>
            <a:pPr marL="0" indent="0">
              <a:lnSpc>
                <a:spcPct val="115000"/>
              </a:lnSpc>
              <a:spcAft>
                <a:spcPts val="1000"/>
              </a:spcAft>
              <a:buNone/>
            </a:pPr>
            <a:r>
              <a:rPr lang="en-IN" sz="2200" b="1" dirty="0">
                <a:latin typeface="Times New Roman" panose="02020603050405020304" pitchFamily="18" charset="0"/>
                <a:ea typeface="Calibri" panose="020F0502020204030204"/>
                <a:cs typeface="Times New Roman" panose="02020603050405020304" pitchFamily="18" charset="0"/>
              </a:rPr>
              <a:t>7. Innovations in the global derivative markets</a:t>
            </a:r>
            <a:r>
              <a:rPr lang="en-IN" sz="2200" b="1" dirty="0" smtClean="0">
                <a:latin typeface="Times New Roman" panose="02020603050405020304" pitchFamily="18" charset="0"/>
                <a:ea typeface="Calibri" panose="020F0502020204030204"/>
                <a:cs typeface="Times New Roman" panose="02020603050405020304" pitchFamily="18" charset="0"/>
              </a:rPr>
              <a:t>:</a:t>
            </a:r>
            <a:endParaRPr lang="en-IN" sz="2200" b="1"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 </a:t>
            </a:r>
            <a:r>
              <a:rPr lang="en-IN" sz="2200" dirty="0">
                <a:latin typeface="Times New Roman" panose="02020603050405020304" pitchFamily="18" charset="0"/>
                <a:ea typeface="Calibri" panose="020F0502020204030204"/>
                <a:cs typeface="Times New Roman" panose="02020603050405020304" pitchFamily="18" charset="0"/>
              </a:rPr>
              <a:t>A number of innovations have taken place in the global derivative markets.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A </a:t>
            </a:r>
            <a:r>
              <a:rPr lang="en-IN" sz="2200" dirty="0">
                <a:latin typeface="Times New Roman" panose="02020603050405020304" pitchFamily="18" charset="0"/>
                <a:ea typeface="Calibri" panose="020F0502020204030204"/>
                <a:cs typeface="Times New Roman" panose="02020603050405020304" pitchFamily="18" charset="0"/>
              </a:rPr>
              <a:t>recent development in options is the trading of options on futures contract. For example, a trader can buy an option that allows him to enter the future contract at a particular price, no matter what the market of the futures contract might be.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Another </a:t>
            </a:r>
            <a:r>
              <a:rPr lang="en-IN" sz="2200" dirty="0">
                <a:latin typeface="Times New Roman" panose="02020603050405020304" pitchFamily="18" charset="0"/>
                <a:ea typeface="Calibri" panose="020F0502020204030204"/>
                <a:cs typeface="Times New Roman" panose="02020603050405020304" pitchFamily="18" charset="0"/>
              </a:rPr>
              <a:t>development in the derivative market is the introduction of </a:t>
            </a:r>
            <a:r>
              <a:rPr lang="en-IN" sz="2200" dirty="0" err="1">
                <a:latin typeface="Times New Roman" panose="02020603050405020304" pitchFamily="18" charset="0"/>
                <a:ea typeface="Calibri" panose="020F0502020204030204"/>
                <a:cs typeface="Times New Roman" panose="02020603050405020304" pitchFamily="18" charset="0"/>
              </a:rPr>
              <a:t>swaptions</a:t>
            </a:r>
            <a:r>
              <a:rPr lang="en-IN" sz="2200" dirty="0">
                <a:latin typeface="Times New Roman" panose="02020603050405020304" pitchFamily="18" charset="0"/>
                <a:ea typeface="Calibri" panose="020F0502020204030204"/>
                <a:cs typeface="Times New Roman" panose="02020603050405020304" pitchFamily="18" charset="0"/>
              </a:rPr>
              <a:t>. These are options to enter into a swap agreement at some pre-agreed contract terms at some time in the future in return for the payment of an up-front premium. Weather derivatives are new financial instruments introduced recently. </a:t>
            </a:r>
            <a:endParaRPr lang="en-IN" sz="2200" dirty="0">
              <a:latin typeface="Times New Roman" panose="02020603050405020304" pitchFamily="18" charset="0"/>
              <a:ea typeface="Calibri" panose="020F0502020204030204"/>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lnSpc>
                <a:spcPct val="115000"/>
              </a:lnSpc>
              <a:spcAft>
                <a:spcPts val="1000"/>
              </a:spcAft>
              <a:buNone/>
            </a:pPr>
            <a:r>
              <a:rPr lang="en-IN" sz="2200" b="1" dirty="0">
                <a:latin typeface="Times New Roman" panose="02020603050405020304" pitchFamily="18" charset="0"/>
                <a:ea typeface="Calibri" panose="020F0502020204030204"/>
                <a:cs typeface="Times New Roman" panose="02020603050405020304" pitchFamily="18" charset="0"/>
              </a:rPr>
              <a:t>8. </a:t>
            </a:r>
            <a:r>
              <a:rPr lang="en-IN" sz="2200" b="1" dirty="0" smtClean="0">
                <a:latin typeface="Times New Roman" panose="02020603050405020304" pitchFamily="18" charset="0"/>
                <a:ea typeface="Calibri" panose="020F0502020204030204"/>
                <a:cs typeface="Times New Roman" panose="02020603050405020304" pitchFamily="18" charset="0"/>
              </a:rPr>
              <a:t>Demutualisation of </a:t>
            </a:r>
            <a:r>
              <a:rPr lang="en-IN" sz="2200" b="1" dirty="0">
                <a:latin typeface="Times New Roman" panose="02020603050405020304" pitchFamily="18" charset="0"/>
                <a:ea typeface="Calibri" panose="020F0502020204030204"/>
                <a:cs typeface="Times New Roman" panose="02020603050405020304" pitchFamily="18" charset="0"/>
              </a:rPr>
              <a:t>financial markets: </a:t>
            </a:r>
            <a:endParaRPr lang="en-IN" sz="2200" b="1"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Worldwide</a:t>
            </a:r>
            <a:r>
              <a:rPr lang="en-IN" sz="2200" dirty="0">
                <a:latin typeface="Times New Roman" panose="02020603050405020304" pitchFamily="18" charset="0"/>
                <a:ea typeface="Calibri" panose="020F0502020204030204"/>
                <a:cs typeface="Times New Roman" panose="02020603050405020304" pitchFamily="18" charset="0"/>
              </a:rPr>
              <a:t>, the majority of equity stock exchanges, and many derivative exchanges have been demutualised</a:t>
            </a:r>
            <a:r>
              <a:rPr lang="en-IN" sz="2200" dirty="0" smtClean="0">
                <a:latin typeface="Times New Roman" panose="02020603050405020304" pitchFamily="18" charset="0"/>
                <a:ea typeface="Calibri" panose="020F0502020204030204"/>
                <a:cs typeface="Times New Roman" panose="02020603050405020304" pitchFamily="18" charset="0"/>
              </a:rPr>
              <a:t>.</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Demutualisation </a:t>
            </a:r>
            <a:r>
              <a:rPr lang="en-IN" sz="2200" dirty="0">
                <a:latin typeface="Times New Roman" panose="02020603050405020304" pitchFamily="18" charset="0"/>
                <a:ea typeface="Calibri" panose="020F0502020204030204"/>
                <a:cs typeface="Times New Roman" panose="02020603050405020304" pitchFamily="18" charset="0"/>
              </a:rPr>
              <a:t>is a recent change in the global financial markets. </a:t>
            </a:r>
            <a:endParaRPr lang="en-IN" sz="2200" dirty="0">
              <a:latin typeface="Times New Roman" panose="02020603050405020304" pitchFamily="18" charset="0"/>
              <a:ea typeface="Calibri" panose="020F0502020204030204"/>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7373</Words>
  <Application>WPS Presentation</Application>
  <PresentationFormat>On-screen Show (4:3)</PresentationFormat>
  <Paragraphs>99</Paragraphs>
  <Slides>18</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18</vt:i4>
      </vt:variant>
    </vt:vector>
  </HeadingPairs>
  <TitlesOfParts>
    <vt:vector size="28" baseType="lpstr">
      <vt:lpstr>Arial</vt:lpstr>
      <vt:lpstr>SimSun</vt:lpstr>
      <vt:lpstr>Wingdings</vt:lpstr>
      <vt:lpstr>Calibri</vt:lpstr>
      <vt:lpstr>Times New Roman</vt:lpstr>
      <vt:lpstr>Times New Roman</vt:lpstr>
      <vt:lpstr>Microsoft YaHei</vt:lpstr>
      <vt:lpstr>Arial Unicode MS</vt:lpstr>
      <vt:lpstr>Calibri</vt:lpstr>
      <vt:lpstr>Office Theme</vt:lpstr>
      <vt:lpstr>Recent changes or developments in the global financial markets</vt:lpstr>
      <vt:lpstr>The recent changes or developments in the global financial markets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Features of Euro bond</dc:title>
  <dc:creator>user</dc:creator>
  <cp:lastModifiedBy>user</cp:lastModifiedBy>
  <cp:revision>23</cp:revision>
  <dcterms:created xsi:type="dcterms:W3CDTF">2021-01-16T03:46:00Z</dcterms:created>
  <dcterms:modified xsi:type="dcterms:W3CDTF">2024-08-31T07:11:31Z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954BFD6ED8F44DF3B1B3FE8E7EE0C429_12</vt:lpwstr>
  </property>
  <property fmtid="{D5CDD505-2E9C-101B-9397-08002B2CF9AE}" pid="3" name="KSOProductBuildVer">
    <vt:lpwstr>1033-12.2.0.17562</vt:lpwstr>
  </property>
</Properties>
</file>