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70" r:id="rId16"/>
    <p:sldId id="271" r:id="rId17"/>
    <p:sldId id="272" r:id="rId18"/>
    <p:sldId id="273" r:id="rId19"/>
    <p:sldId id="274" r:id="rId20"/>
    <p:sldId id="275" r:id="rId21"/>
    <p:sldId id="276" r:id="rId22"/>
    <p:sldId id="277" r:id="rId23"/>
    <p:sldId id="282" r:id="rId24"/>
    <p:sldId id="279" r:id="rId25"/>
    <p:sldId id="280" r:id="rId26"/>
    <p:sldId id="283" r:id="rId27"/>
    <p:sldId id="284"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 Target="slides/slide1.xml"/><Relationship Id="rId29" Type="http://schemas.openxmlformats.org/officeDocument/2006/relationships/presProps" Target="presProps.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83162C1-4592-4F66-BAE4-5805FCF743D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796AFCB-C671-4C5F-BBB0-578BB05D668F}"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483162C1-4592-4F66-BAE4-5805FCF743D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796AFCB-C671-4C5F-BBB0-578BB05D668F}"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483162C1-4592-4F66-BAE4-5805FCF743D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796AFCB-C671-4C5F-BBB0-578BB05D668F}"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483162C1-4592-4F66-BAE4-5805FCF743D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796AFCB-C671-4C5F-BBB0-578BB05D668F}"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483162C1-4592-4F66-BAE4-5805FCF743D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796AFCB-C671-4C5F-BBB0-578BB05D668F}"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483162C1-4592-4F66-BAE4-5805FCF743D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796AFCB-C671-4C5F-BBB0-578BB05D668F}"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483162C1-4592-4F66-BAE4-5805FCF743DE}"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796AFCB-C671-4C5F-BBB0-578BB05D668F}"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83162C1-4592-4F66-BAE4-5805FCF743DE}"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796AFCB-C671-4C5F-BBB0-578BB05D668F}"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3162C1-4592-4F66-BAE4-5805FCF743DE}"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796AFCB-C671-4C5F-BBB0-578BB05D668F}"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483162C1-4592-4F66-BAE4-5805FCF743D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796AFCB-C671-4C5F-BBB0-578BB05D668F}"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483162C1-4592-4F66-BAE4-5805FCF743D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796AFCB-C671-4C5F-BBB0-578BB05D668F}"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3162C1-4592-4F66-BAE4-5805FCF743DE}"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96AFCB-C671-4C5F-BBB0-578BB05D668F}"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jpeg"/><Relationship Id="rId1" Type="http://schemas.openxmlformats.org/officeDocument/2006/relationships/image" Target="../media/image2.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3">
              <a:lumMod val="40000"/>
              <a:lumOff val="60000"/>
            </a:schemeClr>
          </a:solidFill>
        </p:spPr>
        <p:txBody>
          <a:bodyPr>
            <a:normAutofit/>
          </a:bodyPr>
          <a:lstStyle/>
          <a:p>
            <a:pPr>
              <a:lnSpc>
                <a:spcPct val="115000"/>
              </a:lnSpc>
              <a:spcAft>
                <a:spcPts val="1000"/>
              </a:spcAft>
            </a:pPr>
            <a:r>
              <a:rPr lang="en-IN" sz="2800" b="1" dirty="0">
                <a:solidFill>
                  <a:srgbClr val="FF0000"/>
                </a:solidFill>
                <a:ea typeface="Calibri" panose="020F0502020204030204"/>
                <a:cs typeface="Times New Roman" panose="02020603050405020304"/>
              </a:rPr>
              <a:t>Theories and Models of Exchange Rate</a:t>
            </a:r>
            <a:br>
              <a:rPr lang="en-IN" sz="2800" b="1" dirty="0">
                <a:solidFill>
                  <a:srgbClr val="FF0000"/>
                </a:solidFill>
                <a:ea typeface="Calibri" panose="020F0502020204030204"/>
                <a:cs typeface="Times New Roman" panose="02020603050405020304"/>
              </a:rPr>
            </a:br>
            <a:endParaRPr lang="en-IN" sz="2800" b="1" dirty="0">
              <a:solidFill>
                <a:srgbClr val="FF0000"/>
              </a:solidFill>
              <a:ea typeface="Calibri" panose="020F0502020204030204"/>
              <a:cs typeface="Times New Roman" panose="02020603050405020304"/>
            </a:endParaRPr>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algn="ctr">
              <a:lnSpc>
                <a:spcPct val="115000"/>
              </a:lnSpc>
              <a:spcAft>
                <a:spcPts val="1000"/>
              </a:spcAft>
            </a:pPr>
            <a:r>
              <a:rPr lang="en-IN" sz="2200" dirty="0" smtClean="0">
                <a:effectLst/>
                <a:latin typeface="Times New Roman" panose="02020603050405020304" pitchFamily="18" charset="0"/>
                <a:ea typeface="Calibri" panose="020F0502020204030204"/>
                <a:cs typeface="Times New Roman" panose="02020603050405020304" pitchFamily="18" charset="0"/>
              </a:rPr>
              <a:t>In short, the Absolute form of PPP theory states that prices of similar products countries should be equal when measured in a common currency.</a:t>
            </a:r>
            <a:endParaRPr lang="en-IN" sz="2200" dirty="0" smtClean="0">
              <a:effectLst/>
              <a:latin typeface="Times New Roman" panose="02020603050405020304" pitchFamily="18" charset="0"/>
              <a:ea typeface="Calibri" panose="020F0502020204030204"/>
              <a:cs typeface="Times New Roman" panose="02020603050405020304" pitchFamily="18" charset="0"/>
            </a:endParaRPr>
          </a:p>
          <a:p>
            <a:pPr marL="0" indent="0" algn="ctr">
              <a:lnSpc>
                <a:spcPct val="115000"/>
              </a:lnSpc>
              <a:spcAft>
                <a:spcPts val="1000"/>
              </a:spcAft>
              <a:buNone/>
            </a:pPr>
            <a:endParaRPr lang="en-IN" sz="2200" dirty="0" smtClean="0">
              <a:effectLst/>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u="sng" dirty="0" smtClean="0">
                <a:latin typeface="Times New Roman" panose="02020603050405020304" pitchFamily="18" charset="0"/>
                <a:ea typeface="Calibri" panose="020F0502020204030204"/>
                <a:cs typeface="Times New Roman" panose="02020603050405020304" pitchFamily="18" charset="0"/>
              </a:rPr>
              <a:t>Price of a product in country X </a:t>
            </a: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b="1" dirty="0" smtClean="0">
                <a:latin typeface="Times New Roman" panose="02020603050405020304" pitchFamily="18" charset="0"/>
                <a:ea typeface="Calibri" panose="020F0502020204030204"/>
                <a:cs typeface="Times New Roman" panose="02020603050405020304" pitchFamily="18" charset="0"/>
              </a:rPr>
              <a:t>=</a:t>
            </a: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u="sng" dirty="0" smtClean="0">
                <a:solidFill>
                  <a:prstClr val="black"/>
                </a:solidFill>
                <a:latin typeface="Times New Roman" panose="02020603050405020304" pitchFamily="18" charset="0"/>
                <a:ea typeface="Calibri" panose="020F0502020204030204"/>
                <a:cs typeface="Times New Roman" panose="02020603050405020304" pitchFamily="18" charset="0"/>
              </a:rPr>
              <a:t>Currency of Country X</a:t>
            </a:r>
            <a:endParaRPr lang="en-IN" sz="2200" u="sng" dirty="0" smtClean="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          Price of product of Country Y          Currency of Country Y</a:t>
            </a:r>
            <a:endParaRPr lang="en-IN" sz="2200" dirty="0" smtClean="0">
              <a:latin typeface="Times New Roman" panose="02020603050405020304" pitchFamily="18" charset="0"/>
              <a:cs typeface="Times New Roman" panose="02020603050405020304" pitchFamily="18" charset="0"/>
            </a:endParaRPr>
          </a:p>
          <a:p>
            <a:pPr marL="0" indent="0">
              <a:lnSpc>
                <a:spcPct val="115000"/>
              </a:lnSpc>
              <a:spcAft>
                <a:spcPts val="1000"/>
              </a:spcAft>
              <a:buNone/>
            </a:pPr>
            <a:r>
              <a:rPr lang="en-US" sz="2200" dirty="0">
                <a:latin typeface="Times New Roman" panose="02020603050405020304" pitchFamily="18" charset="0"/>
                <a:ea typeface="Calibri" panose="020F0502020204030204"/>
                <a:cs typeface="Times New Roman" panose="02020603050405020304" pitchFamily="18" charset="0"/>
              </a:rPr>
              <a:t>	</a:t>
            </a:r>
            <a:r>
              <a:rPr lang="en-US" sz="2200" dirty="0" smtClean="0">
                <a:latin typeface="Times New Roman" panose="02020603050405020304" pitchFamily="18" charset="0"/>
                <a:ea typeface="Calibri" panose="020F0502020204030204"/>
                <a:cs typeface="Times New Roman" panose="02020603050405020304" pitchFamily="18" charset="0"/>
              </a:rPr>
              <a:t>	</a:t>
            </a:r>
            <a:r>
              <a:rPr lang="en-IN" sz="2400" dirty="0" smtClean="0">
                <a:effectLst/>
                <a:latin typeface="Times New Roman" panose="02020603050405020304"/>
                <a:ea typeface="Calibri" panose="020F0502020204030204"/>
                <a:cs typeface="Times New Roman" panose="02020603050405020304"/>
              </a:rPr>
              <a:t>                 </a:t>
            </a:r>
            <a:endParaRPr lang="en-IN" sz="2400" dirty="0" smtClean="0">
              <a:effectLst/>
              <a:latin typeface="Times New Roman" panose="02020603050405020304"/>
              <a:ea typeface="Calibri" panose="020F0502020204030204"/>
              <a:cs typeface="Times New Roman" panose="02020603050405020304"/>
            </a:endParaRPr>
          </a:p>
          <a:p>
            <a:pPr marL="0" indent="0">
              <a:lnSpc>
                <a:spcPct val="115000"/>
              </a:lnSpc>
              <a:spcAft>
                <a:spcPts val="1000"/>
              </a:spcAft>
              <a:buNone/>
            </a:pPr>
            <a:r>
              <a:rPr lang="en-IN" sz="2400" dirty="0">
                <a:latin typeface="Times New Roman" panose="02020603050405020304"/>
                <a:ea typeface="Calibri" panose="020F0502020204030204"/>
                <a:cs typeface="Times New Roman" panose="02020603050405020304"/>
              </a:rPr>
              <a:t>	</a:t>
            </a:r>
            <a:r>
              <a:rPr lang="en-IN" sz="2400" dirty="0" smtClean="0">
                <a:latin typeface="Times New Roman" panose="02020603050405020304"/>
                <a:ea typeface="Calibri" panose="020F0502020204030204"/>
                <a:cs typeface="Times New Roman" panose="02020603050405020304"/>
              </a:rPr>
              <a:t>		  </a:t>
            </a:r>
            <a:r>
              <a:rPr lang="en-IN" sz="2400" dirty="0" smtClean="0">
                <a:effectLst/>
                <a:latin typeface="Times New Roman" panose="02020603050405020304"/>
                <a:ea typeface="Calibri" panose="020F0502020204030204"/>
                <a:cs typeface="Times New Roman" panose="02020603050405020304"/>
              </a:rPr>
              <a:t>  (</a:t>
            </a:r>
            <a:r>
              <a:rPr lang="en-IN" sz="2400" dirty="0" err="1" smtClean="0">
                <a:effectLst/>
                <a:latin typeface="Times New Roman" panose="02020603050405020304"/>
                <a:ea typeface="Calibri" panose="020F0502020204030204"/>
                <a:cs typeface="Times New Roman" panose="02020603050405020304"/>
              </a:rPr>
              <a:t>P</a:t>
            </a:r>
            <a:r>
              <a:rPr lang="en-IN" sz="2400" dirty="0" err="1" smtClean="0">
                <a:latin typeface="Cambria Math" panose="02040503050406030204"/>
                <a:ea typeface="Calibri" panose="020F0502020204030204"/>
                <a:cs typeface="Times New Roman" panose="02020603050405020304"/>
              </a:rPr>
              <a:t>x</a:t>
            </a:r>
            <a:r>
              <a:rPr lang="en-IN" sz="2400" dirty="0" smtClean="0">
                <a:latin typeface="Cambria Math" panose="02040503050406030204"/>
                <a:ea typeface="Calibri" panose="020F0502020204030204"/>
                <a:cs typeface="Times New Roman" panose="02020603050405020304"/>
              </a:rPr>
              <a:t> </a:t>
            </a:r>
            <a:r>
              <a:rPr lang="en-IN" sz="2400" dirty="0" smtClean="0">
                <a:latin typeface="Times New Roman" panose="02020603050405020304"/>
                <a:ea typeface="Calibri" panose="020F0502020204030204"/>
                <a:cs typeface="Times New Roman" panose="02020603050405020304"/>
              </a:rPr>
              <a:t>/ </a:t>
            </a:r>
            <a:r>
              <a:rPr lang="en-IN" sz="2400" dirty="0" err="1" smtClean="0">
                <a:effectLst/>
                <a:latin typeface="Times New Roman" panose="02020603050405020304"/>
                <a:ea typeface="Calibri" panose="020F0502020204030204"/>
                <a:cs typeface="Times New Roman" panose="02020603050405020304"/>
              </a:rPr>
              <a:t>P</a:t>
            </a:r>
            <a:r>
              <a:rPr lang="en-IN" sz="2400" dirty="0" err="1" smtClean="0">
                <a:latin typeface="Cambria Math" panose="02040503050406030204"/>
                <a:ea typeface="Calibri" panose="020F0502020204030204"/>
                <a:cs typeface="Times New Roman" panose="02020603050405020304"/>
              </a:rPr>
              <a:t>y</a:t>
            </a:r>
            <a:r>
              <a:rPr lang="en-IN" sz="2400" dirty="0" smtClean="0">
                <a:effectLst/>
                <a:latin typeface="Times New Roman" panose="02020603050405020304"/>
                <a:ea typeface="Calibri" panose="020F0502020204030204"/>
                <a:cs typeface="Times New Roman" panose="02020603050405020304"/>
              </a:rPr>
              <a:t>) = (X/Y)</a:t>
            </a:r>
            <a:endParaRPr lang="en-IN" sz="1800" dirty="0">
              <a:ea typeface="Calibri" panose="020F0502020204030204"/>
              <a:cs typeface="Times New Roman" panose="02020603050405020304"/>
            </a:endParaRPr>
          </a:p>
          <a:p>
            <a:pPr marL="0" indent="0">
              <a:spcAft>
                <a:spcPts val="1000"/>
              </a:spcAft>
              <a:buNone/>
            </a:pPr>
            <a:endParaRPr lang="en-IN" sz="2200" dirty="0" smtClean="0">
              <a:latin typeface="Times New Roman" panose="02020603050405020304" pitchFamily="18" charset="0"/>
              <a:ea typeface="Calibri" panose="020F0502020204030204"/>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r>
              <a:rPr lang="en-US" sz="2500" b="1" dirty="0" smtClean="0"/>
              <a:t>Defects of </a:t>
            </a:r>
            <a:r>
              <a:rPr lang="en-IN" sz="2500" b="1" dirty="0">
                <a:solidFill>
                  <a:prstClr val="black"/>
                </a:solidFill>
                <a:latin typeface="Times New Roman" panose="02020603050405020304"/>
                <a:ea typeface="Calibri" panose="020F0502020204030204"/>
                <a:cs typeface="Times New Roman" panose="02020603050405020304"/>
              </a:rPr>
              <a:t>absolute version of PPP theory</a:t>
            </a:r>
            <a:endParaRPr lang="en-IN" sz="2500" b="1" dirty="0"/>
          </a:p>
        </p:txBody>
      </p:sp>
      <p:sp>
        <p:nvSpPr>
          <p:cNvPr id="3" name="Content Placeholder 2"/>
          <p:cNvSpPr>
            <a:spLocks noGrp="1"/>
          </p:cNvSpPr>
          <p:nvPr>
            <p:ph idx="1"/>
          </p:nvPr>
        </p:nvSpPr>
        <p:spPr>
          <a:solidFill>
            <a:schemeClr val="accent3">
              <a:lumMod val="20000"/>
              <a:lumOff val="80000"/>
            </a:schemeClr>
          </a:solidFill>
        </p:spPr>
        <p:txBody>
          <a:bodyPr>
            <a:noAutofit/>
          </a:bodyPr>
          <a:lstStyle/>
          <a:p>
            <a:pPr marL="457200" indent="-457200">
              <a:lnSpc>
                <a:spcPct val="115000"/>
              </a:lnSpc>
              <a:spcAft>
                <a:spcPts val="1000"/>
              </a:spcAft>
              <a:buFont typeface="+mj-lt"/>
              <a:buAutoNum type="arabicPeriod"/>
            </a:pPr>
            <a:r>
              <a:rPr lang="en-IN" sz="2200" dirty="0" smtClean="0">
                <a:effectLst/>
                <a:latin typeface="Times New Roman" panose="02020603050405020304"/>
                <a:ea typeface="Calibri" panose="020F0502020204030204"/>
                <a:cs typeface="Times New Roman" panose="02020603050405020304"/>
              </a:rPr>
              <a:t>The existence of transportation costs, tariffs, quotas etc. may prevent the absolute form of PPP. </a:t>
            </a:r>
            <a:endParaRPr lang="en-IN" sz="2200" dirty="0" smtClean="0">
              <a:effectLst/>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effectLst/>
                <a:latin typeface="Times New Roman" panose="02020603050405020304"/>
                <a:ea typeface="Calibri" panose="020F0502020204030204"/>
                <a:cs typeface="Times New Roman" panose="02020603050405020304"/>
              </a:rPr>
              <a:t>This theory holds good only if the same commodities are included in the same proportion in the domestic market and the world market basket. </a:t>
            </a:r>
            <a:endParaRPr lang="en-IN" sz="2200" dirty="0" smtClean="0">
              <a:effectLst/>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effectLst/>
                <a:latin typeface="Times New Roman" panose="02020603050405020304"/>
                <a:ea typeface="Calibri" panose="020F0502020204030204"/>
                <a:cs typeface="Times New Roman" panose="02020603050405020304"/>
              </a:rPr>
              <a:t>This theory does not cover the non traded goods and services where transaction cost is significant or too high. Examples include cement, bricks etc. </a:t>
            </a:r>
            <a:endParaRPr lang="en-IN"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r>
              <a:rPr lang="en-US" sz="2500" dirty="0" smtClean="0"/>
              <a:t>Example 1</a:t>
            </a:r>
            <a:endParaRPr lang="en-IN" sz="2500" dirty="0"/>
          </a:p>
        </p:txBody>
      </p:sp>
      <p:sp>
        <p:nvSpPr>
          <p:cNvPr id="3" name="Content Placeholder 2"/>
          <p:cNvSpPr>
            <a:spLocks noGrp="1"/>
          </p:cNvSpPr>
          <p:nvPr>
            <p:ph idx="1"/>
          </p:nvPr>
        </p:nvSpPr>
        <p:spPr>
          <a:solidFill>
            <a:schemeClr val="accent3">
              <a:lumMod val="20000"/>
              <a:lumOff val="80000"/>
            </a:schemeClr>
          </a:solidFill>
        </p:spPr>
        <p:txBody>
          <a:bodyPr>
            <a:noAutofit/>
          </a:bodyPr>
          <a:lstStyle/>
          <a:p>
            <a:pPr marL="0" indent="0">
              <a:lnSpc>
                <a:spcPct val="115000"/>
              </a:lnSpc>
              <a:spcAft>
                <a:spcPts val="1000"/>
              </a:spcAft>
              <a:buNone/>
            </a:pPr>
            <a:r>
              <a:rPr lang="en-IN" sz="2200" dirty="0" smtClean="0">
                <a:effectLst/>
                <a:latin typeface="Times New Roman" panose="02020603050405020304"/>
                <a:ea typeface="Calibri" panose="020F0502020204030204"/>
                <a:cs typeface="Times New Roman" panose="02020603050405020304"/>
              </a:rPr>
              <a:t>A product is sold in India and the identical product is sold in USA. The current spot exchange rate (X/Y) is 70/USD. The price of the product in India is </a:t>
            </a:r>
            <a:r>
              <a:rPr lang="en-IN" sz="2200" dirty="0" err="1" smtClean="0">
                <a:effectLst/>
                <a:latin typeface="Times New Roman" panose="02020603050405020304"/>
                <a:ea typeface="Calibri" panose="020F0502020204030204"/>
                <a:cs typeface="Times New Roman" panose="02020603050405020304"/>
              </a:rPr>
              <a:t>Rs</a:t>
            </a:r>
            <a:r>
              <a:rPr lang="en-IN" sz="2200" dirty="0" smtClean="0">
                <a:effectLst/>
                <a:latin typeface="Times New Roman" panose="02020603050405020304"/>
                <a:ea typeface="Calibri" panose="020F0502020204030204"/>
                <a:cs typeface="Times New Roman" panose="02020603050405020304"/>
              </a:rPr>
              <a:t>. 140.</a:t>
            </a:r>
            <a:endParaRPr lang="en-IN" sz="2200" dirty="0">
              <a:ea typeface="Calibri" panose="020F0502020204030204"/>
              <a:cs typeface="Times New Roman" panose="02020603050405020304"/>
            </a:endParaRPr>
          </a:p>
          <a:p>
            <a:pPr marL="457200" indent="-457200">
              <a:lnSpc>
                <a:spcPct val="115000"/>
              </a:lnSpc>
              <a:spcAft>
                <a:spcPts val="1000"/>
              </a:spcAft>
              <a:buAutoNum type="alphaLcParenBoth"/>
            </a:pPr>
            <a:r>
              <a:rPr lang="en-IN" sz="2200" dirty="0" smtClean="0">
                <a:effectLst/>
                <a:latin typeface="Times New Roman" panose="02020603050405020304"/>
                <a:ea typeface="Calibri" panose="020F0502020204030204"/>
                <a:cs typeface="Times New Roman" panose="02020603050405020304"/>
              </a:rPr>
              <a:t>Find the price of the product in USA according to absolute PPP theory. </a:t>
            </a:r>
            <a:endParaRPr lang="en-IN" sz="2200" dirty="0" smtClean="0">
              <a:effectLst/>
              <a:latin typeface="Times New Roman" panose="02020603050405020304"/>
              <a:ea typeface="Calibri" panose="020F0502020204030204"/>
              <a:cs typeface="Times New Roman" panose="02020603050405020304"/>
            </a:endParaRPr>
          </a:p>
          <a:p>
            <a:pPr marL="457200" indent="-457200">
              <a:lnSpc>
                <a:spcPct val="115000"/>
              </a:lnSpc>
              <a:spcAft>
                <a:spcPts val="1000"/>
              </a:spcAft>
              <a:buAutoNum type="alphaLcParenBoth"/>
            </a:pPr>
            <a:r>
              <a:rPr lang="en-IN" sz="2200" dirty="0" smtClean="0">
                <a:effectLst/>
                <a:latin typeface="Times New Roman" panose="02020603050405020304"/>
                <a:ea typeface="Calibri" panose="020F0502020204030204"/>
                <a:cs typeface="Times New Roman" panose="02020603050405020304"/>
              </a:rPr>
              <a:t>If the price of the product in USA is $1.60, what is the exchange rate?</a:t>
            </a:r>
            <a:endParaRPr lang="en-IN" sz="2200" dirty="0">
              <a:ea typeface="Calibri" panose="020F0502020204030204"/>
              <a:cs typeface="Times New Roman" panose="02020603050405020304"/>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r>
              <a:rPr lang="en-US" sz="2500" dirty="0" smtClean="0"/>
              <a:t>Solution </a:t>
            </a:r>
            <a:endParaRPr lang="en-IN" sz="2500" dirty="0"/>
          </a:p>
        </p:txBody>
      </p:sp>
      <p:sp>
        <p:nvSpPr>
          <p:cNvPr id="3" name="Content Placeholder 2"/>
          <p:cNvSpPr>
            <a:spLocks noGrp="1"/>
          </p:cNvSpPr>
          <p:nvPr>
            <p:ph idx="1"/>
          </p:nvPr>
        </p:nvSpPr>
        <p:spPr>
          <a:xfrm>
            <a:off x="457200" y="1600200"/>
            <a:ext cx="8229600" cy="4997152"/>
          </a:xfrm>
          <a:solidFill>
            <a:schemeClr val="accent3">
              <a:lumMod val="20000"/>
              <a:lumOff val="80000"/>
            </a:schemeClr>
          </a:solidFill>
        </p:spPr>
        <p:txBody>
          <a:bodyPr>
            <a:noAutofit/>
          </a:bodyPr>
          <a:lstStyle/>
          <a:p>
            <a:pPr marL="0" lvl="0" indent="0">
              <a:lnSpc>
                <a:spcPct val="115000"/>
              </a:lnSpc>
              <a:spcAft>
                <a:spcPts val="1000"/>
              </a:spcAft>
              <a:buNone/>
            </a:pPr>
            <a:r>
              <a:rPr lang="en-IN" sz="2200" dirty="0" smtClean="0">
                <a:solidFill>
                  <a:prstClr val="black"/>
                </a:solidFill>
                <a:latin typeface="Times New Roman" panose="02020603050405020304"/>
                <a:ea typeface="Calibri" panose="020F0502020204030204"/>
                <a:cs typeface="Times New Roman" panose="02020603050405020304"/>
              </a:rPr>
              <a:t>Assume </a:t>
            </a:r>
            <a:r>
              <a:rPr lang="en-IN" sz="2200" dirty="0">
                <a:solidFill>
                  <a:prstClr val="black"/>
                </a:solidFill>
                <a:latin typeface="Times New Roman" panose="02020603050405020304"/>
                <a:ea typeface="Calibri" panose="020F0502020204030204"/>
                <a:cs typeface="Times New Roman" panose="02020603050405020304"/>
              </a:rPr>
              <a:t>country X is India and Y is USA</a:t>
            </a:r>
            <a:endParaRPr lang="en-IN" sz="2200" dirty="0">
              <a:solidFill>
                <a:prstClr val="black"/>
              </a:solidFill>
              <a:ea typeface="Calibri" panose="020F0502020204030204"/>
              <a:cs typeface="Times New Roman" panose="02020603050405020304"/>
            </a:endParaRPr>
          </a:p>
          <a:p>
            <a:pPr marL="0" lvl="0" indent="0">
              <a:spcBef>
                <a:spcPts val="0"/>
              </a:spcBef>
              <a:spcAft>
                <a:spcPts val="1000"/>
              </a:spcAft>
              <a:buNone/>
            </a:pPr>
            <a:r>
              <a:rPr lang="en-IN" sz="2200" b="1" dirty="0">
                <a:solidFill>
                  <a:prstClr val="black"/>
                </a:solidFill>
                <a:latin typeface="Times New Roman" panose="02020603050405020304"/>
                <a:ea typeface="Calibri" panose="020F0502020204030204"/>
                <a:cs typeface="Times New Roman" panose="02020603050405020304"/>
              </a:rPr>
              <a:t>a</a:t>
            </a:r>
            <a:r>
              <a:rPr lang="en-IN" sz="2200" b="1" dirty="0" smtClean="0">
                <a:solidFill>
                  <a:prstClr val="black"/>
                </a:solidFill>
                <a:latin typeface="Times New Roman" panose="02020603050405020304"/>
                <a:ea typeface="Calibri" panose="020F0502020204030204"/>
                <a:cs typeface="Times New Roman" panose="02020603050405020304"/>
              </a:rPr>
              <a:t>)</a:t>
            </a:r>
            <a:r>
              <a:rPr lang="en-IN" sz="2200" dirty="0" smtClean="0">
                <a:solidFill>
                  <a:prstClr val="black"/>
                </a:solidFill>
                <a:latin typeface="Times New Roman" panose="02020603050405020304"/>
                <a:ea typeface="Calibri" panose="020F0502020204030204"/>
                <a:cs typeface="Times New Roman" panose="02020603050405020304"/>
              </a:rPr>
              <a:t> 	</a:t>
            </a:r>
            <a:r>
              <a:rPr lang="en-IN" sz="2200" u="sng" dirty="0" err="1" smtClean="0">
                <a:solidFill>
                  <a:prstClr val="black"/>
                </a:solidFill>
                <a:latin typeface="Times New Roman" panose="02020603050405020304"/>
                <a:ea typeface="Calibri" panose="020F0502020204030204"/>
                <a:cs typeface="Times New Roman" panose="02020603050405020304"/>
              </a:rPr>
              <a:t>Px</a:t>
            </a:r>
            <a:r>
              <a:rPr lang="en-IN" sz="2200" u="sng" dirty="0" smtClean="0">
                <a:solidFill>
                  <a:prstClr val="black"/>
                </a:solidFill>
                <a:latin typeface="Times New Roman" panose="02020603050405020304"/>
                <a:ea typeface="Calibri" panose="020F0502020204030204"/>
                <a:cs typeface="Times New Roman" panose="02020603050405020304"/>
              </a:rPr>
              <a:t> </a:t>
            </a:r>
            <a:r>
              <a:rPr lang="en-IN" sz="2200" dirty="0" smtClean="0">
                <a:solidFill>
                  <a:prstClr val="black"/>
                </a:solidFill>
                <a:latin typeface="Times New Roman" panose="02020603050405020304"/>
                <a:ea typeface="Calibri" panose="020F0502020204030204"/>
                <a:cs typeface="Times New Roman" panose="02020603050405020304"/>
              </a:rPr>
              <a:t>  =     </a:t>
            </a:r>
            <a:r>
              <a:rPr lang="en-IN" sz="2200" u="sng" dirty="0" smtClean="0">
                <a:solidFill>
                  <a:prstClr val="black"/>
                </a:solidFill>
                <a:latin typeface="Times New Roman" panose="02020603050405020304"/>
                <a:ea typeface="Calibri" panose="020F0502020204030204"/>
                <a:cs typeface="Times New Roman" panose="02020603050405020304"/>
              </a:rPr>
              <a:t>Currency X</a:t>
            </a:r>
            <a:endParaRPr lang="en-IN" sz="2200" u="sng" dirty="0" smtClean="0">
              <a:solidFill>
                <a:prstClr val="black"/>
              </a:solidFill>
              <a:ea typeface="Calibri" panose="020F0502020204030204"/>
              <a:cs typeface="Times New Roman" panose="02020603050405020304"/>
            </a:endParaRPr>
          </a:p>
          <a:p>
            <a:pPr marL="0" lvl="0" indent="0">
              <a:spcBef>
                <a:spcPts val="0"/>
              </a:spcBef>
              <a:buNone/>
            </a:pPr>
            <a:r>
              <a:rPr lang="en-IN" sz="2200" dirty="0" smtClean="0">
                <a:solidFill>
                  <a:prstClr val="black"/>
                </a:solidFill>
                <a:latin typeface="Times New Roman" panose="02020603050405020304"/>
                <a:ea typeface="Calibri" panose="020F0502020204030204"/>
                <a:cs typeface="Times New Roman" panose="02020603050405020304"/>
              </a:rPr>
              <a:t>	</a:t>
            </a:r>
            <a:r>
              <a:rPr lang="en-IN" sz="2200" dirty="0" err="1" smtClean="0">
                <a:solidFill>
                  <a:prstClr val="black"/>
                </a:solidFill>
                <a:latin typeface="Times New Roman" panose="02020603050405020304"/>
                <a:ea typeface="Calibri" panose="020F0502020204030204"/>
                <a:cs typeface="Times New Roman" panose="02020603050405020304"/>
              </a:rPr>
              <a:t>Py</a:t>
            </a:r>
            <a:r>
              <a:rPr lang="en-IN" sz="2200" dirty="0" smtClean="0">
                <a:solidFill>
                  <a:prstClr val="black"/>
                </a:solidFill>
                <a:latin typeface="Times New Roman" panose="02020603050405020304"/>
                <a:ea typeface="Calibri" panose="020F0502020204030204"/>
                <a:cs typeface="Times New Roman" panose="02020603050405020304"/>
              </a:rPr>
              <a:t>           Currency </a:t>
            </a:r>
            <a:r>
              <a:rPr lang="en-IN" sz="2200" dirty="0">
                <a:solidFill>
                  <a:prstClr val="black"/>
                </a:solidFill>
                <a:latin typeface="Times New Roman" panose="02020603050405020304"/>
                <a:ea typeface="Calibri" panose="020F0502020204030204"/>
                <a:cs typeface="Times New Roman" panose="02020603050405020304"/>
              </a:rPr>
              <a:t>Y</a:t>
            </a:r>
            <a:endParaRPr lang="en-IN" sz="2200" dirty="0">
              <a:solidFill>
                <a:prstClr val="black"/>
              </a:solidFill>
              <a:ea typeface="Calibri" panose="020F0502020204030204"/>
              <a:cs typeface="Times New Roman" panose="02020603050405020304"/>
            </a:endParaRPr>
          </a:p>
          <a:p>
            <a:pPr marL="0" lvl="0" indent="0">
              <a:lnSpc>
                <a:spcPct val="115000"/>
              </a:lnSpc>
              <a:spcAft>
                <a:spcPts val="1000"/>
              </a:spcAft>
              <a:buNone/>
            </a:pPr>
            <a:r>
              <a:rPr lang="en-IN" sz="2200" dirty="0">
                <a:solidFill>
                  <a:prstClr val="black"/>
                </a:solidFill>
                <a:latin typeface="Times New Roman" panose="02020603050405020304"/>
                <a:ea typeface="Calibri" panose="020F0502020204030204"/>
                <a:cs typeface="Times New Roman" panose="02020603050405020304"/>
              </a:rPr>
              <a:t> </a:t>
            </a:r>
            <a:endParaRPr lang="en-IN" sz="2200" dirty="0" smtClean="0">
              <a:solidFill>
                <a:prstClr val="black"/>
              </a:solidFill>
              <a:latin typeface="Times New Roman" panose="02020603050405020304"/>
              <a:ea typeface="Calibri" panose="020F0502020204030204"/>
              <a:cs typeface="Times New Roman" panose="02020603050405020304"/>
            </a:endParaRPr>
          </a:p>
          <a:p>
            <a:pPr marL="0" lvl="0" indent="0">
              <a:lnSpc>
                <a:spcPct val="115000"/>
              </a:lnSpc>
              <a:spcAft>
                <a:spcPts val="1000"/>
              </a:spcAft>
              <a:buNone/>
            </a:pPr>
            <a:r>
              <a:rPr lang="en-IN" sz="2200" dirty="0" smtClean="0">
                <a:solidFill>
                  <a:prstClr val="black"/>
                </a:solidFill>
                <a:latin typeface="Times New Roman" panose="02020603050405020304"/>
                <a:ea typeface="Calibri" panose="020F0502020204030204"/>
                <a:cs typeface="Times New Roman" panose="02020603050405020304"/>
              </a:rPr>
              <a:t>	so    </a:t>
            </a:r>
            <a:r>
              <a:rPr lang="en-IN" sz="2200" dirty="0" err="1" smtClean="0">
                <a:solidFill>
                  <a:prstClr val="black"/>
                </a:solidFill>
                <a:latin typeface="Times New Roman" panose="02020603050405020304"/>
                <a:ea typeface="Calibri" panose="020F0502020204030204"/>
                <a:cs typeface="Times New Roman" panose="02020603050405020304"/>
              </a:rPr>
              <a:t>Py</a:t>
            </a:r>
            <a:r>
              <a:rPr lang="en-IN" sz="2200" dirty="0" smtClean="0">
                <a:solidFill>
                  <a:prstClr val="black"/>
                </a:solidFill>
                <a:latin typeface="Times New Roman" panose="02020603050405020304"/>
                <a:ea typeface="Calibri" panose="020F0502020204030204"/>
                <a:cs typeface="Times New Roman" panose="02020603050405020304"/>
              </a:rPr>
              <a:t> = </a:t>
            </a:r>
            <a:r>
              <a:rPr lang="en-IN" sz="2200" dirty="0" smtClean="0">
                <a:solidFill>
                  <a:prstClr val="black"/>
                </a:solidFill>
                <a:ea typeface="Calibri" panose="020F0502020204030204"/>
                <a:cs typeface="Times New Roman" panose="02020603050405020304"/>
              </a:rPr>
              <a:t>            </a:t>
            </a:r>
            <a:r>
              <a:rPr lang="en-IN" sz="2200" dirty="0" err="1" smtClean="0">
                <a:solidFill>
                  <a:prstClr val="black"/>
                </a:solidFill>
                <a:latin typeface="Times New Roman" panose="02020603050405020304"/>
                <a:ea typeface="Calibri" panose="020F0502020204030204"/>
                <a:cs typeface="Times New Roman" panose="02020603050405020304"/>
              </a:rPr>
              <a:t>Px</a:t>
            </a:r>
            <a:endParaRPr lang="en-IN" sz="2200" dirty="0">
              <a:solidFill>
                <a:prstClr val="black"/>
              </a:solidFill>
              <a:ea typeface="Calibri" panose="020F0502020204030204"/>
              <a:cs typeface="Times New Roman" panose="02020603050405020304"/>
            </a:endParaRPr>
          </a:p>
          <a:p>
            <a:pPr marL="0" lvl="0" indent="0">
              <a:lnSpc>
                <a:spcPct val="115000"/>
              </a:lnSpc>
              <a:spcAft>
                <a:spcPts val="1000"/>
              </a:spcAft>
              <a:buNone/>
            </a:pPr>
            <a:r>
              <a:rPr lang="en-IN" sz="2200" dirty="0" smtClean="0">
                <a:solidFill>
                  <a:prstClr val="black"/>
                </a:solidFill>
                <a:latin typeface="Times New Roman" panose="02020603050405020304"/>
                <a:ea typeface="Calibri" panose="020F0502020204030204"/>
                <a:cs typeface="Times New Roman" panose="02020603050405020304"/>
              </a:rPr>
              <a:t>                            Currency X / Currency </a:t>
            </a:r>
            <a:r>
              <a:rPr lang="en-IN" sz="2200" dirty="0">
                <a:solidFill>
                  <a:prstClr val="black"/>
                </a:solidFill>
                <a:latin typeface="Times New Roman" panose="02020603050405020304"/>
                <a:ea typeface="Calibri" panose="020F0502020204030204"/>
                <a:cs typeface="Times New Roman" panose="02020603050405020304"/>
              </a:rPr>
              <a:t>Y</a:t>
            </a:r>
            <a:endParaRPr lang="en-IN" sz="2200" dirty="0">
              <a:solidFill>
                <a:prstClr val="black"/>
              </a:solidFill>
              <a:ea typeface="Calibri" panose="020F0502020204030204"/>
              <a:cs typeface="Times New Roman" panose="02020603050405020304"/>
            </a:endParaRPr>
          </a:p>
          <a:p>
            <a:pPr marL="0" lvl="0" indent="0">
              <a:lnSpc>
                <a:spcPct val="115000"/>
              </a:lnSpc>
              <a:spcAft>
                <a:spcPts val="1000"/>
              </a:spcAft>
              <a:buNone/>
            </a:pPr>
            <a:r>
              <a:rPr lang="en-IN" sz="2200" dirty="0">
                <a:solidFill>
                  <a:prstClr val="black"/>
                </a:solidFill>
                <a:latin typeface="Times New Roman" panose="02020603050405020304"/>
                <a:ea typeface="Calibri" panose="020F0502020204030204"/>
                <a:cs typeface="Times New Roman" panose="02020603050405020304"/>
              </a:rPr>
              <a:t> </a:t>
            </a:r>
            <a:r>
              <a:rPr lang="en-IN" sz="2200" dirty="0" smtClean="0">
                <a:solidFill>
                  <a:prstClr val="black"/>
                </a:solidFill>
                <a:latin typeface="Times New Roman" panose="02020603050405020304"/>
                <a:ea typeface="Calibri" panose="020F0502020204030204"/>
                <a:cs typeface="Times New Roman" panose="02020603050405020304"/>
              </a:rPr>
              <a:t>Given </a:t>
            </a:r>
            <a:r>
              <a:rPr lang="en-IN" sz="2200" dirty="0" err="1" smtClean="0">
                <a:solidFill>
                  <a:prstClr val="black"/>
                </a:solidFill>
                <a:latin typeface="Times New Roman" panose="02020603050405020304"/>
                <a:ea typeface="Calibri" panose="020F0502020204030204"/>
                <a:cs typeface="Times New Roman" panose="02020603050405020304"/>
              </a:rPr>
              <a:t>Px</a:t>
            </a:r>
            <a:r>
              <a:rPr lang="en-IN" sz="2200" dirty="0" smtClean="0">
                <a:solidFill>
                  <a:prstClr val="black"/>
                </a:solidFill>
                <a:latin typeface="Times New Roman" panose="02020603050405020304"/>
                <a:ea typeface="Calibri" panose="020F0502020204030204"/>
                <a:cs typeface="Times New Roman" panose="02020603050405020304"/>
              </a:rPr>
              <a:t> </a:t>
            </a:r>
            <a:r>
              <a:rPr lang="en-IN" sz="2200" dirty="0">
                <a:solidFill>
                  <a:prstClr val="black"/>
                </a:solidFill>
                <a:latin typeface="Times New Roman" panose="02020603050405020304"/>
                <a:ea typeface="Calibri" panose="020F0502020204030204"/>
                <a:cs typeface="Times New Roman" panose="02020603050405020304"/>
              </a:rPr>
              <a:t>= 140 and currency X/ currency Y = 70/$</a:t>
            </a:r>
            <a:r>
              <a:rPr lang="en-IN" sz="2200" dirty="0" smtClean="0">
                <a:solidFill>
                  <a:prstClr val="black"/>
                </a:solidFill>
                <a:latin typeface="Times New Roman" panose="02020603050405020304"/>
                <a:ea typeface="Calibri" panose="020F0502020204030204"/>
                <a:cs typeface="Times New Roman" panose="02020603050405020304"/>
              </a:rPr>
              <a:t>1</a:t>
            </a:r>
            <a:endParaRPr lang="en-IN" sz="2200" dirty="0" smtClean="0">
              <a:solidFill>
                <a:prstClr val="black"/>
              </a:solidFill>
              <a:ea typeface="Calibri" panose="020F0502020204030204"/>
              <a:cs typeface="Times New Roman" panose="02020603050405020304"/>
            </a:endParaRPr>
          </a:p>
          <a:p>
            <a:pPr marL="0" lvl="0" indent="0">
              <a:lnSpc>
                <a:spcPct val="115000"/>
              </a:lnSpc>
              <a:spcAft>
                <a:spcPts val="1000"/>
              </a:spcAft>
              <a:buNone/>
            </a:pPr>
            <a:r>
              <a:rPr lang="en-IN" sz="2200" dirty="0">
                <a:solidFill>
                  <a:prstClr val="black"/>
                </a:solidFill>
                <a:latin typeface="Times New Roman" panose="02020603050405020304"/>
                <a:ea typeface="Calibri" panose="020F0502020204030204"/>
                <a:cs typeface="Times New Roman" panose="02020603050405020304"/>
              </a:rPr>
              <a:t>	</a:t>
            </a:r>
            <a:r>
              <a:rPr lang="en-IN" sz="2200" dirty="0" err="1" smtClean="0">
                <a:solidFill>
                  <a:prstClr val="black"/>
                </a:solidFill>
                <a:latin typeface="Times New Roman" panose="02020603050405020304"/>
                <a:ea typeface="Calibri" panose="020F0502020204030204"/>
                <a:cs typeface="Times New Roman" panose="02020603050405020304"/>
              </a:rPr>
              <a:t>Py</a:t>
            </a:r>
            <a:r>
              <a:rPr lang="en-IN" sz="2200" dirty="0" smtClean="0">
                <a:solidFill>
                  <a:prstClr val="black"/>
                </a:solidFill>
                <a:latin typeface="Times New Roman" panose="02020603050405020304"/>
                <a:ea typeface="Calibri" panose="020F0502020204030204"/>
                <a:cs typeface="Times New Roman" panose="02020603050405020304"/>
              </a:rPr>
              <a:t>   = 	     </a:t>
            </a:r>
            <a:r>
              <a:rPr lang="en-IN" sz="2200" dirty="0" smtClean="0">
                <a:solidFill>
                  <a:prstClr val="black"/>
                </a:solidFill>
                <a:latin typeface="Times New Roman" panose="02020603050405020304"/>
                <a:ea typeface="Calibri" panose="020F0502020204030204"/>
                <a:cs typeface="Times New Roman" panose="02020603050405020304"/>
              </a:rPr>
              <a:t>       </a:t>
            </a:r>
            <a:r>
              <a:rPr lang="en-IN" sz="2200" u="sng" dirty="0" smtClean="0">
                <a:solidFill>
                  <a:prstClr val="black"/>
                </a:solidFill>
                <a:latin typeface="Times New Roman" panose="02020603050405020304"/>
                <a:ea typeface="Calibri" panose="020F0502020204030204"/>
                <a:cs typeface="Times New Roman" panose="02020603050405020304"/>
              </a:rPr>
              <a:t>Rs.140 </a:t>
            </a:r>
            <a:r>
              <a:rPr lang="en-IN" sz="2200" dirty="0" smtClean="0">
                <a:solidFill>
                  <a:prstClr val="black"/>
                </a:solidFill>
                <a:latin typeface="Times New Roman" panose="02020603050405020304"/>
                <a:ea typeface="Calibri" panose="020F0502020204030204"/>
                <a:cs typeface="Times New Roman" panose="02020603050405020304"/>
              </a:rPr>
              <a:t>    </a:t>
            </a:r>
            <a:r>
              <a:rPr lang="en-IN" sz="2200" dirty="0" smtClean="0">
                <a:solidFill>
                  <a:prstClr val="black"/>
                </a:solidFill>
                <a:latin typeface="Times New Roman" panose="02020603050405020304"/>
                <a:ea typeface="Calibri" panose="020F0502020204030204"/>
                <a:cs typeface="Times New Roman" panose="02020603050405020304"/>
              </a:rPr>
              <a:t>=   </a:t>
            </a:r>
            <a:r>
              <a:rPr lang="en-IN" sz="2200" b="1" dirty="0" smtClean="0">
                <a:solidFill>
                  <a:prstClr val="black"/>
                </a:solidFill>
                <a:latin typeface="Times New Roman" panose="02020603050405020304"/>
                <a:ea typeface="Calibri" panose="020F0502020204030204"/>
                <a:cs typeface="Times New Roman" panose="02020603050405020304"/>
              </a:rPr>
              <a:t>2 USD</a:t>
            </a:r>
            <a:endParaRPr lang="en-IN" sz="2200" b="1" dirty="0">
              <a:solidFill>
                <a:prstClr val="black"/>
              </a:solidFill>
              <a:ea typeface="Calibri" panose="020F0502020204030204"/>
              <a:cs typeface="Times New Roman" panose="02020603050405020304"/>
            </a:endParaRPr>
          </a:p>
          <a:p>
            <a:pPr marL="0" lvl="0" indent="0">
              <a:lnSpc>
                <a:spcPct val="115000"/>
              </a:lnSpc>
              <a:spcAft>
                <a:spcPts val="1000"/>
              </a:spcAft>
              <a:buNone/>
            </a:pPr>
            <a:r>
              <a:rPr lang="en-IN" sz="2200" dirty="0" smtClean="0">
                <a:solidFill>
                  <a:prstClr val="black"/>
                </a:solidFill>
                <a:latin typeface="Times New Roman" panose="02020603050405020304"/>
                <a:ea typeface="Calibri" panose="020F0502020204030204"/>
                <a:cs typeface="Times New Roman" panose="02020603050405020304"/>
              </a:rPr>
              <a:t>                                       </a:t>
            </a:r>
            <a:r>
              <a:rPr lang="en-IN" sz="2200" dirty="0" err="1" smtClean="0">
                <a:solidFill>
                  <a:prstClr val="black"/>
                </a:solidFill>
                <a:latin typeface="Times New Roman" panose="02020603050405020304"/>
                <a:ea typeface="Calibri" panose="020F0502020204030204"/>
                <a:cs typeface="Times New Roman" panose="02020603050405020304"/>
              </a:rPr>
              <a:t>Rs</a:t>
            </a:r>
            <a:r>
              <a:rPr lang="en-IN" sz="2200" dirty="0" smtClean="0">
                <a:solidFill>
                  <a:prstClr val="black"/>
                </a:solidFill>
                <a:latin typeface="Times New Roman" panose="02020603050405020304"/>
                <a:ea typeface="Calibri" panose="020F0502020204030204"/>
                <a:cs typeface="Times New Roman" panose="02020603050405020304"/>
              </a:rPr>
              <a:t>. 70                      </a:t>
            </a:r>
            <a:endParaRPr lang="en-IN" sz="2200" dirty="0">
              <a:solidFill>
                <a:prstClr val="black"/>
              </a:solidFill>
              <a:ea typeface="Calibri" panose="020F0502020204030204"/>
              <a:cs typeface="Times New Roman" panose="02020603050405020304"/>
            </a:endParaRPr>
          </a:p>
          <a:p>
            <a:pPr marL="0" lvl="0" indent="0">
              <a:lnSpc>
                <a:spcPct val="115000"/>
              </a:lnSpc>
              <a:spcAft>
                <a:spcPts val="1000"/>
              </a:spcAft>
              <a:buNone/>
            </a:pPr>
            <a:r>
              <a:rPr lang="en-IN" sz="2200" dirty="0">
                <a:solidFill>
                  <a:prstClr val="black"/>
                </a:solidFill>
                <a:latin typeface="Times New Roman" panose="02020603050405020304"/>
                <a:ea typeface="Calibri" panose="020F0502020204030204"/>
                <a:cs typeface="Times New Roman" panose="02020603050405020304"/>
              </a:rPr>
              <a:t> </a:t>
            </a:r>
            <a:endParaRPr lang="en-IN" sz="2200" dirty="0">
              <a:solidFill>
                <a:prstClr val="black"/>
              </a:solidFill>
              <a:ea typeface="Calibri" panose="020F0502020204030204"/>
              <a:cs typeface="Times New Roman" panose="02020603050405020304"/>
            </a:endParaRPr>
          </a:p>
        </p:txBody>
      </p:sp>
      <p:cxnSp>
        <p:nvCxnSpPr>
          <p:cNvPr id="5" name="Straight Connector 4"/>
          <p:cNvCxnSpPr/>
          <p:nvPr/>
        </p:nvCxnSpPr>
        <p:spPr>
          <a:xfrm>
            <a:off x="2627784" y="4077072"/>
            <a:ext cx="2592288"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Autofit/>
          </a:bodyPr>
          <a:lstStyle/>
          <a:p>
            <a:pPr marL="457200" lvl="0" indent="-457200">
              <a:spcAft>
                <a:spcPts val="1000"/>
              </a:spcAft>
              <a:buAutoNum type="alphaLcParenBoth" startAt="2"/>
            </a:pPr>
            <a:r>
              <a:rPr lang="en-IN" sz="2200" dirty="0" smtClean="0">
                <a:solidFill>
                  <a:prstClr val="black"/>
                </a:solidFill>
                <a:latin typeface="Times New Roman" panose="02020603050405020304"/>
                <a:ea typeface="Calibri" panose="020F0502020204030204"/>
                <a:cs typeface="Times New Roman" panose="02020603050405020304"/>
              </a:rPr>
              <a:t>When </a:t>
            </a:r>
            <a:r>
              <a:rPr lang="en-IN" sz="2200" dirty="0">
                <a:solidFill>
                  <a:prstClr val="black"/>
                </a:solidFill>
                <a:latin typeface="Times New Roman" panose="02020603050405020304"/>
                <a:ea typeface="Calibri" panose="020F0502020204030204"/>
                <a:cs typeface="Times New Roman" panose="02020603050405020304"/>
              </a:rPr>
              <a:t>the price of the product in USA is $</a:t>
            </a:r>
            <a:r>
              <a:rPr lang="en-IN" sz="2200" dirty="0" smtClean="0">
                <a:solidFill>
                  <a:prstClr val="black"/>
                </a:solidFill>
                <a:latin typeface="Times New Roman" panose="02020603050405020304"/>
                <a:ea typeface="Calibri" panose="020F0502020204030204"/>
                <a:cs typeface="Times New Roman" panose="02020603050405020304"/>
              </a:rPr>
              <a:t>1.60, it </a:t>
            </a:r>
            <a:r>
              <a:rPr lang="en-IN" sz="2200" dirty="0">
                <a:solidFill>
                  <a:prstClr val="black"/>
                </a:solidFill>
                <a:latin typeface="Times New Roman" panose="02020603050405020304"/>
                <a:ea typeface="Calibri" panose="020F0502020204030204"/>
                <a:cs typeface="Times New Roman" panose="02020603050405020304"/>
              </a:rPr>
              <a:t>gets reflected in the exchange rate. The exchange rate is calculated as below:</a:t>
            </a:r>
            <a:endParaRPr lang="en-IN" sz="2200" dirty="0">
              <a:solidFill>
                <a:prstClr val="black"/>
              </a:solidFill>
              <a:ea typeface="Calibri" panose="020F0502020204030204"/>
              <a:cs typeface="Times New Roman" panose="02020603050405020304"/>
            </a:endParaRPr>
          </a:p>
          <a:p>
            <a:pPr marL="0" lvl="0" indent="0">
              <a:spcBef>
                <a:spcPts val="0"/>
              </a:spcBef>
              <a:spcAft>
                <a:spcPts val="1000"/>
              </a:spcAft>
              <a:buNone/>
            </a:pPr>
            <a:r>
              <a:rPr lang="en-IN" sz="2200" dirty="0" smtClean="0">
                <a:solidFill>
                  <a:prstClr val="black"/>
                </a:solidFill>
                <a:latin typeface="Times New Roman" panose="02020603050405020304"/>
                <a:ea typeface="Calibri" panose="020F0502020204030204"/>
                <a:cs typeface="Times New Roman" panose="02020603050405020304"/>
              </a:rPr>
              <a:t>	</a:t>
            </a:r>
            <a:r>
              <a:rPr lang="en-IN" sz="2200" dirty="0">
                <a:solidFill>
                  <a:prstClr val="black"/>
                </a:solidFill>
                <a:latin typeface="Times New Roman" panose="02020603050405020304"/>
                <a:ea typeface="Calibri" panose="020F0502020204030204"/>
                <a:cs typeface="Times New Roman" panose="02020603050405020304"/>
              </a:rPr>
              <a:t> </a:t>
            </a:r>
            <a:r>
              <a:rPr lang="en-IN" sz="2200" u="sng" dirty="0" err="1">
                <a:solidFill>
                  <a:prstClr val="black"/>
                </a:solidFill>
                <a:latin typeface="Times New Roman" panose="02020603050405020304"/>
                <a:ea typeface="Calibri" panose="020F0502020204030204"/>
                <a:cs typeface="Times New Roman" panose="02020603050405020304"/>
              </a:rPr>
              <a:t>Px</a:t>
            </a:r>
            <a:r>
              <a:rPr lang="en-IN" sz="2200" u="sng" dirty="0">
                <a:solidFill>
                  <a:prstClr val="black"/>
                </a:solidFill>
                <a:latin typeface="Times New Roman" panose="02020603050405020304"/>
                <a:ea typeface="Calibri" panose="020F0502020204030204"/>
                <a:cs typeface="Times New Roman" panose="02020603050405020304"/>
              </a:rPr>
              <a:t> </a:t>
            </a:r>
            <a:r>
              <a:rPr lang="en-IN" sz="2200" dirty="0">
                <a:solidFill>
                  <a:prstClr val="black"/>
                </a:solidFill>
                <a:latin typeface="Times New Roman" panose="02020603050405020304"/>
                <a:ea typeface="Calibri" panose="020F0502020204030204"/>
                <a:cs typeface="Times New Roman" panose="02020603050405020304"/>
              </a:rPr>
              <a:t>  =     </a:t>
            </a:r>
            <a:r>
              <a:rPr lang="en-IN" sz="2200" u="sng" dirty="0">
                <a:solidFill>
                  <a:prstClr val="black"/>
                </a:solidFill>
                <a:latin typeface="Times New Roman" panose="02020603050405020304"/>
                <a:ea typeface="Calibri" panose="020F0502020204030204"/>
                <a:cs typeface="Times New Roman" panose="02020603050405020304"/>
              </a:rPr>
              <a:t>Currency X</a:t>
            </a:r>
            <a:endParaRPr lang="en-IN" sz="2200" u="sng" dirty="0">
              <a:solidFill>
                <a:prstClr val="black"/>
              </a:solidFill>
              <a:ea typeface="Calibri" panose="020F0502020204030204"/>
              <a:cs typeface="Times New Roman" panose="02020603050405020304"/>
            </a:endParaRPr>
          </a:p>
          <a:p>
            <a:pPr marL="0" lvl="0" indent="0">
              <a:spcBef>
                <a:spcPts val="0"/>
              </a:spcBef>
              <a:buNone/>
            </a:pPr>
            <a:r>
              <a:rPr lang="en-IN" sz="2200" dirty="0">
                <a:solidFill>
                  <a:prstClr val="black"/>
                </a:solidFill>
                <a:latin typeface="Times New Roman" panose="02020603050405020304"/>
                <a:ea typeface="Calibri" panose="020F0502020204030204"/>
                <a:cs typeface="Times New Roman" panose="02020603050405020304"/>
              </a:rPr>
              <a:t>	</a:t>
            </a:r>
            <a:r>
              <a:rPr lang="en-IN" sz="2200" dirty="0" err="1">
                <a:solidFill>
                  <a:prstClr val="black"/>
                </a:solidFill>
                <a:latin typeface="Times New Roman" panose="02020603050405020304"/>
                <a:ea typeface="Calibri" panose="020F0502020204030204"/>
                <a:cs typeface="Times New Roman" panose="02020603050405020304"/>
              </a:rPr>
              <a:t>Py</a:t>
            </a:r>
            <a:r>
              <a:rPr lang="en-IN" sz="2200" dirty="0">
                <a:solidFill>
                  <a:prstClr val="black"/>
                </a:solidFill>
                <a:latin typeface="Times New Roman" panose="02020603050405020304"/>
                <a:ea typeface="Calibri" panose="020F0502020204030204"/>
                <a:cs typeface="Times New Roman" panose="02020603050405020304"/>
              </a:rPr>
              <a:t>           </a:t>
            </a:r>
            <a:r>
              <a:rPr lang="en-IN" sz="2200" dirty="0" smtClean="0">
                <a:solidFill>
                  <a:prstClr val="black"/>
                </a:solidFill>
                <a:latin typeface="Times New Roman" panose="02020603050405020304"/>
                <a:ea typeface="Calibri" panose="020F0502020204030204"/>
                <a:cs typeface="Times New Roman" panose="02020603050405020304"/>
              </a:rPr>
              <a:t>Currency Y</a:t>
            </a:r>
            <a:endParaRPr lang="en-IN" sz="2200" dirty="0" smtClean="0">
              <a:solidFill>
                <a:prstClr val="black"/>
              </a:solidFill>
              <a:latin typeface="Times New Roman" panose="02020603050405020304"/>
              <a:ea typeface="Calibri" panose="020F0502020204030204"/>
              <a:cs typeface="Times New Roman" panose="02020603050405020304"/>
            </a:endParaRPr>
          </a:p>
          <a:p>
            <a:pPr marL="0" lvl="0" indent="0">
              <a:spcAft>
                <a:spcPts val="1000"/>
              </a:spcAft>
              <a:buNone/>
            </a:pPr>
            <a:r>
              <a:rPr lang="en-IN" sz="2200" dirty="0" smtClean="0">
                <a:solidFill>
                  <a:prstClr val="black"/>
                </a:solidFill>
                <a:latin typeface="Times New Roman" panose="02020603050405020304"/>
                <a:ea typeface="Calibri" panose="020F0502020204030204"/>
                <a:cs typeface="Times New Roman" panose="02020603050405020304"/>
              </a:rPr>
              <a:t>	</a:t>
            </a:r>
            <a:endParaRPr lang="en-IN" sz="2200" dirty="0" smtClean="0">
              <a:solidFill>
                <a:prstClr val="black"/>
              </a:solidFill>
              <a:latin typeface="Times New Roman" panose="02020603050405020304"/>
              <a:ea typeface="Calibri" panose="020F0502020204030204"/>
              <a:cs typeface="Times New Roman" panose="02020603050405020304"/>
            </a:endParaRPr>
          </a:p>
          <a:p>
            <a:pPr marL="0" lvl="0" indent="0">
              <a:spcAft>
                <a:spcPts val="1000"/>
              </a:spcAft>
              <a:buNone/>
            </a:pPr>
            <a:r>
              <a:rPr lang="en-IN" sz="2200" dirty="0">
                <a:solidFill>
                  <a:prstClr val="black"/>
                </a:solidFill>
                <a:latin typeface="Times New Roman" panose="02020603050405020304"/>
                <a:ea typeface="Calibri" panose="020F0502020204030204"/>
                <a:cs typeface="Times New Roman" panose="02020603050405020304"/>
              </a:rPr>
              <a:t>	</a:t>
            </a:r>
            <a:r>
              <a:rPr lang="en-IN" sz="2200" dirty="0" smtClean="0">
                <a:solidFill>
                  <a:prstClr val="black"/>
                </a:solidFill>
                <a:latin typeface="Times New Roman" panose="02020603050405020304"/>
                <a:ea typeface="Calibri" panose="020F0502020204030204"/>
                <a:cs typeface="Times New Roman" panose="02020603050405020304"/>
              </a:rPr>
              <a:t>       =	</a:t>
            </a:r>
            <a:r>
              <a:rPr lang="en-IN" sz="2200" u="sng" dirty="0" smtClean="0">
                <a:solidFill>
                  <a:prstClr val="black"/>
                </a:solidFill>
                <a:latin typeface="Times New Roman" panose="02020603050405020304"/>
                <a:ea typeface="Calibri" panose="020F0502020204030204"/>
                <a:cs typeface="Times New Roman" panose="02020603050405020304"/>
              </a:rPr>
              <a:t>Rs.140</a:t>
            </a:r>
            <a:r>
              <a:rPr lang="en-IN" sz="2200" dirty="0" smtClean="0">
                <a:solidFill>
                  <a:prstClr val="black"/>
                </a:solidFill>
                <a:latin typeface="Times New Roman" panose="02020603050405020304"/>
                <a:ea typeface="Calibri" panose="020F0502020204030204"/>
                <a:cs typeface="Times New Roman" panose="02020603050405020304"/>
              </a:rPr>
              <a:t> </a:t>
            </a:r>
            <a:endParaRPr lang="en-IN" sz="2200" dirty="0" smtClean="0">
              <a:solidFill>
                <a:prstClr val="black"/>
              </a:solidFill>
              <a:latin typeface="Times New Roman" panose="02020603050405020304"/>
              <a:ea typeface="Calibri" panose="020F0502020204030204"/>
              <a:cs typeface="Times New Roman" panose="02020603050405020304"/>
            </a:endParaRPr>
          </a:p>
          <a:p>
            <a:pPr marL="0" lvl="0" indent="0">
              <a:spcAft>
                <a:spcPts val="1000"/>
              </a:spcAft>
              <a:buNone/>
            </a:pPr>
            <a:r>
              <a:rPr lang="en-IN" sz="2200" dirty="0">
                <a:solidFill>
                  <a:prstClr val="black"/>
                </a:solidFill>
                <a:latin typeface="Times New Roman" panose="02020603050405020304"/>
                <a:ea typeface="Calibri" panose="020F0502020204030204"/>
                <a:cs typeface="Times New Roman" panose="02020603050405020304"/>
              </a:rPr>
              <a:t>	</a:t>
            </a:r>
            <a:r>
              <a:rPr lang="en-IN" sz="2200" dirty="0" smtClean="0">
                <a:solidFill>
                  <a:prstClr val="black"/>
                </a:solidFill>
                <a:latin typeface="Times New Roman" panose="02020603050405020304"/>
                <a:ea typeface="Calibri" panose="020F0502020204030204"/>
                <a:cs typeface="Times New Roman" panose="02020603050405020304"/>
              </a:rPr>
              <a:t>	$</a:t>
            </a:r>
            <a:r>
              <a:rPr lang="en-IN" sz="2200" dirty="0">
                <a:solidFill>
                  <a:prstClr val="black"/>
                </a:solidFill>
                <a:latin typeface="Times New Roman" panose="02020603050405020304"/>
                <a:ea typeface="Calibri" panose="020F0502020204030204"/>
                <a:cs typeface="Times New Roman" panose="02020603050405020304"/>
              </a:rPr>
              <a:t>1.60</a:t>
            </a:r>
            <a:endParaRPr lang="en-IN" sz="2200" dirty="0">
              <a:solidFill>
                <a:prstClr val="black"/>
              </a:solidFill>
              <a:ea typeface="Calibri" panose="020F0502020204030204"/>
              <a:cs typeface="Times New Roman" panose="02020603050405020304"/>
            </a:endParaRPr>
          </a:p>
          <a:p>
            <a:pPr marL="0" lvl="0" indent="0">
              <a:spcAft>
                <a:spcPts val="1000"/>
              </a:spcAft>
              <a:buNone/>
            </a:pPr>
            <a:r>
              <a:rPr lang="en-IN" sz="2200" dirty="0" smtClean="0">
                <a:solidFill>
                  <a:prstClr val="black"/>
                </a:solidFill>
                <a:latin typeface="Times New Roman" panose="02020603050405020304"/>
                <a:ea typeface="Calibri" panose="020F0502020204030204"/>
                <a:cs typeface="Times New Roman" panose="02020603050405020304"/>
              </a:rPr>
              <a:t>	</a:t>
            </a:r>
            <a:r>
              <a:rPr lang="en-IN" sz="2200" dirty="0">
                <a:solidFill>
                  <a:prstClr val="black"/>
                </a:solidFill>
                <a:latin typeface="Times New Roman" panose="02020603050405020304"/>
                <a:ea typeface="Calibri" panose="020F0502020204030204"/>
                <a:cs typeface="Times New Roman" panose="02020603050405020304"/>
              </a:rPr>
              <a:t> </a:t>
            </a:r>
            <a:r>
              <a:rPr lang="en-IN" sz="2200" dirty="0" smtClean="0">
                <a:solidFill>
                  <a:prstClr val="black"/>
                </a:solidFill>
                <a:latin typeface="Times New Roman" panose="02020603050405020304"/>
                <a:ea typeface="Calibri" panose="020F0502020204030204"/>
                <a:cs typeface="Times New Roman" panose="02020603050405020304"/>
              </a:rPr>
              <a:t>      =    </a:t>
            </a:r>
            <a:r>
              <a:rPr lang="en-IN" sz="2200" b="1" dirty="0" err="1" smtClean="0">
                <a:solidFill>
                  <a:prstClr val="black"/>
                </a:solidFill>
                <a:latin typeface="Times New Roman" panose="02020603050405020304"/>
                <a:ea typeface="Calibri" panose="020F0502020204030204"/>
                <a:cs typeface="Times New Roman" panose="02020603050405020304"/>
              </a:rPr>
              <a:t>Rs</a:t>
            </a:r>
            <a:r>
              <a:rPr lang="en-IN" sz="2200" b="1" dirty="0" smtClean="0">
                <a:solidFill>
                  <a:prstClr val="black"/>
                </a:solidFill>
                <a:latin typeface="Times New Roman" panose="02020603050405020304"/>
                <a:ea typeface="Calibri" panose="020F0502020204030204"/>
                <a:cs typeface="Times New Roman" panose="02020603050405020304"/>
              </a:rPr>
              <a:t>. 87.5</a:t>
            </a:r>
            <a:r>
              <a:rPr lang="en-IN" sz="2200" b="1" dirty="0">
                <a:solidFill>
                  <a:prstClr val="black"/>
                </a:solidFill>
                <a:latin typeface="Times New Roman" panose="02020603050405020304"/>
                <a:ea typeface="Calibri" panose="020F0502020204030204"/>
                <a:cs typeface="Times New Roman" panose="02020603050405020304"/>
              </a:rPr>
              <a:t>/$1</a:t>
            </a:r>
            <a:endParaRPr lang="en-IN" sz="2200" b="1" dirty="0">
              <a:solidFill>
                <a:prstClr val="black"/>
              </a:solidFill>
              <a:ea typeface="Calibri" panose="020F0502020204030204"/>
              <a:cs typeface="Times New Roman" panose="02020603050405020304"/>
            </a:endParaRPr>
          </a:p>
          <a:p>
            <a:pPr marL="0" lvl="0" indent="0">
              <a:spcAft>
                <a:spcPts val="1000"/>
              </a:spcAft>
              <a:buNone/>
            </a:pPr>
            <a:endParaRPr lang="en-IN" sz="2200" dirty="0">
              <a:solidFill>
                <a:prstClr val="black"/>
              </a:solidFill>
              <a:ea typeface="Calibri" panose="020F0502020204030204"/>
              <a:cs typeface="Times New Roman" panose="02020603050405020304"/>
            </a:endParaRPr>
          </a:p>
          <a:p>
            <a:pPr lvl="0"/>
            <a:endParaRPr lang="en-IN" sz="2200" dirty="0">
              <a:solidFill>
                <a:prstClr val="black"/>
              </a:solidFill>
            </a:endParaRPr>
          </a:p>
          <a:p>
            <a:pPr lvl="0"/>
            <a:endParaRPr lang="en-IN" sz="2200" dirty="0">
              <a:solidFill>
                <a:prstClr val="black"/>
              </a:solidFill>
            </a:endParaRPr>
          </a:p>
          <a:p>
            <a:endParaRPr lang="en-IN" sz="2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r>
              <a:rPr lang="en-IN" sz="2500" b="1" dirty="0">
                <a:solidFill>
                  <a:prstClr val="black"/>
                </a:solidFill>
                <a:latin typeface="Times New Roman" panose="02020603050405020304"/>
                <a:ea typeface="Calibri" panose="020F0502020204030204"/>
                <a:cs typeface="Times New Roman" panose="02020603050405020304"/>
              </a:rPr>
              <a:t>Relative Form of PPP Theory </a:t>
            </a:r>
            <a:br>
              <a:rPr lang="en-IN" sz="2500" b="1" dirty="0" smtClean="0">
                <a:solidFill>
                  <a:prstClr val="black"/>
                </a:solidFill>
                <a:latin typeface="Times New Roman" panose="02020603050405020304"/>
                <a:ea typeface="Calibri" panose="020F0502020204030204"/>
                <a:cs typeface="Times New Roman" panose="02020603050405020304"/>
              </a:rPr>
            </a:br>
            <a:r>
              <a:rPr lang="en-IN" sz="2500" b="1" dirty="0" smtClean="0">
                <a:solidFill>
                  <a:prstClr val="black"/>
                </a:solidFill>
                <a:latin typeface="Times New Roman" panose="02020603050405020304"/>
                <a:ea typeface="Calibri" panose="020F0502020204030204"/>
                <a:cs typeface="Times New Roman" panose="02020603050405020304"/>
              </a:rPr>
              <a:t>(</a:t>
            </a:r>
            <a:r>
              <a:rPr lang="en-IN" sz="2500" b="1" dirty="0">
                <a:solidFill>
                  <a:prstClr val="black"/>
                </a:solidFill>
                <a:latin typeface="Times New Roman" panose="02020603050405020304"/>
                <a:ea typeface="Calibri" panose="020F0502020204030204"/>
                <a:cs typeface="Times New Roman" panose="02020603050405020304"/>
              </a:rPr>
              <a:t>Comparative Version):</a:t>
            </a:r>
            <a:endParaRPr lang="en-IN" sz="25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a:lnSpc>
                <a:spcPct val="115000"/>
              </a:lnSpc>
              <a:spcAft>
                <a:spcPts val="1000"/>
              </a:spcAft>
            </a:pPr>
            <a:r>
              <a:rPr lang="en-IN" sz="2200" dirty="0" smtClean="0">
                <a:effectLst/>
                <a:latin typeface="Times New Roman" panose="02020603050405020304"/>
                <a:ea typeface="Calibri" panose="020F0502020204030204"/>
                <a:cs typeface="Times New Roman" panose="02020603050405020304"/>
              </a:rPr>
              <a:t>This theory  is stated in terms of inflation rates. </a:t>
            </a:r>
            <a:endParaRPr lang="en-IN" sz="2200" dirty="0" smtClean="0">
              <a:effectLst/>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effectLst/>
                <a:latin typeface="Times New Roman" panose="02020603050405020304"/>
                <a:ea typeface="Calibri" panose="020F0502020204030204"/>
                <a:cs typeface="Times New Roman" panose="02020603050405020304"/>
              </a:rPr>
              <a:t>The theory states that the percentage change in the exchange rate between the domestic currency and the foreign currency should equal the percentage change in the ratio of inflation rates in the two countries. </a:t>
            </a:r>
            <a:endParaRPr lang="en-IN" sz="2200" dirty="0" smtClean="0">
              <a:effectLst/>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effectLst/>
                <a:latin typeface="Times New Roman" panose="02020603050405020304"/>
                <a:ea typeface="Calibri" panose="020F0502020204030204"/>
                <a:cs typeface="Times New Roman" panose="02020603050405020304"/>
              </a:rPr>
              <a:t>That is, the exchange rate would change to offset the difference in the inflation rates between the two countries. </a:t>
            </a:r>
            <a:endParaRPr lang="en-IN" sz="2200" dirty="0" smtClean="0">
              <a:effectLst/>
              <a:latin typeface="Times New Roman" panose="02020603050405020304"/>
              <a:ea typeface="Calibri" panose="020F0502020204030204"/>
              <a:cs typeface="Times New Roman" panose="02020603050405020304"/>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8229600" cy="5141168"/>
          </a:xfrm>
          <a:solidFill>
            <a:schemeClr val="accent3">
              <a:lumMod val="20000"/>
              <a:lumOff val="80000"/>
            </a:schemeClr>
          </a:solidFill>
        </p:spPr>
        <p:txBody>
          <a:bodyPr>
            <a:normAutofit fontScale="92500" lnSpcReduction="20000"/>
          </a:bodyPr>
          <a:lstStyle/>
          <a:p>
            <a:pPr lvl="0">
              <a:lnSpc>
                <a:spcPct val="110000"/>
              </a:lnSpc>
              <a:spcAft>
                <a:spcPts val="1000"/>
              </a:spcAft>
            </a:pPr>
            <a:r>
              <a:rPr lang="en-IN" sz="2000" dirty="0">
                <a:solidFill>
                  <a:prstClr val="black"/>
                </a:solidFill>
                <a:latin typeface="Times New Roman" panose="02020603050405020304"/>
                <a:ea typeface="Calibri" panose="020F0502020204030204"/>
                <a:cs typeface="Times New Roman" panose="02020603050405020304"/>
              </a:rPr>
              <a:t>The relative PPP theory may be written as:</a:t>
            </a:r>
            <a:endParaRPr lang="en-IN" sz="1500" dirty="0">
              <a:solidFill>
                <a:prstClr val="black"/>
              </a:solidFill>
              <a:ea typeface="Calibri" panose="020F0502020204030204"/>
              <a:cs typeface="Times New Roman" panose="02020603050405020304"/>
            </a:endParaRPr>
          </a:p>
          <a:p>
            <a:pPr marL="0" lvl="0" indent="0">
              <a:lnSpc>
                <a:spcPct val="110000"/>
              </a:lnSpc>
              <a:spcAft>
                <a:spcPts val="1000"/>
              </a:spcAft>
              <a:buNone/>
            </a:pPr>
            <a:r>
              <a:rPr lang="en-IN" sz="2000" dirty="0">
                <a:solidFill>
                  <a:prstClr val="black"/>
                </a:solidFill>
                <a:latin typeface="Times New Roman" panose="02020603050405020304"/>
                <a:ea typeface="Calibri" panose="020F0502020204030204"/>
                <a:cs typeface="Times New Roman" panose="02020603050405020304"/>
              </a:rPr>
              <a:t> </a:t>
            </a:r>
            <a:endParaRPr lang="en-IN" sz="1500" dirty="0">
              <a:solidFill>
                <a:prstClr val="black"/>
              </a:solidFill>
              <a:ea typeface="Calibri" panose="020F0502020204030204"/>
              <a:cs typeface="Times New Roman" panose="02020603050405020304"/>
            </a:endParaRPr>
          </a:p>
          <a:p>
            <a:pPr marL="0" lvl="0" indent="0">
              <a:lnSpc>
                <a:spcPct val="110000"/>
              </a:lnSpc>
              <a:spcAft>
                <a:spcPts val="1000"/>
              </a:spcAft>
              <a:buNone/>
            </a:pPr>
            <a:r>
              <a:rPr lang="en-IN" sz="2000" dirty="0">
                <a:solidFill>
                  <a:prstClr val="black"/>
                </a:solidFill>
                <a:latin typeface="Times New Roman" panose="02020603050405020304"/>
                <a:ea typeface="Calibri" panose="020F0502020204030204"/>
                <a:cs typeface="Times New Roman" panose="02020603050405020304"/>
              </a:rPr>
              <a:t>where, </a:t>
            </a:r>
            <a:endParaRPr lang="en-IN" sz="2000" dirty="0" smtClean="0">
              <a:solidFill>
                <a:prstClr val="black"/>
              </a:solidFill>
              <a:latin typeface="Times New Roman" panose="02020603050405020304"/>
              <a:ea typeface="Calibri" panose="020F0502020204030204"/>
              <a:cs typeface="Times New Roman" panose="02020603050405020304"/>
            </a:endParaRPr>
          </a:p>
          <a:p>
            <a:pPr marL="0" lvl="0" indent="0">
              <a:lnSpc>
                <a:spcPct val="110000"/>
              </a:lnSpc>
              <a:spcAft>
                <a:spcPts val="1000"/>
              </a:spcAft>
              <a:buNone/>
            </a:pPr>
            <a:r>
              <a:rPr lang="en-IN" sz="2000" dirty="0">
                <a:solidFill>
                  <a:prstClr val="black"/>
                </a:solidFill>
                <a:latin typeface="Times New Roman" panose="02020603050405020304"/>
                <a:ea typeface="Calibri" panose="020F0502020204030204"/>
                <a:cs typeface="Times New Roman" panose="02020603050405020304"/>
              </a:rPr>
              <a:t>	</a:t>
            </a:r>
            <a:r>
              <a:rPr lang="en-IN" sz="2000" dirty="0" err="1" smtClean="0">
                <a:solidFill>
                  <a:prstClr val="black"/>
                </a:solidFill>
                <a:latin typeface="Times New Roman" panose="02020603050405020304"/>
                <a:ea typeface="Calibri" panose="020F0502020204030204"/>
                <a:cs typeface="Times New Roman" panose="02020603050405020304"/>
              </a:rPr>
              <a:t>Sx</a:t>
            </a:r>
            <a:r>
              <a:rPr lang="en-IN" sz="2000" dirty="0" smtClean="0">
                <a:solidFill>
                  <a:prstClr val="black"/>
                </a:solidFill>
                <a:latin typeface="Times New Roman" panose="02020603050405020304"/>
                <a:ea typeface="Calibri" panose="020F0502020204030204"/>
                <a:cs typeface="Times New Roman" panose="02020603050405020304"/>
              </a:rPr>
              <a:t>/y   	=  	Current </a:t>
            </a:r>
            <a:r>
              <a:rPr lang="en-IN" sz="2000" dirty="0">
                <a:solidFill>
                  <a:prstClr val="black"/>
                </a:solidFill>
                <a:latin typeface="Times New Roman" panose="02020603050405020304"/>
                <a:ea typeface="Calibri" panose="020F0502020204030204"/>
                <a:cs typeface="Times New Roman" panose="02020603050405020304"/>
              </a:rPr>
              <a:t>spot rate </a:t>
            </a:r>
            <a:endParaRPr lang="en-IN" sz="2000" dirty="0" smtClean="0">
              <a:solidFill>
                <a:prstClr val="black"/>
              </a:solidFill>
              <a:latin typeface="Times New Roman" panose="02020603050405020304"/>
              <a:ea typeface="Calibri" panose="020F0502020204030204"/>
              <a:cs typeface="Times New Roman" panose="02020603050405020304"/>
            </a:endParaRPr>
          </a:p>
          <a:p>
            <a:pPr marL="0" lvl="0" indent="0">
              <a:lnSpc>
                <a:spcPct val="110000"/>
              </a:lnSpc>
              <a:spcAft>
                <a:spcPts val="1000"/>
              </a:spcAft>
              <a:buNone/>
            </a:pPr>
            <a:r>
              <a:rPr lang="en-IN" sz="2000" dirty="0">
                <a:solidFill>
                  <a:prstClr val="black"/>
                </a:solidFill>
                <a:latin typeface="Times New Roman" panose="02020603050405020304"/>
                <a:ea typeface="Calibri" panose="020F0502020204030204"/>
                <a:cs typeface="Times New Roman" panose="02020603050405020304"/>
              </a:rPr>
              <a:t>	</a:t>
            </a:r>
            <a:r>
              <a:rPr lang="en-IN" sz="2000" dirty="0" smtClean="0">
                <a:solidFill>
                  <a:prstClr val="black"/>
                </a:solidFill>
                <a:latin typeface="Times New Roman" panose="02020603050405020304"/>
                <a:ea typeface="Calibri" panose="020F0502020204030204"/>
                <a:cs typeface="Times New Roman" panose="02020603050405020304"/>
              </a:rPr>
              <a:t>E(</a:t>
            </a:r>
            <a:r>
              <a:rPr lang="en-IN" sz="2000" dirty="0" err="1" smtClean="0">
                <a:solidFill>
                  <a:prstClr val="black"/>
                </a:solidFill>
                <a:latin typeface="Times New Roman" panose="02020603050405020304"/>
                <a:ea typeface="Calibri" panose="020F0502020204030204"/>
                <a:cs typeface="Times New Roman" panose="02020603050405020304"/>
              </a:rPr>
              <a:t>Sx</a:t>
            </a:r>
            <a:r>
              <a:rPr lang="en-IN" sz="2000" dirty="0" smtClean="0">
                <a:solidFill>
                  <a:prstClr val="black"/>
                </a:solidFill>
                <a:latin typeface="Times New Roman" panose="02020603050405020304"/>
                <a:ea typeface="Calibri" panose="020F0502020204030204"/>
                <a:cs typeface="Times New Roman" panose="02020603050405020304"/>
              </a:rPr>
              <a:t>/y)	=	Expected </a:t>
            </a:r>
            <a:r>
              <a:rPr lang="en-IN" sz="2000" dirty="0">
                <a:solidFill>
                  <a:prstClr val="black"/>
                </a:solidFill>
                <a:latin typeface="Times New Roman" panose="02020603050405020304"/>
                <a:ea typeface="Calibri" panose="020F0502020204030204"/>
                <a:cs typeface="Times New Roman" panose="02020603050405020304"/>
              </a:rPr>
              <a:t>exchange rate a year </a:t>
            </a:r>
            <a:r>
              <a:rPr lang="en-IN" sz="2000" dirty="0" smtClean="0">
                <a:solidFill>
                  <a:prstClr val="black"/>
                </a:solidFill>
                <a:latin typeface="Times New Roman" panose="02020603050405020304"/>
                <a:ea typeface="Calibri" panose="020F0502020204030204"/>
                <a:cs typeface="Times New Roman" panose="02020603050405020304"/>
              </a:rPr>
              <a:t>later</a:t>
            </a:r>
            <a:endParaRPr lang="en-IN" sz="2000" dirty="0" smtClean="0">
              <a:solidFill>
                <a:prstClr val="black"/>
              </a:solidFill>
              <a:latin typeface="Times New Roman" panose="02020603050405020304"/>
              <a:ea typeface="Calibri" panose="020F0502020204030204"/>
              <a:cs typeface="Times New Roman" panose="02020603050405020304"/>
            </a:endParaRPr>
          </a:p>
          <a:p>
            <a:pPr marL="0" lvl="0" indent="0">
              <a:lnSpc>
                <a:spcPct val="110000"/>
              </a:lnSpc>
              <a:spcAft>
                <a:spcPts val="1000"/>
              </a:spcAft>
              <a:buNone/>
            </a:pPr>
            <a:r>
              <a:rPr lang="en-IN" sz="2000" dirty="0">
                <a:solidFill>
                  <a:prstClr val="black"/>
                </a:solidFill>
                <a:latin typeface="Times New Roman" panose="02020603050405020304"/>
                <a:ea typeface="Calibri" panose="020F0502020204030204"/>
                <a:cs typeface="Times New Roman" panose="02020603050405020304"/>
              </a:rPr>
              <a:t>	</a:t>
            </a:r>
            <a:r>
              <a:rPr lang="en-IN" sz="2000" dirty="0" smtClean="0">
                <a:solidFill>
                  <a:prstClr val="black"/>
                </a:solidFill>
                <a:latin typeface="Times New Roman" panose="02020603050405020304"/>
                <a:ea typeface="Calibri" panose="020F0502020204030204"/>
                <a:cs typeface="Times New Roman" panose="02020603050405020304"/>
              </a:rPr>
              <a:t> </a:t>
            </a:r>
            <a:r>
              <a:rPr lang="en-IN" sz="2800" dirty="0">
                <a:solidFill>
                  <a:prstClr val="black"/>
                </a:solidFill>
                <a:latin typeface="Times New Roman" panose="02020603050405020304"/>
                <a:ea typeface="Calibri" panose="020F0502020204030204"/>
                <a:cs typeface="Times New Roman" panose="02020603050405020304"/>
              </a:rPr>
              <a:t>i</a:t>
            </a:r>
            <a:r>
              <a:rPr lang="en-IN" sz="2000" dirty="0">
                <a:solidFill>
                  <a:prstClr val="black"/>
                </a:solidFill>
                <a:latin typeface="Times New Roman" panose="02020603050405020304"/>
                <a:ea typeface="Calibri" panose="020F0502020204030204"/>
                <a:cs typeface="Times New Roman" panose="02020603050405020304"/>
              </a:rPr>
              <a:t>x </a:t>
            </a:r>
            <a:r>
              <a:rPr lang="en-IN" sz="2000" dirty="0" smtClean="0">
                <a:solidFill>
                  <a:prstClr val="black"/>
                </a:solidFill>
                <a:latin typeface="Times New Roman" panose="02020603050405020304"/>
                <a:ea typeface="Calibri" panose="020F0502020204030204"/>
                <a:cs typeface="Times New Roman" panose="02020603050405020304"/>
              </a:rPr>
              <a:t>	= 	Inflation </a:t>
            </a:r>
            <a:r>
              <a:rPr lang="en-IN" sz="2000" dirty="0">
                <a:solidFill>
                  <a:prstClr val="black"/>
                </a:solidFill>
                <a:latin typeface="Times New Roman" panose="02020603050405020304"/>
                <a:ea typeface="Calibri" panose="020F0502020204030204"/>
                <a:cs typeface="Times New Roman" panose="02020603050405020304"/>
              </a:rPr>
              <a:t>rate in country X </a:t>
            </a:r>
            <a:endParaRPr lang="en-IN" sz="2000" dirty="0" smtClean="0">
              <a:solidFill>
                <a:prstClr val="black"/>
              </a:solidFill>
              <a:latin typeface="Times New Roman" panose="02020603050405020304"/>
              <a:ea typeface="Calibri" panose="020F0502020204030204"/>
              <a:cs typeface="Times New Roman" panose="02020603050405020304"/>
            </a:endParaRPr>
          </a:p>
          <a:p>
            <a:pPr marL="0" lvl="0" indent="0">
              <a:lnSpc>
                <a:spcPct val="110000"/>
              </a:lnSpc>
              <a:spcAft>
                <a:spcPts val="1000"/>
              </a:spcAft>
              <a:buNone/>
            </a:pPr>
            <a:r>
              <a:rPr lang="en-IN" sz="2000" dirty="0">
                <a:solidFill>
                  <a:prstClr val="black"/>
                </a:solidFill>
                <a:latin typeface="Times New Roman" panose="02020603050405020304"/>
                <a:ea typeface="Calibri" panose="020F0502020204030204"/>
                <a:cs typeface="Times New Roman" panose="02020603050405020304"/>
              </a:rPr>
              <a:t>	</a:t>
            </a:r>
            <a:r>
              <a:rPr lang="en-IN" sz="2000" dirty="0" smtClean="0">
                <a:solidFill>
                  <a:prstClr val="black"/>
                </a:solidFill>
                <a:latin typeface="Times New Roman" panose="02020603050405020304"/>
                <a:ea typeface="Calibri" panose="020F0502020204030204"/>
                <a:cs typeface="Times New Roman" panose="02020603050405020304"/>
              </a:rPr>
              <a:t> </a:t>
            </a:r>
            <a:r>
              <a:rPr lang="en-IN" sz="2800" dirty="0" err="1" smtClean="0">
                <a:solidFill>
                  <a:prstClr val="black"/>
                </a:solidFill>
                <a:latin typeface="Times New Roman" panose="02020603050405020304"/>
                <a:ea typeface="Calibri" panose="020F0502020204030204"/>
                <a:cs typeface="Times New Roman" panose="02020603050405020304"/>
              </a:rPr>
              <a:t>i</a:t>
            </a:r>
            <a:r>
              <a:rPr lang="en-IN" sz="2000" dirty="0" err="1" smtClean="0">
                <a:solidFill>
                  <a:prstClr val="black"/>
                </a:solidFill>
                <a:latin typeface="Times New Roman" panose="02020603050405020304"/>
                <a:ea typeface="Calibri" panose="020F0502020204030204"/>
                <a:cs typeface="Times New Roman" panose="02020603050405020304"/>
              </a:rPr>
              <a:t>y</a:t>
            </a:r>
            <a:r>
              <a:rPr lang="en-IN" sz="2000" dirty="0" smtClean="0">
                <a:solidFill>
                  <a:prstClr val="black"/>
                </a:solidFill>
                <a:latin typeface="Times New Roman" panose="02020603050405020304"/>
                <a:ea typeface="Calibri" panose="020F0502020204030204"/>
                <a:cs typeface="Times New Roman" panose="02020603050405020304"/>
              </a:rPr>
              <a:t>	= 	Inflation </a:t>
            </a:r>
            <a:r>
              <a:rPr lang="en-IN" sz="2000" dirty="0">
                <a:solidFill>
                  <a:prstClr val="black"/>
                </a:solidFill>
                <a:latin typeface="Times New Roman" panose="02020603050405020304"/>
                <a:ea typeface="Calibri" panose="020F0502020204030204"/>
                <a:cs typeface="Times New Roman" panose="02020603050405020304"/>
              </a:rPr>
              <a:t>rate in country Y </a:t>
            </a:r>
            <a:endParaRPr lang="en-IN" sz="2000" dirty="0" smtClean="0">
              <a:solidFill>
                <a:prstClr val="black"/>
              </a:solidFill>
              <a:latin typeface="Times New Roman" panose="02020603050405020304"/>
              <a:ea typeface="Calibri" panose="020F0502020204030204"/>
              <a:cs typeface="Times New Roman" panose="02020603050405020304"/>
            </a:endParaRPr>
          </a:p>
          <a:p>
            <a:pPr marL="0" lvl="0" indent="0">
              <a:lnSpc>
                <a:spcPct val="110000"/>
              </a:lnSpc>
              <a:spcAft>
                <a:spcPts val="1000"/>
              </a:spcAft>
              <a:buNone/>
            </a:pPr>
            <a:r>
              <a:rPr lang="en-IN" sz="2000" dirty="0">
                <a:solidFill>
                  <a:prstClr val="black"/>
                </a:solidFill>
                <a:latin typeface="Times New Roman" panose="02020603050405020304"/>
                <a:ea typeface="Calibri" panose="020F0502020204030204"/>
                <a:cs typeface="Times New Roman" panose="02020603050405020304"/>
              </a:rPr>
              <a:t>	</a:t>
            </a:r>
            <a:r>
              <a:rPr lang="en-IN" sz="2000" dirty="0" smtClean="0">
                <a:solidFill>
                  <a:prstClr val="black"/>
                </a:solidFill>
                <a:latin typeface="Times New Roman" panose="02020603050405020304"/>
                <a:ea typeface="Calibri" panose="020F0502020204030204"/>
                <a:cs typeface="Times New Roman" panose="02020603050405020304"/>
              </a:rPr>
              <a:t>The </a:t>
            </a:r>
            <a:r>
              <a:rPr lang="en-IN" sz="2000" dirty="0">
                <a:solidFill>
                  <a:prstClr val="black"/>
                </a:solidFill>
                <a:latin typeface="Times New Roman" panose="02020603050405020304"/>
                <a:ea typeface="Calibri" panose="020F0502020204030204"/>
                <a:cs typeface="Times New Roman" panose="02020603050405020304"/>
              </a:rPr>
              <a:t>above equation can be stated in terms of </a:t>
            </a:r>
            <a:r>
              <a:rPr lang="en-IN" sz="2000" dirty="0" smtClean="0">
                <a:solidFill>
                  <a:prstClr val="black"/>
                </a:solidFill>
                <a:latin typeface="Times New Roman" panose="02020603050405020304"/>
                <a:ea typeface="Calibri" panose="020F0502020204030204"/>
                <a:cs typeface="Times New Roman" panose="02020603050405020304"/>
              </a:rPr>
              <a:t>percentage                                                                        </a:t>
            </a:r>
            <a:endParaRPr lang="en-IN" sz="1500" dirty="0">
              <a:solidFill>
                <a:prstClr val="black"/>
              </a:solidFill>
              <a:ea typeface="Calibri" panose="020F0502020204030204"/>
              <a:cs typeface="Times New Roman" panose="02020603050405020304"/>
            </a:endParaRPr>
          </a:p>
          <a:p>
            <a:pPr lvl="7">
              <a:lnSpc>
                <a:spcPct val="110000"/>
              </a:lnSpc>
            </a:pPr>
            <a:endParaRPr lang="en-IN" sz="800" dirty="0">
              <a:solidFill>
                <a:prstClr val="black"/>
              </a:solidFill>
            </a:endParaRPr>
          </a:p>
          <a:p>
            <a:pPr marL="0" indent="0">
              <a:lnSpc>
                <a:spcPct val="110000"/>
              </a:lnSpc>
              <a:buNone/>
            </a:pPr>
            <a:r>
              <a:rPr lang="en-US" dirty="0" smtClean="0"/>
              <a:t>				       = </a:t>
            </a:r>
            <a:endParaRPr lang="en-US" dirty="0" smtClean="0"/>
          </a:p>
          <a:p>
            <a:pPr marL="0" indent="0">
              <a:lnSpc>
                <a:spcPct val="110000"/>
              </a:lnSpc>
              <a:buNone/>
            </a:pPr>
            <a:r>
              <a:rPr lang="en-US" dirty="0"/>
              <a:t>	</a:t>
            </a:r>
            <a:r>
              <a:rPr lang="en-US" dirty="0" smtClean="0"/>
              <a:t>		          </a:t>
            </a:r>
            <a:endParaRPr lang="en-IN" dirty="0"/>
          </a:p>
        </p:txBody>
      </p:sp>
      <p:pic>
        <p:nvPicPr>
          <p:cNvPr id="1026" name="Picture 2" descr="C:\Users\user\Downloads\CamScanner 05-08-2022 12.10.23_1.jp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2267744" y="2060848"/>
            <a:ext cx="3438128" cy="72008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user\Downloads\CamScanner 05-08-2022 12.10.23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5373216"/>
            <a:ext cx="2160240" cy="72008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user\Downloads\CamScanner 05-08-2022 12.10.23_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48064" y="5373216"/>
            <a:ext cx="1341599" cy="57606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solidFill>
            <a:schemeClr val="accent3">
              <a:lumMod val="40000"/>
              <a:lumOff val="60000"/>
            </a:schemeClr>
          </a:solidFill>
        </p:spPr>
        <p:txBody>
          <a:bodyPr>
            <a:normAutofit/>
          </a:bodyPr>
          <a:lstStyle/>
          <a:p>
            <a:r>
              <a:rPr lang="en-US" sz="2500" b="1" dirty="0" smtClean="0"/>
              <a:t>Example </a:t>
            </a:r>
            <a:endParaRPr lang="en-IN" sz="2500" b="1" dirty="0"/>
          </a:p>
        </p:txBody>
      </p:sp>
      <p:sp>
        <p:nvSpPr>
          <p:cNvPr id="3" name="Content Placeholder 2"/>
          <p:cNvSpPr>
            <a:spLocks noGrp="1"/>
          </p:cNvSpPr>
          <p:nvPr>
            <p:ph idx="1"/>
          </p:nvPr>
        </p:nvSpPr>
        <p:spPr>
          <a:xfrm>
            <a:off x="457200" y="1052736"/>
            <a:ext cx="8229600" cy="5073427"/>
          </a:xfrm>
          <a:solidFill>
            <a:schemeClr val="accent3">
              <a:lumMod val="20000"/>
              <a:lumOff val="80000"/>
            </a:schemeClr>
          </a:solidFill>
        </p:spPr>
        <p:txBody>
          <a:bodyPr>
            <a:noAutofit/>
          </a:bodyPr>
          <a:lstStyle/>
          <a:p>
            <a:pPr>
              <a:lnSpc>
                <a:spcPct val="115000"/>
              </a:lnSpc>
              <a:spcAft>
                <a:spcPts val="1000"/>
              </a:spcAft>
            </a:pPr>
            <a:r>
              <a:rPr lang="en-IN" sz="2200" dirty="0" smtClean="0">
                <a:effectLst/>
                <a:latin typeface="Times New Roman" panose="02020603050405020304"/>
                <a:ea typeface="Calibri" panose="020F0502020204030204"/>
                <a:cs typeface="Times New Roman" panose="02020603050405020304"/>
              </a:rPr>
              <a:t>Assume that the US and India have zero inflation initially. </a:t>
            </a:r>
            <a:endParaRPr lang="en-IN" sz="2200" dirty="0" smtClean="0">
              <a:effectLst/>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effectLst/>
                <a:latin typeface="Times New Roman" panose="02020603050405020304"/>
                <a:ea typeface="Calibri" panose="020F0502020204030204"/>
                <a:cs typeface="Times New Roman" panose="02020603050405020304"/>
              </a:rPr>
              <a:t>Now assume that US experiences </a:t>
            </a:r>
            <a:r>
              <a:rPr lang="en-IN" sz="2200" b="1" dirty="0" smtClean="0">
                <a:effectLst/>
                <a:latin typeface="Times New Roman" panose="02020603050405020304"/>
                <a:ea typeface="Calibri" panose="020F0502020204030204"/>
                <a:cs typeface="Times New Roman" panose="02020603050405020304"/>
              </a:rPr>
              <a:t>3% </a:t>
            </a:r>
            <a:r>
              <a:rPr lang="en-IN" sz="2200" dirty="0" smtClean="0">
                <a:effectLst/>
                <a:latin typeface="Times New Roman" panose="02020603050405020304"/>
                <a:ea typeface="Calibri" panose="020F0502020204030204"/>
                <a:cs typeface="Times New Roman" panose="02020603050405020304"/>
              </a:rPr>
              <a:t>inflation rate, while India experiences a </a:t>
            </a:r>
            <a:r>
              <a:rPr lang="en-IN" sz="2200" b="1" dirty="0" smtClean="0">
                <a:effectLst/>
                <a:latin typeface="Times New Roman" panose="02020603050405020304"/>
                <a:ea typeface="Calibri" panose="020F0502020204030204"/>
                <a:cs typeface="Times New Roman" panose="02020603050405020304"/>
              </a:rPr>
              <a:t>5%</a:t>
            </a:r>
            <a:r>
              <a:rPr lang="en-IN" sz="2200" dirty="0" smtClean="0">
                <a:effectLst/>
                <a:latin typeface="Times New Roman" panose="02020603050405020304"/>
                <a:ea typeface="Calibri" panose="020F0502020204030204"/>
                <a:cs typeface="Times New Roman" panose="02020603050405020304"/>
              </a:rPr>
              <a:t> inflation rate (assume the exchange rate is 50/USD). </a:t>
            </a:r>
            <a:endParaRPr lang="en-IN" sz="2200" dirty="0" smtClean="0">
              <a:effectLst/>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effectLst/>
                <a:latin typeface="Times New Roman" panose="02020603050405020304"/>
                <a:ea typeface="Calibri" panose="020F0502020204030204"/>
                <a:cs typeface="Times New Roman" panose="02020603050405020304"/>
              </a:rPr>
              <a:t>Under these conditions, PPP theory suggests that the Indian rupee should depreciate by </a:t>
            </a:r>
            <a:r>
              <a:rPr lang="en-IN" sz="2200" b="1" dirty="0" smtClean="0">
                <a:effectLst/>
                <a:latin typeface="Times New Roman" panose="02020603050405020304"/>
                <a:ea typeface="Calibri" panose="020F0502020204030204"/>
                <a:cs typeface="Times New Roman" panose="02020603050405020304"/>
              </a:rPr>
              <a:t>2%</a:t>
            </a:r>
            <a:r>
              <a:rPr lang="en-IN" sz="2200" dirty="0" smtClean="0">
                <a:effectLst/>
                <a:latin typeface="Times New Roman" panose="02020603050405020304"/>
                <a:ea typeface="Calibri" panose="020F0502020204030204"/>
                <a:cs typeface="Times New Roman" panose="02020603050405020304"/>
              </a:rPr>
              <a:t> (i.e., differential in inflation rates). Then approximately exchange rate will be </a:t>
            </a:r>
            <a:r>
              <a:rPr lang="en-IN" sz="2200" b="1" dirty="0" smtClean="0">
                <a:effectLst/>
                <a:latin typeface="Times New Roman" panose="02020603050405020304"/>
                <a:ea typeface="Calibri" panose="020F0502020204030204"/>
                <a:cs typeface="Times New Roman" panose="02020603050405020304"/>
              </a:rPr>
              <a:t>$1=51 or 51/US</a:t>
            </a:r>
            <a:r>
              <a:rPr lang="en-IN" sz="2200" dirty="0" smtClean="0">
                <a:effectLst/>
                <a:latin typeface="Times New Roman" panose="02020603050405020304"/>
                <a:ea typeface="Calibri" panose="020F0502020204030204"/>
                <a:cs typeface="Times New Roman" panose="02020603050405020304"/>
              </a:rPr>
              <a:t> </a:t>
            </a:r>
            <a:r>
              <a:rPr lang="en-IN" sz="2200" b="1" dirty="0" smtClean="0">
                <a:effectLst/>
                <a:latin typeface="Times New Roman" panose="02020603050405020304"/>
                <a:ea typeface="Calibri" panose="020F0502020204030204"/>
                <a:cs typeface="Times New Roman" panose="02020603050405020304"/>
              </a:rPr>
              <a:t>$</a:t>
            </a:r>
            <a:r>
              <a:rPr lang="en-IN" sz="2200" dirty="0" smtClean="0">
                <a:effectLst/>
                <a:latin typeface="Times New Roman" panose="02020603050405020304"/>
                <a:ea typeface="Calibri" panose="020F0502020204030204"/>
                <a:cs typeface="Times New Roman" panose="02020603050405020304"/>
              </a:rPr>
              <a:t>, i.e., 50 + 2%. </a:t>
            </a:r>
            <a:endParaRPr lang="en-IN" sz="2200" dirty="0" smtClean="0">
              <a:effectLst/>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effectLst/>
                <a:latin typeface="Times New Roman" panose="02020603050405020304"/>
                <a:ea typeface="Calibri" panose="020F0502020204030204"/>
                <a:cs typeface="Times New Roman" panose="02020603050405020304"/>
              </a:rPr>
              <a:t>The value of rupee in relation to dollar falls (or the value of dollar in relation to rupee increases). </a:t>
            </a:r>
            <a:endParaRPr lang="en-IN" sz="2200" dirty="0" smtClean="0">
              <a:effectLst/>
              <a:latin typeface="Times New Roman" panose="02020603050405020304"/>
              <a:ea typeface="Calibri" panose="020F0502020204030204"/>
              <a:cs typeface="Times New Roman" panose="02020603050405020304"/>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lvl="0">
              <a:lnSpc>
                <a:spcPct val="115000"/>
              </a:lnSpc>
              <a:spcAft>
                <a:spcPts val="1000"/>
              </a:spcAft>
            </a:pPr>
            <a:r>
              <a:rPr lang="en-IN" sz="2200" dirty="0">
                <a:solidFill>
                  <a:prstClr val="black"/>
                </a:solidFill>
                <a:latin typeface="Times New Roman" panose="02020603050405020304"/>
                <a:ea typeface="Calibri" panose="020F0502020204030204"/>
                <a:cs typeface="Times New Roman" panose="02020603050405020304"/>
              </a:rPr>
              <a:t>Thus the exchange rate should adjust to offset the differential in the inflation rates of the two countries. </a:t>
            </a:r>
            <a:endParaRPr lang="en-IN" sz="2200" dirty="0" smtClean="0">
              <a:solidFill>
                <a:prstClr val="black"/>
              </a:solidFill>
              <a:latin typeface="Times New Roman" panose="02020603050405020304"/>
              <a:ea typeface="Calibri" panose="020F0502020204030204"/>
              <a:cs typeface="Times New Roman" panose="02020603050405020304"/>
            </a:endParaRPr>
          </a:p>
          <a:p>
            <a:pPr lvl="0">
              <a:lnSpc>
                <a:spcPct val="115000"/>
              </a:lnSpc>
              <a:spcAft>
                <a:spcPts val="1000"/>
              </a:spcAft>
            </a:pPr>
            <a:r>
              <a:rPr lang="en-IN" sz="2200" dirty="0" smtClean="0">
                <a:solidFill>
                  <a:prstClr val="black"/>
                </a:solidFill>
                <a:latin typeface="Times New Roman" panose="02020603050405020304"/>
                <a:ea typeface="Calibri" panose="020F0502020204030204"/>
                <a:cs typeface="Times New Roman" panose="02020603050405020304"/>
              </a:rPr>
              <a:t>Consumers </a:t>
            </a:r>
            <a:r>
              <a:rPr lang="en-IN" sz="2200" dirty="0">
                <a:solidFill>
                  <a:prstClr val="black"/>
                </a:solidFill>
                <a:latin typeface="Times New Roman" panose="02020603050405020304"/>
                <a:ea typeface="Calibri" panose="020F0502020204030204"/>
                <a:cs typeface="Times New Roman" panose="02020603050405020304"/>
              </a:rPr>
              <a:t>should note no difference in their purchasing power in the two countries. </a:t>
            </a:r>
            <a:endParaRPr lang="en-IN" sz="2200" dirty="0" smtClean="0">
              <a:solidFill>
                <a:prstClr val="black"/>
              </a:solidFill>
              <a:latin typeface="Times New Roman" panose="02020603050405020304"/>
              <a:ea typeface="Calibri" panose="020F0502020204030204"/>
              <a:cs typeface="Times New Roman" panose="02020603050405020304"/>
            </a:endParaRPr>
          </a:p>
          <a:p>
            <a:pPr lvl="0">
              <a:lnSpc>
                <a:spcPct val="115000"/>
              </a:lnSpc>
              <a:spcAft>
                <a:spcPts val="1000"/>
              </a:spcAft>
            </a:pPr>
            <a:r>
              <a:rPr lang="en-IN" sz="2200" dirty="0" smtClean="0">
                <a:solidFill>
                  <a:prstClr val="black"/>
                </a:solidFill>
                <a:latin typeface="Times New Roman" panose="02020603050405020304"/>
                <a:ea typeface="Calibri" panose="020F0502020204030204"/>
                <a:cs typeface="Times New Roman" panose="02020603050405020304"/>
              </a:rPr>
              <a:t>This </a:t>
            </a:r>
            <a:r>
              <a:rPr lang="en-IN" sz="2200" dirty="0">
                <a:solidFill>
                  <a:prstClr val="black"/>
                </a:solidFill>
                <a:latin typeface="Times New Roman" panose="02020603050405020304"/>
                <a:ea typeface="Calibri" panose="020F0502020204030204"/>
                <a:cs typeface="Times New Roman" panose="02020603050405020304"/>
              </a:rPr>
              <a:t>happens so because increase in price in one country (India as per the above example) is offset by the increase in value of currency (appreciation) of the other country (USA as per the above example), or decrease in price in one country is offset by the decrease in value of currency (depreciation) of the other country.</a:t>
            </a:r>
            <a:endParaRPr lang="en-IN" sz="2200" dirty="0">
              <a:solidFill>
                <a:prstClr val="black"/>
              </a:solidFill>
              <a:ea typeface="Calibri" panose="020F0502020204030204"/>
              <a:cs typeface="Times New Roman" panose="02020603050405020304"/>
            </a:endParaRPr>
          </a:p>
          <a:p>
            <a:pPr marL="0" lvl="0" indent="0">
              <a:lnSpc>
                <a:spcPct val="115000"/>
              </a:lnSpc>
              <a:spcAft>
                <a:spcPts val="1000"/>
              </a:spcAft>
              <a:buNone/>
            </a:pPr>
            <a:endParaRPr lang="en-IN" sz="2200" dirty="0">
              <a:solidFill>
                <a:prstClr val="black"/>
              </a:solidFill>
              <a:ea typeface="Calibri" panose="020F0502020204030204"/>
              <a:cs typeface="Times New Roman" panose="02020603050405020304"/>
            </a:endParaRPr>
          </a:p>
          <a:p>
            <a:pPr lvl="0"/>
            <a:endParaRPr lang="en-IN" sz="2200" dirty="0">
              <a:solidFill>
                <a:prstClr val="black"/>
              </a:solidFill>
            </a:endParaRPr>
          </a:p>
          <a:p>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r>
              <a:rPr lang="en-US" sz="2500" b="1" dirty="0" smtClean="0"/>
              <a:t>Example</a:t>
            </a:r>
            <a:endParaRPr lang="en-IN" sz="25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lnSpc>
                <a:spcPct val="150000"/>
              </a:lnSpc>
              <a:spcAft>
                <a:spcPts val="1000"/>
              </a:spcAft>
              <a:buNone/>
            </a:pPr>
            <a:r>
              <a:rPr lang="en-IN" sz="2200" dirty="0" smtClean="0">
                <a:effectLst/>
                <a:latin typeface="Times New Roman" panose="02020603050405020304"/>
                <a:ea typeface="Calibri" panose="020F0502020204030204"/>
                <a:cs typeface="Times New Roman" panose="02020603050405020304"/>
              </a:rPr>
              <a:t>The expected inflation rate in India and USA are 10% p.a. and 3% p.a. respectively. The current spot rate (</a:t>
            </a:r>
            <a:r>
              <a:rPr lang="en-IN" sz="2200" dirty="0" err="1" smtClean="0">
                <a:effectLst/>
                <a:latin typeface="Times New Roman" panose="02020603050405020304"/>
                <a:ea typeface="Calibri" panose="020F0502020204030204"/>
                <a:cs typeface="Times New Roman" panose="02020603050405020304"/>
              </a:rPr>
              <a:t>Sx</a:t>
            </a:r>
            <a:r>
              <a:rPr lang="en-IN" sz="2200" dirty="0" smtClean="0">
                <a:effectLst/>
                <a:latin typeface="Times New Roman" panose="02020603050405020304"/>
                <a:ea typeface="Calibri" panose="020F0502020204030204"/>
                <a:cs typeface="Times New Roman" panose="02020603050405020304"/>
              </a:rPr>
              <a:t>/y) is 70/$. Using relative PPP theory, show that the rupee's depreciation over one year is equal to the inflation differential in both countries.</a:t>
            </a:r>
            <a:endParaRPr lang="en-IN" sz="2200" dirty="0">
              <a:ea typeface="Calibri" panose="020F0502020204030204"/>
              <a:cs typeface="Times New Roman" panose="02020603050405020304"/>
            </a:endParaRPr>
          </a:p>
          <a:p>
            <a:pPr>
              <a:lnSpc>
                <a:spcPct val="150000"/>
              </a:lnSpc>
            </a:pPr>
            <a:endParaRPr lang="en-IN"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r>
              <a:rPr lang="en-US" sz="2800" b="1" dirty="0" smtClean="0"/>
              <a:t>Meaning</a:t>
            </a:r>
            <a:endParaRPr lang="en-IN" sz="2800" b="1" dirty="0"/>
          </a:p>
        </p:txBody>
      </p:sp>
      <p:sp>
        <p:nvSpPr>
          <p:cNvPr id="3" name="Content Placeholder 2"/>
          <p:cNvSpPr>
            <a:spLocks noGrp="1"/>
          </p:cNvSpPr>
          <p:nvPr>
            <p:ph idx="1"/>
          </p:nvPr>
        </p:nvSpPr>
        <p:spPr>
          <a:solidFill>
            <a:schemeClr val="accent3">
              <a:lumMod val="20000"/>
              <a:lumOff val="80000"/>
            </a:schemeClr>
          </a:solidFill>
        </p:spPr>
        <p:txBody>
          <a:bodyPr>
            <a:normAutofit lnSpcReduction="10000"/>
          </a:bodyPr>
          <a:lstStyle/>
          <a:p>
            <a:r>
              <a:rPr lang="en-IN" sz="2200" dirty="0">
                <a:latin typeface="Times New Roman" panose="02020603050405020304" pitchFamily="18" charset="0"/>
                <a:ea typeface="Calibri" panose="020F0502020204030204"/>
                <a:cs typeface="Times New Roman" panose="02020603050405020304" pitchFamily="18" charset="0"/>
              </a:rPr>
              <a:t> Any change in exchange rates in either direction influences their cash flows</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US" sz="2200" dirty="0" err="1" smtClean="0">
                <a:latin typeface="Times New Roman" panose="02020603050405020304" pitchFamily="18" charset="0"/>
                <a:cs typeface="Times New Roman" panose="02020603050405020304" pitchFamily="18" charset="0"/>
              </a:rPr>
              <a:t>Eg</a:t>
            </a:r>
            <a:r>
              <a:rPr lang="en-US"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cs typeface="Times New Roman" panose="02020603050405020304" pitchFamily="18" charset="0"/>
              </a:rPr>
              <a:t>T</a:t>
            </a:r>
            <a:r>
              <a:rPr lang="en-IN" sz="2200" dirty="0" smtClean="0">
                <a:latin typeface="Times New Roman" panose="02020603050405020304" pitchFamily="18" charset="0"/>
                <a:ea typeface="Calibri" panose="020F0502020204030204"/>
                <a:cs typeface="Times New Roman" panose="02020603050405020304" pitchFamily="18" charset="0"/>
              </a:rPr>
              <a:t>here </a:t>
            </a:r>
            <a:r>
              <a:rPr lang="en-IN" sz="2200" dirty="0">
                <a:latin typeface="Times New Roman" panose="02020603050405020304" pitchFamily="18" charset="0"/>
                <a:ea typeface="Calibri" panose="020F0502020204030204"/>
                <a:cs typeface="Times New Roman" panose="02020603050405020304" pitchFamily="18" charset="0"/>
              </a:rPr>
              <a:t>are only two nations, the US and the UK, with dollars ($) being the domestic currency and the pound sterling (£) as the foreign currency.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exchange rate (R) between the dollar and the pound is equal to the number of dollars needed to purchase one pound.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That </a:t>
            </a:r>
            <a:r>
              <a:rPr lang="en-IN" sz="2200" dirty="0">
                <a:latin typeface="Times New Roman" panose="02020603050405020304" pitchFamily="18" charset="0"/>
                <a:ea typeface="Calibri" panose="020F0502020204030204"/>
                <a:cs typeface="Times New Roman" panose="02020603050405020304" pitchFamily="18" charset="0"/>
              </a:rPr>
              <a:t>is, R = $/ £. For example, if R = $/ £ = 2, this means that two dollars are required to purchase one pound.</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1012974"/>
          </a:xfrm>
          <a:solidFill>
            <a:schemeClr val="accent3">
              <a:lumMod val="40000"/>
              <a:lumOff val="60000"/>
            </a:schemeClr>
          </a:solidFill>
        </p:spPr>
        <p:txBody>
          <a:bodyPr>
            <a:noAutofit/>
          </a:bodyPr>
          <a:lstStyle/>
          <a:p>
            <a:pPr marL="342900" lvl="0" indent="-342900">
              <a:lnSpc>
                <a:spcPct val="115000"/>
              </a:lnSpc>
              <a:spcBef>
                <a:spcPct val="20000"/>
              </a:spcBef>
              <a:spcAft>
                <a:spcPts val="1000"/>
              </a:spcAft>
            </a:pPr>
            <a:r>
              <a:rPr lang="en-IN" sz="2800" b="1" dirty="0">
                <a:solidFill>
                  <a:prstClr val="black"/>
                </a:solidFill>
                <a:latin typeface="Times New Roman" panose="02020603050405020304"/>
                <a:ea typeface="Calibri" panose="020F0502020204030204"/>
                <a:cs typeface="Times New Roman" panose="02020603050405020304"/>
              </a:rPr>
              <a:t>Solution</a:t>
            </a:r>
            <a:br>
              <a:rPr lang="en-IN" sz="2800" b="1" dirty="0">
                <a:solidFill>
                  <a:prstClr val="black"/>
                </a:solidFill>
                <a:ea typeface="Calibri" panose="020F0502020204030204"/>
                <a:cs typeface="Times New Roman" panose="02020603050405020304"/>
              </a:rPr>
            </a:br>
            <a:endParaRPr lang="en-IN" sz="4800" b="1" dirty="0"/>
          </a:p>
        </p:txBody>
      </p:sp>
      <p:sp>
        <p:nvSpPr>
          <p:cNvPr id="3" name="Content Placeholder 2"/>
          <p:cNvSpPr>
            <a:spLocks noGrp="1"/>
          </p:cNvSpPr>
          <p:nvPr>
            <p:ph idx="1"/>
          </p:nvPr>
        </p:nvSpPr>
        <p:spPr>
          <a:xfrm>
            <a:off x="457200" y="980728"/>
            <a:ext cx="8229600" cy="5544616"/>
          </a:xfrm>
          <a:solidFill>
            <a:schemeClr val="accent3">
              <a:lumMod val="20000"/>
              <a:lumOff val="80000"/>
            </a:schemeClr>
          </a:solidFill>
        </p:spPr>
        <p:style>
          <a:lnRef idx="2">
            <a:schemeClr val="accent6"/>
          </a:lnRef>
          <a:fillRef idx="1">
            <a:schemeClr val="lt1"/>
          </a:fillRef>
          <a:effectRef idx="0">
            <a:schemeClr val="accent6"/>
          </a:effectRef>
          <a:fontRef idx="minor">
            <a:schemeClr val="dk1"/>
          </a:fontRef>
        </p:style>
        <p:txBody>
          <a:bodyPr>
            <a:noAutofit/>
          </a:bodyPr>
          <a:lstStyle/>
          <a:p>
            <a:pPr marL="0" indent="0">
              <a:spcAft>
                <a:spcPts val="1000"/>
              </a:spcAft>
              <a:buNone/>
            </a:pPr>
            <a:endParaRPr lang="en-IN" sz="2200" dirty="0" smtClean="0">
              <a:effectLst/>
              <a:latin typeface="Times New Roman" panose="02020603050405020304"/>
              <a:ea typeface="Calibri" panose="020F0502020204030204"/>
              <a:cs typeface="Times New Roman" panose="02020603050405020304"/>
            </a:endParaRPr>
          </a:p>
          <a:p>
            <a:pPr marL="0" indent="0">
              <a:spcAft>
                <a:spcPts val="1000"/>
              </a:spcAft>
              <a:buNone/>
            </a:pPr>
            <a:r>
              <a:rPr lang="en-IN" sz="2200" dirty="0" smtClean="0">
                <a:effectLst/>
                <a:latin typeface="Times New Roman" panose="02020603050405020304"/>
                <a:ea typeface="Calibri" panose="020F0502020204030204"/>
                <a:cs typeface="Times New Roman" panose="02020603050405020304"/>
              </a:rPr>
              <a:t>Let us take India as country X and USA as country Y</a:t>
            </a:r>
            <a:endParaRPr lang="en-IN" sz="2200" dirty="0">
              <a:ea typeface="Calibri" panose="020F0502020204030204"/>
              <a:cs typeface="Times New Roman" panose="02020603050405020304"/>
            </a:endParaRPr>
          </a:p>
          <a:p>
            <a:pPr marL="0" indent="0">
              <a:spcAft>
                <a:spcPts val="1000"/>
              </a:spcAft>
              <a:buNone/>
            </a:pPr>
            <a:r>
              <a:rPr lang="en-IN" sz="2200" dirty="0">
                <a:effectLst/>
                <a:latin typeface="Times New Roman" panose="02020603050405020304"/>
                <a:ea typeface="Calibri" panose="020F0502020204030204"/>
                <a:cs typeface="Times New Roman" panose="02020603050405020304"/>
              </a:rPr>
              <a:t>	</a:t>
            </a:r>
            <a:r>
              <a:rPr lang="en-IN" sz="2200" dirty="0" smtClean="0">
                <a:effectLst/>
                <a:latin typeface="Times New Roman" panose="02020603050405020304"/>
                <a:ea typeface="Calibri" panose="020F0502020204030204"/>
                <a:cs typeface="Times New Roman" panose="02020603050405020304"/>
              </a:rPr>
              <a:t>Given S = Rs.70/USD,  </a:t>
            </a:r>
            <a:endParaRPr lang="en-IN" sz="2200" dirty="0" smtClean="0">
              <a:effectLst/>
              <a:latin typeface="Times New Roman" panose="02020603050405020304"/>
              <a:ea typeface="Calibri" panose="020F0502020204030204"/>
              <a:cs typeface="Times New Roman" panose="02020603050405020304"/>
            </a:endParaRPr>
          </a:p>
          <a:p>
            <a:pPr marL="0" indent="0">
              <a:spcAft>
                <a:spcPts val="1000"/>
              </a:spcAft>
              <a:buNone/>
            </a:pPr>
            <a:r>
              <a:rPr lang="en-IN" sz="2200" dirty="0">
                <a:latin typeface="Times New Roman" panose="02020603050405020304"/>
                <a:ea typeface="Calibri" panose="020F0502020204030204"/>
                <a:cs typeface="Times New Roman" panose="02020603050405020304"/>
              </a:rPr>
              <a:t>	 </a:t>
            </a:r>
            <a:r>
              <a:rPr lang="en-IN" sz="2200" dirty="0" smtClean="0">
                <a:latin typeface="Times New Roman" panose="02020603050405020304"/>
                <a:ea typeface="Calibri" panose="020F0502020204030204"/>
                <a:cs typeface="Times New Roman" panose="02020603050405020304"/>
              </a:rPr>
              <a:t>         </a:t>
            </a:r>
            <a:r>
              <a:rPr lang="en-IN" sz="2400" dirty="0" smtClean="0">
                <a:effectLst/>
                <a:latin typeface="Times New Roman" panose="02020603050405020304"/>
                <a:ea typeface="Calibri" panose="020F0502020204030204"/>
                <a:cs typeface="Times New Roman" panose="02020603050405020304"/>
              </a:rPr>
              <a:t>i</a:t>
            </a:r>
            <a:r>
              <a:rPr lang="en-IN" sz="2000" dirty="0" smtClean="0">
                <a:effectLst/>
                <a:latin typeface="Times New Roman" panose="02020603050405020304"/>
                <a:ea typeface="Calibri" panose="020F0502020204030204"/>
                <a:cs typeface="Times New Roman" panose="02020603050405020304"/>
              </a:rPr>
              <a:t>x</a:t>
            </a:r>
            <a:r>
              <a:rPr lang="en-IN" sz="2200" dirty="0" smtClean="0">
                <a:effectLst/>
                <a:latin typeface="Times New Roman" panose="02020603050405020304"/>
                <a:ea typeface="Calibri" panose="020F0502020204030204"/>
                <a:cs typeface="Times New Roman" panose="02020603050405020304"/>
              </a:rPr>
              <a:t> = 10%,    </a:t>
            </a:r>
            <a:endParaRPr lang="en-IN" sz="2200" dirty="0" smtClean="0">
              <a:effectLst/>
              <a:latin typeface="Times New Roman" panose="02020603050405020304"/>
              <a:ea typeface="Calibri" panose="020F0502020204030204"/>
              <a:cs typeface="Times New Roman" panose="02020603050405020304"/>
            </a:endParaRPr>
          </a:p>
          <a:p>
            <a:pPr marL="0" indent="0">
              <a:spcAft>
                <a:spcPts val="1000"/>
              </a:spcAft>
              <a:buNone/>
            </a:pPr>
            <a:r>
              <a:rPr lang="en-IN" sz="2200" dirty="0">
                <a:latin typeface="Times New Roman" panose="02020603050405020304"/>
                <a:ea typeface="Calibri" panose="020F0502020204030204"/>
                <a:cs typeface="Times New Roman" panose="02020603050405020304"/>
              </a:rPr>
              <a:t>	 </a:t>
            </a:r>
            <a:r>
              <a:rPr lang="en-IN" sz="2200" dirty="0" smtClean="0">
                <a:latin typeface="Times New Roman" panose="02020603050405020304"/>
                <a:ea typeface="Calibri" panose="020F0502020204030204"/>
                <a:cs typeface="Times New Roman" panose="02020603050405020304"/>
              </a:rPr>
              <a:t>         </a:t>
            </a:r>
            <a:r>
              <a:rPr lang="en-IN" sz="2400" dirty="0" err="1" smtClean="0">
                <a:effectLst/>
                <a:latin typeface="Times New Roman" panose="02020603050405020304"/>
                <a:ea typeface="Calibri" panose="020F0502020204030204"/>
                <a:cs typeface="Times New Roman" panose="02020603050405020304"/>
              </a:rPr>
              <a:t>i</a:t>
            </a:r>
            <a:r>
              <a:rPr lang="en-IN" sz="2000" dirty="0" err="1" smtClean="0">
                <a:latin typeface="Times New Roman" panose="02020603050405020304"/>
                <a:ea typeface="Calibri" panose="020F0502020204030204"/>
                <a:cs typeface="Times New Roman" panose="02020603050405020304"/>
              </a:rPr>
              <a:t>y</a:t>
            </a:r>
            <a:r>
              <a:rPr lang="en-IN" sz="2200" dirty="0" smtClean="0">
                <a:latin typeface="Times New Roman" panose="02020603050405020304"/>
                <a:ea typeface="Calibri" panose="020F0502020204030204"/>
                <a:cs typeface="Times New Roman" panose="02020603050405020304"/>
              </a:rPr>
              <a:t> </a:t>
            </a:r>
            <a:r>
              <a:rPr lang="en-IN" sz="2200" dirty="0" smtClean="0">
                <a:effectLst/>
                <a:latin typeface="Times New Roman" panose="02020603050405020304"/>
                <a:ea typeface="Calibri" panose="020F0502020204030204"/>
                <a:cs typeface="Times New Roman" panose="02020603050405020304"/>
              </a:rPr>
              <a:t>= 3%</a:t>
            </a:r>
            <a:endParaRPr lang="en-IN" sz="2200" dirty="0">
              <a:ea typeface="Calibri" panose="020F0502020204030204"/>
              <a:cs typeface="Times New Roman" panose="02020603050405020304"/>
            </a:endParaRPr>
          </a:p>
          <a:p>
            <a:pPr marL="0" indent="0">
              <a:spcAft>
                <a:spcPts val="1000"/>
              </a:spcAft>
              <a:buNone/>
            </a:pPr>
            <a:r>
              <a:rPr lang="en-IN" sz="2200" dirty="0" smtClean="0">
                <a:effectLst/>
                <a:latin typeface="Times New Roman" panose="02020603050405020304"/>
                <a:ea typeface="Calibri" panose="020F0502020204030204"/>
                <a:cs typeface="Times New Roman" panose="02020603050405020304"/>
              </a:rPr>
              <a:t>The expected spot rate, [E(</a:t>
            </a:r>
            <a:r>
              <a:rPr lang="en-IN" sz="2200" dirty="0" err="1" smtClean="0">
                <a:effectLst/>
                <a:latin typeface="Times New Roman" panose="02020603050405020304"/>
                <a:ea typeface="Calibri" panose="020F0502020204030204"/>
                <a:cs typeface="Times New Roman" panose="02020603050405020304"/>
              </a:rPr>
              <a:t>Sx</a:t>
            </a:r>
            <a:r>
              <a:rPr lang="en-IN" sz="2200" dirty="0" smtClean="0">
                <a:effectLst/>
                <a:latin typeface="Times New Roman" panose="02020603050405020304"/>
                <a:ea typeface="Calibri" panose="020F0502020204030204"/>
                <a:cs typeface="Times New Roman" panose="02020603050405020304"/>
              </a:rPr>
              <a:t>/y] one year later is:</a:t>
            </a:r>
            <a:endParaRPr lang="en-IN" sz="2200" dirty="0">
              <a:ea typeface="Calibri" panose="020F0502020204030204"/>
              <a:cs typeface="Times New Roman" panose="02020603050405020304"/>
            </a:endParaRPr>
          </a:p>
          <a:p>
            <a:pPr marL="0" indent="0">
              <a:spcAft>
                <a:spcPts val="1000"/>
              </a:spcAft>
              <a:buNone/>
            </a:pPr>
            <a:endParaRPr lang="en-US" sz="2200" dirty="0" smtClean="0">
              <a:latin typeface="Times New Roman" panose="02020603050405020304"/>
              <a:ea typeface="Calibri" panose="020F0502020204030204"/>
              <a:cs typeface="Times New Roman" panose="02020603050405020304"/>
            </a:endParaRPr>
          </a:p>
          <a:p>
            <a:pPr marL="0" indent="0">
              <a:spcAft>
                <a:spcPts val="1000"/>
              </a:spcAft>
              <a:buNone/>
            </a:pPr>
            <a:endParaRPr lang="en-US" sz="2200" dirty="0">
              <a:latin typeface="Times New Roman" panose="02020603050405020304"/>
              <a:ea typeface="Calibri" panose="020F0502020204030204"/>
              <a:cs typeface="Times New Roman" panose="02020603050405020304"/>
            </a:endParaRPr>
          </a:p>
          <a:p>
            <a:pPr marL="0" indent="0">
              <a:spcAft>
                <a:spcPts val="1000"/>
              </a:spcAft>
              <a:buNone/>
            </a:pPr>
            <a:r>
              <a:rPr lang="en-US" sz="2200" dirty="0" smtClean="0">
                <a:latin typeface="Times New Roman" panose="02020603050405020304"/>
                <a:ea typeface="Calibri" panose="020F0502020204030204"/>
                <a:cs typeface="Times New Roman" panose="02020603050405020304"/>
              </a:rPr>
              <a:t>			= 70 x </a:t>
            </a:r>
            <a:r>
              <a:rPr lang="en-US" sz="2200" u="sng" dirty="0" smtClean="0">
                <a:latin typeface="Times New Roman" panose="02020603050405020304"/>
                <a:ea typeface="Calibri" panose="020F0502020204030204"/>
                <a:cs typeface="Times New Roman" panose="02020603050405020304"/>
              </a:rPr>
              <a:t>(1 + 0.10)</a:t>
            </a:r>
            <a:r>
              <a:rPr lang="en-US" sz="2200" dirty="0" smtClean="0">
                <a:latin typeface="Times New Roman" panose="02020603050405020304"/>
                <a:ea typeface="Calibri" panose="020F0502020204030204"/>
                <a:cs typeface="Times New Roman" panose="02020603050405020304"/>
              </a:rPr>
              <a:t>  = </a:t>
            </a:r>
            <a:r>
              <a:rPr lang="en-US" sz="2200" dirty="0" err="1" smtClean="0">
                <a:latin typeface="Times New Roman" panose="02020603050405020304"/>
                <a:ea typeface="Calibri" panose="020F0502020204030204"/>
                <a:cs typeface="Times New Roman" panose="02020603050405020304"/>
              </a:rPr>
              <a:t>Rs</a:t>
            </a:r>
            <a:r>
              <a:rPr lang="en-US" sz="2200" dirty="0" smtClean="0">
                <a:latin typeface="Times New Roman" panose="02020603050405020304"/>
                <a:ea typeface="Calibri" panose="020F0502020204030204"/>
                <a:cs typeface="Times New Roman" panose="02020603050405020304"/>
              </a:rPr>
              <a:t>. 74.76/</a:t>
            </a:r>
            <a:r>
              <a:rPr lang="en-IN" sz="2200" dirty="0" smtClean="0">
                <a:effectLst/>
                <a:latin typeface="Times New Roman" panose="02020603050405020304"/>
                <a:ea typeface="Calibri" panose="020F0502020204030204"/>
                <a:cs typeface="Times New Roman" panose="02020603050405020304"/>
              </a:rPr>
              <a:t>$1</a:t>
            </a:r>
            <a:endParaRPr lang="en-IN" sz="2200" dirty="0" smtClean="0">
              <a:effectLst/>
              <a:latin typeface="Times New Roman" panose="02020603050405020304"/>
              <a:ea typeface="Calibri" panose="020F0502020204030204"/>
              <a:cs typeface="Times New Roman" panose="02020603050405020304"/>
            </a:endParaRPr>
          </a:p>
          <a:p>
            <a:pPr marL="0" indent="0">
              <a:spcAft>
                <a:spcPts val="1000"/>
              </a:spcAft>
              <a:buNone/>
            </a:pPr>
            <a:r>
              <a:rPr lang="en-US" sz="2200" dirty="0">
                <a:latin typeface="Times New Roman" panose="02020603050405020304"/>
                <a:ea typeface="Calibri" panose="020F0502020204030204"/>
                <a:cs typeface="Times New Roman" panose="02020603050405020304"/>
              </a:rPr>
              <a:t>	</a:t>
            </a:r>
            <a:r>
              <a:rPr lang="en-US" sz="2200" dirty="0" smtClean="0">
                <a:latin typeface="Times New Roman" panose="02020603050405020304"/>
                <a:ea typeface="Calibri" panose="020F0502020204030204"/>
                <a:cs typeface="Times New Roman" panose="02020603050405020304"/>
              </a:rPr>
              <a:t>		            (1 + 0.03)</a:t>
            </a:r>
            <a:endParaRPr lang="en-IN" sz="2200" dirty="0"/>
          </a:p>
        </p:txBody>
      </p:sp>
      <p:pic>
        <p:nvPicPr>
          <p:cNvPr id="2050"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2059539" y="4127584"/>
            <a:ext cx="3240360" cy="741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endParaRPr lang="en-IN" dirty="0"/>
          </a:p>
        </p:txBody>
      </p:sp>
      <p:sp>
        <p:nvSpPr>
          <p:cNvPr id="3" name="Content Placeholder 2"/>
          <p:cNvSpPr>
            <a:spLocks noGrp="1"/>
          </p:cNvSpPr>
          <p:nvPr>
            <p:ph idx="1"/>
          </p:nvPr>
        </p:nvSpPr>
        <p:spPr>
          <a:xfrm>
            <a:off x="457200" y="1052736"/>
            <a:ext cx="8229600" cy="5472608"/>
          </a:xfrm>
          <a:solidFill>
            <a:schemeClr val="accent3">
              <a:lumMod val="20000"/>
              <a:lumOff val="80000"/>
            </a:schemeClr>
          </a:solidFill>
        </p:spPr>
        <p:style>
          <a:lnRef idx="2">
            <a:schemeClr val="accent2"/>
          </a:lnRef>
          <a:fillRef idx="1">
            <a:schemeClr val="lt1"/>
          </a:fillRef>
          <a:effectRef idx="0">
            <a:schemeClr val="accent2"/>
          </a:effectRef>
          <a:fontRef idx="minor">
            <a:schemeClr val="dk1"/>
          </a:fontRef>
        </p:style>
        <p:txBody>
          <a:bodyPr>
            <a:noAutofit/>
          </a:bodyPr>
          <a:lstStyle/>
          <a:p>
            <a:pPr>
              <a:lnSpc>
                <a:spcPct val="115000"/>
              </a:lnSpc>
              <a:spcAft>
                <a:spcPts val="1000"/>
              </a:spcAft>
            </a:pPr>
            <a:r>
              <a:rPr lang="en-IN" sz="2200" dirty="0">
                <a:latin typeface="Times New Roman" panose="02020603050405020304"/>
                <a:ea typeface="Calibri" panose="020F0502020204030204"/>
                <a:cs typeface="Times New Roman" panose="02020603050405020304"/>
              </a:rPr>
              <a:t>The spot rate is 70/$ (given). After one year the expected spot rate is </a:t>
            </a:r>
            <a:r>
              <a:rPr lang="en-IN" sz="2200" dirty="0">
                <a:latin typeface="Tahoma" panose="020B0604030504040204"/>
                <a:ea typeface="Calibri" panose="020F0502020204030204"/>
                <a:cs typeface="Times New Roman" panose="02020603050405020304"/>
              </a:rPr>
              <a:t>₹</a:t>
            </a:r>
            <a:r>
              <a:rPr lang="en-IN" sz="2200" dirty="0">
                <a:latin typeface="Times New Roman" panose="02020603050405020304"/>
                <a:ea typeface="Calibri" panose="020F0502020204030204"/>
                <a:cs typeface="Times New Roman" panose="02020603050405020304"/>
              </a:rPr>
              <a:t> 74.76/$. Thus the rupee would be depreciated over one year.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The </a:t>
            </a:r>
            <a:r>
              <a:rPr lang="en-IN" sz="2200" dirty="0">
                <a:latin typeface="Times New Roman" panose="02020603050405020304"/>
                <a:ea typeface="Calibri" panose="020F0502020204030204"/>
                <a:cs typeface="Times New Roman" panose="02020603050405020304"/>
              </a:rPr>
              <a:t>depreciation may be calculated as below:</a:t>
            </a:r>
            <a:endParaRPr lang="en-IN" sz="2200" dirty="0">
              <a:ea typeface="Calibri" panose="020F0502020204030204"/>
              <a:cs typeface="Times New Roman" panose="02020603050405020304"/>
            </a:endParaRPr>
          </a:p>
          <a:p>
            <a:pPr marL="0" indent="0">
              <a:lnSpc>
                <a:spcPct val="115000"/>
              </a:lnSpc>
              <a:spcAft>
                <a:spcPts val="1000"/>
              </a:spcAft>
              <a:buNone/>
            </a:pPr>
            <a:r>
              <a:rPr lang="en-IN" sz="2200" dirty="0">
                <a:latin typeface="Times New Roman" panose="02020603050405020304"/>
                <a:ea typeface="Calibri" panose="020F0502020204030204"/>
                <a:cs typeface="Times New Roman" panose="02020603050405020304"/>
              </a:rPr>
              <a:t> </a:t>
            </a:r>
            <a:endParaRPr lang="en-IN" sz="2200" dirty="0">
              <a:ea typeface="Calibri" panose="020F0502020204030204"/>
              <a:cs typeface="Times New Roman" panose="02020603050405020304"/>
            </a:endParaRPr>
          </a:p>
          <a:p>
            <a:pPr marL="0" indent="0">
              <a:spcAft>
                <a:spcPts val="1000"/>
              </a:spcAft>
              <a:buNone/>
            </a:pPr>
            <a:r>
              <a:rPr lang="en-IN" sz="2200" dirty="0" smtClean="0">
                <a:latin typeface="Times New Roman" panose="02020603050405020304"/>
                <a:ea typeface="Calibri" panose="020F0502020204030204"/>
                <a:cs typeface="Times New Roman" panose="02020603050405020304"/>
              </a:rPr>
              <a:t>		= </a:t>
            </a:r>
            <a:r>
              <a:rPr lang="en-IN" sz="2200" u="sng" dirty="0" smtClean="0">
                <a:latin typeface="Times New Roman" panose="02020603050405020304"/>
                <a:ea typeface="Calibri" panose="020F0502020204030204"/>
                <a:cs typeface="Times New Roman" panose="02020603050405020304"/>
              </a:rPr>
              <a:t>74.76 - 70</a:t>
            </a:r>
            <a:r>
              <a:rPr lang="en-IN" sz="2200" dirty="0">
                <a:latin typeface="Times New Roman" panose="02020603050405020304"/>
                <a:ea typeface="Calibri" panose="020F0502020204030204"/>
                <a:cs typeface="Times New Roman" panose="02020603050405020304"/>
              </a:rPr>
              <a:t> </a:t>
            </a:r>
            <a:r>
              <a:rPr lang="en-IN" sz="2200" dirty="0" smtClean="0">
                <a:latin typeface="Times New Roman" panose="02020603050405020304"/>
                <a:ea typeface="Calibri" panose="020F0502020204030204"/>
                <a:cs typeface="Times New Roman" panose="02020603050405020304"/>
              </a:rPr>
              <a:t> = </a:t>
            </a:r>
            <a:r>
              <a:rPr lang="en-IN" sz="2200" b="1" dirty="0" smtClean="0">
                <a:latin typeface="Times New Roman" panose="02020603050405020304"/>
                <a:ea typeface="Calibri" panose="020F0502020204030204"/>
                <a:cs typeface="Times New Roman" panose="02020603050405020304"/>
              </a:rPr>
              <a:t>0.068 or 6.8%</a:t>
            </a:r>
            <a:endParaRPr lang="en-IN" sz="2200" b="1" dirty="0" smtClean="0">
              <a:ea typeface="Calibri" panose="020F0502020204030204"/>
              <a:cs typeface="Times New Roman" panose="02020603050405020304"/>
            </a:endParaRPr>
          </a:p>
          <a:p>
            <a:pPr marL="0" indent="0">
              <a:spcAft>
                <a:spcPts val="1000"/>
              </a:spcAft>
              <a:buNone/>
            </a:pPr>
            <a:r>
              <a:rPr lang="en-US" sz="2200" dirty="0">
                <a:ea typeface="Calibri" panose="020F0502020204030204"/>
                <a:cs typeface="Times New Roman" panose="02020603050405020304"/>
              </a:rPr>
              <a:t>	</a:t>
            </a:r>
            <a:r>
              <a:rPr lang="en-US" sz="2200" dirty="0" smtClean="0">
                <a:ea typeface="Calibri" panose="020F0502020204030204"/>
                <a:cs typeface="Times New Roman" panose="02020603050405020304"/>
              </a:rPr>
              <a:t>	          70</a:t>
            </a:r>
            <a:endParaRPr lang="en-IN" sz="2200" dirty="0">
              <a:ea typeface="Calibri" panose="020F0502020204030204"/>
              <a:cs typeface="Times New Roman" panose="02020603050405020304"/>
            </a:endParaRPr>
          </a:p>
          <a:p>
            <a:pPr marL="0" indent="0">
              <a:lnSpc>
                <a:spcPct val="115000"/>
              </a:lnSpc>
              <a:spcAft>
                <a:spcPts val="1000"/>
              </a:spcAft>
              <a:buNone/>
            </a:pPr>
            <a:r>
              <a:rPr lang="en-IN" sz="2200" dirty="0" smtClean="0">
                <a:latin typeface="Times New Roman" panose="02020603050405020304"/>
                <a:ea typeface="Calibri" panose="020F0502020204030204"/>
                <a:cs typeface="Times New Roman" panose="02020603050405020304"/>
              </a:rPr>
              <a:t>The </a:t>
            </a:r>
            <a:r>
              <a:rPr lang="en-IN" sz="2200" dirty="0">
                <a:latin typeface="Times New Roman" panose="02020603050405020304"/>
                <a:ea typeface="Calibri" panose="020F0502020204030204"/>
                <a:cs typeface="Times New Roman" panose="02020603050405020304"/>
              </a:rPr>
              <a:t>relative change in the inflation rate is calculated below:</a:t>
            </a:r>
            <a:endParaRPr lang="en-IN" sz="2200" dirty="0">
              <a:ea typeface="Calibri" panose="020F0502020204030204"/>
              <a:cs typeface="Times New Roman" panose="02020603050405020304"/>
            </a:endParaRPr>
          </a:p>
          <a:p>
            <a:pPr>
              <a:lnSpc>
                <a:spcPct val="115000"/>
              </a:lnSpc>
              <a:spcAft>
                <a:spcPts val="1000"/>
              </a:spcAft>
            </a:pPr>
            <a:endParaRPr lang="en-IN" sz="2200" dirty="0" smtClean="0">
              <a:latin typeface="Times New Roman" panose="02020603050405020304"/>
              <a:ea typeface="Calibri" panose="020F0502020204030204"/>
              <a:cs typeface="Times New Roman" panose="02020603050405020304"/>
            </a:endParaRPr>
          </a:p>
          <a:p>
            <a:pPr marL="0" indent="0">
              <a:lnSpc>
                <a:spcPct val="115000"/>
              </a:lnSpc>
              <a:spcAft>
                <a:spcPts val="1000"/>
              </a:spcAft>
              <a:buNone/>
            </a:pPr>
            <a:r>
              <a:rPr lang="en-IN" sz="2200" dirty="0" smtClean="0">
                <a:latin typeface="Times New Roman" panose="02020603050405020304"/>
                <a:ea typeface="Calibri" panose="020F0502020204030204"/>
                <a:cs typeface="Times New Roman" panose="02020603050405020304"/>
              </a:rPr>
              <a:t>			=  </a:t>
            </a:r>
            <a:r>
              <a:rPr lang="en-IN" sz="2200" u="sng" dirty="0" smtClean="0">
                <a:latin typeface="Times New Roman" panose="02020603050405020304"/>
                <a:ea typeface="Calibri" panose="020F0502020204030204"/>
                <a:cs typeface="Times New Roman" panose="02020603050405020304"/>
              </a:rPr>
              <a:t>(0.10 – 0.03)</a:t>
            </a:r>
            <a:r>
              <a:rPr lang="en-IN" sz="2200" dirty="0" smtClean="0">
                <a:latin typeface="Times New Roman" panose="02020603050405020304"/>
                <a:ea typeface="Calibri" panose="020F0502020204030204"/>
                <a:cs typeface="Times New Roman" panose="02020603050405020304"/>
              </a:rPr>
              <a:t>  =  </a:t>
            </a:r>
            <a:r>
              <a:rPr lang="en-IN" sz="2200" b="1" dirty="0">
                <a:latin typeface="Times New Roman" panose="02020603050405020304"/>
                <a:ea typeface="Calibri" panose="020F0502020204030204"/>
                <a:cs typeface="Times New Roman" panose="02020603050405020304"/>
              </a:rPr>
              <a:t>0.068 or 6.8</a:t>
            </a:r>
            <a:r>
              <a:rPr lang="en-IN" sz="2200" b="1" dirty="0" smtClean="0">
                <a:latin typeface="Times New Roman" panose="02020603050405020304"/>
                <a:ea typeface="Calibri" panose="020F0502020204030204"/>
                <a:cs typeface="Times New Roman" panose="02020603050405020304"/>
              </a:rPr>
              <a:t>%</a:t>
            </a:r>
            <a:endParaRPr lang="en-IN" sz="2200" b="1" dirty="0" smtClean="0">
              <a:latin typeface="Times New Roman" panose="02020603050405020304"/>
              <a:ea typeface="Calibri" panose="020F0502020204030204"/>
              <a:cs typeface="Times New Roman" panose="02020603050405020304"/>
            </a:endParaRPr>
          </a:p>
          <a:p>
            <a:pPr marL="0" indent="0">
              <a:lnSpc>
                <a:spcPct val="115000"/>
              </a:lnSpc>
              <a:spcAft>
                <a:spcPts val="1000"/>
              </a:spcAft>
              <a:buNone/>
            </a:pPr>
            <a:r>
              <a:rPr lang="en-US" sz="2200" dirty="0">
                <a:latin typeface="Times New Roman" panose="02020603050405020304"/>
                <a:ea typeface="Calibri" panose="020F0502020204030204"/>
                <a:cs typeface="Times New Roman" panose="02020603050405020304"/>
              </a:rPr>
              <a:t>	</a:t>
            </a:r>
            <a:r>
              <a:rPr lang="en-US" sz="2200" dirty="0" smtClean="0">
                <a:latin typeface="Times New Roman" panose="02020603050405020304"/>
                <a:ea typeface="Calibri" panose="020F0502020204030204"/>
                <a:cs typeface="Times New Roman" panose="02020603050405020304"/>
              </a:rPr>
              <a:t>		      (1 + 0.03)</a:t>
            </a:r>
            <a:endParaRPr lang="en-IN" sz="2200" dirty="0">
              <a:ea typeface="Calibri" panose="020F0502020204030204"/>
              <a:cs typeface="Times New Roman" panose="02020603050405020304"/>
            </a:endParaRPr>
          </a:p>
          <a:p>
            <a:pPr marL="0" indent="0">
              <a:lnSpc>
                <a:spcPct val="115000"/>
              </a:lnSpc>
              <a:spcAft>
                <a:spcPts val="1000"/>
              </a:spcAft>
              <a:buNone/>
            </a:pPr>
            <a:endParaRPr lang="en-IN" sz="2200" dirty="0"/>
          </a:p>
        </p:txBody>
      </p:sp>
      <p:pic>
        <p:nvPicPr>
          <p:cNvPr id="4" name="Picture 3" descr="C:\Users\user\Downloads\CamScanner 05-08-2022 12.10.23_2.jp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2555776" y="2492896"/>
            <a:ext cx="2160240" cy="72008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user\Downloads\CamScanner 05-08-2022 12.10.23_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91880" y="4797152"/>
            <a:ext cx="1341599" cy="57606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style>
          <a:lnRef idx="2">
            <a:schemeClr val="accent2"/>
          </a:lnRef>
          <a:fillRef idx="1">
            <a:schemeClr val="lt1"/>
          </a:fillRef>
          <a:effectRef idx="0">
            <a:schemeClr val="accent2"/>
          </a:effectRef>
          <a:fontRef idx="minor">
            <a:schemeClr val="dk1"/>
          </a:fontRef>
        </p:style>
        <p:txBody>
          <a:bodyPr>
            <a:normAutofit/>
          </a:bodyPr>
          <a:lstStyle/>
          <a:p>
            <a:pPr marL="0" indent="0" algn="ctr">
              <a:lnSpc>
                <a:spcPct val="150000"/>
              </a:lnSpc>
              <a:spcAft>
                <a:spcPts val="1000"/>
              </a:spcAft>
              <a:buNone/>
            </a:pPr>
            <a:r>
              <a:rPr lang="en-IN" sz="2200" dirty="0">
                <a:latin typeface="Times New Roman" panose="02020603050405020304"/>
                <a:ea typeface="Calibri" panose="020F0502020204030204"/>
                <a:cs typeface="Times New Roman" panose="02020603050405020304"/>
              </a:rPr>
              <a:t>Thus, rupee's depreciation over one year (6.8%) is equal to the inflation differential in both countries (i.e., 0.10-0.03 = 0.07) and the relative change in inflation rate also is 6.8%. </a:t>
            </a:r>
            <a:endParaRPr lang="en-IN" sz="2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r>
              <a:rPr lang="en-US" sz="2500" b="1" dirty="0" smtClean="0"/>
              <a:t>Merits of PPP theory </a:t>
            </a:r>
            <a:endParaRPr lang="en-IN" sz="25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514350" indent="-51435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PPP </a:t>
            </a:r>
            <a:r>
              <a:rPr lang="en-IN" sz="2200" dirty="0">
                <a:latin typeface="Times New Roman" panose="02020603050405020304"/>
                <a:ea typeface="Calibri" panose="020F0502020204030204"/>
                <a:cs typeface="Times New Roman" panose="02020603050405020304"/>
              </a:rPr>
              <a:t>theory focuses on the inflation </a:t>
            </a:r>
            <a:r>
              <a:rPr lang="en-IN" sz="2200" dirty="0" smtClean="0">
                <a:latin typeface="Times New Roman" panose="02020603050405020304"/>
                <a:ea typeface="Calibri" panose="020F0502020204030204"/>
                <a:cs typeface="Times New Roman" panose="02020603050405020304"/>
              </a:rPr>
              <a:t>- exchange rate relationships.</a:t>
            </a:r>
            <a:endParaRPr lang="en-IN" sz="2200" dirty="0" smtClean="0">
              <a:latin typeface="Times New Roman" panose="02020603050405020304"/>
              <a:ea typeface="Calibri" panose="020F0502020204030204"/>
              <a:cs typeface="Times New Roman" panose="02020603050405020304"/>
            </a:endParaRPr>
          </a:p>
          <a:p>
            <a:pPr marL="514350" indent="-51435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It </a:t>
            </a:r>
            <a:r>
              <a:rPr lang="en-IN" sz="2200" dirty="0">
                <a:latin typeface="Times New Roman" panose="02020603050405020304"/>
                <a:ea typeface="Calibri" panose="020F0502020204030204"/>
                <a:cs typeface="Times New Roman" panose="02020603050405020304"/>
              </a:rPr>
              <a:t>explains the state of the trade of a country as well as the nature of its BOP </a:t>
            </a:r>
            <a:r>
              <a:rPr lang="en-IN" sz="2200" dirty="0" smtClean="0">
                <a:latin typeface="Times New Roman" panose="02020603050405020304"/>
                <a:ea typeface="Calibri" panose="020F0502020204030204"/>
                <a:cs typeface="Times New Roman" panose="02020603050405020304"/>
              </a:rPr>
              <a:t>at a particular time. </a:t>
            </a:r>
            <a:endParaRPr lang="en-IN" sz="2200" dirty="0" smtClean="0">
              <a:latin typeface="Times New Roman" panose="02020603050405020304"/>
              <a:ea typeface="Calibri" panose="020F0502020204030204"/>
              <a:cs typeface="Times New Roman" panose="02020603050405020304"/>
            </a:endParaRPr>
          </a:p>
          <a:p>
            <a:pPr marL="514350" indent="-51435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This </a:t>
            </a:r>
            <a:r>
              <a:rPr lang="en-IN" sz="2200" dirty="0">
                <a:latin typeface="Times New Roman" panose="02020603050405020304"/>
                <a:ea typeface="Calibri" panose="020F0502020204030204"/>
                <a:cs typeface="Times New Roman" panose="02020603050405020304"/>
              </a:rPr>
              <a:t>theory is applicable, to some extent, to all sorts of monetary standards. </a:t>
            </a:r>
            <a:endParaRPr lang="en-IN" sz="2200" dirty="0" smtClean="0">
              <a:latin typeface="Times New Roman" panose="02020603050405020304"/>
              <a:ea typeface="Calibri" panose="020F0502020204030204"/>
              <a:cs typeface="Times New Roman" panose="02020603050405020304"/>
            </a:endParaRPr>
          </a:p>
          <a:p>
            <a:pPr marL="514350" indent="-51435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The </a:t>
            </a:r>
            <a:r>
              <a:rPr lang="en-IN" sz="2200" dirty="0">
                <a:latin typeface="Times New Roman" panose="02020603050405020304"/>
                <a:ea typeface="Calibri" panose="020F0502020204030204"/>
                <a:cs typeface="Times New Roman" panose="02020603050405020304"/>
              </a:rPr>
              <a:t>theory is simple and elegant. </a:t>
            </a:r>
            <a:endParaRPr lang="en-IN" sz="2200" dirty="0">
              <a:ea typeface="Calibri" panose="020F0502020204030204"/>
              <a:cs typeface="Times New Roman" panose="02020603050405020304"/>
            </a:endParaRPr>
          </a:p>
          <a:p>
            <a:endParaRPr lang="en-IN" sz="22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chemeClr val="accent3">
              <a:lumMod val="40000"/>
              <a:lumOff val="60000"/>
            </a:schemeClr>
          </a:solidFill>
        </p:spPr>
        <p:txBody>
          <a:bodyPr>
            <a:normAutofit/>
          </a:bodyPr>
          <a:lstStyle/>
          <a:p>
            <a:r>
              <a:rPr lang="en-US" sz="2500" b="1" dirty="0" smtClean="0"/>
              <a:t>Criticisms of PPP theory</a:t>
            </a:r>
            <a:endParaRPr lang="en-IN" sz="2500" b="1" dirty="0"/>
          </a:p>
        </p:txBody>
      </p:sp>
      <p:sp>
        <p:nvSpPr>
          <p:cNvPr id="3" name="Content Placeholder 2"/>
          <p:cNvSpPr>
            <a:spLocks noGrp="1"/>
          </p:cNvSpPr>
          <p:nvPr>
            <p:ph idx="1"/>
          </p:nvPr>
        </p:nvSpPr>
        <p:spPr>
          <a:xfrm>
            <a:off x="457200" y="1124744"/>
            <a:ext cx="8229600" cy="5001419"/>
          </a:xfrm>
          <a:solidFill>
            <a:schemeClr val="accent3">
              <a:lumMod val="20000"/>
              <a:lumOff val="80000"/>
            </a:schemeClr>
          </a:solidFill>
        </p:spPr>
        <p:txBody>
          <a:bodyPr>
            <a:noAutofit/>
          </a:bodyPr>
          <a:lstStyle/>
          <a:p>
            <a:pPr marL="457200" indent="-457200">
              <a:lnSpc>
                <a:spcPct val="115000"/>
              </a:lnSpc>
              <a:spcAft>
                <a:spcPts val="1000"/>
              </a:spcAft>
              <a:buFont typeface="+mj-lt"/>
              <a:buAutoNum type="arabicPeriod"/>
            </a:pPr>
            <a:r>
              <a:rPr lang="en-IN" sz="2000" dirty="0" smtClean="0">
                <a:latin typeface="Times New Roman" panose="02020603050405020304"/>
                <a:ea typeface="Calibri" panose="020F0502020204030204"/>
                <a:cs typeface="Times New Roman" panose="02020603050405020304"/>
              </a:rPr>
              <a:t>There </a:t>
            </a:r>
            <a:r>
              <a:rPr lang="en-IN" sz="2000" dirty="0">
                <a:latin typeface="Times New Roman" panose="02020603050405020304"/>
                <a:ea typeface="Calibri" panose="020F0502020204030204"/>
                <a:cs typeface="Times New Roman" panose="02020603050405020304"/>
              </a:rPr>
              <a:t>are a number of factors that prevent this theory from determining exchange rate. Important factors are: (a) government intervention, (b) speculation in exchange market, (c) interest rates, (d) structural changes in the economies, </a:t>
            </a:r>
            <a:r>
              <a:rPr lang="en-IN" sz="2000" dirty="0" smtClean="0">
                <a:latin typeface="Times New Roman" panose="02020603050405020304"/>
                <a:ea typeface="Calibri" panose="020F0502020204030204"/>
                <a:cs typeface="Times New Roman" panose="02020603050405020304"/>
              </a:rPr>
              <a:t>etc.</a:t>
            </a:r>
            <a:endParaRPr lang="en-IN" sz="20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000" dirty="0" smtClean="0">
                <a:latin typeface="Times New Roman" panose="02020603050405020304"/>
                <a:ea typeface="Calibri" panose="020F0502020204030204"/>
                <a:cs typeface="Times New Roman" panose="02020603050405020304"/>
              </a:rPr>
              <a:t>The </a:t>
            </a:r>
            <a:r>
              <a:rPr lang="en-IN" sz="2000" b="1" dirty="0">
                <a:latin typeface="Times New Roman" panose="02020603050405020304"/>
                <a:ea typeface="Calibri" panose="020F0502020204030204"/>
                <a:cs typeface="Times New Roman" panose="02020603050405020304"/>
              </a:rPr>
              <a:t>quality of goods and services may vary</a:t>
            </a:r>
            <a:r>
              <a:rPr lang="en-IN" sz="2000" dirty="0">
                <a:latin typeface="Times New Roman" panose="02020603050405020304"/>
                <a:ea typeface="Calibri" panose="020F0502020204030204"/>
                <a:cs typeface="Times New Roman" panose="02020603050405020304"/>
              </a:rPr>
              <a:t> from country to country</a:t>
            </a:r>
            <a:r>
              <a:rPr lang="en-IN" sz="2000" dirty="0" smtClean="0">
                <a:latin typeface="Times New Roman" panose="02020603050405020304"/>
                <a:ea typeface="Calibri" panose="020F0502020204030204"/>
                <a:cs typeface="Times New Roman" panose="02020603050405020304"/>
              </a:rPr>
              <a:t>.</a:t>
            </a:r>
            <a:r>
              <a:rPr lang="en-IN" sz="2000" dirty="0">
                <a:latin typeface="Times New Roman" panose="02020603050405020304"/>
                <a:ea typeface="Calibri" panose="020F0502020204030204"/>
                <a:cs typeface="Times New Roman" panose="02020603050405020304"/>
              </a:rPr>
              <a:t> Comparison of price without taking quality is </a:t>
            </a:r>
            <a:r>
              <a:rPr lang="en-IN" sz="2000" dirty="0" smtClean="0">
                <a:latin typeface="Times New Roman" panose="02020603050405020304"/>
                <a:ea typeface="Calibri" panose="020F0502020204030204"/>
                <a:cs typeface="Times New Roman" panose="02020603050405020304"/>
              </a:rPr>
              <a:t>unrealistic.</a:t>
            </a:r>
            <a:endParaRPr lang="en-IN" sz="20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000" dirty="0" smtClean="0">
                <a:latin typeface="Times New Roman" panose="02020603050405020304"/>
                <a:ea typeface="Calibri" panose="020F0502020204030204"/>
                <a:cs typeface="Times New Roman" panose="02020603050405020304"/>
              </a:rPr>
              <a:t>The </a:t>
            </a:r>
            <a:r>
              <a:rPr lang="en-IN" sz="2000" dirty="0">
                <a:latin typeface="Times New Roman" panose="02020603050405020304"/>
                <a:ea typeface="Calibri" panose="020F0502020204030204"/>
                <a:cs typeface="Times New Roman" panose="02020603050405020304"/>
              </a:rPr>
              <a:t>theory makes </a:t>
            </a:r>
            <a:r>
              <a:rPr lang="en-IN" sz="2000" b="1" dirty="0">
                <a:latin typeface="Times New Roman" panose="02020603050405020304"/>
                <a:ea typeface="Calibri" panose="020F0502020204030204"/>
                <a:cs typeface="Times New Roman" panose="02020603050405020304"/>
              </a:rPr>
              <a:t>use of the price index number</a:t>
            </a:r>
            <a:r>
              <a:rPr lang="en-IN" sz="2000" dirty="0">
                <a:latin typeface="Times New Roman" panose="02020603050405020304"/>
                <a:ea typeface="Calibri" panose="020F0502020204030204"/>
                <a:cs typeface="Times New Roman" panose="02020603050405020304"/>
              </a:rPr>
              <a:t> to measure the changes in the equilibrium rates of exchange. The price index number may include </a:t>
            </a:r>
            <a:r>
              <a:rPr lang="en-IN" sz="2000" b="1" dirty="0">
                <a:latin typeface="Times New Roman" panose="02020603050405020304"/>
                <a:ea typeface="Calibri" panose="020F0502020204030204"/>
                <a:cs typeface="Times New Roman" panose="02020603050405020304"/>
              </a:rPr>
              <a:t>the prices of products which are not internationally traded</a:t>
            </a:r>
            <a:r>
              <a:rPr lang="en-IN" sz="2000" dirty="0">
                <a:latin typeface="Times New Roman" panose="02020603050405020304"/>
                <a:ea typeface="Calibri" panose="020F0502020204030204"/>
                <a:cs typeface="Times New Roman" panose="02020603050405020304"/>
              </a:rPr>
              <a:t>. Hence the rate of exchange calculated on the basis of such price indices </a:t>
            </a:r>
            <a:r>
              <a:rPr lang="en-IN" sz="2000" b="1" dirty="0">
                <a:latin typeface="Times New Roman" panose="02020603050405020304"/>
                <a:ea typeface="Calibri" panose="020F0502020204030204"/>
                <a:cs typeface="Times New Roman" panose="02020603050405020304"/>
              </a:rPr>
              <a:t>cannot be </a:t>
            </a:r>
            <a:r>
              <a:rPr lang="en-IN" sz="2000" b="1" dirty="0" smtClean="0">
                <a:latin typeface="Times New Roman" panose="02020603050405020304"/>
                <a:ea typeface="Calibri" panose="020F0502020204030204"/>
                <a:cs typeface="Times New Roman" panose="02020603050405020304"/>
              </a:rPr>
              <a:t>realistic</a:t>
            </a:r>
            <a:r>
              <a:rPr lang="en-IN" sz="2000" dirty="0" smtClean="0">
                <a:latin typeface="Times New Roman" panose="02020603050405020304"/>
                <a:ea typeface="Calibri" panose="020F0502020204030204"/>
                <a:cs typeface="Times New Roman" panose="02020603050405020304"/>
              </a:rPr>
              <a:t>.</a:t>
            </a:r>
            <a:endParaRPr lang="en-IN"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Autofit/>
          </a:bodyPr>
          <a:lstStyle/>
          <a:p>
            <a:pPr marL="457200" indent="-457200">
              <a:lnSpc>
                <a:spcPct val="115000"/>
              </a:lnSpc>
              <a:spcAft>
                <a:spcPts val="1000"/>
              </a:spcAft>
              <a:buAutoNum type="arabicPeriod" startAt="4"/>
            </a:pPr>
            <a:r>
              <a:rPr lang="en-IN" sz="2000" dirty="0" smtClean="0">
                <a:latin typeface="Times New Roman" panose="02020603050405020304"/>
                <a:ea typeface="Calibri" panose="020F0502020204030204"/>
                <a:cs typeface="Times New Roman" panose="02020603050405020304"/>
              </a:rPr>
              <a:t>It </a:t>
            </a:r>
            <a:r>
              <a:rPr lang="en-IN" sz="2000" dirty="0">
                <a:latin typeface="Times New Roman" panose="02020603050405020304"/>
                <a:ea typeface="Calibri" panose="020F0502020204030204"/>
                <a:cs typeface="Times New Roman" panose="02020603050405020304"/>
              </a:rPr>
              <a:t>ignores the effects of international capital flows on the </a:t>
            </a:r>
            <a:r>
              <a:rPr lang="en-IN" sz="2000" dirty="0" smtClean="0">
                <a:latin typeface="Times New Roman" panose="02020603050405020304"/>
                <a:ea typeface="Calibri" panose="020F0502020204030204"/>
                <a:cs typeface="Times New Roman" panose="02020603050405020304"/>
              </a:rPr>
              <a:t>	foreign 	exchange market.  It takes </a:t>
            </a:r>
            <a:r>
              <a:rPr lang="en-IN" sz="2000" dirty="0">
                <a:latin typeface="Times New Roman" panose="02020603050405020304"/>
                <a:ea typeface="Calibri" panose="020F0502020204030204"/>
                <a:cs typeface="Times New Roman" panose="02020603050405020304"/>
              </a:rPr>
              <a:t>into account only the </a:t>
            </a:r>
            <a:r>
              <a:rPr lang="en-IN" sz="2000" dirty="0" smtClean="0">
                <a:latin typeface="Times New Roman" panose="02020603050405020304"/>
                <a:ea typeface="Calibri" panose="020F0502020204030204"/>
                <a:cs typeface="Times New Roman" panose="02020603050405020304"/>
              </a:rPr>
              <a:t>movements </a:t>
            </a:r>
            <a:r>
              <a:rPr lang="en-IN" sz="2000" dirty="0">
                <a:latin typeface="Times New Roman" panose="02020603050405020304"/>
                <a:ea typeface="Calibri" panose="020F0502020204030204"/>
                <a:cs typeface="Times New Roman" panose="02020603050405020304"/>
              </a:rPr>
              <a:t>of </a:t>
            </a:r>
            <a:r>
              <a:rPr lang="en-IN" sz="2000" dirty="0" smtClean="0">
                <a:latin typeface="Times New Roman" panose="02020603050405020304"/>
                <a:ea typeface="Calibri" panose="020F0502020204030204"/>
                <a:cs typeface="Times New Roman" panose="02020603050405020304"/>
              </a:rPr>
              <a:t>	goods </a:t>
            </a:r>
            <a:r>
              <a:rPr lang="en-IN" sz="2000" dirty="0">
                <a:latin typeface="Times New Roman" panose="02020603050405020304"/>
                <a:ea typeface="Calibri" panose="020F0502020204030204"/>
                <a:cs typeface="Times New Roman" panose="02020603050405020304"/>
              </a:rPr>
              <a:t>and not that of </a:t>
            </a:r>
            <a:r>
              <a:rPr lang="en-IN" sz="2000" dirty="0" smtClean="0">
                <a:latin typeface="Times New Roman" panose="02020603050405020304"/>
                <a:ea typeface="Calibri" panose="020F0502020204030204"/>
                <a:cs typeface="Times New Roman" panose="02020603050405020304"/>
              </a:rPr>
              <a:t>capital.</a:t>
            </a:r>
            <a:endParaRPr lang="en-IN" sz="2000" dirty="0" smtClean="0">
              <a:ea typeface="Calibri" panose="020F0502020204030204"/>
              <a:cs typeface="Times New Roman" panose="02020603050405020304"/>
            </a:endParaRPr>
          </a:p>
          <a:p>
            <a:pPr marL="457200" indent="-457200">
              <a:lnSpc>
                <a:spcPct val="115000"/>
              </a:lnSpc>
              <a:spcAft>
                <a:spcPts val="1000"/>
              </a:spcAft>
              <a:buAutoNum type="arabicPeriod" startAt="4"/>
            </a:pPr>
            <a:r>
              <a:rPr lang="en-IN" sz="2000" dirty="0" smtClean="0">
                <a:latin typeface="Times New Roman" panose="02020603050405020304"/>
                <a:ea typeface="Calibri" panose="020F0502020204030204"/>
                <a:cs typeface="Times New Roman" panose="02020603050405020304"/>
              </a:rPr>
              <a:t>It </a:t>
            </a:r>
            <a:r>
              <a:rPr lang="en-IN" sz="2000" dirty="0">
                <a:latin typeface="Times New Roman" panose="02020603050405020304"/>
                <a:ea typeface="Calibri" panose="020F0502020204030204"/>
                <a:cs typeface="Times New Roman" panose="02020603050405020304"/>
              </a:rPr>
              <a:t>ignores the impact of changes in the exchange rates on the prices</a:t>
            </a:r>
            <a:r>
              <a:rPr lang="en-IN" sz="2000" dirty="0" smtClean="0">
                <a:latin typeface="Times New Roman" panose="02020603050405020304"/>
                <a:ea typeface="Calibri" panose="020F0502020204030204"/>
                <a:cs typeface="Times New Roman" panose="02020603050405020304"/>
              </a:rPr>
              <a:t>.</a:t>
            </a:r>
            <a:endParaRPr lang="en-IN" sz="20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AutoNum type="arabicPeriod" startAt="4"/>
            </a:pPr>
            <a:r>
              <a:rPr lang="en-IN" sz="2000" dirty="0" smtClean="0">
                <a:latin typeface="Times New Roman" panose="02020603050405020304"/>
                <a:ea typeface="Calibri" panose="020F0502020204030204"/>
                <a:cs typeface="Times New Roman" panose="02020603050405020304"/>
              </a:rPr>
              <a:t>This </a:t>
            </a:r>
            <a:r>
              <a:rPr lang="en-IN" sz="2000" dirty="0">
                <a:latin typeface="Times New Roman" panose="02020603050405020304"/>
                <a:ea typeface="Calibri" panose="020F0502020204030204"/>
                <a:cs typeface="Times New Roman" panose="02020603050405020304"/>
              </a:rPr>
              <a:t>theory does not pay adequate attention to demand and supply factors. </a:t>
            </a:r>
            <a:endParaRPr lang="en-IN" sz="20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AutoNum type="arabicPeriod" startAt="4"/>
            </a:pPr>
            <a:r>
              <a:rPr lang="en-IN" sz="2000" dirty="0" smtClean="0">
                <a:latin typeface="Times New Roman" panose="02020603050405020304"/>
                <a:ea typeface="Calibri" panose="020F0502020204030204"/>
                <a:cs typeface="Times New Roman" panose="02020603050405020304"/>
              </a:rPr>
              <a:t>It </a:t>
            </a:r>
            <a:r>
              <a:rPr lang="en-IN" sz="2000" dirty="0">
                <a:latin typeface="Times New Roman" panose="02020603050405020304"/>
                <a:ea typeface="Calibri" panose="020F0502020204030204"/>
                <a:cs typeface="Times New Roman" panose="02020603050405020304"/>
              </a:rPr>
              <a:t>ignores the cost of transportation in international trade. </a:t>
            </a:r>
            <a:endParaRPr lang="en-IN" sz="20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AutoNum type="arabicPeriod" startAt="4"/>
            </a:pPr>
            <a:r>
              <a:rPr lang="en-IN" sz="2000" dirty="0" smtClean="0">
                <a:latin typeface="Times New Roman" panose="02020603050405020304"/>
                <a:ea typeface="Calibri" panose="020F0502020204030204"/>
                <a:cs typeface="Times New Roman" panose="02020603050405020304"/>
              </a:rPr>
              <a:t>The </a:t>
            </a:r>
            <a:r>
              <a:rPr lang="en-IN" sz="2000" dirty="0">
                <a:latin typeface="Times New Roman" panose="02020603050405020304"/>
                <a:ea typeface="Calibri" panose="020F0502020204030204"/>
                <a:cs typeface="Times New Roman" panose="02020603050405020304"/>
              </a:rPr>
              <a:t>assumption that international trade is free from all barriers is not true. </a:t>
            </a:r>
            <a:endParaRPr lang="en-IN" sz="20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AutoNum type="arabicPeriod" startAt="4"/>
            </a:pPr>
            <a:r>
              <a:rPr lang="en-IN" sz="2000" dirty="0" smtClean="0">
                <a:latin typeface="Times New Roman" panose="02020603050405020304"/>
                <a:ea typeface="Calibri" panose="020F0502020204030204"/>
                <a:cs typeface="Times New Roman" panose="02020603050405020304"/>
              </a:rPr>
              <a:t>The </a:t>
            </a:r>
            <a:r>
              <a:rPr lang="en-IN" sz="2000" dirty="0">
                <a:latin typeface="Times New Roman" panose="02020603050405020304"/>
                <a:ea typeface="Calibri" panose="020F0502020204030204"/>
                <a:cs typeface="Times New Roman" panose="02020603050405020304"/>
              </a:rPr>
              <a:t>theory takes into account only the visible imports and exports of a country. But </a:t>
            </a:r>
            <a:r>
              <a:rPr lang="en-IN" sz="2000" dirty="0" smtClean="0">
                <a:latin typeface="Times New Roman" panose="02020603050405020304"/>
                <a:ea typeface="Calibri" panose="020F0502020204030204"/>
                <a:cs typeface="Times New Roman" panose="02020603050405020304"/>
              </a:rPr>
              <a:t>both</a:t>
            </a:r>
            <a:r>
              <a:rPr lang="en-IN" sz="2000" dirty="0" smtClean="0">
                <a:ea typeface="Calibri" panose="020F0502020204030204"/>
                <a:cs typeface="Times New Roman" panose="02020603050405020304"/>
              </a:rPr>
              <a:t> </a:t>
            </a:r>
            <a:r>
              <a:rPr lang="en-IN" sz="2000" dirty="0" smtClean="0">
                <a:latin typeface="Times New Roman" panose="02020603050405020304"/>
                <a:ea typeface="Calibri" panose="020F0502020204030204"/>
                <a:cs typeface="Times New Roman" panose="02020603050405020304"/>
              </a:rPr>
              <a:t>visible </a:t>
            </a:r>
            <a:r>
              <a:rPr lang="en-IN" sz="2000" dirty="0">
                <a:latin typeface="Times New Roman" panose="02020603050405020304"/>
                <a:ea typeface="Calibri" panose="020F0502020204030204"/>
                <a:cs typeface="Times New Roman" panose="02020603050405020304"/>
              </a:rPr>
              <a:t>and invisible imports and exports influence the rate of exchange</a:t>
            </a:r>
            <a:r>
              <a:rPr lang="en-IN" sz="2000" dirty="0" smtClean="0">
                <a:latin typeface="Times New Roman" panose="02020603050405020304"/>
                <a:ea typeface="Calibri" panose="020F0502020204030204"/>
                <a:cs typeface="Times New Roman" panose="02020603050405020304"/>
              </a:rPr>
              <a:t>.</a:t>
            </a:r>
            <a:endParaRPr lang="en-IN" sz="2000" dirty="0">
              <a:ea typeface="Calibri" panose="020F0502020204030204"/>
              <a:cs typeface="Times New Roman" panose="02020603050405020304"/>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lstStyle/>
          <a:p>
            <a:pPr marL="0" lvl="0" indent="0">
              <a:lnSpc>
                <a:spcPct val="115000"/>
              </a:lnSpc>
              <a:spcAft>
                <a:spcPts val="1000"/>
              </a:spcAft>
              <a:buNone/>
            </a:pPr>
            <a:endParaRPr lang="en-IN" sz="2000" dirty="0">
              <a:solidFill>
                <a:prstClr val="black"/>
              </a:solidFill>
              <a:ea typeface="Calibri" panose="020F0502020204030204"/>
              <a:cs typeface="Times New Roman" panose="02020603050405020304"/>
            </a:endParaRPr>
          </a:p>
          <a:p>
            <a:pPr marL="457200" lvl="0" indent="-457200">
              <a:lnSpc>
                <a:spcPct val="115000"/>
              </a:lnSpc>
              <a:spcAft>
                <a:spcPts val="1000"/>
              </a:spcAft>
              <a:buAutoNum type="arabicPeriod" startAt="10"/>
            </a:pPr>
            <a:r>
              <a:rPr lang="en-IN" sz="2000" dirty="0" smtClean="0">
                <a:solidFill>
                  <a:prstClr val="black"/>
                </a:solidFill>
                <a:latin typeface="Times New Roman" panose="02020603050405020304"/>
                <a:ea typeface="Calibri" panose="020F0502020204030204"/>
                <a:cs typeface="Times New Roman" panose="02020603050405020304"/>
              </a:rPr>
              <a:t>The </a:t>
            </a:r>
            <a:r>
              <a:rPr lang="en-IN" sz="2000" dirty="0">
                <a:solidFill>
                  <a:prstClr val="black"/>
                </a:solidFill>
                <a:latin typeface="Times New Roman" panose="02020603050405020304"/>
                <a:ea typeface="Calibri" panose="020F0502020204030204"/>
                <a:cs typeface="Times New Roman" panose="02020603050405020304"/>
              </a:rPr>
              <a:t>theory ignores the tariff policies of different countries. </a:t>
            </a:r>
            <a:endParaRPr lang="en-IN" sz="2000" dirty="0" smtClean="0">
              <a:solidFill>
                <a:prstClr val="black"/>
              </a:solidFill>
              <a:latin typeface="Times New Roman" panose="02020603050405020304"/>
              <a:ea typeface="Calibri" panose="020F0502020204030204"/>
              <a:cs typeface="Times New Roman" panose="02020603050405020304"/>
            </a:endParaRPr>
          </a:p>
          <a:p>
            <a:pPr marL="457200" lvl="0" indent="-457200">
              <a:lnSpc>
                <a:spcPct val="115000"/>
              </a:lnSpc>
              <a:spcAft>
                <a:spcPts val="1000"/>
              </a:spcAft>
              <a:buAutoNum type="arabicPeriod" startAt="10"/>
            </a:pPr>
            <a:r>
              <a:rPr lang="en-IN" sz="2000" dirty="0" smtClean="0">
                <a:solidFill>
                  <a:prstClr val="black"/>
                </a:solidFill>
                <a:latin typeface="Times New Roman" panose="02020603050405020304"/>
                <a:ea typeface="Calibri" panose="020F0502020204030204"/>
                <a:cs typeface="Times New Roman" panose="02020603050405020304"/>
              </a:rPr>
              <a:t>This </a:t>
            </a:r>
            <a:r>
              <a:rPr lang="en-IN" sz="2000" dirty="0">
                <a:solidFill>
                  <a:prstClr val="black"/>
                </a:solidFill>
                <a:latin typeface="Times New Roman" panose="02020603050405020304"/>
                <a:ea typeface="Calibri" panose="020F0502020204030204"/>
                <a:cs typeface="Times New Roman" panose="02020603050405020304"/>
              </a:rPr>
              <a:t>theory fails to consider the change in international economic relations. </a:t>
            </a:r>
            <a:endParaRPr lang="en-IN" sz="2000" dirty="0" smtClean="0">
              <a:solidFill>
                <a:prstClr val="black"/>
              </a:solidFill>
              <a:latin typeface="Times New Roman" panose="02020603050405020304"/>
              <a:ea typeface="Calibri" panose="020F0502020204030204"/>
              <a:cs typeface="Times New Roman" panose="02020603050405020304"/>
            </a:endParaRPr>
          </a:p>
          <a:p>
            <a:pPr marL="457200" lvl="0" indent="-457200">
              <a:lnSpc>
                <a:spcPct val="115000"/>
              </a:lnSpc>
              <a:spcAft>
                <a:spcPts val="1000"/>
              </a:spcAft>
              <a:buAutoNum type="arabicPeriod" startAt="10"/>
            </a:pPr>
            <a:r>
              <a:rPr lang="en-IN" sz="2000" dirty="0" smtClean="0">
                <a:solidFill>
                  <a:prstClr val="black"/>
                </a:solidFill>
                <a:latin typeface="Times New Roman" panose="02020603050405020304"/>
                <a:ea typeface="Calibri" panose="020F0502020204030204"/>
                <a:cs typeface="Times New Roman" panose="02020603050405020304"/>
              </a:rPr>
              <a:t>The </a:t>
            </a:r>
            <a:r>
              <a:rPr lang="en-IN" sz="2000" dirty="0">
                <a:solidFill>
                  <a:prstClr val="black"/>
                </a:solidFill>
                <a:latin typeface="Times New Roman" panose="02020603050405020304"/>
                <a:ea typeface="Calibri" panose="020F0502020204030204"/>
                <a:cs typeface="Times New Roman" panose="02020603050405020304"/>
              </a:rPr>
              <a:t>theory can be considered relevant only in the long period.</a:t>
            </a:r>
            <a:endParaRPr lang="en-IN" sz="2000" dirty="0">
              <a:solidFill>
                <a:prstClr val="black"/>
              </a:solidFill>
              <a:ea typeface="Calibri" panose="020F0502020204030204"/>
              <a:cs typeface="Times New Roman" panose="02020603050405020304"/>
            </a:endParaRPr>
          </a:p>
          <a:p>
            <a:pPr lvl="0"/>
            <a:endParaRPr lang="en-IN" sz="2000" dirty="0">
              <a:solidFill>
                <a:prstClr val="black"/>
              </a:solidFill>
            </a:endParaRPr>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Autofit/>
          </a:bodyPr>
          <a:lstStyle/>
          <a:p>
            <a:pPr>
              <a:lnSpc>
                <a:spcPct val="115000"/>
              </a:lnSpc>
              <a:spcAft>
                <a:spcPts val="1000"/>
              </a:spcAft>
            </a:pPr>
            <a:r>
              <a:rPr lang="en-IN" sz="2500" b="1" dirty="0">
                <a:ea typeface="Calibri" panose="020F0502020204030204"/>
                <a:cs typeface="Times New Roman" panose="02020603050405020304"/>
              </a:rPr>
              <a:t>Theories of Exchange Rates </a:t>
            </a:r>
            <a:br>
              <a:rPr lang="en-IN" sz="2500" b="1" dirty="0" smtClean="0">
                <a:ea typeface="Calibri" panose="020F0502020204030204"/>
                <a:cs typeface="Times New Roman" panose="02020603050405020304"/>
              </a:rPr>
            </a:br>
            <a:r>
              <a:rPr lang="en-IN" sz="2500" b="1" dirty="0" smtClean="0">
                <a:ea typeface="Calibri" panose="020F0502020204030204"/>
                <a:cs typeface="Times New Roman" panose="02020603050405020304"/>
              </a:rPr>
              <a:t>(</a:t>
            </a:r>
            <a:r>
              <a:rPr lang="en-IN" sz="2500" b="1" dirty="0">
                <a:ea typeface="Calibri" panose="020F0502020204030204"/>
                <a:cs typeface="Times New Roman" panose="02020603050405020304"/>
              </a:rPr>
              <a:t>Models of Exchange Rate Behaviour)</a:t>
            </a:r>
            <a:br>
              <a:rPr lang="en-IN" sz="2500" b="1" dirty="0">
                <a:ea typeface="Calibri" panose="020F0502020204030204"/>
                <a:cs typeface="Times New Roman" panose="02020603050405020304"/>
              </a:rPr>
            </a:br>
            <a:endParaRPr lang="en-IN" sz="25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457200" indent="-457200">
              <a:lnSpc>
                <a:spcPct val="115000"/>
              </a:lnSpc>
              <a:spcAft>
                <a:spcPts val="1000"/>
              </a:spcAft>
              <a:buFont typeface="+mj-lt"/>
              <a:buAutoNum type="arabicPeriod"/>
            </a:pPr>
            <a:r>
              <a:rPr lang="en-IN" sz="2200" dirty="0">
                <a:latin typeface="Times New Roman" panose="02020603050405020304" pitchFamily="18" charset="0"/>
                <a:ea typeface="Calibri" panose="020F0502020204030204"/>
                <a:cs typeface="Times New Roman" panose="02020603050405020304" pitchFamily="18" charset="0"/>
              </a:rPr>
              <a:t>Purchasing Power Parity Theory (PPP Theory</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457200" indent="-457200">
              <a:lnSpc>
                <a:spcPct val="115000"/>
              </a:lnSpc>
              <a:spcAft>
                <a:spcPts val="1000"/>
              </a:spcAft>
              <a:buFont typeface="+mj-lt"/>
              <a:buAutoNum type="arabicPeriod"/>
            </a:pPr>
            <a:r>
              <a:rPr lang="en-US" sz="2200" dirty="0" smtClean="0">
                <a:latin typeface="Times New Roman" panose="02020603050405020304" pitchFamily="18" charset="0"/>
                <a:ea typeface="Calibri" panose="020F0502020204030204"/>
                <a:cs typeface="Times New Roman" panose="02020603050405020304" pitchFamily="18" charset="0"/>
              </a:rPr>
              <a:t>Asset Market model</a:t>
            </a:r>
            <a:endParaRPr lang="en-US" sz="2200" dirty="0" smtClean="0">
              <a:latin typeface="Times New Roman" panose="02020603050405020304" pitchFamily="18" charset="0"/>
              <a:ea typeface="Calibri" panose="020F0502020204030204"/>
              <a:cs typeface="Times New Roman" panose="02020603050405020304" pitchFamily="18" charset="0"/>
            </a:endParaRPr>
          </a:p>
          <a:p>
            <a:pPr marL="457200" indent="-457200">
              <a:lnSpc>
                <a:spcPct val="115000"/>
              </a:lnSpc>
              <a:spcAft>
                <a:spcPts val="1000"/>
              </a:spcAft>
              <a:buFont typeface="+mj-lt"/>
              <a:buAutoNum type="arabicPeriod"/>
            </a:pPr>
            <a:r>
              <a:rPr lang="en-US" sz="2200" dirty="0" smtClean="0">
                <a:latin typeface="Times New Roman" panose="02020603050405020304" pitchFamily="18" charset="0"/>
                <a:ea typeface="Calibri" panose="020F0502020204030204"/>
                <a:cs typeface="Times New Roman" panose="02020603050405020304" pitchFamily="18" charset="0"/>
              </a:rPr>
              <a:t>Portfolio Balance model</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pPr>
              <a:lnSpc>
                <a:spcPct val="115000"/>
              </a:lnSpc>
              <a:spcAft>
                <a:spcPts val="1000"/>
              </a:spcAft>
            </a:pPr>
            <a:r>
              <a:rPr lang="en-IN" sz="2500" b="1" dirty="0">
                <a:ea typeface="Calibri" panose="020F0502020204030204"/>
                <a:cs typeface="Times New Roman" panose="02020603050405020304"/>
              </a:rPr>
              <a:t>Purchasing Power Parity Theory (PPP Theory)</a:t>
            </a:r>
            <a:br>
              <a:rPr lang="en-IN" sz="2500" b="1" dirty="0">
                <a:ea typeface="Calibri" panose="020F0502020204030204"/>
                <a:cs typeface="Times New Roman" panose="02020603050405020304"/>
              </a:rPr>
            </a:br>
            <a:endParaRPr lang="en-IN" sz="25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a:lnSpc>
                <a:spcPct val="150000"/>
              </a:lnSpc>
            </a:pPr>
            <a:r>
              <a:rPr lang="en-IN" sz="2200" dirty="0" smtClean="0">
                <a:latin typeface="Times New Roman" panose="02020603050405020304" pitchFamily="18" charset="0"/>
                <a:ea typeface="Calibri" panose="020F0502020204030204"/>
                <a:cs typeface="Times New Roman" panose="02020603050405020304" pitchFamily="18" charset="0"/>
              </a:rPr>
              <a:t>PPP </a:t>
            </a:r>
            <a:r>
              <a:rPr lang="en-IN" sz="2200" dirty="0">
                <a:latin typeface="Times New Roman" panose="02020603050405020304" pitchFamily="18" charset="0"/>
                <a:ea typeface="Calibri" panose="020F0502020204030204"/>
                <a:cs typeface="Times New Roman" panose="02020603050405020304" pitchFamily="18" charset="0"/>
              </a:rPr>
              <a:t>theory was developed by </a:t>
            </a:r>
            <a:r>
              <a:rPr lang="en-IN" sz="2200" dirty="0" err="1">
                <a:latin typeface="Times New Roman" panose="02020603050405020304" pitchFamily="18" charset="0"/>
                <a:ea typeface="Calibri" panose="020F0502020204030204"/>
                <a:cs typeface="Times New Roman" panose="02020603050405020304" pitchFamily="18" charset="0"/>
              </a:rPr>
              <a:t>Gustar</a:t>
            </a: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Cassel in 1990s.</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50000"/>
              </a:lnSpc>
            </a:pPr>
            <a:r>
              <a:rPr lang="en-IN" sz="2200" dirty="0" smtClean="0">
                <a:latin typeface="Times New Roman" panose="02020603050405020304" pitchFamily="18" charset="0"/>
                <a:cs typeface="Times New Roman" panose="02020603050405020304" pitchFamily="18" charset="0"/>
              </a:rPr>
              <a:t> He propounded that the exchange rate is determined on the basis of the purchasing power of the currency and the theory is called as Purchasing Power Parity Theory.</a:t>
            </a:r>
            <a:endParaRPr lang="en-IN" sz="2200" dirty="0" smtClean="0">
              <a:latin typeface="Times New Roman" panose="02020603050405020304" pitchFamily="18" charset="0"/>
              <a:cs typeface="Times New Roman" panose="02020603050405020304" pitchFamily="18" charset="0"/>
            </a:endParaRPr>
          </a:p>
          <a:p>
            <a:pPr>
              <a:lnSpc>
                <a:spcPct val="150000"/>
              </a:lnSpc>
            </a:pPr>
            <a:r>
              <a:rPr lang="en-IN" sz="2200" dirty="0" smtClean="0">
                <a:latin typeface="Times New Roman" panose="02020603050405020304" pitchFamily="18" charset="0"/>
                <a:ea typeface="Calibri" panose="020F0502020204030204"/>
                <a:cs typeface="Times New Roman" panose="02020603050405020304" pitchFamily="18" charset="0"/>
              </a:rPr>
              <a:t>This theory happens because of the </a:t>
            </a:r>
            <a:r>
              <a:rPr lang="en-IN" sz="2200" dirty="0">
                <a:latin typeface="Times New Roman" panose="02020603050405020304" pitchFamily="18" charset="0"/>
                <a:ea typeface="Calibri" panose="020F0502020204030204"/>
                <a:cs typeface="Times New Roman" panose="02020603050405020304" pitchFamily="18" charset="0"/>
              </a:rPr>
              <a:t>inflation-exchange rate relationship.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chemeClr val="accent3">
              <a:lumMod val="20000"/>
              <a:lumOff val="80000"/>
            </a:schemeClr>
          </a:solidFill>
        </p:spPr>
        <p:txBody>
          <a:bodyPr>
            <a:normAutofit/>
          </a:bodyPr>
          <a:lstStyle/>
          <a:p>
            <a:r>
              <a:rPr lang="en-US" sz="2500" b="1" dirty="0" smtClean="0"/>
              <a:t>Example </a:t>
            </a:r>
            <a:endParaRPr lang="en-IN" sz="2500" b="1" dirty="0"/>
          </a:p>
        </p:txBody>
      </p:sp>
      <p:sp>
        <p:nvSpPr>
          <p:cNvPr id="3" name="Content Placeholder 2"/>
          <p:cNvSpPr>
            <a:spLocks noGrp="1"/>
          </p:cNvSpPr>
          <p:nvPr>
            <p:ph idx="1"/>
          </p:nvPr>
        </p:nvSpPr>
        <p:spPr>
          <a:xfrm>
            <a:off x="457200" y="1196752"/>
            <a:ext cx="8229600" cy="4929411"/>
          </a:xfrm>
          <a:solidFill>
            <a:schemeClr val="accent3">
              <a:lumMod val="20000"/>
              <a:lumOff val="80000"/>
            </a:schemeClr>
          </a:solidFill>
        </p:spPr>
        <p:txBody>
          <a:bodyPr>
            <a:normAutofit/>
          </a:bodyPr>
          <a:lstStyle/>
          <a:p>
            <a:pPr>
              <a:buFont typeface="Wingdings" panose="05000000000000000000" pitchFamily="2" charset="2"/>
              <a:buChar char="Ø"/>
            </a:pPr>
            <a:r>
              <a:rPr lang="en-IN" sz="2200" dirty="0">
                <a:latin typeface="Times New Roman" panose="02020603050405020304" pitchFamily="18" charset="0"/>
                <a:ea typeface="Calibri" panose="020F0502020204030204"/>
                <a:cs typeface="Times New Roman" panose="02020603050405020304" pitchFamily="18" charset="0"/>
              </a:rPr>
              <a:t>When a country's inflation rate increases the prices will increase.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Then </a:t>
            </a:r>
            <a:r>
              <a:rPr lang="en-IN" sz="2200" dirty="0">
                <a:latin typeface="Times New Roman" panose="02020603050405020304" pitchFamily="18" charset="0"/>
                <a:ea typeface="Calibri" panose="020F0502020204030204"/>
                <a:cs typeface="Times New Roman" panose="02020603050405020304" pitchFamily="18" charset="0"/>
              </a:rPr>
              <a:t>the demand for its currency falls.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This </a:t>
            </a:r>
            <a:r>
              <a:rPr lang="en-IN" sz="2200" dirty="0">
                <a:latin typeface="Times New Roman" panose="02020603050405020304" pitchFamily="18" charset="0"/>
                <a:ea typeface="Calibri" panose="020F0502020204030204"/>
                <a:cs typeface="Times New Roman" panose="02020603050405020304" pitchFamily="18" charset="0"/>
              </a:rPr>
              <a:t>happens so because its exports decline due to its higher price</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buNone/>
            </a:pPr>
            <a:r>
              <a:rPr lang="en-US" sz="2200" dirty="0" smtClean="0">
                <a:latin typeface="Times New Roman" panose="02020603050405020304" pitchFamily="18" charset="0"/>
                <a:ea typeface="Calibri" panose="020F0502020204030204"/>
                <a:cs typeface="Times New Roman" panose="02020603050405020304" pitchFamily="18" charset="0"/>
              </a:rPr>
              <a:t>		------</a:t>
            </a:r>
            <a:endParaRPr lang="en-IN" sz="2200" dirty="0">
              <a:latin typeface="Times New Roman" panose="02020603050405020304" pitchFamily="18" charset="0"/>
              <a:ea typeface="Calibri" panose="020F0502020204030204"/>
              <a:cs typeface="Times New Roman" panose="02020603050405020304" pitchFamily="18" charset="0"/>
            </a:endParaRPr>
          </a:p>
          <a:p>
            <a:pPr>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dirty="0">
                <a:latin typeface="Times New Roman" panose="02020603050405020304" pitchFamily="18" charset="0"/>
                <a:ea typeface="Calibri" panose="020F0502020204030204"/>
                <a:cs typeface="Times New Roman" panose="02020603050405020304" pitchFamily="18" charset="0"/>
              </a:rPr>
              <a:t>In addition, consumers and firms in that country may increase their import.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Both </a:t>
            </a:r>
            <a:r>
              <a:rPr lang="en-IN" sz="2200" dirty="0">
                <a:latin typeface="Times New Roman" panose="02020603050405020304" pitchFamily="18" charset="0"/>
                <a:ea typeface="Calibri" panose="020F0502020204030204"/>
                <a:cs typeface="Times New Roman" panose="02020603050405020304" pitchFamily="18" charset="0"/>
              </a:rPr>
              <a:t>of these forces put downward pressure on the high-inflation country's currency.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buFont typeface="Wingdings" panose="05000000000000000000" pitchFamily="2" charset="2"/>
              <a:buChar char="Ø"/>
            </a:pPr>
            <a:r>
              <a:rPr lang="en-IN" sz="2200" dirty="0" smtClean="0">
                <a:latin typeface="Times New Roman" panose="02020603050405020304" pitchFamily="18" charset="0"/>
                <a:ea typeface="Calibri" panose="020F0502020204030204"/>
                <a:cs typeface="Times New Roman" panose="02020603050405020304" pitchFamily="18" charset="0"/>
              </a:rPr>
              <a:t>Thus </a:t>
            </a:r>
            <a:r>
              <a:rPr lang="en-IN" sz="2200" dirty="0">
                <a:latin typeface="Times New Roman" panose="02020603050405020304" pitchFamily="18" charset="0"/>
                <a:ea typeface="Calibri" panose="020F0502020204030204"/>
                <a:cs typeface="Times New Roman" panose="02020603050405020304" pitchFamily="18" charset="0"/>
              </a:rPr>
              <a:t>inflation rates can change the exchange rates.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solidFill>
                  <a:srgbClr val="C00000"/>
                </a:solidFill>
                <a:latin typeface="Times New Roman" panose="02020603050405020304" pitchFamily="18" charset="0"/>
                <a:cs typeface="Times New Roman" panose="02020603050405020304" pitchFamily="18" charset="0"/>
              </a:rPr>
              <a:t>	Thus the equilibrium exchange rate is determined by the demand and supply of currencies.</a:t>
            </a:r>
            <a:endParaRPr lang="en-IN" sz="2200" dirty="0">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pPr marL="342900" lvl="0" indent="-342900">
              <a:lnSpc>
                <a:spcPct val="115000"/>
              </a:lnSpc>
              <a:spcBef>
                <a:spcPct val="20000"/>
              </a:spcBef>
              <a:spcAft>
                <a:spcPts val="1000"/>
              </a:spcAft>
            </a:pPr>
            <a:r>
              <a:rPr lang="en-IN" sz="2500" b="1" dirty="0" smtClean="0">
                <a:solidFill>
                  <a:prstClr val="black"/>
                </a:solidFill>
                <a:ea typeface="Calibri" panose="020F0502020204030204"/>
                <a:cs typeface="Times New Roman" panose="02020603050405020304"/>
              </a:rPr>
              <a:t>Assumptions</a:t>
            </a:r>
            <a:br>
              <a:rPr lang="en-IN" sz="2500" b="1" dirty="0">
                <a:solidFill>
                  <a:prstClr val="black"/>
                </a:solidFill>
                <a:ea typeface="Calibri" panose="020F0502020204030204"/>
                <a:cs typeface="Times New Roman" panose="02020603050405020304"/>
              </a:rPr>
            </a:br>
            <a:endParaRPr lang="en-IN" sz="25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457200" indent="-457200">
              <a:lnSpc>
                <a:spcPct val="115000"/>
              </a:lnSpc>
              <a:spcAft>
                <a:spcPts val="1000"/>
              </a:spcAft>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There </a:t>
            </a:r>
            <a:r>
              <a:rPr lang="en-IN" sz="2200" dirty="0">
                <a:latin typeface="Times New Roman" panose="02020603050405020304" pitchFamily="18" charset="0"/>
                <a:ea typeface="Calibri" panose="020F0502020204030204"/>
                <a:cs typeface="Times New Roman" panose="02020603050405020304" pitchFamily="18" charset="0"/>
              </a:rPr>
              <a:t>are no costs for transporting a commodity from one country to another (i.e., transportation costs are zero),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457200" indent="-457200">
              <a:lnSpc>
                <a:spcPct val="115000"/>
              </a:lnSpc>
              <a:spcAft>
                <a:spcPts val="1000"/>
              </a:spcAft>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There </a:t>
            </a:r>
            <a:r>
              <a:rPr lang="en-IN" sz="2200" dirty="0">
                <a:latin typeface="Times New Roman" panose="02020603050405020304" pitchFamily="18" charset="0"/>
                <a:ea typeface="Calibri" panose="020F0502020204030204"/>
                <a:cs typeface="Times New Roman" panose="02020603050405020304" pitchFamily="18" charset="0"/>
              </a:rPr>
              <a:t>are no costs </a:t>
            </a:r>
            <a:r>
              <a:rPr lang="en-IN" sz="2200" dirty="0" smtClean="0">
                <a:latin typeface="Times New Roman" panose="02020603050405020304" pitchFamily="18" charset="0"/>
                <a:ea typeface="Calibri" panose="020F0502020204030204"/>
                <a:cs typeface="Times New Roman" panose="02020603050405020304" pitchFamily="18" charset="0"/>
              </a:rPr>
              <a:t>in converting </a:t>
            </a:r>
            <a:r>
              <a:rPr lang="en-IN" sz="2200" dirty="0">
                <a:latin typeface="Times New Roman" panose="02020603050405020304" pitchFamily="18" charset="0"/>
                <a:ea typeface="Calibri" panose="020F0502020204030204"/>
                <a:cs typeface="Times New Roman" panose="02020603050405020304" pitchFamily="18" charset="0"/>
              </a:rPr>
              <a:t>one currency into another </a:t>
            </a:r>
            <a:r>
              <a:rPr lang="en-IN" sz="2200" dirty="0" smtClean="0">
                <a:latin typeface="Times New Roman" panose="02020603050405020304" pitchFamily="18" charset="0"/>
                <a:ea typeface="Calibri" panose="020F0502020204030204"/>
                <a:cs typeface="Times New Roman" panose="02020603050405020304" pitchFamily="18" charset="0"/>
              </a:rPr>
              <a:t>(i.e</a:t>
            </a:r>
            <a:r>
              <a:rPr lang="en-IN" sz="2200" dirty="0">
                <a:latin typeface="Times New Roman" panose="02020603050405020304" pitchFamily="18" charset="0"/>
                <a:ea typeface="Calibri" panose="020F0502020204030204"/>
                <a:cs typeface="Times New Roman" panose="02020603050405020304" pitchFamily="18" charset="0"/>
              </a:rPr>
              <a:t>. currency conversion costs are zero)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457200" indent="-457200">
              <a:lnSpc>
                <a:spcPct val="115000"/>
              </a:lnSpc>
              <a:spcAft>
                <a:spcPts val="1000"/>
              </a:spcAft>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There </a:t>
            </a:r>
            <a:r>
              <a:rPr lang="en-IN" sz="2200" dirty="0">
                <a:latin typeface="Times New Roman" panose="02020603050405020304" pitchFamily="18" charset="0"/>
                <a:ea typeface="Calibri" panose="020F0502020204030204"/>
                <a:cs typeface="Times New Roman" panose="02020603050405020304" pitchFamily="18" charset="0"/>
              </a:rPr>
              <a:t>are no restrictions on the movement of commodities between countries. That is, there are no trade barriers or quotas.</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There are two forms (versions) of the PPP theory. </a:t>
            </a:r>
            <a:endParaRPr lang="en-IN" sz="2200" dirty="0">
              <a:latin typeface="Times New Roman" panose="02020603050405020304" pitchFamily="18" charset="0"/>
              <a:ea typeface="Calibri" panose="020F0502020204030204"/>
              <a:cs typeface="Times New Roman" panose="02020603050405020304" pitchFamily="18" charset="0"/>
            </a:endParaRPr>
          </a:p>
          <a:p>
            <a:pPr marL="514350" indent="-514350">
              <a:lnSpc>
                <a:spcPct val="115000"/>
              </a:lnSpc>
              <a:spcAft>
                <a:spcPts val="1000"/>
              </a:spcAft>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Absolute </a:t>
            </a:r>
            <a:r>
              <a:rPr lang="en-IN" sz="2200" dirty="0">
                <a:latin typeface="Times New Roman" panose="02020603050405020304" pitchFamily="18" charset="0"/>
                <a:ea typeface="Calibri" panose="020F0502020204030204"/>
                <a:cs typeface="Times New Roman" panose="02020603050405020304" pitchFamily="18" charset="0"/>
              </a:rPr>
              <a:t>form of PPP, and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514350" indent="-514350">
              <a:lnSpc>
                <a:spcPct val="115000"/>
              </a:lnSpc>
              <a:spcAft>
                <a:spcPts val="1000"/>
              </a:spcAft>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Relative </a:t>
            </a:r>
            <a:r>
              <a:rPr lang="en-IN" sz="2200" dirty="0">
                <a:latin typeface="Times New Roman" panose="02020603050405020304" pitchFamily="18" charset="0"/>
                <a:ea typeface="Calibri" panose="020F0502020204030204"/>
                <a:cs typeface="Times New Roman" panose="02020603050405020304" pitchFamily="18" charset="0"/>
              </a:rPr>
              <a:t>form of PPP.</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r>
              <a:rPr lang="en-IN" sz="2500" b="1" dirty="0" smtClean="0">
                <a:solidFill>
                  <a:prstClr val="black"/>
                </a:solidFill>
                <a:latin typeface="Times New Roman" panose="02020603050405020304"/>
                <a:ea typeface="Calibri" panose="020F0502020204030204"/>
                <a:cs typeface="Times New Roman" panose="02020603050405020304"/>
              </a:rPr>
              <a:t>1. Absolute </a:t>
            </a:r>
            <a:r>
              <a:rPr lang="en-IN" sz="2500" b="1" dirty="0">
                <a:solidFill>
                  <a:prstClr val="black"/>
                </a:solidFill>
                <a:latin typeface="Times New Roman" panose="02020603050405020304"/>
                <a:ea typeface="Calibri" panose="020F0502020204030204"/>
                <a:cs typeface="Times New Roman" panose="02020603050405020304"/>
              </a:rPr>
              <a:t>Purchasing Power Parity Theory </a:t>
            </a:r>
            <a:br>
              <a:rPr lang="en-IN" sz="2500" b="1" dirty="0" smtClean="0">
                <a:solidFill>
                  <a:prstClr val="black"/>
                </a:solidFill>
                <a:latin typeface="Times New Roman" panose="02020603050405020304"/>
                <a:ea typeface="Calibri" panose="020F0502020204030204"/>
                <a:cs typeface="Times New Roman" panose="02020603050405020304"/>
              </a:rPr>
            </a:br>
            <a:r>
              <a:rPr lang="en-IN" sz="2500" b="1" dirty="0" smtClean="0">
                <a:solidFill>
                  <a:prstClr val="black"/>
                </a:solidFill>
                <a:latin typeface="Times New Roman" panose="02020603050405020304"/>
                <a:ea typeface="Calibri" panose="020F0502020204030204"/>
                <a:cs typeface="Times New Roman" panose="02020603050405020304"/>
              </a:rPr>
              <a:t>(</a:t>
            </a:r>
            <a:r>
              <a:rPr lang="en-IN" sz="2500" b="1" dirty="0">
                <a:solidFill>
                  <a:prstClr val="black"/>
                </a:solidFill>
                <a:latin typeface="Times New Roman" panose="02020603050405020304"/>
                <a:ea typeface="Calibri" panose="020F0502020204030204"/>
                <a:cs typeface="Times New Roman" panose="02020603050405020304"/>
              </a:rPr>
              <a:t>Positive Version</a:t>
            </a:r>
            <a:r>
              <a:rPr lang="en-IN" sz="2500" b="1" dirty="0" smtClean="0">
                <a:solidFill>
                  <a:prstClr val="black"/>
                </a:solidFill>
                <a:latin typeface="Times New Roman" panose="02020603050405020304"/>
                <a:ea typeface="Calibri" panose="020F0502020204030204"/>
                <a:cs typeface="Times New Roman" panose="02020603050405020304"/>
              </a:rPr>
              <a:t>)</a:t>
            </a:r>
            <a:r>
              <a:rPr lang="en-US" sz="2500" b="1" dirty="0" smtClean="0"/>
              <a:t> </a:t>
            </a:r>
            <a:endParaRPr lang="en-IN" sz="25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a:lnSpc>
                <a:spcPct val="115000"/>
              </a:lnSpc>
              <a:spcAft>
                <a:spcPts val="1000"/>
              </a:spcAft>
            </a:pPr>
            <a:r>
              <a:rPr lang="en-IN" sz="2200" dirty="0" smtClean="0">
                <a:effectLst/>
                <a:latin typeface="Times New Roman" panose="02020603050405020304"/>
                <a:ea typeface="Calibri" panose="020F0502020204030204"/>
                <a:cs typeface="Times New Roman" panose="02020603050405020304"/>
              </a:rPr>
              <a:t>This theory is based on the 'law of One Price. </a:t>
            </a:r>
            <a:endParaRPr lang="en-IN" sz="2200" dirty="0" smtClean="0">
              <a:effectLst/>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effectLst/>
                <a:latin typeface="Times New Roman" panose="02020603050405020304"/>
                <a:ea typeface="Calibri" panose="020F0502020204030204"/>
                <a:cs typeface="Times New Roman" panose="02020603050405020304"/>
              </a:rPr>
              <a:t>It states that domestic price of any good equals its foreign price quoted in the same currency. </a:t>
            </a:r>
            <a:endParaRPr lang="en-IN" sz="2200" dirty="0" smtClean="0">
              <a:effectLst/>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effectLst/>
                <a:latin typeface="Times New Roman" panose="02020603050405020304"/>
                <a:ea typeface="Calibri" panose="020F0502020204030204"/>
                <a:cs typeface="Times New Roman" panose="02020603050405020304"/>
              </a:rPr>
              <a:t>In short, the law of one price states that if a </a:t>
            </a:r>
            <a:r>
              <a:rPr lang="en-IN" sz="2200" dirty="0" smtClean="0">
                <a:effectLst/>
                <a:latin typeface="Times New Roman" panose="02020603050405020304"/>
                <a:ea typeface="Calibri" panose="020F0502020204030204"/>
                <a:cs typeface="Times New Roman" panose="02020603050405020304"/>
              </a:rPr>
              <a:t>commodity </a:t>
            </a:r>
            <a:r>
              <a:rPr lang="en-IN" sz="2200" dirty="0" smtClean="0">
                <a:effectLst/>
                <a:latin typeface="Times New Roman" panose="02020603050405020304"/>
                <a:ea typeface="Calibri" panose="020F0502020204030204"/>
                <a:cs typeface="Times New Roman" panose="02020603050405020304"/>
              </a:rPr>
              <a:t>can be sold in two different countries, its price should be same in both countries.</a:t>
            </a:r>
            <a:endParaRPr lang="en-IN" sz="2200" dirty="0">
              <a:ea typeface="Calibri" panose="020F0502020204030204"/>
              <a:cs typeface="Times New Roman" panose="02020603050405020304"/>
            </a:endParaRPr>
          </a:p>
          <a:p>
            <a:endParaRPr lang="en-IN"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a:lnSpc>
                <a:spcPct val="150000"/>
              </a:lnSpc>
            </a:pPr>
            <a:r>
              <a:rPr lang="en-IN" sz="2200" dirty="0" smtClean="0">
                <a:latin typeface="Times New Roman" panose="02020603050405020304" pitchFamily="18" charset="0"/>
                <a:cs typeface="Times New Roman" panose="02020603050405020304" pitchFamily="18" charset="0"/>
              </a:rPr>
              <a:t>Here, the Purchasing power of a currency is determined by the amount of goods and services that can be purchased with one unit of that currency. </a:t>
            </a:r>
            <a:endParaRPr lang="en-IN" sz="2200" dirty="0" smtClean="0">
              <a:latin typeface="Times New Roman" panose="02020603050405020304" pitchFamily="18" charset="0"/>
              <a:cs typeface="Times New Roman" panose="02020603050405020304" pitchFamily="18" charset="0"/>
            </a:endParaRPr>
          </a:p>
          <a:p>
            <a:pPr>
              <a:lnSpc>
                <a:spcPct val="150000"/>
              </a:lnSpc>
            </a:pPr>
            <a:endParaRPr lang="en-IN" sz="2200" dirty="0" smtClean="0">
              <a:latin typeface="Times New Roman" panose="02020603050405020304" pitchFamily="18" charset="0"/>
              <a:cs typeface="Times New Roman" panose="02020603050405020304" pitchFamily="18" charset="0"/>
            </a:endParaRPr>
          </a:p>
          <a:p>
            <a:pPr marL="0" indent="0">
              <a:lnSpc>
                <a:spcPct val="150000"/>
              </a:lnSpc>
              <a:buNone/>
            </a:pPr>
            <a:r>
              <a:rPr lang="en-IN" sz="2200" b="1" dirty="0" smtClean="0">
                <a:solidFill>
                  <a:srgbClr val="C00000"/>
                </a:solidFill>
                <a:latin typeface="Times New Roman" panose="02020603050405020304" pitchFamily="18" charset="0"/>
                <a:cs typeface="Times New Roman" panose="02020603050405020304" pitchFamily="18" charset="0"/>
              </a:rPr>
              <a:t>Example:</a:t>
            </a:r>
            <a:endParaRPr lang="en-IN" sz="2200" b="1" dirty="0" smtClean="0">
              <a:solidFill>
                <a:srgbClr val="C00000"/>
              </a:solidFill>
              <a:latin typeface="Times New Roman" panose="02020603050405020304" pitchFamily="18" charset="0"/>
              <a:cs typeface="Times New Roman" panose="02020603050405020304" pitchFamily="18" charset="0"/>
            </a:endParaRPr>
          </a:p>
          <a:p>
            <a:pPr>
              <a:lnSpc>
                <a:spcPct val="150000"/>
              </a:lnSpc>
            </a:pPr>
            <a:r>
              <a:rPr lang="en-IN" sz="2200" dirty="0" smtClean="0">
                <a:latin typeface="Times New Roman" panose="02020603050405020304" pitchFamily="18" charset="0"/>
                <a:cs typeface="Times New Roman" panose="02020603050405020304" pitchFamily="18" charset="0"/>
              </a:rPr>
              <a:t>If the price of a product is $ 10 and in India for the same product is Rs.500, then according to absolute version of PPP theory, the equilibrium exchange rate is $ 10 = 500 or 1 $ = ₹50.</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8979</Words>
  <Application>WPS Presentation</Application>
  <PresentationFormat>On-screen Show (4:3)</PresentationFormat>
  <Paragraphs>197</Paragraphs>
  <Slides>26</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26</vt:i4>
      </vt:variant>
    </vt:vector>
  </HeadingPairs>
  <TitlesOfParts>
    <vt:vector size="38" baseType="lpstr">
      <vt:lpstr>Arial</vt:lpstr>
      <vt:lpstr>SimSun</vt:lpstr>
      <vt:lpstr>Wingdings</vt:lpstr>
      <vt:lpstr>Calibri</vt:lpstr>
      <vt:lpstr>Times New Roman</vt:lpstr>
      <vt:lpstr>Times New Roman</vt:lpstr>
      <vt:lpstr>Cambria Math</vt:lpstr>
      <vt:lpstr>Microsoft YaHei</vt:lpstr>
      <vt:lpstr>Arial Unicode MS</vt:lpstr>
      <vt:lpstr>Tahoma</vt:lpstr>
      <vt:lpstr>Calibri</vt:lpstr>
      <vt:lpstr>Office Theme</vt:lpstr>
      <vt:lpstr>Theories and Models of Exchange Rate </vt:lpstr>
      <vt:lpstr>Meaning</vt:lpstr>
      <vt:lpstr>Theories of Exchange Rates  (Models of Exchange Rate Behaviour) </vt:lpstr>
      <vt:lpstr>Purchasing Power Parity Theory (PPP Theory) </vt:lpstr>
      <vt:lpstr>Example </vt:lpstr>
      <vt:lpstr>Assumptions </vt:lpstr>
      <vt:lpstr>PowerPoint 演示文稿</vt:lpstr>
      <vt:lpstr>1. Absolute Purchasing Power Parity Theory  (Positive Version) </vt:lpstr>
      <vt:lpstr>PowerPoint 演示文稿</vt:lpstr>
      <vt:lpstr>PowerPoint 演示文稿</vt:lpstr>
      <vt:lpstr>Defects of absolute version of PPP theory</vt:lpstr>
      <vt:lpstr>Example 1</vt:lpstr>
      <vt:lpstr>Solution </vt:lpstr>
      <vt:lpstr>PowerPoint 演示文稿</vt:lpstr>
      <vt:lpstr>Relative Form of PPP Theory  (Comparative Version):</vt:lpstr>
      <vt:lpstr>PowerPoint 演示文稿</vt:lpstr>
      <vt:lpstr>Example </vt:lpstr>
      <vt:lpstr>PowerPoint 演示文稿</vt:lpstr>
      <vt:lpstr>Example</vt:lpstr>
      <vt:lpstr>Solution </vt:lpstr>
      <vt:lpstr>PowerPoint 演示文稿</vt:lpstr>
      <vt:lpstr>PowerPoint 演示文稿</vt:lpstr>
      <vt:lpstr>Merits of PPP theory </vt:lpstr>
      <vt:lpstr>Criticisms of PPP theory</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Theories and Models of Exchange Rate</dc:title>
  <dc:creator>user</dc:creator>
  <cp:lastModifiedBy>user</cp:lastModifiedBy>
  <cp:revision>38</cp:revision>
  <dcterms:created xsi:type="dcterms:W3CDTF">2022-05-06T09:30:00Z</dcterms:created>
  <dcterms:modified xsi:type="dcterms:W3CDTF">2024-08-31T07:21:45Z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E5B30A00999943089B2638671839CC50_12</vt:lpwstr>
  </property>
  <property fmtid="{D5CDD505-2E9C-101B-9397-08002B2CF9AE}" pid="3" name="KSOProductBuildVer">
    <vt:lpwstr>1033-12.2.0.17562</vt:lpwstr>
  </property>
</Properties>
</file>