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8" r:id="rId23"/>
    <p:sldId id="279" r:id="rId24"/>
    <p:sldId id="280" r:id="rId25"/>
    <p:sldId id="281" r:id="rId26"/>
    <p:sldId id="282" r:id="rId27"/>
    <p:sldId id="283" r:id="rId28"/>
    <p:sldId id="284" r:id="rId29"/>
    <p:sldId id="285" r:id="rId30"/>
    <p:sldId id="286"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4" Type="http://schemas.openxmlformats.org/officeDocument/2006/relationships/tableStyles" Target="tableStyles.xml"/><Relationship Id="rId33" Type="http://schemas.openxmlformats.org/officeDocument/2006/relationships/viewProps" Target="viewProps.xml"/><Relationship Id="rId32" Type="http://schemas.openxmlformats.org/officeDocument/2006/relationships/presProps" Target="presProps.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E2C6DFC3-03E9-45B4-A2C6-9DF87397DA1C}"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3AB062E-501C-40AC-8D4F-10C1C4BC2893}" type="slidenum">
              <a:rPr lang="en-IN" smtClean="0"/>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E2C6DFC3-03E9-45B4-A2C6-9DF87397DA1C}"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3AB062E-501C-40AC-8D4F-10C1C4BC2893}" type="slidenum">
              <a:rPr lang="en-IN" smtClean="0"/>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E2C6DFC3-03E9-45B4-A2C6-9DF87397DA1C}"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3AB062E-501C-40AC-8D4F-10C1C4BC2893}" type="slidenum">
              <a:rPr lang="en-IN" smtClean="0"/>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E2C6DFC3-03E9-45B4-A2C6-9DF87397DA1C}"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3AB062E-501C-40AC-8D4F-10C1C4BC2893}" type="slidenum">
              <a:rPr lang="en-IN" smtClean="0"/>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E2C6DFC3-03E9-45B4-A2C6-9DF87397DA1C}"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3AB062E-501C-40AC-8D4F-10C1C4BC2893}" type="slidenum">
              <a:rPr lang="en-IN" smtClean="0"/>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Date Placeholder 4"/>
          <p:cNvSpPr>
            <a:spLocks noGrp="1"/>
          </p:cNvSpPr>
          <p:nvPr>
            <p:ph type="dt" sz="half" idx="10"/>
          </p:nvPr>
        </p:nvSpPr>
        <p:spPr/>
        <p:txBody>
          <a:bodyPr/>
          <a:lstStyle/>
          <a:p>
            <a:fld id="{E2C6DFC3-03E9-45B4-A2C6-9DF87397DA1C}"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3AB062E-501C-40AC-8D4F-10C1C4BC2893}" type="slidenum">
              <a:rPr lang="en-IN" smtClean="0"/>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7" name="Date Placeholder 6"/>
          <p:cNvSpPr>
            <a:spLocks noGrp="1"/>
          </p:cNvSpPr>
          <p:nvPr>
            <p:ph type="dt" sz="half" idx="10"/>
          </p:nvPr>
        </p:nvSpPr>
        <p:spPr/>
        <p:txBody>
          <a:bodyPr/>
          <a:lstStyle/>
          <a:p>
            <a:fld id="{E2C6DFC3-03E9-45B4-A2C6-9DF87397DA1C}" type="datetimeFigureOut">
              <a:rPr lang="en-IN" smtClean="0"/>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53AB062E-501C-40AC-8D4F-10C1C4BC2893}" type="slidenum">
              <a:rPr lang="en-IN" smtClean="0"/>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E2C6DFC3-03E9-45B4-A2C6-9DF87397DA1C}" type="datetimeFigureOut">
              <a:rPr lang="en-IN" smtClean="0"/>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53AB062E-501C-40AC-8D4F-10C1C4BC2893}" type="slidenum">
              <a:rPr lang="en-IN" smtClean="0"/>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C6DFC3-03E9-45B4-A2C6-9DF87397DA1C}" type="datetimeFigureOut">
              <a:rPr lang="en-IN" smtClean="0"/>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53AB062E-501C-40AC-8D4F-10C1C4BC2893}" type="slidenum">
              <a:rPr lang="en-IN" smtClean="0"/>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E2C6DFC3-03E9-45B4-A2C6-9DF87397DA1C}"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3AB062E-501C-40AC-8D4F-10C1C4BC2893}" type="slidenum">
              <a:rPr lang="en-IN" smtClean="0"/>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E2C6DFC3-03E9-45B4-A2C6-9DF87397DA1C}"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3AB062E-501C-40AC-8D4F-10C1C4BC2893}" type="slidenum">
              <a:rPr lang="en-IN" smtClean="0"/>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C6DFC3-03E9-45B4-A2C6-9DF87397DA1C}" type="datetimeFigureOut">
              <a:rPr lang="en-IN" smtClean="0"/>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AB062E-501C-40AC-8D4F-10C1C4BC2893}" type="slidenum">
              <a:rPr lang="en-IN" smtClean="0"/>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IN" sz="2800" b="1" dirty="0">
                <a:solidFill>
                  <a:srgbClr val="0070C0"/>
                </a:solidFill>
                <a:ea typeface="Calibri" panose="020F0502020204030204"/>
                <a:cs typeface="Times New Roman" panose="02020603050405020304"/>
              </a:rPr>
              <a:t>Theories and Models of Exchange Rate</a:t>
            </a:r>
            <a:br>
              <a:rPr lang="en-IN" sz="2800" b="1" dirty="0">
                <a:solidFill>
                  <a:srgbClr val="0070C0"/>
                </a:solidFill>
                <a:ea typeface="Calibri" panose="020F0502020204030204"/>
                <a:cs typeface="Times New Roman" panose="02020603050405020304"/>
              </a:rPr>
            </a:br>
            <a:br>
              <a:rPr lang="en-IN" sz="2800" b="1" dirty="0">
                <a:solidFill>
                  <a:srgbClr val="0070C0"/>
                </a:solidFill>
                <a:ea typeface="Calibri" panose="020F0502020204030204"/>
                <a:cs typeface="Times New Roman" panose="02020603050405020304"/>
              </a:rPr>
            </a:br>
            <a:endParaRPr lang="en-IN" dirty="0"/>
          </a:p>
        </p:txBody>
      </p:sp>
      <p:sp>
        <p:nvSpPr>
          <p:cNvPr id="3" name="Subtitle 2"/>
          <p:cNvSpPr>
            <a:spLocks noGrp="1"/>
          </p:cNvSpPr>
          <p:nvPr>
            <p:ph type="subTitle" idx="1"/>
          </p:nvPr>
        </p:nvSpPr>
        <p:spPr>
          <a:xfrm>
            <a:off x="1259632" y="2708920"/>
            <a:ext cx="6400800" cy="2976736"/>
          </a:xfrm>
        </p:spPr>
        <p:txBody>
          <a:bodyPr>
            <a:normAutofit/>
          </a:bodyPr>
          <a:lstStyle/>
          <a:p>
            <a:r>
              <a:rPr lang="en-US" dirty="0" smtClean="0">
                <a:solidFill>
                  <a:srgbClr val="C00000"/>
                </a:solidFill>
              </a:rPr>
              <a:t>                                    Continue…..</a:t>
            </a:r>
            <a:endParaRPr lang="en-US" dirty="0" smtClean="0">
              <a:solidFill>
                <a:srgbClr val="C00000"/>
              </a:solidFill>
            </a:endParaRPr>
          </a:p>
          <a:p>
            <a:r>
              <a:rPr lang="en-US" altLang="en-IN" sz="1600" b="1" dirty="0">
                <a:solidFill>
                  <a:srgbClr val="002060"/>
                </a:solidFill>
                <a:sym typeface="+mn-ea"/>
              </a:rPr>
              <a:t>Prepared by </a:t>
            </a:r>
            <a:endParaRPr lang="en-US" altLang="en-IN" sz="1600" b="1" dirty="0">
              <a:solidFill>
                <a:srgbClr val="002060"/>
              </a:solidFill>
              <a:sym typeface="+mn-ea"/>
            </a:endParaRPr>
          </a:p>
          <a:p>
            <a:br>
              <a:rPr lang="en-US" altLang="en-IN" sz="1600" b="1" dirty="0">
                <a:solidFill>
                  <a:srgbClr val="002060"/>
                </a:solidFill>
                <a:sym typeface="+mn-ea"/>
              </a:rPr>
            </a:br>
            <a:r>
              <a:rPr lang="en-US" altLang="en-IN" sz="1600" b="1" dirty="0">
                <a:solidFill>
                  <a:srgbClr val="002060"/>
                </a:solidFill>
                <a:sym typeface="+mn-ea"/>
              </a:rPr>
              <a:t>Dr. Muhammed Rafi.P</a:t>
            </a:r>
            <a:br>
              <a:rPr lang="en-US" altLang="en-IN" sz="1600" b="1" dirty="0">
                <a:solidFill>
                  <a:srgbClr val="002060"/>
                </a:solidFill>
                <a:sym typeface="+mn-ea"/>
              </a:rPr>
            </a:br>
            <a:r>
              <a:rPr lang="en-US" altLang="en-IN" sz="1600" b="1" dirty="0">
                <a:solidFill>
                  <a:srgbClr val="002060"/>
                </a:solidFill>
                <a:sym typeface="+mn-ea"/>
              </a:rPr>
              <a:t>Assistant Professor</a:t>
            </a:r>
            <a:br>
              <a:rPr lang="en-US" altLang="en-IN" sz="1600" b="1" dirty="0">
                <a:solidFill>
                  <a:srgbClr val="002060"/>
                </a:solidFill>
                <a:sym typeface="+mn-ea"/>
              </a:rPr>
            </a:br>
            <a:r>
              <a:rPr lang="en-US" altLang="en-IN" sz="1600" b="1" dirty="0">
                <a:solidFill>
                  <a:srgbClr val="002060"/>
                </a:solidFill>
                <a:sym typeface="+mn-ea"/>
              </a:rPr>
              <a:t>PG Department of Commerce &amp; Management studies</a:t>
            </a:r>
            <a:endParaRPr lang="en-US" altLang="en-IN" sz="1600" b="1" dirty="0">
              <a:solidFill>
                <a:srgbClr val="002060"/>
              </a:solidFill>
              <a:sym typeface="+mn-ea"/>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40000"/>
              <a:lumOff val="60000"/>
            </a:schemeClr>
          </a:solidFill>
        </p:spPr>
        <p:txBody>
          <a:bodyPr>
            <a:normAutofit/>
          </a:bodyPr>
          <a:lstStyle/>
          <a:p>
            <a:r>
              <a:rPr lang="en-US" sz="2500" b="1" dirty="0" smtClean="0"/>
              <a:t>MERITS OF PORTFOLIO BUSINESS MODEL</a:t>
            </a:r>
            <a:endParaRPr lang="en-IN" sz="2500" b="1" dirty="0"/>
          </a:p>
        </p:txBody>
      </p:sp>
      <p:sp>
        <p:nvSpPr>
          <p:cNvPr id="3" name="Content Placeholder 2"/>
          <p:cNvSpPr>
            <a:spLocks noGrp="1"/>
          </p:cNvSpPr>
          <p:nvPr>
            <p:ph idx="1"/>
          </p:nvPr>
        </p:nvSpPr>
        <p:spPr>
          <a:solidFill>
            <a:schemeClr val="accent3">
              <a:lumMod val="20000"/>
              <a:lumOff val="80000"/>
            </a:schemeClr>
          </a:solidFill>
        </p:spPr>
        <p:txBody>
          <a:bodyPr>
            <a:noAutofit/>
          </a:bodyPr>
          <a:lstStyle/>
          <a:p>
            <a:pPr marL="457200" indent="-457200">
              <a:lnSpc>
                <a:spcPct val="115000"/>
              </a:lnSpc>
              <a:spcAft>
                <a:spcPts val="1000"/>
              </a:spcAft>
              <a:buFont typeface="+mj-lt"/>
              <a:buAutoNum type="arabicPeriod"/>
            </a:pPr>
            <a:r>
              <a:rPr lang="en-US" sz="2200" dirty="0" smtClean="0">
                <a:solidFill>
                  <a:prstClr val="black"/>
                </a:solidFill>
                <a:latin typeface="Times New Roman" panose="02020603050405020304" pitchFamily="18" charset="0"/>
                <a:ea typeface="+mj-ea"/>
                <a:cs typeface="Times New Roman" panose="02020603050405020304" pitchFamily="18" charset="0"/>
              </a:rPr>
              <a:t>Portfolio business model is more </a:t>
            </a:r>
            <a:r>
              <a:rPr lang="en-IN" sz="2200" dirty="0" smtClean="0">
                <a:latin typeface="Times New Roman" panose="02020603050405020304" pitchFamily="18" charset="0"/>
                <a:ea typeface="Calibri" panose="020F0502020204030204"/>
                <a:cs typeface="Times New Roman" panose="02020603050405020304" pitchFamily="18" charset="0"/>
              </a:rPr>
              <a:t>realistic </a:t>
            </a:r>
            <a:r>
              <a:rPr lang="en-IN" sz="2200" dirty="0">
                <a:latin typeface="Times New Roman" panose="02020603050405020304" pitchFamily="18" charset="0"/>
                <a:ea typeface="Calibri" panose="020F0502020204030204"/>
                <a:cs typeface="Times New Roman" panose="02020603050405020304" pitchFamily="18" charset="0"/>
              </a:rPr>
              <a:t>than the </a:t>
            </a:r>
            <a:r>
              <a:rPr lang="en-IN" sz="2200" dirty="0" smtClean="0">
                <a:latin typeface="Times New Roman" panose="02020603050405020304" pitchFamily="18" charset="0"/>
                <a:ea typeface="Calibri" panose="020F0502020204030204"/>
                <a:cs typeface="Times New Roman" panose="02020603050405020304" pitchFamily="18" charset="0"/>
              </a:rPr>
              <a:t>monetary approach.</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marL="457200" indent="-457200">
              <a:lnSpc>
                <a:spcPct val="115000"/>
              </a:lnSpc>
              <a:spcAft>
                <a:spcPts val="1000"/>
              </a:spcAft>
              <a:buFont typeface="+mj-lt"/>
              <a:buAutoNum type="arabicPeriod"/>
            </a:pPr>
            <a:r>
              <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rPr>
              <a:t>It is used for </a:t>
            </a: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the analysis of exchange rate determination</a:t>
            </a:r>
            <a:r>
              <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rPr>
              <a:t>.</a:t>
            </a:r>
            <a:endPar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endParaRPr>
          </a:p>
          <a:p>
            <a:pPr marL="457200" indent="-457200">
              <a:lnSpc>
                <a:spcPct val="115000"/>
              </a:lnSpc>
              <a:spcAft>
                <a:spcPts val="1000"/>
              </a:spcAft>
              <a:buFont typeface="+mj-lt"/>
              <a:buAutoNum type="arabicPeriod"/>
            </a:pPr>
            <a:r>
              <a:rPr lang="en-IN" sz="2200" dirty="0" smtClean="0">
                <a:latin typeface="Times New Roman" panose="02020603050405020304" pitchFamily="18" charset="0"/>
                <a:ea typeface="Calibri" panose="020F0502020204030204"/>
                <a:cs typeface="Times New Roman" panose="02020603050405020304" pitchFamily="18" charset="0"/>
              </a:rPr>
              <a:t>It allows role for changes in </a:t>
            </a:r>
            <a:r>
              <a:rPr lang="en-IN" sz="2200" dirty="0">
                <a:latin typeface="Times New Roman" panose="02020603050405020304" pitchFamily="18" charset="0"/>
                <a:ea typeface="Calibri" panose="020F0502020204030204"/>
                <a:cs typeface="Times New Roman" panose="02020603050405020304" pitchFamily="18" charset="0"/>
              </a:rPr>
              <a:t>perceived risk or risk-aversion in the determination of the exchange </a:t>
            </a:r>
            <a:r>
              <a:rPr lang="en-IN" sz="2200" dirty="0" smtClean="0">
                <a:latin typeface="Times New Roman" panose="02020603050405020304" pitchFamily="18" charset="0"/>
                <a:ea typeface="Calibri" panose="020F0502020204030204"/>
                <a:cs typeface="Times New Roman" panose="02020603050405020304" pitchFamily="18" charset="0"/>
              </a:rPr>
              <a:t>rate.</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marL="457200" indent="-457200">
              <a:lnSpc>
                <a:spcPct val="115000"/>
              </a:lnSpc>
              <a:spcAft>
                <a:spcPts val="1000"/>
              </a:spcAft>
              <a:buFont typeface="+mj-lt"/>
              <a:buAutoNum type="arabicPeriod"/>
            </a:pPr>
            <a:r>
              <a:rPr lang="en-IN" sz="2200" dirty="0" smtClean="0">
                <a:latin typeface="Times New Roman" panose="02020603050405020304" pitchFamily="18" charset="0"/>
                <a:ea typeface="Calibri" panose="020F0502020204030204"/>
                <a:cs typeface="Times New Roman" panose="02020603050405020304" pitchFamily="18" charset="0"/>
              </a:rPr>
              <a:t>It </a:t>
            </a:r>
            <a:r>
              <a:rPr lang="en-IN" sz="2200" dirty="0">
                <a:latin typeface="Times New Roman" panose="02020603050405020304" pitchFamily="18" charset="0"/>
                <a:ea typeface="Calibri" panose="020F0502020204030204"/>
                <a:cs typeface="Times New Roman" panose="02020603050405020304" pitchFamily="18" charset="0"/>
              </a:rPr>
              <a:t>permits a relatively easy discussions of the role of fiscal policy in determining the exchange rate.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marL="0" indent="0">
              <a:buNone/>
            </a:pP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40000"/>
              <a:lumOff val="60000"/>
            </a:schemeClr>
          </a:solidFill>
        </p:spPr>
        <p:txBody>
          <a:bodyPr>
            <a:normAutofit/>
          </a:bodyPr>
          <a:lstStyle/>
          <a:p>
            <a:r>
              <a:rPr lang="en-IN" sz="2500" b="1" dirty="0">
                <a:solidFill>
                  <a:prstClr val="black"/>
                </a:solidFill>
                <a:latin typeface="Times New Roman" panose="02020603050405020304"/>
                <a:ea typeface="Calibri" panose="020F0502020204030204"/>
                <a:cs typeface="Times New Roman" panose="02020603050405020304"/>
              </a:rPr>
              <a:t>S</a:t>
            </a:r>
            <a:r>
              <a:rPr lang="en-IN" sz="2500" b="1" dirty="0" smtClean="0">
                <a:solidFill>
                  <a:prstClr val="black"/>
                </a:solidFill>
                <a:latin typeface="Times New Roman" panose="02020603050405020304"/>
                <a:ea typeface="Calibri" panose="020F0502020204030204"/>
                <a:cs typeface="Times New Roman" panose="02020603050405020304"/>
              </a:rPr>
              <a:t>hortcomings </a:t>
            </a:r>
            <a:r>
              <a:rPr lang="en-IN" sz="2500" b="1" dirty="0">
                <a:solidFill>
                  <a:prstClr val="black"/>
                </a:solidFill>
                <a:latin typeface="Times New Roman" panose="02020603050405020304"/>
                <a:ea typeface="Calibri" panose="020F0502020204030204"/>
                <a:cs typeface="Times New Roman" panose="02020603050405020304"/>
              </a:rPr>
              <a:t>in the portfolio balance approach</a:t>
            </a:r>
            <a:endParaRPr lang="en-IN" sz="2500" b="1" dirty="0"/>
          </a:p>
        </p:txBody>
      </p:sp>
      <p:sp>
        <p:nvSpPr>
          <p:cNvPr id="3" name="Content Placeholder 2"/>
          <p:cNvSpPr>
            <a:spLocks noGrp="1"/>
          </p:cNvSpPr>
          <p:nvPr>
            <p:ph idx="1"/>
          </p:nvPr>
        </p:nvSpPr>
        <p:spPr>
          <a:solidFill>
            <a:schemeClr val="accent3">
              <a:lumMod val="20000"/>
              <a:lumOff val="80000"/>
            </a:schemeClr>
          </a:solidFill>
        </p:spPr>
        <p:txBody>
          <a:bodyPr>
            <a:noAutofit/>
          </a:bodyPr>
          <a:lstStyle/>
          <a:p>
            <a:pPr marL="514350" indent="-514350">
              <a:lnSpc>
                <a:spcPct val="115000"/>
              </a:lnSpc>
              <a:spcAft>
                <a:spcPts val="1000"/>
              </a:spcAft>
              <a:buFont typeface="+mj-lt"/>
              <a:buAutoNum type="arabicPeriod"/>
            </a:pPr>
            <a:r>
              <a:rPr lang="en-IN" sz="2200" dirty="0" smtClean="0">
                <a:latin typeface="Times New Roman" panose="02020603050405020304"/>
                <a:ea typeface="Calibri" panose="020F0502020204030204"/>
                <a:cs typeface="Times New Roman" panose="02020603050405020304"/>
              </a:rPr>
              <a:t>It </a:t>
            </a:r>
            <a:r>
              <a:rPr lang="en-IN" sz="2200" dirty="0">
                <a:latin typeface="Times New Roman" panose="02020603050405020304"/>
                <a:ea typeface="Calibri" panose="020F0502020204030204"/>
                <a:cs typeface="Times New Roman" panose="02020603050405020304"/>
              </a:rPr>
              <a:t>ignores the real income as a determination of exchange rate. </a:t>
            </a:r>
            <a:endParaRPr lang="en-IN" sz="2200" dirty="0" smtClean="0">
              <a:latin typeface="Times New Roman" panose="02020603050405020304"/>
              <a:ea typeface="Calibri" panose="020F0502020204030204"/>
              <a:cs typeface="Times New Roman" panose="02020603050405020304"/>
            </a:endParaRPr>
          </a:p>
          <a:p>
            <a:pPr marL="514350" indent="-514350">
              <a:lnSpc>
                <a:spcPct val="115000"/>
              </a:lnSpc>
              <a:spcAft>
                <a:spcPts val="1000"/>
              </a:spcAft>
              <a:buFont typeface="+mj-lt"/>
              <a:buAutoNum type="arabicPeriod"/>
            </a:pPr>
            <a:r>
              <a:rPr lang="en-IN" sz="2200" dirty="0" smtClean="0">
                <a:latin typeface="Times New Roman" panose="02020603050405020304"/>
                <a:ea typeface="Calibri" panose="020F0502020204030204"/>
                <a:cs typeface="Times New Roman" panose="02020603050405020304"/>
              </a:rPr>
              <a:t>This </a:t>
            </a:r>
            <a:r>
              <a:rPr lang="en-IN" sz="2200" dirty="0">
                <a:latin typeface="Times New Roman" panose="02020603050405020304"/>
                <a:ea typeface="Calibri" panose="020F0502020204030204"/>
                <a:cs typeface="Times New Roman" panose="02020603050405020304"/>
              </a:rPr>
              <a:t>approach does not deal with trade flows. </a:t>
            </a:r>
            <a:endParaRPr lang="en-IN" sz="2200" dirty="0" smtClean="0">
              <a:latin typeface="Times New Roman" panose="02020603050405020304"/>
              <a:ea typeface="Calibri" panose="020F0502020204030204"/>
              <a:cs typeface="Times New Roman" panose="02020603050405020304"/>
            </a:endParaRPr>
          </a:p>
          <a:p>
            <a:pPr marL="514350" indent="-514350">
              <a:lnSpc>
                <a:spcPct val="115000"/>
              </a:lnSpc>
              <a:spcAft>
                <a:spcPts val="1000"/>
              </a:spcAft>
              <a:buFont typeface="+mj-lt"/>
              <a:buAutoNum type="arabicPeriod"/>
            </a:pPr>
            <a:r>
              <a:rPr lang="en-IN" sz="2200" dirty="0" smtClean="0">
                <a:latin typeface="Times New Roman" panose="02020603050405020304"/>
                <a:ea typeface="Calibri" panose="020F0502020204030204"/>
                <a:cs typeface="Times New Roman" panose="02020603050405020304"/>
              </a:rPr>
              <a:t>It </a:t>
            </a:r>
            <a:r>
              <a:rPr lang="en-IN" sz="2200" dirty="0">
                <a:latin typeface="Times New Roman" panose="02020603050405020304"/>
                <a:ea typeface="Calibri" panose="020F0502020204030204"/>
                <a:cs typeface="Times New Roman" panose="02020603050405020304"/>
              </a:rPr>
              <a:t>gives no role to expectations. </a:t>
            </a:r>
            <a:endParaRPr lang="en-IN" sz="2200" dirty="0" smtClean="0">
              <a:latin typeface="Times New Roman" panose="02020603050405020304"/>
              <a:ea typeface="Calibri" panose="020F0502020204030204"/>
              <a:cs typeface="Times New Roman" panose="02020603050405020304"/>
            </a:endParaRPr>
          </a:p>
          <a:p>
            <a:pPr marL="514350" indent="-514350">
              <a:lnSpc>
                <a:spcPct val="115000"/>
              </a:lnSpc>
              <a:spcAft>
                <a:spcPts val="1000"/>
              </a:spcAft>
              <a:buFont typeface="+mj-lt"/>
              <a:buAutoNum type="arabicPeriod"/>
            </a:pPr>
            <a:r>
              <a:rPr lang="en-IN" sz="2200" dirty="0" smtClean="0">
                <a:latin typeface="Times New Roman" panose="02020603050405020304"/>
                <a:ea typeface="Calibri" panose="020F0502020204030204"/>
                <a:cs typeface="Times New Roman" panose="02020603050405020304"/>
              </a:rPr>
              <a:t>The </a:t>
            </a:r>
            <a:r>
              <a:rPr lang="en-IN" sz="2200" dirty="0">
                <a:latin typeface="Times New Roman" panose="02020603050405020304"/>
                <a:ea typeface="Calibri" panose="020F0502020204030204"/>
                <a:cs typeface="Times New Roman" panose="02020603050405020304"/>
              </a:rPr>
              <a:t>empirical studies relating to it have yielded mixed </a:t>
            </a:r>
            <a:r>
              <a:rPr lang="en-IN" sz="2200" dirty="0" smtClean="0">
                <a:latin typeface="Times New Roman" panose="02020603050405020304"/>
                <a:ea typeface="Calibri" panose="020F0502020204030204"/>
                <a:cs typeface="Times New Roman" panose="02020603050405020304"/>
              </a:rPr>
              <a:t>results.</a:t>
            </a:r>
            <a:endParaRPr lang="en-IN" sz="2200" dirty="0" smtClean="0">
              <a:latin typeface="Times New Roman" panose="02020603050405020304"/>
              <a:ea typeface="Calibri" panose="020F0502020204030204"/>
              <a:cs typeface="Times New Roman" panose="02020603050405020304"/>
            </a:endParaRPr>
          </a:p>
          <a:p>
            <a:pPr marL="514350" indent="-514350">
              <a:lnSpc>
                <a:spcPct val="115000"/>
              </a:lnSpc>
              <a:spcAft>
                <a:spcPts val="1000"/>
              </a:spcAft>
              <a:buFont typeface="+mj-lt"/>
              <a:buAutoNum type="arabicPeriod"/>
            </a:pPr>
            <a:r>
              <a:rPr lang="en-IN" sz="2200" dirty="0" smtClean="0">
                <a:latin typeface="Times New Roman" panose="02020603050405020304"/>
                <a:ea typeface="Calibri" panose="020F0502020204030204"/>
                <a:cs typeface="Times New Roman" panose="02020603050405020304"/>
              </a:rPr>
              <a:t>In </a:t>
            </a:r>
            <a:r>
              <a:rPr lang="en-IN" sz="2200" dirty="0">
                <a:latin typeface="Times New Roman" panose="02020603050405020304"/>
                <a:ea typeface="Calibri" panose="020F0502020204030204"/>
                <a:cs typeface="Times New Roman" panose="02020603050405020304"/>
              </a:rPr>
              <a:t>its present form, this approach does not provide a complete and unified theory of exchange rate determination that fully and consistently integrates financial and commodity markets in the short run and long run</a:t>
            </a:r>
            <a:r>
              <a:rPr lang="en-IN" sz="2200" dirty="0" smtClean="0">
                <a:latin typeface="Times New Roman" panose="02020603050405020304"/>
                <a:ea typeface="Calibri" panose="020F0502020204030204"/>
                <a:cs typeface="Times New Roman" panose="02020603050405020304"/>
              </a:rPr>
              <a:t>.</a:t>
            </a:r>
            <a:endParaRPr lang="en-IN" sz="2200" dirty="0">
              <a:ea typeface="Calibri" panose="020F0502020204030204"/>
              <a:cs typeface="Times New Roman" panose="02020603050405020304"/>
            </a:endParaRPr>
          </a:p>
          <a:p>
            <a:endParaRPr lang="en-IN" sz="22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a:solidFill>
            <a:schemeClr val="accent3">
              <a:lumMod val="40000"/>
              <a:lumOff val="60000"/>
            </a:schemeClr>
          </a:solidFill>
        </p:spPr>
        <p:txBody>
          <a:bodyPr>
            <a:normAutofit/>
          </a:bodyPr>
          <a:lstStyle/>
          <a:p>
            <a:pPr>
              <a:lnSpc>
                <a:spcPct val="115000"/>
              </a:lnSpc>
              <a:spcAft>
                <a:spcPts val="1000"/>
              </a:spcAft>
            </a:pPr>
            <a:r>
              <a:rPr lang="en-IN" sz="2500" b="1" dirty="0">
                <a:latin typeface="Times New Roman" panose="02020603050405020304"/>
                <a:ea typeface="Calibri" panose="020F0502020204030204"/>
                <a:cs typeface="Times New Roman" panose="02020603050405020304"/>
              </a:rPr>
              <a:t>Exchange Rate of Rupee</a:t>
            </a:r>
            <a:endParaRPr lang="en-IN" sz="2500" b="1" dirty="0">
              <a:ea typeface="Calibri" panose="020F0502020204030204"/>
              <a:cs typeface="Times New Roman" panose="02020603050405020304"/>
            </a:endParaRPr>
          </a:p>
        </p:txBody>
      </p:sp>
      <p:sp>
        <p:nvSpPr>
          <p:cNvPr id="3" name="Content Placeholder 2"/>
          <p:cNvSpPr>
            <a:spLocks noGrp="1"/>
          </p:cNvSpPr>
          <p:nvPr>
            <p:ph idx="1"/>
          </p:nvPr>
        </p:nvSpPr>
        <p:spPr>
          <a:xfrm>
            <a:off x="457200" y="1268760"/>
            <a:ext cx="8229600" cy="4857403"/>
          </a:xfrm>
          <a:solidFill>
            <a:schemeClr val="accent3">
              <a:lumMod val="20000"/>
              <a:lumOff val="80000"/>
            </a:schemeClr>
          </a:solidFill>
        </p:spPr>
        <p:txBody>
          <a:bodyPr>
            <a:noAutofit/>
          </a:bodyPr>
          <a:lstStyle/>
          <a:p>
            <a:pPr>
              <a:lnSpc>
                <a:spcPct val="115000"/>
              </a:lnSpc>
              <a:spcAft>
                <a:spcPts val="1000"/>
              </a:spcAft>
            </a:pPr>
            <a:r>
              <a:rPr lang="en-IN" sz="2000" dirty="0">
                <a:latin typeface="Times New Roman" panose="02020603050405020304" pitchFamily="18" charset="0"/>
                <a:ea typeface="Calibri" panose="020F0502020204030204"/>
                <a:cs typeface="Times New Roman" panose="02020603050405020304" pitchFamily="18" charset="0"/>
              </a:rPr>
              <a:t>During the Bretton Woods era, the Indian rupee was pegged to the pound sterling. </a:t>
            </a:r>
            <a:endParaRPr lang="en-IN" sz="2000"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000" dirty="0" smtClean="0">
                <a:latin typeface="Times New Roman" panose="02020603050405020304" pitchFamily="18" charset="0"/>
                <a:ea typeface="Calibri" panose="020F0502020204030204"/>
                <a:cs typeface="Times New Roman" panose="02020603050405020304" pitchFamily="18" charset="0"/>
              </a:rPr>
              <a:t>Since </a:t>
            </a:r>
            <a:r>
              <a:rPr lang="en-IN" sz="2000" dirty="0">
                <a:latin typeface="Times New Roman" panose="02020603050405020304" pitchFamily="18" charset="0"/>
                <a:ea typeface="Calibri" panose="020F0502020204030204"/>
                <a:cs typeface="Times New Roman" panose="02020603050405020304" pitchFamily="18" charset="0"/>
              </a:rPr>
              <a:t>the establishment of IMF (of which India was a founder member) the external value of the rupee was declared in terms of gold and US dollar </a:t>
            </a:r>
            <a:r>
              <a:rPr lang="en-IN" sz="2000" dirty="0" smtClean="0">
                <a:latin typeface="Times New Roman" panose="02020603050405020304" pitchFamily="18" charset="0"/>
                <a:ea typeface="Calibri" panose="020F0502020204030204"/>
                <a:cs typeface="Times New Roman" panose="02020603050405020304" pitchFamily="18" charset="0"/>
              </a:rPr>
              <a:t>(Rs.1 </a:t>
            </a:r>
            <a:r>
              <a:rPr lang="en-IN" sz="2000" dirty="0">
                <a:latin typeface="Times New Roman" panose="02020603050405020304" pitchFamily="18" charset="0"/>
                <a:ea typeface="Calibri" panose="020F0502020204030204"/>
                <a:cs typeface="Times New Roman" panose="02020603050405020304" pitchFamily="18" charset="0"/>
              </a:rPr>
              <a:t>= 0.268601 grams of fine gold or 1 = US $0.3022). </a:t>
            </a:r>
            <a:endParaRPr lang="en-IN" sz="2000"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000" dirty="0" smtClean="0">
                <a:latin typeface="Times New Roman" panose="02020603050405020304" pitchFamily="18" charset="0"/>
                <a:ea typeface="Calibri" panose="020F0502020204030204"/>
                <a:cs typeface="Times New Roman" panose="02020603050405020304" pitchFamily="18" charset="0"/>
              </a:rPr>
              <a:t>Its </a:t>
            </a:r>
            <a:r>
              <a:rPr lang="en-IN" sz="2000" dirty="0">
                <a:latin typeface="Times New Roman" panose="02020603050405020304" pitchFamily="18" charset="0"/>
                <a:ea typeface="Calibri" panose="020F0502020204030204"/>
                <a:cs typeface="Times New Roman" panose="02020603050405020304" pitchFamily="18" charset="0"/>
              </a:rPr>
              <a:t>value was maintained stable in terms of pound sterling by purchases and sales of pound sterling by the RBI. </a:t>
            </a:r>
            <a:endParaRPr lang="en-IN" sz="2000"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000" dirty="0" smtClean="0">
                <a:latin typeface="Times New Roman" panose="02020603050405020304" pitchFamily="18" charset="0"/>
                <a:ea typeface="Calibri" panose="020F0502020204030204"/>
                <a:cs typeface="Times New Roman" panose="02020603050405020304" pitchFamily="18" charset="0"/>
              </a:rPr>
              <a:t>After </a:t>
            </a:r>
            <a:r>
              <a:rPr lang="en-IN" sz="2000" dirty="0">
                <a:latin typeface="Times New Roman" panose="02020603050405020304" pitchFamily="18" charset="0"/>
                <a:ea typeface="Calibri" panose="020F0502020204030204"/>
                <a:cs typeface="Times New Roman" panose="02020603050405020304" pitchFamily="18" charset="0"/>
              </a:rPr>
              <a:t>the fall of Bretton Woods System in 1971, the rupee was pegged to pound sterling for four years. </a:t>
            </a:r>
            <a:endParaRPr lang="en-IN" sz="2000"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000" dirty="0" smtClean="0">
                <a:latin typeface="Times New Roman" panose="02020603050405020304" pitchFamily="18" charset="0"/>
                <a:ea typeface="Calibri" panose="020F0502020204030204"/>
                <a:cs typeface="Times New Roman" panose="02020603050405020304" pitchFamily="18" charset="0"/>
              </a:rPr>
              <a:t>However</a:t>
            </a:r>
            <a:r>
              <a:rPr lang="en-IN" sz="2000" dirty="0">
                <a:latin typeface="Times New Roman" panose="02020603050405020304" pitchFamily="18" charset="0"/>
                <a:ea typeface="Calibri" panose="020F0502020204030204"/>
                <a:cs typeface="Times New Roman" panose="02020603050405020304" pitchFamily="18" charset="0"/>
              </a:rPr>
              <a:t>, the exchange rate was allowed to fluctuate in a wider margin </a:t>
            </a:r>
            <a:r>
              <a:rPr lang="en-IN" sz="2000" dirty="0" smtClean="0">
                <a:latin typeface="Times New Roman" panose="02020603050405020304" pitchFamily="18" charset="0"/>
                <a:ea typeface="Calibri" panose="020F0502020204030204"/>
                <a:cs typeface="Times New Roman" panose="02020603050405020304" pitchFamily="18" charset="0"/>
              </a:rPr>
              <a:t>during 1980s.</a:t>
            </a:r>
            <a:endParaRPr lang="en-IN" sz="20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xfrm>
            <a:off x="457200" y="1484784"/>
            <a:ext cx="8229600" cy="5256584"/>
          </a:xfrm>
          <a:solidFill>
            <a:schemeClr val="accent3">
              <a:lumMod val="20000"/>
              <a:lumOff val="80000"/>
            </a:schemeClr>
          </a:solidFill>
        </p:spPr>
        <p:txBody>
          <a:bodyPr>
            <a:noAutofit/>
          </a:bodyPr>
          <a:lstStyle/>
          <a:p>
            <a:r>
              <a:rPr lang="en-IN" sz="2200" dirty="0">
                <a:latin typeface="Times New Roman" panose="02020603050405020304"/>
                <a:ea typeface="Calibri" panose="020F0502020204030204"/>
              </a:rPr>
              <a:t>The pound sterling continued to be an intervention currency. </a:t>
            </a:r>
            <a:endParaRPr lang="en-IN" sz="2200" dirty="0" smtClean="0">
              <a:latin typeface="Times New Roman" panose="02020603050405020304"/>
              <a:ea typeface="Calibri" panose="020F0502020204030204"/>
            </a:endParaRPr>
          </a:p>
          <a:p>
            <a:r>
              <a:rPr lang="en-IN" sz="2200" dirty="0">
                <a:latin typeface="Times New Roman" panose="02020603050405020304"/>
                <a:ea typeface="Calibri" panose="020F0502020204030204"/>
              </a:rPr>
              <a:t>During 1991, India experienced a severe external payment crisis</a:t>
            </a:r>
            <a:r>
              <a:rPr lang="en-IN" sz="2200" dirty="0" smtClean="0">
                <a:latin typeface="Times New Roman" panose="02020603050405020304"/>
                <a:ea typeface="Calibri" panose="020F0502020204030204"/>
              </a:rPr>
              <a:t>.</a:t>
            </a:r>
            <a:endParaRPr lang="en-IN" sz="2200" dirty="0" smtClean="0">
              <a:latin typeface="Times New Roman" panose="02020603050405020304"/>
              <a:ea typeface="Calibri" panose="020F0502020204030204"/>
            </a:endParaRPr>
          </a:p>
          <a:p>
            <a:pPr>
              <a:lnSpc>
                <a:spcPct val="115000"/>
              </a:lnSpc>
              <a:spcAft>
                <a:spcPts val="1000"/>
              </a:spcAft>
            </a:pPr>
            <a:r>
              <a:rPr lang="en-IN" sz="2200" dirty="0">
                <a:latin typeface="Times New Roman" panose="02020603050405020304"/>
                <a:ea typeface="Calibri" panose="020F0502020204030204"/>
                <a:cs typeface="Times New Roman" panose="02020603050405020304"/>
              </a:rPr>
              <a:t>Indian exchange market was tightly controlled by RBI. </a:t>
            </a:r>
            <a:endParaRPr lang="en-IN" sz="2200" dirty="0" smtClean="0">
              <a:latin typeface="Times New Roman" panose="02020603050405020304"/>
              <a:ea typeface="Calibri" panose="020F0502020204030204"/>
              <a:cs typeface="Times New Roman" panose="02020603050405020304"/>
            </a:endParaRPr>
          </a:p>
          <a:p>
            <a:pPr>
              <a:lnSpc>
                <a:spcPct val="115000"/>
              </a:lnSpc>
              <a:spcAft>
                <a:spcPts val="1000"/>
              </a:spcAft>
            </a:pPr>
            <a:r>
              <a:rPr lang="en-IN" sz="2200" dirty="0" smtClean="0">
                <a:latin typeface="Times New Roman" panose="02020603050405020304"/>
                <a:ea typeface="Calibri" panose="020F0502020204030204"/>
                <a:cs typeface="Times New Roman" panose="02020603050405020304"/>
              </a:rPr>
              <a:t>In </a:t>
            </a:r>
            <a:r>
              <a:rPr lang="en-IN" sz="2200" dirty="0">
                <a:latin typeface="Times New Roman" panose="02020603050405020304"/>
                <a:ea typeface="Calibri" panose="020F0502020204030204"/>
                <a:cs typeface="Times New Roman" panose="02020603050405020304"/>
              </a:rPr>
              <a:t>1992, keeping up with the spirit of liberalisation, Liberalised Exchange Rate Management System (LERMS) was introduced. </a:t>
            </a:r>
            <a:endParaRPr lang="en-IN" sz="2200" dirty="0" smtClean="0">
              <a:latin typeface="Times New Roman" panose="02020603050405020304"/>
              <a:ea typeface="Calibri" panose="020F0502020204030204"/>
              <a:cs typeface="Times New Roman" panose="02020603050405020304"/>
            </a:endParaRPr>
          </a:p>
          <a:p>
            <a:pPr>
              <a:lnSpc>
                <a:spcPct val="115000"/>
              </a:lnSpc>
              <a:spcAft>
                <a:spcPts val="1000"/>
              </a:spcAft>
            </a:pPr>
            <a:r>
              <a:rPr lang="en-IN" sz="2200" dirty="0" smtClean="0">
                <a:latin typeface="Times New Roman" panose="02020603050405020304"/>
                <a:ea typeface="Calibri" panose="020F0502020204030204"/>
                <a:cs typeface="Times New Roman" panose="02020603050405020304"/>
              </a:rPr>
              <a:t>Under </a:t>
            </a:r>
            <a:r>
              <a:rPr lang="en-IN" sz="2200" dirty="0">
                <a:latin typeface="Times New Roman" panose="02020603050405020304"/>
                <a:ea typeface="Calibri" panose="020F0502020204030204"/>
                <a:cs typeface="Times New Roman" panose="02020603050405020304"/>
              </a:rPr>
              <a:t>LERMS </a:t>
            </a:r>
            <a:r>
              <a:rPr lang="en-IN" sz="2200" dirty="0" smtClean="0">
                <a:latin typeface="Times New Roman" panose="02020603050405020304"/>
                <a:ea typeface="Calibri" panose="020F0502020204030204"/>
                <a:cs typeface="Times New Roman" panose="02020603050405020304"/>
              </a:rPr>
              <a:t>(</a:t>
            </a:r>
            <a:r>
              <a:rPr lang="en-IN" sz="2200" dirty="0" smtClean="0">
                <a:solidFill>
                  <a:prstClr val="black"/>
                </a:solidFill>
                <a:latin typeface="Times New Roman" panose="02020603050405020304"/>
                <a:ea typeface="Calibri" panose="020F0502020204030204"/>
                <a:cs typeface="Times New Roman" panose="02020603050405020304"/>
              </a:rPr>
              <a:t>dual </a:t>
            </a:r>
            <a:r>
              <a:rPr lang="en-IN" sz="2200" dirty="0">
                <a:solidFill>
                  <a:prstClr val="black"/>
                </a:solidFill>
                <a:latin typeface="Times New Roman" panose="02020603050405020304"/>
                <a:ea typeface="Calibri" panose="020F0502020204030204"/>
                <a:cs typeface="Times New Roman" panose="02020603050405020304"/>
              </a:rPr>
              <a:t>exchange rate </a:t>
            </a:r>
            <a:r>
              <a:rPr lang="en-IN" sz="2200" dirty="0" smtClean="0">
                <a:solidFill>
                  <a:prstClr val="black"/>
                </a:solidFill>
                <a:latin typeface="Times New Roman" panose="02020603050405020304"/>
                <a:ea typeface="Calibri" panose="020F0502020204030204"/>
                <a:cs typeface="Times New Roman" panose="02020603050405020304"/>
              </a:rPr>
              <a:t>system) </a:t>
            </a:r>
            <a:r>
              <a:rPr lang="en-IN" sz="2200" dirty="0" smtClean="0">
                <a:latin typeface="Times New Roman" panose="02020603050405020304"/>
                <a:ea typeface="Calibri" panose="020F0502020204030204"/>
                <a:cs typeface="Times New Roman" panose="02020603050405020304"/>
              </a:rPr>
              <a:t>60</a:t>
            </a:r>
            <a:r>
              <a:rPr lang="en-IN" sz="2200" dirty="0">
                <a:latin typeface="Times New Roman" panose="02020603050405020304"/>
                <a:ea typeface="Calibri" panose="020F0502020204030204"/>
                <a:cs typeface="Times New Roman" panose="02020603050405020304"/>
              </a:rPr>
              <a:t>% exchange rate was determined by market forces and the balance 40% was determined officially to take care of bulk imports by the government</a:t>
            </a:r>
            <a:r>
              <a:rPr lang="en-IN" sz="2200" dirty="0" smtClean="0">
                <a:latin typeface="Times New Roman" panose="02020603050405020304"/>
                <a:ea typeface="Calibri" panose="020F0502020204030204"/>
                <a:cs typeface="Times New Roman" panose="02020603050405020304"/>
              </a:rPr>
              <a:t>.</a:t>
            </a:r>
            <a:endParaRPr lang="en-IN" sz="2200" dirty="0" smtClean="0">
              <a:latin typeface="Times New Roman" panose="02020603050405020304"/>
              <a:ea typeface="Calibri" panose="020F0502020204030204"/>
              <a:cs typeface="Times New Roman" panose="02020603050405020304"/>
            </a:endParaRPr>
          </a:p>
          <a:p>
            <a:pPr>
              <a:lnSpc>
                <a:spcPct val="115000"/>
              </a:lnSpc>
              <a:spcAft>
                <a:spcPts val="1000"/>
              </a:spcAft>
            </a:pPr>
            <a:r>
              <a:rPr lang="en-IN" sz="2200" dirty="0" smtClean="0">
                <a:latin typeface="Times New Roman" panose="02020603050405020304"/>
                <a:ea typeface="Calibri" panose="020F0502020204030204"/>
                <a:cs typeface="Times New Roman" panose="02020603050405020304"/>
              </a:rPr>
              <a:t>In 1993</a:t>
            </a:r>
            <a:r>
              <a:rPr lang="en-IN" sz="2200" dirty="0">
                <a:latin typeface="Times New Roman" panose="02020603050405020304"/>
                <a:ea typeface="Calibri" panose="020F0502020204030204"/>
                <a:cs typeface="Times New Roman" panose="02020603050405020304"/>
              </a:rPr>
              <a:t>, </a:t>
            </a:r>
            <a:r>
              <a:rPr lang="en-IN" sz="2200" dirty="0" smtClean="0">
                <a:latin typeface="Times New Roman" panose="02020603050405020304"/>
                <a:ea typeface="Calibri" panose="020F0502020204030204"/>
                <a:cs typeface="Times New Roman" panose="02020603050405020304"/>
              </a:rPr>
              <a:t>a </a:t>
            </a:r>
            <a:r>
              <a:rPr lang="en-IN" sz="2200" dirty="0">
                <a:latin typeface="Times New Roman" panose="02020603050405020304"/>
                <a:ea typeface="Calibri" panose="020F0502020204030204"/>
                <a:cs typeface="Times New Roman" panose="02020603050405020304"/>
              </a:rPr>
              <a:t>unified market determined exchange rate system was adopted. </a:t>
            </a:r>
            <a:endParaRPr lang="en-IN" sz="2200" dirty="0" smtClean="0">
              <a:latin typeface="Times New Roman" panose="02020603050405020304"/>
              <a:ea typeface="Calibri" panose="020F0502020204030204"/>
              <a:cs typeface="Times New Roman" panose="02020603050405020304"/>
            </a:endParaRPr>
          </a:p>
          <a:p>
            <a:pPr>
              <a:lnSpc>
                <a:spcPct val="115000"/>
              </a:lnSpc>
              <a:spcAft>
                <a:spcPts val="1000"/>
              </a:spcAft>
            </a:pPr>
            <a:r>
              <a:rPr lang="en-IN" sz="2200" dirty="0" smtClean="0">
                <a:latin typeface="Times New Roman" panose="02020603050405020304"/>
                <a:ea typeface="Calibri" panose="020F0502020204030204"/>
                <a:cs typeface="Times New Roman" panose="02020603050405020304"/>
              </a:rPr>
              <a:t>Dollar </a:t>
            </a:r>
            <a:r>
              <a:rPr lang="en-IN" sz="2200" dirty="0">
                <a:latin typeface="Times New Roman" panose="02020603050405020304"/>
                <a:ea typeface="Calibri" panose="020F0502020204030204"/>
                <a:cs typeface="Times New Roman" panose="02020603050405020304"/>
              </a:rPr>
              <a:t>replaced Pound Sterling as intervention currency. </a:t>
            </a:r>
            <a:endParaRPr lang="en-IN" sz="22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3">
              <a:lumMod val="20000"/>
              <a:lumOff val="80000"/>
            </a:schemeClr>
          </a:solidFill>
        </p:spPr>
        <p:txBody>
          <a:bodyPr>
            <a:noAutofit/>
          </a:bodyPr>
          <a:lstStyle/>
          <a:p>
            <a:pPr lvl="0">
              <a:lnSpc>
                <a:spcPct val="115000"/>
              </a:lnSpc>
              <a:spcAft>
                <a:spcPts val="1000"/>
              </a:spcAft>
            </a:pPr>
            <a:r>
              <a:rPr lang="en-IN" sz="2000" dirty="0">
                <a:solidFill>
                  <a:prstClr val="black"/>
                </a:solidFill>
                <a:latin typeface="Times New Roman" panose="02020603050405020304"/>
                <a:ea typeface="Calibri" panose="020F0502020204030204"/>
                <a:cs typeface="Times New Roman" panose="02020603050405020304"/>
              </a:rPr>
              <a:t>In August 1994, the RBI announced that the Indian rupee will be made convertible on current account. </a:t>
            </a:r>
            <a:endParaRPr lang="en-IN" sz="2000" dirty="0" smtClean="0">
              <a:solidFill>
                <a:prstClr val="black"/>
              </a:solidFill>
              <a:latin typeface="Times New Roman" panose="02020603050405020304"/>
              <a:ea typeface="Calibri" panose="020F0502020204030204"/>
              <a:cs typeface="Times New Roman" panose="02020603050405020304"/>
            </a:endParaRPr>
          </a:p>
          <a:p>
            <a:pPr lvl="0">
              <a:lnSpc>
                <a:spcPct val="115000"/>
              </a:lnSpc>
              <a:spcAft>
                <a:spcPts val="1000"/>
              </a:spcAft>
            </a:pPr>
            <a:r>
              <a:rPr lang="en-IN" sz="2000" dirty="0" smtClean="0">
                <a:solidFill>
                  <a:prstClr val="black"/>
                </a:solidFill>
                <a:latin typeface="Times New Roman" panose="02020603050405020304"/>
                <a:ea typeface="Calibri" panose="020F0502020204030204"/>
                <a:cs typeface="Times New Roman" panose="02020603050405020304"/>
              </a:rPr>
              <a:t>From </a:t>
            </a:r>
            <a:r>
              <a:rPr lang="en-IN" sz="2000" dirty="0">
                <a:solidFill>
                  <a:prstClr val="black"/>
                </a:solidFill>
                <a:latin typeface="Times New Roman" panose="02020603050405020304"/>
                <a:ea typeface="Calibri" panose="020F0502020204030204"/>
                <a:cs typeface="Times New Roman" panose="02020603050405020304"/>
              </a:rPr>
              <a:t>1993 to </a:t>
            </a:r>
            <a:r>
              <a:rPr lang="en-IN" sz="2000" dirty="0" smtClean="0">
                <a:solidFill>
                  <a:prstClr val="black"/>
                </a:solidFill>
                <a:latin typeface="Times New Roman" panose="02020603050405020304"/>
                <a:ea typeface="Calibri" panose="020F0502020204030204"/>
                <a:cs typeface="Times New Roman" panose="02020603050405020304"/>
              </a:rPr>
              <a:t>1996, t</a:t>
            </a:r>
            <a:r>
              <a:rPr lang="en-IN" sz="2000" dirty="0" smtClean="0">
                <a:solidFill>
                  <a:prstClr val="black"/>
                </a:solidFill>
                <a:latin typeface="Times New Roman" panose="02020603050405020304" pitchFamily="18" charset="0"/>
                <a:ea typeface="Calibri" panose="020F0502020204030204"/>
                <a:cs typeface="Times New Roman" panose="02020603050405020304" pitchFamily="18" charset="0"/>
              </a:rPr>
              <a:t>he </a:t>
            </a:r>
            <a:r>
              <a:rPr lang="en-IN" sz="2000" dirty="0">
                <a:solidFill>
                  <a:prstClr val="black"/>
                </a:solidFill>
                <a:latin typeface="Times New Roman" panose="02020603050405020304" pitchFamily="18" charset="0"/>
                <a:ea typeface="Calibri" panose="020F0502020204030204"/>
                <a:cs typeface="Times New Roman" panose="02020603050405020304" pitchFamily="18" charset="0"/>
              </a:rPr>
              <a:t>exchange rate was allowed to fluctuate in a wider margin </a:t>
            </a:r>
            <a:r>
              <a:rPr lang="en-IN" sz="2000" dirty="0" smtClean="0">
                <a:solidFill>
                  <a:prstClr val="black"/>
                </a:solidFill>
                <a:latin typeface="Times New Roman" panose="02020603050405020304"/>
                <a:ea typeface="Calibri" panose="020F0502020204030204"/>
                <a:cs typeface="Times New Roman" panose="02020603050405020304"/>
              </a:rPr>
              <a:t>rupee </a:t>
            </a:r>
            <a:r>
              <a:rPr lang="en-IN" sz="2000" dirty="0">
                <a:solidFill>
                  <a:prstClr val="black"/>
                </a:solidFill>
                <a:latin typeface="Times New Roman" panose="02020603050405020304"/>
                <a:ea typeface="Calibri" panose="020F0502020204030204"/>
                <a:cs typeface="Times New Roman" panose="02020603050405020304"/>
              </a:rPr>
              <a:t>against US dollar </a:t>
            </a:r>
            <a:endParaRPr lang="en-IN" sz="2000" dirty="0" smtClean="0">
              <a:solidFill>
                <a:prstClr val="black"/>
              </a:solidFill>
              <a:latin typeface="Times New Roman" panose="02020603050405020304"/>
              <a:ea typeface="Calibri" panose="020F0502020204030204"/>
              <a:cs typeface="Times New Roman" panose="02020603050405020304"/>
            </a:endParaRPr>
          </a:p>
          <a:p>
            <a:pPr lvl="0">
              <a:lnSpc>
                <a:spcPct val="115000"/>
              </a:lnSpc>
              <a:spcAft>
                <a:spcPts val="1000"/>
              </a:spcAft>
            </a:pPr>
            <a:r>
              <a:rPr lang="en-IN" sz="2000" dirty="0" smtClean="0">
                <a:solidFill>
                  <a:prstClr val="black"/>
                </a:solidFill>
                <a:latin typeface="Times New Roman" panose="02020603050405020304"/>
                <a:ea typeface="Calibri" panose="020F0502020204030204"/>
                <a:cs typeface="Times New Roman" panose="02020603050405020304"/>
              </a:rPr>
              <a:t>But </a:t>
            </a:r>
            <a:r>
              <a:rPr lang="en-IN" sz="2000" dirty="0">
                <a:solidFill>
                  <a:prstClr val="black"/>
                </a:solidFill>
                <a:latin typeface="Times New Roman" panose="02020603050405020304"/>
                <a:ea typeface="Calibri" panose="020F0502020204030204"/>
                <a:cs typeface="Times New Roman" panose="02020603050405020304"/>
              </a:rPr>
              <a:t>it remained relatively stable till early 2000. </a:t>
            </a:r>
            <a:endParaRPr lang="en-IN" sz="2000" dirty="0" smtClean="0">
              <a:solidFill>
                <a:prstClr val="black"/>
              </a:solidFill>
              <a:latin typeface="Times New Roman" panose="02020603050405020304"/>
              <a:ea typeface="Calibri" panose="020F0502020204030204"/>
              <a:cs typeface="Times New Roman" panose="02020603050405020304"/>
            </a:endParaRPr>
          </a:p>
          <a:p>
            <a:pPr lvl="0">
              <a:lnSpc>
                <a:spcPct val="115000"/>
              </a:lnSpc>
              <a:spcAft>
                <a:spcPts val="1000"/>
              </a:spcAft>
            </a:pPr>
            <a:r>
              <a:rPr lang="en-IN" sz="2000" dirty="0" smtClean="0">
                <a:solidFill>
                  <a:prstClr val="black"/>
                </a:solidFill>
                <a:latin typeface="Times New Roman" panose="02020603050405020304"/>
                <a:ea typeface="Calibri" panose="020F0502020204030204"/>
                <a:cs typeface="Times New Roman" panose="02020603050405020304"/>
              </a:rPr>
              <a:t>In </a:t>
            </a:r>
            <a:r>
              <a:rPr lang="en-IN" sz="2000" dirty="0">
                <a:solidFill>
                  <a:prstClr val="black"/>
                </a:solidFill>
                <a:latin typeface="Times New Roman" panose="02020603050405020304"/>
                <a:ea typeface="Calibri" panose="020F0502020204030204"/>
                <a:cs typeface="Times New Roman" panose="02020603050405020304"/>
              </a:rPr>
              <a:t>order to improve the value of the rupee, the RBI introduced tightened monetary policies together with certain administrative controls on foreign exchange transactions. </a:t>
            </a:r>
            <a:endParaRPr lang="en-IN" sz="2000" dirty="0" smtClean="0">
              <a:solidFill>
                <a:prstClr val="black"/>
              </a:solidFill>
              <a:latin typeface="Times New Roman" panose="02020603050405020304"/>
              <a:ea typeface="Calibri" panose="020F0502020204030204"/>
              <a:cs typeface="Times New Roman" panose="02020603050405020304"/>
            </a:endParaRPr>
          </a:p>
          <a:p>
            <a:pPr lvl="0">
              <a:lnSpc>
                <a:spcPct val="115000"/>
              </a:lnSpc>
              <a:spcAft>
                <a:spcPts val="1000"/>
              </a:spcAft>
            </a:pPr>
            <a:r>
              <a:rPr lang="en-IN" sz="2000" dirty="0" smtClean="0">
                <a:solidFill>
                  <a:prstClr val="black"/>
                </a:solidFill>
                <a:latin typeface="Times New Roman" panose="02020603050405020304"/>
                <a:ea typeface="Calibri" panose="020F0502020204030204"/>
                <a:cs typeface="Times New Roman" panose="02020603050405020304"/>
              </a:rPr>
              <a:t>During </a:t>
            </a:r>
            <a:r>
              <a:rPr lang="en-IN" sz="2000" dirty="0">
                <a:solidFill>
                  <a:prstClr val="black"/>
                </a:solidFill>
                <a:latin typeface="Times New Roman" panose="02020603050405020304"/>
                <a:ea typeface="Calibri" panose="020F0502020204030204"/>
                <a:cs typeface="Times New Roman" panose="02020603050405020304"/>
              </a:rPr>
              <a:t>the year 2000 the FERA was replaced by FEMA.</a:t>
            </a:r>
            <a:endParaRPr lang="en-IN" sz="2000" dirty="0">
              <a:solidFill>
                <a:prstClr val="black"/>
              </a:solidFill>
              <a:ea typeface="Calibri" panose="020F0502020204030204"/>
              <a:cs typeface="Times New Roman" panose="02020603050405020304"/>
            </a:endParaRPr>
          </a:p>
          <a:p>
            <a:pPr lvl="0"/>
            <a:endParaRPr lang="en-IN" sz="2000" dirty="0">
              <a:solidFill>
                <a:prstClr val="black"/>
              </a:solidFill>
            </a:endParaRPr>
          </a:p>
          <a:p>
            <a:endParaRPr lang="en-IN" sz="20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a:solidFill>
            <a:schemeClr val="accent3">
              <a:lumMod val="40000"/>
              <a:lumOff val="60000"/>
            </a:schemeClr>
          </a:solidFill>
        </p:spPr>
        <p:txBody>
          <a:bodyPr>
            <a:normAutofit fontScale="90000"/>
          </a:bodyPr>
          <a:lstStyle/>
          <a:p>
            <a:pPr>
              <a:lnSpc>
                <a:spcPct val="115000"/>
              </a:lnSpc>
              <a:spcAft>
                <a:spcPts val="1000"/>
              </a:spcAft>
            </a:pPr>
            <a:r>
              <a:rPr lang="en-IN" sz="2400" b="1" dirty="0">
                <a:latin typeface="Times New Roman" panose="02020603050405020304"/>
                <a:ea typeface="Calibri" panose="020F0502020204030204"/>
                <a:cs typeface="Times New Roman" panose="02020603050405020304"/>
              </a:rPr>
              <a:t>Reasons for Indian Rupee Depreciation against USD</a:t>
            </a:r>
            <a:br>
              <a:rPr lang="en-IN" sz="2400" b="1" dirty="0">
                <a:ea typeface="Calibri" panose="020F0502020204030204"/>
                <a:cs typeface="Times New Roman" panose="02020603050405020304"/>
              </a:rPr>
            </a:br>
            <a:endParaRPr lang="en-IN" sz="2400" b="1" dirty="0"/>
          </a:p>
        </p:txBody>
      </p:sp>
      <p:sp>
        <p:nvSpPr>
          <p:cNvPr id="3" name="Content Placeholder 2"/>
          <p:cNvSpPr>
            <a:spLocks noGrp="1"/>
          </p:cNvSpPr>
          <p:nvPr>
            <p:ph idx="1"/>
          </p:nvPr>
        </p:nvSpPr>
        <p:spPr>
          <a:xfrm>
            <a:off x="457200" y="1196752"/>
            <a:ext cx="8229600" cy="4929411"/>
          </a:xfrm>
          <a:solidFill>
            <a:schemeClr val="accent3">
              <a:lumMod val="20000"/>
              <a:lumOff val="80000"/>
            </a:schemeClr>
          </a:solidFill>
        </p:spPr>
        <p:txBody>
          <a:bodyPr>
            <a:noAutofit/>
          </a:bodyPr>
          <a:lstStyle/>
          <a:p>
            <a:pPr marL="457200" indent="-457200">
              <a:lnSpc>
                <a:spcPct val="115000"/>
              </a:lnSpc>
              <a:spcAft>
                <a:spcPts val="1000"/>
              </a:spcAft>
              <a:buFont typeface="+mj-lt"/>
              <a:buAutoNum type="arabicPeriod"/>
            </a:pPr>
            <a:r>
              <a:rPr lang="en-IN" sz="2200" dirty="0" smtClean="0">
                <a:latin typeface="Times New Roman" panose="02020603050405020304"/>
                <a:ea typeface="Calibri" panose="020F0502020204030204"/>
                <a:cs typeface="Times New Roman" panose="02020603050405020304"/>
              </a:rPr>
              <a:t>Increasing </a:t>
            </a:r>
            <a:r>
              <a:rPr lang="en-IN" sz="2200" dirty="0" err="1">
                <a:latin typeface="Times New Roman" panose="02020603050405020304"/>
                <a:ea typeface="Calibri" panose="020F0502020204030204"/>
                <a:cs typeface="Times New Roman" panose="02020603050405020304"/>
              </a:rPr>
              <a:t>cruide</a:t>
            </a:r>
            <a:r>
              <a:rPr lang="en-IN" sz="2200" dirty="0">
                <a:latin typeface="Times New Roman" panose="02020603050405020304"/>
                <a:ea typeface="Calibri" panose="020F0502020204030204"/>
                <a:cs typeface="Times New Roman" panose="02020603050405020304"/>
              </a:rPr>
              <a:t> oil </a:t>
            </a:r>
            <a:r>
              <a:rPr lang="en-IN" sz="2200" dirty="0" smtClean="0">
                <a:latin typeface="Times New Roman" panose="02020603050405020304"/>
                <a:ea typeface="Calibri" panose="020F0502020204030204"/>
                <a:cs typeface="Times New Roman" panose="02020603050405020304"/>
              </a:rPr>
              <a:t>price.</a:t>
            </a:r>
            <a:endParaRPr lang="en-IN" sz="2200" dirty="0" smtClean="0">
              <a:latin typeface="Times New Roman" panose="02020603050405020304"/>
              <a:ea typeface="Calibri" panose="020F0502020204030204"/>
              <a:cs typeface="Times New Roman" panose="02020603050405020304"/>
            </a:endParaRPr>
          </a:p>
          <a:p>
            <a:pPr marL="457200" indent="-457200">
              <a:lnSpc>
                <a:spcPct val="115000"/>
              </a:lnSpc>
              <a:spcAft>
                <a:spcPts val="1000"/>
              </a:spcAft>
              <a:buFont typeface="+mj-lt"/>
              <a:buAutoNum type="arabicPeriod"/>
            </a:pPr>
            <a:r>
              <a:rPr lang="en-IN" sz="2200" dirty="0" smtClean="0">
                <a:latin typeface="Times New Roman" panose="02020603050405020304"/>
                <a:ea typeface="Calibri" panose="020F0502020204030204"/>
                <a:cs typeface="Times New Roman" panose="02020603050405020304"/>
              </a:rPr>
              <a:t>Withdrawal </a:t>
            </a:r>
            <a:r>
              <a:rPr lang="en-IN" sz="2200" dirty="0">
                <a:latin typeface="Times New Roman" panose="02020603050405020304"/>
                <a:ea typeface="Calibri" panose="020F0502020204030204"/>
                <a:cs typeface="Times New Roman" panose="02020603050405020304"/>
              </a:rPr>
              <a:t>of foreign capital by foreign investors (demand for the USD will increase) </a:t>
            </a:r>
            <a:endParaRPr lang="en-IN" sz="2200" dirty="0" smtClean="0">
              <a:latin typeface="Times New Roman" panose="02020603050405020304"/>
              <a:ea typeface="Calibri" panose="020F0502020204030204"/>
              <a:cs typeface="Times New Roman" panose="02020603050405020304"/>
            </a:endParaRPr>
          </a:p>
          <a:p>
            <a:pPr marL="457200" indent="-457200">
              <a:lnSpc>
                <a:spcPct val="115000"/>
              </a:lnSpc>
              <a:spcAft>
                <a:spcPts val="1000"/>
              </a:spcAft>
              <a:buFont typeface="+mj-lt"/>
              <a:buAutoNum type="arabicPeriod"/>
            </a:pPr>
            <a:r>
              <a:rPr lang="en-IN" sz="2200" dirty="0" smtClean="0">
                <a:latin typeface="Times New Roman" panose="02020603050405020304"/>
                <a:ea typeface="Calibri" panose="020F0502020204030204"/>
                <a:cs typeface="Times New Roman" panose="02020603050405020304"/>
              </a:rPr>
              <a:t>Current </a:t>
            </a:r>
            <a:r>
              <a:rPr lang="en-IN" sz="2200" dirty="0">
                <a:latin typeface="Times New Roman" panose="02020603050405020304"/>
                <a:ea typeface="Calibri" panose="020F0502020204030204"/>
                <a:cs typeface="Times New Roman" panose="02020603050405020304"/>
              </a:rPr>
              <a:t>account deficit and unfavourable balance of </a:t>
            </a:r>
            <a:r>
              <a:rPr lang="en-IN" sz="2200" dirty="0" smtClean="0">
                <a:latin typeface="Times New Roman" panose="02020603050405020304"/>
                <a:ea typeface="Calibri" panose="020F0502020204030204"/>
                <a:cs typeface="Times New Roman" panose="02020603050405020304"/>
              </a:rPr>
              <a:t>trade.</a:t>
            </a:r>
            <a:endParaRPr lang="en-IN" sz="2200" dirty="0" smtClean="0">
              <a:latin typeface="Times New Roman" panose="02020603050405020304"/>
              <a:ea typeface="Calibri" panose="020F0502020204030204"/>
              <a:cs typeface="Times New Roman" panose="02020603050405020304"/>
            </a:endParaRPr>
          </a:p>
          <a:p>
            <a:pPr marL="457200" indent="-457200">
              <a:lnSpc>
                <a:spcPct val="115000"/>
              </a:lnSpc>
              <a:spcAft>
                <a:spcPts val="1000"/>
              </a:spcAft>
              <a:buFont typeface="+mj-lt"/>
              <a:buAutoNum type="arabicPeriod"/>
            </a:pPr>
            <a:r>
              <a:rPr lang="en-IN" sz="2200" dirty="0" smtClean="0">
                <a:latin typeface="Times New Roman" panose="02020603050405020304"/>
                <a:ea typeface="Calibri" panose="020F0502020204030204"/>
                <a:cs typeface="Times New Roman" panose="02020603050405020304"/>
              </a:rPr>
              <a:t>Increasing </a:t>
            </a:r>
            <a:r>
              <a:rPr lang="en-IN" sz="2200" dirty="0">
                <a:latin typeface="Times New Roman" panose="02020603050405020304"/>
                <a:ea typeface="Calibri" panose="020F0502020204030204"/>
                <a:cs typeface="Times New Roman" panose="02020603050405020304"/>
              </a:rPr>
              <a:t>Govt. </a:t>
            </a:r>
            <a:r>
              <a:rPr lang="en-IN" sz="2200" dirty="0" smtClean="0">
                <a:latin typeface="Times New Roman" panose="02020603050405020304"/>
                <a:ea typeface="Calibri" panose="020F0502020204030204"/>
                <a:cs typeface="Times New Roman" panose="02020603050405020304"/>
              </a:rPr>
              <a:t>debt.</a:t>
            </a:r>
            <a:endParaRPr lang="en-IN" sz="2200" dirty="0" smtClean="0">
              <a:latin typeface="Times New Roman" panose="02020603050405020304"/>
              <a:ea typeface="Calibri" panose="020F0502020204030204"/>
              <a:cs typeface="Times New Roman" panose="02020603050405020304"/>
            </a:endParaRPr>
          </a:p>
          <a:p>
            <a:pPr marL="457200" indent="-457200">
              <a:lnSpc>
                <a:spcPct val="115000"/>
              </a:lnSpc>
              <a:spcAft>
                <a:spcPts val="1000"/>
              </a:spcAft>
              <a:buFont typeface="+mj-lt"/>
              <a:buAutoNum type="arabicPeriod"/>
            </a:pPr>
            <a:r>
              <a:rPr lang="en-IN" sz="2200" dirty="0" smtClean="0">
                <a:latin typeface="Times New Roman" panose="02020603050405020304"/>
                <a:ea typeface="Calibri" panose="020F0502020204030204"/>
                <a:cs typeface="Times New Roman" panose="02020603050405020304"/>
              </a:rPr>
              <a:t>Higher inflation</a:t>
            </a:r>
            <a:endParaRPr lang="en-IN" sz="2200" dirty="0" smtClean="0">
              <a:latin typeface="Times New Roman" panose="02020603050405020304"/>
              <a:ea typeface="Calibri" panose="020F0502020204030204"/>
              <a:cs typeface="Times New Roman" panose="02020603050405020304"/>
            </a:endParaRPr>
          </a:p>
          <a:p>
            <a:pPr marL="457200" indent="-457200">
              <a:lnSpc>
                <a:spcPct val="115000"/>
              </a:lnSpc>
              <a:spcAft>
                <a:spcPts val="1000"/>
              </a:spcAft>
              <a:buFont typeface="+mj-lt"/>
              <a:buAutoNum type="arabicPeriod"/>
            </a:pPr>
            <a:r>
              <a:rPr lang="en-IN" sz="2200" dirty="0" smtClean="0">
                <a:latin typeface="Times New Roman" panose="02020603050405020304"/>
                <a:ea typeface="Calibri" panose="020F0502020204030204"/>
                <a:cs typeface="Times New Roman" panose="02020603050405020304"/>
              </a:rPr>
              <a:t>Lower </a:t>
            </a:r>
            <a:r>
              <a:rPr lang="en-IN" sz="2200" dirty="0">
                <a:latin typeface="Times New Roman" panose="02020603050405020304"/>
                <a:ea typeface="Calibri" panose="020F0502020204030204"/>
                <a:cs typeface="Times New Roman" panose="02020603050405020304"/>
              </a:rPr>
              <a:t>interest </a:t>
            </a:r>
            <a:r>
              <a:rPr lang="en-IN" sz="2200" dirty="0" smtClean="0">
                <a:latin typeface="Times New Roman" panose="02020603050405020304"/>
                <a:ea typeface="Calibri" panose="020F0502020204030204"/>
                <a:cs typeface="Times New Roman" panose="02020603050405020304"/>
              </a:rPr>
              <a:t>rates</a:t>
            </a:r>
            <a:endParaRPr lang="en-IN" sz="2200" dirty="0" smtClean="0">
              <a:latin typeface="Times New Roman" panose="02020603050405020304"/>
              <a:ea typeface="Calibri" panose="020F0502020204030204"/>
              <a:cs typeface="Times New Roman" panose="02020603050405020304"/>
            </a:endParaRPr>
          </a:p>
          <a:p>
            <a:pPr marL="457200" indent="-457200">
              <a:lnSpc>
                <a:spcPct val="115000"/>
              </a:lnSpc>
              <a:spcAft>
                <a:spcPts val="1000"/>
              </a:spcAft>
              <a:buFont typeface="+mj-lt"/>
              <a:buAutoNum type="arabicPeriod"/>
            </a:pPr>
            <a:r>
              <a:rPr lang="en-IN" sz="2200" dirty="0" smtClean="0">
                <a:latin typeface="Times New Roman" panose="02020603050405020304"/>
                <a:ea typeface="Calibri" panose="020F0502020204030204"/>
                <a:cs typeface="Times New Roman" panose="02020603050405020304"/>
              </a:rPr>
              <a:t>Global </a:t>
            </a:r>
            <a:r>
              <a:rPr lang="en-IN" sz="2200" dirty="0">
                <a:latin typeface="Times New Roman" panose="02020603050405020304"/>
                <a:ea typeface="Calibri" panose="020F0502020204030204"/>
                <a:cs typeface="Times New Roman" panose="02020603050405020304"/>
              </a:rPr>
              <a:t>economic slow </a:t>
            </a:r>
            <a:r>
              <a:rPr lang="en-IN" sz="2200" dirty="0" smtClean="0">
                <a:latin typeface="Times New Roman" panose="02020603050405020304"/>
                <a:ea typeface="Calibri" panose="020F0502020204030204"/>
                <a:cs typeface="Times New Roman" panose="02020603050405020304"/>
              </a:rPr>
              <a:t>down</a:t>
            </a:r>
            <a:endParaRPr lang="en-IN" sz="2200" dirty="0" smtClean="0">
              <a:latin typeface="Times New Roman" panose="02020603050405020304"/>
              <a:ea typeface="Calibri" panose="020F0502020204030204"/>
              <a:cs typeface="Times New Roman" panose="02020603050405020304"/>
            </a:endParaRPr>
          </a:p>
          <a:p>
            <a:pPr marL="457200" indent="-457200">
              <a:lnSpc>
                <a:spcPct val="115000"/>
              </a:lnSpc>
              <a:spcAft>
                <a:spcPts val="1000"/>
              </a:spcAft>
              <a:buFont typeface="+mj-lt"/>
              <a:buAutoNum type="arabicPeriod"/>
            </a:pPr>
            <a:r>
              <a:rPr lang="en-IN" sz="2200" dirty="0" smtClean="0">
                <a:latin typeface="Times New Roman" panose="02020603050405020304"/>
                <a:ea typeface="Calibri" panose="020F0502020204030204"/>
                <a:cs typeface="Times New Roman" panose="02020603050405020304"/>
              </a:rPr>
              <a:t>Falling </a:t>
            </a:r>
            <a:r>
              <a:rPr lang="en-IN" sz="2200" dirty="0">
                <a:latin typeface="Times New Roman" panose="02020603050405020304"/>
                <a:ea typeface="Calibri" panose="020F0502020204030204"/>
                <a:cs typeface="Times New Roman" panose="02020603050405020304"/>
              </a:rPr>
              <a:t>GDP growth rate</a:t>
            </a:r>
            <a:endParaRPr lang="en-IN" sz="2200" dirty="0">
              <a:ea typeface="Calibri" panose="020F0502020204030204"/>
              <a:cs typeface="Times New Roman" panose="02020603050405020304"/>
            </a:endParaRPr>
          </a:p>
          <a:p>
            <a:endParaRPr lang="en-IN" sz="22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2656"/>
            <a:ext cx="8229600" cy="864096"/>
          </a:xfrm>
          <a:solidFill>
            <a:schemeClr val="accent3">
              <a:lumMod val="40000"/>
              <a:lumOff val="60000"/>
            </a:schemeClr>
          </a:solidFill>
        </p:spPr>
        <p:txBody>
          <a:bodyPr>
            <a:noAutofit/>
          </a:bodyPr>
          <a:lstStyle/>
          <a:p>
            <a:pPr marL="342900" lvl="0" indent="-342900">
              <a:lnSpc>
                <a:spcPct val="115000"/>
              </a:lnSpc>
              <a:spcBef>
                <a:spcPct val="20000"/>
              </a:spcBef>
              <a:spcAft>
                <a:spcPts val="1000"/>
              </a:spcAft>
            </a:pPr>
            <a:br>
              <a:rPr lang="en-IN" sz="2400" b="1" dirty="0" smtClean="0">
                <a:solidFill>
                  <a:prstClr val="black"/>
                </a:solidFill>
                <a:latin typeface="Times New Roman" panose="02020603050405020304"/>
                <a:ea typeface="Calibri" panose="020F0502020204030204"/>
                <a:cs typeface="Times New Roman" panose="02020603050405020304"/>
              </a:rPr>
            </a:br>
            <a:br>
              <a:rPr lang="en-IN" sz="2400" b="1" dirty="0">
                <a:solidFill>
                  <a:prstClr val="black"/>
                </a:solidFill>
                <a:latin typeface="Times New Roman" panose="02020603050405020304"/>
                <a:ea typeface="Calibri" panose="020F0502020204030204"/>
                <a:cs typeface="Times New Roman" panose="02020603050405020304"/>
              </a:rPr>
            </a:br>
            <a:r>
              <a:rPr lang="en-IN" sz="2400" b="1" dirty="0" smtClean="0">
                <a:solidFill>
                  <a:prstClr val="black"/>
                </a:solidFill>
                <a:latin typeface="Times New Roman" panose="02020603050405020304"/>
                <a:ea typeface="Calibri" panose="020F0502020204030204"/>
                <a:cs typeface="Times New Roman" panose="02020603050405020304"/>
              </a:rPr>
              <a:t>Convertibility </a:t>
            </a:r>
            <a:r>
              <a:rPr lang="en-IN" sz="2400" b="1" dirty="0">
                <a:solidFill>
                  <a:prstClr val="black"/>
                </a:solidFill>
                <a:latin typeface="Times New Roman" panose="02020603050405020304"/>
                <a:ea typeface="Calibri" panose="020F0502020204030204"/>
                <a:cs typeface="Times New Roman" panose="02020603050405020304"/>
              </a:rPr>
              <a:t>of a Currency</a:t>
            </a:r>
            <a:br>
              <a:rPr lang="en-IN" sz="2400" b="1" dirty="0">
                <a:solidFill>
                  <a:prstClr val="black"/>
                </a:solidFill>
                <a:ea typeface="Calibri" panose="020F0502020204030204"/>
                <a:cs typeface="Times New Roman" panose="02020603050405020304"/>
              </a:rPr>
            </a:br>
            <a:r>
              <a:rPr lang="en-IN" sz="2400" b="1" dirty="0">
                <a:solidFill>
                  <a:prstClr val="black"/>
                </a:solidFill>
                <a:latin typeface="Times New Roman" panose="02020603050405020304"/>
                <a:ea typeface="Calibri" panose="020F0502020204030204"/>
                <a:cs typeface="Times New Roman" panose="02020603050405020304"/>
              </a:rPr>
              <a:t> </a:t>
            </a:r>
            <a:br>
              <a:rPr lang="en-IN" sz="2400" b="1" dirty="0">
                <a:solidFill>
                  <a:prstClr val="black"/>
                </a:solidFill>
                <a:ea typeface="Calibri" panose="020F0502020204030204"/>
                <a:cs typeface="Times New Roman" panose="02020603050405020304"/>
              </a:rPr>
            </a:br>
            <a:endParaRPr lang="en-IN" sz="2400" b="1" dirty="0"/>
          </a:p>
        </p:txBody>
      </p:sp>
      <p:sp>
        <p:nvSpPr>
          <p:cNvPr id="3" name="Content Placeholder 2"/>
          <p:cNvSpPr>
            <a:spLocks noGrp="1"/>
          </p:cNvSpPr>
          <p:nvPr>
            <p:ph idx="1"/>
          </p:nvPr>
        </p:nvSpPr>
        <p:spPr>
          <a:xfrm>
            <a:off x="457200" y="1484784"/>
            <a:ext cx="8229600" cy="4641379"/>
          </a:xfrm>
          <a:solidFill>
            <a:schemeClr val="accent3">
              <a:lumMod val="20000"/>
              <a:lumOff val="80000"/>
            </a:schemeClr>
          </a:solidFill>
        </p:spPr>
        <p:txBody>
          <a:bodyPr>
            <a:noAutofit/>
          </a:bodyPr>
          <a:lstStyle/>
          <a:p>
            <a:pPr>
              <a:lnSpc>
                <a:spcPct val="115000"/>
              </a:lnSpc>
              <a:spcAft>
                <a:spcPts val="1000"/>
              </a:spcAft>
            </a:pPr>
            <a:r>
              <a:rPr lang="en-IN" sz="2200" b="1" dirty="0" smtClean="0">
                <a:latin typeface="Times New Roman" panose="02020603050405020304"/>
                <a:ea typeface="Calibri" panose="020F0502020204030204"/>
                <a:cs typeface="Times New Roman" panose="02020603050405020304"/>
              </a:rPr>
              <a:t>Convertibility </a:t>
            </a:r>
            <a:r>
              <a:rPr lang="en-IN" sz="2200" b="1" dirty="0">
                <a:latin typeface="Times New Roman" panose="02020603050405020304"/>
                <a:ea typeface="Calibri" panose="020F0502020204030204"/>
                <a:cs typeface="Times New Roman" panose="02020603050405020304"/>
              </a:rPr>
              <a:t>of a currency</a:t>
            </a:r>
            <a:r>
              <a:rPr lang="en-IN" sz="2200" dirty="0">
                <a:latin typeface="Times New Roman" panose="02020603050405020304"/>
                <a:ea typeface="Calibri" panose="020F0502020204030204"/>
                <a:cs typeface="Times New Roman" panose="02020603050405020304"/>
              </a:rPr>
              <a:t> simply means that it can be freely converted into any other currency. </a:t>
            </a:r>
            <a:endParaRPr lang="en-IN" sz="2200" dirty="0" smtClean="0">
              <a:latin typeface="Times New Roman" panose="02020603050405020304"/>
              <a:ea typeface="Calibri" panose="020F0502020204030204"/>
              <a:cs typeface="Times New Roman" panose="02020603050405020304"/>
            </a:endParaRPr>
          </a:p>
          <a:p>
            <a:pPr>
              <a:lnSpc>
                <a:spcPct val="115000"/>
              </a:lnSpc>
              <a:spcAft>
                <a:spcPts val="1000"/>
              </a:spcAft>
            </a:pPr>
            <a:r>
              <a:rPr lang="en-IN" sz="2200" dirty="0" smtClean="0">
                <a:latin typeface="Times New Roman" panose="02020603050405020304"/>
                <a:ea typeface="Calibri" panose="020F0502020204030204"/>
                <a:cs typeface="Times New Roman" panose="02020603050405020304"/>
              </a:rPr>
              <a:t>It means </a:t>
            </a:r>
            <a:r>
              <a:rPr lang="en-IN" sz="2200" dirty="0">
                <a:latin typeface="Times New Roman" panose="02020603050405020304"/>
                <a:ea typeface="Calibri" panose="020F0502020204030204"/>
                <a:cs typeface="Times New Roman" panose="02020603050405020304"/>
              </a:rPr>
              <a:t>that the currency can be exchanged for any other convertible currency, without any restriction, at market determined exchange </a:t>
            </a:r>
            <a:r>
              <a:rPr lang="en-IN" sz="2200" dirty="0" smtClean="0">
                <a:latin typeface="Times New Roman" panose="02020603050405020304"/>
                <a:ea typeface="Calibri" panose="020F0502020204030204"/>
                <a:cs typeface="Times New Roman" panose="02020603050405020304"/>
              </a:rPr>
              <a:t>rates.</a:t>
            </a:r>
            <a:endParaRPr lang="en-IN" sz="2200" dirty="0" smtClean="0">
              <a:latin typeface="Times New Roman" panose="02020603050405020304"/>
              <a:ea typeface="Calibri" panose="020F0502020204030204"/>
              <a:cs typeface="Times New Roman" panose="02020603050405020304"/>
            </a:endParaRPr>
          </a:p>
          <a:p>
            <a:pPr>
              <a:lnSpc>
                <a:spcPct val="115000"/>
              </a:lnSpc>
              <a:spcAft>
                <a:spcPts val="1000"/>
              </a:spcAft>
            </a:pPr>
            <a:r>
              <a:rPr lang="en-IN" sz="2200" dirty="0" smtClean="0">
                <a:latin typeface="Times New Roman" panose="02020603050405020304"/>
                <a:ea typeface="Calibri" panose="020F0502020204030204"/>
                <a:cs typeface="Times New Roman" panose="02020603050405020304"/>
              </a:rPr>
              <a:t> </a:t>
            </a:r>
            <a:r>
              <a:rPr lang="en-IN" sz="2200" dirty="0">
                <a:latin typeface="Times New Roman" panose="02020603050405020304"/>
                <a:ea typeface="Calibri" panose="020F0502020204030204"/>
                <a:cs typeface="Times New Roman" panose="02020603050405020304"/>
              </a:rPr>
              <a:t>It may also be converted at officially fixed set of exchange rates</a:t>
            </a:r>
            <a:r>
              <a:rPr lang="en-IN" sz="2200" dirty="0" smtClean="0">
                <a:latin typeface="Times New Roman" panose="02020603050405020304"/>
                <a:ea typeface="Calibri" panose="020F0502020204030204"/>
                <a:cs typeface="Times New Roman" panose="02020603050405020304"/>
              </a:rPr>
              <a:t>.</a:t>
            </a:r>
            <a:endParaRPr lang="en-IN" sz="2200" dirty="0" smtClean="0">
              <a:latin typeface="Times New Roman" panose="02020603050405020304"/>
              <a:ea typeface="Calibri" panose="020F0502020204030204"/>
              <a:cs typeface="Times New Roman" panose="02020603050405020304"/>
            </a:endParaRPr>
          </a:p>
          <a:p>
            <a:pPr>
              <a:lnSpc>
                <a:spcPct val="115000"/>
              </a:lnSpc>
              <a:spcAft>
                <a:spcPts val="1000"/>
              </a:spcAft>
            </a:pPr>
            <a:r>
              <a:rPr lang="en-IN" sz="2200" b="1" dirty="0">
                <a:latin typeface="Times New Roman" panose="02020603050405020304"/>
                <a:ea typeface="Calibri" panose="020F0502020204030204"/>
                <a:cs typeface="Times New Roman" panose="02020603050405020304"/>
              </a:rPr>
              <a:t>Convertibility of rupee</a:t>
            </a:r>
            <a:r>
              <a:rPr lang="en-IN" sz="2200" dirty="0">
                <a:latin typeface="Times New Roman" panose="02020603050405020304"/>
                <a:ea typeface="Calibri" panose="020F0502020204030204"/>
                <a:cs typeface="Times New Roman" panose="02020603050405020304"/>
              </a:rPr>
              <a:t> means that the rupee can be freely converted or exchanged into the other foreign currencies (dollar, pound, yen etc.) vice versa without any restrictions at the rates of exchange determined by the demand and supply forces.</a:t>
            </a:r>
            <a:endParaRPr lang="en-IN" sz="2200" dirty="0">
              <a:ea typeface="Calibri" panose="020F0502020204030204"/>
              <a:cs typeface="Times New Roman" panose="02020603050405020304"/>
            </a:endParaRPr>
          </a:p>
          <a:p>
            <a:pPr>
              <a:lnSpc>
                <a:spcPct val="115000"/>
              </a:lnSpc>
              <a:spcAft>
                <a:spcPts val="1000"/>
              </a:spcAft>
            </a:pPr>
            <a:endParaRPr lang="en-IN" sz="2200" dirty="0">
              <a:ea typeface="Calibri" panose="020F0502020204030204"/>
              <a:cs typeface="Times New Roman" panose="02020603050405020304"/>
            </a:endParaRPr>
          </a:p>
          <a:p>
            <a:endParaRPr lang="en-IN" sz="22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a:solidFill>
            <a:schemeClr val="accent3">
              <a:lumMod val="40000"/>
              <a:lumOff val="60000"/>
            </a:schemeClr>
          </a:solidFill>
        </p:spPr>
        <p:txBody>
          <a:bodyPr>
            <a:normAutofit fontScale="90000"/>
          </a:bodyPr>
          <a:lstStyle/>
          <a:p>
            <a:pPr>
              <a:lnSpc>
                <a:spcPct val="115000"/>
              </a:lnSpc>
              <a:spcAft>
                <a:spcPts val="1000"/>
              </a:spcAft>
            </a:pPr>
            <a:r>
              <a:rPr lang="en-IN" sz="2400" b="1" dirty="0">
                <a:latin typeface="Times New Roman" panose="02020603050405020304"/>
                <a:ea typeface="Calibri" panose="020F0502020204030204"/>
                <a:cs typeface="Times New Roman" panose="02020603050405020304"/>
              </a:rPr>
              <a:t>Convertibility of Rupee in India</a:t>
            </a:r>
            <a:br>
              <a:rPr lang="en-IN" sz="2400" b="1" dirty="0">
                <a:ea typeface="Calibri" panose="020F0502020204030204"/>
                <a:cs typeface="Times New Roman" panose="02020603050405020304"/>
              </a:rPr>
            </a:br>
            <a:endParaRPr lang="en-IN" sz="2400" b="1" dirty="0"/>
          </a:p>
        </p:txBody>
      </p:sp>
      <p:sp>
        <p:nvSpPr>
          <p:cNvPr id="3" name="Content Placeholder 2"/>
          <p:cNvSpPr>
            <a:spLocks noGrp="1"/>
          </p:cNvSpPr>
          <p:nvPr>
            <p:ph idx="1"/>
          </p:nvPr>
        </p:nvSpPr>
        <p:spPr>
          <a:xfrm>
            <a:off x="457200" y="1196752"/>
            <a:ext cx="8229600" cy="4929411"/>
          </a:xfrm>
          <a:solidFill>
            <a:schemeClr val="accent3">
              <a:lumMod val="20000"/>
              <a:lumOff val="80000"/>
            </a:schemeClr>
          </a:solidFill>
        </p:spPr>
        <p:txBody>
          <a:bodyPr>
            <a:noAutofit/>
          </a:bodyPr>
          <a:lstStyle/>
          <a:p>
            <a:pPr>
              <a:lnSpc>
                <a:spcPct val="115000"/>
              </a:lnSpc>
              <a:spcAft>
                <a:spcPts val="1000"/>
              </a:spcAft>
            </a:pPr>
            <a:r>
              <a:rPr lang="en-IN" sz="2200" dirty="0">
                <a:latin typeface="Times New Roman" panose="02020603050405020304"/>
                <a:ea typeface="Calibri" panose="020F0502020204030204"/>
                <a:cs typeface="Times New Roman" panose="02020603050405020304"/>
              </a:rPr>
              <a:t>After the announcement of economic liberalization in July 1991, Government of India announced </a:t>
            </a:r>
            <a:r>
              <a:rPr lang="en-IN" sz="2200" b="1" dirty="0">
                <a:latin typeface="Times New Roman" panose="02020603050405020304"/>
                <a:ea typeface="Calibri" panose="020F0502020204030204"/>
                <a:cs typeface="Times New Roman" panose="02020603050405020304"/>
              </a:rPr>
              <a:t>partial convertibility of the rupee</a:t>
            </a:r>
            <a:r>
              <a:rPr lang="en-IN" sz="2200" dirty="0">
                <a:latin typeface="Times New Roman" panose="02020603050405020304"/>
                <a:ea typeface="Calibri" panose="020F0502020204030204"/>
                <a:cs typeface="Times New Roman" panose="02020603050405020304"/>
              </a:rPr>
              <a:t> from March </a:t>
            </a:r>
            <a:r>
              <a:rPr lang="en-IN" sz="2200" dirty="0" smtClean="0">
                <a:latin typeface="Times New Roman" panose="02020603050405020304"/>
                <a:ea typeface="Calibri" panose="020F0502020204030204"/>
                <a:cs typeface="Times New Roman" panose="02020603050405020304"/>
              </a:rPr>
              <a:t>1992.</a:t>
            </a:r>
            <a:endParaRPr lang="en-IN" sz="2200" dirty="0">
              <a:ea typeface="Calibri" panose="020F0502020204030204"/>
              <a:cs typeface="Times New Roman" panose="02020603050405020304"/>
            </a:endParaRPr>
          </a:p>
          <a:p>
            <a:pPr>
              <a:lnSpc>
                <a:spcPct val="115000"/>
              </a:lnSpc>
              <a:spcAft>
                <a:spcPts val="1000"/>
              </a:spcAft>
            </a:pPr>
            <a:r>
              <a:rPr lang="en-IN" sz="2200" dirty="0">
                <a:latin typeface="Times New Roman" panose="02020603050405020304"/>
                <a:ea typeface="Calibri" panose="020F0502020204030204"/>
                <a:cs typeface="Times New Roman" panose="02020603050405020304"/>
              </a:rPr>
              <a:t> </a:t>
            </a:r>
            <a:r>
              <a:rPr lang="en-IN" sz="2200" b="1" dirty="0" smtClean="0">
                <a:latin typeface="Times New Roman" panose="02020603050405020304"/>
                <a:ea typeface="Calibri" panose="020F0502020204030204"/>
                <a:cs typeface="Times New Roman" panose="02020603050405020304"/>
              </a:rPr>
              <a:t>Liberalised </a:t>
            </a:r>
            <a:r>
              <a:rPr lang="en-IN" sz="2200" b="1" dirty="0">
                <a:latin typeface="Times New Roman" panose="02020603050405020304"/>
                <a:ea typeface="Calibri" panose="020F0502020204030204"/>
                <a:cs typeface="Times New Roman" panose="02020603050405020304"/>
              </a:rPr>
              <a:t>Exchange Rate Management System</a:t>
            </a:r>
            <a:r>
              <a:rPr lang="en-IN" sz="2200" dirty="0">
                <a:latin typeface="Times New Roman" panose="02020603050405020304"/>
                <a:ea typeface="Calibri" panose="020F0502020204030204"/>
                <a:cs typeface="Times New Roman" panose="02020603050405020304"/>
              </a:rPr>
              <a:t> – </a:t>
            </a:r>
            <a:r>
              <a:rPr lang="en-IN" sz="2200" dirty="0" smtClean="0">
                <a:latin typeface="Times New Roman" panose="02020603050405020304"/>
                <a:ea typeface="Calibri" panose="020F0502020204030204"/>
                <a:cs typeface="Times New Roman" panose="02020603050405020304"/>
              </a:rPr>
              <a:t>LERMS </a:t>
            </a:r>
            <a:r>
              <a:rPr lang="en-IN" sz="2200" dirty="0">
                <a:latin typeface="Times New Roman" panose="02020603050405020304"/>
                <a:ea typeface="Calibri" panose="020F0502020204030204"/>
                <a:cs typeface="Times New Roman" panose="02020603050405020304"/>
              </a:rPr>
              <a:t>was introduced with the introduction of partial convertibility of the rupee. </a:t>
            </a:r>
            <a:endParaRPr lang="en-IN" sz="2200" dirty="0" smtClean="0">
              <a:latin typeface="Times New Roman" panose="02020603050405020304"/>
              <a:ea typeface="Calibri" panose="020F0502020204030204"/>
              <a:cs typeface="Times New Roman" panose="02020603050405020304"/>
            </a:endParaRPr>
          </a:p>
          <a:p>
            <a:pPr>
              <a:lnSpc>
                <a:spcPct val="115000"/>
              </a:lnSpc>
              <a:spcAft>
                <a:spcPts val="1000"/>
              </a:spcAft>
            </a:pPr>
            <a:r>
              <a:rPr lang="en-IN" sz="2200" dirty="0" smtClean="0">
                <a:latin typeface="Times New Roman" panose="02020603050405020304"/>
                <a:ea typeface="Calibri" panose="020F0502020204030204"/>
                <a:cs typeface="Times New Roman" panose="02020603050405020304"/>
              </a:rPr>
              <a:t>Under </a:t>
            </a:r>
            <a:r>
              <a:rPr lang="en-IN" sz="2200" dirty="0">
                <a:latin typeface="Times New Roman" panose="02020603050405020304"/>
                <a:ea typeface="Calibri" panose="020F0502020204030204"/>
                <a:cs typeface="Times New Roman" panose="02020603050405020304"/>
              </a:rPr>
              <a:t>this system </a:t>
            </a:r>
            <a:r>
              <a:rPr lang="en-IN" sz="2200" b="1" dirty="0">
                <a:latin typeface="Times New Roman" panose="02020603050405020304"/>
                <a:ea typeface="Calibri" panose="020F0502020204030204"/>
                <a:cs typeface="Times New Roman" panose="02020603050405020304"/>
              </a:rPr>
              <a:t>40%</a:t>
            </a:r>
            <a:r>
              <a:rPr lang="en-IN" sz="2200" dirty="0">
                <a:latin typeface="Times New Roman" panose="02020603050405020304"/>
                <a:ea typeface="Calibri" panose="020F0502020204030204"/>
                <a:cs typeface="Times New Roman" panose="02020603050405020304"/>
              </a:rPr>
              <a:t> of current account transactions were conducted at the rate determined by the RBI (official rate) and the remaining </a:t>
            </a:r>
            <a:r>
              <a:rPr lang="en-IN" sz="2200" b="1" dirty="0">
                <a:latin typeface="Times New Roman" panose="02020603050405020304"/>
                <a:ea typeface="Calibri" panose="020F0502020204030204"/>
                <a:cs typeface="Times New Roman" panose="02020603050405020304"/>
              </a:rPr>
              <a:t>60%</a:t>
            </a:r>
            <a:r>
              <a:rPr lang="en-IN" sz="2200" dirty="0">
                <a:latin typeface="Times New Roman" panose="02020603050405020304"/>
                <a:ea typeface="Calibri" panose="020F0502020204030204"/>
                <a:cs typeface="Times New Roman" panose="02020603050405020304"/>
              </a:rPr>
              <a:t> at the market determined rate. </a:t>
            </a:r>
            <a:endParaRPr lang="en-IN" sz="2200" dirty="0" smtClean="0">
              <a:latin typeface="Times New Roman" panose="02020603050405020304"/>
              <a:ea typeface="Calibri" panose="020F0502020204030204"/>
              <a:cs typeface="Times New Roman" panose="02020603050405020304"/>
            </a:endParaRPr>
          </a:p>
          <a:p>
            <a:pPr>
              <a:lnSpc>
                <a:spcPct val="115000"/>
              </a:lnSpc>
              <a:spcAft>
                <a:spcPts val="1000"/>
              </a:spcAft>
            </a:pPr>
            <a:r>
              <a:rPr lang="en-IN" sz="2200" dirty="0" smtClean="0">
                <a:latin typeface="Times New Roman" panose="02020603050405020304"/>
                <a:ea typeface="Calibri" panose="020F0502020204030204"/>
                <a:cs typeface="Times New Roman" panose="02020603050405020304"/>
              </a:rPr>
              <a:t>In 1993 </a:t>
            </a:r>
            <a:r>
              <a:rPr lang="en-IN" sz="2200" b="1" dirty="0">
                <a:latin typeface="Times New Roman" panose="02020603050405020304"/>
                <a:ea typeface="Calibri" panose="020F0502020204030204"/>
                <a:cs typeface="Times New Roman" panose="02020603050405020304"/>
              </a:rPr>
              <a:t>full convertibility on current account</a:t>
            </a:r>
            <a:r>
              <a:rPr lang="en-IN" sz="2200" dirty="0">
                <a:latin typeface="Times New Roman" panose="02020603050405020304"/>
                <a:ea typeface="Calibri" panose="020F0502020204030204"/>
                <a:cs typeface="Times New Roman" panose="02020603050405020304"/>
              </a:rPr>
              <a:t> was announced by the Govt. of India. </a:t>
            </a:r>
            <a:endParaRPr lang="en-IN" sz="2200" dirty="0">
              <a:ea typeface="Calibri" panose="020F0502020204030204"/>
              <a:cs typeface="Times New Roman" panose="02020603050405020304"/>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a:solidFill>
            <a:schemeClr val="accent3">
              <a:lumMod val="40000"/>
              <a:lumOff val="60000"/>
            </a:schemeClr>
          </a:solidFill>
        </p:spPr>
        <p:txBody>
          <a:bodyPr>
            <a:normAutofit fontScale="90000"/>
          </a:bodyPr>
          <a:lstStyle/>
          <a:p>
            <a:pPr>
              <a:lnSpc>
                <a:spcPct val="115000"/>
              </a:lnSpc>
              <a:spcAft>
                <a:spcPts val="1000"/>
              </a:spcAft>
            </a:pPr>
            <a:r>
              <a:rPr lang="en-IN" sz="2400" b="1" dirty="0">
                <a:latin typeface="Times New Roman" panose="02020603050405020304"/>
                <a:ea typeface="Calibri" panose="020F0502020204030204"/>
                <a:cs typeface="Times New Roman" panose="02020603050405020304"/>
              </a:rPr>
              <a:t>Origin of Convertibility of Currencies</a:t>
            </a:r>
            <a:br>
              <a:rPr lang="en-IN" sz="2400" b="1" dirty="0">
                <a:ea typeface="Calibri" panose="020F0502020204030204"/>
                <a:cs typeface="Times New Roman" panose="02020603050405020304"/>
              </a:rPr>
            </a:br>
            <a:endParaRPr lang="en-IN" sz="2400" b="1" dirty="0"/>
          </a:p>
        </p:txBody>
      </p:sp>
      <p:sp>
        <p:nvSpPr>
          <p:cNvPr id="3" name="Content Placeholder 2"/>
          <p:cNvSpPr>
            <a:spLocks noGrp="1"/>
          </p:cNvSpPr>
          <p:nvPr>
            <p:ph idx="1"/>
          </p:nvPr>
        </p:nvSpPr>
        <p:spPr>
          <a:xfrm>
            <a:off x="457200" y="1124744"/>
            <a:ext cx="8229600" cy="5184576"/>
          </a:xfrm>
          <a:solidFill>
            <a:schemeClr val="accent3">
              <a:lumMod val="20000"/>
              <a:lumOff val="80000"/>
            </a:schemeClr>
          </a:solidFill>
        </p:spPr>
        <p:txBody>
          <a:bodyPr>
            <a:noAutofit/>
          </a:bodyPr>
          <a:lstStyle/>
          <a:p>
            <a:pPr>
              <a:spcAft>
                <a:spcPts val="1000"/>
              </a:spcAft>
            </a:pPr>
            <a:r>
              <a:rPr lang="en-IN" sz="2000" dirty="0">
                <a:latin typeface="Times New Roman" panose="02020603050405020304"/>
                <a:ea typeface="Calibri" panose="020F0502020204030204"/>
                <a:cs typeface="Times New Roman" panose="02020603050405020304"/>
              </a:rPr>
              <a:t>Till 1934, all the countries of the world followed the fully convertible currency </a:t>
            </a:r>
            <a:r>
              <a:rPr lang="en-IN" sz="2000" dirty="0" smtClean="0">
                <a:latin typeface="Times New Roman" panose="02020603050405020304"/>
                <a:ea typeface="Calibri" panose="020F0502020204030204"/>
                <a:cs typeface="Times New Roman" panose="02020603050405020304"/>
              </a:rPr>
              <a:t>system with mutually agreed terms.</a:t>
            </a:r>
            <a:endParaRPr lang="en-IN" sz="2000" dirty="0" smtClean="0">
              <a:latin typeface="Times New Roman" panose="02020603050405020304"/>
              <a:ea typeface="Calibri" panose="020F0502020204030204"/>
              <a:cs typeface="Times New Roman" panose="02020603050405020304"/>
            </a:endParaRPr>
          </a:p>
          <a:p>
            <a:pPr>
              <a:spcAft>
                <a:spcPts val="1000"/>
              </a:spcAft>
            </a:pPr>
            <a:r>
              <a:rPr lang="en-IN" sz="2000" dirty="0" smtClean="0">
                <a:latin typeface="Times New Roman" panose="02020603050405020304"/>
                <a:ea typeface="Calibri" panose="020F0502020204030204"/>
                <a:cs typeface="Times New Roman" panose="02020603050405020304"/>
              </a:rPr>
              <a:t>People </a:t>
            </a:r>
            <a:r>
              <a:rPr lang="en-IN" sz="2000" dirty="0">
                <a:latin typeface="Times New Roman" panose="02020603050405020304"/>
                <a:ea typeface="Calibri" panose="020F0502020204030204"/>
                <a:cs typeface="Times New Roman" panose="02020603050405020304"/>
              </a:rPr>
              <a:t>from various countries were free to trade with one another without any barriers. </a:t>
            </a:r>
            <a:endParaRPr lang="en-IN" sz="2000" dirty="0" smtClean="0">
              <a:latin typeface="Times New Roman" panose="02020603050405020304"/>
              <a:ea typeface="Calibri" panose="020F0502020204030204"/>
              <a:cs typeface="Times New Roman" panose="02020603050405020304"/>
            </a:endParaRPr>
          </a:p>
          <a:p>
            <a:pPr>
              <a:spcAft>
                <a:spcPts val="1000"/>
              </a:spcAft>
            </a:pPr>
            <a:r>
              <a:rPr lang="en-IN" sz="2000" dirty="0" smtClean="0">
                <a:latin typeface="Times New Roman" panose="02020603050405020304"/>
                <a:ea typeface="Calibri" panose="020F0502020204030204"/>
                <a:cs typeface="Times New Roman" panose="02020603050405020304"/>
              </a:rPr>
              <a:t>There </a:t>
            </a:r>
            <a:r>
              <a:rPr lang="en-IN" sz="2000" dirty="0">
                <a:latin typeface="Times New Roman" panose="02020603050405020304"/>
                <a:ea typeface="Calibri" panose="020F0502020204030204"/>
                <a:cs typeface="Times New Roman" panose="02020603050405020304"/>
              </a:rPr>
              <a:t>was no system of import licensing or exchange controls</a:t>
            </a:r>
            <a:r>
              <a:rPr lang="en-IN" sz="2000" dirty="0" smtClean="0">
                <a:latin typeface="Times New Roman" panose="02020603050405020304"/>
                <a:ea typeface="Calibri" panose="020F0502020204030204"/>
                <a:cs typeface="Times New Roman" panose="02020603050405020304"/>
              </a:rPr>
              <a:t>.</a:t>
            </a:r>
            <a:endParaRPr lang="en-IN" sz="2000" dirty="0" smtClean="0">
              <a:latin typeface="Times New Roman" panose="02020603050405020304"/>
              <a:ea typeface="Calibri" panose="020F0502020204030204"/>
              <a:cs typeface="Times New Roman" panose="02020603050405020304"/>
            </a:endParaRPr>
          </a:p>
          <a:p>
            <a:pPr>
              <a:spcAft>
                <a:spcPts val="1000"/>
              </a:spcAft>
            </a:pPr>
            <a:r>
              <a:rPr lang="en-IN" sz="2000" dirty="0" smtClean="0">
                <a:latin typeface="Times New Roman" panose="02020603050405020304"/>
                <a:ea typeface="Calibri" panose="020F0502020204030204"/>
                <a:cs typeface="Times New Roman" panose="02020603050405020304"/>
              </a:rPr>
              <a:t> </a:t>
            </a:r>
            <a:r>
              <a:rPr lang="en-IN" sz="2000" dirty="0">
                <a:latin typeface="Times New Roman" panose="02020603050405020304"/>
                <a:ea typeface="Calibri" panose="020F0502020204030204"/>
                <a:cs typeface="Times New Roman" panose="02020603050405020304"/>
              </a:rPr>
              <a:t>However, in 1934, Hitler's finance minister introduced the system of import licensing and exchange control. </a:t>
            </a:r>
            <a:endParaRPr lang="en-IN" sz="2000" dirty="0" smtClean="0">
              <a:latin typeface="Times New Roman" panose="02020603050405020304"/>
              <a:ea typeface="Calibri" panose="020F0502020204030204"/>
              <a:cs typeface="Times New Roman" panose="02020603050405020304"/>
            </a:endParaRPr>
          </a:p>
          <a:p>
            <a:pPr>
              <a:spcAft>
                <a:spcPts val="1000"/>
              </a:spcAft>
            </a:pPr>
            <a:r>
              <a:rPr lang="en-IN" sz="2000" dirty="0">
                <a:latin typeface="Times New Roman" panose="02020603050405020304"/>
                <a:ea typeface="Calibri" panose="020F0502020204030204"/>
                <a:cs typeface="Times New Roman" panose="02020603050405020304"/>
              </a:rPr>
              <a:t>D</a:t>
            </a:r>
            <a:r>
              <a:rPr lang="en-IN" sz="2000" dirty="0" smtClean="0">
                <a:latin typeface="Times New Roman" panose="02020603050405020304"/>
                <a:ea typeface="Calibri" panose="020F0502020204030204"/>
                <a:cs typeface="Times New Roman" panose="02020603050405020304"/>
              </a:rPr>
              <a:t>uring </a:t>
            </a:r>
            <a:r>
              <a:rPr lang="en-IN" sz="2000" dirty="0">
                <a:latin typeface="Times New Roman" panose="02020603050405020304"/>
                <a:ea typeface="Calibri" panose="020F0502020204030204"/>
                <a:cs typeface="Times New Roman" panose="02020603050405020304"/>
              </a:rPr>
              <a:t>the late 60s and early 70s, the countries expressed a desire to move back to the fully convertible system. </a:t>
            </a:r>
            <a:endParaRPr lang="en-IN" sz="2000" dirty="0" smtClean="0">
              <a:latin typeface="Times New Roman" panose="02020603050405020304"/>
              <a:ea typeface="Calibri" panose="020F0502020204030204"/>
              <a:cs typeface="Times New Roman" panose="02020603050405020304"/>
            </a:endParaRPr>
          </a:p>
          <a:p>
            <a:pPr>
              <a:spcAft>
                <a:spcPts val="1000"/>
              </a:spcAft>
            </a:pPr>
            <a:r>
              <a:rPr lang="en-IN" sz="2000" dirty="0" smtClean="0">
                <a:latin typeface="Times New Roman" panose="02020603050405020304"/>
                <a:ea typeface="Calibri" panose="020F0502020204030204"/>
                <a:cs typeface="Times New Roman" panose="02020603050405020304"/>
              </a:rPr>
              <a:t>Many </a:t>
            </a:r>
            <a:r>
              <a:rPr lang="en-IN" sz="2000" dirty="0">
                <a:latin typeface="Times New Roman" panose="02020603050405020304"/>
                <a:ea typeface="Calibri" panose="020F0502020204030204"/>
                <a:cs typeface="Times New Roman" panose="02020603050405020304"/>
              </a:rPr>
              <a:t>countries in Latin America and Russia are trying to make their currency fully convertible. </a:t>
            </a:r>
            <a:endParaRPr lang="en-IN" sz="2000" dirty="0" smtClean="0">
              <a:latin typeface="Times New Roman" panose="02020603050405020304"/>
              <a:ea typeface="Calibri" panose="020F0502020204030204"/>
              <a:cs typeface="Times New Roman" panose="02020603050405020304"/>
            </a:endParaRPr>
          </a:p>
          <a:p>
            <a:pPr>
              <a:spcAft>
                <a:spcPts val="1000"/>
              </a:spcAft>
            </a:pPr>
            <a:r>
              <a:rPr lang="en-IN" sz="2000" dirty="0" smtClean="0">
                <a:latin typeface="Times New Roman" panose="02020603050405020304"/>
                <a:ea typeface="Calibri" panose="020F0502020204030204"/>
                <a:cs typeface="Times New Roman" panose="02020603050405020304"/>
              </a:rPr>
              <a:t>In </a:t>
            </a:r>
            <a:r>
              <a:rPr lang="en-IN" sz="2000" dirty="0">
                <a:latin typeface="Times New Roman" panose="02020603050405020304"/>
                <a:ea typeface="Calibri" panose="020F0502020204030204"/>
                <a:cs typeface="Times New Roman" panose="02020603050405020304"/>
              </a:rPr>
              <a:t>India, the need for making the rupee fully convertible was first felt in 1990 at the meeting of the National Development Council.</a:t>
            </a:r>
            <a:endParaRPr lang="en-IN" sz="2000" dirty="0">
              <a:ea typeface="Calibri" panose="020F0502020204030204"/>
              <a:cs typeface="Times New Roman" panose="02020603050405020304"/>
            </a:endParaRPr>
          </a:p>
          <a:p>
            <a:endParaRPr lang="en-IN" sz="20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a:solidFill>
            <a:schemeClr val="accent3">
              <a:lumMod val="40000"/>
              <a:lumOff val="60000"/>
            </a:schemeClr>
          </a:solidFill>
        </p:spPr>
        <p:txBody>
          <a:bodyPr>
            <a:noAutofit/>
          </a:bodyPr>
          <a:lstStyle/>
          <a:p>
            <a:pPr>
              <a:lnSpc>
                <a:spcPct val="115000"/>
              </a:lnSpc>
              <a:spcAft>
                <a:spcPts val="1000"/>
              </a:spcAft>
            </a:pPr>
            <a:r>
              <a:rPr lang="en-IN" sz="2300" b="1" dirty="0">
                <a:latin typeface="Times New Roman" panose="02020603050405020304"/>
                <a:ea typeface="Calibri" panose="020F0502020204030204"/>
                <a:cs typeface="Times New Roman" panose="02020603050405020304"/>
              </a:rPr>
              <a:t>Types of Convertibility of Currency</a:t>
            </a:r>
            <a:br>
              <a:rPr lang="en-IN" sz="2300" b="1" dirty="0">
                <a:ea typeface="Calibri" panose="020F0502020204030204"/>
                <a:cs typeface="Times New Roman" panose="02020603050405020304"/>
              </a:rPr>
            </a:br>
            <a:endParaRPr lang="en-IN" sz="2300" b="1" dirty="0"/>
          </a:p>
        </p:txBody>
      </p:sp>
      <p:sp>
        <p:nvSpPr>
          <p:cNvPr id="3" name="Content Placeholder 2"/>
          <p:cNvSpPr>
            <a:spLocks noGrp="1"/>
          </p:cNvSpPr>
          <p:nvPr>
            <p:ph idx="1"/>
          </p:nvPr>
        </p:nvSpPr>
        <p:spPr>
          <a:solidFill>
            <a:schemeClr val="accent3">
              <a:lumMod val="20000"/>
              <a:lumOff val="80000"/>
            </a:schemeClr>
          </a:solidFill>
        </p:spPr>
        <p:txBody>
          <a:bodyPr>
            <a:normAutofit/>
          </a:bodyPr>
          <a:lstStyle/>
          <a:p>
            <a:pPr>
              <a:lnSpc>
                <a:spcPct val="115000"/>
              </a:lnSpc>
              <a:spcAft>
                <a:spcPts val="1000"/>
              </a:spcAft>
            </a:pPr>
            <a:r>
              <a:rPr lang="en-IN" sz="2200" dirty="0">
                <a:latin typeface="Times New Roman" panose="02020603050405020304"/>
                <a:ea typeface="Calibri" panose="020F0502020204030204"/>
                <a:cs typeface="Times New Roman" panose="02020603050405020304"/>
              </a:rPr>
              <a:t>Convertibility of currency may be under </a:t>
            </a:r>
            <a:r>
              <a:rPr lang="en-IN" sz="2200" b="1" dirty="0">
                <a:latin typeface="Times New Roman" panose="02020603050405020304"/>
                <a:ea typeface="Calibri" panose="020F0502020204030204"/>
                <a:cs typeface="Times New Roman" panose="02020603050405020304"/>
              </a:rPr>
              <a:t>current account or capital account. </a:t>
            </a:r>
            <a:endParaRPr lang="en-IN" sz="2200" b="1" dirty="0" smtClean="0">
              <a:latin typeface="Times New Roman" panose="02020603050405020304"/>
              <a:ea typeface="Calibri" panose="020F0502020204030204"/>
              <a:cs typeface="Times New Roman" panose="02020603050405020304"/>
            </a:endParaRPr>
          </a:p>
          <a:p>
            <a:pPr>
              <a:lnSpc>
                <a:spcPct val="115000"/>
              </a:lnSpc>
              <a:spcAft>
                <a:spcPts val="1000"/>
              </a:spcAft>
            </a:pPr>
            <a:r>
              <a:rPr lang="en-IN" sz="2200" dirty="0" smtClean="0">
                <a:latin typeface="Times New Roman" panose="02020603050405020304"/>
                <a:ea typeface="Calibri" panose="020F0502020204030204"/>
                <a:cs typeface="Times New Roman" panose="02020603050405020304"/>
              </a:rPr>
              <a:t>The </a:t>
            </a:r>
            <a:r>
              <a:rPr lang="en-IN" sz="2200" dirty="0">
                <a:latin typeface="Times New Roman" panose="02020603050405020304"/>
                <a:ea typeface="Calibri" panose="020F0502020204030204"/>
                <a:cs typeface="Times New Roman" panose="02020603050405020304"/>
              </a:rPr>
              <a:t>current account includes all transactions that give rise to or use of the country's </a:t>
            </a:r>
            <a:r>
              <a:rPr lang="en-IN" sz="2200" dirty="0" smtClean="0">
                <a:latin typeface="Times New Roman" panose="02020603050405020304"/>
                <a:ea typeface="Calibri" panose="020F0502020204030204"/>
                <a:cs typeface="Times New Roman" panose="02020603050405020304"/>
              </a:rPr>
              <a:t>income</a:t>
            </a:r>
            <a:r>
              <a:rPr lang="en-IN" sz="2200" dirty="0">
                <a:latin typeface="Times New Roman" panose="02020603050405020304"/>
                <a:ea typeface="Calibri" panose="020F0502020204030204"/>
                <a:cs typeface="Times New Roman" panose="02020603050405020304"/>
              </a:rPr>
              <a:t>.</a:t>
            </a:r>
            <a:endParaRPr lang="en-IN" sz="2200" dirty="0" smtClean="0">
              <a:latin typeface="Times New Roman" panose="02020603050405020304"/>
              <a:ea typeface="Calibri" panose="020F0502020204030204"/>
              <a:cs typeface="Times New Roman" panose="02020603050405020304"/>
            </a:endParaRPr>
          </a:p>
          <a:p>
            <a:pPr>
              <a:lnSpc>
                <a:spcPct val="115000"/>
              </a:lnSpc>
              <a:spcAft>
                <a:spcPts val="1000"/>
              </a:spcAft>
            </a:pPr>
            <a:r>
              <a:rPr lang="en-IN" sz="2200" dirty="0" smtClean="0">
                <a:latin typeface="Times New Roman" panose="02020603050405020304"/>
                <a:ea typeface="Calibri" panose="020F0502020204030204"/>
                <a:cs typeface="Times New Roman" panose="02020603050405020304"/>
              </a:rPr>
              <a:t>The </a:t>
            </a:r>
            <a:r>
              <a:rPr lang="en-IN" sz="2200" dirty="0">
                <a:latin typeface="Times New Roman" panose="02020603050405020304"/>
                <a:ea typeface="Calibri" panose="020F0502020204030204"/>
                <a:cs typeface="Times New Roman" panose="02020603050405020304"/>
              </a:rPr>
              <a:t>capital account consists of short-term and long-term capital expenditure transactions. </a:t>
            </a:r>
            <a:endParaRPr lang="en-IN" sz="22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a:solidFill>
            <a:schemeClr val="accent3">
              <a:lumMod val="40000"/>
              <a:lumOff val="60000"/>
            </a:schemeClr>
          </a:solidFill>
        </p:spPr>
        <p:txBody>
          <a:bodyPr>
            <a:normAutofit fontScale="90000"/>
          </a:bodyPr>
          <a:lstStyle/>
          <a:p>
            <a:pPr>
              <a:lnSpc>
                <a:spcPct val="115000"/>
              </a:lnSpc>
              <a:spcAft>
                <a:spcPts val="1000"/>
              </a:spcAft>
            </a:pPr>
            <a:r>
              <a:rPr lang="en-IN" sz="2600" b="1" dirty="0" smtClean="0">
                <a:latin typeface="Times New Roman" panose="02020603050405020304"/>
                <a:ea typeface="Calibri" panose="020F0502020204030204"/>
                <a:cs typeface="Times New Roman" panose="02020603050405020304"/>
              </a:rPr>
              <a:t>2. Asset </a:t>
            </a:r>
            <a:r>
              <a:rPr lang="en-IN" sz="2600" b="1" dirty="0">
                <a:latin typeface="Times New Roman" panose="02020603050405020304"/>
                <a:ea typeface="Calibri" panose="020F0502020204030204"/>
                <a:cs typeface="Times New Roman" panose="02020603050405020304"/>
              </a:rPr>
              <a:t>Market Model</a:t>
            </a:r>
            <a:br>
              <a:rPr lang="en-IN" sz="2600" b="1" dirty="0">
                <a:ea typeface="Calibri" panose="020F0502020204030204"/>
                <a:cs typeface="Times New Roman" panose="02020603050405020304"/>
              </a:rPr>
            </a:br>
            <a:endParaRPr lang="en-IN" sz="2600" b="1" dirty="0"/>
          </a:p>
        </p:txBody>
      </p:sp>
      <p:sp>
        <p:nvSpPr>
          <p:cNvPr id="3" name="Content Placeholder 2"/>
          <p:cNvSpPr>
            <a:spLocks noGrp="1"/>
          </p:cNvSpPr>
          <p:nvPr>
            <p:ph idx="1"/>
          </p:nvPr>
        </p:nvSpPr>
        <p:spPr>
          <a:xfrm>
            <a:off x="457200" y="1196752"/>
            <a:ext cx="8229600" cy="4929411"/>
          </a:xfrm>
          <a:solidFill>
            <a:schemeClr val="accent3">
              <a:lumMod val="20000"/>
              <a:lumOff val="80000"/>
            </a:schemeClr>
          </a:solidFill>
        </p:spPr>
        <p:txBody>
          <a:bodyPr>
            <a:normAutofit lnSpcReduction="10000"/>
          </a:bodyPr>
          <a:lstStyle/>
          <a:p>
            <a:pPr>
              <a:lnSpc>
                <a:spcPct val="115000"/>
              </a:lnSpc>
              <a:spcAft>
                <a:spcPts val="1000"/>
              </a:spcAft>
            </a:pPr>
            <a:r>
              <a:rPr lang="en-IN" sz="2200" dirty="0">
                <a:latin typeface="Times New Roman" panose="02020603050405020304"/>
                <a:ea typeface="Calibri" panose="020F0502020204030204"/>
                <a:cs typeface="Times New Roman" panose="02020603050405020304"/>
              </a:rPr>
              <a:t>According to the asset market model, an asset price consists of a fundamental value plus a value that reflects expectations of future changes in the asset price. </a:t>
            </a:r>
            <a:endParaRPr lang="en-IN" sz="2200" dirty="0" smtClean="0">
              <a:latin typeface="Times New Roman" panose="02020603050405020304"/>
              <a:ea typeface="Calibri" panose="020F0502020204030204"/>
              <a:cs typeface="Times New Roman" panose="02020603050405020304"/>
            </a:endParaRPr>
          </a:p>
          <a:p>
            <a:pPr lvl="0">
              <a:lnSpc>
                <a:spcPct val="115000"/>
              </a:lnSpc>
              <a:spcAft>
                <a:spcPts val="1000"/>
              </a:spcAft>
            </a:pPr>
            <a:r>
              <a:rPr lang="en-IN" sz="2200" dirty="0" smtClean="0">
                <a:solidFill>
                  <a:prstClr val="black"/>
                </a:solidFill>
                <a:latin typeface="Times New Roman" panose="02020603050405020304"/>
                <a:ea typeface="Calibri" panose="020F0502020204030204"/>
                <a:cs typeface="Times New Roman" panose="02020603050405020304"/>
              </a:rPr>
              <a:t>That is, the </a:t>
            </a:r>
            <a:r>
              <a:rPr lang="en-IN" sz="2200" dirty="0">
                <a:solidFill>
                  <a:prstClr val="black"/>
                </a:solidFill>
                <a:latin typeface="Times New Roman" panose="02020603050405020304"/>
                <a:ea typeface="Calibri" panose="020F0502020204030204"/>
                <a:cs typeface="Times New Roman" panose="02020603050405020304"/>
              </a:rPr>
              <a:t>current spot rate of a currency is a reflection of expectation of future market events</a:t>
            </a:r>
            <a:r>
              <a:rPr lang="en-IN" sz="2200" dirty="0" smtClean="0">
                <a:solidFill>
                  <a:prstClr val="black"/>
                </a:solidFill>
                <a:latin typeface="Times New Roman" panose="02020603050405020304"/>
                <a:ea typeface="Calibri" panose="020F0502020204030204"/>
                <a:cs typeface="Times New Roman" panose="02020603050405020304"/>
              </a:rPr>
              <a:t>.</a:t>
            </a:r>
            <a:endParaRPr lang="en-IN" sz="2200" dirty="0" smtClean="0">
              <a:solidFill>
                <a:prstClr val="black"/>
              </a:solidFill>
              <a:latin typeface="Times New Roman" panose="02020603050405020304"/>
              <a:ea typeface="Calibri" panose="020F0502020204030204"/>
              <a:cs typeface="Times New Roman" panose="02020603050405020304"/>
            </a:endParaRPr>
          </a:p>
          <a:p>
            <a:pPr lvl="0">
              <a:lnSpc>
                <a:spcPct val="115000"/>
              </a:lnSpc>
              <a:spcAft>
                <a:spcPts val="1000"/>
              </a:spcAft>
            </a:pPr>
            <a:r>
              <a:rPr lang="en-IN" sz="2200" dirty="0">
                <a:solidFill>
                  <a:prstClr val="black"/>
                </a:solidFill>
                <a:latin typeface="Times New Roman" panose="02020603050405020304"/>
                <a:ea typeface="Calibri" panose="020F0502020204030204"/>
                <a:cs typeface="Times New Roman" panose="02020603050405020304"/>
              </a:rPr>
              <a:t>As expectations change , exchange rate would also change. </a:t>
            </a:r>
            <a:endParaRPr lang="en-IN" sz="2200" dirty="0" smtClean="0">
              <a:solidFill>
                <a:prstClr val="black"/>
              </a:solidFill>
              <a:latin typeface="Times New Roman" panose="02020603050405020304"/>
              <a:ea typeface="Calibri" panose="020F0502020204030204"/>
              <a:cs typeface="Times New Roman" panose="02020603050405020304"/>
            </a:endParaRPr>
          </a:p>
          <a:p>
            <a:pPr lvl="0">
              <a:lnSpc>
                <a:spcPct val="115000"/>
              </a:lnSpc>
              <a:spcAft>
                <a:spcPts val="1000"/>
              </a:spcAft>
            </a:pPr>
            <a:r>
              <a:rPr lang="en-US" sz="2200" dirty="0" smtClean="0">
                <a:solidFill>
                  <a:prstClr val="black"/>
                </a:solidFill>
                <a:latin typeface="Times New Roman" panose="02020603050405020304"/>
                <a:ea typeface="Calibri" panose="020F0502020204030204"/>
                <a:cs typeface="Times New Roman" panose="02020603050405020304"/>
              </a:rPr>
              <a:t>Future exchange rate is changed based on the new information available in the market.</a:t>
            </a:r>
            <a:endParaRPr lang="en-IN" sz="2200" dirty="0" smtClean="0">
              <a:latin typeface="Times New Roman" panose="02020603050405020304"/>
              <a:ea typeface="Calibri" panose="020F0502020204030204"/>
              <a:cs typeface="Times New Roman" panose="02020603050405020304"/>
            </a:endParaRPr>
          </a:p>
          <a:p>
            <a:pPr>
              <a:lnSpc>
                <a:spcPct val="115000"/>
              </a:lnSpc>
              <a:spcAft>
                <a:spcPts val="1000"/>
              </a:spcAft>
            </a:pPr>
            <a:r>
              <a:rPr lang="en-IN" sz="2200" dirty="0" smtClean="0">
                <a:latin typeface="Times New Roman" panose="02020603050405020304"/>
                <a:ea typeface="Calibri" panose="020F0502020204030204"/>
                <a:cs typeface="Times New Roman" panose="02020603050405020304"/>
              </a:rPr>
              <a:t>The </a:t>
            </a:r>
            <a:r>
              <a:rPr lang="en-IN" sz="2200" dirty="0">
                <a:latin typeface="Times New Roman" panose="02020603050405020304"/>
                <a:ea typeface="Calibri" panose="020F0502020204030204"/>
                <a:cs typeface="Times New Roman" panose="02020603050405020304"/>
              </a:rPr>
              <a:t>foreign exchange is viewed as a financial asset and its price (exchange rate) is determined by the demand and supply for the stock of foreign exchange </a:t>
            </a:r>
            <a:r>
              <a:rPr lang="en-IN" sz="2200" dirty="0" smtClean="0">
                <a:latin typeface="Times New Roman" panose="02020603050405020304"/>
                <a:ea typeface="Calibri" panose="020F0502020204030204"/>
                <a:cs typeface="Times New Roman" panose="02020603050405020304"/>
              </a:rPr>
              <a:t>(foreign </a:t>
            </a:r>
            <a:r>
              <a:rPr lang="en-IN" sz="2200" dirty="0">
                <a:latin typeface="Times New Roman" panose="02020603050405020304"/>
                <a:ea typeface="Calibri" panose="020F0502020204030204"/>
                <a:cs typeface="Times New Roman" panose="02020603050405020304"/>
              </a:rPr>
              <a:t>exchange reserves</a:t>
            </a:r>
            <a:r>
              <a:rPr lang="en-IN" sz="2200" dirty="0" smtClean="0">
                <a:latin typeface="Times New Roman" panose="02020603050405020304"/>
                <a:ea typeface="Calibri" panose="020F0502020204030204"/>
                <a:cs typeface="Times New Roman" panose="02020603050405020304"/>
              </a:rPr>
              <a:t>).</a:t>
            </a:r>
            <a:endParaRPr lang="en-IN" sz="22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a:solidFill>
            <a:schemeClr val="accent3">
              <a:lumMod val="40000"/>
              <a:lumOff val="60000"/>
            </a:schemeClr>
          </a:solidFill>
        </p:spPr>
        <p:txBody>
          <a:bodyPr>
            <a:normAutofit fontScale="90000"/>
          </a:bodyPr>
          <a:lstStyle/>
          <a:p>
            <a:pPr marL="342900" lvl="0" indent="-342900">
              <a:lnSpc>
                <a:spcPct val="115000"/>
              </a:lnSpc>
              <a:spcBef>
                <a:spcPct val="20000"/>
              </a:spcBef>
              <a:spcAft>
                <a:spcPts val="1000"/>
              </a:spcAft>
            </a:pPr>
            <a:r>
              <a:rPr lang="en-IN" sz="2300" b="1" dirty="0">
                <a:solidFill>
                  <a:prstClr val="black"/>
                </a:solidFill>
                <a:latin typeface="Times New Roman" panose="02020603050405020304"/>
                <a:ea typeface="Calibri" panose="020F0502020204030204"/>
                <a:cs typeface="Times New Roman" panose="02020603050405020304"/>
              </a:rPr>
              <a:t>Current Account Convertibility</a:t>
            </a:r>
            <a:br>
              <a:rPr lang="en-IN" sz="2300" b="1" dirty="0">
                <a:solidFill>
                  <a:prstClr val="black"/>
                </a:solidFill>
                <a:ea typeface="Calibri" panose="020F0502020204030204"/>
                <a:cs typeface="Times New Roman" panose="02020603050405020304"/>
              </a:rPr>
            </a:br>
            <a:endParaRPr lang="en-IN" sz="2300" b="1" dirty="0"/>
          </a:p>
        </p:txBody>
      </p:sp>
      <p:sp>
        <p:nvSpPr>
          <p:cNvPr id="3" name="Content Placeholder 2"/>
          <p:cNvSpPr>
            <a:spLocks noGrp="1"/>
          </p:cNvSpPr>
          <p:nvPr>
            <p:ph idx="1"/>
          </p:nvPr>
        </p:nvSpPr>
        <p:spPr>
          <a:xfrm>
            <a:off x="457200" y="980728"/>
            <a:ext cx="8229600" cy="5616624"/>
          </a:xfrm>
          <a:solidFill>
            <a:schemeClr val="accent3">
              <a:lumMod val="20000"/>
              <a:lumOff val="80000"/>
            </a:schemeClr>
          </a:solidFill>
        </p:spPr>
        <p:txBody>
          <a:bodyPr>
            <a:noAutofit/>
          </a:bodyPr>
          <a:lstStyle/>
          <a:p>
            <a:pPr>
              <a:lnSpc>
                <a:spcPct val="115000"/>
              </a:lnSpc>
              <a:spcAft>
                <a:spcPts val="1000"/>
              </a:spcAft>
            </a:pPr>
            <a:r>
              <a:rPr lang="en-IN" sz="2000" dirty="0" smtClean="0">
                <a:latin typeface="Times New Roman" panose="02020603050405020304"/>
                <a:ea typeface="Calibri" panose="020F0502020204030204"/>
                <a:cs typeface="Times New Roman" panose="02020603050405020304"/>
              </a:rPr>
              <a:t>Current </a:t>
            </a:r>
            <a:r>
              <a:rPr lang="en-IN" sz="2000" dirty="0">
                <a:latin typeface="Times New Roman" panose="02020603050405020304"/>
                <a:ea typeface="Calibri" panose="020F0502020204030204"/>
                <a:cs typeface="Times New Roman" panose="02020603050405020304"/>
              </a:rPr>
              <a:t>account convertibility means the freedom to buy or sell foreign exchange relating to foreign trade (import and export), travel, studies, medical treatment, family expenses etc.)</a:t>
            </a:r>
            <a:endParaRPr lang="en-IN" sz="2000" dirty="0">
              <a:ea typeface="Calibri" panose="020F0502020204030204"/>
              <a:cs typeface="Times New Roman" panose="02020603050405020304"/>
            </a:endParaRPr>
          </a:p>
          <a:p>
            <a:pPr marL="0" indent="0">
              <a:spcAft>
                <a:spcPts val="1000"/>
              </a:spcAft>
              <a:buNone/>
            </a:pPr>
            <a:r>
              <a:rPr lang="en-IN" sz="2000" b="1" dirty="0">
                <a:latin typeface="Times New Roman" panose="02020603050405020304"/>
                <a:ea typeface="Calibri" panose="020F0502020204030204"/>
                <a:cs typeface="Times New Roman" panose="02020603050405020304"/>
              </a:rPr>
              <a:t>Current account transactions</a:t>
            </a:r>
            <a:r>
              <a:rPr lang="en-IN" sz="2000" dirty="0">
                <a:latin typeface="Times New Roman" panose="02020603050405020304"/>
                <a:ea typeface="Calibri" panose="020F0502020204030204"/>
                <a:cs typeface="Times New Roman" panose="02020603050405020304"/>
              </a:rPr>
              <a:t> include the following:</a:t>
            </a:r>
            <a:endParaRPr lang="en-IN" sz="2000" dirty="0">
              <a:ea typeface="Calibri" panose="020F0502020204030204"/>
              <a:cs typeface="Times New Roman" panose="02020603050405020304"/>
            </a:endParaRPr>
          </a:p>
          <a:p>
            <a:pPr marL="457200" indent="-457200">
              <a:spcAft>
                <a:spcPts val="1000"/>
              </a:spcAft>
              <a:buFont typeface="+mj-lt"/>
              <a:buAutoNum type="arabicPeriod"/>
            </a:pPr>
            <a:r>
              <a:rPr lang="en-IN" sz="2000" dirty="0" smtClean="0">
                <a:latin typeface="Times New Roman" panose="02020603050405020304"/>
                <a:ea typeface="Calibri" panose="020F0502020204030204"/>
                <a:cs typeface="Times New Roman" panose="02020603050405020304"/>
              </a:rPr>
              <a:t> </a:t>
            </a:r>
            <a:r>
              <a:rPr lang="en-IN" sz="2000" dirty="0">
                <a:latin typeface="Times New Roman" panose="02020603050405020304"/>
                <a:ea typeface="Calibri" panose="020F0502020204030204"/>
                <a:cs typeface="Times New Roman" panose="02020603050405020304"/>
              </a:rPr>
              <a:t>All imports and exports of </a:t>
            </a:r>
            <a:r>
              <a:rPr lang="en-IN" sz="2000" dirty="0" smtClean="0">
                <a:latin typeface="Times New Roman" panose="02020603050405020304"/>
                <a:ea typeface="Calibri" panose="020F0502020204030204"/>
                <a:cs typeface="Times New Roman" panose="02020603050405020304"/>
              </a:rPr>
              <a:t>merchandise.</a:t>
            </a:r>
            <a:endParaRPr lang="en-IN" sz="2000" dirty="0" smtClean="0">
              <a:latin typeface="Times New Roman" panose="02020603050405020304"/>
              <a:ea typeface="Calibri" panose="020F0502020204030204"/>
              <a:cs typeface="Times New Roman" panose="02020603050405020304"/>
            </a:endParaRPr>
          </a:p>
          <a:p>
            <a:pPr marL="457200" indent="-457200">
              <a:spcAft>
                <a:spcPts val="1000"/>
              </a:spcAft>
              <a:buFont typeface="+mj-lt"/>
              <a:buAutoNum type="arabicPeriod"/>
            </a:pPr>
            <a:r>
              <a:rPr lang="en-IN" sz="2000" dirty="0" smtClean="0">
                <a:latin typeface="Times New Roman" panose="02020603050405020304"/>
                <a:ea typeface="Calibri" panose="020F0502020204030204"/>
                <a:cs typeface="Times New Roman" panose="02020603050405020304"/>
              </a:rPr>
              <a:t>Invisible </a:t>
            </a:r>
            <a:r>
              <a:rPr lang="en-IN" sz="2000" dirty="0">
                <a:latin typeface="Times New Roman" panose="02020603050405020304"/>
                <a:ea typeface="Calibri" panose="020F0502020204030204"/>
                <a:cs typeface="Times New Roman" panose="02020603050405020304"/>
              </a:rPr>
              <a:t>exports and </a:t>
            </a:r>
            <a:r>
              <a:rPr lang="en-IN" sz="2000" dirty="0" smtClean="0">
                <a:latin typeface="Times New Roman" panose="02020603050405020304"/>
                <a:ea typeface="Calibri" panose="020F0502020204030204"/>
                <a:cs typeface="Times New Roman" panose="02020603050405020304"/>
              </a:rPr>
              <a:t>imports.</a:t>
            </a:r>
            <a:endParaRPr lang="en-IN" sz="2000" dirty="0" smtClean="0">
              <a:latin typeface="Times New Roman" panose="02020603050405020304"/>
              <a:ea typeface="Calibri" panose="020F0502020204030204"/>
              <a:cs typeface="Times New Roman" panose="02020603050405020304"/>
            </a:endParaRPr>
          </a:p>
          <a:p>
            <a:pPr marL="457200" indent="-457200">
              <a:spcAft>
                <a:spcPts val="1000"/>
              </a:spcAft>
              <a:buFont typeface="+mj-lt"/>
              <a:buAutoNum type="arabicPeriod"/>
            </a:pPr>
            <a:r>
              <a:rPr lang="en-IN" sz="2000" dirty="0" smtClean="0">
                <a:latin typeface="Times New Roman" panose="02020603050405020304"/>
                <a:ea typeface="Calibri" panose="020F0502020204030204"/>
                <a:cs typeface="Times New Roman" panose="02020603050405020304"/>
              </a:rPr>
              <a:t>Inward </a:t>
            </a:r>
            <a:r>
              <a:rPr lang="en-IN" sz="2000" dirty="0">
                <a:latin typeface="Times New Roman" panose="02020603050405020304"/>
                <a:ea typeface="Calibri" panose="020F0502020204030204"/>
                <a:cs typeface="Times New Roman" panose="02020603050405020304"/>
              </a:rPr>
              <a:t>private remittances (remittances for family living expenses) (to and fro</a:t>
            </a:r>
            <a:r>
              <a:rPr lang="en-IN" sz="2000" dirty="0" smtClean="0">
                <a:latin typeface="Times New Roman" panose="02020603050405020304"/>
                <a:ea typeface="Calibri" panose="020F0502020204030204"/>
                <a:cs typeface="Times New Roman" panose="02020603050405020304"/>
              </a:rPr>
              <a:t>)</a:t>
            </a:r>
            <a:endParaRPr lang="en-IN" sz="2000" dirty="0" smtClean="0">
              <a:latin typeface="Times New Roman" panose="02020603050405020304"/>
              <a:ea typeface="Calibri" panose="020F0502020204030204"/>
              <a:cs typeface="Times New Roman" panose="02020603050405020304"/>
            </a:endParaRPr>
          </a:p>
          <a:p>
            <a:pPr marL="457200" indent="-457200">
              <a:spcAft>
                <a:spcPts val="1000"/>
              </a:spcAft>
              <a:buFont typeface="+mj-lt"/>
              <a:buAutoNum type="arabicPeriod"/>
            </a:pPr>
            <a:r>
              <a:rPr lang="en-IN" sz="2000" dirty="0" smtClean="0">
                <a:latin typeface="Times New Roman" panose="02020603050405020304"/>
                <a:ea typeface="Calibri" panose="020F0502020204030204"/>
                <a:cs typeface="Times New Roman" panose="02020603050405020304"/>
              </a:rPr>
              <a:t>Pension </a:t>
            </a:r>
            <a:r>
              <a:rPr lang="en-IN" sz="2000" dirty="0">
                <a:latin typeface="Times New Roman" panose="02020603050405020304"/>
                <a:ea typeface="Calibri" panose="020F0502020204030204"/>
                <a:cs typeface="Times New Roman" panose="02020603050405020304"/>
              </a:rPr>
              <a:t>payments (to and fro</a:t>
            </a:r>
            <a:r>
              <a:rPr lang="en-IN" sz="2000" dirty="0" smtClean="0">
                <a:latin typeface="Times New Roman" panose="02020603050405020304"/>
                <a:ea typeface="Calibri" panose="020F0502020204030204"/>
                <a:cs typeface="Times New Roman" panose="02020603050405020304"/>
              </a:rPr>
              <a:t>)</a:t>
            </a:r>
            <a:endParaRPr lang="en-IN" sz="2000" dirty="0" smtClean="0">
              <a:latin typeface="Times New Roman" panose="02020603050405020304"/>
              <a:ea typeface="Calibri" panose="020F0502020204030204"/>
              <a:cs typeface="Times New Roman" panose="02020603050405020304"/>
            </a:endParaRPr>
          </a:p>
          <a:p>
            <a:pPr marL="457200" indent="-457200">
              <a:spcAft>
                <a:spcPts val="1000"/>
              </a:spcAft>
              <a:buFont typeface="+mj-lt"/>
              <a:buAutoNum type="arabicPeriod"/>
            </a:pPr>
            <a:r>
              <a:rPr lang="en-IN" sz="2000" dirty="0" smtClean="0">
                <a:latin typeface="Times New Roman" panose="02020603050405020304"/>
                <a:ea typeface="Calibri" panose="020F0502020204030204"/>
                <a:cs typeface="Times New Roman" panose="02020603050405020304"/>
              </a:rPr>
              <a:t>Government </a:t>
            </a:r>
            <a:r>
              <a:rPr lang="en-IN" sz="2000" dirty="0">
                <a:latin typeface="Times New Roman" panose="02020603050405020304"/>
                <a:ea typeface="Calibri" panose="020F0502020204030204"/>
                <a:cs typeface="Times New Roman" panose="02020603050405020304"/>
              </a:rPr>
              <a:t>grants (both ways</a:t>
            </a:r>
            <a:r>
              <a:rPr lang="en-IN" sz="2000" dirty="0" smtClean="0">
                <a:latin typeface="Times New Roman" panose="02020603050405020304"/>
                <a:ea typeface="Calibri" panose="020F0502020204030204"/>
                <a:cs typeface="Times New Roman" panose="02020603050405020304"/>
              </a:rPr>
              <a:t>)</a:t>
            </a:r>
            <a:endParaRPr lang="en-IN" sz="2000" dirty="0" smtClean="0">
              <a:latin typeface="Times New Roman" panose="02020603050405020304"/>
              <a:ea typeface="Calibri" panose="020F0502020204030204"/>
              <a:cs typeface="Times New Roman" panose="02020603050405020304"/>
            </a:endParaRPr>
          </a:p>
          <a:p>
            <a:pPr marL="457200" indent="-457200">
              <a:spcAft>
                <a:spcPts val="1000"/>
              </a:spcAft>
              <a:buFont typeface="+mj-lt"/>
              <a:buAutoNum type="arabicPeriod"/>
            </a:pPr>
            <a:r>
              <a:rPr lang="en-IN" sz="2000" dirty="0" smtClean="0">
                <a:latin typeface="Times New Roman" panose="02020603050405020304"/>
                <a:ea typeface="Calibri" panose="020F0502020204030204"/>
                <a:cs typeface="Times New Roman" panose="02020603050405020304"/>
              </a:rPr>
              <a:t>Charities</a:t>
            </a:r>
            <a:endParaRPr lang="en-IN" sz="2000" dirty="0" smtClean="0">
              <a:latin typeface="Times New Roman" panose="02020603050405020304"/>
              <a:ea typeface="Calibri" panose="020F0502020204030204"/>
              <a:cs typeface="Times New Roman" panose="02020603050405020304"/>
            </a:endParaRPr>
          </a:p>
          <a:p>
            <a:pPr marL="457200" indent="-457200">
              <a:spcAft>
                <a:spcPts val="1000"/>
              </a:spcAft>
              <a:buFont typeface="+mj-lt"/>
              <a:buAutoNum type="arabicPeriod"/>
            </a:pPr>
            <a:r>
              <a:rPr lang="en-IN" sz="2000" dirty="0" smtClean="0">
                <a:latin typeface="Times New Roman" panose="02020603050405020304"/>
                <a:ea typeface="Calibri" panose="020F0502020204030204"/>
              </a:rPr>
              <a:t>Payments </a:t>
            </a:r>
            <a:r>
              <a:rPr lang="en-IN" sz="2000" dirty="0">
                <a:latin typeface="Times New Roman" panose="02020603050405020304"/>
                <a:ea typeface="Calibri" panose="020F0502020204030204"/>
              </a:rPr>
              <a:t>due as interest on loans and a net income from other investments.</a:t>
            </a:r>
            <a:endParaRPr lang="en-IN" sz="20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40000"/>
              <a:lumOff val="60000"/>
            </a:schemeClr>
          </a:solidFill>
        </p:spPr>
        <p:txBody>
          <a:bodyPr>
            <a:normAutofit fontScale="90000"/>
          </a:bodyPr>
          <a:lstStyle/>
          <a:p>
            <a:pPr>
              <a:lnSpc>
                <a:spcPct val="115000"/>
              </a:lnSpc>
              <a:spcAft>
                <a:spcPts val="1000"/>
              </a:spcAft>
            </a:pPr>
            <a:r>
              <a:rPr lang="en-IN" sz="2300" b="1" dirty="0" smtClean="0">
                <a:latin typeface="Times New Roman" panose="02020603050405020304"/>
                <a:ea typeface="Calibri" panose="020F0502020204030204"/>
                <a:cs typeface="Times New Roman" panose="02020603050405020304"/>
              </a:rPr>
              <a:t>Implications of </a:t>
            </a:r>
            <a:br>
              <a:rPr lang="en-IN" sz="2300" b="1" dirty="0" smtClean="0">
                <a:latin typeface="Times New Roman" panose="02020603050405020304"/>
                <a:ea typeface="Calibri" panose="020F0502020204030204"/>
                <a:cs typeface="Times New Roman" panose="02020603050405020304"/>
              </a:rPr>
            </a:br>
            <a:r>
              <a:rPr lang="en-IN" sz="2300" b="1" dirty="0" smtClean="0">
                <a:latin typeface="Times New Roman" panose="02020603050405020304"/>
                <a:ea typeface="Calibri" panose="020F0502020204030204"/>
                <a:cs typeface="Times New Roman" panose="02020603050405020304"/>
              </a:rPr>
              <a:t>Current </a:t>
            </a:r>
            <a:r>
              <a:rPr lang="en-IN" sz="2300" b="1" dirty="0">
                <a:latin typeface="Times New Roman" panose="02020603050405020304"/>
                <a:ea typeface="Calibri" panose="020F0502020204030204"/>
                <a:cs typeface="Times New Roman" panose="02020603050405020304"/>
              </a:rPr>
              <a:t>account convertibility </a:t>
            </a:r>
            <a:br>
              <a:rPr lang="en-IN" sz="2300" b="1" dirty="0">
                <a:ea typeface="Calibri" panose="020F0502020204030204"/>
                <a:cs typeface="Times New Roman" panose="02020603050405020304"/>
              </a:rPr>
            </a:br>
            <a:endParaRPr lang="en-IN" sz="2300" b="1" dirty="0"/>
          </a:p>
        </p:txBody>
      </p:sp>
      <p:sp>
        <p:nvSpPr>
          <p:cNvPr id="3" name="Content Placeholder 2"/>
          <p:cNvSpPr>
            <a:spLocks noGrp="1"/>
          </p:cNvSpPr>
          <p:nvPr>
            <p:ph idx="1"/>
          </p:nvPr>
        </p:nvSpPr>
        <p:spPr>
          <a:solidFill>
            <a:schemeClr val="accent3">
              <a:lumMod val="20000"/>
              <a:lumOff val="80000"/>
            </a:schemeClr>
          </a:solidFill>
        </p:spPr>
        <p:txBody>
          <a:bodyPr>
            <a:noAutofit/>
          </a:bodyPr>
          <a:lstStyle/>
          <a:p>
            <a:pPr marL="457200" indent="-457200">
              <a:lnSpc>
                <a:spcPct val="115000"/>
              </a:lnSpc>
              <a:spcAft>
                <a:spcPts val="1000"/>
              </a:spcAft>
              <a:buFont typeface="+mj-lt"/>
              <a:buAutoNum type="arabicPeriod"/>
            </a:pPr>
            <a:r>
              <a:rPr lang="en-IN" sz="2200" dirty="0" smtClean="0">
                <a:latin typeface="Times New Roman" panose="02020603050405020304"/>
                <a:ea typeface="Calibri" panose="020F0502020204030204"/>
                <a:cs typeface="Times New Roman" panose="02020603050405020304"/>
              </a:rPr>
              <a:t>The </a:t>
            </a:r>
            <a:r>
              <a:rPr lang="en-IN" sz="2200" dirty="0">
                <a:latin typeface="Times New Roman" panose="02020603050405020304"/>
                <a:ea typeface="Calibri" panose="020F0502020204030204"/>
                <a:cs typeface="Times New Roman" panose="02020603050405020304"/>
              </a:rPr>
              <a:t>authorised dealers can release foreign exchange without prior approval of the Reserve Bank of India</a:t>
            </a:r>
            <a:r>
              <a:rPr lang="en-IN" sz="2200" dirty="0" smtClean="0">
                <a:latin typeface="Times New Roman" panose="02020603050405020304"/>
                <a:ea typeface="Calibri" panose="020F0502020204030204"/>
                <a:cs typeface="Times New Roman" panose="02020603050405020304"/>
              </a:rPr>
              <a:t>.</a:t>
            </a:r>
            <a:endParaRPr lang="en-IN" sz="2200" dirty="0" smtClean="0">
              <a:latin typeface="Times New Roman" panose="02020603050405020304"/>
              <a:ea typeface="Calibri" panose="020F0502020204030204"/>
              <a:cs typeface="Times New Roman" panose="02020603050405020304"/>
            </a:endParaRPr>
          </a:p>
          <a:p>
            <a:pPr marL="457200" indent="-457200">
              <a:lnSpc>
                <a:spcPct val="115000"/>
              </a:lnSpc>
              <a:spcAft>
                <a:spcPts val="1000"/>
              </a:spcAft>
              <a:buFont typeface="+mj-lt"/>
              <a:buAutoNum type="arabicPeriod"/>
            </a:pPr>
            <a:r>
              <a:rPr lang="en-IN" sz="2200" dirty="0" smtClean="0">
                <a:latin typeface="Times New Roman" panose="02020603050405020304"/>
                <a:ea typeface="Calibri" panose="020F0502020204030204"/>
                <a:cs typeface="Times New Roman" panose="02020603050405020304"/>
              </a:rPr>
              <a:t>Exporters </a:t>
            </a:r>
            <a:r>
              <a:rPr lang="en-IN" sz="2200" dirty="0">
                <a:latin typeface="Times New Roman" panose="02020603050405020304"/>
                <a:ea typeface="Calibri" panose="020F0502020204030204"/>
                <a:cs typeface="Times New Roman" panose="02020603050405020304"/>
              </a:rPr>
              <a:t>can easily transact business</a:t>
            </a:r>
            <a:r>
              <a:rPr lang="en-IN" sz="2200" dirty="0" smtClean="0">
                <a:latin typeface="Times New Roman" panose="02020603050405020304"/>
                <a:ea typeface="Calibri" panose="020F0502020204030204"/>
                <a:cs typeface="Times New Roman" panose="02020603050405020304"/>
              </a:rPr>
              <a:t>.</a:t>
            </a:r>
            <a:endParaRPr lang="en-IN" sz="2200" dirty="0" smtClean="0">
              <a:latin typeface="Times New Roman" panose="02020603050405020304"/>
              <a:ea typeface="Calibri" panose="020F0502020204030204"/>
              <a:cs typeface="Times New Roman" panose="02020603050405020304"/>
            </a:endParaRPr>
          </a:p>
          <a:p>
            <a:pPr marL="457200" indent="-457200">
              <a:lnSpc>
                <a:spcPct val="115000"/>
              </a:lnSpc>
              <a:spcAft>
                <a:spcPts val="1000"/>
              </a:spcAft>
              <a:buFont typeface="+mj-lt"/>
              <a:buAutoNum type="arabicPeriod"/>
            </a:pPr>
            <a:r>
              <a:rPr lang="en-IN" sz="2200" dirty="0" smtClean="0">
                <a:latin typeface="Times New Roman" panose="02020603050405020304"/>
                <a:ea typeface="Calibri" panose="020F0502020204030204"/>
                <a:cs typeface="Times New Roman" panose="02020603050405020304"/>
              </a:rPr>
              <a:t>Bureaucratic </a:t>
            </a:r>
            <a:r>
              <a:rPr lang="en-IN" sz="2200" dirty="0">
                <a:latin typeface="Times New Roman" panose="02020603050405020304"/>
                <a:ea typeface="Calibri" panose="020F0502020204030204"/>
                <a:cs typeface="Times New Roman" panose="02020603050405020304"/>
              </a:rPr>
              <a:t>hurdles involved in obtaining foreign exchange are removed thereby simplifying the job of importers</a:t>
            </a:r>
            <a:r>
              <a:rPr lang="en-IN" sz="2200" dirty="0" smtClean="0">
                <a:latin typeface="Times New Roman" panose="02020603050405020304"/>
                <a:ea typeface="Calibri" panose="020F0502020204030204"/>
                <a:cs typeface="Times New Roman" panose="02020603050405020304"/>
              </a:rPr>
              <a:t>.</a:t>
            </a:r>
            <a:endParaRPr lang="en-IN" sz="2200" dirty="0" smtClean="0">
              <a:latin typeface="Times New Roman" panose="02020603050405020304"/>
              <a:ea typeface="Calibri" panose="020F0502020204030204"/>
              <a:cs typeface="Times New Roman" panose="02020603050405020304"/>
            </a:endParaRPr>
          </a:p>
          <a:p>
            <a:pPr marL="457200" indent="-457200">
              <a:lnSpc>
                <a:spcPct val="115000"/>
              </a:lnSpc>
              <a:spcAft>
                <a:spcPts val="1000"/>
              </a:spcAft>
              <a:buFont typeface="+mj-lt"/>
              <a:buAutoNum type="arabicPeriod"/>
            </a:pPr>
            <a:r>
              <a:rPr lang="en-IN" sz="2200" dirty="0" smtClean="0">
                <a:latin typeface="Times New Roman" panose="02020603050405020304"/>
                <a:ea typeface="Calibri" panose="020F0502020204030204"/>
                <a:cs typeface="Times New Roman" panose="02020603050405020304"/>
              </a:rPr>
              <a:t> </a:t>
            </a:r>
            <a:r>
              <a:rPr lang="en-IN" sz="2200" dirty="0">
                <a:latin typeface="Times New Roman" panose="02020603050405020304"/>
                <a:ea typeface="Calibri" panose="020F0502020204030204"/>
                <a:cs typeface="Times New Roman" panose="02020603050405020304"/>
              </a:rPr>
              <a:t>More than 100 countries have allowed full convertibility of their currencies on current account.</a:t>
            </a:r>
            <a:endParaRPr lang="en-IN" sz="2200" dirty="0">
              <a:ea typeface="Calibri" panose="020F0502020204030204"/>
              <a:cs typeface="Times New Roman" panose="02020603050405020304"/>
            </a:endParaRPr>
          </a:p>
          <a:p>
            <a:endParaRPr lang="en-IN" sz="22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40000"/>
              <a:lumOff val="60000"/>
            </a:schemeClr>
          </a:solidFill>
        </p:spPr>
        <p:txBody>
          <a:bodyPr>
            <a:normAutofit/>
          </a:bodyPr>
          <a:lstStyle/>
          <a:p>
            <a:r>
              <a:rPr lang="en-IN" sz="2300" b="1" dirty="0">
                <a:solidFill>
                  <a:prstClr val="black"/>
                </a:solidFill>
                <a:latin typeface="Times New Roman" panose="02020603050405020304"/>
                <a:ea typeface="Calibri" panose="020F0502020204030204"/>
                <a:cs typeface="Times New Roman" panose="02020603050405020304"/>
              </a:rPr>
              <a:t> Advantages of </a:t>
            </a:r>
            <a:br>
              <a:rPr lang="en-IN" sz="2300" b="1" dirty="0">
                <a:solidFill>
                  <a:prstClr val="black"/>
                </a:solidFill>
                <a:latin typeface="Times New Roman" panose="02020603050405020304"/>
                <a:ea typeface="Calibri" panose="020F0502020204030204"/>
                <a:cs typeface="Times New Roman" panose="02020603050405020304"/>
              </a:rPr>
            </a:br>
            <a:r>
              <a:rPr lang="en-IN" sz="2300" b="1" dirty="0">
                <a:solidFill>
                  <a:prstClr val="black"/>
                </a:solidFill>
                <a:latin typeface="Times New Roman" panose="02020603050405020304"/>
                <a:ea typeface="Calibri" panose="020F0502020204030204"/>
                <a:cs typeface="Times New Roman" panose="02020603050405020304"/>
              </a:rPr>
              <a:t>Current account convertibility </a:t>
            </a:r>
            <a:r>
              <a:rPr lang="en-IN" sz="2300" b="1" dirty="0" smtClean="0">
                <a:solidFill>
                  <a:prstClr val="black"/>
                </a:solidFill>
                <a:latin typeface="Times New Roman" panose="02020603050405020304"/>
                <a:ea typeface="Calibri" panose="020F0502020204030204"/>
                <a:cs typeface="Times New Roman" panose="02020603050405020304"/>
              </a:rPr>
              <a:t>of Rupee</a:t>
            </a:r>
            <a:br>
              <a:rPr lang="en-IN" sz="2300" b="1" dirty="0">
                <a:solidFill>
                  <a:prstClr val="black"/>
                </a:solidFill>
                <a:ea typeface="Calibri" panose="020F0502020204030204"/>
                <a:cs typeface="Times New Roman" panose="02020603050405020304"/>
              </a:rPr>
            </a:br>
            <a:endParaRPr lang="en-IN" sz="2300" dirty="0"/>
          </a:p>
        </p:txBody>
      </p:sp>
      <p:sp>
        <p:nvSpPr>
          <p:cNvPr id="3" name="Content Placeholder 2"/>
          <p:cNvSpPr>
            <a:spLocks noGrp="1"/>
          </p:cNvSpPr>
          <p:nvPr>
            <p:ph idx="1"/>
          </p:nvPr>
        </p:nvSpPr>
        <p:spPr>
          <a:xfrm>
            <a:off x="457200" y="1484784"/>
            <a:ext cx="8229600" cy="4641379"/>
          </a:xfrm>
          <a:solidFill>
            <a:schemeClr val="accent3">
              <a:lumMod val="20000"/>
              <a:lumOff val="80000"/>
            </a:schemeClr>
          </a:solidFill>
        </p:spPr>
        <p:txBody>
          <a:bodyPr>
            <a:noAutofit/>
          </a:bodyPr>
          <a:lstStyle/>
          <a:p>
            <a:pPr marL="457200" indent="-457200">
              <a:lnSpc>
                <a:spcPct val="115000"/>
              </a:lnSpc>
              <a:spcAft>
                <a:spcPts val="1000"/>
              </a:spcAft>
              <a:buFont typeface="+mj-lt"/>
              <a:buAutoNum type="arabicPeriod"/>
            </a:pPr>
            <a:r>
              <a:rPr lang="en-IN" sz="2200" dirty="0" smtClean="0">
                <a:latin typeface="Times New Roman" panose="02020603050405020304"/>
                <a:ea typeface="Calibri" panose="020F0502020204030204"/>
                <a:cs typeface="Times New Roman" panose="02020603050405020304"/>
              </a:rPr>
              <a:t>It </a:t>
            </a:r>
            <a:r>
              <a:rPr lang="en-IN" sz="2200" dirty="0">
                <a:latin typeface="Times New Roman" panose="02020603050405020304"/>
                <a:ea typeface="Calibri" panose="020F0502020204030204"/>
                <a:cs typeface="Times New Roman" panose="02020603050405020304"/>
              </a:rPr>
              <a:t>encourages </a:t>
            </a:r>
            <a:r>
              <a:rPr lang="en-IN" sz="2200" dirty="0" smtClean="0">
                <a:latin typeface="Times New Roman" panose="02020603050405020304"/>
                <a:ea typeface="Calibri" panose="020F0502020204030204"/>
                <a:cs typeface="Times New Roman" panose="02020603050405020304"/>
              </a:rPr>
              <a:t>exports.</a:t>
            </a:r>
            <a:endParaRPr lang="en-IN" sz="2200" dirty="0" smtClean="0">
              <a:latin typeface="Times New Roman" panose="02020603050405020304"/>
              <a:ea typeface="Calibri" panose="020F0502020204030204"/>
              <a:cs typeface="Times New Roman" panose="02020603050405020304"/>
            </a:endParaRPr>
          </a:p>
          <a:p>
            <a:pPr marL="457200" indent="-457200">
              <a:lnSpc>
                <a:spcPct val="115000"/>
              </a:lnSpc>
              <a:spcAft>
                <a:spcPts val="1000"/>
              </a:spcAft>
              <a:buFont typeface="+mj-lt"/>
              <a:buAutoNum type="arabicPeriod"/>
            </a:pPr>
            <a:r>
              <a:rPr lang="en-IN" sz="2200" dirty="0" smtClean="0">
                <a:latin typeface="Times New Roman" panose="02020603050405020304"/>
                <a:ea typeface="Calibri" panose="020F0502020204030204"/>
                <a:cs typeface="Times New Roman" panose="02020603050405020304"/>
              </a:rPr>
              <a:t>It </a:t>
            </a:r>
            <a:r>
              <a:rPr lang="en-IN" sz="2200" dirty="0">
                <a:latin typeface="Times New Roman" panose="02020603050405020304"/>
                <a:ea typeface="Calibri" panose="020F0502020204030204"/>
                <a:cs typeface="Times New Roman" panose="02020603050405020304"/>
              </a:rPr>
              <a:t>gives an indication of the real value of the </a:t>
            </a:r>
            <a:r>
              <a:rPr lang="en-IN" sz="2200" dirty="0" smtClean="0">
                <a:latin typeface="Times New Roman" panose="02020603050405020304"/>
                <a:ea typeface="Calibri" panose="020F0502020204030204"/>
                <a:cs typeface="Times New Roman" panose="02020603050405020304"/>
              </a:rPr>
              <a:t>currency.</a:t>
            </a:r>
            <a:endParaRPr lang="en-IN" sz="2200" dirty="0" smtClean="0">
              <a:latin typeface="Times New Roman" panose="02020603050405020304"/>
              <a:ea typeface="Calibri" panose="020F0502020204030204"/>
              <a:cs typeface="Times New Roman" panose="02020603050405020304"/>
            </a:endParaRPr>
          </a:p>
          <a:p>
            <a:pPr marL="457200" indent="-457200">
              <a:lnSpc>
                <a:spcPct val="115000"/>
              </a:lnSpc>
              <a:spcAft>
                <a:spcPts val="1000"/>
              </a:spcAft>
              <a:buFont typeface="+mj-lt"/>
              <a:buAutoNum type="arabicPeriod"/>
            </a:pPr>
            <a:r>
              <a:rPr lang="en-IN" sz="2200" dirty="0" smtClean="0">
                <a:latin typeface="Times New Roman" panose="02020603050405020304"/>
                <a:ea typeface="Calibri" panose="020F0502020204030204"/>
                <a:cs typeface="Times New Roman" panose="02020603050405020304"/>
              </a:rPr>
              <a:t>It </a:t>
            </a:r>
            <a:r>
              <a:rPr lang="en-IN" sz="2200" dirty="0">
                <a:latin typeface="Times New Roman" panose="02020603050405020304"/>
                <a:ea typeface="Calibri" panose="020F0502020204030204"/>
                <a:cs typeface="Times New Roman" panose="02020603050405020304"/>
              </a:rPr>
              <a:t>encourages those imports with no or less import intensity. </a:t>
            </a:r>
            <a:endParaRPr lang="en-IN" sz="2200" dirty="0" smtClean="0">
              <a:latin typeface="Times New Roman" panose="02020603050405020304"/>
              <a:ea typeface="Calibri" panose="020F0502020204030204"/>
              <a:cs typeface="Times New Roman" panose="02020603050405020304"/>
            </a:endParaRPr>
          </a:p>
          <a:p>
            <a:pPr marL="457200" indent="-457200">
              <a:lnSpc>
                <a:spcPct val="115000"/>
              </a:lnSpc>
              <a:spcAft>
                <a:spcPts val="1000"/>
              </a:spcAft>
              <a:buFont typeface="+mj-lt"/>
              <a:buAutoNum type="arabicPeriod"/>
            </a:pPr>
            <a:r>
              <a:rPr lang="en-IN" sz="2200" dirty="0" smtClean="0">
                <a:latin typeface="Times New Roman" panose="02020603050405020304"/>
                <a:ea typeface="Calibri" panose="020F0502020204030204"/>
                <a:cs typeface="Times New Roman" panose="02020603050405020304"/>
              </a:rPr>
              <a:t>It </a:t>
            </a:r>
            <a:r>
              <a:rPr lang="en-IN" sz="2200" dirty="0">
                <a:latin typeface="Times New Roman" panose="02020603050405020304"/>
                <a:ea typeface="Calibri" panose="020F0502020204030204"/>
                <a:cs typeface="Times New Roman" panose="02020603050405020304"/>
              </a:rPr>
              <a:t>provides incentives for remittances by NRIs</a:t>
            </a:r>
            <a:r>
              <a:rPr lang="en-IN" sz="2200" dirty="0" smtClean="0">
                <a:latin typeface="Times New Roman" panose="02020603050405020304"/>
                <a:ea typeface="Calibri" panose="020F0502020204030204"/>
                <a:cs typeface="Times New Roman" panose="02020603050405020304"/>
              </a:rPr>
              <a:t>.</a:t>
            </a:r>
            <a:endParaRPr lang="en-IN" sz="2200" dirty="0" smtClean="0">
              <a:latin typeface="Times New Roman" panose="02020603050405020304"/>
              <a:ea typeface="Calibri" panose="020F0502020204030204"/>
              <a:cs typeface="Times New Roman" panose="02020603050405020304"/>
            </a:endParaRPr>
          </a:p>
          <a:p>
            <a:pPr marL="457200" indent="-457200">
              <a:lnSpc>
                <a:spcPct val="115000"/>
              </a:lnSpc>
              <a:spcAft>
                <a:spcPts val="1000"/>
              </a:spcAft>
              <a:buFont typeface="+mj-lt"/>
              <a:buAutoNum type="arabicPeriod"/>
            </a:pPr>
            <a:r>
              <a:rPr lang="en-IN" sz="2200" dirty="0" smtClean="0">
                <a:latin typeface="Times New Roman" panose="02020603050405020304"/>
                <a:ea typeface="Calibri" panose="020F0502020204030204"/>
                <a:cs typeface="Times New Roman" panose="02020603050405020304"/>
              </a:rPr>
              <a:t>Illegal </a:t>
            </a:r>
            <a:r>
              <a:rPr lang="en-IN" sz="2200" dirty="0">
                <a:latin typeface="Times New Roman" panose="02020603050405020304"/>
                <a:ea typeface="Calibri" panose="020F0502020204030204"/>
                <a:cs typeface="Times New Roman" panose="02020603050405020304"/>
              </a:rPr>
              <a:t>remittances would not remain attractive. </a:t>
            </a:r>
            <a:endParaRPr lang="en-IN" sz="2200" dirty="0" smtClean="0">
              <a:latin typeface="Times New Roman" panose="02020603050405020304"/>
              <a:ea typeface="Calibri" panose="020F0502020204030204"/>
              <a:cs typeface="Times New Roman" panose="02020603050405020304"/>
            </a:endParaRPr>
          </a:p>
          <a:p>
            <a:pPr marL="457200" indent="-457200">
              <a:lnSpc>
                <a:spcPct val="115000"/>
              </a:lnSpc>
              <a:spcAft>
                <a:spcPts val="1000"/>
              </a:spcAft>
              <a:buFont typeface="+mj-lt"/>
              <a:buAutoNum type="arabicPeriod"/>
            </a:pPr>
            <a:r>
              <a:rPr lang="en-IN" sz="2200" dirty="0" smtClean="0">
                <a:latin typeface="Times New Roman" panose="02020603050405020304"/>
                <a:ea typeface="Calibri" panose="020F0502020204030204"/>
              </a:rPr>
              <a:t>It </a:t>
            </a:r>
            <a:r>
              <a:rPr lang="en-IN" sz="2200" dirty="0">
                <a:latin typeface="Times New Roman" panose="02020603050405020304"/>
                <a:ea typeface="Calibri" panose="020F0502020204030204"/>
              </a:rPr>
              <a:t>may result in automatic self-balancing of total foreign receipts and payments. </a:t>
            </a:r>
            <a:endParaRPr lang="en-IN" sz="2200" dirty="0" smtClean="0">
              <a:latin typeface="Times New Roman" panose="02020603050405020304"/>
              <a:ea typeface="Calibri" panose="020F0502020204030204"/>
            </a:endParaRPr>
          </a:p>
          <a:p>
            <a:pPr marL="457200" indent="-457200">
              <a:lnSpc>
                <a:spcPct val="115000"/>
              </a:lnSpc>
              <a:spcAft>
                <a:spcPts val="1000"/>
              </a:spcAft>
              <a:buFont typeface="+mj-lt"/>
              <a:buAutoNum type="arabicPeriod"/>
            </a:pPr>
            <a:r>
              <a:rPr lang="en-IN" sz="2200" dirty="0" smtClean="0">
                <a:latin typeface="Times New Roman" panose="02020603050405020304"/>
                <a:ea typeface="Calibri" panose="020F0502020204030204"/>
              </a:rPr>
              <a:t>It </a:t>
            </a:r>
            <a:r>
              <a:rPr lang="en-IN" sz="2200" dirty="0">
                <a:latin typeface="Times New Roman" panose="02020603050405020304"/>
                <a:ea typeface="Calibri" panose="020F0502020204030204"/>
              </a:rPr>
              <a:t>enables the Indian investors to hold internationally diversified investment portfolio. </a:t>
            </a:r>
            <a:endParaRPr lang="en-IN" sz="22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a:solidFill>
            <a:schemeClr val="accent3">
              <a:lumMod val="40000"/>
              <a:lumOff val="60000"/>
            </a:schemeClr>
          </a:solidFill>
        </p:spPr>
        <p:txBody>
          <a:bodyPr>
            <a:normAutofit fontScale="90000"/>
          </a:bodyPr>
          <a:lstStyle/>
          <a:p>
            <a:r>
              <a:rPr lang="en-IN" sz="2300" b="1" dirty="0">
                <a:solidFill>
                  <a:prstClr val="black"/>
                </a:solidFill>
                <a:latin typeface="Times New Roman" panose="02020603050405020304"/>
                <a:ea typeface="Calibri" panose="020F0502020204030204"/>
                <a:cs typeface="Times New Roman" panose="02020603050405020304"/>
              </a:rPr>
              <a:t> </a:t>
            </a:r>
            <a:br>
              <a:rPr lang="en-IN" sz="2300" b="1" dirty="0" smtClean="0">
                <a:solidFill>
                  <a:prstClr val="black"/>
                </a:solidFill>
                <a:latin typeface="Times New Roman" panose="02020603050405020304"/>
                <a:ea typeface="Calibri" panose="020F0502020204030204"/>
                <a:cs typeface="Times New Roman" panose="02020603050405020304"/>
              </a:rPr>
            </a:br>
            <a:br>
              <a:rPr lang="en-IN" sz="2300" b="1" dirty="0">
                <a:solidFill>
                  <a:prstClr val="black"/>
                </a:solidFill>
                <a:latin typeface="Times New Roman" panose="02020603050405020304"/>
                <a:ea typeface="Calibri" panose="020F0502020204030204"/>
                <a:cs typeface="Times New Roman" panose="02020603050405020304"/>
              </a:rPr>
            </a:br>
            <a:r>
              <a:rPr lang="en-IN" sz="2300" b="1" dirty="0" smtClean="0">
                <a:solidFill>
                  <a:prstClr val="black"/>
                </a:solidFill>
                <a:latin typeface="Times New Roman" panose="02020603050405020304"/>
                <a:ea typeface="Calibri" panose="020F0502020204030204"/>
                <a:cs typeface="Times New Roman" panose="02020603050405020304"/>
              </a:rPr>
              <a:t>Disadvantages </a:t>
            </a:r>
            <a:r>
              <a:rPr lang="en-IN" sz="2300" b="1" dirty="0">
                <a:solidFill>
                  <a:prstClr val="black"/>
                </a:solidFill>
                <a:latin typeface="Times New Roman" panose="02020603050405020304"/>
                <a:ea typeface="Calibri" panose="020F0502020204030204"/>
                <a:cs typeface="Times New Roman" panose="02020603050405020304"/>
              </a:rPr>
              <a:t>of </a:t>
            </a:r>
            <a:br>
              <a:rPr lang="en-IN" sz="2300" b="1" dirty="0">
                <a:solidFill>
                  <a:prstClr val="black"/>
                </a:solidFill>
                <a:latin typeface="Times New Roman" panose="02020603050405020304"/>
                <a:ea typeface="Calibri" panose="020F0502020204030204"/>
                <a:cs typeface="Times New Roman" panose="02020603050405020304"/>
              </a:rPr>
            </a:br>
            <a:r>
              <a:rPr lang="en-IN" sz="2300" b="1" dirty="0">
                <a:solidFill>
                  <a:prstClr val="black"/>
                </a:solidFill>
                <a:latin typeface="Times New Roman" panose="02020603050405020304"/>
                <a:ea typeface="Calibri" panose="020F0502020204030204"/>
                <a:cs typeface="Times New Roman" panose="02020603050405020304"/>
              </a:rPr>
              <a:t>Current account convertibility of Rupee</a:t>
            </a:r>
            <a:br>
              <a:rPr lang="en-IN" sz="2300" b="1" dirty="0">
                <a:solidFill>
                  <a:prstClr val="black"/>
                </a:solidFill>
                <a:ea typeface="Calibri" panose="020F0502020204030204"/>
                <a:cs typeface="Times New Roman" panose="02020603050405020304"/>
              </a:rPr>
            </a:br>
            <a:endParaRPr lang="en-IN" dirty="0"/>
          </a:p>
        </p:txBody>
      </p:sp>
      <p:sp>
        <p:nvSpPr>
          <p:cNvPr id="3" name="Content Placeholder 2"/>
          <p:cNvSpPr>
            <a:spLocks noGrp="1"/>
          </p:cNvSpPr>
          <p:nvPr>
            <p:ph idx="1"/>
          </p:nvPr>
        </p:nvSpPr>
        <p:spPr>
          <a:xfrm>
            <a:off x="457200" y="1124744"/>
            <a:ext cx="8229600" cy="5472608"/>
          </a:xfrm>
          <a:solidFill>
            <a:schemeClr val="accent3">
              <a:lumMod val="20000"/>
              <a:lumOff val="80000"/>
            </a:schemeClr>
          </a:solidFill>
        </p:spPr>
        <p:txBody>
          <a:bodyPr>
            <a:noAutofit/>
          </a:bodyPr>
          <a:lstStyle/>
          <a:p>
            <a:pPr marL="457200" indent="-457200">
              <a:lnSpc>
                <a:spcPct val="115000"/>
              </a:lnSpc>
              <a:spcAft>
                <a:spcPts val="1000"/>
              </a:spcAft>
              <a:buFont typeface="+mj-lt"/>
              <a:buAutoNum type="arabicPeriod"/>
            </a:pPr>
            <a:r>
              <a:rPr lang="en-IN" sz="2200" dirty="0" smtClean="0">
                <a:latin typeface="Times New Roman" panose="02020603050405020304"/>
                <a:ea typeface="Calibri" panose="020F0502020204030204"/>
                <a:cs typeface="Times New Roman" panose="02020603050405020304"/>
              </a:rPr>
              <a:t>If </a:t>
            </a:r>
            <a:r>
              <a:rPr lang="en-IN" sz="2200" dirty="0">
                <a:latin typeface="Times New Roman" panose="02020603050405020304"/>
                <a:ea typeface="Calibri" panose="020F0502020204030204"/>
                <a:cs typeface="Times New Roman" panose="02020603050405020304"/>
              </a:rPr>
              <a:t>it is difficult to </a:t>
            </a:r>
            <a:r>
              <a:rPr lang="en-IN" sz="2200" b="1" dirty="0">
                <a:latin typeface="Times New Roman" panose="02020603050405020304"/>
                <a:ea typeface="Calibri" panose="020F0502020204030204"/>
                <a:cs typeface="Times New Roman" panose="02020603050405020304"/>
              </a:rPr>
              <a:t>keep</a:t>
            </a:r>
            <a:r>
              <a:rPr lang="en-IN" sz="2200" dirty="0">
                <a:latin typeface="Times New Roman" panose="02020603050405020304"/>
                <a:ea typeface="Calibri" panose="020F0502020204030204"/>
                <a:cs typeface="Times New Roman" panose="02020603050405020304"/>
              </a:rPr>
              <a:t> the current account balance </a:t>
            </a:r>
            <a:r>
              <a:rPr lang="en-IN" sz="2200" b="1" dirty="0">
                <a:latin typeface="Times New Roman" panose="02020603050405020304"/>
                <a:ea typeface="Calibri" panose="020F0502020204030204"/>
                <a:cs typeface="Times New Roman" panose="02020603050405020304"/>
              </a:rPr>
              <a:t>under control</a:t>
            </a:r>
            <a:r>
              <a:rPr lang="en-IN" sz="2200" dirty="0">
                <a:latin typeface="Times New Roman" panose="02020603050405020304"/>
                <a:ea typeface="Calibri" panose="020F0502020204030204"/>
                <a:cs typeface="Times New Roman" panose="02020603050405020304"/>
              </a:rPr>
              <a:t>. The free market exchange rate is likely to increase </a:t>
            </a:r>
            <a:r>
              <a:rPr lang="en-IN" sz="2200" dirty="0" smtClean="0">
                <a:latin typeface="Times New Roman" panose="02020603050405020304"/>
                <a:ea typeface="Calibri" panose="020F0502020204030204"/>
                <a:cs typeface="Times New Roman" panose="02020603050405020304"/>
              </a:rPr>
              <a:t>steeply.</a:t>
            </a:r>
            <a:endParaRPr lang="en-IN" sz="2200" dirty="0" smtClean="0">
              <a:ea typeface="Calibri" panose="020F0502020204030204"/>
              <a:cs typeface="Times New Roman" panose="02020603050405020304"/>
            </a:endParaRPr>
          </a:p>
          <a:p>
            <a:pPr marL="457200" indent="-457200">
              <a:lnSpc>
                <a:spcPct val="115000"/>
              </a:lnSpc>
              <a:spcAft>
                <a:spcPts val="1000"/>
              </a:spcAft>
              <a:buFont typeface="+mj-lt"/>
              <a:buAutoNum type="arabicPeriod"/>
            </a:pPr>
            <a:r>
              <a:rPr lang="en-IN" sz="2200" dirty="0" smtClean="0">
                <a:latin typeface="Times New Roman" panose="02020603050405020304"/>
                <a:ea typeface="Calibri" panose="020F0502020204030204"/>
                <a:cs typeface="Times New Roman" panose="02020603050405020304"/>
              </a:rPr>
              <a:t>If </a:t>
            </a:r>
            <a:r>
              <a:rPr lang="en-IN" sz="2200" dirty="0">
                <a:latin typeface="Times New Roman" panose="02020603050405020304"/>
                <a:ea typeface="Calibri" panose="020F0502020204030204"/>
                <a:cs typeface="Times New Roman" panose="02020603050405020304"/>
              </a:rPr>
              <a:t>full convertibility </a:t>
            </a:r>
            <a:r>
              <a:rPr lang="en-IN" sz="2200" b="1" dirty="0">
                <a:latin typeface="Times New Roman" panose="02020603050405020304"/>
                <a:ea typeface="Calibri" panose="020F0502020204030204"/>
                <a:cs typeface="Times New Roman" panose="02020603050405020304"/>
              </a:rPr>
              <a:t>causes appreciation of rupee</a:t>
            </a:r>
            <a:r>
              <a:rPr lang="en-IN" sz="2200" dirty="0">
                <a:latin typeface="Times New Roman" panose="02020603050405020304"/>
                <a:ea typeface="Calibri" panose="020F0502020204030204"/>
                <a:cs typeface="Times New Roman" panose="02020603050405020304"/>
              </a:rPr>
              <a:t>, exports are likely to </a:t>
            </a:r>
            <a:r>
              <a:rPr lang="en-IN" sz="2200" dirty="0" smtClean="0">
                <a:latin typeface="Times New Roman" panose="02020603050405020304"/>
                <a:ea typeface="Calibri" panose="020F0502020204030204"/>
                <a:cs typeface="Times New Roman" panose="02020603050405020304"/>
              </a:rPr>
              <a:t>decrease.</a:t>
            </a:r>
            <a:endParaRPr lang="en-IN" sz="2200" dirty="0" smtClean="0">
              <a:latin typeface="Times New Roman" panose="02020603050405020304"/>
              <a:ea typeface="Calibri" panose="020F0502020204030204"/>
              <a:cs typeface="Times New Roman" panose="02020603050405020304"/>
            </a:endParaRPr>
          </a:p>
          <a:p>
            <a:pPr marL="457200" indent="-457200">
              <a:lnSpc>
                <a:spcPct val="115000"/>
              </a:lnSpc>
              <a:spcAft>
                <a:spcPts val="1000"/>
              </a:spcAft>
              <a:buFont typeface="+mj-lt"/>
              <a:buAutoNum type="arabicPeriod"/>
            </a:pPr>
            <a:r>
              <a:rPr lang="en-IN" sz="2200" dirty="0" smtClean="0">
                <a:latin typeface="Times New Roman" panose="02020603050405020304"/>
                <a:ea typeface="Calibri" panose="020F0502020204030204"/>
                <a:cs typeface="Times New Roman" panose="02020603050405020304"/>
              </a:rPr>
              <a:t>When </a:t>
            </a:r>
            <a:r>
              <a:rPr lang="en-IN" sz="2200" dirty="0">
                <a:latin typeface="Times New Roman" panose="02020603050405020304"/>
                <a:ea typeface="Calibri" panose="020F0502020204030204"/>
                <a:cs typeface="Times New Roman" panose="02020603050405020304"/>
              </a:rPr>
              <a:t>there is appreciation of rupee, as a result of </a:t>
            </a:r>
            <a:r>
              <a:rPr lang="en-IN" sz="2200" dirty="0" smtClean="0">
                <a:latin typeface="Times New Roman" panose="02020603050405020304"/>
                <a:ea typeface="Calibri" panose="020F0502020204030204"/>
                <a:cs typeface="Times New Roman" panose="02020603050405020304"/>
              </a:rPr>
              <a:t>free convertibility</a:t>
            </a:r>
            <a:r>
              <a:rPr lang="en-IN" sz="2200" dirty="0">
                <a:latin typeface="Times New Roman" panose="02020603050405020304"/>
                <a:ea typeface="Calibri" panose="020F0502020204030204"/>
                <a:cs typeface="Times New Roman" panose="02020603050405020304"/>
              </a:rPr>
              <a:t>, </a:t>
            </a:r>
            <a:r>
              <a:rPr lang="en-IN" sz="2200" b="1" dirty="0">
                <a:latin typeface="Times New Roman" panose="02020603050405020304"/>
                <a:ea typeface="Calibri" panose="020F0502020204030204"/>
                <a:cs typeface="Times New Roman" panose="02020603050405020304"/>
              </a:rPr>
              <a:t>the imports are likely to increase</a:t>
            </a:r>
            <a:r>
              <a:rPr lang="en-IN" sz="2200" dirty="0">
                <a:latin typeface="Times New Roman" panose="02020603050405020304"/>
                <a:ea typeface="Calibri" panose="020F0502020204030204"/>
                <a:cs typeface="Times New Roman" panose="02020603050405020304"/>
              </a:rPr>
              <a:t>. This may adversely affect the BOP deficit</a:t>
            </a:r>
            <a:r>
              <a:rPr lang="en-IN" sz="2200" dirty="0" smtClean="0">
                <a:latin typeface="Times New Roman" panose="02020603050405020304"/>
                <a:ea typeface="Calibri" panose="020F0502020204030204"/>
                <a:cs typeface="Times New Roman" panose="02020603050405020304"/>
              </a:rPr>
              <a:t>.</a:t>
            </a:r>
            <a:endParaRPr lang="en-IN" sz="2200" dirty="0" smtClean="0">
              <a:latin typeface="Times New Roman" panose="02020603050405020304"/>
              <a:ea typeface="Calibri" panose="020F0502020204030204"/>
              <a:cs typeface="Times New Roman" panose="02020603050405020304"/>
            </a:endParaRPr>
          </a:p>
          <a:p>
            <a:pPr marL="457200" indent="-457200">
              <a:lnSpc>
                <a:spcPct val="115000"/>
              </a:lnSpc>
              <a:spcAft>
                <a:spcPts val="1000"/>
              </a:spcAft>
              <a:buFont typeface="+mj-lt"/>
              <a:buAutoNum type="arabicPeriod"/>
            </a:pPr>
            <a:r>
              <a:rPr lang="en-IN" sz="2200" dirty="0" smtClean="0">
                <a:latin typeface="Times New Roman" panose="02020603050405020304"/>
                <a:ea typeface="Calibri" panose="020F0502020204030204"/>
                <a:cs typeface="Times New Roman" panose="02020603050405020304"/>
              </a:rPr>
              <a:t>If </a:t>
            </a:r>
            <a:r>
              <a:rPr lang="en-IN" sz="2200" dirty="0">
                <a:latin typeface="Times New Roman" panose="02020603050405020304"/>
                <a:ea typeface="Calibri" panose="020F0502020204030204"/>
                <a:cs typeface="Times New Roman" panose="02020603050405020304"/>
              </a:rPr>
              <a:t>full convertibility causes depreciation of currency (rupee), the import prices are likely to increase. This may </a:t>
            </a:r>
            <a:r>
              <a:rPr lang="en-IN" sz="2200" b="1" dirty="0">
                <a:latin typeface="Times New Roman" panose="02020603050405020304"/>
                <a:ea typeface="Calibri" panose="020F0502020204030204"/>
                <a:cs typeface="Times New Roman" panose="02020603050405020304"/>
              </a:rPr>
              <a:t>create inflationary pressure</a:t>
            </a:r>
            <a:r>
              <a:rPr lang="en-IN" sz="2200" dirty="0" smtClean="0">
                <a:latin typeface="Times New Roman" panose="02020603050405020304"/>
                <a:ea typeface="Calibri" panose="020F0502020204030204"/>
                <a:cs typeface="Times New Roman" panose="02020603050405020304"/>
              </a:rPr>
              <a:t>.</a:t>
            </a:r>
            <a:endParaRPr lang="en-IN" sz="2200" dirty="0" smtClean="0">
              <a:latin typeface="Times New Roman" panose="02020603050405020304"/>
              <a:ea typeface="Calibri" panose="020F0502020204030204"/>
              <a:cs typeface="Times New Roman" panose="02020603050405020304"/>
            </a:endParaRPr>
          </a:p>
          <a:p>
            <a:pPr marL="457200" indent="-457200">
              <a:lnSpc>
                <a:spcPct val="115000"/>
              </a:lnSpc>
              <a:spcAft>
                <a:spcPts val="1000"/>
              </a:spcAft>
              <a:buFont typeface="+mj-lt"/>
              <a:buAutoNum type="arabicPeriod"/>
            </a:pPr>
            <a:r>
              <a:rPr lang="en-IN" sz="2200" dirty="0" smtClean="0">
                <a:latin typeface="Times New Roman" panose="02020603050405020304"/>
                <a:ea typeface="Calibri" panose="020F0502020204030204"/>
              </a:rPr>
              <a:t>Full </a:t>
            </a:r>
            <a:r>
              <a:rPr lang="en-IN" sz="2200" dirty="0">
                <a:latin typeface="Times New Roman" panose="02020603050405020304"/>
                <a:ea typeface="Calibri" panose="020F0502020204030204"/>
              </a:rPr>
              <a:t>convertibility of rupee may </a:t>
            </a:r>
            <a:r>
              <a:rPr lang="en-IN" sz="2200" b="1" dirty="0">
                <a:latin typeface="Times New Roman" panose="02020603050405020304"/>
                <a:ea typeface="Calibri" panose="020F0502020204030204"/>
              </a:rPr>
              <a:t>strengthen the speculative tendencies. </a:t>
            </a:r>
            <a:endParaRPr lang="en-IN" sz="2200" b="1"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40000"/>
              <a:lumOff val="60000"/>
            </a:schemeClr>
          </a:solidFill>
        </p:spPr>
        <p:txBody>
          <a:bodyPr>
            <a:normAutofit/>
          </a:bodyPr>
          <a:lstStyle/>
          <a:p>
            <a:pPr>
              <a:lnSpc>
                <a:spcPct val="115000"/>
              </a:lnSpc>
              <a:spcAft>
                <a:spcPts val="1000"/>
              </a:spcAft>
            </a:pPr>
            <a:r>
              <a:rPr lang="en-IN" sz="2200" b="1" dirty="0">
                <a:latin typeface="Times New Roman" panose="02020603050405020304"/>
                <a:ea typeface="Calibri" panose="020F0502020204030204"/>
                <a:cs typeface="Times New Roman" panose="02020603050405020304"/>
              </a:rPr>
              <a:t>Capital Account Convertibility</a:t>
            </a:r>
            <a:br>
              <a:rPr lang="en-IN" sz="2200" b="1" dirty="0">
                <a:ea typeface="Calibri" panose="020F0502020204030204"/>
                <a:cs typeface="Times New Roman" panose="02020603050405020304"/>
              </a:rPr>
            </a:br>
            <a:endParaRPr lang="en-IN" sz="2200" b="1" dirty="0"/>
          </a:p>
        </p:txBody>
      </p:sp>
      <p:sp>
        <p:nvSpPr>
          <p:cNvPr id="3" name="Content Placeholder 2"/>
          <p:cNvSpPr>
            <a:spLocks noGrp="1"/>
          </p:cNvSpPr>
          <p:nvPr>
            <p:ph idx="1"/>
          </p:nvPr>
        </p:nvSpPr>
        <p:spPr>
          <a:solidFill>
            <a:schemeClr val="accent3">
              <a:lumMod val="20000"/>
              <a:lumOff val="80000"/>
            </a:schemeClr>
          </a:solidFill>
        </p:spPr>
        <p:txBody>
          <a:bodyPr>
            <a:noAutofit/>
          </a:bodyPr>
          <a:lstStyle/>
          <a:p>
            <a:pPr>
              <a:lnSpc>
                <a:spcPct val="115000"/>
              </a:lnSpc>
              <a:spcAft>
                <a:spcPts val="1000"/>
              </a:spcAft>
            </a:pPr>
            <a:r>
              <a:rPr lang="en-IN" sz="2200" dirty="0" smtClean="0">
                <a:latin typeface="Times New Roman" panose="02020603050405020304"/>
                <a:ea typeface="Calibri" panose="020F0502020204030204"/>
                <a:cs typeface="Times New Roman" panose="02020603050405020304"/>
              </a:rPr>
              <a:t>Capital </a:t>
            </a:r>
            <a:r>
              <a:rPr lang="en-IN" sz="2200" dirty="0">
                <a:latin typeface="Times New Roman" panose="02020603050405020304"/>
                <a:ea typeface="Calibri" panose="020F0502020204030204"/>
                <a:cs typeface="Times New Roman" panose="02020603050405020304"/>
              </a:rPr>
              <a:t>account convertibility refers to</a:t>
            </a:r>
            <a:r>
              <a:rPr lang="en-IN" sz="2200" b="1" dirty="0">
                <a:latin typeface="Times New Roman" panose="02020603050405020304"/>
                <a:ea typeface="Calibri" panose="020F0502020204030204"/>
                <a:cs typeface="Times New Roman" panose="02020603050405020304"/>
              </a:rPr>
              <a:t> the removal of restrictions on payments relating to the capital transactions like inflow and outflow of short-term and long-term </a:t>
            </a:r>
            <a:r>
              <a:rPr lang="en-IN" sz="2200" b="1" dirty="0" smtClean="0">
                <a:latin typeface="Times New Roman" panose="02020603050405020304"/>
                <a:ea typeface="Calibri" panose="020F0502020204030204"/>
                <a:cs typeface="Times New Roman" panose="02020603050405020304"/>
              </a:rPr>
              <a:t>capital. </a:t>
            </a:r>
            <a:endParaRPr lang="en-IN" sz="2200" b="1" dirty="0" smtClean="0">
              <a:latin typeface="Times New Roman" panose="02020603050405020304"/>
              <a:ea typeface="Calibri" panose="020F0502020204030204"/>
              <a:cs typeface="Times New Roman" panose="02020603050405020304"/>
            </a:endParaRPr>
          </a:p>
          <a:p>
            <a:pPr>
              <a:lnSpc>
                <a:spcPct val="115000"/>
              </a:lnSpc>
              <a:spcAft>
                <a:spcPts val="1000"/>
              </a:spcAft>
            </a:pPr>
            <a:r>
              <a:rPr lang="en-IN" sz="2200" dirty="0" smtClean="0">
                <a:latin typeface="Times New Roman" panose="02020603050405020304"/>
                <a:ea typeface="Calibri" panose="020F0502020204030204"/>
                <a:cs typeface="Times New Roman" panose="02020603050405020304"/>
              </a:rPr>
              <a:t>It </a:t>
            </a:r>
            <a:r>
              <a:rPr lang="en-IN" sz="2200" dirty="0">
                <a:latin typeface="Times New Roman" panose="02020603050405020304"/>
                <a:ea typeface="Calibri" panose="020F0502020204030204"/>
                <a:cs typeface="Times New Roman" panose="02020603050405020304"/>
              </a:rPr>
              <a:t>implies the right to transact </a:t>
            </a:r>
            <a:r>
              <a:rPr lang="en-IN" sz="2200" b="1" dirty="0">
                <a:latin typeface="Times New Roman" panose="02020603050405020304"/>
                <a:ea typeface="Calibri" panose="020F0502020204030204"/>
                <a:cs typeface="Times New Roman" panose="02020603050405020304"/>
              </a:rPr>
              <a:t>in financial assets</a:t>
            </a:r>
            <a:r>
              <a:rPr lang="en-IN" sz="2200" dirty="0">
                <a:latin typeface="Times New Roman" panose="02020603050405020304"/>
                <a:ea typeface="Calibri" panose="020F0502020204030204"/>
                <a:cs typeface="Times New Roman" panose="02020603050405020304"/>
              </a:rPr>
              <a:t> with foreign countries without restrictions. </a:t>
            </a:r>
            <a:endParaRPr lang="en-IN" sz="2200" dirty="0" smtClean="0">
              <a:latin typeface="Times New Roman" panose="02020603050405020304"/>
              <a:ea typeface="Calibri" panose="020F0502020204030204"/>
              <a:cs typeface="Times New Roman" panose="02020603050405020304"/>
            </a:endParaRPr>
          </a:p>
          <a:p>
            <a:pPr>
              <a:lnSpc>
                <a:spcPct val="115000"/>
              </a:lnSpc>
              <a:spcAft>
                <a:spcPts val="1000"/>
              </a:spcAft>
            </a:pPr>
            <a:r>
              <a:rPr lang="en-IN" sz="2200" dirty="0" smtClean="0">
                <a:latin typeface="Times New Roman" panose="02020603050405020304"/>
                <a:ea typeface="Calibri" panose="020F0502020204030204"/>
                <a:cs typeface="Times New Roman" panose="02020603050405020304"/>
              </a:rPr>
              <a:t>Here, an Indian can dispose off his assets in India and take the money out of the country without any restriction. </a:t>
            </a:r>
            <a:endParaRPr lang="en-IN" sz="2200" dirty="0" smtClean="0">
              <a:latin typeface="Times New Roman" panose="02020603050405020304"/>
              <a:ea typeface="Calibri" panose="020F0502020204030204"/>
              <a:cs typeface="Times New Roman" panose="02020603050405020304"/>
            </a:endParaRPr>
          </a:p>
          <a:p>
            <a:pPr marL="0" indent="0">
              <a:buNone/>
            </a:pPr>
            <a:endParaRPr lang="en-IN" sz="22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a:solidFill>
            <a:schemeClr val="accent3">
              <a:lumMod val="20000"/>
              <a:lumOff val="80000"/>
            </a:schemeClr>
          </a:solidFill>
        </p:spPr>
        <p:txBody>
          <a:bodyPr>
            <a:normAutofit/>
          </a:bodyPr>
          <a:lstStyle/>
          <a:p>
            <a:pPr marL="0" indent="0">
              <a:lnSpc>
                <a:spcPct val="115000"/>
              </a:lnSpc>
              <a:spcAft>
                <a:spcPts val="1000"/>
              </a:spcAft>
              <a:buNone/>
            </a:pPr>
            <a:r>
              <a:rPr lang="en-IN" sz="2200" b="1" dirty="0">
                <a:latin typeface="Times New Roman" panose="02020603050405020304"/>
                <a:ea typeface="Calibri" panose="020F0502020204030204"/>
                <a:cs typeface="Times New Roman" panose="02020603050405020304"/>
              </a:rPr>
              <a:t>Capital account transactions </a:t>
            </a:r>
            <a:r>
              <a:rPr lang="en-IN" sz="2200" dirty="0">
                <a:latin typeface="Times New Roman" panose="02020603050405020304"/>
                <a:ea typeface="Calibri" panose="020F0502020204030204"/>
                <a:cs typeface="Times New Roman" panose="02020603050405020304"/>
              </a:rPr>
              <a:t>consist of the following: </a:t>
            </a:r>
            <a:endParaRPr lang="en-IN" sz="2200" dirty="0" smtClean="0">
              <a:latin typeface="Times New Roman" panose="02020603050405020304"/>
              <a:ea typeface="Calibri" panose="020F0502020204030204"/>
              <a:cs typeface="Times New Roman" panose="02020603050405020304"/>
            </a:endParaRPr>
          </a:p>
          <a:p>
            <a:pPr marL="457200" indent="-457200">
              <a:lnSpc>
                <a:spcPct val="115000"/>
              </a:lnSpc>
              <a:spcAft>
                <a:spcPts val="1000"/>
              </a:spcAft>
              <a:buFont typeface="+mj-lt"/>
              <a:buAutoNum type="arabicPeriod"/>
            </a:pPr>
            <a:r>
              <a:rPr lang="en-IN" sz="2200" dirty="0" smtClean="0">
                <a:latin typeface="Times New Roman" panose="02020603050405020304"/>
                <a:ea typeface="Calibri" panose="020F0502020204030204"/>
                <a:cs typeface="Times New Roman" panose="02020603050405020304"/>
              </a:rPr>
              <a:t>Direct </a:t>
            </a:r>
            <a:r>
              <a:rPr lang="en-IN" sz="2200" dirty="0">
                <a:latin typeface="Times New Roman" panose="02020603050405020304"/>
                <a:ea typeface="Calibri" panose="020F0502020204030204"/>
                <a:cs typeface="Times New Roman" panose="02020603050405020304"/>
              </a:rPr>
              <a:t>foreign investments (both inward and outward) </a:t>
            </a:r>
            <a:endParaRPr lang="en-IN" sz="2200" dirty="0" smtClean="0">
              <a:latin typeface="Times New Roman" panose="02020603050405020304"/>
              <a:ea typeface="Calibri" panose="020F0502020204030204"/>
              <a:cs typeface="Times New Roman" panose="02020603050405020304"/>
            </a:endParaRPr>
          </a:p>
          <a:p>
            <a:pPr marL="457200" indent="-457200">
              <a:lnSpc>
                <a:spcPct val="115000"/>
              </a:lnSpc>
              <a:spcAft>
                <a:spcPts val="1000"/>
              </a:spcAft>
              <a:buFont typeface="+mj-lt"/>
              <a:buAutoNum type="arabicPeriod"/>
            </a:pPr>
            <a:r>
              <a:rPr lang="en-IN" sz="2200" dirty="0" smtClean="0">
                <a:latin typeface="Times New Roman" panose="02020603050405020304"/>
                <a:ea typeface="Calibri" panose="020F0502020204030204"/>
                <a:cs typeface="Times New Roman" panose="02020603050405020304"/>
              </a:rPr>
              <a:t>Investment </a:t>
            </a:r>
            <a:r>
              <a:rPr lang="en-IN" sz="2200" dirty="0">
                <a:latin typeface="Times New Roman" panose="02020603050405020304"/>
                <a:ea typeface="Calibri" panose="020F0502020204030204"/>
                <a:cs typeface="Times New Roman" panose="02020603050405020304"/>
              </a:rPr>
              <a:t>in securities (both ways) </a:t>
            </a:r>
            <a:endParaRPr lang="en-IN" sz="2200" dirty="0" smtClean="0">
              <a:latin typeface="Times New Roman" panose="02020603050405020304"/>
              <a:ea typeface="Calibri" panose="020F0502020204030204"/>
              <a:cs typeface="Times New Roman" panose="02020603050405020304"/>
            </a:endParaRPr>
          </a:p>
          <a:p>
            <a:pPr marL="457200" indent="-457200">
              <a:lnSpc>
                <a:spcPct val="115000"/>
              </a:lnSpc>
              <a:spcAft>
                <a:spcPts val="1000"/>
              </a:spcAft>
              <a:buFont typeface="+mj-lt"/>
              <a:buAutoNum type="arabicPeriod"/>
            </a:pPr>
            <a:r>
              <a:rPr lang="en-IN" sz="2200" dirty="0" smtClean="0">
                <a:latin typeface="Times New Roman" panose="02020603050405020304"/>
                <a:ea typeface="Calibri" panose="020F0502020204030204"/>
                <a:cs typeface="Times New Roman" panose="02020603050405020304"/>
              </a:rPr>
              <a:t>Other </a:t>
            </a:r>
            <a:r>
              <a:rPr lang="en-IN" sz="2200" dirty="0">
                <a:latin typeface="Times New Roman" panose="02020603050405020304"/>
                <a:ea typeface="Calibri" panose="020F0502020204030204"/>
                <a:cs typeface="Times New Roman" panose="02020603050405020304"/>
              </a:rPr>
              <a:t>investments (both ways) </a:t>
            </a:r>
            <a:endParaRPr lang="en-IN" sz="2200" dirty="0" smtClean="0">
              <a:latin typeface="Times New Roman" panose="02020603050405020304"/>
              <a:ea typeface="Calibri" panose="020F0502020204030204"/>
              <a:cs typeface="Times New Roman" panose="02020603050405020304"/>
            </a:endParaRPr>
          </a:p>
          <a:p>
            <a:pPr marL="457200" indent="-457200">
              <a:lnSpc>
                <a:spcPct val="115000"/>
              </a:lnSpc>
              <a:spcAft>
                <a:spcPts val="1000"/>
              </a:spcAft>
              <a:buFont typeface="+mj-lt"/>
              <a:buAutoNum type="arabicPeriod"/>
            </a:pPr>
            <a:r>
              <a:rPr lang="en-IN" sz="2200" dirty="0" smtClean="0">
                <a:latin typeface="Times New Roman" panose="02020603050405020304"/>
                <a:ea typeface="Calibri" panose="020F0502020204030204"/>
                <a:cs typeface="Times New Roman" panose="02020603050405020304"/>
              </a:rPr>
              <a:t>Government </a:t>
            </a:r>
            <a:r>
              <a:rPr lang="en-IN" sz="2200" dirty="0">
                <a:latin typeface="Times New Roman" panose="02020603050405020304"/>
                <a:ea typeface="Calibri" panose="020F0502020204030204"/>
                <a:cs typeface="Times New Roman" panose="02020603050405020304"/>
              </a:rPr>
              <a:t>loans (both ways) </a:t>
            </a:r>
            <a:endParaRPr lang="en-IN" sz="2200" dirty="0" smtClean="0">
              <a:latin typeface="Times New Roman" panose="02020603050405020304"/>
              <a:ea typeface="Calibri" panose="020F0502020204030204"/>
              <a:cs typeface="Times New Roman" panose="02020603050405020304"/>
            </a:endParaRPr>
          </a:p>
          <a:p>
            <a:pPr marL="457200" indent="-457200">
              <a:lnSpc>
                <a:spcPct val="115000"/>
              </a:lnSpc>
              <a:spcAft>
                <a:spcPts val="1000"/>
              </a:spcAft>
              <a:buFont typeface="+mj-lt"/>
              <a:buAutoNum type="arabicPeriod"/>
            </a:pPr>
            <a:r>
              <a:rPr lang="en-IN" sz="2200" dirty="0" smtClean="0">
                <a:latin typeface="Times New Roman" panose="02020603050405020304"/>
                <a:ea typeface="Calibri" panose="020F0502020204030204"/>
                <a:cs typeface="Times New Roman" panose="02020603050405020304"/>
              </a:rPr>
              <a:t>Short-term </a:t>
            </a:r>
            <a:r>
              <a:rPr lang="en-IN" sz="2200" dirty="0">
                <a:latin typeface="Times New Roman" panose="02020603050405020304"/>
                <a:ea typeface="Calibri" panose="020F0502020204030204"/>
                <a:cs typeface="Times New Roman" panose="02020603050405020304"/>
              </a:rPr>
              <a:t>investments on both directions.</a:t>
            </a:r>
            <a:endParaRPr lang="en-IN" sz="2200" dirty="0">
              <a:ea typeface="Calibri" panose="020F0502020204030204"/>
              <a:cs typeface="Times New Roman" panose="02020603050405020304"/>
            </a:endParaRPr>
          </a:p>
          <a:p>
            <a:endParaRPr lang="en-IN" sz="22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a:solidFill>
            <a:schemeClr val="accent3">
              <a:lumMod val="40000"/>
              <a:lumOff val="60000"/>
            </a:schemeClr>
          </a:solidFill>
        </p:spPr>
        <p:txBody>
          <a:bodyPr>
            <a:normAutofit/>
          </a:bodyPr>
          <a:lstStyle/>
          <a:p>
            <a:r>
              <a:rPr lang="en-IN" sz="2300" b="1" dirty="0">
                <a:solidFill>
                  <a:prstClr val="black"/>
                </a:solidFill>
                <a:latin typeface="Times New Roman" panose="02020603050405020304"/>
                <a:ea typeface="Calibri" panose="020F0502020204030204"/>
                <a:cs typeface="Times New Roman" panose="02020603050405020304"/>
              </a:rPr>
              <a:t>Implications of </a:t>
            </a:r>
            <a:r>
              <a:rPr lang="en-IN" sz="2300" b="1" dirty="0" smtClean="0">
                <a:solidFill>
                  <a:prstClr val="black"/>
                </a:solidFill>
                <a:latin typeface="Times New Roman" panose="02020603050405020304"/>
                <a:ea typeface="Calibri" panose="020F0502020204030204"/>
                <a:cs typeface="Times New Roman" panose="02020603050405020304"/>
              </a:rPr>
              <a:t>Capital </a:t>
            </a:r>
            <a:r>
              <a:rPr lang="en-IN" sz="2300" b="1" dirty="0">
                <a:solidFill>
                  <a:prstClr val="black"/>
                </a:solidFill>
                <a:latin typeface="Times New Roman" panose="02020603050405020304"/>
                <a:ea typeface="Calibri" panose="020F0502020204030204"/>
                <a:cs typeface="Times New Roman" panose="02020603050405020304"/>
              </a:rPr>
              <a:t>account convertibility </a:t>
            </a:r>
            <a:br>
              <a:rPr lang="en-IN" sz="2300" b="1" dirty="0">
                <a:solidFill>
                  <a:prstClr val="black"/>
                </a:solidFill>
                <a:ea typeface="Calibri" panose="020F0502020204030204"/>
                <a:cs typeface="Times New Roman" panose="02020603050405020304"/>
              </a:rPr>
            </a:br>
            <a:endParaRPr lang="en-IN" sz="2300" dirty="0"/>
          </a:p>
        </p:txBody>
      </p:sp>
      <p:sp>
        <p:nvSpPr>
          <p:cNvPr id="3" name="Content Placeholder 2"/>
          <p:cNvSpPr>
            <a:spLocks noGrp="1"/>
          </p:cNvSpPr>
          <p:nvPr>
            <p:ph idx="1"/>
          </p:nvPr>
        </p:nvSpPr>
        <p:spPr>
          <a:xfrm>
            <a:off x="457200" y="1196752"/>
            <a:ext cx="8229600" cy="4929411"/>
          </a:xfrm>
          <a:solidFill>
            <a:schemeClr val="accent3">
              <a:lumMod val="20000"/>
              <a:lumOff val="80000"/>
            </a:schemeClr>
          </a:solidFill>
        </p:spPr>
        <p:txBody>
          <a:bodyPr>
            <a:noAutofit/>
          </a:bodyPr>
          <a:lstStyle/>
          <a:p>
            <a:pPr marL="457200" indent="-457200">
              <a:spcAft>
                <a:spcPts val="1000"/>
              </a:spcAft>
              <a:buFont typeface="+mj-lt"/>
              <a:buAutoNum type="arabicPeriod"/>
            </a:pPr>
            <a:r>
              <a:rPr lang="en-IN" sz="2000" dirty="0" smtClean="0">
                <a:latin typeface="Times New Roman" panose="02020603050405020304"/>
                <a:ea typeface="Calibri" panose="020F0502020204030204"/>
                <a:cs typeface="Times New Roman" panose="02020603050405020304"/>
              </a:rPr>
              <a:t>There </a:t>
            </a:r>
            <a:r>
              <a:rPr lang="en-IN" sz="2000" dirty="0">
                <a:latin typeface="Times New Roman" panose="02020603050405020304"/>
                <a:ea typeface="Calibri" panose="020F0502020204030204"/>
                <a:cs typeface="Times New Roman" panose="02020603050405020304"/>
              </a:rPr>
              <a:t>will be </a:t>
            </a:r>
            <a:r>
              <a:rPr lang="en-IN" sz="2000" b="1" dirty="0">
                <a:latin typeface="Times New Roman" panose="02020603050405020304"/>
                <a:ea typeface="Calibri" panose="020F0502020204030204"/>
                <a:cs typeface="Times New Roman" panose="02020603050405020304"/>
              </a:rPr>
              <a:t>no restriction on the inflow and outflow of capital</a:t>
            </a:r>
            <a:r>
              <a:rPr lang="en-IN" sz="2000" dirty="0">
                <a:latin typeface="Times New Roman" panose="02020603050405020304"/>
                <a:ea typeface="Calibri" panose="020F0502020204030204"/>
                <a:cs typeface="Times New Roman" panose="02020603050405020304"/>
              </a:rPr>
              <a:t> whether by non-resident Indians or by foreigners</a:t>
            </a:r>
            <a:r>
              <a:rPr lang="en-IN" sz="2000" dirty="0" smtClean="0">
                <a:latin typeface="Times New Roman" panose="02020603050405020304"/>
                <a:ea typeface="Calibri" panose="020F0502020204030204"/>
                <a:cs typeface="Times New Roman" panose="02020603050405020304"/>
              </a:rPr>
              <a:t>.</a:t>
            </a:r>
            <a:endParaRPr lang="en-IN" sz="2000" dirty="0" smtClean="0">
              <a:latin typeface="Times New Roman" panose="02020603050405020304"/>
              <a:ea typeface="Calibri" panose="020F0502020204030204"/>
              <a:cs typeface="Times New Roman" panose="02020603050405020304"/>
            </a:endParaRPr>
          </a:p>
          <a:p>
            <a:pPr marL="457200" indent="-457200">
              <a:spcAft>
                <a:spcPts val="1000"/>
              </a:spcAft>
              <a:buFont typeface="+mj-lt"/>
              <a:buAutoNum type="arabicPeriod"/>
            </a:pPr>
            <a:r>
              <a:rPr lang="en-IN" sz="2000" dirty="0" smtClean="0">
                <a:latin typeface="Times New Roman" panose="02020603050405020304"/>
                <a:ea typeface="Calibri" panose="020F0502020204030204"/>
                <a:cs typeface="Times New Roman" panose="02020603050405020304"/>
              </a:rPr>
              <a:t>There </a:t>
            </a:r>
            <a:r>
              <a:rPr lang="en-IN" sz="2000" dirty="0">
                <a:latin typeface="Times New Roman" panose="02020603050405020304"/>
                <a:ea typeface="Calibri" panose="020F0502020204030204"/>
                <a:cs typeface="Times New Roman" panose="02020603050405020304"/>
              </a:rPr>
              <a:t>will be </a:t>
            </a:r>
            <a:r>
              <a:rPr lang="en-IN" sz="2000" b="1" dirty="0">
                <a:latin typeface="Times New Roman" panose="02020603050405020304"/>
                <a:ea typeface="Calibri" panose="020F0502020204030204"/>
                <a:cs typeface="Times New Roman" panose="02020603050405020304"/>
              </a:rPr>
              <a:t>no restriction on foreign exchange</a:t>
            </a:r>
            <a:r>
              <a:rPr lang="en-IN" sz="2000" dirty="0">
                <a:latin typeface="Times New Roman" panose="02020603050405020304"/>
                <a:ea typeface="Calibri" panose="020F0502020204030204"/>
                <a:cs typeface="Times New Roman" panose="02020603050405020304"/>
              </a:rPr>
              <a:t> transactions. </a:t>
            </a:r>
            <a:endParaRPr lang="en-IN" sz="2000" dirty="0" smtClean="0">
              <a:latin typeface="Times New Roman" panose="02020603050405020304"/>
              <a:ea typeface="Calibri" panose="020F0502020204030204"/>
              <a:cs typeface="Times New Roman" panose="02020603050405020304"/>
            </a:endParaRPr>
          </a:p>
          <a:p>
            <a:pPr marL="457200" indent="-457200">
              <a:spcAft>
                <a:spcPts val="1000"/>
              </a:spcAft>
              <a:buFont typeface="+mj-lt"/>
              <a:buAutoNum type="arabicPeriod"/>
            </a:pPr>
            <a:r>
              <a:rPr lang="en-US" sz="2000" dirty="0">
                <a:latin typeface="Times New Roman" panose="02020603050405020304"/>
                <a:ea typeface="Calibri" panose="020F0502020204030204"/>
                <a:cs typeface="Times New Roman" panose="02020603050405020304"/>
              </a:rPr>
              <a:t> </a:t>
            </a:r>
            <a:r>
              <a:rPr lang="en-IN" sz="2000" dirty="0" smtClean="0">
                <a:latin typeface="Times New Roman" panose="02020603050405020304"/>
                <a:ea typeface="Calibri" panose="020F0502020204030204"/>
                <a:cs typeface="Times New Roman" panose="02020603050405020304"/>
              </a:rPr>
              <a:t>Purely </a:t>
            </a:r>
            <a:r>
              <a:rPr lang="en-IN" sz="2000" b="1" dirty="0">
                <a:latin typeface="Times New Roman" panose="02020603050405020304"/>
                <a:ea typeface="Calibri" panose="020F0502020204030204"/>
                <a:cs typeface="Times New Roman" panose="02020603050405020304"/>
              </a:rPr>
              <a:t>market forces will determine the exchange rate</a:t>
            </a:r>
            <a:r>
              <a:rPr lang="en-IN" sz="2000" dirty="0">
                <a:latin typeface="Times New Roman" panose="02020603050405020304"/>
                <a:ea typeface="Calibri" panose="020F0502020204030204"/>
                <a:cs typeface="Times New Roman" panose="02020603050405020304"/>
              </a:rPr>
              <a:t> of rupee in relation to any foreign </a:t>
            </a:r>
            <a:r>
              <a:rPr lang="en-IN" sz="2000" dirty="0" smtClean="0">
                <a:latin typeface="Times New Roman" panose="02020603050405020304"/>
                <a:ea typeface="Calibri" panose="020F0502020204030204"/>
                <a:cs typeface="Times New Roman" panose="02020603050405020304"/>
              </a:rPr>
              <a:t>currency.</a:t>
            </a:r>
            <a:endParaRPr lang="en-IN" sz="2000" dirty="0" smtClean="0">
              <a:latin typeface="Times New Roman" panose="02020603050405020304"/>
              <a:ea typeface="Calibri" panose="020F0502020204030204"/>
              <a:cs typeface="Times New Roman" panose="02020603050405020304"/>
            </a:endParaRPr>
          </a:p>
          <a:p>
            <a:pPr marL="457200" indent="-457200">
              <a:spcAft>
                <a:spcPts val="1000"/>
              </a:spcAft>
              <a:buFont typeface="+mj-lt"/>
              <a:buAutoNum type="arabicPeriod"/>
            </a:pPr>
            <a:r>
              <a:rPr lang="en-IN" sz="2000" dirty="0" smtClean="0">
                <a:latin typeface="Times New Roman" panose="02020603050405020304"/>
                <a:ea typeface="Calibri" panose="020F0502020204030204"/>
                <a:cs typeface="Times New Roman" panose="02020603050405020304"/>
              </a:rPr>
              <a:t>The </a:t>
            </a:r>
            <a:r>
              <a:rPr lang="en-IN" sz="2000" b="1" dirty="0">
                <a:latin typeface="Times New Roman" panose="02020603050405020304"/>
                <a:ea typeface="Calibri" panose="020F0502020204030204"/>
                <a:cs typeface="Times New Roman" panose="02020603050405020304"/>
              </a:rPr>
              <a:t>RBI can intervene</a:t>
            </a:r>
            <a:r>
              <a:rPr lang="en-IN" sz="2000" dirty="0">
                <a:latin typeface="Times New Roman" panose="02020603050405020304"/>
                <a:ea typeface="Calibri" panose="020F0502020204030204"/>
                <a:cs typeface="Times New Roman" panose="02020603050405020304"/>
              </a:rPr>
              <a:t> in relation to foreign currency only by buying and selling of the rupee in the market</a:t>
            </a:r>
            <a:r>
              <a:rPr lang="en-IN" sz="2000" dirty="0" smtClean="0">
                <a:latin typeface="Times New Roman" panose="02020603050405020304"/>
                <a:ea typeface="Calibri" panose="020F0502020204030204"/>
                <a:cs typeface="Times New Roman" panose="02020603050405020304"/>
              </a:rPr>
              <a:t>.</a:t>
            </a:r>
            <a:endParaRPr lang="en-IN" sz="2000" dirty="0" smtClean="0">
              <a:latin typeface="Times New Roman" panose="02020603050405020304"/>
              <a:ea typeface="Calibri" panose="020F0502020204030204"/>
              <a:cs typeface="Times New Roman" panose="02020603050405020304"/>
            </a:endParaRPr>
          </a:p>
          <a:p>
            <a:pPr marL="457200" indent="-457200">
              <a:spcAft>
                <a:spcPts val="1000"/>
              </a:spcAft>
              <a:buFont typeface="+mj-lt"/>
              <a:buAutoNum type="arabicPeriod"/>
            </a:pPr>
            <a:r>
              <a:rPr lang="en-IN" sz="2000" dirty="0" smtClean="0">
                <a:latin typeface="Times New Roman" panose="02020603050405020304"/>
                <a:ea typeface="Calibri" panose="020F0502020204030204"/>
                <a:cs typeface="Times New Roman" panose="02020603050405020304"/>
              </a:rPr>
              <a:t>Indian </a:t>
            </a:r>
            <a:r>
              <a:rPr lang="en-IN" sz="2000" dirty="0">
                <a:latin typeface="Times New Roman" panose="02020603050405020304"/>
                <a:ea typeface="Calibri" panose="020F0502020204030204"/>
                <a:cs typeface="Times New Roman" panose="02020603050405020304"/>
              </a:rPr>
              <a:t>companies will be </a:t>
            </a:r>
            <a:r>
              <a:rPr lang="en-IN" sz="2000" b="1" dirty="0">
                <a:latin typeface="Times New Roman" panose="02020603050405020304"/>
                <a:ea typeface="Calibri" panose="020F0502020204030204"/>
                <a:cs typeface="Times New Roman" panose="02020603050405020304"/>
              </a:rPr>
              <a:t>free to go abroad</a:t>
            </a:r>
            <a:r>
              <a:rPr lang="en-IN" sz="2000" dirty="0">
                <a:latin typeface="Times New Roman" panose="02020603050405020304"/>
                <a:ea typeface="Calibri" panose="020F0502020204030204"/>
                <a:cs typeface="Times New Roman" panose="02020603050405020304"/>
              </a:rPr>
              <a:t> and raise money</a:t>
            </a:r>
            <a:r>
              <a:rPr lang="en-IN" sz="2000" dirty="0" smtClean="0">
                <a:latin typeface="Times New Roman" panose="02020603050405020304"/>
                <a:ea typeface="Calibri" panose="020F0502020204030204"/>
                <a:cs typeface="Times New Roman" panose="02020603050405020304"/>
              </a:rPr>
              <a:t>. </a:t>
            </a:r>
            <a:r>
              <a:rPr lang="en-IN" sz="2000" dirty="0">
                <a:latin typeface="Times New Roman" panose="02020603050405020304"/>
                <a:ea typeface="Calibri" panose="020F0502020204030204"/>
                <a:cs typeface="Times New Roman" panose="02020603050405020304"/>
              </a:rPr>
              <a:t>Similarly, </a:t>
            </a:r>
            <a:r>
              <a:rPr lang="en-IN" sz="2000" b="1" dirty="0">
                <a:latin typeface="Times New Roman" panose="02020603050405020304"/>
                <a:ea typeface="Calibri" panose="020F0502020204030204"/>
                <a:cs typeface="Times New Roman" panose="02020603050405020304"/>
              </a:rPr>
              <a:t>foreign companies will be free to invest in India</a:t>
            </a:r>
            <a:r>
              <a:rPr lang="en-IN" sz="2000" dirty="0">
                <a:latin typeface="Times New Roman" panose="02020603050405020304"/>
                <a:ea typeface="Calibri" panose="020F0502020204030204"/>
                <a:cs typeface="Times New Roman" panose="02020603050405020304"/>
              </a:rPr>
              <a:t> without any intervention of the RBI or the Government</a:t>
            </a:r>
            <a:r>
              <a:rPr lang="en-IN" sz="2000" dirty="0" smtClean="0">
                <a:latin typeface="Times New Roman" panose="02020603050405020304"/>
                <a:ea typeface="Calibri" panose="020F0502020204030204"/>
                <a:cs typeface="Times New Roman" panose="02020603050405020304"/>
              </a:rPr>
              <a:t>.</a:t>
            </a:r>
            <a:endParaRPr lang="en-IN" sz="2000" dirty="0" smtClean="0">
              <a:ea typeface="Calibri" panose="020F0502020204030204"/>
              <a:cs typeface="Times New Roman" panose="02020603050405020304"/>
            </a:endParaRPr>
          </a:p>
          <a:p>
            <a:pPr marL="457200" indent="-457200">
              <a:spcAft>
                <a:spcPts val="1000"/>
              </a:spcAft>
              <a:buFont typeface="+mj-lt"/>
              <a:buAutoNum type="arabicPeriod"/>
            </a:pPr>
            <a:r>
              <a:rPr lang="en-IN" sz="2000" dirty="0" smtClean="0">
                <a:latin typeface="Times New Roman" panose="02020603050405020304"/>
                <a:ea typeface="Calibri" panose="020F0502020204030204"/>
              </a:rPr>
              <a:t>There </a:t>
            </a:r>
            <a:r>
              <a:rPr lang="en-IN" sz="2000" dirty="0">
                <a:latin typeface="Times New Roman" panose="02020603050405020304"/>
                <a:ea typeface="Calibri" panose="020F0502020204030204"/>
              </a:rPr>
              <a:t>will be </a:t>
            </a:r>
            <a:r>
              <a:rPr lang="en-IN" sz="2000" b="1" dirty="0">
                <a:latin typeface="Times New Roman" panose="02020603050405020304"/>
                <a:ea typeface="Calibri" panose="020F0502020204030204"/>
              </a:rPr>
              <a:t>no restriction on the repatriation</a:t>
            </a:r>
            <a:r>
              <a:rPr lang="en-IN" sz="2000" dirty="0">
                <a:latin typeface="Times New Roman" panose="02020603050405020304"/>
                <a:ea typeface="Calibri" panose="020F0502020204030204"/>
              </a:rPr>
              <a:t> of capital by foreigners. </a:t>
            </a:r>
            <a:endParaRPr lang="en-IN" sz="20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a:solidFill>
            <a:schemeClr val="accent3">
              <a:lumMod val="40000"/>
              <a:lumOff val="60000"/>
            </a:schemeClr>
          </a:solidFill>
        </p:spPr>
        <p:txBody>
          <a:bodyPr>
            <a:noAutofit/>
          </a:bodyPr>
          <a:lstStyle/>
          <a:p>
            <a:pPr>
              <a:lnSpc>
                <a:spcPct val="115000"/>
              </a:lnSpc>
              <a:spcAft>
                <a:spcPts val="1000"/>
              </a:spcAft>
            </a:pPr>
            <a:br>
              <a:rPr lang="en-IN" sz="2300" b="1" dirty="0" smtClean="0">
                <a:latin typeface="Times New Roman" panose="02020603050405020304"/>
                <a:ea typeface="Calibri" panose="020F0502020204030204"/>
                <a:cs typeface="Times New Roman" panose="02020603050405020304"/>
              </a:rPr>
            </a:br>
            <a:r>
              <a:rPr lang="en-IN" sz="2300" b="1" dirty="0" smtClean="0">
                <a:latin typeface="Times New Roman" panose="02020603050405020304"/>
                <a:ea typeface="Calibri" panose="020F0502020204030204"/>
                <a:cs typeface="Times New Roman" panose="02020603050405020304"/>
              </a:rPr>
              <a:t>Conditions to </a:t>
            </a:r>
            <a:r>
              <a:rPr lang="en-IN" sz="2300" b="1" dirty="0">
                <a:latin typeface="Times New Roman" panose="02020603050405020304"/>
                <a:ea typeface="Calibri" panose="020F0502020204030204"/>
                <a:cs typeface="Times New Roman" panose="02020603050405020304"/>
              </a:rPr>
              <a:t>be fulfilled before the Introduction of Currency Convertibility</a:t>
            </a:r>
            <a:br>
              <a:rPr lang="en-IN" sz="2300" b="1" dirty="0">
                <a:ea typeface="Calibri" panose="020F0502020204030204"/>
                <a:cs typeface="Times New Roman" panose="02020603050405020304"/>
              </a:rPr>
            </a:br>
            <a:endParaRPr lang="en-IN" sz="2300" b="1" dirty="0"/>
          </a:p>
        </p:txBody>
      </p:sp>
      <p:sp>
        <p:nvSpPr>
          <p:cNvPr id="3" name="Content Placeholder 2"/>
          <p:cNvSpPr>
            <a:spLocks noGrp="1"/>
          </p:cNvSpPr>
          <p:nvPr>
            <p:ph idx="1"/>
          </p:nvPr>
        </p:nvSpPr>
        <p:spPr>
          <a:xfrm>
            <a:off x="457200" y="1268760"/>
            <a:ext cx="8229600" cy="5184576"/>
          </a:xfrm>
          <a:solidFill>
            <a:schemeClr val="accent3">
              <a:lumMod val="20000"/>
              <a:lumOff val="80000"/>
            </a:schemeClr>
          </a:solidFill>
        </p:spPr>
        <p:txBody>
          <a:bodyPr>
            <a:noAutofit/>
          </a:bodyPr>
          <a:lstStyle/>
          <a:p>
            <a:pPr marL="457200" indent="-457200">
              <a:spcAft>
                <a:spcPts val="1000"/>
              </a:spcAft>
              <a:buFont typeface="+mj-lt"/>
              <a:buAutoNum type="arabicPeriod"/>
            </a:pPr>
            <a:r>
              <a:rPr lang="en-IN" sz="2200" dirty="0" smtClean="0">
                <a:latin typeface="Times New Roman" panose="02020603050405020304"/>
                <a:ea typeface="Calibri" panose="020F0502020204030204"/>
                <a:cs typeface="Times New Roman" panose="02020603050405020304"/>
              </a:rPr>
              <a:t>There </a:t>
            </a:r>
            <a:r>
              <a:rPr lang="en-IN" sz="2200" dirty="0">
                <a:latin typeface="Times New Roman" panose="02020603050405020304"/>
                <a:ea typeface="Calibri" panose="020F0502020204030204"/>
                <a:cs typeface="Times New Roman" panose="02020603050405020304"/>
              </a:rPr>
              <a:t>must be confidence in the macroeconomic stability. </a:t>
            </a:r>
            <a:endParaRPr lang="en-IN" sz="2200" dirty="0" smtClean="0">
              <a:latin typeface="Times New Roman" panose="02020603050405020304"/>
              <a:ea typeface="Calibri" panose="020F0502020204030204"/>
              <a:cs typeface="Times New Roman" panose="02020603050405020304"/>
            </a:endParaRPr>
          </a:p>
          <a:p>
            <a:pPr marL="457200" indent="-457200">
              <a:spcAft>
                <a:spcPts val="1000"/>
              </a:spcAft>
              <a:buFont typeface="+mj-lt"/>
              <a:buAutoNum type="arabicPeriod"/>
            </a:pPr>
            <a:r>
              <a:rPr lang="en-IN" sz="2200" dirty="0" smtClean="0">
                <a:latin typeface="Times New Roman" panose="02020603050405020304"/>
                <a:ea typeface="Calibri" panose="020F0502020204030204"/>
                <a:cs typeface="Times New Roman" panose="02020603050405020304"/>
              </a:rPr>
              <a:t>Domestic </a:t>
            </a:r>
            <a:r>
              <a:rPr lang="en-IN" sz="2200" dirty="0">
                <a:latin typeface="Times New Roman" panose="02020603050405020304"/>
                <a:ea typeface="Calibri" panose="020F0502020204030204"/>
                <a:cs typeface="Times New Roman" panose="02020603050405020304"/>
              </a:rPr>
              <a:t>enterprises must be competitive</a:t>
            </a:r>
            <a:r>
              <a:rPr lang="en-IN" sz="2200" dirty="0" smtClean="0">
                <a:latin typeface="Times New Roman" panose="02020603050405020304"/>
                <a:ea typeface="Calibri" panose="020F0502020204030204"/>
                <a:cs typeface="Times New Roman" panose="02020603050405020304"/>
              </a:rPr>
              <a:t>.</a:t>
            </a:r>
            <a:endParaRPr lang="en-IN" sz="2200" dirty="0" smtClean="0">
              <a:latin typeface="Times New Roman" panose="02020603050405020304"/>
              <a:ea typeface="Calibri" panose="020F0502020204030204"/>
              <a:cs typeface="Times New Roman" panose="02020603050405020304"/>
            </a:endParaRPr>
          </a:p>
          <a:p>
            <a:pPr marL="457200" indent="-457200">
              <a:spcAft>
                <a:spcPts val="1000"/>
              </a:spcAft>
              <a:buFont typeface="+mj-lt"/>
              <a:buAutoNum type="arabicPeriod"/>
            </a:pPr>
            <a:r>
              <a:rPr lang="en-IN" sz="2200" dirty="0" smtClean="0">
                <a:latin typeface="Times New Roman" panose="02020603050405020304"/>
                <a:ea typeface="Calibri" panose="020F0502020204030204"/>
                <a:cs typeface="Times New Roman" panose="02020603050405020304"/>
              </a:rPr>
              <a:t>It </a:t>
            </a:r>
            <a:r>
              <a:rPr lang="en-IN" sz="2200" dirty="0">
                <a:latin typeface="Times New Roman" panose="02020603050405020304"/>
                <a:ea typeface="Calibri" panose="020F0502020204030204"/>
                <a:cs typeface="Times New Roman" panose="02020603050405020304"/>
              </a:rPr>
              <a:t>should ensure that there is no risk of capital flight and greater volatility in exchange rate, external reserves or interest rate. </a:t>
            </a:r>
            <a:endParaRPr lang="en-IN" sz="2200" dirty="0" smtClean="0">
              <a:latin typeface="Times New Roman" panose="02020603050405020304"/>
              <a:ea typeface="Calibri" panose="020F0502020204030204"/>
              <a:cs typeface="Times New Roman" panose="02020603050405020304"/>
            </a:endParaRPr>
          </a:p>
          <a:p>
            <a:pPr marL="457200" indent="-457200">
              <a:spcAft>
                <a:spcPts val="1000"/>
              </a:spcAft>
              <a:buFont typeface="+mj-lt"/>
              <a:buAutoNum type="arabicPeriod"/>
            </a:pPr>
            <a:r>
              <a:rPr lang="en-IN" sz="2200" dirty="0" smtClean="0">
                <a:latin typeface="Times New Roman" panose="02020603050405020304"/>
                <a:ea typeface="Calibri" panose="020F0502020204030204"/>
                <a:cs typeface="Times New Roman" panose="02020603050405020304"/>
              </a:rPr>
              <a:t>The </a:t>
            </a:r>
            <a:r>
              <a:rPr lang="en-IN" sz="2200" dirty="0">
                <a:latin typeface="Times New Roman" panose="02020603050405020304"/>
                <a:ea typeface="Calibri" panose="020F0502020204030204"/>
                <a:cs typeface="Times New Roman" panose="02020603050405020304"/>
              </a:rPr>
              <a:t>country should have trade-oriented development strategy and adequate incentives for export growth</a:t>
            </a:r>
            <a:r>
              <a:rPr lang="en-IN" sz="2200" dirty="0" smtClean="0">
                <a:latin typeface="Times New Roman" panose="02020603050405020304"/>
                <a:ea typeface="Calibri" panose="020F0502020204030204"/>
                <a:cs typeface="Times New Roman" panose="02020603050405020304"/>
              </a:rPr>
              <a:t>.</a:t>
            </a:r>
            <a:endParaRPr lang="en-IN" sz="2200" dirty="0" smtClean="0">
              <a:latin typeface="Times New Roman" panose="02020603050405020304"/>
              <a:ea typeface="Calibri" panose="020F0502020204030204"/>
              <a:cs typeface="Times New Roman" panose="02020603050405020304"/>
            </a:endParaRPr>
          </a:p>
          <a:p>
            <a:pPr marL="457200" indent="-457200">
              <a:spcAft>
                <a:spcPts val="1000"/>
              </a:spcAft>
              <a:buFont typeface="+mj-lt"/>
              <a:buAutoNum type="arabicPeriod"/>
            </a:pPr>
            <a:r>
              <a:rPr lang="en-IN" sz="2200" dirty="0" smtClean="0">
                <a:latin typeface="Times New Roman" panose="02020603050405020304"/>
                <a:ea typeface="Calibri" panose="020F0502020204030204"/>
                <a:cs typeface="Times New Roman" panose="02020603050405020304"/>
              </a:rPr>
              <a:t>There </a:t>
            </a:r>
            <a:r>
              <a:rPr lang="en-IN" sz="2200" dirty="0">
                <a:latin typeface="Times New Roman" panose="02020603050405020304"/>
                <a:ea typeface="Calibri" panose="020F0502020204030204"/>
                <a:cs typeface="Times New Roman" panose="02020603050405020304"/>
              </a:rPr>
              <a:t>should be an appropriate industrial policy and a favourable investment climate. </a:t>
            </a:r>
            <a:endParaRPr lang="en-IN" sz="2200" dirty="0" smtClean="0">
              <a:latin typeface="Times New Roman" panose="02020603050405020304"/>
              <a:ea typeface="Calibri" panose="020F0502020204030204"/>
              <a:cs typeface="Times New Roman" panose="02020603050405020304"/>
            </a:endParaRPr>
          </a:p>
          <a:p>
            <a:pPr marL="457200" indent="-457200">
              <a:spcAft>
                <a:spcPts val="1000"/>
              </a:spcAft>
              <a:buFont typeface="+mj-lt"/>
              <a:buAutoNum type="arabicPeriod"/>
            </a:pPr>
            <a:r>
              <a:rPr lang="en-IN" sz="2200" dirty="0" smtClean="0">
                <a:latin typeface="Times New Roman" panose="02020603050405020304"/>
                <a:ea typeface="Calibri" panose="020F0502020204030204"/>
                <a:cs typeface="Times New Roman" panose="02020603050405020304"/>
              </a:rPr>
              <a:t>The </a:t>
            </a:r>
            <a:r>
              <a:rPr lang="en-IN" sz="2200" dirty="0">
                <a:latin typeface="Times New Roman" panose="02020603050405020304"/>
                <a:ea typeface="Calibri" panose="020F0502020204030204"/>
                <a:cs typeface="Times New Roman" panose="02020603050405020304"/>
              </a:rPr>
              <a:t>country should have comfortable current account position</a:t>
            </a:r>
            <a:r>
              <a:rPr lang="en-IN" sz="2200" dirty="0" smtClean="0">
                <a:latin typeface="Times New Roman" panose="02020603050405020304"/>
                <a:ea typeface="Calibri" panose="020F0502020204030204"/>
                <a:cs typeface="Times New Roman" panose="02020603050405020304"/>
              </a:rPr>
              <a:t>.</a:t>
            </a:r>
            <a:endParaRPr lang="en-IN" sz="2200" dirty="0" smtClean="0">
              <a:latin typeface="Times New Roman" panose="02020603050405020304"/>
              <a:ea typeface="Calibri" panose="020F0502020204030204"/>
              <a:cs typeface="Times New Roman" panose="02020603050405020304"/>
            </a:endParaRPr>
          </a:p>
          <a:p>
            <a:pPr marL="457200" indent="-457200">
              <a:spcAft>
                <a:spcPts val="1000"/>
              </a:spcAft>
              <a:buFont typeface="+mj-lt"/>
              <a:buAutoNum type="arabicPeriod"/>
            </a:pPr>
            <a:r>
              <a:rPr lang="en-IN" sz="2200" dirty="0" smtClean="0">
                <a:latin typeface="Times New Roman" panose="02020603050405020304"/>
                <a:ea typeface="Calibri" panose="020F0502020204030204"/>
                <a:cs typeface="Times New Roman" panose="02020603050405020304"/>
              </a:rPr>
              <a:t>The </a:t>
            </a:r>
            <a:r>
              <a:rPr lang="en-IN" sz="2200" dirty="0">
                <a:latin typeface="Times New Roman" panose="02020603050405020304"/>
                <a:ea typeface="Calibri" panose="020F0502020204030204"/>
                <a:cs typeface="Times New Roman" panose="02020603050405020304"/>
              </a:rPr>
              <a:t>country should have adequate foreign exchange reserves.</a:t>
            </a:r>
            <a:endParaRPr lang="en-IN" sz="2200" dirty="0">
              <a:ea typeface="Calibri" panose="020F0502020204030204"/>
              <a:cs typeface="Times New Roman" panose="02020603050405020304"/>
            </a:endParaRPr>
          </a:p>
          <a:p>
            <a:endParaRPr lang="en-IN" sz="22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a:solidFill>
            <a:schemeClr val="accent3">
              <a:lumMod val="40000"/>
              <a:lumOff val="60000"/>
            </a:schemeClr>
          </a:solidFill>
        </p:spPr>
        <p:txBody>
          <a:bodyPr>
            <a:normAutofit fontScale="90000"/>
          </a:bodyPr>
          <a:lstStyle/>
          <a:p>
            <a:pPr>
              <a:lnSpc>
                <a:spcPct val="115000"/>
              </a:lnSpc>
              <a:spcAft>
                <a:spcPts val="1000"/>
              </a:spcAft>
            </a:pPr>
            <a:r>
              <a:rPr lang="en-IN" sz="2300" b="1" dirty="0" smtClean="0">
                <a:latin typeface="Times New Roman" panose="02020603050405020304"/>
                <a:ea typeface="Calibri" panose="020F0502020204030204"/>
                <a:cs typeface="Times New Roman" panose="02020603050405020304"/>
              </a:rPr>
              <a:t>Advantages </a:t>
            </a:r>
            <a:r>
              <a:rPr lang="en-IN" sz="2300" b="1" dirty="0">
                <a:latin typeface="Times New Roman" panose="02020603050405020304"/>
                <a:ea typeface="Calibri" panose="020F0502020204030204"/>
                <a:cs typeface="Times New Roman" panose="02020603050405020304"/>
              </a:rPr>
              <a:t>of Capital Account Convertibility</a:t>
            </a:r>
            <a:br>
              <a:rPr lang="en-IN" sz="2300" b="1" dirty="0">
                <a:ea typeface="Calibri" panose="020F0502020204030204"/>
                <a:cs typeface="Times New Roman" panose="02020603050405020304"/>
              </a:rPr>
            </a:br>
            <a:endParaRPr lang="en-IN" sz="2300" b="1" dirty="0"/>
          </a:p>
        </p:txBody>
      </p:sp>
      <p:sp>
        <p:nvSpPr>
          <p:cNvPr id="3" name="Content Placeholder 2"/>
          <p:cNvSpPr>
            <a:spLocks noGrp="1"/>
          </p:cNvSpPr>
          <p:nvPr>
            <p:ph idx="1"/>
          </p:nvPr>
        </p:nvSpPr>
        <p:spPr>
          <a:xfrm>
            <a:off x="457200" y="1268760"/>
            <a:ext cx="8229600" cy="4857403"/>
          </a:xfrm>
          <a:solidFill>
            <a:schemeClr val="accent3">
              <a:lumMod val="20000"/>
              <a:lumOff val="80000"/>
            </a:schemeClr>
          </a:solidFill>
        </p:spPr>
        <p:txBody>
          <a:bodyPr>
            <a:noAutofit/>
          </a:bodyPr>
          <a:lstStyle/>
          <a:p>
            <a:pPr marL="457200" indent="-457200">
              <a:spcAft>
                <a:spcPts val="1000"/>
              </a:spcAft>
              <a:buFont typeface="+mj-lt"/>
              <a:buAutoNum type="arabicPeriod"/>
            </a:pPr>
            <a:r>
              <a:rPr lang="en-IN" sz="2000" dirty="0" smtClean="0">
                <a:latin typeface="Times New Roman" panose="02020603050405020304"/>
                <a:ea typeface="Calibri" panose="020F0502020204030204"/>
                <a:cs typeface="Times New Roman" panose="02020603050405020304"/>
              </a:rPr>
              <a:t>It makes </a:t>
            </a:r>
            <a:r>
              <a:rPr lang="en-IN" sz="2000" dirty="0">
                <a:latin typeface="Times New Roman" panose="02020603050405020304"/>
                <a:ea typeface="Calibri" panose="020F0502020204030204"/>
                <a:cs typeface="Times New Roman" panose="02020603050405020304"/>
              </a:rPr>
              <a:t>available a large capital stock to </a:t>
            </a:r>
            <a:r>
              <a:rPr lang="en-IN" sz="2000" b="1" dirty="0">
                <a:latin typeface="Times New Roman" panose="02020603050405020304"/>
                <a:ea typeface="Calibri" panose="020F0502020204030204"/>
                <a:cs typeface="Times New Roman" panose="02020603050405020304"/>
              </a:rPr>
              <a:t>supplement domestic resources</a:t>
            </a:r>
            <a:r>
              <a:rPr lang="en-IN" sz="2000" dirty="0">
                <a:latin typeface="Times New Roman" panose="02020603050405020304"/>
                <a:ea typeface="Calibri" panose="020F0502020204030204"/>
                <a:cs typeface="Times New Roman" panose="02020603050405020304"/>
              </a:rPr>
              <a:t> and thereby enable the economy to register higher growth, reduce the cost of capital and improve access to international financial markets</a:t>
            </a:r>
            <a:r>
              <a:rPr lang="en-IN" sz="2000" dirty="0" smtClean="0">
                <a:latin typeface="Times New Roman" panose="02020603050405020304"/>
                <a:ea typeface="Calibri" panose="020F0502020204030204"/>
                <a:cs typeface="Times New Roman" panose="02020603050405020304"/>
              </a:rPr>
              <a:t>.</a:t>
            </a:r>
            <a:endParaRPr lang="en-IN" sz="2000" dirty="0" smtClean="0">
              <a:latin typeface="Times New Roman" panose="02020603050405020304"/>
              <a:ea typeface="Calibri" panose="020F0502020204030204"/>
              <a:cs typeface="Times New Roman" panose="02020603050405020304"/>
            </a:endParaRPr>
          </a:p>
          <a:p>
            <a:pPr marL="457200" indent="-457200">
              <a:spcAft>
                <a:spcPts val="1000"/>
              </a:spcAft>
              <a:buFont typeface="+mj-lt"/>
              <a:buAutoNum type="arabicPeriod"/>
            </a:pPr>
            <a:r>
              <a:rPr lang="en-IN" sz="2000" dirty="0" smtClean="0">
                <a:latin typeface="Times New Roman" panose="02020603050405020304"/>
                <a:ea typeface="Calibri" panose="020F0502020204030204"/>
                <a:cs typeface="Times New Roman" panose="02020603050405020304"/>
              </a:rPr>
              <a:t>It </a:t>
            </a:r>
            <a:r>
              <a:rPr lang="en-IN" sz="2000" dirty="0">
                <a:latin typeface="Times New Roman" panose="02020603050405020304"/>
                <a:ea typeface="Calibri" panose="020F0502020204030204"/>
                <a:cs typeface="Times New Roman" panose="02020603050405020304"/>
              </a:rPr>
              <a:t>allows residents to hold an internationally diversified portfolio which reduces the vulnerability of income streams and wealth to domestic stocks, lower funding costs for borrowers</a:t>
            </a:r>
            <a:r>
              <a:rPr lang="en-IN" sz="2000" dirty="0" smtClean="0">
                <a:latin typeface="Times New Roman" panose="02020603050405020304"/>
                <a:ea typeface="Calibri" panose="020F0502020204030204"/>
                <a:cs typeface="Times New Roman" panose="02020603050405020304"/>
              </a:rPr>
              <a:t>.</a:t>
            </a:r>
            <a:endParaRPr lang="en-IN" sz="2000" dirty="0" smtClean="0">
              <a:latin typeface="Times New Roman" panose="02020603050405020304"/>
              <a:ea typeface="Calibri" panose="020F0502020204030204"/>
              <a:cs typeface="Times New Roman" panose="02020603050405020304"/>
            </a:endParaRPr>
          </a:p>
          <a:p>
            <a:pPr marL="457200" indent="-457200">
              <a:spcAft>
                <a:spcPts val="1000"/>
              </a:spcAft>
              <a:buFont typeface="+mj-lt"/>
              <a:buAutoNum type="arabicPeriod"/>
            </a:pPr>
            <a:r>
              <a:rPr lang="en-IN" sz="2000" dirty="0" err="1" smtClean="0">
                <a:latin typeface="Times New Roman" panose="02020603050405020304"/>
                <a:ea typeface="Calibri" panose="020F0502020204030204"/>
                <a:cs typeface="Times New Roman" panose="02020603050405020304"/>
              </a:rPr>
              <a:t>Allocative</a:t>
            </a:r>
            <a:r>
              <a:rPr lang="en-IN" sz="2000" dirty="0" smtClean="0">
                <a:latin typeface="Times New Roman" panose="02020603050405020304"/>
                <a:ea typeface="Calibri" panose="020F0502020204030204"/>
                <a:cs typeface="Times New Roman" panose="02020603050405020304"/>
              </a:rPr>
              <a:t> </a:t>
            </a:r>
            <a:r>
              <a:rPr lang="en-IN" sz="2000" dirty="0">
                <a:latin typeface="Times New Roman" panose="02020603050405020304"/>
                <a:ea typeface="Calibri" panose="020F0502020204030204"/>
                <a:cs typeface="Times New Roman" panose="02020603050405020304"/>
              </a:rPr>
              <a:t>efficiency improves due to financial integration. This can encourage innovation and improve productivity. </a:t>
            </a:r>
            <a:endParaRPr lang="en-IN" sz="2000" dirty="0" smtClean="0">
              <a:latin typeface="Times New Roman" panose="02020603050405020304"/>
              <a:ea typeface="Calibri" panose="020F0502020204030204"/>
              <a:cs typeface="Times New Roman" panose="02020603050405020304"/>
            </a:endParaRPr>
          </a:p>
          <a:p>
            <a:pPr marL="457200" indent="-457200">
              <a:spcAft>
                <a:spcPts val="1000"/>
              </a:spcAft>
              <a:buFont typeface="+mj-lt"/>
              <a:buAutoNum type="arabicPeriod"/>
            </a:pPr>
            <a:r>
              <a:rPr lang="en-IN" sz="2000" dirty="0" smtClean="0">
                <a:latin typeface="Times New Roman" panose="02020603050405020304"/>
                <a:ea typeface="Calibri" panose="020F0502020204030204"/>
              </a:rPr>
              <a:t>It </a:t>
            </a:r>
            <a:r>
              <a:rPr lang="en-IN" sz="2000" dirty="0">
                <a:latin typeface="Times New Roman" panose="02020603050405020304"/>
                <a:ea typeface="Calibri" panose="020F0502020204030204"/>
              </a:rPr>
              <a:t>provides support for domestic tax regimes, to rationalise land convergence to international tax structures. </a:t>
            </a:r>
            <a:endParaRPr lang="en-IN" sz="2000" dirty="0" smtClean="0">
              <a:latin typeface="Times New Roman" panose="02020603050405020304"/>
              <a:ea typeface="Calibri" panose="020F0502020204030204"/>
            </a:endParaRPr>
          </a:p>
          <a:p>
            <a:pPr marL="457200" indent="-457200">
              <a:spcAft>
                <a:spcPts val="1000"/>
              </a:spcAft>
              <a:buFont typeface="+mj-lt"/>
              <a:buAutoNum type="arabicPeriod"/>
            </a:pPr>
            <a:r>
              <a:rPr lang="en-IN" sz="2000" dirty="0" smtClean="0">
                <a:latin typeface="Times New Roman" panose="02020603050405020304"/>
                <a:ea typeface="Calibri" panose="020F0502020204030204"/>
              </a:rPr>
              <a:t>It </a:t>
            </a:r>
            <a:r>
              <a:rPr lang="en-IN" sz="2000" dirty="0">
                <a:latin typeface="Times New Roman" panose="02020603050405020304"/>
                <a:ea typeface="Calibri" panose="020F0502020204030204"/>
              </a:rPr>
              <a:t>would impose a strong discipline upon the financial system. It would also </a:t>
            </a:r>
            <a:r>
              <a:rPr lang="en-IN" sz="2000" dirty="0" smtClean="0">
                <a:latin typeface="Times New Roman" panose="02020603050405020304"/>
                <a:ea typeface="Calibri" panose="020F0502020204030204"/>
              </a:rPr>
              <a:t>lead to widening/deepening </a:t>
            </a:r>
            <a:r>
              <a:rPr lang="en-IN" sz="2000" dirty="0">
                <a:latin typeface="Times New Roman" panose="02020603050405020304"/>
                <a:ea typeface="Calibri" panose="020F0502020204030204"/>
              </a:rPr>
              <a:t>of markets to enable spreading of risks</a:t>
            </a:r>
            <a:endParaRPr lang="en-IN" sz="20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94122"/>
          </a:xfrm>
          <a:solidFill>
            <a:schemeClr val="accent3">
              <a:lumMod val="40000"/>
              <a:lumOff val="60000"/>
            </a:schemeClr>
          </a:solidFill>
        </p:spPr>
        <p:txBody>
          <a:bodyPr>
            <a:noAutofit/>
          </a:bodyPr>
          <a:lstStyle/>
          <a:p>
            <a:pPr>
              <a:lnSpc>
                <a:spcPct val="115000"/>
              </a:lnSpc>
              <a:spcAft>
                <a:spcPts val="1000"/>
              </a:spcAft>
            </a:pPr>
            <a:r>
              <a:rPr lang="en-IN" sz="2300" b="1" dirty="0">
                <a:latin typeface="Times New Roman" panose="02020603050405020304"/>
                <a:ea typeface="Calibri" panose="020F0502020204030204"/>
                <a:cs typeface="Times New Roman" panose="02020603050405020304"/>
              </a:rPr>
              <a:t>Danger (Problems and Challenges) of Capital Account Convertibility in India</a:t>
            </a:r>
            <a:br>
              <a:rPr lang="en-IN" sz="2300" b="1" dirty="0">
                <a:ea typeface="Calibri" panose="020F0502020204030204"/>
                <a:cs typeface="Times New Roman" panose="02020603050405020304"/>
              </a:rPr>
            </a:br>
            <a:endParaRPr lang="en-IN" sz="2300" b="1" dirty="0"/>
          </a:p>
        </p:txBody>
      </p:sp>
      <p:sp>
        <p:nvSpPr>
          <p:cNvPr id="3" name="Content Placeholder 2"/>
          <p:cNvSpPr>
            <a:spLocks noGrp="1"/>
          </p:cNvSpPr>
          <p:nvPr>
            <p:ph idx="1"/>
          </p:nvPr>
        </p:nvSpPr>
        <p:spPr>
          <a:xfrm>
            <a:off x="457200" y="1412776"/>
            <a:ext cx="8229600" cy="4968552"/>
          </a:xfrm>
          <a:solidFill>
            <a:schemeClr val="accent3">
              <a:lumMod val="20000"/>
              <a:lumOff val="80000"/>
            </a:schemeClr>
          </a:solidFill>
        </p:spPr>
        <p:txBody>
          <a:bodyPr>
            <a:noAutofit/>
          </a:bodyPr>
          <a:lstStyle/>
          <a:p>
            <a:pPr marL="457200" indent="-457200">
              <a:lnSpc>
                <a:spcPct val="115000"/>
              </a:lnSpc>
              <a:spcAft>
                <a:spcPts val="1000"/>
              </a:spcAft>
              <a:buFont typeface="+mj-lt"/>
              <a:buAutoNum type="arabicPeriod"/>
            </a:pPr>
            <a:r>
              <a:rPr lang="en-IN" sz="2000" dirty="0" smtClean="0">
                <a:latin typeface="Times New Roman" panose="02020603050405020304"/>
                <a:ea typeface="Calibri" panose="020F0502020204030204"/>
                <a:cs typeface="Times New Roman" panose="02020603050405020304"/>
              </a:rPr>
              <a:t>Credit </a:t>
            </a:r>
            <a:r>
              <a:rPr lang="en-IN" sz="2000" dirty="0">
                <a:latin typeface="Times New Roman" panose="02020603050405020304"/>
                <a:ea typeface="Calibri" panose="020F0502020204030204"/>
                <a:cs typeface="Times New Roman" panose="02020603050405020304"/>
              </a:rPr>
              <a:t>rating agencies will play a vital role in investor's decisions. The changing views of these agencies may destabilise portfolio flows</a:t>
            </a:r>
            <a:r>
              <a:rPr lang="en-IN" sz="2000" dirty="0" smtClean="0">
                <a:latin typeface="Times New Roman" panose="02020603050405020304"/>
                <a:ea typeface="Calibri" panose="020F0502020204030204"/>
                <a:cs typeface="Times New Roman" panose="02020603050405020304"/>
              </a:rPr>
              <a:t>.</a:t>
            </a:r>
            <a:endParaRPr lang="en-IN" sz="2000" dirty="0" smtClean="0">
              <a:latin typeface="Times New Roman" panose="02020603050405020304"/>
              <a:ea typeface="Calibri" panose="020F0502020204030204"/>
              <a:cs typeface="Times New Roman" panose="02020603050405020304"/>
            </a:endParaRPr>
          </a:p>
          <a:p>
            <a:pPr marL="457200" indent="-457200">
              <a:lnSpc>
                <a:spcPct val="115000"/>
              </a:lnSpc>
              <a:spcAft>
                <a:spcPts val="1000"/>
              </a:spcAft>
              <a:buFont typeface="+mj-lt"/>
              <a:buAutoNum type="arabicPeriod"/>
            </a:pPr>
            <a:r>
              <a:rPr lang="en-IN" sz="2000" dirty="0" smtClean="0">
                <a:latin typeface="Times New Roman" panose="02020603050405020304"/>
                <a:ea typeface="Calibri" panose="020F0502020204030204"/>
                <a:cs typeface="Times New Roman" panose="02020603050405020304"/>
              </a:rPr>
              <a:t>Assets </a:t>
            </a:r>
            <a:r>
              <a:rPr lang="en-IN" sz="2000" dirty="0">
                <a:latin typeface="Times New Roman" panose="02020603050405020304"/>
                <a:ea typeface="Calibri" panose="020F0502020204030204"/>
                <a:cs typeface="Times New Roman" panose="02020603050405020304"/>
              </a:rPr>
              <a:t>and liabilities of banks are exposed more to price and exchange risks. Fluctuations in exchange rate will affect open foreign currency positions of banks. </a:t>
            </a:r>
            <a:endParaRPr lang="en-IN" sz="2000" dirty="0" smtClean="0">
              <a:latin typeface="Times New Roman" panose="02020603050405020304"/>
              <a:ea typeface="Calibri" panose="020F0502020204030204"/>
              <a:cs typeface="Times New Roman" panose="02020603050405020304"/>
            </a:endParaRPr>
          </a:p>
          <a:p>
            <a:pPr marL="457200" indent="-457200">
              <a:lnSpc>
                <a:spcPct val="115000"/>
              </a:lnSpc>
              <a:spcAft>
                <a:spcPts val="1000"/>
              </a:spcAft>
              <a:buFont typeface="+mj-lt"/>
              <a:buAutoNum type="arabicPeriod"/>
            </a:pPr>
            <a:r>
              <a:rPr lang="en-IN" sz="2000" dirty="0" smtClean="0">
                <a:latin typeface="Times New Roman" panose="02020603050405020304"/>
                <a:ea typeface="Calibri" panose="020F0502020204030204"/>
                <a:cs typeface="Times New Roman" panose="02020603050405020304"/>
              </a:rPr>
              <a:t>Banks </a:t>
            </a:r>
            <a:r>
              <a:rPr lang="en-IN" sz="2000" dirty="0">
                <a:latin typeface="Times New Roman" panose="02020603050405020304"/>
                <a:ea typeface="Calibri" panose="020F0502020204030204"/>
                <a:cs typeface="Times New Roman" panose="02020603050405020304"/>
              </a:rPr>
              <a:t>may borrow from offshore markets to supplement their domestic deposit base. Volatile interest and exchange rates can be dangerous for weak and fragile banks</a:t>
            </a:r>
            <a:r>
              <a:rPr lang="en-IN" sz="2000" dirty="0" smtClean="0">
                <a:latin typeface="Times New Roman" panose="02020603050405020304"/>
                <a:ea typeface="Calibri" panose="020F0502020204030204"/>
                <a:cs typeface="Times New Roman" panose="02020603050405020304"/>
              </a:rPr>
              <a:t>.</a:t>
            </a:r>
            <a:endParaRPr lang="en-IN" sz="2000" dirty="0" smtClean="0">
              <a:latin typeface="Times New Roman" panose="02020603050405020304"/>
              <a:ea typeface="Calibri" panose="020F0502020204030204"/>
              <a:cs typeface="Times New Roman" panose="02020603050405020304"/>
            </a:endParaRPr>
          </a:p>
          <a:p>
            <a:pPr marL="457200" indent="-457200">
              <a:lnSpc>
                <a:spcPct val="115000"/>
              </a:lnSpc>
              <a:spcAft>
                <a:spcPts val="1000"/>
              </a:spcAft>
              <a:buFont typeface="+mj-lt"/>
              <a:buAutoNum type="arabicPeriod"/>
            </a:pPr>
            <a:r>
              <a:rPr lang="en-IN" sz="2000" dirty="0" smtClean="0">
                <a:latin typeface="Times New Roman" panose="02020603050405020304"/>
                <a:ea typeface="Calibri" panose="020F0502020204030204"/>
                <a:cs typeface="Times New Roman" panose="02020603050405020304"/>
              </a:rPr>
              <a:t>The </a:t>
            </a:r>
            <a:r>
              <a:rPr lang="en-IN" sz="2000" dirty="0">
                <a:latin typeface="Times New Roman" panose="02020603050405020304"/>
                <a:ea typeface="Calibri" panose="020F0502020204030204"/>
                <a:cs typeface="Times New Roman" panose="02020603050405020304"/>
              </a:rPr>
              <a:t>cost of borrowing for emerging markets may increase due to fluctuations in interest rate. Investing in these markets may become less </a:t>
            </a:r>
            <a:r>
              <a:rPr lang="en-IN" sz="2000" dirty="0" smtClean="0">
                <a:latin typeface="Times New Roman" panose="02020603050405020304"/>
                <a:ea typeface="Calibri" panose="020F0502020204030204"/>
                <a:cs typeface="Times New Roman" panose="02020603050405020304"/>
              </a:rPr>
              <a:t>attractive.</a:t>
            </a:r>
            <a:endParaRPr lang="en-IN" sz="2000" dirty="0" smtClean="0">
              <a:latin typeface="Times New Roman" panose="02020603050405020304"/>
              <a:ea typeface="Calibri" panose="020F0502020204030204"/>
              <a:cs typeface="Times New Roman" panose="02020603050405020304"/>
            </a:endParaRPr>
          </a:p>
          <a:p>
            <a:pPr marL="457200" indent="-457200">
              <a:lnSpc>
                <a:spcPct val="115000"/>
              </a:lnSpc>
              <a:spcAft>
                <a:spcPts val="1000"/>
              </a:spcAft>
              <a:buFont typeface="+mj-lt"/>
              <a:buAutoNum type="arabicPeriod"/>
            </a:pPr>
            <a:r>
              <a:rPr lang="en-IN" sz="2000" dirty="0" smtClean="0">
                <a:latin typeface="Times New Roman" panose="02020603050405020304"/>
                <a:ea typeface="Calibri" panose="020F0502020204030204"/>
                <a:cs typeface="Times New Roman" panose="02020603050405020304"/>
              </a:rPr>
              <a:t>The </a:t>
            </a:r>
            <a:r>
              <a:rPr lang="en-IN" sz="2000" dirty="0">
                <a:latin typeface="Times New Roman" panose="02020603050405020304"/>
                <a:ea typeface="Calibri" panose="020F0502020204030204"/>
                <a:cs typeface="Times New Roman" panose="02020603050405020304"/>
              </a:rPr>
              <a:t>margins for banks may get reduced due to increased competition.</a:t>
            </a:r>
            <a:endParaRPr lang="en-IN" sz="2000" dirty="0">
              <a:ea typeface="Calibri" panose="020F0502020204030204"/>
              <a:cs typeface="Times New Roman" panose="02020603050405020304"/>
            </a:endParaRPr>
          </a:p>
          <a:p>
            <a:pPr marL="0" indent="0">
              <a:lnSpc>
                <a:spcPct val="115000"/>
              </a:lnSpc>
              <a:spcAft>
                <a:spcPts val="1000"/>
              </a:spcAft>
              <a:buNone/>
            </a:pPr>
            <a:endParaRPr lang="en-IN" sz="2000" dirty="0">
              <a:ea typeface="Calibri" panose="020F0502020204030204"/>
              <a:cs typeface="Times New Roman" panose="02020603050405020304"/>
            </a:endParaRPr>
          </a:p>
          <a:p>
            <a:endParaRPr lang="en-IN"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3">
              <a:lumMod val="20000"/>
              <a:lumOff val="80000"/>
            </a:schemeClr>
          </a:solidFill>
        </p:spPr>
        <p:txBody>
          <a:bodyPr>
            <a:normAutofit/>
          </a:bodyPr>
          <a:lstStyle/>
          <a:p>
            <a:pPr marL="0" indent="0" algn="ctr">
              <a:lnSpc>
                <a:spcPct val="150000"/>
              </a:lnSpc>
              <a:spcAft>
                <a:spcPts val="1000"/>
              </a:spcAft>
              <a:buNone/>
            </a:pPr>
            <a:r>
              <a:rPr lang="en-IN" sz="2200" dirty="0">
                <a:latin typeface="Times New Roman" panose="02020603050405020304"/>
                <a:ea typeface="Calibri" panose="020F0502020204030204"/>
                <a:cs typeface="Times New Roman" panose="02020603050405020304"/>
              </a:rPr>
              <a:t>The Asset Market Model theory suggests that a </a:t>
            </a:r>
            <a:r>
              <a:rPr lang="en-IN" sz="2200" b="1" dirty="0">
                <a:latin typeface="Times New Roman" panose="02020603050405020304"/>
                <a:ea typeface="Calibri" panose="020F0502020204030204"/>
                <a:cs typeface="Times New Roman" panose="02020603050405020304"/>
              </a:rPr>
              <a:t>currency will be in more demand</a:t>
            </a:r>
            <a:r>
              <a:rPr lang="en-IN" sz="2200" dirty="0">
                <a:latin typeface="Times New Roman" panose="02020603050405020304"/>
                <a:ea typeface="Calibri" panose="020F0502020204030204"/>
                <a:cs typeface="Times New Roman" panose="02020603050405020304"/>
              </a:rPr>
              <a:t> and hence will likely </a:t>
            </a:r>
            <a:r>
              <a:rPr lang="en-IN" sz="2200" b="1" dirty="0">
                <a:latin typeface="Times New Roman" panose="02020603050405020304"/>
                <a:ea typeface="Calibri" panose="020F0502020204030204"/>
                <a:cs typeface="Times New Roman" panose="02020603050405020304"/>
              </a:rPr>
              <a:t>appreciate in value</a:t>
            </a:r>
            <a:r>
              <a:rPr lang="en-IN" sz="2200" dirty="0">
                <a:latin typeface="Times New Roman" panose="02020603050405020304"/>
                <a:ea typeface="Calibri" panose="020F0502020204030204"/>
                <a:cs typeface="Times New Roman" panose="02020603050405020304"/>
              </a:rPr>
              <a:t> if the </a:t>
            </a:r>
            <a:r>
              <a:rPr lang="en-IN" sz="2200" b="1" dirty="0">
                <a:latin typeface="Times New Roman" panose="02020603050405020304"/>
                <a:ea typeface="Calibri" panose="020F0502020204030204"/>
                <a:cs typeface="Times New Roman" panose="02020603050405020304"/>
              </a:rPr>
              <a:t>flow of funds into other financial market</a:t>
            </a:r>
            <a:r>
              <a:rPr lang="en-IN" sz="2200" dirty="0">
                <a:latin typeface="Times New Roman" panose="02020603050405020304"/>
                <a:ea typeface="Calibri" panose="020F0502020204030204"/>
                <a:cs typeface="Times New Roman" panose="02020603050405020304"/>
              </a:rPr>
              <a:t> of the country such as equities and bonds increases and vice versa. </a:t>
            </a:r>
            <a:endParaRPr lang="en-IN" sz="2200" dirty="0" smtClean="0">
              <a:latin typeface="Times New Roman" panose="02020603050405020304"/>
              <a:ea typeface="Calibri" panose="020F0502020204030204"/>
              <a:cs typeface="Times New Roman" panose="02020603050405020304"/>
            </a:endParaRPr>
          </a:p>
          <a:p>
            <a:pPr algn="ctr">
              <a:lnSpc>
                <a:spcPct val="150000"/>
              </a:lnSpc>
              <a:spcAft>
                <a:spcPts val="1000"/>
              </a:spcAft>
            </a:pPr>
            <a:endParaRPr lang="en-IN" sz="22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40000"/>
              <a:lumOff val="60000"/>
            </a:schemeClr>
          </a:solidFill>
        </p:spPr>
        <p:txBody>
          <a:bodyPr>
            <a:normAutofit/>
          </a:bodyPr>
          <a:lstStyle/>
          <a:p>
            <a:pPr>
              <a:lnSpc>
                <a:spcPct val="115000"/>
              </a:lnSpc>
              <a:spcAft>
                <a:spcPts val="1000"/>
              </a:spcAft>
            </a:pPr>
            <a:r>
              <a:rPr lang="en-IN" sz="2500" b="1" dirty="0">
                <a:latin typeface="Times New Roman" panose="02020603050405020304"/>
                <a:ea typeface="Calibri" panose="020F0502020204030204"/>
                <a:cs typeface="Times New Roman" panose="02020603050405020304"/>
              </a:rPr>
              <a:t>Limitations of Asset Market Model</a:t>
            </a:r>
            <a:endParaRPr lang="en-IN" sz="2500" b="1" dirty="0">
              <a:ea typeface="Calibri" panose="020F0502020204030204"/>
              <a:cs typeface="Times New Roman" panose="02020603050405020304"/>
            </a:endParaRPr>
          </a:p>
        </p:txBody>
      </p:sp>
      <p:sp>
        <p:nvSpPr>
          <p:cNvPr id="3" name="Content Placeholder 2"/>
          <p:cNvSpPr>
            <a:spLocks noGrp="1"/>
          </p:cNvSpPr>
          <p:nvPr>
            <p:ph idx="1"/>
          </p:nvPr>
        </p:nvSpPr>
        <p:spPr>
          <a:solidFill>
            <a:schemeClr val="accent3">
              <a:lumMod val="20000"/>
              <a:lumOff val="80000"/>
            </a:schemeClr>
          </a:solidFill>
        </p:spPr>
        <p:txBody>
          <a:bodyPr>
            <a:normAutofit/>
          </a:bodyPr>
          <a:lstStyle/>
          <a:p>
            <a:pPr>
              <a:lnSpc>
                <a:spcPct val="115000"/>
              </a:lnSpc>
              <a:spcAft>
                <a:spcPts val="1000"/>
              </a:spcAft>
            </a:pPr>
            <a:r>
              <a:rPr lang="en-IN" sz="2200" dirty="0">
                <a:latin typeface="Times New Roman" panose="02020603050405020304"/>
                <a:ea typeface="Calibri" panose="020F0502020204030204"/>
                <a:cs typeface="Times New Roman" panose="02020603050405020304"/>
              </a:rPr>
              <a:t>The asset market model theory is fairly new and still needs test of time. </a:t>
            </a:r>
            <a:endParaRPr lang="en-IN" sz="2200" dirty="0" smtClean="0">
              <a:latin typeface="Times New Roman" panose="02020603050405020304"/>
              <a:ea typeface="Calibri" panose="020F0502020204030204"/>
              <a:cs typeface="Times New Roman" panose="02020603050405020304"/>
            </a:endParaRPr>
          </a:p>
          <a:p>
            <a:pPr>
              <a:lnSpc>
                <a:spcPct val="115000"/>
              </a:lnSpc>
              <a:spcAft>
                <a:spcPts val="1000"/>
              </a:spcAft>
            </a:pPr>
            <a:r>
              <a:rPr lang="en-IN" sz="2200" dirty="0" smtClean="0">
                <a:latin typeface="Times New Roman" panose="02020603050405020304"/>
                <a:ea typeface="Calibri" panose="020F0502020204030204"/>
                <a:cs typeface="Times New Roman" panose="02020603050405020304"/>
              </a:rPr>
              <a:t>It is </a:t>
            </a:r>
            <a:r>
              <a:rPr lang="en-IN" sz="2200" dirty="0">
                <a:latin typeface="Times New Roman" panose="02020603050405020304"/>
                <a:ea typeface="Calibri" panose="020F0502020204030204"/>
                <a:cs typeface="Times New Roman" panose="02020603050405020304"/>
              </a:rPr>
              <a:t>hard to establish a relationship over a long run between a country's equity market performance and currency performance. </a:t>
            </a:r>
            <a:endParaRPr lang="en-IN" sz="2200" dirty="0" smtClean="0">
              <a:latin typeface="Times New Roman" panose="02020603050405020304"/>
              <a:ea typeface="Calibri" panose="020F0502020204030204"/>
              <a:cs typeface="Times New Roman" panose="02020603050405020304"/>
            </a:endParaRPr>
          </a:p>
          <a:p>
            <a:pPr>
              <a:lnSpc>
                <a:spcPct val="115000"/>
              </a:lnSpc>
              <a:spcAft>
                <a:spcPts val="1000"/>
              </a:spcAft>
            </a:pPr>
            <a:r>
              <a:rPr lang="en-IN" sz="2200" dirty="0" smtClean="0">
                <a:latin typeface="Times New Roman" panose="02020603050405020304"/>
                <a:ea typeface="Calibri" panose="020F0502020204030204"/>
                <a:cs typeface="Times New Roman" panose="02020603050405020304"/>
              </a:rPr>
              <a:t>During </a:t>
            </a:r>
            <a:r>
              <a:rPr lang="en-IN" sz="2200" dirty="0">
                <a:latin typeface="Times New Roman" panose="02020603050405020304"/>
                <a:ea typeface="Calibri" panose="020F0502020204030204"/>
                <a:cs typeface="Times New Roman" panose="02020603050405020304"/>
              </a:rPr>
              <a:t>global financial uncertainties like the sub-prime mortgage </a:t>
            </a:r>
            <a:r>
              <a:rPr lang="en-IN" sz="2200" dirty="0" smtClean="0">
                <a:latin typeface="Times New Roman" panose="02020603050405020304"/>
                <a:ea typeface="Calibri" panose="020F0502020204030204"/>
                <a:cs typeface="Times New Roman" panose="02020603050405020304"/>
              </a:rPr>
              <a:t>crisis between </a:t>
            </a:r>
            <a:r>
              <a:rPr lang="en-IN" sz="2200" dirty="0">
                <a:latin typeface="Times New Roman" panose="02020603050405020304"/>
                <a:ea typeface="Calibri" panose="020F0502020204030204"/>
                <a:cs typeface="Times New Roman" panose="02020603050405020304"/>
              </a:rPr>
              <a:t>2007-2009, the relationship can become very mysterious</a:t>
            </a:r>
            <a:r>
              <a:rPr lang="en-IN" sz="2200" dirty="0" smtClean="0">
                <a:latin typeface="Times New Roman" panose="02020603050405020304"/>
                <a:ea typeface="Calibri" panose="020F0502020204030204"/>
                <a:cs typeface="Times New Roman" panose="02020603050405020304"/>
              </a:rPr>
              <a:t>.</a:t>
            </a:r>
            <a:endParaRPr lang="en-IN" sz="22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a:solidFill>
            <a:schemeClr val="accent3">
              <a:lumMod val="40000"/>
              <a:lumOff val="60000"/>
            </a:schemeClr>
          </a:solidFill>
        </p:spPr>
        <p:txBody>
          <a:bodyPr>
            <a:normAutofit fontScale="90000"/>
          </a:bodyPr>
          <a:lstStyle/>
          <a:p>
            <a:pPr>
              <a:lnSpc>
                <a:spcPct val="115000"/>
              </a:lnSpc>
              <a:spcAft>
                <a:spcPts val="1000"/>
              </a:spcAft>
            </a:pPr>
            <a:r>
              <a:rPr lang="en-IN" sz="2500" b="1" dirty="0">
                <a:latin typeface="Times New Roman" panose="02020603050405020304"/>
                <a:ea typeface="Calibri" panose="020F0502020204030204"/>
                <a:cs typeface="Times New Roman" panose="02020603050405020304"/>
              </a:rPr>
              <a:t>Portfolio Balance Model</a:t>
            </a:r>
            <a:br>
              <a:rPr lang="en-IN" sz="2500" b="1" dirty="0">
                <a:ea typeface="Calibri" panose="020F0502020204030204"/>
                <a:cs typeface="Times New Roman" panose="02020603050405020304"/>
              </a:rPr>
            </a:br>
            <a:endParaRPr lang="en-IN" sz="2500" b="1" dirty="0"/>
          </a:p>
        </p:txBody>
      </p:sp>
      <p:sp>
        <p:nvSpPr>
          <p:cNvPr id="3" name="Content Placeholder 2"/>
          <p:cNvSpPr>
            <a:spLocks noGrp="1"/>
          </p:cNvSpPr>
          <p:nvPr>
            <p:ph idx="1"/>
          </p:nvPr>
        </p:nvSpPr>
        <p:spPr>
          <a:xfrm>
            <a:off x="457200" y="1124744"/>
            <a:ext cx="8229600" cy="5001419"/>
          </a:xfrm>
          <a:solidFill>
            <a:schemeClr val="accent3">
              <a:lumMod val="20000"/>
              <a:lumOff val="80000"/>
            </a:schemeClr>
          </a:solidFill>
        </p:spPr>
        <p:txBody>
          <a:bodyPr>
            <a:noAutofit/>
          </a:bodyPr>
          <a:lstStyle/>
          <a:p>
            <a:pPr>
              <a:lnSpc>
                <a:spcPct val="115000"/>
              </a:lnSpc>
              <a:spcAft>
                <a:spcPts val="1000"/>
              </a:spcAft>
            </a:pPr>
            <a:r>
              <a:rPr lang="en-IN" sz="2200" dirty="0">
                <a:latin typeface="Times New Roman" panose="02020603050405020304"/>
                <a:ea typeface="Calibri" panose="020F0502020204030204"/>
                <a:cs typeface="Times New Roman" panose="02020603050405020304"/>
              </a:rPr>
              <a:t>The Portfolio Balance approach is a modern theory based on the </a:t>
            </a:r>
            <a:r>
              <a:rPr lang="en-IN" sz="2200" b="1" dirty="0">
                <a:latin typeface="Times New Roman" panose="02020603050405020304"/>
                <a:ea typeface="Calibri" panose="020F0502020204030204"/>
                <a:cs typeface="Times New Roman" panose="02020603050405020304"/>
              </a:rPr>
              <a:t>relationship between the relative price of bonds and exchange </a:t>
            </a:r>
            <a:r>
              <a:rPr lang="en-IN" sz="2200" b="1" dirty="0" smtClean="0">
                <a:latin typeface="Times New Roman" panose="02020603050405020304"/>
                <a:ea typeface="Calibri" panose="020F0502020204030204"/>
                <a:cs typeface="Times New Roman" panose="02020603050405020304"/>
              </a:rPr>
              <a:t>rates.</a:t>
            </a:r>
            <a:endParaRPr lang="en-IN" sz="2200" b="1" dirty="0" smtClean="0">
              <a:latin typeface="Times New Roman" panose="02020603050405020304"/>
              <a:ea typeface="Calibri" panose="020F0502020204030204"/>
              <a:cs typeface="Times New Roman" panose="02020603050405020304"/>
            </a:endParaRPr>
          </a:p>
          <a:p>
            <a:pPr>
              <a:lnSpc>
                <a:spcPct val="115000"/>
              </a:lnSpc>
              <a:spcAft>
                <a:spcPts val="1000"/>
              </a:spcAft>
            </a:pPr>
            <a:r>
              <a:rPr lang="en-IN" sz="2200" dirty="0" smtClean="0">
                <a:latin typeface="Times New Roman" panose="02020603050405020304"/>
                <a:ea typeface="Calibri" panose="020F0502020204030204"/>
                <a:cs typeface="Times New Roman" panose="02020603050405020304"/>
              </a:rPr>
              <a:t>This </a:t>
            </a:r>
            <a:r>
              <a:rPr lang="en-IN" sz="2200" dirty="0">
                <a:latin typeface="Times New Roman" panose="02020603050405020304"/>
                <a:ea typeface="Calibri" panose="020F0502020204030204"/>
                <a:cs typeface="Times New Roman" panose="02020603050405020304"/>
              </a:rPr>
              <a:t>theory suggests that not only the </a:t>
            </a:r>
            <a:r>
              <a:rPr lang="en-IN" sz="2200" b="1" dirty="0">
                <a:latin typeface="Times New Roman" panose="02020603050405020304"/>
                <a:ea typeface="Calibri" panose="020F0502020204030204"/>
                <a:cs typeface="Times New Roman" panose="02020603050405020304"/>
              </a:rPr>
              <a:t>monetary factor</a:t>
            </a:r>
            <a:r>
              <a:rPr lang="en-IN" sz="2200" dirty="0">
                <a:latin typeface="Times New Roman" panose="02020603050405020304"/>
                <a:ea typeface="Calibri" panose="020F0502020204030204"/>
                <a:cs typeface="Times New Roman" panose="02020603050405020304"/>
              </a:rPr>
              <a:t> but also the holding of </a:t>
            </a:r>
            <a:r>
              <a:rPr lang="en-IN" sz="2200" b="1" dirty="0">
                <a:latin typeface="Times New Roman" panose="02020603050405020304"/>
                <a:ea typeface="Calibri" panose="020F0502020204030204"/>
                <a:cs typeface="Times New Roman" panose="02020603050405020304"/>
              </a:rPr>
              <a:t>financial assets</a:t>
            </a:r>
            <a:r>
              <a:rPr lang="en-IN" sz="2200" dirty="0">
                <a:latin typeface="Times New Roman" panose="02020603050405020304"/>
                <a:ea typeface="Calibri" panose="020F0502020204030204"/>
                <a:cs typeface="Times New Roman" panose="02020603050405020304"/>
              </a:rPr>
              <a:t>, such as domestic and foreign bonds (portfolio) influences the exchange </a:t>
            </a:r>
            <a:r>
              <a:rPr lang="en-IN" sz="2200" dirty="0" smtClean="0">
                <a:latin typeface="Times New Roman" panose="02020603050405020304"/>
                <a:ea typeface="Calibri" panose="020F0502020204030204"/>
                <a:cs typeface="Times New Roman" panose="02020603050405020304"/>
              </a:rPr>
              <a:t>rate. </a:t>
            </a:r>
            <a:endParaRPr lang="en-IN" sz="2200" dirty="0" smtClean="0">
              <a:latin typeface="Times New Roman" panose="02020603050405020304"/>
              <a:ea typeface="Calibri" panose="020F0502020204030204"/>
              <a:cs typeface="Times New Roman" panose="02020603050405020304"/>
            </a:endParaRPr>
          </a:p>
          <a:p>
            <a:pPr>
              <a:lnSpc>
                <a:spcPct val="115000"/>
              </a:lnSpc>
              <a:spcAft>
                <a:spcPts val="1000"/>
              </a:spcAft>
            </a:pPr>
            <a:r>
              <a:rPr lang="en-IN" sz="2200" dirty="0">
                <a:latin typeface="Times New Roman" panose="02020603050405020304"/>
                <a:ea typeface="Calibri" panose="020F0502020204030204"/>
                <a:cs typeface="Times New Roman" panose="02020603050405020304"/>
              </a:rPr>
              <a:t>T</a:t>
            </a:r>
            <a:r>
              <a:rPr lang="en-IN" sz="2200" dirty="0" smtClean="0">
                <a:latin typeface="Times New Roman" panose="02020603050405020304"/>
                <a:ea typeface="Calibri" panose="020F0502020204030204"/>
                <a:cs typeface="Times New Roman" panose="02020603050405020304"/>
              </a:rPr>
              <a:t>he </a:t>
            </a:r>
            <a:r>
              <a:rPr lang="en-IN" sz="2200" dirty="0">
                <a:latin typeface="Times New Roman" panose="02020603050405020304"/>
                <a:ea typeface="Calibri" panose="020F0502020204030204"/>
                <a:cs typeface="Times New Roman" panose="02020603050405020304"/>
              </a:rPr>
              <a:t>portfolio-balance approach differs from the monetary approach. In the portfolio balance model, home and foreign bonds are assumed to be </a:t>
            </a:r>
            <a:r>
              <a:rPr lang="en-IN" sz="2200" b="1" dirty="0">
                <a:latin typeface="Times New Roman" panose="02020603050405020304"/>
                <a:ea typeface="Calibri" panose="020F0502020204030204"/>
                <a:cs typeface="Times New Roman" panose="02020603050405020304"/>
              </a:rPr>
              <a:t>imperfect substitutes</a:t>
            </a:r>
            <a:r>
              <a:rPr lang="en-IN" sz="2200" dirty="0">
                <a:latin typeface="Times New Roman" panose="02020603050405020304"/>
                <a:ea typeface="Calibri" panose="020F0502020204030204"/>
                <a:cs typeface="Times New Roman" panose="02020603050405020304"/>
              </a:rPr>
              <a:t>. </a:t>
            </a:r>
            <a:endParaRPr lang="en-IN" sz="2200" dirty="0" smtClean="0">
              <a:latin typeface="Times New Roman" panose="02020603050405020304"/>
              <a:ea typeface="Calibri" panose="020F0502020204030204"/>
              <a:cs typeface="Times New Roman" panose="02020603050405020304"/>
            </a:endParaRPr>
          </a:p>
          <a:p>
            <a:pPr>
              <a:lnSpc>
                <a:spcPct val="115000"/>
              </a:lnSpc>
              <a:spcAft>
                <a:spcPts val="1000"/>
              </a:spcAft>
            </a:pPr>
            <a:r>
              <a:rPr lang="en-IN" sz="2200" dirty="0" smtClean="0">
                <a:latin typeface="Times New Roman" panose="02020603050405020304"/>
                <a:ea typeface="Calibri" panose="020F0502020204030204"/>
                <a:cs typeface="Times New Roman" panose="02020603050405020304"/>
              </a:rPr>
              <a:t>But </a:t>
            </a:r>
            <a:r>
              <a:rPr lang="en-IN" sz="2200" dirty="0">
                <a:latin typeface="Times New Roman" panose="02020603050405020304"/>
                <a:ea typeface="Calibri" panose="020F0502020204030204"/>
                <a:cs typeface="Times New Roman" panose="02020603050405020304"/>
              </a:rPr>
              <a:t>in monetary models the home and foreign bonds are assumed to be </a:t>
            </a:r>
            <a:r>
              <a:rPr lang="en-IN" sz="2200" b="1" dirty="0">
                <a:latin typeface="Times New Roman" panose="02020603050405020304"/>
                <a:ea typeface="Calibri" panose="020F0502020204030204"/>
                <a:cs typeface="Times New Roman" panose="02020603050405020304"/>
              </a:rPr>
              <a:t>perfect substitutes</a:t>
            </a:r>
            <a:r>
              <a:rPr lang="en-IN" sz="2200" dirty="0">
                <a:latin typeface="Times New Roman" panose="02020603050405020304"/>
                <a:ea typeface="Calibri" panose="020F0502020204030204"/>
                <a:cs typeface="Times New Roman" panose="02020603050405020304"/>
              </a:rPr>
              <a:t>. </a:t>
            </a:r>
            <a:endParaRPr lang="en-IN" sz="2200" dirty="0">
              <a:ea typeface="Calibri" panose="020F0502020204030204"/>
              <a:cs typeface="Times New Roman" panose="02020603050405020304"/>
            </a:endParaRPr>
          </a:p>
          <a:p>
            <a:endParaRPr lang="en-IN" sz="22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xfrm>
            <a:off x="457200" y="1600200"/>
            <a:ext cx="8229600" cy="4781128"/>
          </a:xfrm>
          <a:solidFill>
            <a:schemeClr val="accent3">
              <a:lumMod val="20000"/>
              <a:lumOff val="80000"/>
            </a:schemeClr>
          </a:solidFill>
        </p:spPr>
        <p:txBody>
          <a:bodyPr>
            <a:noAutofit/>
          </a:bodyPr>
          <a:lstStyle/>
          <a:p>
            <a:pPr>
              <a:lnSpc>
                <a:spcPct val="115000"/>
              </a:lnSpc>
              <a:spcAft>
                <a:spcPts val="1000"/>
              </a:spcAft>
            </a:pPr>
            <a:r>
              <a:rPr lang="en-IN" sz="2200" dirty="0" smtClean="0">
                <a:latin typeface="Times New Roman" panose="02020603050405020304"/>
                <a:ea typeface="Calibri" panose="020F0502020204030204"/>
                <a:cs typeface="Times New Roman" panose="02020603050405020304"/>
              </a:rPr>
              <a:t>Under portfolio </a:t>
            </a:r>
            <a:r>
              <a:rPr lang="en-IN" sz="2200" dirty="0">
                <a:latin typeface="Times New Roman" panose="02020603050405020304"/>
                <a:ea typeface="Calibri" panose="020F0502020204030204"/>
                <a:cs typeface="Times New Roman" panose="02020603050405020304"/>
              </a:rPr>
              <a:t>balance model, </a:t>
            </a:r>
            <a:r>
              <a:rPr lang="en-IN" sz="2200" dirty="0" smtClean="0">
                <a:latin typeface="Times New Roman" panose="02020603050405020304"/>
                <a:ea typeface="Calibri" panose="020F0502020204030204"/>
                <a:cs typeface="Times New Roman" panose="02020603050405020304"/>
              </a:rPr>
              <a:t> </a:t>
            </a:r>
            <a:r>
              <a:rPr lang="en-IN" sz="2200" dirty="0">
                <a:latin typeface="Times New Roman" panose="02020603050405020304"/>
                <a:ea typeface="Calibri" panose="020F0502020204030204"/>
                <a:cs typeface="Times New Roman" panose="02020603050405020304"/>
              </a:rPr>
              <a:t>the exchange rate is determined in the process of </a:t>
            </a:r>
            <a:r>
              <a:rPr lang="en-IN" sz="2200">
                <a:latin typeface="Times New Roman" panose="02020603050405020304"/>
                <a:ea typeface="Calibri" panose="020F0502020204030204"/>
                <a:cs typeface="Times New Roman" panose="02020603050405020304"/>
              </a:rPr>
              <a:t>balancing </a:t>
            </a:r>
            <a:r>
              <a:rPr lang="en-IN" sz="2200" smtClean="0">
                <a:latin typeface="Times New Roman" panose="02020603050405020304"/>
                <a:ea typeface="Calibri" panose="020F0502020204030204"/>
                <a:cs typeface="Times New Roman" panose="02020603050405020304"/>
              </a:rPr>
              <a:t>the </a:t>
            </a:r>
            <a:r>
              <a:rPr lang="en-IN" sz="2200" dirty="0">
                <a:latin typeface="Times New Roman" panose="02020603050405020304"/>
                <a:ea typeface="Calibri" panose="020F0502020204030204"/>
                <a:cs typeface="Times New Roman" panose="02020603050405020304"/>
              </a:rPr>
              <a:t>total demand and supply of financial assets in each country. </a:t>
            </a:r>
            <a:endParaRPr lang="en-IN" sz="2200" dirty="0" smtClean="0">
              <a:latin typeface="Times New Roman" panose="02020603050405020304"/>
              <a:ea typeface="Calibri" panose="020F0502020204030204"/>
              <a:cs typeface="Times New Roman" panose="02020603050405020304"/>
            </a:endParaRPr>
          </a:p>
          <a:p>
            <a:pPr>
              <a:lnSpc>
                <a:spcPct val="115000"/>
              </a:lnSpc>
              <a:spcAft>
                <a:spcPts val="1000"/>
              </a:spcAft>
            </a:pPr>
            <a:r>
              <a:rPr lang="en-IN" sz="2200" dirty="0" smtClean="0">
                <a:latin typeface="Times New Roman" panose="02020603050405020304"/>
                <a:ea typeface="Calibri" panose="020F0502020204030204"/>
                <a:cs typeface="Times New Roman" panose="02020603050405020304"/>
              </a:rPr>
              <a:t>It </a:t>
            </a:r>
            <a:r>
              <a:rPr lang="en-IN" sz="2200" dirty="0">
                <a:latin typeface="Times New Roman" panose="02020603050405020304"/>
                <a:ea typeface="Calibri" panose="020F0502020204030204"/>
                <a:cs typeface="Times New Roman" panose="02020603050405020304"/>
              </a:rPr>
              <a:t>may be noted that money is only one element in this financial assets. </a:t>
            </a:r>
            <a:endParaRPr lang="en-IN" sz="2200" dirty="0" smtClean="0">
              <a:latin typeface="Times New Roman" panose="02020603050405020304"/>
              <a:ea typeface="Calibri" panose="020F0502020204030204"/>
              <a:cs typeface="Times New Roman" panose="02020603050405020304"/>
            </a:endParaRPr>
          </a:p>
          <a:p>
            <a:pPr>
              <a:lnSpc>
                <a:spcPct val="115000"/>
              </a:lnSpc>
              <a:spcAft>
                <a:spcPts val="1000"/>
              </a:spcAft>
            </a:pPr>
            <a:r>
              <a:rPr lang="en-IN" sz="2200" b="1" dirty="0">
                <a:latin typeface="Times New Roman" panose="02020603050405020304"/>
                <a:ea typeface="Calibri" panose="020F0502020204030204"/>
                <a:cs typeface="Times New Roman" panose="02020603050405020304"/>
              </a:rPr>
              <a:t>According to portfolio balance approach, any change in the economic conditions of a country will have a direct impact on the demand and supply for domestic and foreign </a:t>
            </a:r>
            <a:r>
              <a:rPr lang="en-IN" sz="2200" b="1" dirty="0" smtClean="0">
                <a:latin typeface="Times New Roman" panose="02020603050405020304"/>
                <a:ea typeface="Calibri" panose="020F0502020204030204"/>
                <a:cs typeface="Times New Roman" panose="02020603050405020304"/>
              </a:rPr>
              <a:t>bonds.</a:t>
            </a:r>
            <a:endParaRPr lang="en-IN" sz="2200" b="1" dirty="0" smtClean="0">
              <a:latin typeface="Times New Roman" panose="02020603050405020304"/>
              <a:ea typeface="Calibri" panose="020F0502020204030204"/>
              <a:cs typeface="Times New Roman" panose="02020603050405020304"/>
            </a:endParaRPr>
          </a:p>
          <a:p>
            <a:pPr>
              <a:lnSpc>
                <a:spcPct val="115000"/>
              </a:lnSpc>
              <a:spcAft>
                <a:spcPts val="1000"/>
              </a:spcAft>
            </a:pPr>
            <a:r>
              <a:rPr lang="en-IN" sz="2200" b="1" dirty="0" smtClean="0">
                <a:latin typeface="Times New Roman" panose="02020603050405020304"/>
                <a:ea typeface="Calibri" panose="020F0502020204030204"/>
                <a:cs typeface="Times New Roman" panose="02020603050405020304"/>
              </a:rPr>
              <a:t> </a:t>
            </a:r>
            <a:r>
              <a:rPr lang="en-IN" sz="2200" b="1" dirty="0">
                <a:latin typeface="Times New Roman" panose="02020603050405020304"/>
                <a:ea typeface="Calibri" panose="020F0502020204030204"/>
                <a:cs typeface="Times New Roman" panose="02020603050405020304"/>
              </a:rPr>
              <a:t>This shift in the demand/supply for bonds will in turn influence the exchange rate between the domestic and foreign economies. </a:t>
            </a:r>
            <a:endParaRPr lang="en-IN" sz="2200"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3">
              <a:lumMod val="20000"/>
              <a:lumOff val="80000"/>
            </a:schemeClr>
          </a:solidFill>
        </p:spPr>
        <p:txBody>
          <a:bodyPr>
            <a:noAutofit/>
          </a:bodyPr>
          <a:lstStyle/>
          <a:p>
            <a:pPr lvl="0">
              <a:lnSpc>
                <a:spcPct val="115000"/>
              </a:lnSpc>
              <a:spcAft>
                <a:spcPts val="1000"/>
              </a:spcAft>
            </a:pPr>
            <a:r>
              <a:rPr lang="en-IN" sz="2200" dirty="0">
                <a:solidFill>
                  <a:prstClr val="black"/>
                </a:solidFill>
                <a:latin typeface="Times New Roman" panose="02020603050405020304"/>
                <a:ea typeface="Calibri" panose="020F0502020204030204"/>
                <a:cs typeface="Times New Roman" panose="02020603050405020304"/>
              </a:rPr>
              <a:t>The portfolio balance approach suggests that exchange rate is determined </a:t>
            </a:r>
            <a:r>
              <a:rPr lang="en-IN" sz="2200" b="1" dirty="0">
                <a:solidFill>
                  <a:prstClr val="black"/>
                </a:solidFill>
                <a:latin typeface="Times New Roman" panose="02020603050405020304"/>
                <a:ea typeface="Calibri" panose="020F0502020204030204"/>
                <a:cs typeface="Times New Roman" panose="02020603050405020304"/>
              </a:rPr>
              <a:t>by the interaction of real incomes, interest rates, risk, price-level and wealth. </a:t>
            </a:r>
            <a:endParaRPr lang="en-IN" sz="2200" b="1" dirty="0" smtClean="0">
              <a:solidFill>
                <a:prstClr val="black"/>
              </a:solidFill>
              <a:latin typeface="Times New Roman" panose="02020603050405020304"/>
              <a:ea typeface="Calibri" panose="020F0502020204030204"/>
              <a:cs typeface="Times New Roman" panose="02020603050405020304"/>
            </a:endParaRPr>
          </a:p>
          <a:p>
            <a:pPr lvl="0">
              <a:lnSpc>
                <a:spcPct val="115000"/>
              </a:lnSpc>
              <a:spcAft>
                <a:spcPts val="1000"/>
              </a:spcAft>
            </a:pPr>
            <a:r>
              <a:rPr lang="en-IN" sz="2200" dirty="0" smtClean="0">
                <a:solidFill>
                  <a:prstClr val="black"/>
                </a:solidFill>
                <a:latin typeface="Times New Roman" panose="02020603050405020304"/>
                <a:ea typeface="Calibri" panose="020F0502020204030204"/>
                <a:cs typeface="Times New Roman" panose="02020603050405020304"/>
              </a:rPr>
              <a:t>If </a:t>
            </a:r>
            <a:r>
              <a:rPr lang="en-IN" sz="2200" dirty="0">
                <a:solidFill>
                  <a:prstClr val="black"/>
                </a:solidFill>
                <a:latin typeface="Times New Roman" panose="02020603050405020304"/>
                <a:ea typeface="Calibri" panose="020F0502020204030204"/>
                <a:cs typeface="Times New Roman" panose="02020603050405020304"/>
              </a:rPr>
              <a:t>a change takes place in these variables, the </a:t>
            </a:r>
            <a:r>
              <a:rPr lang="en-IN" sz="2200" dirty="0" err="1">
                <a:solidFill>
                  <a:prstClr val="black"/>
                </a:solidFill>
                <a:latin typeface="Times New Roman" panose="02020603050405020304"/>
                <a:ea typeface="Calibri" panose="020F0502020204030204"/>
                <a:cs typeface="Times New Roman" panose="02020603050405020304"/>
              </a:rPr>
              <a:t>reinvestor</a:t>
            </a:r>
            <a:r>
              <a:rPr lang="en-IN" sz="2200" dirty="0">
                <a:solidFill>
                  <a:prstClr val="black"/>
                </a:solidFill>
                <a:latin typeface="Times New Roman" panose="02020603050405020304"/>
                <a:ea typeface="Calibri" panose="020F0502020204030204"/>
                <a:cs typeface="Times New Roman" panose="02020603050405020304"/>
              </a:rPr>
              <a:t> </a:t>
            </a:r>
            <a:r>
              <a:rPr lang="en-IN" sz="2200" dirty="0" smtClean="0">
                <a:solidFill>
                  <a:prstClr val="black"/>
                </a:solidFill>
                <a:latin typeface="Times New Roman" panose="02020603050405020304"/>
                <a:ea typeface="Calibri" panose="020F0502020204030204"/>
                <a:cs typeface="Times New Roman" panose="02020603050405020304"/>
              </a:rPr>
              <a:t>re-establishes </a:t>
            </a:r>
            <a:r>
              <a:rPr lang="en-IN" sz="2200" dirty="0">
                <a:solidFill>
                  <a:prstClr val="black"/>
                </a:solidFill>
                <a:latin typeface="Times New Roman" panose="02020603050405020304"/>
                <a:ea typeface="Calibri" panose="020F0502020204030204"/>
                <a:cs typeface="Times New Roman" panose="02020603050405020304"/>
              </a:rPr>
              <a:t>a desired balance in its portfolio. </a:t>
            </a:r>
            <a:endParaRPr lang="en-IN" sz="2200" dirty="0" smtClean="0">
              <a:solidFill>
                <a:prstClr val="black"/>
              </a:solidFill>
              <a:latin typeface="Times New Roman" panose="02020603050405020304"/>
              <a:ea typeface="Calibri" panose="020F0502020204030204"/>
              <a:cs typeface="Times New Roman" panose="02020603050405020304"/>
            </a:endParaRPr>
          </a:p>
          <a:p>
            <a:pPr lvl="0">
              <a:lnSpc>
                <a:spcPct val="115000"/>
              </a:lnSpc>
              <a:spcAft>
                <a:spcPts val="1000"/>
              </a:spcAft>
            </a:pPr>
            <a:r>
              <a:rPr lang="en-IN" sz="2200" dirty="0" smtClean="0">
                <a:solidFill>
                  <a:prstClr val="black"/>
                </a:solidFill>
                <a:latin typeface="Times New Roman" panose="02020603050405020304"/>
                <a:ea typeface="Calibri" panose="020F0502020204030204"/>
                <a:cs typeface="Times New Roman" panose="02020603050405020304"/>
              </a:rPr>
              <a:t>The </a:t>
            </a:r>
            <a:r>
              <a:rPr lang="en-IN" sz="2200" dirty="0">
                <a:solidFill>
                  <a:prstClr val="black"/>
                </a:solidFill>
                <a:latin typeface="Times New Roman" panose="02020603050405020304"/>
                <a:ea typeface="Calibri" panose="020F0502020204030204"/>
                <a:cs typeface="Times New Roman" panose="02020603050405020304"/>
              </a:rPr>
              <a:t>reestablishment of the portfolio balance requires some adjustments. </a:t>
            </a:r>
            <a:endParaRPr lang="en-IN" sz="2200" dirty="0" smtClean="0">
              <a:solidFill>
                <a:prstClr val="black"/>
              </a:solidFill>
              <a:latin typeface="Times New Roman" panose="02020603050405020304"/>
              <a:ea typeface="Calibri" panose="020F0502020204030204"/>
              <a:cs typeface="Times New Roman" panose="02020603050405020304"/>
            </a:endParaRPr>
          </a:p>
          <a:p>
            <a:pPr lvl="0">
              <a:lnSpc>
                <a:spcPct val="115000"/>
              </a:lnSpc>
              <a:spcAft>
                <a:spcPts val="1000"/>
              </a:spcAft>
            </a:pPr>
            <a:r>
              <a:rPr lang="en-IN" sz="2200" dirty="0" smtClean="0">
                <a:solidFill>
                  <a:prstClr val="black"/>
                </a:solidFill>
                <a:latin typeface="Times New Roman" panose="02020603050405020304"/>
                <a:ea typeface="Calibri" panose="020F0502020204030204"/>
                <a:cs typeface="Times New Roman" panose="02020603050405020304"/>
              </a:rPr>
              <a:t>These </a:t>
            </a:r>
            <a:r>
              <a:rPr lang="en-IN" sz="2200" dirty="0">
                <a:solidFill>
                  <a:prstClr val="black"/>
                </a:solidFill>
                <a:latin typeface="Times New Roman" panose="02020603050405020304"/>
                <a:ea typeface="Calibri" panose="020F0502020204030204"/>
                <a:cs typeface="Times New Roman" panose="02020603050405020304"/>
              </a:rPr>
              <a:t>adjustments influence the demand for foreign assets. Any such change shall influence the exchange </a:t>
            </a:r>
            <a:r>
              <a:rPr lang="en-IN" sz="2200" dirty="0" smtClean="0">
                <a:solidFill>
                  <a:prstClr val="black"/>
                </a:solidFill>
                <a:latin typeface="Times New Roman" panose="02020603050405020304"/>
                <a:ea typeface="Calibri" panose="020F0502020204030204"/>
                <a:cs typeface="Times New Roman" panose="02020603050405020304"/>
              </a:rPr>
              <a:t>rate.</a:t>
            </a:r>
            <a:endParaRPr lang="en-IN" sz="2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xfrm>
            <a:off x="457200" y="1340768"/>
            <a:ext cx="8229600" cy="5184576"/>
          </a:xfrm>
          <a:solidFill>
            <a:schemeClr val="accent3">
              <a:lumMod val="20000"/>
              <a:lumOff val="80000"/>
            </a:schemeClr>
          </a:solidFill>
        </p:spPr>
        <p:txBody>
          <a:bodyPr>
            <a:noAutofit/>
          </a:bodyPr>
          <a:lstStyle/>
          <a:p>
            <a:pPr>
              <a:spcAft>
                <a:spcPts val="1000"/>
              </a:spcAft>
            </a:pPr>
            <a:r>
              <a:rPr lang="en-IN" sz="2000" dirty="0" smtClean="0">
                <a:latin typeface="Times New Roman" panose="02020603050405020304"/>
                <a:ea typeface="Calibri" panose="020F0502020204030204"/>
                <a:cs typeface="Times New Roman" panose="02020603050405020304"/>
              </a:rPr>
              <a:t>Wealth </a:t>
            </a:r>
            <a:r>
              <a:rPr lang="en-IN" sz="2000" dirty="0">
                <a:latin typeface="Times New Roman" panose="02020603050405020304"/>
                <a:ea typeface="Calibri" panose="020F0502020204030204"/>
                <a:cs typeface="Times New Roman" panose="02020603050405020304"/>
              </a:rPr>
              <a:t>is </a:t>
            </a:r>
            <a:r>
              <a:rPr lang="en-IN" sz="2000" dirty="0" smtClean="0">
                <a:latin typeface="Times New Roman" panose="02020603050405020304"/>
                <a:ea typeface="Calibri" panose="020F0502020204030204"/>
                <a:cs typeface="Times New Roman" panose="02020603050405020304"/>
              </a:rPr>
              <a:t>also significant in exchange rate determination.</a:t>
            </a:r>
            <a:endParaRPr lang="en-IN" sz="2000" dirty="0" smtClean="0">
              <a:latin typeface="Times New Roman" panose="02020603050405020304"/>
              <a:ea typeface="Calibri" panose="020F0502020204030204"/>
              <a:cs typeface="Times New Roman" panose="02020603050405020304"/>
            </a:endParaRPr>
          </a:p>
          <a:p>
            <a:pPr>
              <a:spcAft>
                <a:spcPts val="1000"/>
              </a:spcAft>
            </a:pPr>
            <a:r>
              <a:rPr lang="en-IN" sz="2000" dirty="0" smtClean="0">
                <a:latin typeface="Times New Roman" panose="02020603050405020304"/>
                <a:ea typeface="Calibri" panose="020F0502020204030204"/>
                <a:cs typeface="Times New Roman" panose="02020603050405020304"/>
              </a:rPr>
              <a:t> </a:t>
            </a:r>
            <a:r>
              <a:rPr lang="en-IN" sz="2000" dirty="0">
                <a:latin typeface="Times New Roman" panose="02020603050405020304"/>
                <a:ea typeface="Calibri" panose="020F0502020204030204"/>
                <a:cs typeface="Times New Roman" panose="02020603050405020304"/>
              </a:rPr>
              <a:t>When a country's </a:t>
            </a:r>
            <a:r>
              <a:rPr lang="en-IN" sz="2000" b="1" dirty="0">
                <a:latin typeface="Times New Roman" panose="02020603050405020304"/>
                <a:ea typeface="Calibri" panose="020F0502020204030204"/>
                <a:cs typeface="Times New Roman" panose="02020603050405020304"/>
              </a:rPr>
              <a:t>wealth increases</a:t>
            </a:r>
            <a:r>
              <a:rPr lang="en-IN" sz="2000" dirty="0">
                <a:latin typeface="Times New Roman" panose="02020603050405020304"/>
                <a:ea typeface="Calibri" panose="020F0502020204030204"/>
                <a:cs typeface="Times New Roman" panose="02020603050405020304"/>
              </a:rPr>
              <a:t>, holding of </a:t>
            </a:r>
            <a:r>
              <a:rPr lang="en-IN" sz="2000" b="1" dirty="0">
                <a:latin typeface="Times New Roman" panose="02020603050405020304"/>
                <a:ea typeface="Calibri" panose="020F0502020204030204"/>
                <a:cs typeface="Times New Roman" panose="02020603050405020304"/>
              </a:rPr>
              <a:t>foreign assets</a:t>
            </a:r>
            <a:r>
              <a:rPr lang="en-IN" sz="2000" dirty="0">
                <a:latin typeface="Times New Roman" panose="02020603050405020304"/>
                <a:ea typeface="Calibri" panose="020F0502020204030204"/>
                <a:cs typeface="Times New Roman" panose="02020603050405020304"/>
              </a:rPr>
              <a:t> also increases. </a:t>
            </a:r>
            <a:endParaRPr lang="en-IN" sz="2000" dirty="0" smtClean="0">
              <a:latin typeface="Times New Roman" panose="02020603050405020304"/>
              <a:ea typeface="Calibri" panose="020F0502020204030204"/>
              <a:cs typeface="Times New Roman" panose="02020603050405020304"/>
            </a:endParaRPr>
          </a:p>
          <a:p>
            <a:pPr>
              <a:spcAft>
                <a:spcPts val="1000"/>
              </a:spcAft>
            </a:pPr>
            <a:r>
              <a:rPr lang="en-IN" sz="2000" dirty="0" smtClean="0">
                <a:latin typeface="Times New Roman" panose="02020603050405020304"/>
                <a:ea typeface="Calibri" panose="020F0502020204030204"/>
                <a:cs typeface="Times New Roman" panose="02020603050405020304"/>
              </a:rPr>
              <a:t>Thus </a:t>
            </a:r>
            <a:r>
              <a:rPr lang="en-IN" sz="2000" dirty="0">
                <a:latin typeface="Times New Roman" panose="02020603050405020304"/>
                <a:ea typeface="Calibri" panose="020F0502020204030204"/>
                <a:cs typeface="Times New Roman" panose="02020603050405020304"/>
              </a:rPr>
              <a:t>demand </a:t>
            </a:r>
            <a:r>
              <a:rPr lang="en-IN" sz="2000" dirty="0" smtClean="0">
                <a:latin typeface="Times New Roman" panose="02020603050405020304"/>
                <a:ea typeface="Calibri" panose="020F0502020204030204"/>
                <a:cs typeface="Times New Roman" panose="02020603050405020304"/>
              </a:rPr>
              <a:t>for </a:t>
            </a:r>
            <a:r>
              <a:rPr lang="en-IN" sz="2000" b="1" dirty="0">
                <a:latin typeface="Times New Roman" panose="02020603050405020304"/>
                <a:ea typeface="Calibri" panose="020F0502020204030204"/>
                <a:cs typeface="Times New Roman" panose="02020603050405020304"/>
              </a:rPr>
              <a:t>foreign currency increases</a:t>
            </a:r>
            <a:r>
              <a:rPr lang="en-IN" sz="2000" dirty="0">
                <a:latin typeface="Times New Roman" panose="02020603050405020304"/>
                <a:ea typeface="Calibri" panose="020F0502020204030204"/>
                <a:cs typeface="Times New Roman" panose="02020603050405020304"/>
              </a:rPr>
              <a:t>. This </a:t>
            </a:r>
            <a:r>
              <a:rPr lang="en-IN" sz="2000" b="1" dirty="0">
                <a:latin typeface="Times New Roman" panose="02020603050405020304"/>
                <a:ea typeface="Calibri" panose="020F0502020204030204"/>
                <a:cs typeface="Times New Roman" panose="02020603050405020304"/>
              </a:rPr>
              <a:t>depreciates the value</a:t>
            </a:r>
            <a:r>
              <a:rPr lang="en-IN" sz="2000" dirty="0">
                <a:latin typeface="Times New Roman" panose="02020603050405020304"/>
                <a:ea typeface="Calibri" panose="020F0502020204030204"/>
                <a:cs typeface="Times New Roman" panose="02020603050405020304"/>
              </a:rPr>
              <a:t> of domestic currency.</a:t>
            </a:r>
            <a:endParaRPr lang="en-IN" sz="2000" dirty="0">
              <a:ea typeface="Calibri" panose="020F0502020204030204"/>
              <a:cs typeface="Times New Roman" panose="02020603050405020304"/>
            </a:endParaRPr>
          </a:p>
          <a:p>
            <a:pPr marL="0" indent="0">
              <a:spcAft>
                <a:spcPts val="1000"/>
              </a:spcAft>
              <a:buNone/>
            </a:pPr>
            <a:r>
              <a:rPr lang="en-IN" sz="2000" dirty="0" smtClean="0">
                <a:latin typeface="Times New Roman" panose="02020603050405020304"/>
                <a:ea typeface="Calibri" panose="020F0502020204030204"/>
                <a:cs typeface="Times New Roman" panose="02020603050405020304"/>
              </a:rPr>
              <a:t>		W = M + D + RF</a:t>
            </a:r>
            <a:endParaRPr lang="en-IN" sz="2000" dirty="0">
              <a:ea typeface="Calibri" panose="020F0502020204030204"/>
              <a:cs typeface="Times New Roman" panose="02020603050405020304"/>
            </a:endParaRPr>
          </a:p>
          <a:p>
            <a:pPr marL="0" indent="0">
              <a:spcAft>
                <a:spcPts val="1000"/>
              </a:spcAft>
              <a:buNone/>
            </a:pPr>
            <a:r>
              <a:rPr lang="en-IN" sz="2000" dirty="0" smtClean="0">
                <a:latin typeface="Times New Roman" panose="02020603050405020304"/>
                <a:ea typeface="Calibri" panose="020F0502020204030204"/>
                <a:cs typeface="Times New Roman" panose="02020603050405020304"/>
              </a:rPr>
              <a:t>where</a:t>
            </a:r>
            <a:r>
              <a:rPr lang="en-IN" sz="2000" dirty="0">
                <a:latin typeface="Times New Roman" panose="02020603050405020304"/>
                <a:ea typeface="Calibri" panose="020F0502020204030204"/>
                <a:cs typeface="Times New Roman" panose="02020603050405020304"/>
              </a:rPr>
              <a:t>, </a:t>
            </a:r>
            <a:r>
              <a:rPr lang="en-IN" sz="2000" dirty="0" smtClean="0">
                <a:latin typeface="Times New Roman" panose="02020603050405020304"/>
                <a:ea typeface="Calibri" panose="020F0502020204030204"/>
                <a:cs typeface="Times New Roman" panose="02020603050405020304"/>
              </a:rPr>
              <a:t> W </a:t>
            </a:r>
            <a:r>
              <a:rPr lang="en-IN" sz="2000" dirty="0">
                <a:latin typeface="Times New Roman" panose="02020603050405020304"/>
                <a:ea typeface="Calibri" panose="020F0502020204030204"/>
                <a:cs typeface="Times New Roman" panose="02020603050405020304"/>
              </a:rPr>
              <a:t>= Wealth </a:t>
            </a:r>
            <a:endParaRPr lang="en-IN" sz="2000" dirty="0" smtClean="0">
              <a:latin typeface="Times New Roman" panose="02020603050405020304"/>
              <a:ea typeface="Calibri" panose="020F0502020204030204"/>
              <a:cs typeface="Times New Roman" panose="02020603050405020304"/>
            </a:endParaRPr>
          </a:p>
          <a:p>
            <a:pPr marL="0" indent="0">
              <a:spcAft>
                <a:spcPts val="1000"/>
              </a:spcAft>
              <a:buNone/>
            </a:pPr>
            <a:r>
              <a:rPr lang="en-IN" sz="2000" dirty="0">
                <a:latin typeface="Times New Roman" panose="02020603050405020304"/>
                <a:ea typeface="Calibri" panose="020F0502020204030204"/>
                <a:cs typeface="Times New Roman" panose="02020603050405020304"/>
              </a:rPr>
              <a:t>	</a:t>
            </a:r>
            <a:r>
              <a:rPr lang="en-IN" sz="2000" dirty="0" smtClean="0">
                <a:latin typeface="Times New Roman" panose="02020603050405020304"/>
                <a:ea typeface="Calibri" panose="020F0502020204030204"/>
                <a:cs typeface="Times New Roman" panose="02020603050405020304"/>
              </a:rPr>
              <a:t>M = Quantity of nominal money balances demanded by 			domestic residents.</a:t>
            </a:r>
            <a:r>
              <a:rPr lang="en-IN" sz="2000" dirty="0">
                <a:latin typeface="Times New Roman" panose="02020603050405020304"/>
                <a:ea typeface="Calibri" panose="020F0502020204030204"/>
                <a:cs typeface="Times New Roman" panose="02020603050405020304"/>
              </a:rPr>
              <a:t> </a:t>
            </a:r>
            <a:endParaRPr lang="en-IN" sz="2000" dirty="0">
              <a:ea typeface="Calibri" panose="020F0502020204030204"/>
              <a:cs typeface="Times New Roman" panose="02020603050405020304"/>
            </a:endParaRPr>
          </a:p>
          <a:p>
            <a:pPr marL="0" indent="0">
              <a:spcAft>
                <a:spcPts val="1000"/>
              </a:spcAft>
              <a:buNone/>
            </a:pPr>
            <a:r>
              <a:rPr lang="en-IN" sz="2000" dirty="0" smtClean="0">
                <a:latin typeface="Times New Roman" panose="02020603050405020304"/>
                <a:ea typeface="Calibri" panose="020F0502020204030204"/>
                <a:cs typeface="Times New Roman" panose="02020603050405020304"/>
              </a:rPr>
              <a:t>	D </a:t>
            </a:r>
            <a:r>
              <a:rPr lang="en-IN" sz="2000" dirty="0">
                <a:latin typeface="Times New Roman" panose="02020603050405020304"/>
                <a:ea typeface="Calibri" panose="020F0502020204030204"/>
                <a:cs typeface="Times New Roman" panose="02020603050405020304"/>
              </a:rPr>
              <a:t>= Demand for domestic </a:t>
            </a:r>
            <a:r>
              <a:rPr lang="en-IN" sz="2000" dirty="0" smtClean="0">
                <a:latin typeface="Times New Roman" panose="02020603050405020304"/>
                <a:ea typeface="Calibri" panose="020F0502020204030204"/>
                <a:cs typeface="Times New Roman" panose="02020603050405020304"/>
              </a:rPr>
              <a:t>bond</a:t>
            </a:r>
            <a:endParaRPr lang="en-IN" sz="2000" dirty="0" smtClean="0">
              <a:latin typeface="Times New Roman" panose="02020603050405020304"/>
              <a:ea typeface="Calibri" panose="020F0502020204030204"/>
              <a:cs typeface="Times New Roman" panose="02020603050405020304"/>
            </a:endParaRPr>
          </a:p>
          <a:p>
            <a:pPr marL="0" indent="0">
              <a:spcAft>
                <a:spcPts val="1000"/>
              </a:spcAft>
              <a:buNone/>
            </a:pPr>
            <a:r>
              <a:rPr lang="en-IN" sz="2000" dirty="0">
                <a:latin typeface="Times New Roman" panose="02020603050405020304"/>
                <a:ea typeface="Calibri" panose="020F0502020204030204"/>
                <a:cs typeface="Times New Roman" panose="02020603050405020304"/>
              </a:rPr>
              <a:t>	</a:t>
            </a:r>
            <a:r>
              <a:rPr lang="en-IN" sz="2000" dirty="0" smtClean="0">
                <a:latin typeface="Times New Roman" panose="02020603050405020304"/>
                <a:ea typeface="Calibri" panose="020F0502020204030204"/>
                <a:cs typeface="Times New Roman" panose="02020603050405020304"/>
              </a:rPr>
              <a:t>R </a:t>
            </a:r>
            <a:r>
              <a:rPr lang="en-IN" sz="2000" dirty="0">
                <a:latin typeface="Times New Roman" panose="02020603050405020304"/>
                <a:ea typeface="Calibri" panose="020F0502020204030204"/>
                <a:cs typeface="Times New Roman" panose="02020603050405020304"/>
              </a:rPr>
              <a:t>= Exchange </a:t>
            </a:r>
            <a:r>
              <a:rPr lang="en-IN" sz="2000" dirty="0" smtClean="0">
                <a:latin typeface="Times New Roman" panose="02020603050405020304"/>
                <a:ea typeface="Calibri" panose="020F0502020204030204"/>
                <a:cs typeface="Times New Roman" panose="02020603050405020304"/>
              </a:rPr>
              <a:t>Rate</a:t>
            </a:r>
            <a:endParaRPr lang="en-IN" sz="2000" dirty="0" smtClean="0">
              <a:latin typeface="Times New Roman" panose="02020603050405020304"/>
              <a:ea typeface="Calibri" panose="020F0502020204030204"/>
              <a:cs typeface="Times New Roman" panose="02020603050405020304"/>
            </a:endParaRPr>
          </a:p>
          <a:p>
            <a:pPr marL="0" indent="0">
              <a:spcAft>
                <a:spcPts val="1000"/>
              </a:spcAft>
              <a:buNone/>
            </a:pPr>
            <a:r>
              <a:rPr lang="en-IN" sz="2000" dirty="0">
                <a:latin typeface="Times New Roman" panose="02020603050405020304"/>
                <a:ea typeface="Calibri" panose="020F0502020204030204"/>
                <a:cs typeface="Times New Roman" panose="02020603050405020304"/>
              </a:rPr>
              <a:t>	</a:t>
            </a:r>
            <a:r>
              <a:rPr lang="en-IN" sz="2000" dirty="0" smtClean="0">
                <a:latin typeface="Times New Roman" panose="02020603050405020304"/>
                <a:ea typeface="Calibri" panose="020F0502020204030204"/>
                <a:cs typeface="Times New Roman" panose="02020603050405020304"/>
              </a:rPr>
              <a:t>F </a:t>
            </a:r>
            <a:r>
              <a:rPr lang="en-IN" sz="2000" dirty="0">
                <a:latin typeface="Times New Roman" panose="02020603050405020304"/>
                <a:ea typeface="Calibri" panose="020F0502020204030204"/>
                <a:cs typeface="Times New Roman" panose="02020603050405020304"/>
              </a:rPr>
              <a:t>= Demand for foreign bonds in terms of domestic currency</a:t>
            </a:r>
            <a:endParaRPr lang="en-IN" sz="2000" dirty="0">
              <a:ea typeface="Calibri" panose="020F0502020204030204"/>
              <a:cs typeface="Times New Roman" panose="02020603050405020304"/>
            </a:endParaRPr>
          </a:p>
          <a:p>
            <a:endParaRPr lang="en-IN" sz="20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94122"/>
          </a:xfrm>
          <a:solidFill>
            <a:schemeClr val="accent3">
              <a:lumMod val="40000"/>
              <a:lumOff val="60000"/>
            </a:schemeClr>
          </a:solidFill>
        </p:spPr>
        <p:txBody>
          <a:bodyPr>
            <a:normAutofit/>
          </a:bodyPr>
          <a:lstStyle/>
          <a:p>
            <a:pPr>
              <a:lnSpc>
                <a:spcPct val="115000"/>
              </a:lnSpc>
              <a:spcAft>
                <a:spcPts val="1000"/>
              </a:spcAft>
            </a:pPr>
            <a:r>
              <a:rPr lang="en-IN" sz="2200" b="1" dirty="0">
                <a:latin typeface="Times New Roman" panose="02020603050405020304"/>
                <a:ea typeface="Calibri" panose="020F0502020204030204"/>
                <a:cs typeface="Times New Roman" panose="02020603050405020304"/>
              </a:rPr>
              <a:t>Assumptions of the Portfolio Balance Approach</a:t>
            </a:r>
            <a:br>
              <a:rPr lang="en-IN" sz="2200" b="1" dirty="0">
                <a:ea typeface="Calibri" panose="020F0502020204030204"/>
                <a:cs typeface="Times New Roman" panose="02020603050405020304"/>
              </a:rPr>
            </a:br>
            <a:endParaRPr lang="en-IN" sz="2200" b="1" dirty="0"/>
          </a:p>
        </p:txBody>
      </p:sp>
      <p:sp>
        <p:nvSpPr>
          <p:cNvPr id="3" name="Content Placeholder 2"/>
          <p:cNvSpPr>
            <a:spLocks noGrp="1"/>
          </p:cNvSpPr>
          <p:nvPr>
            <p:ph idx="1"/>
          </p:nvPr>
        </p:nvSpPr>
        <p:spPr>
          <a:xfrm>
            <a:off x="457200" y="1268760"/>
            <a:ext cx="8229600" cy="5184576"/>
          </a:xfrm>
          <a:solidFill>
            <a:schemeClr val="accent3">
              <a:lumMod val="20000"/>
              <a:lumOff val="80000"/>
            </a:schemeClr>
          </a:solidFill>
        </p:spPr>
        <p:txBody>
          <a:bodyPr>
            <a:noAutofit/>
          </a:bodyPr>
          <a:lstStyle/>
          <a:p>
            <a:pPr marL="457200" indent="-457200">
              <a:lnSpc>
                <a:spcPct val="115000"/>
              </a:lnSpc>
              <a:spcAft>
                <a:spcPts val="1000"/>
              </a:spcAft>
              <a:buFont typeface="+mj-lt"/>
              <a:buAutoNum type="arabicPeriod"/>
            </a:pPr>
            <a:r>
              <a:rPr lang="en-IN" sz="2200" dirty="0" smtClean="0">
                <a:latin typeface="Times New Roman" panose="02020603050405020304"/>
                <a:ea typeface="Calibri" panose="020F0502020204030204"/>
                <a:cs typeface="Times New Roman" panose="02020603050405020304"/>
              </a:rPr>
              <a:t>The </a:t>
            </a:r>
            <a:r>
              <a:rPr lang="en-IN" sz="2200" dirty="0">
                <a:latin typeface="Times New Roman" panose="02020603050405020304"/>
                <a:ea typeface="Calibri" panose="020F0502020204030204"/>
                <a:cs typeface="Times New Roman" panose="02020603050405020304"/>
              </a:rPr>
              <a:t>purchasing power parity (PPP) does not hold </a:t>
            </a:r>
            <a:endParaRPr lang="en-IN" sz="2200" dirty="0" smtClean="0">
              <a:latin typeface="Times New Roman" panose="02020603050405020304"/>
              <a:ea typeface="Calibri" panose="020F0502020204030204"/>
              <a:cs typeface="Times New Roman" panose="02020603050405020304"/>
            </a:endParaRPr>
          </a:p>
          <a:p>
            <a:pPr marL="457200" indent="-457200">
              <a:lnSpc>
                <a:spcPct val="115000"/>
              </a:lnSpc>
              <a:spcAft>
                <a:spcPts val="1000"/>
              </a:spcAft>
              <a:buFont typeface="+mj-lt"/>
              <a:buAutoNum type="arabicPeriod"/>
            </a:pPr>
            <a:r>
              <a:rPr lang="en-IN" sz="2200" dirty="0" smtClean="0">
                <a:latin typeface="Times New Roman" panose="02020603050405020304"/>
                <a:ea typeface="Calibri" panose="020F0502020204030204"/>
                <a:cs typeface="Times New Roman" panose="02020603050405020304"/>
              </a:rPr>
              <a:t>The </a:t>
            </a:r>
            <a:r>
              <a:rPr lang="en-IN" sz="2200" dirty="0">
                <a:latin typeface="Times New Roman" panose="02020603050405020304"/>
                <a:ea typeface="Calibri" panose="020F0502020204030204"/>
                <a:cs typeface="Times New Roman" panose="02020603050405020304"/>
              </a:rPr>
              <a:t>uncovered interest parity does not hold </a:t>
            </a:r>
            <a:endParaRPr lang="en-IN" sz="2200" dirty="0" smtClean="0">
              <a:latin typeface="Times New Roman" panose="02020603050405020304"/>
              <a:ea typeface="Calibri" panose="020F0502020204030204"/>
              <a:cs typeface="Times New Roman" panose="02020603050405020304"/>
            </a:endParaRPr>
          </a:p>
          <a:p>
            <a:pPr marL="457200" indent="-457200">
              <a:lnSpc>
                <a:spcPct val="115000"/>
              </a:lnSpc>
              <a:spcAft>
                <a:spcPts val="1000"/>
              </a:spcAft>
              <a:buFont typeface="+mj-lt"/>
              <a:buAutoNum type="arabicPeriod"/>
            </a:pPr>
            <a:r>
              <a:rPr lang="en-US" sz="2200" dirty="0" smtClean="0">
                <a:latin typeface="Times New Roman" panose="02020603050405020304"/>
                <a:ea typeface="Calibri" panose="020F0502020204030204"/>
                <a:cs typeface="Times New Roman" panose="02020603050405020304"/>
              </a:rPr>
              <a:t>T</a:t>
            </a:r>
            <a:r>
              <a:rPr lang="en-IN" sz="2200" dirty="0" smtClean="0">
                <a:latin typeface="Times New Roman" panose="02020603050405020304"/>
                <a:ea typeface="Calibri" panose="020F0502020204030204"/>
                <a:cs typeface="Times New Roman" panose="02020603050405020304"/>
              </a:rPr>
              <a:t>he </a:t>
            </a:r>
            <a:r>
              <a:rPr lang="en-IN" sz="2200" dirty="0">
                <a:latin typeface="Times New Roman" panose="02020603050405020304"/>
                <a:ea typeface="Calibri" panose="020F0502020204030204"/>
                <a:cs typeface="Times New Roman" panose="02020603050405020304"/>
              </a:rPr>
              <a:t>exchange rate is expected </a:t>
            </a:r>
            <a:r>
              <a:rPr lang="en-IN" sz="2200" dirty="0" smtClean="0">
                <a:latin typeface="Times New Roman" panose="02020603050405020304"/>
                <a:ea typeface="Calibri" panose="020F0502020204030204"/>
                <a:cs typeface="Times New Roman" panose="02020603050405020304"/>
              </a:rPr>
              <a:t>unchanged.</a:t>
            </a:r>
            <a:endParaRPr lang="en-IN" sz="2200" dirty="0" smtClean="0">
              <a:latin typeface="Times New Roman" panose="02020603050405020304"/>
              <a:ea typeface="Calibri" panose="020F0502020204030204"/>
              <a:cs typeface="Times New Roman" panose="02020603050405020304"/>
            </a:endParaRPr>
          </a:p>
          <a:p>
            <a:pPr marL="457200" indent="-457200">
              <a:lnSpc>
                <a:spcPct val="115000"/>
              </a:lnSpc>
              <a:spcAft>
                <a:spcPts val="1000"/>
              </a:spcAft>
              <a:buFont typeface="+mj-lt"/>
              <a:buAutoNum type="arabicPeriod"/>
            </a:pPr>
            <a:r>
              <a:rPr lang="en-IN" sz="2200" dirty="0" smtClean="0">
                <a:latin typeface="Times New Roman" panose="02020603050405020304"/>
                <a:ea typeface="Calibri" panose="020F0502020204030204"/>
                <a:cs typeface="Times New Roman" panose="02020603050405020304"/>
              </a:rPr>
              <a:t>Only three </a:t>
            </a:r>
            <a:r>
              <a:rPr lang="en-IN" sz="2200" dirty="0">
                <a:latin typeface="Times New Roman" panose="02020603050405020304"/>
                <a:ea typeface="Calibri" panose="020F0502020204030204"/>
                <a:cs typeface="Times New Roman" panose="02020603050405020304"/>
              </a:rPr>
              <a:t>assets are available for investment for each household: money, domestic bonds, and foreign </a:t>
            </a:r>
            <a:r>
              <a:rPr lang="en-IN" sz="2200" dirty="0" smtClean="0">
                <a:latin typeface="Times New Roman" panose="02020603050405020304"/>
                <a:ea typeface="Calibri" panose="020F0502020204030204"/>
                <a:cs typeface="Times New Roman" panose="02020603050405020304"/>
              </a:rPr>
              <a:t>bonds.</a:t>
            </a:r>
            <a:endParaRPr lang="en-IN" sz="2200" dirty="0" smtClean="0">
              <a:latin typeface="Times New Roman" panose="02020603050405020304"/>
              <a:ea typeface="Calibri" panose="020F0502020204030204"/>
              <a:cs typeface="Times New Roman" panose="02020603050405020304"/>
            </a:endParaRPr>
          </a:p>
          <a:p>
            <a:pPr marL="457200" indent="-457200">
              <a:lnSpc>
                <a:spcPct val="115000"/>
              </a:lnSpc>
              <a:spcAft>
                <a:spcPts val="1000"/>
              </a:spcAft>
              <a:buFont typeface="+mj-lt"/>
              <a:buAutoNum type="arabicPeriod"/>
            </a:pPr>
            <a:r>
              <a:rPr lang="en-IN" sz="2200" dirty="0" smtClean="0">
                <a:latin typeface="Times New Roman" panose="02020603050405020304"/>
                <a:ea typeface="Calibri" panose="020F0502020204030204"/>
                <a:cs typeface="Times New Roman" panose="02020603050405020304"/>
              </a:rPr>
              <a:t>Bonds </a:t>
            </a:r>
            <a:r>
              <a:rPr lang="en-IN" sz="2200" dirty="0">
                <a:latin typeface="Times New Roman" panose="02020603050405020304"/>
                <a:ea typeface="Calibri" panose="020F0502020204030204"/>
                <a:cs typeface="Times New Roman" panose="02020603050405020304"/>
              </a:rPr>
              <a:t>are not perfect </a:t>
            </a:r>
            <a:r>
              <a:rPr lang="en-IN" sz="2200" dirty="0" smtClean="0">
                <a:latin typeface="Times New Roman" panose="02020603050405020304"/>
                <a:ea typeface="Calibri" panose="020F0502020204030204"/>
                <a:cs typeface="Times New Roman" panose="02020603050405020304"/>
              </a:rPr>
              <a:t>substitutes.</a:t>
            </a:r>
            <a:endParaRPr lang="en-IN" sz="2200" dirty="0" smtClean="0">
              <a:latin typeface="Times New Roman" panose="02020603050405020304"/>
              <a:ea typeface="Calibri" panose="020F0502020204030204"/>
              <a:cs typeface="Times New Roman" panose="02020603050405020304"/>
            </a:endParaRPr>
          </a:p>
          <a:p>
            <a:pPr marL="457200" indent="-457200">
              <a:lnSpc>
                <a:spcPct val="115000"/>
              </a:lnSpc>
              <a:spcAft>
                <a:spcPts val="1000"/>
              </a:spcAft>
              <a:buFont typeface="+mj-lt"/>
              <a:buAutoNum type="arabicPeriod"/>
            </a:pPr>
            <a:r>
              <a:rPr lang="en-IN" sz="2200" dirty="0" smtClean="0">
                <a:latin typeface="Times New Roman" panose="02020603050405020304"/>
                <a:ea typeface="Calibri" panose="020F0502020204030204"/>
              </a:rPr>
              <a:t>Assumes </a:t>
            </a:r>
            <a:r>
              <a:rPr lang="en-IN" sz="2200" dirty="0">
                <a:latin typeface="Times New Roman" panose="02020603050405020304"/>
                <a:ea typeface="Calibri" panose="020F0502020204030204"/>
              </a:rPr>
              <a:t>perfect capital mobility without capital controls and similar barriers to </a:t>
            </a:r>
            <a:r>
              <a:rPr lang="en-IN" sz="2200" dirty="0" smtClean="0">
                <a:latin typeface="Times New Roman" panose="02020603050405020304"/>
                <a:ea typeface="Calibri" panose="020F0502020204030204"/>
              </a:rPr>
              <a:t>investment.</a:t>
            </a:r>
            <a:endParaRPr lang="en-IN" sz="2200" dirty="0" smtClean="0">
              <a:latin typeface="Times New Roman" panose="02020603050405020304"/>
              <a:ea typeface="Calibri" panose="020F0502020204030204"/>
            </a:endParaRPr>
          </a:p>
          <a:p>
            <a:pPr marL="457200" indent="-457200">
              <a:lnSpc>
                <a:spcPct val="115000"/>
              </a:lnSpc>
              <a:spcAft>
                <a:spcPts val="1000"/>
              </a:spcAft>
              <a:buFont typeface="+mj-lt"/>
              <a:buAutoNum type="arabicPeriod"/>
            </a:pPr>
            <a:r>
              <a:rPr lang="en-IN" sz="2200" dirty="0" smtClean="0">
                <a:latin typeface="Times New Roman" panose="02020603050405020304"/>
                <a:ea typeface="Calibri" panose="020F0502020204030204"/>
              </a:rPr>
              <a:t>Assumes </a:t>
            </a:r>
            <a:r>
              <a:rPr lang="en-IN" sz="2200" dirty="0">
                <a:latin typeface="Times New Roman" panose="02020603050405020304"/>
                <a:ea typeface="Calibri" panose="020F0502020204030204"/>
              </a:rPr>
              <a:t>narrow transaction costs and high competition in the money </a:t>
            </a:r>
            <a:r>
              <a:rPr lang="en-IN" sz="2200" dirty="0" smtClean="0">
                <a:latin typeface="Times New Roman" panose="02020603050405020304"/>
                <a:ea typeface="Calibri" panose="020F0502020204030204"/>
              </a:rPr>
              <a:t>markets.</a:t>
            </a:r>
            <a:endParaRPr lang="en-IN" sz="22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14565</Words>
  <Application>WPS Presentation</Application>
  <PresentationFormat>On-screen Show (4:3)</PresentationFormat>
  <Paragraphs>239</Paragraphs>
  <Slides>29</Slides>
  <Notes>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29</vt:i4>
      </vt:variant>
    </vt:vector>
  </HeadingPairs>
  <TitlesOfParts>
    <vt:vector size="39" baseType="lpstr">
      <vt:lpstr>Arial</vt:lpstr>
      <vt:lpstr>SimSun</vt:lpstr>
      <vt:lpstr>Wingdings</vt:lpstr>
      <vt:lpstr>Calibri</vt:lpstr>
      <vt:lpstr>Times New Roman</vt:lpstr>
      <vt:lpstr>Times New Roman</vt:lpstr>
      <vt:lpstr>Microsoft YaHei</vt:lpstr>
      <vt:lpstr>Arial Unicode MS</vt:lpstr>
      <vt:lpstr>Calibri</vt:lpstr>
      <vt:lpstr>Office Theme</vt:lpstr>
      <vt:lpstr>Theories and Models of Exchange Rate </vt:lpstr>
      <vt:lpstr>2. Asset Market Model </vt:lpstr>
      <vt:lpstr>PowerPoint 演示文稿</vt:lpstr>
      <vt:lpstr>Limitations of Asset Market Model</vt:lpstr>
      <vt:lpstr>Portfolio Balance Model </vt:lpstr>
      <vt:lpstr>PowerPoint 演示文稿</vt:lpstr>
      <vt:lpstr>PowerPoint 演示文稿</vt:lpstr>
      <vt:lpstr>PowerPoint 演示文稿</vt:lpstr>
      <vt:lpstr>Assumptions of the Portfolio Balance Approach </vt:lpstr>
      <vt:lpstr>MERITS OF PORTFOLIO BUSINESS MODEL</vt:lpstr>
      <vt:lpstr>Shortcomings in the portfolio balance approach</vt:lpstr>
      <vt:lpstr>Exchange Rate of Rupee</vt:lpstr>
      <vt:lpstr>PowerPoint 演示文稿</vt:lpstr>
      <vt:lpstr>PowerPoint 演示文稿</vt:lpstr>
      <vt:lpstr>Reasons for Indian Rupee Depreciation against USD </vt:lpstr>
      <vt:lpstr>  Convertibility of a Currency   </vt:lpstr>
      <vt:lpstr>Convertibility of Rupee in India </vt:lpstr>
      <vt:lpstr>Origin of Convertibility of Currencies </vt:lpstr>
      <vt:lpstr>Types of Convertibility of Currency </vt:lpstr>
      <vt:lpstr>Current Account Convertibility </vt:lpstr>
      <vt:lpstr>Implications of  Current account convertibility  </vt:lpstr>
      <vt:lpstr> Advantages of  Current account convertibility of Rupee </vt:lpstr>
      <vt:lpstr>   Disadvantages of  Current account convertibility of Rupee </vt:lpstr>
      <vt:lpstr>Capital Account Convertibility </vt:lpstr>
      <vt:lpstr>PowerPoint 演示文稿</vt:lpstr>
      <vt:lpstr>Implications of Capital account convertibility  </vt:lpstr>
      <vt:lpstr> Conditions to be fulfilled before the Introduction of Currency Convertibility </vt:lpstr>
      <vt:lpstr>Advantages of Capital Account Convertibility </vt:lpstr>
      <vt:lpstr>Danger (Problems and Challenges) of Capital Account Convertibility in India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Theories and Models of Exchange Rate </dc:title>
  <dc:creator>user</dc:creator>
  <cp:lastModifiedBy>user</cp:lastModifiedBy>
  <cp:revision>12</cp:revision>
  <dcterms:created xsi:type="dcterms:W3CDTF">2022-05-10T07:08:00Z</dcterms:created>
  <dcterms:modified xsi:type="dcterms:W3CDTF">2024-08-31T07:22:16Z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5536DCF14B7542B6BFD1671FB55D537E_12</vt:lpwstr>
  </property>
  <property fmtid="{D5CDD505-2E9C-101B-9397-08002B2CF9AE}" pid="3" name="KSOProductBuildVer">
    <vt:lpwstr>1033-12.2.0.17562</vt:lpwstr>
  </property>
</Properties>
</file>