
<file path=[Content_Types].xml><?xml version="1.0" encoding="utf-8"?>
<Types xmlns="http://schemas.openxmlformats.org/package/2006/content-types">
  <Default Extension="jpeg" ContentType="image/jpeg"/>
  <Default Extension="JPG" ContentType="image/.jp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87" r:id="rId3"/>
    <p:sldId id="266" r:id="rId4"/>
    <p:sldId id="268" r:id="rId5"/>
    <p:sldId id="269" r:id="rId6"/>
    <p:sldId id="265"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BB59383-BFDB-44B0-B9A2-38EC84100A5B}"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9B720B1-92D3-406D-8C63-46E2EECC91E1}"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BBB59383-BFDB-44B0-B9A2-38EC84100A5B}"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9B720B1-92D3-406D-8C63-46E2EECC91E1}"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BBB59383-BFDB-44B0-B9A2-38EC84100A5B}"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9B720B1-92D3-406D-8C63-46E2EECC91E1}"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BBB59383-BFDB-44B0-B9A2-38EC84100A5B}"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9B720B1-92D3-406D-8C63-46E2EECC91E1}"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BBB59383-BFDB-44B0-B9A2-38EC84100A5B}"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9B720B1-92D3-406D-8C63-46E2EECC91E1}"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BBB59383-BFDB-44B0-B9A2-38EC84100A5B}"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9B720B1-92D3-406D-8C63-46E2EECC91E1}"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BBB59383-BFDB-44B0-B9A2-38EC84100A5B}"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9B720B1-92D3-406D-8C63-46E2EECC91E1}"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BB59383-BFDB-44B0-B9A2-38EC84100A5B}"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9B720B1-92D3-406D-8C63-46E2EECC91E1}"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B59383-BFDB-44B0-B9A2-38EC84100A5B}"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9B720B1-92D3-406D-8C63-46E2EECC91E1}"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BBB59383-BFDB-44B0-B9A2-38EC84100A5B}"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9B720B1-92D3-406D-8C63-46E2EECC91E1}"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BBB59383-BFDB-44B0-B9A2-38EC84100A5B}"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9B720B1-92D3-406D-8C63-46E2EECC91E1}"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B59383-BFDB-44B0-B9A2-38EC84100A5B}"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B720B1-92D3-406D-8C63-46E2EECC91E1}"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5">
              <a:lumMod val="20000"/>
              <a:lumOff val="80000"/>
            </a:schemeClr>
          </a:solidFill>
        </p:spPr>
        <p:txBody>
          <a:bodyPr>
            <a:normAutofit/>
          </a:bodyPr>
          <a:lstStyle/>
          <a:p>
            <a:r>
              <a:rPr lang="en-US" sz="3000" b="1" dirty="0" smtClean="0"/>
              <a:t>Structure  and Participants of foreign exchange risk</a:t>
            </a:r>
            <a:endParaRPr lang="en-IN" sz="3000" b="1" dirty="0"/>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3000" b="1" dirty="0" smtClean="0">
                <a:solidFill>
                  <a:srgbClr val="000000"/>
                </a:solidFill>
                <a:latin typeface="Times New Roman" panose="02020603050405020304"/>
                <a:ea typeface="+mn-ea"/>
                <a:cs typeface="+mn-cs"/>
              </a:rPr>
              <a:t>1. Future Market</a:t>
            </a:r>
            <a:endParaRPr lang="en-IN" dirty="0"/>
          </a:p>
        </p:txBody>
      </p:sp>
      <p:sp>
        <p:nvSpPr>
          <p:cNvPr id="3" name="Content Placeholder 2"/>
          <p:cNvSpPr>
            <a:spLocks noGrp="1"/>
          </p:cNvSpPr>
          <p:nvPr>
            <p:ph idx="1"/>
          </p:nvPr>
        </p:nvSpPr>
        <p:spPr/>
        <p:txBody>
          <a:bodyPr>
            <a:normAutofit/>
          </a:bodyPr>
          <a:lstStyle/>
          <a:p>
            <a:endParaRPr lang="en-IN" sz="2200" dirty="0">
              <a:solidFill>
                <a:srgbClr val="000000"/>
              </a:solidFill>
              <a:latin typeface="Times New Roman" panose="02020603050405020304"/>
            </a:endParaRPr>
          </a:p>
          <a:p>
            <a:r>
              <a:rPr lang="en-IN" sz="2200" dirty="0" smtClean="0">
                <a:solidFill>
                  <a:srgbClr val="000000"/>
                </a:solidFill>
                <a:latin typeface="Times New Roman" panose="02020603050405020304"/>
              </a:rPr>
              <a:t>Standardized </a:t>
            </a:r>
            <a:r>
              <a:rPr lang="en-IN" sz="2200" dirty="0">
                <a:solidFill>
                  <a:srgbClr val="000000"/>
                </a:solidFill>
                <a:latin typeface="Times New Roman" panose="02020603050405020304"/>
              </a:rPr>
              <a:t>forward contracts are called futures contracts and traded on a futures exchange. </a:t>
            </a:r>
            <a:endParaRPr lang="en-IN" sz="2200" dirty="0" smtClean="0">
              <a:solidFill>
                <a:srgbClr val="000000"/>
              </a:solidFill>
              <a:latin typeface="Times New Roman" panose="02020603050405020304"/>
            </a:endParaRPr>
          </a:p>
          <a:p>
            <a:r>
              <a:rPr lang="en-IN" sz="2200" dirty="0" smtClean="0">
                <a:solidFill>
                  <a:srgbClr val="000000"/>
                </a:solidFill>
                <a:latin typeface="Times New Roman" panose="02020603050405020304"/>
              </a:rPr>
              <a:t>A </a:t>
            </a:r>
            <a:r>
              <a:rPr lang="en-IN" sz="2200" dirty="0">
                <a:solidFill>
                  <a:srgbClr val="000000"/>
                </a:solidFill>
                <a:latin typeface="Times New Roman" panose="02020603050405020304"/>
              </a:rPr>
              <a:t>futures contract (more colloquially, futures) is a standardized contract between two parties to buy or sell a specified asset of standardized quantity and quality for a price agreed upon today (the futures price or strike price) with delivery and payment occurring at a specified future date. </a:t>
            </a:r>
            <a:endParaRPr lang="en-IN" sz="2200" dirty="0">
              <a:solidFill>
                <a:srgbClr val="000000"/>
              </a:solidFill>
              <a:latin typeface="Times New Roman" panose="02020603050405020304"/>
            </a:endParaRPr>
          </a:p>
          <a:p>
            <a:endParaRPr lang="en-IN" sz="2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342900" lvl="0" indent="-342900">
              <a:spcBef>
                <a:spcPct val="20000"/>
              </a:spcBef>
            </a:pPr>
            <a:br>
              <a:rPr lang="en-IN" sz="3000" dirty="0">
                <a:solidFill>
                  <a:srgbClr val="000000"/>
                </a:solidFill>
                <a:latin typeface="Times New Roman" panose="02020603050405020304"/>
                <a:ea typeface="+mn-ea"/>
                <a:cs typeface="+mn-cs"/>
              </a:rPr>
            </a:br>
            <a:r>
              <a:rPr lang="en-IN" sz="3000" dirty="0" smtClean="0">
                <a:solidFill>
                  <a:srgbClr val="000000"/>
                </a:solidFill>
                <a:latin typeface="Times New Roman" panose="02020603050405020304"/>
                <a:ea typeface="+mn-ea"/>
                <a:cs typeface="+mn-cs"/>
              </a:rPr>
              <a:t>2. </a:t>
            </a:r>
            <a:r>
              <a:rPr lang="en-IN" sz="3000" b="1" dirty="0" smtClean="0">
                <a:solidFill>
                  <a:srgbClr val="000000"/>
                </a:solidFill>
                <a:latin typeface="Times New Roman" panose="02020603050405020304"/>
                <a:ea typeface="+mn-ea"/>
                <a:cs typeface="+mn-cs"/>
              </a:rPr>
              <a:t>Option Market</a:t>
            </a:r>
            <a:br>
              <a:rPr lang="en-IN" sz="3000" b="1" dirty="0" smtClean="0">
                <a:solidFill>
                  <a:srgbClr val="000000"/>
                </a:solidFill>
                <a:latin typeface="Times New Roman" panose="02020603050405020304"/>
                <a:ea typeface="+mn-ea"/>
                <a:cs typeface="+mn-cs"/>
              </a:rPr>
            </a:br>
            <a:endParaRPr lang="en-IN" sz="3000" dirty="0"/>
          </a:p>
        </p:txBody>
      </p:sp>
      <p:sp>
        <p:nvSpPr>
          <p:cNvPr id="3" name="Content Placeholder 2"/>
          <p:cNvSpPr>
            <a:spLocks noGrp="1"/>
          </p:cNvSpPr>
          <p:nvPr>
            <p:ph idx="1"/>
          </p:nvPr>
        </p:nvSpPr>
        <p:spPr/>
        <p:txBody>
          <a:bodyPr>
            <a:normAutofit/>
          </a:bodyPr>
          <a:lstStyle/>
          <a:p>
            <a:r>
              <a:rPr lang="en-IN" sz="2200" dirty="0" smtClean="0">
                <a:solidFill>
                  <a:srgbClr val="000000"/>
                </a:solidFill>
                <a:latin typeface="Times New Roman" panose="02020603050405020304"/>
              </a:rPr>
              <a:t>A </a:t>
            </a:r>
            <a:r>
              <a:rPr lang="en-IN" sz="2200" dirty="0">
                <a:solidFill>
                  <a:srgbClr val="000000"/>
                </a:solidFill>
                <a:latin typeface="Times New Roman" panose="02020603050405020304"/>
              </a:rPr>
              <a:t>currency option gives an investor the right, but not the obligation, to buy or sell a quantity of currency at a pre-established price on or before the date that the option expires. </a:t>
            </a:r>
            <a:endParaRPr lang="en-IN" sz="2200" dirty="0" smtClean="0">
              <a:solidFill>
                <a:srgbClr val="000000"/>
              </a:solidFill>
              <a:latin typeface="Times New Roman" panose="02020603050405020304"/>
            </a:endParaRPr>
          </a:p>
          <a:p>
            <a:r>
              <a:rPr lang="en-IN" sz="2200" dirty="0" smtClean="0">
                <a:solidFill>
                  <a:srgbClr val="000000"/>
                </a:solidFill>
                <a:latin typeface="Times New Roman" panose="02020603050405020304"/>
              </a:rPr>
              <a:t>The </a:t>
            </a:r>
            <a:r>
              <a:rPr lang="en-IN" sz="2200" dirty="0">
                <a:solidFill>
                  <a:srgbClr val="000000"/>
                </a:solidFill>
                <a:latin typeface="Times New Roman" panose="02020603050405020304"/>
              </a:rPr>
              <a:t>right to </a:t>
            </a:r>
            <a:r>
              <a:rPr lang="en-IN" sz="2200" dirty="0" smtClean="0">
                <a:solidFill>
                  <a:srgbClr val="000000"/>
                </a:solidFill>
                <a:latin typeface="Times New Roman" panose="02020603050405020304"/>
              </a:rPr>
              <a:t>buy</a:t>
            </a:r>
            <a:r>
              <a:rPr lang="en-IN" sz="2200" dirty="0" smtClean="0">
                <a:solidFill>
                  <a:srgbClr val="000000"/>
                </a:solidFill>
                <a:latin typeface="Times New Roman" panose="02020603050405020304"/>
              </a:rPr>
              <a:t> </a:t>
            </a:r>
            <a:r>
              <a:rPr lang="en-IN" sz="2200" dirty="0">
                <a:solidFill>
                  <a:srgbClr val="000000"/>
                </a:solidFill>
                <a:latin typeface="Times New Roman" panose="02020603050405020304"/>
              </a:rPr>
              <a:t>a currency is known as a "call option" and the right to </a:t>
            </a:r>
            <a:r>
              <a:rPr lang="en-IN" sz="2200" dirty="0" smtClean="0">
                <a:solidFill>
                  <a:srgbClr val="000000"/>
                </a:solidFill>
                <a:latin typeface="Times New Roman" panose="02020603050405020304"/>
              </a:rPr>
              <a:t>sell</a:t>
            </a:r>
            <a:r>
              <a:rPr lang="en-IN" sz="2200" dirty="0" smtClean="0">
                <a:solidFill>
                  <a:srgbClr val="000000"/>
                </a:solidFill>
                <a:latin typeface="Times New Roman" panose="02020603050405020304"/>
              </a:rPr>
              <a:t> </a:t>
            </a:r>
            <a:r>
              <a:rPr lang="en-IN" sz="2200" dirty="0">
                <a:solidFill>
                  <a:srgbClr val="000000"/>
                </a:solidFill>
                <a:latin typeface="Times New Roman" panose="02020603050405020304"/>
              </a:rPr>
              <a:t>is known as a "put option." </a:t>
            </a:r>
            <a:endParaRPr lang="en-IN" sz="2200" dirty="0" smtClean="0">
              <a:solidFill>
                <a:srgbClr val="000000"/>
              </a:solidFill>
              <a:latin typeface="Times New Roman" panose="02020603050405020304"/>
            </a:endParaRPr>
          </a:p>
          <a:p>
            <a:r>
              <a:rPr lang="en-IN" sz="2200" dirty="0" smtClean="0">
                <a:solidFill>
                  <a:srgbClr val="000000"/>
                </a:solidFill>
                <a:latin typeface="Times New Roman" panose="02020603050405020304"/>
              </a:rPr>
              <a:t>Options </a:t>
            </a:r>
            <a:r>
              <a:rPr lang="en-IN" sz="2200" dirty="0">
                <a:solidFill>
                  <a:srgbClr val="000000"/>
                </a:solidFill>
                <a:latin typeface="Times New Roman" panose="02020603050405020304"/>
              </a:rPr>
              <a:t>can be understood as a type of insurance where buyers or sellers can take advantage of more favourable prices should market conditions change after the option is purchased. </a:t>
            </a:r>
            <a:endParaRPr lang="en-IN" sz="2200" dirty="0">
              <a:solidFill>
                <a:srgbClr val="000000"/>
              </a:solidFill>
              <a:latin typeface="Times New Roman" panose="02020603050405020304"/>
            </a:endParaRPr>
          </a:p>
          <a:p>
            <a:endParaRPr lang="en-IN" sz="2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342900" lvl="0" indent="-342900">
              <a:spcBef>
                <a:spcPct val="20000"/>
              </a:spcBef>
            </a:pPr>
            <a:br>
              <a:rPr lang="en-IN" sz="3000" dirty="0">
                <a:solidFill>
                  <a:srgbClr val="000000"/>
                </a:solidFill>
                <a:latin typeface="Times New Roman" panose="02020603050405020304"/>
                <a:ea typeface="+mn-ea"/>
                <a:cs typeface="+mn-cs"/>
              </a:rPr>
            </a:br>
            <a:r>
              <a:rPr lang="en-IN" sz="3000" dirty="0" smtClean="0">
                <a:solidFill>
                  <a:srgbClr val="000000"/>
                </a:solidFill>
                <a:latin typeface="Times New Roman" panose="02020603050405020304"/>
                <a:ea typeface="+mn-ea"/>
                <a:cs typeface="+mn-cs"/>
              </a:rPr>
              <a:t>3. </a:t>
            </a:r>
            <a:r>
              <a:rPr lang="en-IN" sz="3000" b="1" dirty="0" smtClean="0">
                <a:solidFill>
                  <a:srgbClr val="000000"/>
                </a:solidFill>
                <a:latin typeface="Times New Roman" panose="02020603050405020304"/>
                <a:ea typeface="+mn-ea"/>
                <a:cs typeface="+mn-cs"/>
              </a:rPr>
              <a:t>Swap Market</a:t>
            </a:r>
            <a:br>
              <a:rPr lang="en-IN" sz="3000" b="1" dirty="0" smtClean="0">
                <a:solidFill>
                  <a:srgbClr val="000000"/>
                </a:solidFill>
                <a:latin typeface="Times New Roman" panose="02020603050405020304"/>
                <a:ea typeface="+mn-ea"/>
                <a:cs typeface="+mn-cs"/>
              </a:rPr>
            </a:br>
            <a:endParaRPr lang="en-IN" sz="3000" dirty="0"/>
          </a:p>
        </p:txBody>
      </p:sp>
      <p:sp>
        <p:nvSpPr>
          <p:cNvPr id="3" name="Content Placeholder 2"/>
          <p:cNvSpPr>
            <a:spLocks noGrp="1"/>
          </p:cNvSpPr>
          <p:nvPr>
            <p:ph idx="1"/>
          </p:nvPr>
        </p:nvSpPr>
        <p:spPr/>
        <p:txBody>
          <a:bodyPr>
            <a:normAutofit/>
          </a:bodyPr>
          <a:lstStyle/>
          <a:p>
            <a:r>
              <a:rPr lang="en-IN" sz="2200" dirty="0" smtClean="0">
                <a:solidFill>
                  <a:srgbClr val="000000"/>
                </a:solidFill>
                <a:latin typeface="Times New Roman" panose="02020603050405020304"/>
              </a:rPr>
              <a:t>The </a:t>
            </a:r>
            <a:r>
              <a:rPr lang="en-IN" sz="2200" dirty="0">
                <a:solidFill>
                  <a:srgbClr val="000000"/>
                </a:solidFill>
                <a:latin typeface="Times New Roman" panose="02020603050405020304"/>
              </a:rPr>
              <a:t>idea of a swap by definition normally refers to a simple exchange of property or assets between parties</a:t>
            </a:r>
            <a:r>
              <a:rPr lang="en-IN" sz="2200" dirty="0" smtClean="0">
                <a:solidFill>
                  <a:srgbClr val="000000"/>
                </a:solidFill>
                <a:latin typeface="Times New Roman" panose="02020603050405020304"/>
              </a:rPr>
              <a:t>.</a:t>
            </a:r>
            <a:endParaRPr lang="en-IN" sz="2200" dirty="0" smtClean="0">
              <a:solidFill>
                <a:srgbClr val="000000"/>
              </a:solidFill>
              <a:latin typeface="Times New Roman" panose="02020603050405020304"/>
            </a:endParaRPr>
          </a:p>
          <a:p>
            <a:r>
              <a:rPr lang="en-IN" sz="2200" dirty="0" smtClean="0">
                <a:solidFill>
                  <a:srgbClr val="000000"/>
                </a:solidFill>
                <a:latin typeface="Times New Roman" panose="02020603050405020304"/>
              </a:rPr>
              <a:t> </a:t>
            </a:r>
            <a:r>
              <a:rPr lang="en-IN" sz="2200" dirty="0">
                <a:solidFill>
                  <a:srgbClr val="000000"/>
                </a:solidFill>
                <a:latin typeface="Times New Roman" panose="02020603050405020304"/>
              </a:rPr>
              <a:t>A currency swap also involves the conditions determining the relative value of the assets involved. </a:t>
            </a:r>
            <a:endParaRPr lang="en-IN" sz="2200" dirty="0" smtClean="0">
              <a:solidFill>
                <a:srgbClr val="000000"/>
              </a:solidFill>
              <a:latin typeface="Times New Roman" panose="02020603050405020304"/>
            </a:endParaRPr>
          </a:p>
          <a:p>
            <a:r>
              <a:rPr lang="en-IN" sz="2200" dirty="0" smtClean="0">
                <a:solidFill>
                  <a:srgbClr val="000000"/>
                </a:solidFill>
                <a:latin typeface="Times New Roman" panose="02020603050405020304"/>
              </a:rPr>
              <a:t>That </a:t>
            </a:r>
            <a:r>
              <a:rPr lang="en-IN" sz="2200" dirty="0">
                <a:solidFill>
                  <a:srgbClr val="000000"/>
                </a:solidFill>
                <a:latin typeface="Times New Roman" panose="02020603050405020304"/>
              </a:rPr>
              <a:t>includes the exchange rate value of each currency and the interest rate environment of the countries that have issued them. </a:t>
            </a:r>
            <a:endParaRPr lang="en-IN" sz="2200" dirty="0" smtClean="0">
              <a:solidFill>
                <a:srgbClr val="000000"/>
              </a:solidFill>
              <a:latin typeface="Times New Roman" panose="02020603050405020304"/>
            </a:endParaRPr>
          </a:p>
          <a:p>
            <a:r>
              <a:rPr lang="en-IN" sz="2200" dirty="0" smtClean="0">
                <a:solidFill>
                  <a:srgbClr val="000000"/>
                </a:solidFill>
                <a:latin typeface="Times New Roman" panose="02020603050405020304"/>
              </a:rPr>
              <a:t>A </a:t>
            </a:r>
            <a:r>
              <a:rPr lang="en-IN" sz="2200" dirty="0">
                <a:solidFill>
                  <a:srgbClr val="000000"/>
                </a:solidFill>
                <a:latin typeface="Times New Roman" panose="02020603050405020304"/>
              </a:rPr>
              <a:t>foreign exchange swap, </a:t>
            </a:r>
            <a:r>
              <a:rPr lang="en-IN" sz="2200" dirty="0" err="1">
                <a:solidFill>
                  <a:srgbClr val="000000"/>
                </a:solidFill>
                <a:latin typeface="Times New Roman" panose="02020603050405020304"/>
              </a:rPr>
              <a:t>forex</a:t>
            </a:r>
            <a:r>
              <a:rPr lang="en-IN" sz="2200" dirty="0">
                <a:solidFill>
                  <a:srgbClr val="000000"/>
                </a:solidFill>
                <a:latin typeface="Times New Roman" panose="02020603050405020304"/>
              </a:rPr>
              <a:t> swap, or FX swap is a simultaneous purchase and sale of identical amounts of one currency for another with two different value dates (normally spot to forward). </a:t>
            </a:r>
            <a:endParaRPr lang="en-IN" sz="2200" dirty="0">
              <a:solidFill>
                <a:srgbClr val="000000"/>
              </a:solidFill>
              <a:latin typeface="Times New Roman" panose="02020603050405020304"/>
            </a:endParaRPr>
          </a:p>
          <a:p>
            <a:endParaRPr lang="en-IN" sz="2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a:spcBef>
                <a:spcPct val="20000"/>
              </a:spcBef>
            </a:pPr>
            <a:r>
              <a:rPr lang="en-IN" sz="3000" b="1" dirty="0" smtClean="0">
                <a:solidFill>
                  <a:srgbClr val="000000"/>
                </a:solidFill>
                <a:latin typeface="Times New Roman" panose="02020603050405020304"/>
                <a:ea typeface="+mn-ea"/>
                <a:cs typeface="+mn-cs"/>
              </a:rPr>
              <a:t>B. Central </a:t>
            </a:r>
            <a:r>
              <a:rPr lang="en-IN" sz="3000" b="1" dirty="0">
                <a:solidFill>
                  <a:srgbClr val="000000"/>
                </a:solidFill>
                <a:latin typeface="Times New Roman" panose="02020603050405020304"/>
                <a:ea typeface="+mn-ea"/>
                <a:cs typeface="+mn-cs"/>
              </a:rPr>
              <a:t>Bank </a:t>
            </a:r>
            <a:br>
              <a:rPr lang="en-IN" sz="3000" dirty="0">
                <a:solidFill>
                  <a:srgbClr val="000000"/>
                </a:solidFill>
                <a:latin typeface="Times New Roman" panose="02020603050405020304"/>
                <a:ea typeface="+mn-ea"/>
                <a:cs typeface="+mn-cs"/>
              </a:rPr>
            </a:br>
            <a:endParaRPr lang="en-IN" sz="3000" dirty="0"/>
          </a:p>
        </p:txBody>
      </p:sp>
      <p:sp>
        <p:nvSpPr>
          <p:cNvPr id="3" name="Content Placeholder 2"/>
          <p:cNvSpPr>
            <a:spLocks noGrp="1"/>
          </p:cNvSpPr>
          <p:nvPr>
            <p:ph idx="1"/>
          </p:nvPr>
        </p:nvSpPr>
        <p:spPr/>
        <p:txBody>
          <a:bodyPr>
            <a:noAutofit/>
          </a:bodyPr>
          <a:lstStyle/>
          <a:p>
            <a:r>
              <a:rPr lang="en-IN" sz="2200" dirty="0" smtClean="0">
                <a:solidFill>
                  <a:srgbClr val="000000"/>
                </a:solidFill>
                <a:latin typeface="Times New Roman" panose="02020603050405020304"/>
              </a:rPr>
              <a:t>National </a:t>
            </a:r>
            <a:r>
              <a:rPr lang="en-IN" sz="2200" dirty="0">
                <a:solidFill>
                  <a:srgbClr val="000000"/>
                </a:solidFill>
                <a:latin typeface="Times New Roman" panose="02020603050405020304"/>
              </a:rPr>
              <a:t>central banks play an important role in the foreign exchange markets. </a:t>
            </a:r>
            <a:endParaRPr lang="en-IN" sz="2200" dirty="0" smtClean="0">
              <a:solidFill>
                <a:srgbClr val="000000"/>
              </a:solidFill>
              <a:latin typeface="Times New Roman" panose="02020603050405020304"/>
            </a:endParaRPr>
          </a:p>
          <a:p>
            <a:r>
              <a:rPr lang="en-IN" sz="2200" dirty="0" smtClean="0">
                <a:solidFill>
                  <a:srgbClr val="000000"/>
                </a:solidFill>
                <a:latin typeface="Times New Roman" panose="02020603050405020304"/>
              </a:rPr>
              <a:t>They </a:t>
            </a:r>
            <a:r>
              <a:rPr lang="en-IN" sz="2200" dirty="0">
                <a:solidFill>
                  <a:srgbClr val="000000"/>
                </a:solidFill>
                <a:latin typeface="Times New Roman" panose="02020603050405020304"/>
              </a:rPr>
              <a:t>try to control the money supply, inflation, and/or interest rates and often have official or unofficial target rates for their currencies. </a:t>
            </a:r>
            <a:endParaRPr lang="en-IN" sz="2200" dirty="0" smtClean="0">
              <a:solidFill>
                <a:srgbClr val="000000"/>
              </a:solidFill>
              <a:latin typeface="Times New Roman" panose="02020603050405020304"/>
            </a:endParaRPr>
          </a:p>
          <a:p>
            <a:r>
              <a:rPr lang="en-IN" sz="2200" dirty="0" smtClean="0">
                <a:solidFill>
                  <a:srgbClr val="000000"/>
                </a:solidFill>
                <a:latin typeface="Times New Roman" panose="02020603050405020304"/>
              </a:rPr>
              <a:t>They </a:t>
            </a:r>
            <a:r>
              <a:rPr lang="en-IN" sz="2200" dirty="0">
                <a:solidFill>
                  <a:srgbClr val="000000"/>
                </a:solidFill>
                <a:latin typeface="Times New Roman" panose="02020603050405020304"/>
              </a:rPr>
              <a:t>can use their often substantial foreign exchange reserves to stabilize the market. </a:t>
            </a:r>
            <a:endParaRPr lang="en-IN" sz="2200" dirty="0" smtClean="0">
              <a:solidFill>
                <a:srgbClr val="000000"/>
              </a:solidFill>
              <a:latin typeface="Times New Roman" panose="02020603050405020304"/>
            </a:endParaRPr>
          </a:p>
          <a:p>
            <a:r>
              <a:rPr lang="en-IN" sz="2200" dirty="0" smtClean="0">
                <a:solidFill>
                  <a:srgbClr val="000000"/>
                </a:solidFill>
                <a:latin typeface="Times New Roman" panose="02020603050405020304"/>
              </a:rPr>
              <a:t>One </a:t>
            </a:r>
            <a:r>
              <a:rPr lang="en-IN" sz="2200" dirty="0">
                <a:solidFill>
                  <a:srgbClr val="000000"/>
                </a:solidFill>
                <a:latin typeface="Times New Roman" panose="02020603050405020304"/>
              </a:rPr>
              <a:t>of the major functions of the central bank is to prevent the aggressive fluctuations in the foreign exchange market, if necessary, by direct intervention. </a:t>
            </a:r>
            <a:endParaRPr lang="en-IN" sz="2200" dirty="0" smtClean="0">
              <a:solidFill>
                <a:srgbClr val="000000"/>
              </a:solidFill>
              <a:latin typeface="Times New Roman" panose="02020603050405020304"/>
            </a:endParaRPr>
          </a:p>
          <a:p>
            <a:r>
              <a:rPr lang="en-IN" sz="2200" dirty="0" smtClean="0">
                <a:solidFill>
                  <a:srgbClr val="000000"/>
                </a:solidFill>
                <a:latin typeface="Times New Roman" panose="02020603050405020304"/>
              </a:rPr>
              <a:t>Intervention </a:t>
            </a:r>
            <a:r>
              <a:rPr lang="en-IN" sz="2200" dirty="0">
                <a:solidFill>
                  <a:srgbClr val="000000"/>
                </a:solidFill>
                <a:latin typeface="Times New Roman" panose="02020603050405020304"/>
              </a:rPr>
              <a:t>in the form of selling the currency when it is overvalued and buying it when it tends to be undervalued. </a:t>
            </a:r>
            <a:endParaRPr lang="en-IN" sz="2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lvl="0"/>
            <a:r>
              <a:rPr lang="en-IN" sz="2200" dirty="0">
                <a:solidFill>
                  <a:srgbClr val="000000"/>
                </a:solidFill>
                <a:latin typeface="Times New Roman" panose="02020603050405020304"/>
              </a:rPr>
              <a:t>The </a:t>
            </a:r>
            <a:r>
              <a:rPr lang="en-IN" sz="2200" i="1" dirty="0">
                <a:solidFill>
                  <a:srgbClr val="000000"/>
                </a:solidFill>
                <a:latin typeface="Times New Roman" panose="02020603050405020304"/>
              </a:rPr>
              <a:t>commercial banks </a:t>
            </a:r>
            <a:r>
              <a:rPr lang="en-IN" sz="2200" dirty="0">
                <a:solidFill>
                  <a:srgbClr val="000000"/>
                </a:solidFill>
                <a:latin typeface="Times New Roman" panose="02020603050405020304"/>
              </a:rPr>
              <a:t>are the second most important organ of the foreign exchange market. </a:t>
            </a:r>
            <a:endParaRPr lang="en-IN" sz="2200" dirty="0" smtClean="0">
              <a:solidFill>
                <a:srgbClr val="000000"/>
              </a:solidFill>
              <a:latin typeface="Times New Roman" panose="02020603050405020304"/>
            </a:endParaRPr>
          </a:p>
          <a:p>
            <a:pPr lvl="0"/>
            <a:r>
              <a:rPr lang="en-IN" sz="2200" dirty="0" smtClean="0">
                <a:solidFill>
                  <a:srgbClr val="000000"/>
                </a:solidFill>
                <a:latin typeface="Times New Roman" panose="02020603050405020304"/>
              </a:rPr>
              <a:t>The </a:t>
            </a:r>
            <a:r>
              <a:rPr lang="en-IN" sz="2200" dirty="0">
                <a:solidFill>
                  <a:srgbClr val="000000"/>
                </a:solidFill>
                <a:latin typeface="Times New Roman" panose="02020603050405020304"/>
              </a:rPr>
              <a:t>banks dealing in foreign exchange play a role of ―</a:t>
            </a:r>
            <a:r>
              <a:rPr lang="en-IN" sz="2200" i="1" dirty="0">
                <a:solidFill>
                  <a:srgbClr val="000000"/>
                </a:solidFill>
                <a:latin typeface="Times New Roman" panose="02020603050405020304"/>
              </a:rPr>
              <a:t>market </a:t>
            </a:r>
            <a:r>
              <a:rPr lang="en-IN" sz="2200" i="1" dirty="0" smtClean="0">
                <a:solidFill>
                  <a:srgbClr val="000000"/>
                </a:solidFill>
                <a:latin typeface="Times New Roman" panose="02020603050405020304"/>
              </a:rPr>
              <a:t>makers</a:t>
            </a:r>
            <a:r>
              <a:rPr lang="en-IN" sz="2200" dirty="0" smtClean="0">
                <a:solidFill>
                  <a:srgbClr val="000000"/>
                </a:solidFill>
                <a:latin typeface="Times New Roman" panose="02020603050405020304"/>
              </a:rPr>
              <a:t>, </a:t>
            </a:r>
            <a:r>
              <a:rPr lang="en-IN" sz="2200" dirty="0">
                <a:solidFill>
                  <a:srgbClr val="000000"/>
                </a:solidFill>
                <a:latin typeface="Times New Roman" panose="02020603050405020304"/>
              </a:rPr>
              <a:t>in the sense that they quote on a daily basis the foreign exchange rates for buying and selling of the foreign currencies. </a:t>
            </a:r>
            <a:endParaRPr lang="en-IN" sz="2200" dirty="0" smtClean="0">
              <a:solidFill>
                <a:srgbClr val="000000"/>
              </a:solidFill>
              <a:latin typeface="Times New Roman" panose="02020603050405020304"/>
            </a:endParaRPr>
          </a:p>
          <a:p>
            <a:pPr lvl="0"/>
            <a:r>
              <a:rPr lang="en-IN" sz="2200" dirty="0" smtClean="0">
                <a:solidFill>
                  <a:srgbClr val="000000"/>
                </a:solidFill>
                <a:latin typeface="Times New Roman" panose="02020603050405020304"/>
              </a:rPr>
              <a:t>Also</a:t>
            </a:r>
            <a:r>
              <a:rPr lang="en-IN" sz="2200" dirty="0">
                <a:solidFill>
                  <a:srgbClr val="000000"/>
                </a:solidFill>
                <a:latin typeface="Times New Roman" panose="02020603050405020304"/>
              </a:rPr>
              <a:t>, they function as clearing houses, thereby helping in wiping out the difference between the demand for and the supply of currencies</a:t>
            </a:r>
            <a:r>
              <a:rPr lang="en-IN" sz="2200" dirty="0" smtClean="0">
                <a:solidFill>
                  <a:srgbClr val="000000"/>
                </a:solidFill>
                <a:latin typeface="Times New Roman" panose="02020603050405020304"/>
              </a:rPr>
              <a:t>.</a:t>
            </a:r>
            <a:endParaRPr lang="en-IN" sz="2200" dirty="0" smtClean="0">
              <a:solidFill>
                <a:srgbClr val="000000"/>
              </a:solidFill>
              <a:latin typeface="Times New Roman" panose="02020603050405020304"/>
            </a:endParaRPr>
          </a:p>
          <a:p>
            <a:pPr lvl="0"/>
            <a:r>
              <a:rPr lang="en-IN" sz="2200" dirty="0" smtClean="0">
                <a:solidFill>
                  <a:srgbClr val="000000"/>
                </a:solidFill>
                <a:latin typeface="Times New Roman" panose="02020603050405020304"/>
              </a:rPr>
              <a:t> </a:t>
            </a:r>
            <a:r>
              <a:rPr lang="en-IN" sz="2200" dirty="0">
                <a:solidFill>
                  <a:srgbClr val="000000"/>
                </a:solidFill>
                <a:latin typeface="Times New Roman" panose="02020603050405020304"/>
              </a:rPr>
              <a:t>These banks buy the currencies from the brokers and sell it to the buyers. </a:t>
            </a:r>
            <a:endParaRPr lang="en-IN" sz="2200" dirty="0" smtClean="0">
              <a:solidFill>
                <a:srgbClr val="000000"/>
              </a:solidFill>
              <a:latin typeface="Times New Roman" panose="02020603050405020304"/>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lvl="0"/>
            <a:r>
              <a:rPr lang="en-IN" sz="2200" dirty="0">
                <a:solidFill>
                  <a:srgbClr val="000000"/>
                </a:solidFill>
                <a:latin typeface="Times New Roman" panose="02020603050405020304"/>
              </a:rPr>
              <a:t>The </a:t>
            </a:r>
            <a:r>
              <a:rPr lang="en-IN" sz="2200" i="1" dirty="0">
                <a:solidFill>
                  <a:srgbClr val="000000"/>
                </a:solidFill>
                <a:latin typeface="Times New Roman" panose="02020603050405020304"/>
              </a:rPr>
              <a:t>foreign exchange brokers </a:t>
            </a:r>
            <a:r>
              <a:rPr lang="en-IN" sz="2200" dirty="0">
                <a:solidFill>
                  <a:srgbClr val="000000"/>
                </a:solidFill>
                <a:latin typeface="Times New Roman" panose="02020603050405020304"/>
              </a:rPr>
              <a:t>function as a link between the central bank and the commercial banks and also between the actual buyers and commercial banks. </a:t>
            </a:r>
            <a:endParaRPr lang="en-IN" sz="2200" dirty="0" smtClean="0">
              <a:solidFill>
                <a:srgbClr val="000000"/>
              </a:solidFill>
              <a:latin typeface="Times New Roman" panose="02020603050405020304"/>
            </a:endParaRPr>
          </a:p>
          <a:p>
            <a:pPr lvl="0"/>
            <a:r>
              <a:rPr lang="en-IN" sz="2200" dirty="0" smtClean="0">
                <a:solidFill>
                  <a:srgbClr val="000000"/>
                </a:solidFill>
                <a:latin typeface="Times New Roman" panose="02020603050405020304"/>
              </a:rPr>
              <a:t>They </a:t>
            </a:r>
            <a:r>
              <a:rPr lang="en-IN" sz="2200" dirty="0">
                <a:solidFill>
                  <a:srgbClr val="000000"/>
                </a:solidFill>
                <a:latin typeface="Times New Roman" panose="02020603050405020304"/>
              </a:rPr>
              <a:t>are the major source of market information. </a:t>
            </a:r>
            <a:endParaRPr lang="en-IN" sz="2200" dirty="0" smtClean="0">
              <a:solidFill>
                <a:srgbClr val="000000"/>
              </a:solidFill>
              <a:latin typeface="Times New Roman" panose="02020603050405020304"/>
            </a:endParaRPr>
          </a:p>
          <a:p>
            <a:pPr lvl="0"/>
            <a:r>
              <a:rPr lang="en-IN" sz="2200" dirty="0" smtClean="0">
                <a:solidFill>
                  <a:srgbClr val="000000"/>
                </a:solidFill>
                <a:latin typeface="Times New Roman" panose="02020603050405020304"/>
              </a:rPr>
              <a:t>These </a:t>
            </a:r>
            <a:r>
              <a:rPr lang="en-IN" sz="2200" dirty="0">
                <a:solidFill>
                  <a:srgbClr val="000000"/>
                </a:solidFill>
                <a:latin typeface="Times New Roman" panose="02020603050405020304"/>
              </a:rPr>
              <a:t>are the persons who do not themselves buy the foreign currency, but rather strike a deal between the buyer and the seller on a commission basis.</a:t>
            </a:r>
            <a:endParaRPr lang="en-IN" sz="2200" dirty="0">
              <a:solidFill>
                <a:prstClr val="black"/>
              </a:solidFill>
            </a:endParaRPr>
          </a:p>
          <a:p>
            <a:endParaRPr lang="en-IN" sz="2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spcBef>
                <a:spcPct val="20000"/>
              </a:spcBef>
            </a:pPr>
            <a:br>
              <a:rPr lang="en-IN" sz="3000" b="1" dirty="0" smtClean="0">
                <a:solidFill>
                  <a:srgbClr val="000000"/>
                </a:solidFill>
                <a:latin typeface="Times New Roman" panose="02020603050405020304"/>
              </a:rPr>
            </a:br>
            <a:r>
              <a:rPr lang="en-IN" sz="3000" b="1" dirty="0" smtClean="0">
                <a:solidFill>
                  <a:srgbClr val="000000"/>
                </a:solidFill>
                <a:latin typeface="Times New Roman" panose="02020603050405020304"/>
              </a:rPr>
              <a:t>Market participates of foreign exchange Market</a:t>
            </a:r>
            <a:br>
              <a:rPr lang="en-IN" sz="3000" b="1" dirty="0" smtClean="0">
                <a:solidFill>
                  <a:srgbClr val="000000"/>
                </a:solidFill>
                <a:latin typeface="Times New Roman" panose="02020603050405020304"/>
              </a:rPr>
            </a:br>
            <a:br>
              <a:rPr lang="en-IN" sz="3000" b="1" dirty="0" smtClean="0">
                <a:solidFill>
                  <a:srgbClr val="000000"/>
                </a:solidFill>
                <a:latin typeface="Times New Roman" panose="02020603050405020304"/>
              </a:rPr>
            </a:br>
            <a:r>
              <a:rPr lang="en-IN" sz="2800" b="1" dirty="0" smtClean="0">
                <a:solidFill>
                  <a:srgbClr val="000000"/>
                </a:solidFill>
                <a:latin typeface="Times New Roman" panose="02020603050405020304"/>
                <a:ea typeface="+mn-ea"/>
                <a:cs typeface="+mn-cs"/>
              </a:rPr>
              <a:t>1</a:t>
            </a:r>
            <a:r>
              <a:rPr lang="en-IN" sz="2800" b="1" dirty="0">
                <a:solidFill>
                  <a:srgbClr val="000000"/>
                </a:solidFill>
                <a:latin typeface="Times New Roman" panose="02020603050405020304"/>
                <a:ea typeface="+mn-ea"/>
                <a:cs typeface="+mn-cs"/>
              </a:rPr>
              <a:t>. Commercial Bank </a:t>
            </a:r>
            <a:br>
              <a:rPr lang="en-IN" sz="2800" dirty="0">
                <a:solidFill>
                  <a:srgbClr val="000000"/>
                </a:solidFill>
                <a:latin typeface="Times New Roman" panose="02020603050405020304"/>
                <a:ea typeface="+mn-ea"/>
                <a:cs typeface="+mn-cs"/>
              </a:rPr>
            </a:br>
            <a:r>
              <a:rPr lang="en-IN" sz="3000" b="1" dirty="0" smtClean="0">
                <a:solidFill>
                  <a:srgbClr val="000000"/>
                </a:solidFill>
                <a:latin typeface="Times New Roman" panose="02020603050405020304"/>
              </a:rPr>
              <a:t> </a:t>
            </a:r>
            <a:endParaRPr lang="en-IN" sz="3000" dirty="0"/>
          </a:p>
        </p:txBody>
      </p:sp>
      <p:sp>
        <p:nvSpPr>
          <p:cNvPr id="3" name="Content Placeholder 2"/>
          <p:cNvSpPr>
            <a:spLocks noGrp="1"/>
          </p:cNvSpPr>
          <p:nvPr>
            <p:ph idx="1"/>
          </p:nvPr>
        </p:nvSpPr>
        <p:spPr/>
        <p:txBody>
          <a:bodyPr>
            <a:normAutofit/>
          </a:bodyPr>
          <a:lstStyle/>
          <a:p>
            <a:r>
              <a:rPr lang="en-IN" sz="2200" dirty="0" smtClean="0">
                <a:solidFill>
                  <a:srgbClr val="000000"/>
                </a:solidFill>
                <a:latin typeface="Times New Roman" panose="02020603050405020304"/>
              </a:rPr>
              <a:t>A </a:t>
            </a:r>
            <a:r>
              <a:rPr lang="en-IN" sz="2200" dirty="0">
                <a:solidFill>
                  <a:srgbClr val="000000"/>
                </a:solidFill>
                <a:latin typeface="Times New Roman" panose="02020603050405020304"/>
              </a:rPr>
              <a:t>commercial bank (or business bank) is a type of financial institution and intermediary. </a:t>
            </a:r>
            <a:endParaRPr lang="en-IN" sz="2200" dirty="0" smtClean="0">
              <a:solidFill>
                <a:srgbClr val="000000"/>
              </a:solidFill>
              <a:latin typeface="Times New Roman" panose="02020603050405020304"/>
            </a:endParaRPr>
          </a:p>
          <a:p>
            <a:r>
              <a:rPr lang="en-IN" sz="2200" dirty="0" smtClean="0">
                <a:solidFill>
                  <a:srgbClr val="000000"/>
                </a:solidFill>
                <a:latin typeface="Times New Roman" panose="02020603050405020304"/>
              </a:rPr>
              <a:t>It </a:t>
            </a:r>
            <a:r>
              <a:rPr lang="en-IN" sz="2200" dirty="0">
                <a:solidFill>
                  <a:srgbClr val="000000"/>
                </a:solidFill>
                <a:latin typeface="Times New Roman" panose="02020603050405020304"/>
              </a:rPr>
              <a:t>is a bank that lends money and provides transactional, savings, and money market accounts and that accepts time deposit </a:t>
            </a:r>
            <a:r>
              <a:rPr lang="en-IN" sz="2200" dirty="0" smtClean="0">
                <a:solidFill>
                  <a:srgbClr val="000000"/>
                </a:solidFill>
                <a:latin typeface="Times New Roman" panose="02020603050405020304"/>
              </a:rPr>
              <a:t>in </a:t>
            </a:r>
            <a:r>
              <a:rPr lang="en-IN" sz="2200" dirty="0">
                <a:solidFill>
                  <a:srgbClr val="000000"/>
                </a:solidFill>
                <a:latin typeface="Times New Roman" panose="02020603050405020304"/>
              </a:rPr>
              <a:t>order to facilitate international trade and development, commercial banks convert and trade foreign currencies. </a:t>
            </a:r>
            <a:endParaRPr lang="en-IN" sz="2200" dirty="0">
              <a:solidFill>
                <a:srgbClr val="000000"/>
              </a:solidFill>
              <a:latin typeface="Times New Roman" panose="02020603050405020304"/>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a:spcBef>
                <a:spcPct val="20000"/>
              </a:spcBef>
            </a:pPr>
            <a:r>
              <a:rPr lang="en-IN" sz="3000" b="1" dirty="0" smtClean="0">
                <a:solidFill>
                  <a:srgbClr val="000000"/>
                </a:solidFill>
                <a:latin typeface="Times New Roman" panose="02020603050405020304"/>
                <a:ea typeface="+mn-ea"/>
                <a:cs typeface="+mn-cs"/>
              </a:rPr>
              <a:t>2. Central </a:t>
            </a:r>
            <a:r>
              <a:rPr lang="en-IN" sz="3000" b="1" dirty="0">
                <a:solidFill>
                  <a:srgbClr val="000000"/>
                </a:solidFill>
                <a:latin typeface="Times New Roman" panose="02020603050405020304"/>
                <a:ea typeface="+mn-ea"/>
                <a:cs typeface="+mn-cs"/>
              </a:rPr>
              <a:t>bank </a:t>
            </a:r>
            <a:br>
              <a:rPr lang="en-IN" sz="3000" dirty="0">
                <a:solidFill>
                  <a:srgbClr val="000000"/>
                </a:solidFill>
                <a:latin typeface="Times New Roman" panose="02020603050405020304"/>
                <a:ea typeface="+mn-ea"/>
                <a:cs typeface="+mn-cs"/>
              </a:rPr>
            </a:br>
            <a:endParaRPr lang="en-IN" sz="3000" dirty="0"/>
          </a:p>
        </p:txBody>
      </p:sp>
      <p:sp>
        <p:nvSpPr>
          <p:cNvPr id="3" name="Content Placeholder 2"/>
          <p:cNvSpPr>
            <a:spLocks noGrp="1"/>
          </p:cNvSpPr>
          <p:nvPr>
            <p:ph idx="1"/>
          </p:nvPr>
        </p:nvSpPr>
        <p:spPr/>
        <p:txBody>
          <a:bodyPr>
            <a:normAutofit/>
          </a:bodyPr>
          <a:lstStyle/>
          <a:p>
            <a:r>
              <a:rPr lang="en-IN" sz="2200" dirty="0" smtClean="0">
                <a:solidFill>
                  <a:srgbClr val="000000"/>
                </a:solidFill>
                <a:latin typeface="Times New Roman" panose="02020603050405020304"/>
              </a:rPr>
              <a:t>National </a:t>
            </a:r>
            <a:r>
              <a:rPr lang="en-IN" sz="2200" dirty="0">
                <a:solidFill>
                  <a:srgbClr val="000000"/>
                </a:solidFill>
                <a:latin typeface="Times New Roman" panose="02020603050405020304"/>
              </a:rPr>
              <a:t>central banks play an important role in the foreign exchange markets. </a:t>
            </a:r>
            <a:endParaRPr lang="en-IN" sz="2200" dirty="0" smtClean="0">
              <a:solidFill>
                <a:srgbClr val="000000"/>
              </a:solidFill>
              <a:latin typeface="Times New Roman" panose="02020603050405020304"/>
            </a:endParaRPr>
          </a:p>
          <a:p>
            <a:r>
              <a:rPr lang="en-IN" sz="2200" dirty="0" smtClean="0">
                <a:solidFill>
                  <a:srgbClr val="000000"/>
                </a:solidFill>
                <a:latin typeface="Times New Roman" panose="02020603050405020304"/>
              </a:rPr>
              <a:t>They </a:t>
            </a:r>
            <a:r>
              <a:rPr lang="en-IN" sz="2200" dirty="0">
                <a:solidFill>
                  <a:srgbClr val="000000"/>
                </a:solidFill>
                <a:latin typeface="Times New Roman" panose="02020603050405020304"/>
              </a:rPr>
              <a:t>try to control the money supply, inflation, and/or interest rates and often have official or unofficial target rates for their currencies. </a:t>
            </a:r>
            <a:endParaRPr lang="en-IN" sz="2200" dirty="0" smtClean="0">
              <a:solidFill>
                <a:srgbClr val="000000"/>
              </a:solidFill>
              <a:latin typeface="Times New Roman" panose="02020603050405020304"/>
            </a:endParaRPr>
          </a:p>
          <a:p>
            <a:r>
              <a:rPr lang="en-IN" sz="2200" dirty="0" smtClean="0">
                <a:solidFill>
                  <a:srgbClr val="000000"/>
                </a:solidFill>
                <a:latin typeface="Times New Roman" panose="02020603050405020304"/>
              </a:rPr>
              <a:t>They </a:t>
            </a:r>
            <a:r>
              <a:rPr lang="en-IN" sz="2200" dirty="0">
                <a:solidFill>
                  <a:srgbClr val="000000"/>
                </a:solidFill>
                <a:latin typeface="Times New Roman" panose="02020603050405020304"/>
              </a:rPr>
              <a:t>can use their often substantial foreign exchange reserves to stabilize the market. </a:t>
            </a:r>
            <a:endParaRPr lang="en-IN" sz="2200" dirty="0">
              <a:solidFill>
                <a:srgbClr val="000000"/>
              </a:solidFill>
              <a:latin typeface="Times New Roman" panose="02020603050405020304"/>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342900" lvl="0" indent="-342900">
              <a:spcBef>
                <a:spcPct val="20000"/>
              </a:spcBef>
            </a:pPr>
            <a:br>
              <a:rPr lang="en-IN" sz="3000" b="1" dirty="0" smtClean="0">
                <a:solidFill>
                  <a:srgbClr val="000000"/>
                </a:solidFill>
                <a:latin typeface="Times New Roman" panose="02020603050405020304"/>
                <a:ea typeface="+mn-ea"/>
                <a:cs typeface="+mn-cs"/>
              </a:rPr>
            </a:br>
            <a:r>
              <a:rPr lang="en-IN" sz="3000" b="1" dirty="0" smtClean="0">
                <a:solidFill>
                  <a:srgbClr val="000000"/>
                </a:solidFill>
                <a:latin typeface="Times New Roman" panose="02020603050405020304"/>
                <a:ea typeface="+mn-ea"/>
                <a:cs typeface="+mn-cs"/>
              </a:rPr>
              <a:t>3. Foreign </a:t>
            </a:r>
            <a:r>
              <a:rPr lang="en-IN" sz="3000" b="1" dirty="0">
                <a:solidFill>
                  <a:srgbClr val="000000"/>
                </a:solidFill>
                <a:latin typeface="Times New Roman" panose="02020603050405020304"/>
                <a:ea typeface="+mn-ea"/>
                <a:cs typeface="+mn-cs"/>
              </a:rPr>
              <a:t>exchange fixing </a:t>
            </a:r>
            <a:br>
              <a:rPr lang="en-IN" sz="3000" dirty="0">
                <a:solidFill>
                  <a:srgbClr val="000000"/>
                </a:solidFill>
                <a:latin typeface="Times New Roman" panose="02020603050405020304"/>
                <a:ea typeface="+mn-ea"/>
                <a:cs typeface="+mn-cs"/>
              </a:rPr>
            </a:br>
            <a:endParaRPr lang="en-IN" sz="3000" dirty="0"/>
          </a:p>
        </p:txBody>
      </p:sp>
      <p:sp>
        <p:nvSpPr>
          <p:cNvPr id="3" name="Content Placeholder 2"/>
          <p:cNvSpPr>
            <a:spLocks noGrp="1"/>
          </p:cNvSpPr>
          <p:nvPr>
            <p:ph idx="1"/>
          </p:nvPr>
        </p:nvSpPr>
        <p:spPr/>
        <p:txBody>
          <a:bodyPr>
            <a:normAutofit/>
          </a:bodyPr>
          <a:lstStyle/>
          <a:p>
            <a:r>
              <a:rPr lang="en-IN" sz="2200" dirty="0" smtClean="0">
                <a:solidFill>
                  <a:srgbClr val="000000"/>
                </a:solidFill>
                <a:latin typeface="Times New Roman" panose="02020603050405020304"/>
              </a:rPr>
              <a:t>Foreign </a:t>
            </a:r>
            <a:r>
              <a:rPr lang="en-IN" sz="2200" dirty="0">
                <a:solidFill>
                  <a:srgbClr val="000000"/>
                </a:solidFill>
                <a:latin typeface="Times New Roman" panose="02020603050405020304"/>
              </a:rPr>
              <a:t>exchange fixing is the daily monetary exchange rate fixed by the national bank of each country. </a:t>
            </a:r>
            <a:endParaRPr lang="en-IN" sz="2200" dirty="0" smtClean="0">
              <a:solidFill>
                <a:srgbClr val="000000"/>
              </a:solidFill>
              <a:latin typeface="Times New Roman" panose="02020603050405020304"/>
            </a:endParaRPr>
          </a:p>
          <a:p>
            <a:r>
              <a:rPr lang="en-IN" sz="2200" dirty="0" smtClean="0">
                <a:solidFill>
                  <a:srgbClr val="000000"/>
                </a:solidFill>
                <a:latin typeface="Times New Roman" panose="02020603050405020304"/>
              </a:rPr>
              <a:t>The </a:t>
            </a:r>
            <a:r>
              <a:rPr lang="en-IN" sz="2200" dirty="0">
                <a:solidFill>
                  <a:srgbClr val="000000"/>
                </a:solidFill>
                <a:latin typeface="Times New Roman" panose="02020603050405020304"/>
              </a:rPr>
              <a:t>idea is that central banks use the fixing time and exchange rate to evaluate </a:t>
            </a:r>
            <a:r>
              <a:rPr lang="en-IN" sz="2200" dirty="0" err="1">
                <a:solidFill>
                  <a:srgbClr val="000000"/>
                </a:solidFill>
                <a:latin typeface="Times New Roman" panose="02020603050405020304"/>
              </a:rPr>
              <a:t>behavior</a:t>
            </a:r>
            <a:r>
              <a:rPr lang="en-IN" sz="2200" dirty="0">
                <a:solidFill>
                  <a:srgbClr val="000000"/>
                </a:solidFill>
                <a:latin typeface="Times New Roman" panose="02020603050405020304"/>
              </a:rPr>
              <a:t> of their currency. </a:t>
            </a:r>
            <a:endParaRPr lang="en-IN" sz="2200" dirty="0" smtClean="0">
              <a:solidFill>
                <a:srgbClr val="000000"/>
              </a:solidFill>
              <a:latin typeface="Times New Roman" panose="02020603050405020304"/>
            </a:endParaRPr>
          </a:p>
          <a:p>
            <a:r>
              <a:rPr lang="en-IN" sz="2200" dirty="0" smtClean="0">
                <a:solidFill>
                  <a:srgbClr val="000000"/>
                </a:solidFill>
                <a:latin typeface="Times New Roman" panose="02020603050405020304"/>
              </a:rPr>
              <a:t>Fixing </a:t>
            </a:r>
            <a:r>
              <a:rPr lang="en-IN" sz="2200" dirty="0">
                <a:solidFill>
                  <a:srgbClr val="000000"/>
                </a:solidFill>
                <a:latin typeface="Times New Roman" panose="02020603050405020304"/>
              </a:rPr>
              <a:t>exchange rates reflects the real value of equilibrium in the market. </a:t>
            </a:r>
            <a:endParaRPr lang="en-IN" sz="2200" dirty="0" smtClean="0">
              <a:solidFill>
                <a:srgbClr val="000000"/>
              </a:solidFill>
              <a:latin typeface="Times New Roman" panose="02020603050405020304"/>
            </a:endParaRPr>
          </a:p>
          <a:p>
            <a:r>
              <a:rPr lang="en-IN" sz="2200" dirty="0" smtClean="0">
                <a:solidFill>
                  <a:srgbClr val="000000"/>
                </a:solidFill>
                <a:latin typeface="Times New Roman" panose="02020603050405020304"/>
              </a:rPr>
              <a:t>Banks</a:t>
            </a:r>
            <a:r>
              <a:rPr lang="en-IN" sz="2200" dirty="0">
                <a:solidFill>
                  <a:srgbClr val="000000"/>
                </a:solidFill>
                <a:latin typeface="Times New Roman" panose="02020603050405020304"/>
              </a:rPr>
              <a:t>, dealers and traders use fixing rates as a trend indicator. </a:t>
            </a:r>
            <a:endParaRPr lang="en-IN" sz="2200" dirty="0">
              <a:solidFill>
                <a:srgbClr val="000000"/>
              </a:solidFill>
              <a:latin typeface="Times New Roman" panose="02020603050405020304"/>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a:spcBef>
                <a:spcPct val="20000"/>
              </a:spcBef>
            </a:pPr>
            <a:r>
              <a:rPr lang="en-IN" sz="3000" b="1" dirty="0" smtClean="0">
                <a:solidFill>
                  <a:srgbClr val="000000"/>
                </a:solidFill>
                <a:latin typeface="Times New Roman" panose="02020603050405020304"/>
                <a:ea typeface="+mn-ea"/>
                <a:cs typeface="+mn-cs"/>
              </a:rPr>
              <a:t>4. Speculators and Arbitrageurs </a:t>
            </a:r>
            <a:br>
              <a:rPr lang="en-IN" sz="3000" dirty="0">
                <a:solidFill>
                  <a:srgbClr val="000000"/>
                </a:solidFill>
                <a:latin typeface="Times New Roman" panose="02020603050405020304"/>
                <a:ea typeface="+mn-ea"/>
                <a:cs typeface="+mn-cs"/>
              </a:rPr>
            </a:br>
            <a:endParaRPr lang="en-IN" sz="3000" dirty="0"/>
          </a:p>
        </p:txBody>
      </p:sp>
      <p:sp>
        <p:nvSpPr>
          <p:cNvPr id="3" name="Content Placeholder 2"/>
          <p:cNvSpPr>
            <a:spLocks noGrp="1"/>
          </p:cNvSpPr>
          <p:nvPr>
            <p:ph idx="1"/>
          </p:nvPr>
        </p:nvSpPr>
        <p:spPr/>
        <p:txBody>
          <a:bodyPr>
            <a:normAutofit/>
          </a:bodyPr>
          <a:lstStyle/>
          <a:p>
            <a:r>
              <a:rPr lang="en-IN" sz="2200" dirty="0" smtClean="0">
                <a:solidFill>
                  <a:srgbClr val="000000"/>
                </a:solidFill>
                <a:latin typeface="Times New Roman" panose="02020603050405020304"/>
              </a:rPr>
              <a:t>About </a:t>
            </a:r>
            <a:r>
              <a:rPr lang="en-IN" sz="2200" dirty="0">
                <a:solidFill>
                  <a:srgbClr val="000000"/>
                </a:solidFill>
                <a:latin typeface="Times New Roman" panose="02020603050405020304"/>
              </a:rPr>
              <a:t>70% to 90% of the foreign exchange transactions are speculative. </a:t>
            </a:r>
            <a:endParaRPr lang="en-IN" sz="2200" dirty="0" smtClean="0">
              <a:solidFill>
                <a:srgbClr val="000000"/>
              </a:solidFill>
              <a:latin typeface="Times New Roman" panose="02020603050405020304"/>
            </a:endParaRPr>
          </a:p>
          <a:p>
            <a:r>
              <a:rPr lang="en-IN" sz="2200" dirty="0" smtClean="0">
                <a:solidFill>
                  <a:srgbClr val="000000"/>
                </a:solidFill>
                <a:latin typeface="Times New Roman" panose="02020603050405020304"/>
              </a:rPr>
              <a:t>In </a:t>
            </a:r>
            <a:r>
              <a:rPr lang="en-IN" sz="2200" dirty="0">
                <a:solidFill>
                  <a:srgbClr val="000000"/>
                </a:solidFill>
                <a:latin typeface="Times New Roman" panose="02020603050405020304"/>
              </a:rPr>
              <a:t>other words, the person or institution that bought or sold the currency has no plan to actually take delivery of the currency in the end; rather, they were solely speculating on the movement of that particular currency. </a:t>
            </a:r>
            <a:endParaRPr lang="en-IN" sz="2200" dirty="0" smtClean="0">
              <a:solidFill>
                <a:srgbClr val="000000"/>
              </a:solidFill>
              <a:latin typeface="Times New Roman" panose="02020603050405020304"/>
            </a:endParaRPr>
          </a:p>
          <a:p>
            <a:r>
              <a:rPr lang="en-IN" sz="2200" dirty="0" smtClean="0">
                <a:solidFill>
                  <a:srgbClr val="000000"/>
                </a:solidFill>
                <a:latin typeface="Times New Roman" panose="02020603050405020304"/>
              </a:rPr>
              <a:t>Hedge </a:t>
            </a:r>
            <a:r>
              <a:rPr lang="en-IN" sz="2200" dirty="0">
                <a:solidFill>
                  <a:srgbClr val="000000"/>
                </a:solidFill>
                <a:latin typeface="Times New Roman" panose="02020603050405020304"/>
              </a:rPr>
              <a:t>funds have gained a reputation for aggressive currency speculation since 1996. </a:t>
            </a:r>
            <a:endParaRPr lang="en-IN" sz="2200" dirty="0" smtClean="0">
              <a:solidFill>
                <a:srgbClr val="000000"/>
              </a:solidFill>
              <a:latin typeface="Times New Roman" panose="02020603050405020304"/>
            </a:endParaRPr>
          </a:p>
          <a:p>
            <a:r>
              <a:rPr lang="en-IN" sz="2200" dirty="0" smtClean="0">
                <a:solidFill>
                  <a:srgbClr val="000000"/>
                </a:solidFill>
                <a:latin typeface="Times New Roman" panose="02020603050405020304"/>
              </a:rPr>
              <a:t>They </a:t>
            </a:r>
            <a:r>
              <a:rPr lang="en-IN" sz="2200" dirty="0">
                <a:solidFill>
                  <a:srgbClr val="000000"/>
                </a:solidFill>
                <a:latin typeface="Times New Roman" panose="02020603050405020304"/>
              </a:rPr>
              <a:t>control billions of dollars of equity and may borrow billions more, and thus may overwhelm intervention by central banks to support almost any currency, if the economic fundamentals are in the hedge funds' </a:t>
            </a:r>
            <a:r>
              <a:rPr lang="en-IN" sz="2200" dirty="0" err="1">
                <a:solidFill>
                  <a:srgbClr val="000000"/>
                </a:solidFill>
                <a:latin typeface="Times New Roman" panose="02020603050405020304"/>
              </a:rPr>
              <a:t>favor</a:t>
            </a:r>
            <a:r>
              <a:rPr lang="en-IN" sz="2200" dirty="0">
                <a:solidFill>
                  <a:srgbClr val="000000"/>
                </a:solidFill>
                <a:latin typeface="Times New Roman" panose="02020603050405020304"/>
              </a:rPr>
              <a:t>. </a:t>
            </a:r>
            <a:endParaRPr lang="en-IN" sz="2200" dirty="0">
              <a:solidFill>
                <a:srgbClr val="000000"/>
              </a:solidFill>
              <a:latin typeface="Times New Roman" panose="02020603050405020304"/>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b="1" i="0" u="none" strike="noStrike" baseline="0" dirty="0" smtClean="0">
                <a:solidFill>
                  <a:srgbClr val="000000"/>
                </a:solidFill>
                <a:latin typeface="Times New Roman" panose="02020603050405020304"/>
              </a:rPr>
              <a:t>Structure of the Foreign Exchange Market </a:t>
            </a:r>
            <a:endParaRPr lang="en-IN" sz="3000" dirty="0"/>
          </a:p>
        </p:txBody>
      </p:sp>
      <p:pic>
        <p:nvPicPr>
          <p:cNvPr id="1026" name="Picture 2"/>
          <p:cNvPicPr>
            <a:picLocks noGrp="1" noChangeAspect="1" noChangeArrowheads="1"/>
          </p:cNvPicPr>
          <p:nvPr>
            <p:ph idx="1"/>
          </p:nvPr>
        </p:nvPicPr>
        <p:blipFill>
          <a:blip r:embed="rId1">
            <a:extLst>
              <a:ext uri="{28A0092B-C50C-407E-A947-70E740481C1C}">
                <a14:useLocalDpi xmlns:a14="http://schemas.microsoft.com/office/drawing/2010/main" val="0"/>
              </a:ext>
            </a:extLst>
          </a:blip>
          <a:srcRect/>
          <a:stretch>
            <a:fillRect/>
          </a:stretch>
        </p:blipFill>
        <p:spPr bwMode="auto">
          <a:xfrm>
            <a:off x="603846" y="1600200"/>
            <a:ext cx="7936307"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spcBef>
                <a:spcPct val="20000"/>
              </a:spcBef>
            </a:pPr>
            <a:r>
              <a:rPr lang="en-IN" sz="3000" b="1" dirty="0">
                <a:solidFill>
                  <a:srgbClr val="000000"/>
                </a:solidFill>
                <a:latin typeface="Times New Roman" panose="02020603050405020304"/>
                <a:ea typeface="+mn-ea"/>
                <a:cs typeface="+mn-cs"/>
              </a:rPr>
              <a:t> </a:t>
            </a:r>
            <a:r>
              <a:rPr lang="en-IN" sz="3000" b="1" dirty="0" smtClean="0">
                <a:solidFill>
                  <a:srgbClr val="000000"/>
                </a:solidFill>
                <a:latin typeface="Times New Roman" panose="02020603050405020304"/>
                <a:ea typeface="+mn-ea"/>
                <a:cs typeface="+mn-cs"/>
              </a:rPr>
              <a:t>5. Investment </a:t>
            </a:r>
            <a:r>
              <a:rPr lang="en-IN" sz="3000" b="1" dirty="0">
                <a:solidFill>
                  <a:srgbClr val="000000"/>
                </a:solidFill>
                <a:latin typeface="Times New Roman" panose="02020603050405020304"/>
                <a:ea typeface="+mn-ea"/>
                <a:cs typeface="+mn-cs"/>
              </a:rPr>
              <a:t>management firms </a:t>
            </a:r>
            <a:br>
              <a:rPr lang="en-IN" sz="3000" dirty="0">
                <a:solidFill>
                  <a:srgbClr val="000000"/>
                </a:solidFill>
                <a:latin typeface="Times New Roman" panose="02020603050405020304"/>
                <a:ea typeface="+mn-ea"/>
                <a:cs typeface="+mn-cs"/>
              </a:rPr>
            </a:br>
            <a:endParaRPr lang="en-IN" sz="3000" dirty="0"/>
          </a:p>
        </p:txBody>
      </p:sp>
      <p:sp>
        <p:nvSpPr>
          <p:cNvPr id="3" name="Content Placeholder 2"/>
          <p:cNvSpPr>
            <a:spLocks noGrp="1"/>
          </p:cNvSpPr>
          <p:nvPr>
            <p:ph idx="1"/>
          </p:nvPr>
        </p:nvSpPr>
        <p:spPr/>
        <p:txBody>
          <a:bodyPr>
            <a:normAutofit/>
          </a:bodyPr>
          <a:lstStyle/>
          <a:p>
            <a:r>
              <a:rPr lang="en-IN" sz="2200" dirty="0" smtClean="0">
                <a:solidFill>
                  <a:srgbClr val="000000"/>
                </a:solidFill>
                <a:latin typeface="Times New Roman" panose="02020603050405020304"/>
              </a:rPr>
              <a:t>Investment </a:t>
            </a:r>
            <a:r>
              <a:rPr lang="en-IN" sz="2200" dirty="0">
                <a:solidFill>
                  <a:srgbClr val="000000"/>
                </a:solidFill>
                <a:latin typeface="Times New Roman" panose="02020603050405020304"/>
              </a:rPr>
              <a:t>management is the professional management of various securities (shares, bonds and other securities) and assets (e.g., real estate) in order to meet specified investment goals for the benefit of the investors. </a:t>
            </a:r>
            <a:endParaRPr lang="en-IN" sz="2200" dirty="0" smtClean="0">
              <a:solidFill>
                <a:srgbClr val="000000"/>
              </a:solidFill>
              <a:latin typeface="Times New Roman" panose="02020603050405020304"/>
            </a:endParaRPr>
          </a:p>
          <a:p>
            <a:r>
              <a:rPr lang="en-IN" sz="2200" dirty="0" smtClean="0">
                <a:solidFill>
                  <a:srgbClr val="000000"/>
                </a:solidFill>
                <a:latin typeface="Times New Roman" panose="02020603050405020304"/>
              </a:rPr>
              <a:t>These </a:t>
            </a:r>
            <a:r>
              <a:rPr lang="en-IN" sz="2200" dirty="0">
                <a:solidFill>
                  <a:srgbClr val="000000"/>
                </a:solidFill>
                <a:latin typeface="Times New Roman" panose="02020603050405020304"/>
              </a:rPr>
              <a:t>firms (who typically manage large accounts on behalf of customers such as pension funds and endowments) use the foreign exchange market to facilitate transactions in foreign securities </a:t>
            </a:r>
            <a:endParaRPr lang="en-IN" sz="2200" dirty="0">
              <a:solidFill>
                <a:srgbClr val="000000"/>
              </a:solidFill>
              <a:latin typeface="Times New Roman" panose="02020603050405020304"/>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spcBef>
                <a:spcPct val="20000"/>
              </a:spcBef>
            </a:pPr>
            <a:r>
              <a:rPr lang="en-IN" sz="3000" b="1" dirty="0" smtClean="0">
                <a:solidFill>
                  <a:srgbClr val="000000"/>
                </a:solidFill>
                <a:latin typeface="Times New Roman" panose="02020603050405020304"/>
                <a:ea typeface="+mn-ea"/>
                <a:cs typeface="+mn-cs"/>
              </a:rPr>
              <a:t>6. Retail </a:t>
            </a:r>
            <a:r>
              <a:rPr lang="en-IN" sz="3000" b="1" dirty="0">
                <a:solidFill>
                  <a:srgbClr val="000000"/>
                </a:solidFill>
                <a:latin typeface="Times New Roman" panose="02020603050405020304"/>
                <a:ea typeface="+mn-ea"/>
                <a:cs typeface="+mn-cs"/>
              </a:rPr>
              <a:t>foreign exchange traders </a:t>
            </a:r>
            <a:br>
              <a:rPr lang="en-IN" sz="3000" dirty="0">
                <a:solidFill>
                  <a:srgbClr val="000000"/>
                </a:solidFill>
                <a:latin typeface="Times New Roman" panose="02020603050405020304"/>
                <a:ea typeface="+mn-ea"/>
                <a:cs typeface="+mn-cs"/>
              </a:rPr>
            </a:br>
            <a:endParaRPr lang="en-IN" sz="3000" dirty="0"/>
          </a:p>
        </p:txBody>
      </p:sp>
      <p:sp>
        <p:nvSpPr>
          <p:cNvPr id="3" name="Content Placeholder 2"/>
          <p:cNvSpPr>
            <a:spLocks noGrp="1"/>
          </p:cNvSpPr>
          <p:nvPr>
            <p:ph idx="1"/>
          </p:nvPr>
        </p:nvSpPr>
        <p:spPr/>
        <p:txBody>
          <a:bodyPr>
            <a:normAutofit/>
          </a:bodyPr>
          <a:lstStyle/>
          <a:p>
            <a:r>
              <a:rPr lang="en-IN" sz="2200" dirty="0" smtClean="0">
                <a:solidFill>
                  <a:srgbClr val="000000"/>
                </a:solidFill>
                <a:latin typeface="Times New Roman" panose="02020603050405020304"/>
              </a:rPr>
              <a:t>One </a:t>
            </a:r>
            <a:r>
              <a:rPr lang="en-IN" sz="2200" dirty="0">
                <a:solidFill>
                  <a:srgbClr val="000000"/>
                </a:solidFill>
                <a:latin typeface="Times New Roman" panose="02020603050405020304"/>
              </a:rPr>
              <a:t>of the most important tools required to perform a foreign exchange transaction is the trading platform providing retail traders and brokers with accurate currency quotes. </a:t>
            </a:r>
            <a:endParaRPr lang="en-IN" sz="2200" dirty="0" smtClean="0">
              <a:solidFill>
                <a:srgbClr val="000000"/>
              </a:solidFill>
              <a:latin typeface="Times New Roman" panose="02020603050405020304"/>
            </a:endParaRPr>
          </a:p>
          <a:p>
            <a:r>
              <a:rPr lang="en-IN" sz="2200" dirty="0" smtClean="0">
                <a:solidFill>
                  <a:srgbClr val="000000"/>
                </a:solidFill>
                <a:latin typeface="Times New Roman" panose="02020603050405020304"/>
              </a:rPr>
              <a:t>Retail </a:t>
            </a:r>
            <a:r>
              <a:rPr lang="en-IN" sz="2200" dirty="0">
                <a:solidFill>
                  <a:srgbClr val="000000"/>
                </a:solidFill>
                <a:latin typeface="Times New Roman" panose="02020603050405020304"/>
              </a:rPr>
              <a:t>foreign exchange trading is a small segment of the large foreign exchange </a:t>
            </a:r>
            <a:r>
              <a:rPr lang="en-IN" sz="2200" dirty="0" smtClean="0">
                <a:solidFill>
                  <a:srgbClr val="000000"/>
                </a:solidFill>
                <a:latin typeface="Times New Roman" panose="02020603050405020304"/>
              </a:rPr>
              <a:t>market.</a:t>
            </a:r>
            <a:endParaRPr lang="en-IN" sz="2200" dirty="0" smtClean="0">
              <a:solidFill>
                <a:srgbClr val="000000"/>
              </a:solidFill>
              <a:latin typeface="Times New Roman" panose="02020603050405020304"/>
            </a:endParaRPr>
          </a:p>
          <a:p>
            <a:r>
              <a:rPr lang="en-IN" sz="2200" dirty="0" smtClean="0">
                <a:solidFill>
                  <a:srgbClr val="000000"/>
                </a:solidFill>
                <a:latin typeface="Times New Roman" panose="02020603050405020304"/>
              </a:rPr>
              <a:t>Retails clients are composed of firms, international investors, multinational corporations etc. </a:t>
            </a:r>
            <a:endParaRPr lang="en-IN" sz="2200" dirty="0" smtClean="0">
              <a:solidFill>
                <a:srgbClr val="000000"/>
              </a:solidFill>
              <a:latin typeface="Times New Roman" panose="02020603050405020304"/>
            </a:endParaRPr>
          </a:p>
          <a:p>
            <a:r>
              <a:rPr lang="en-US" sz="2200" dirty="0" err="1" smtClean="0">
                <a:solidFill>
                  <a:srgbClr val="000000"/>
                </a:solidFill>
                <a:latin typeface="Times New Roman" panose="02020603050405020304"/>
              </a:rPr>
              <a:t>Eg</a:t>
            </a:r>
            <a:r>
              <a:rPr lang="en-US" sz="2200" dirty="0" smtClean="0">
                <a:solidFill>
                  <a:srgbClr val="000000"/>
                </a:solidFill>
                <a:latin typeface="Times New Roman" panose="02020603050405020304"/>
              </a:rPr>
              <a:t>: Foreign currencies are required for import and export goods and services, education or gift, holidays </a:t>
            </a:r>
            <a:r>
              <a:rPr lang="en-US" sz="2200" dirty="0" err="1" smtClean="0">
                <a:solidFill>
                  <a:srgbClr val="000000"/>
                </a:solidFill>
                <a:latin typeface="Times New Roman" panose="02020603050405020304"/>
              </a:rPr>
              <a:t>etc</a:t>
            </a:r>
            <a:endParaRPr lang="en-IN" sz="2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spcBef>
                <a:spcPct val="20000"/>
              </a:spcBef>
            </a:pPr>
            <a:r>
              <a:rPr lang="en-US" sz="3000" dirty="0" smtClean="0">
                <a:latin typeface="Times New Roman" panose="02020603050405020304" pitchFamily="18" charset="0"/>
                <a:cs typeface="Times New Roman" panose="02020603050405020304" pitchFamily="18" charset="0"/>
              </a:rPr>
              <a:t>I. </a:t>
            </a:r>
            <a:r>
              <a:rPr lang="en-IN" sz="3000" b="1" dirty="0">
                <a:solidFill>
                  <a:srgbClr val="000000"/>
                </a:solidFill>
                <a:latin typeface="Times New Roman" panose="02020603050405020304" pitchFamily="18" charset="0"/>
                <a:ea typeface="+mn-ea"/>
                <a:cs typeface="Times New Roman" panose="02020603050405020304" pitchFamily="18" charset="0"/>
              </a:rPr>
              <a:t>Retail Market </a:t>
            </a:r>
            <a:br>
              <a:rPr lang="en-IN" sz="3000" dirty="0">
                <a:solidFill>
                  <a:srgbClr val="000000"/>
                </a:solidFill>
                <a:latin typeface="Times New Roman" panose="02020603050405020304" pitchFamily="18" charset="0"/>
                <a:ea typeface="+mn-ea"/>
                <a:cs typeface="Times New Roman" panose="02020603050405020304" pitchFamily="18" charset="0"/>
              </a:rPr>
            </a:br>
            <a:endParaRPr lang="en-IN" sz="3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IN" sz="2200" b="0" i="0" u="none" strike="noStrike" baseline="0" dirty="0" smtClean="0">
                <a:solidFill>
                  <a:srgbClr val="000000"/>
                </a:solidFill>
                <a:latin typeface="Times New Roman" panose="02020603050405020304"/>
              </a:rPr>
              <a:t>Transactions are exchange of currency, bank draft, bank notes ordinary and traveller‘ s cheques etc. </a:t>
            </a:r>
            <a:endParaRPr lang="en-IN" sz="2200" b="0" i="0" u="none" strike="noStrike" baseline="0" dirty="0" smtClean="0">
              <a:solidFill>
                <a:srgbClr val="000000"/>
              </a:solidFill>
              <a:latin typeface="Times New Roman" panose="02020603050405020304"/>
            </a:endParaRPr>
          </a:p>
          <a:p>
            <a:pPr>
              <a:buFont typeface="Wingdings" panose="05000000000000000000" pitchFamily="2" charset="2"/>
              <a:buChar char="Ø"/>
            </a:pPr>
            <a:endParaRPr lang="en-IN" sz="2200" b="0" i="0" u="none" strike="noStrike" baseline="0" dirty="0" smtClean="0">
              <a:solidFill>
                <a:srgbClr val="000000"/>
              </a:solidFill>
              <a:latin typeface="Times New Roman" panose="02020603050405020304"/>
            </a:endParaRPr>
          </a:p>
          <a:p>
            <a:pPr>
              <a:buFont typeface="Wingdings" panose="05000000000000000000" pitchFamily="2" charset="2"/>
              <a:buChar char="Ø"/>
            </a:pPr>
            <a:r>
              <a:rPr lang="en-IN" sz="2200" b="0" i="0" u="none" strike="noStrike" baseline="0" dirty="0" smtClean="0">
                <a:solidFill>
                  <a:srgbClr val="000000"/>
                </a:solidFill>
                <a:latin typeface="Times New Roman" panose="02020603050405020304"/>
              </a:rPr>
              <a:t>Retail banking consists of a large number of small customers who consume personal banking and small business services. </a:t>
            </a:r>
            <a:endParaRPr lang="en-IN" sz="2200" b="0" i="0" u="none" strike="noStrike" baseline="0" dirty="0" smtClean="0">
              <a:solidFill>
                <a:srgbClr val="000000"/>
              </a:solidFill>
              <a:latin typeface="Times New Roman" panose="02020603050405020304"/>
            </a:endParaRPr>
          </a:p>
          <a:p>
            <a:pPr>
              <a:buFont typeface="Wingdings" panose="05000000000000000000" pitchFamily="2" charset="2"/>
              <a:buChar char="Ø"/>
            </a:pPr>
            <a:endParaRPr lang="en-IN" sz="2200" b="0" i="0" u="none" strike="noStrike" baseline="0" dirty="0" smtClean="0">
              <a:solidFill>
                <a:srgbClr val="000000"/>
              </a:solidFill>
              <a:latin typeface="Times New Roman" panose="02020603050405020304"/>
            </a:endParaRPr>
          </a:p>
          <a:p>
            <a:pPr>
              <a:buFont typeface="Wingdings" panose="05000000000000000000" pitchFamily="2" charset="2"/>
              <a:buChar char="Ø"/>
            </a:pPr>
            <a:r>
              <a:rPr lang="en-IN" sz="2200" b="0" i="0" u="none" strike="noStrike" baseline="0" dirty="0" smtClean="0">
                <a:solidFill>
                  <a:srgbClr val="000000"/>
                </a:solidFill>
                <a:latin typeface="Times New Roman" panose="02020603050405020304"/>
              </a:rPr>
              <a:t>Retail banking is largely intra-bank: the bank itself. </a:t>
            </a:r>
            <a:endParaRPr lang="en-IN" sz="2200" b="0" i="0" u="none" strike="noStrike" baseline="0" dirty="0" smtClean="0">
              <a:solidFill>
                <a:srgbClr val="000000"/>
              </a:solidFill>
              <a:latin typeface="Times New Roman" panose="02020603050405020304"/>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940966"/>
          </a:xfrm>
        </p:spPr>
        <p:txBody>
          <a:bodyPr>
            <a:noAutofit/>
          </a:bodyPr>
          <a:lstStyle/>
          <a:p>
            <a:pPr marL="342900" lvl="0" indent="-342900">
              <a:spcBef>
                <a:spcPct val="20000"/>
              </a:spcBef>
            </a:pPr>
            <a:r>
              <a:rPr lang="en-IN" sz="3000" b="1" dirty="0" smtClean="0">
                <a:solidFill>
                  <a:srgbClr val="000000"/>
                </a:solidFill>
                <a:latin typeface="Times New Roman" panose="02020603050405020304"/>
                <a:ea typeface="+mn-ea"/>
                <a:cs typeface="+mn-cs"/>
              </a:rPr>
              <a:t>II. Wholesale </a:t>
            </a:r>
            <a:r>
              <a:rPr lang="en-IN" sz="3000" b="1" dirty="0">
                <a:solidFill>
                  <a:srgbClr val="000000"/>
                </a:solidFill>
                <a:latin typeface="Times New Roman" panose="02020603050405020304"/>
                <a:ea typeface="+mn-ea"/>
                <a:cs typeface="+mn-cs"/>
              </a:rPr>
              <a:t>markets </a:t>
            </a:r>
            <a:br>
              <a:rPr lang="en-IN" sz="3000" dirty="0">
                <a:solidFill>
                  <a:srgbClr val="000000"/>
                </a:solidFill>
                <a:latin typeface="Times New Roman" panose="02020603050405020304"/>
                <a:ea typeface="+mn-ea"/>
                <a:cs typeface="+mn-cs"/>
              </a:rPr>
            </a:br>
            <a:r>
              <a:rPr lang="en-IN" sz="3000" dirty="0" smtClean="0">
                <a:solidFill>
                  <a:srgbClr val="000000"/>
                </a:solidFill>
                <a:latin typeface="Times New Roman" panose="02020603050405020304"/>
                <a:ea typeface="+mn-ea"/>
                <a:cs typeface="+mn-cs"/>
              </a:rPr>
              <a:t> </a:t>
            </a:r>
            <a:br>
              <a:rPr lang="en-IN" sz="3000" dirty="0">
                <a:solidFill>
                  <a:prstClr val="black"/>
                </a:solidFill>
                <a:ea typeface="+mn-ea"/>
                <a:cs typeface="+mn-cs"/>
              </a:rPr>
            </a:br>
            <a:endParaRPr lang="en-IN" sz="3000" dirty="0"/>
          </a:p>
        </p:txBody>
      </p:sp>
      <p:sp>
        <p:nvSpPr>
          <p:cNvPr id="3" name="Content Placeholder 2"/>
          <p:cNvSpPr>
            <a:spLocks noGrp="1"/>
          </p:cNvSpPr>
          <p:nvPr>
            <p:ph idx="1"/>
          </p:nvPr>
        </p:nvSpPr>
        <p:spPr/>
        <p:txBody>
          <a:bodyPr/>
          <a:lstStyle/>
          <a:p>
            <a:pPr lvl="0">
              <a:buFont typeface="Wingdings" panose="05000000000000000000" pitchFamily="2" charset="2"/>
              <a:buChar char="Ø"/>
            </a:pPr>
            <a:r>
              <a:rPr lang="en-IN" sz="2200" dirty="0" smtClean="0">
                <a:solidFill>
                  <a:srgbClr val="000000"/>
                </a:solidFill>
                <a:latin typeface="Times New Roman" panose="02020603050405020304"/>
              </a:rPr>
              <a:t>The </a:t>
            </a:r>
            <a:r>
              <a:rPr lang="en-IN" sz="2200" dirty="0">
                <a:solidFill>
                  <a:srgbClr val="000000"/>
                </a:solidFill>
                <a:latin typeface="Times New Roman" panose="02020603050405020304"/>
              </a:rPr>
              <a:t>wholesale market comprises of commercial banks and investment banks. </a:t>
            </a:r>
            <a:endParaRPr lang="en-IN" sz="2200" dirty="0" smtClean="0">
              <a:solidFill>
                <a:srgbClr val="000000"/>
              </a:solidFill>
              <a:latin typeface="Times New Roman" panose="02020603050405020304"/>
            </a:endParaRPr>
          </a:p>
          <a:p>
            <a:pPr lvl="0">
              <a:buFont typeface="Wingdings" panose="05000000000000000000" pitchFamily="2" charset="2"/>
              <a:buChar char="Ø"/>
            </a:pPr>
            <a:r>
              <a:rPr lang="en-IN" sz="2200" dirty="0" smtClean="0">
                <a:solidFill>
                  <a:srgbClr val="000000"/>
                </a:solidFill>
                <a:latin typeface="Times New Roman" panose="02020603050405020304"/>
              </a:rPr>
              <a:t>This </a:t>
            </a:r>
            <a:r>
              <a:rPr lang="en-IN" sz="2200" dirty="0">
                <a:solidFill>
                  <a:srgbClr val="000000"/>
                </a:solidFill>
                <a:latin typeface="Times New Roman" panose="02020603050405020304"/>
              </a:rPr>
              <a:t>is broadly classified as inter-bank market and central bank market. </a:t>
            </a:r>
            <a:endParaRPr lang="en-IN" sz="2200" dirty="0" smtClean="0">
              <a:solidFill>
                <a:srgbClr val="000000"/>
              </a:solidFill>
              <a:latin typeface="Times New Roman" panose="02020603050405020304"/>
            </a:endParaRPr>
          </a:p>
          <a:p>
            <a:pPr lvl="0">
              <a:buFont typeface="Wingdings" panose="05000000000000000000" pitchFamily="2" charset="2"/>
              <a:buChar char="Ø"/>
            </a:pPr>
            <a:r>
              <a:rPr lang="en-IN" sz="2200" dirty="0" smtClean="0">
                <a:solidFill>
                  <a:srgbClr val="000000"/>
                </a:solidFill>
                <a:latin typeface="Times New Roman" panose="02020603050405020304"/>
              </a:rPr>
              <a:t>Wholesale </a:t>
            </a:r>
            <a:r>
              <a:rPr lang="en-IN" sz="2200" dirty="0">
                <a:solidFill>
                  <a:srgbClr val="000000"/>
                </a:solidFill>
                <a:latin typeface="Times New Roman" panose="02020603050405020304"/>
              </a:rPr>
              <a:t>banking typically involves a small number of very large customers such as large corporate and governments, </a:t>
            </a:r>
            <a:endParaRPr lang="en-IN" sz="2200" dirty="0" smtClean="0">
              <a:solidFill>
                <a:srgbClr val="000000"/>
              </a:solidFill>
              <a:latin typeface="Times New Roman" panose="02020603050405020304"/>
            </a:endParaRPr>
          </a:p>
          <a:p>
            <a:pPr lvl="0">
              <a:buFont typeface="Wingdings" panose="05000000000000000000" pitchFamily="2" charset="2"/>
              <a:buChar char="Ø"/>
            </a:pPr>
            <a:r>
              <a:rPr lang="en-IN" sz="2200" dirty="0" smtClean="0">
                <a:solidFill>
                  <a:srgbClr val="000000"/>
                </a:solidFill>
                <a:latin typeface="Times New Roman" panose="02020603050405020304"/>
              </a:rPr>
              <a:t>Wholesale </a:t>
            </a:r>
            <a:r>
              <a:rPr lang="en-IN" sz="2200" dirty="0">
                <a:solidFill>
                  <a:srgbClr val="000000"/>
                </a:solidFill>
                <a:latin typeface="Times New Roman" panose="02020603050405020304"/>
              </a:rPr>
              <a:t>banking is largely interbank: banks use the inter -bank markets to borrow from or lend to other banks, to participate in large bond issues, and to engage in syndicated lending. </a:t>
            </a:r>
            <a:endParaRPr lang="en-IN" sz="2200" dirty="0">
              <a:solidFill>
                <a:prstClr val="black"/>
              </a:solidFill>
            </a:endParaRP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lvl="0">
              <a:buFont typeface="Wingdings" panose="05000000000000000000" pitchFamily="2" charset="2"/>
              <a:buChar char="Ø"/>
            </a:pPr>
            <a:r>
              <a:rPr lang="en-IN" sz="2200" dirty="0">
                <a:solidFill>
                  <a:srgbClr val="000000"/>
                </a:solidFill>
                <a:latin typeface="Times New Roman" panose="02020603050405020304"/>
              </a:rPr>
              <a:t>Thus, the foreign exchange market is the market for a national currency (foreign money) anywhere in the world, as the financial </a:t>
            </a:r>
            <a:r>
              <a:rPr lang="en-IN" sz="2200" dirty="0" err="1">
                <a:solidFill>
                  <a:srgbClr val="000000"/>
                </a:solidFill>
                <a:latin typeface="Times New Roman" panose="02020603050405020304"/>
              </a:rPr>
              <a:t>centers</a:t>
            </a:r>
            <a:r>
              <a:rPr lang="en-IN" sz="2200" dirty="0">
                <a:solidFill>
                  <a:srgbClr val="000000"/>
                </a:solidFill>
                <a:latin typeface="Times New Roman" panose="02020603050405020304"/>
              </a:rPr>
              <a:t> of the world are united in a single market. </a:t>
            </a:r>
            <a:endParaRPr lang="en-IN" sz="2200" dirty="0" smtClean="0">
              <a:solidFill>
                <a:srgbClr val="000000"/>
              </a:solidFill>
              <a:latin typeface="Times New Roman" panose="02020603050405020304"/>
            </a:endParaRPr>
          </a:p>
          <a:p>
            <a:pPr lvl="0">
              <a:buFont typeface="Wingdings" panose="05000000000000000000" pitchFamily="2" charset="2"/>
              <a:buChar char="Ø"/>
            </a:pPr>
            <a:r>
              <a:rPr lang="en-IN" sz="2200" dirty="0" smtClean="0">
                <a:solidFill>
                  <a:srgbClr val="000000"/>
                </a:solidFill>
                <a:latin typeface="Times New Roman" panose="02020603050405020304"/>
              </a:rPr>
              <a:t>There </a:t>
            </a:r>
            <a:r>
              <a:rPr lang="en-IN" sz="2200" dirty="0">
                <a:solidFill>
                  <a:srgbClr val="000000"/>
                </a:solidFill>
                <a:latin typeface="Times New Roman" panose="02020603050405020304"/>
              </a:rPr>
              <a:t>is a wide variety of dealers in the foreign exchange market. The most important among them are the banks. </a:t>
            </a:r>
            <a:endParaRPr lang="en-IN" sz="2200" dirty="0" smtClean="0">
              <a:solidFill>
                <a:srgbClr val="000000"/>
              </a:solidFill>
              <a:latin typeface="Times New Roman" panose="02020603050405020304"/>
            </a:endParaRPr>
          </a:p>
          <a:p>
            <a:pPr lvl="0">
              <a:buFont typeface="Wingdings" panose="05000000000000000000" pitchFamily="2" charset="2"/>
              <a:buChar char="Ø"/>
            </a:pPr>
            <a:r>
              <a:rPr lang="en-IN" sz="2200" dirty="0" smtClean="0">
                <a:solidFill>
                  <a:srgbClr val="000000"/>
                </a:solidFill>
                <a:latin typeface="Times New Roman" panose="02020603050405020304"/>
              </a:rPr>
              <a:t>Banks </a:t>
            </a:r>
            <a:r>
              <a:rPr lang="en-IN" sz="2200" dirty="0">
                <a:solidFill>
                  <a:srgbClr val="000000"/>
                </a:solidFill>
                <a:latin typeface="Times New Roman" panose="02020603050405020304"/>
              </a:rPr>
              <a:t>dealing in foreign exchange have branches with substantial balances in different countries. </a:t>
            </a:r>
            <a:endParaRPr lang="en-IN" sz="2200" dirty="0" smtClean="0">
              <a:solidFill>
                <a:srgbClr val="000000"/>
              </a:solidFill>
              <a:latin typeface="Times New Roman" panose="02020603050405020304"/>
            </a:endParaRPr>
          </a:p>
          <a:p>
            <a:pPr lvl="0">
              <a:buFont typeface="Wingdings" panose="05000000000000000000" pitchFamily="2" charset="2"/>
              <a:buChar char="Ø"/>
            </a:pPr>
            <a:r>
              <a:rPr lang="en-IN" sz="2200" dirty="0" smtClean="0">
                <a:solidFill>
                  <a:srgbClr val="000000"/>
                </a:solidFill>
                <a:latin typeface="Times New Roman" panose="02020603050405020304"/>
              </a:rPr>
              <a:t>Through </a:t>
            </a:r>
            <a:r>
              <a:rPr lang="en-IN" sz="2200" dirty="0">
                <a:solidFill>
                  <a:srgbClr val="000000"/>
                </a:solidFill>
                <a:latin typeface="Times New Roman" panose="02020603050405020304"/>
              </a:rPr>
              <a:t>their branches and correspondents, the services of such banks, usually called ―Exchange Banks, are available all over the world.</a:t>
            </a:r>
            <a:endParaRPr lang="en-IN" sz="2200" dirty="0">
              <a:solidFill>
                <a:prstClr val="black"/>
              </a:solidFill>
            </a:endParaRPr>
          </a:p>
          <a:p>
            <a:endParaRPr lang="en-IN"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940966"/>
          </a:xfrm>
        </p:spPr>
        <p:txBody>
          <a:bodyPr>
            <a:normAutofit fontScale="90000"/>
          </a:bodyPr>
          <a:lstStyle/>
          <a:p>
            <a:pPr marL="342900" lvl="0" indent="-342900">
              <a:spcBef>
                <a:spcPct val="20000"/>
              </a:spcBef>
            </a:pPr>
            <a:r>
              <a:rPr lang="en-IN" sz="3000" b="1" dirty="0" smtClean="0">
                <a:solidFill>
                  <a:srgbClr val="000000"/>
                </a:solidFill>
                <a:latin typeface="Times New Roman" panose="02020603050405020304"/>
                <a:ea typeface="+mn-ea"/>
                <a:cs typeface="+mn-cs"/>
              </a:rPr>
              <a:t>A. Inter-bank </a:t>
            </a:r>
            <a:br>
              <a:rPr lang="en-IN" sz="3000" dirty="0">
                <a:solidFill>
                  <a:srgbClr val="000000"/>
                </a:solidFill>
                <a:latin typeface="Times New Roman" panose="02020603050405020304"/>
                <a:ea typeface="+mn-ea"/>
                <a:cs typeface="+mn-cs"/>
              </a:rPr>
            </a:br>
            <a:endParaRPr lang="en-IN" dirty="0"/>
          </a:p>
        </p:txBody>
      </p:sp>
      <p:sp>
        <p:nvSpPr>
          <p:cNvPr id="3" name="Content Placeholder 2"/>
          <p:cNvSpPr>
            <a:spLocks noGrp="1"/>
          </p:cNvSpPr>
          <p:nvPr>
            <p:ph idx="1"/>
          </p:nvPr>
        </p:nvSpPr>
        <p:spPr/>
        <p:txBody>
          <a:bodyPr>
            <a:normAutofit/>
          </a:bodyPr>
          <a:lstStyle/>
          <a:p>
            <a:pPr>
              <a:lnSpc>
                <a:spcPct val="150000"/>
              </a:lnSpc>
              <a:buFont typeface="Wingdings" panose="05000000000000000000" pitchFamily="2" charset="2"/>
              <a:buChar char="§"/>
            </a:pPr>
            <a:r>
              <a:rPr lang="en-IN" sz="2200" dirty="0" smtClean="0">
                <a:solidFill>
                  <a:srgbClr val="000000"/>
                </a:solidFill>
                <a:latin typeface="Times New Roman" panose="02020603050405020304"/>
              </a:rPr>
              <a:t>The </a:t>
            </a:r>
            <a:r>
              <a:rPr lang="en-IN" sz="2200" dirty="0">
                <a:solidFill>
                  <a:srgbClr val="000000"/>
                </a:solidFill>
                <a:latin typeface="Times New Roman" panose="02020603050405020304"/>
              </a:rPr>
              <a:t>interbank network consists of a global network of financial institutions that trade currencies between each other to manage exchange rate and interest rate risk. </a:t>
            </a:r>
            <a:endParaRPr lang="en-IN" sz="2200" dirty="0" smtClean="0">
              <a:solidFill>
                <a:srgbClr val="000000"/>
              </a:solidFill>
              <a:latin typeface="Times New Roman" panose="02020603050405020304"/>
            </a:endParaRPr>
          </a:p>
          <a:p>
            <a:pPr>
              <a:lnSpc>
                <a:spcPct val="150000"/>
              </a:lnSpc>
              <a:buFont typeface="Wingdings" panose="05000000000000000000" pitchFamily="2" charset="2"/>
              <a:buChar char="§"/>
            </a:pPr>
            <a:r>
              <a:rPr lang="en-IN" sz="2200" dirty="0" smtClean="0">
                <a:solidFill>
                  <a:srgbClr val="000000"/>
                </a:solidFill>
                <a:latin typeface="Times New Roman" panose="02020603050405020304"/>
              </a:rPr>
              <a:t>The </a:t>
            </a:r>
            <a:r>
              <a:rPr lang="en-IN" sz="2200" dirty="0">
                <a:solidFill>
                  <a:srgbClr val="000000"/>
                </a:solidFill>
                <a:latin typeface="Times New Roman" panose="02020603050405020304"/>
              </a:rPr>
              <a:t>largest participants in this network are private banks. </a:t>
            </a:r>
            <a:endParaRPr lang="en-IN" sz="2200" dirty="0" smtClean="0">
              <a:solidFill>
                <a:srgbClr val="000000"/>
              </a:solidFill>
              <a:latin typeface="Times New Roman" panose="02020603050405020304"/>
            </a:endParaRPr>
          </a:p>
          <a:p>
            <a:pPr>
              <a:lnSpc>
                <a:spcPct val="150000"/>
              </a:lnSpc>
              <a:buFont typeface="Wingdings" panose="05000000000000000000" pitchFamily="2" charset="2"/>
              <a:buChar char="§"/>
            </a:pPr>
            <a:r>
              <a:rPr lang="en-IN" sz="2200" dirty="0" smtClean="0">
                <a:solidFill>
                  <a:srgbClr val="000000"/>
                </a:solidFill>
                <a:latin typeface="Times New Roman" panose="02020603050405020304"/>
              </a:rPr>
              <a:t>Most </a:t>
            </a:r>
            <a:r>
              <a:rPr lang="en-IN" sz="2200" dirty="0">
                <a:solidFill>
                  <a:srgbClr val="000000"/>
                </a:solidFill>
                <a:latin typeface="Times New Roman" panose="02020603050405020304"/>
              </a:rPr>
              <a:t>transactions within the interbank network are for a short duration, anywhere between overnight to six months. </a:t>
            </a:r>
            <a:endParaRPr lang="en-IN" sz="2200" dirty="0" smtClean="0">
              <a:solidFill>
                <a:srgbClr val="000000"/>
              </a:solidFill>
              <a:latin typeface="Times New Roman" panose="02020603050405020304"/>
            </a:endParaRPr>
          </a:p>
          <a:p>
            <a:pPr>
              <a:lnSpc>
                <a:spcPct val="150000"/>
              </a:lnSpc>
              <a:buFont typeface="Wingdings" panose="05000000000000000000" pitchFamily="2" charset="2"/>
              <a:buChar char="§"/>
            </a:pPr>
            <a:r>
              <a:rPr lang="en-IN" sz="2200" dirty="0" smtClean="0">
                <a:solidFill>
                  <a:srgbClr val="000000"/>
                </a:solidFill>
                <a:latin typeface="Times New Roman" panose="02020603050405020304"/>
              </a:rPr>
              <a:t>The </a:t>
            </a:r>
            <a:r>
              <a:rPr lang="en-IN" sz="2200" dirty="0">
                <a:solidFill>
                  <a:srgbClr val="000000"/>
                </a:solidFill>
                <a:latin typeface="Times New Roman" panose="02020603050405020304"/>
              </a:rPr>
              <a:t>interbank market is not regulated. </a:t>
            </a:r>
            <a:endParaRPr lang="en-IN"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spcBef>
                <a:spcPct val="20000"/>
              </a:spcBef>
            </a:pPr>
            <a:r>
              <a:rPr lang="en-IN" sz="3000" b="1" dirty="0" smtClean="0">
                <a:solidFill>
                  <a:srgbClr val="000000"/>
                </a:solidFill>
                <a:latin typeface="Times New Roman" panose="02020603050405020304"/>
                <a:ea typeface="+mn-ea"/>
                <a:cs typeface="+mn-cs"/>
              </a:rPr>
              <a:t>a. Spot </a:t>
            </a:r>
            <a:r>
              <a:rPr lang="en-IN" sz="3000" b="1" dirty="0">
                <a:solidFill>
                  <a:srgbClr val="000000"/>
                </a:solidFill>
                <a:latin typeface="Times New Roman" panose="02020603050405020304"/>
                <a:ea typeface="+mn-ea"/>
                <a:cs typeface="+mn-cs"/>
              </a:rPr>
              <a:t>market </a:t>
            </a:r>
            <a:br>
              <a:rPr lang="en-IN" sz="3000" dirty="0">
                <a:solidFill>
                  <a:srgbClr val="000000"/>
                </a:solidFill>
                <a:latin typeface="Times New Roman" panose="02020603050405020304"/>
                <a:ea typeface="+mn-ea"/>
                <a:cs typeface="+mn-cs"/>
              </a:rPr>
            </a:br>
            <a:endParaRPr lang="en-IN" sz="3000" dirty="0"/>
          </a:p>
        </p:txBody>
      </p:sp>
      <p:sp>
        <p:nvSpPr>
          <p:cNvPr id="3" name="Content Placeholder 2"/>
          <p:cNvSpPr>
            <a:spLocks noGrp="1"/>
          </p:cNvSpPr>
          <p:nvPr>
            <p:ph idx="1"/>
          </p:nvPr>
        </p:nvSpPr>
        <p:spPr/>
        <p:txBody>
          <a:bodyPr>
            <a:normAutofit/>
          </a:bodyPr>
          <a:lstStyle/>
          <a:p>
            <a:pPr>
              <a:lnSpc>
                <a:spcPct val="150000"/>
              </a:lnSpc>
            </a:pPr>
            <a:r>
              <a:rPr lang="en-IN" sz="2200" dirty="0" smtClean="0">
                <a:solidFill>
                  <a:srgbClr val="000000"/>
                </a:solidFill>
                <a:latin typeface="Times New Roman" panose="02020603050405020304"/>
              </a:rPr>
              <a:t>It refers </a:t>
            </a:r>
            <a:r>
              <a:rPr lang="en-IN" sz="2200" dirty="0">
                <a:solidFill>
                  <a:srgbClr val="000000"/>
                </a:solidFill>
                <a:latin typeface="Times New Roman" panose="02020603050405020304"/>
              </a:rPr>
              <a:t>to the transactions involving sale and purchase of currencies for immediate delivery. </a:t>
            </a:r>
            <a:endParaRPr lang="en-IN" sz="2200" dirty="0" smtClean="0">
              <a:solidFill>
                <a:srgbClr val="000000"/>
              </a:solidFill>
              <a:latin typeface="Times New Roman" panose="02020603050405020304"/>
            </a:endParaRPr>
          </a:p>
          <a:p>
            <a:pPr>
              <a:lnSpc>
                <a:spcPct val="150000"/>
              </a:lnSpc>
            </a:pPr>
            <a:r>
              <a:rPr lang="en-IN" sz="2200" dirty="0" smtClean="0">
                <a:solidFill>
                  <a:srgbClr val="000000"/>
                </a:solidFill>
                <a:latin typeface="Times New Roman" panose="02020603050405020304"/>
              </a:rPr>
              <a:t>In </a:t>
            </a:r>
            <a:r>
              <a:rPr lang="en-IN" sz="2200" dirty="0">
                <a:solidFill>
                  <a:srgbClr val="000000"/>
                </a:solidFill>
                <a:latin typeface="Times New Roman" panose="02020603050405020304"/>
              </a:rPr>
              <a:t>practice, it may take one or two days to settle transactions. </a:t>
            </a:r>
            <a:endParaRPr lang="en-IN" sz="2200" dirty="0" smtClean="0">
              <a:solidFill>
                <a:srgbClr val="000000"/>
              </a:solidFill>
              <a:latin typeface="Times New Roman" panose="02020603050405020304"/>
            </a:endParaRPr>
          </a:p>
          <a:p>
            <a:pPr>
              <a:lnSpc>
                <a:spcPct val="150000"/>
              </a:lnSpc>
            </a:pPr>
            <a:r>
              <a:rPr lang="en-IN" sz="2200" dirty="0" smtClean="0">
                <a:solidFill>
                  <a:srgbClr val="000000"/>
                </a:solidFill>
                <a:latin typeface="Times New Roman" panose="02020603050405020304"/>
              </a:rPr>
              <a:t>Transactions </a:t>
            </a:r>
            <a:r>
              <a:rPr lang="en-IN" sz="2200" dirty="0">
                <a:solidFill>
                  <a:srgbClr val="000000"/>
                </a:solidFill>
                <a:latin typeface="Times New Roman" panose="02020603050405020304"/>
              </a:rPr>
              <a:t>are affected at prevailing rate of exchange at that point of time and delivery of foreign exchange is affected instantly. </a:t>
            </a:r>
            <a:endParaRPr lang="en-IN" sz="2200" dirty="0" smtClean="0">
              <a:solidFill>
                <a:srgbClr val="000000"/>
              </a:solidFill>
              <a:latin typeface="Times New Roman" panose="02020603050405020304"/>
            </a:endParaRPr>
          </a:p>
          <a:p>
            <a:pPr>
              <a:lnSpc>
                <a:spcPct val="150000"/>
              </a:lnSpc>
            </a:pPr>
            <a:r>
              <a:rPr lang="en-IN" sz="2200" dirty="0" smtClean="0">
                <a:solidFill>
                  <a:srgbClr val="000000"/>
                </a:solidFill>
                <a:latin typeface="Times New Roman" panose="02020603050405020304"/>
              </a:rPr>
              <a:t>The </a:t>
            </a:r>
            <a:r>
              <a:rPr lang="en-IN" sz="2200" dirty="0">
                <a:solidFill>
                  <a:srgbClr val="000000"/>
                </a:solidFill>
                <a:latin typeface="Times New Roman" panose="02020603050405020304"/>
              </a:rPr>
              <a:t>exchange rate that prevails in the spot market for foreign exchange is called Spot Rate. </a:t>
            </a:r>
            <a:endParaRPr lang="en-IN"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342900" lvl="0" indent="-342900">
              <a:spcBef>
                <a:spcPct val="20000"/>
              </a:spcBef>
            </a:pPr>
            <a:br>
              <a:rPr lang="en-IN" sz="3000" dirty="0">
                <a:solidFill>
                  <a:srgbClr val="000000"/>
                </a:solidFill>
                <a:latin typeface="Times New Roman" panose="02020603050405020304"/>
                <a:ea typeface="+mn-ea"/>
                <a:cs typeface="+mn-cs"/>
              </a:rPr>
            </a:br>
            <a:r>
              <a:rPr lang="en-IN" sz="3000" dirty="0" smtClean="0">
                <a:solidFill>
                  <a:srgbClr val="000000"/>
                </a:solidFill>
                <a:latin typeface="Times New Roman" panose="02020603050405020304"/>
                <a:ea typeface="+mn-ea"/>
                <a:cs typeface="+mn-cs"/>
              </a:rPr>
              <a:t>b. </a:t>
            </a:r>
            <a:r>
              <a:rPr lang="en-IN" sz="3000" b="1" dirty="0" smtClean="0">
                <a:solidFill>
                  <a:srgbClr val="000000"/>
                </a:solidFill>
                <a:latin typeface="Times New Roman" panose="02020603050405020304"/>
                <a:ea typeface="+mn-ea"/>
                <a:cs typeface="+mn-cs"/>
              </a:rPr>
              <a:t>Forward </a:t>
            </a:r>
            <a:r>
              <a:rPr lang="en-IN" sz="3000" b="1" dirty="0">
                <a:solidFill>
                  <a:srgbClr val="000000"/>
                </a:solidFill>
                <a:latin typeface="Times New Roman" panose="02020603050405020304"/>
                <a:ea typeface="+mn-ea"/>
                <a:cs typeface="+mn-cs"/>
              </a:rPr>
              <a:t>Market </a:t>
            </a:r>
            <a:br>
              <a:rPr lang="en-IN" sz="3000" dirty="0">
                <a:solidFill>
                  <a:srgbClr val="000000"/>
                </a:solidFill>
                <a:latin typeface="Times New Roman" panose="02020603050405020304"/>
                <a:ea typeface="+mn-ea"/>
                <a:cs typeface="+mn-cs"/>
              </a:rPr>
            </a:br>
            <a:endParaRPr lang="en-IN" sz="3000" dirty="0"/>
          </a:p>
        </p:txBody>
      </p:sp>
      <p:sp>
        <p:nvSpPr>
          <p:cNvPr id="3" name="Content Placeholder 2"/>
          <p:cNvSpPr>
            <a:spLocks noGrp="1"/>
          </p:cNvSpPr>
          <p:nvPr>
            <p:ph idx="1"/>
          </p:nvPr>
        </p:nvSpPr>
        <p:spPr/>
        <p:txBody>
          <a:bodyPr>
            <a:normAutofit/>
          </a:bodyPr>
          <a:lstStyle/>
          <a:p>
            <a:pPr>
              <a:lnSpc>
                <a:spcPct val="150000"/>
              </a:lnSpc>
            </a:pPr>
            <a:r>
              <a:rPr lang="en-IN" sz="2200" dirty="0" smtClean="0">
                <a:solidFill>
                  <a:srgbClr val="000000"/>
                </a:solidFill>
                <a:latin typeface="Times New Roman" panose="02020603050405020304"/>
              </a:rPr>
              <a:t>A </a:t>
            </a:r>
            <a:r>
              <a:rPr lang="en-IN" sz="2200" dirty="0">
                <a:solidFill>
                  <a:srgbClr val="000000"/>
                </a:solidFill>
                <a:latin typeface="Times New Roman" panose="02020603050405020304"/>
              </a:rPr>
              <a:t>market in which foreign exchange is bought and sold for future delivery is known as Forward Market</a:t>
            </a:r>
            <a:r>
              <a:rPr lang="en-IN" sz="2200" dirty="0" smtClean="0">
                <a:solidFill>
                  <a:srgbClr val="000000"/>
                </a:solidFill>
                <a:latin typeface="Times New Roman" panose="02020603050405020304"/>
              </a:rPr>
              <a:t>.</a:t>
            </a:r>
            <a:endParaRPr lang="en-IN" sz="2200" dirty="0" smtClean="0">
              <a:solidFill>
                <a:srgbClr val="000000"/>
              </a:solidFill>
              <a:latin typeface="Times New Roman" panose="02020603050405020304"/>
            </a:endParaRPr>
          </a:p>
          <a:p>
            <a:pPr>
              <a:lnSpc>
                <a:spcPct val="150000"/>
              </a:lnSpc>
            </a:pPr>
            <a:r>
              <a:rPr lang="en-IN" sz="2200" dirty="0" smtClean="0">
                <a:solidFill>
                  <a:srgbClr val="000000"/>
                </a:solidFill>
                <a:latin typeface="Times New Roman" panose="02020603050405020304"/>
              </a:rPr>
              <a:t>It </a:t>
            </a:r>
            <a:r>
              <a:rPr lang="en-IN" sz="2200" dirty="0">
                <a:solidFill>
                  <a:srgbClr val="000000"/>
                </a:solidFill>
                <a:latin typeface="Times New Roman" panose="02020603050405020304"/>
              </a:rPr>
              <a:t>deals with transactions (sale and purchase of foreign exchange) which are contracted today but implemented sometimes in future</a:t>
            </a:r>
            <a:r>
              <a:rPr lang="en-IN" sz="2200" dirty="0" smtClean="0">
                <a:solidFill>
                  <a:srgbClr val="000000"/>
                </a:solidFill>
                <a:latin typeface="Times New Roman" panose="02020603050405020304"/>
              </a:rPr>
              <a:t>.</a:t>
            </a:r>
            <a:endParaRPr lang="en-IN" sz="2200" dirty="0" smtClean="0">
              <a:solidFill>
                <a:srgbClr val="000000"/>
              </a:solidFill>
              <a:latin typeface="Times New Roman" panose="02020603050405020304"/>
            </a:endParaRPr>
          </a:p>
          <a:p>
            <a:pPr>
              <a:lnSpc>
                <a:spcPct val="150000"/>
              </a:lnSpc>
            </a:pPr>
            <a:r>
              <a:rPr lang="en-IN" sz="2200" dirty="0" smtClean="0">
                <a:solidFill>
                  <a:srgbClr val="000000"/>
                </a:solidFill>
                <a:latin typeface="Times New Roman" panose="02020603050405020304"/>
              </a:rPr>
              <a:t>Exchange </a:t>
            </a:r>
            <a:r>
              <a:rPr lang="en-IN" sz="2200" dirty="0">
                <a:solidFill>
                  <a:srgbClr val="000000"/>
                </a:solidFill>
                <a:latin typeface="Times New Roman" panose="02020603050405020304"/>
              </a:rPr>
              <a:t>rate that prevails in a forward contract for purchase or sale of foreign exchange is called Forward Rate. </a:t>
            </a:r>
            <a:endParaRPr lang="en-IN" sz="2200" dirty="0" smtClean="0">
              <a:solidFill>
                <a:srgbClr val="000000"/>
              </a:solidFill>
              <a:latin typeface="Times New Roman" panose="02020603050405020304"/>
            </a:endParaRPr>
          </a:p>
          <a:p>
            <a:pPr>
              <a:lnSpc>
                <a:spcPct val="150000"/>
              </a:lnSpc>
            </a:pPr>
            <a:r>
              <a:rPr lang="en-IN" sz="2200" dirty="0" smtClean="0">
                <a:solidFill>
                  <a:srgbClr val="000000"/>
                </a:solidFill>
                <a:latin typeface="Times New Roman" panose="02020603050405020304"/>
              </a:rPr>
              <a:t>Thus</a:t>
            </a:r>
            <a:r>
              <a:rPr lang="en-IN" sz="2200" dirty="0">
                <a:solidFill>
                  <a:srgbClr val="000000"/>
                </a:solidFill>
                <a:latin typeface="Times New Roman" panose="02020603050405020304"/>
              </a:rPr>
              <a:t>, forward rate is the rate at which a future contract for foreign currency is made. </a:t>
            </a:r>
            <a:endParaRPr lang="en-IN" sz="2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342900" lvl="0" indent="-342900">
              <a:spcBef>
                <a:spcPct val="20000"/>
              </a:spcBef>
            </a:pPr>
            <a:br>
              <a:rPr lang="en-IN" sz="3000" dirty="0">
                <a:solidFill>
                  <a:srgbClr val="000000"/>
                </a:solidFill>
                <a:latin typeface="Times New Roman" panose="02020603050405020304"/>
                <a:ea typeface="+mn-ea"/>
                <a:cs typeface="+mn-cs"/>
              </a:rPr>
            </a:br>
            <a:r>
              <a:rPr lang="en-IN" sz="3000" dirty="0" smtClean="0">
                <a:solidFill>
                  <a:srgbClr val="000000"/>
                </a:solidFill>
                <a:latin typeface="Times New Roman" panose="02020603050405020304"/>
                <a:ea typeface="+mn-ea"/>
                <a:cs typeface="+mn-cs"/>
              </a:rPr>
              <a:t>c. </a:t>
            </a:r>
            <a:r>
              <a:rPr lang="en-IN" sz="3000" b="1" dirty="0" smtClean="0">
                <a:solidFill>
                  <a:srgbClr val="000000"/>
                </a:solidFill>
                <a:latin typeface="Times New Roman" panose="02020603050405020304"/>
                <a:ea typeface="+mn-ea"/>
                <a:cs typeface="+mn-cs"/>
              </a:rPr>
              <a:t>Derivatives </a:t>
            </a:r>
            <a:br>
              <a:rPr lang="en-IN" sz="3000" dirty="0">
                <a:solidFill>
                  <a:srgbClr val="000000"/>
                </a:solidFill>
                <a:latin typeface="Times New Roman" panose="02020603050405020304"/>
                <a:ea typeface="+mn-ea"/>
                <a:cs typeface="+mn-cs"/>
              </a:rPr>
            </a:br>
            <a:endParaRPr lang="en-IN" sz="3000" dirty="0"/>
          </a:p>
        </p:txBody>
      </p:sp>
      <p:sp>
        <p:nvSpPr>
          <p:cNvPr id="3" name="Content Placeholder 2"/>
          <p:cNvSpPr>
            <a:spLocks noGrp="1"/>
          </p:cNvSpPr>
          <p:nvPr>
            <p:ph idx="1"/>
          </p:nvPr>
        </p:nvSpPr>
        <p:spPr/>
        <p:txBody>
          <a:bodyPr>
            <a:normAutofit/>
          </a:bodyPr>
          <a:lstStyle/>
          <a:p>
            <a:r>
              <a:rPr lang="en-IN" sz="2200" dirty="0" smtClean="0">
                <a:solidFill>
                  <a:srgbClr val="000000"/>
                </a:solidFill>
                <a:latin typeface="Times New Roman" panose="02020603050405020304"/>
              </a:rPr>
              <a:t>Within </a:t>
            </a:r>
            <a:r>
              <a:rPr lang="en-IN" sz="2200" dirty="0">
                <a:solidFill>
                  <a:srgbClr val="000000"/>
                </a:solidFill>
                <a:latin typeface="Times New Roman" panose="02020603050405020304"/>
              </a:rPr>
              <a:t>the fields of trading and finance, a derivative is considered to be an instrument used for investment via a contract. </a:t>
            </a:r>
            <a:endParaRPr lang="en-IN" sz="2200" dirty="0" smtClean="0">
              <a:solidFill>
                <a:srgbClr val="000000"/>
              </a:solidFill>
              <a:latin typeface="Times New Roman" panose="02020603050405020304"/>
            </a:endParaRPr>
          </a:p>
          <a:p>
            <a:r>
              <a:rPr lang="en-IN" sz="2200" dirty="0" smtClean="0">
                <a:solidFill>
                  <a:srgbClr val="000000"/>
                </a:solidFill>
                <a:latin typeface="Times New Roman" panose="02020603050405020304"/>
              </a:rPr>
              <a:t>Its </a:t>
            </a:r>
            <a:r>
              <a:rPr lang="en-IN" sz="2200" dirty="0">
                <a:solidFill>
                  <a:srgbClr val="000000"/>
                </a:solidFill>
                <a:latin typeface="Times New Roman" panose="02020603050405020304"/>
              </a:rPr>
              <a:t>value is "derived" from (or based upon) that of another asset, typically referred to as the underlying asset or simply "the underlying." </a:t>
            </a:r>
            <a:endParaRPr lang="en-IN" sz="2200" dirty="0" smtClean="0">
              <a:solidFill>
                <a:srgbClr val="000000"/>
              </a:solidFill>
              <a:latin typeface="Times New Roman" panose="02020603050405020304"/>
            </a:endParaRPr>
          </a:p>
          <a:p>
            <a:r>
              <a:rPr lang="en-IN" sz="2200" dirty="0" smtClean="0">
                <a:solidFill>
                  <a:srgbClr val="000000"/>
                </a:solidFill>
                <a:latin typeface="Times New Roman" panose="02020603050405020304"/>
              </a:rPr>
              <a:t>In </a:t>
            </a:r>
            <a:r>
              <a:rPr lang="en-IN" sz="2200" dirty="0">
                <a:solidFill>
                  <a:srgbClr val="000000"/>
                </a:solidFill>
                <a:latin typeface="Times New Roman" panose="02020603050405020304"/>
              </a:rPr>
              <a:t>other words, a derivative contract is an agreement that allows for the possibility to purchase or sell some other type of financial instrument or non-financial asset. </a:t>
            </a:r>
            <a:endParaRPr lang="en-IN" sz="2200" dirty="0" smtClean="0">
              <a:solidFill>
                <a:srgbClr val="000000"/>
              </a:solidFill>
              <a:latin typeface="Times New Roman" panose="02020603050405020304"/>
            </a:endParaRPr>
          </a:p>
          <a:p>
            <a:r>
              <a:rPr lang="en-IN" sz="2200" dirty="0" smtClean="0">
                <a:solidFill>
                  <a:srgbClr val="000000"/>
                </a:solidFill>
                <a:latin typeface="Times New Roman" panose="02020603050405020304"/>
              </a:rPr>
              <a:t>Common </a:t>
            </a:r>
            <a:r>
              <a:rPr lang="en-IN" sz="2200" dirty="0">
                <a:solidFill>
                  <a:srgbClr val="000000"/>
                </a:solidFill>
                <a:latin typeface="Times New Roman" panose="02020603050405020304"/>
              </a:rPr>
              <a:t>types of derivative contracts include options, forwards, futures and swaps. </a:t>
            </a:r>
            <a:endParaRPr lang="en-IN" sz="2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8858</Words>
  <Application>WPS Presentation</Application>
  <PresentationFormat>On-screen Show (4:3)</PresentationFormat>
  <Paragraphs>133</Paragraphs>
  <Slides>21</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21</vt:i4>
      </vt:variant>
    </vt:vector>
  </HeadingPairs>
  <TitlesOfParts>
    <vt:vector size="30" baseType="lpstr">
      <vt:lpstr>Arial</vt:lpstr>
      <vt:lpstr>SimSun</vt:lpstr>
      <vt:lpstr>Wingdings</vt:lpstr>
      <vt:lpstr>Times New Roman</vt:lpstr>
      <vt:lpstr>Times New Roman</vt:lpstr>
      <vt:lpstr>Calibri</vt:lpstr>
      <vt:lpstr>Microsoft YaHei</vt:lpstr>
      <vt:lpstr>Arial Unicode MS</vt:lpstr>
      <vt:lpstr>Office Theme</vt:lpstr>
      <vt:lpstr>Structure  and Participants of foreign exchange risk</vt:lpstr>
      <vt:lpstr>Structure of the Foreign Exchange Market </vt:lpstr>
      <vt:lpstr>I. Retail Market  </vt:lpstr>
      <vt:lpstr>II. Wholesale markets    </vt:lpstr>
      <vt:lpstr>PowerPoint 演示文稿</vt:lpstr>
      <vt:lpstr>A. Inter-bank  </vt:lpstr>
      <vt:lpstr>a. Spot market  </vt:lpstr>
      <vt:lpstr> b. Forward Market  </vt:lpstr>
      <vt:lpstr> c. Derivatives  </vt:lpstr>
      <vt:lpstr>1. Future Market</vt:lpstr>
      <vt:lpstr> 2. Option Market </vt:lpstr>
      <vt:lpstr> 3. Swap Market </vt:lpstr>
      <vt:lpstr>B. Central Bank  </vt:lpstr>
      <vt:lpstr>PowerPoint 演示文稿</vt:lpstr>
      <vt:lpstr>PowerPoint 演示文稿</vt:lpstr>
      <vt:lpstr> Market participates of foreign exchange Market  1. Commercial Bank   </vt:lpstr>
      <vt:lpstr>2. Central bank  </vt:lpstr>
      <vt:lpstr> 3. Foreign exchange fixing  </vt:lpstr>
      <vt:lpstr>4. Speculators and Arbitrageurs  </vt:lpstr>
      <vt:lpstr> 5. Investment management firms  </vt:lpstr>
      <vt:lpstr>6. Retail foreign exchange traders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12</cp:revision>
  <dcterms:created xsi:type="dcterms:W3CDTF">2021-01-21T01:20:00Z</dcterms:created>
  <dcterms:modified xsi:type="dcterms:W3CDTF">2024-08-31T07:16:40Z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C3734173D9EA4731BDD7B85D6726111C_12</vt:lpwstr>
  </property>
  <property fmtid="{D5CDD505-2E9C-101B-9397-08002B2CF9AE}" pid="3" name="KSOProductBuildVer">
    <vt:lpwstr>1033-12.2.0.17562</vt:lpwstr>
  </property>
</Properties>
</file>