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BA8-30CB-4F35-8448-5B5660E86D35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F518E-346B-4FC7-AF87-10140FC459D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BA8-30CB-4F35-8448-5B5660E86D35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F518E-346B-4FC7-AF87-10140FC459D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BA8-30CB-4F35-8448-5B5660E86D35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F518E-346B-4FC7-AF87-10140FC459D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BA8-30CB-4F35-8448-5B5660E86D35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F518E-346B-4FC7-AF87-10140FC459D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BA8-30CB-4F35-8448-5B5660E86D35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F518E-346B-4FC7-AF87-10140FC459D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BA8-30CB-4F35-8448-5B5660E86D35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F518E-346B-4FC7-AF87-10140FC459D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BA8-30CB-4F35-8448-5B5660E86D35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F518E-346B-4FC7-AF87-10140FC459D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BA8-30CB-4F35-8448-5B5660E86D35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F518E-346B-4FC7-AF87-10140FC459D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BA8-30CB-4F35-8448-5B5660E86D35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F518E-346B-4FC7-AF87-10140FC459D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BA8-30CB-4F35-8448-5B5660E86D35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F518E-346B-4FC7-AF87-10140FC459D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BA8-30CB-4F35-8448-5B5660E86D35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F518E-346B-4FC7-AF87-10140FC459D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AABA8-30CB-4F35-8448-5B5660E86D35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F518E-346B-4FC7-AF87-10140FC459DE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Foreign exchange rate</a:t>
            </a:r>
            <a:endParaRPr lang="en-US" sz="3000" b="1" dirty="0" smtClean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It may be noted that: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direct quote is the reciprocal of the indirect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quote.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he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indirect quote is the reciprocal of the direct quote.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W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can convert the direct quote into indirect quote by dividing1 by the direct quote.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</a:t>
            </a:r>
            <a:r>
              <a:rPr lang="en-IN" sz="2200" dirty="0" err="1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ndirect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quote can be converted into direct quote by dividing 1 by the indirect quote.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en-IN" sz="3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Cross Exchange Rate (Cross Rate)</a:t>
            </a:r>
            <a:br>
              <a:rPr lang="en-IN" sz="3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</a:b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Cross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rate is an exchange rate of two currencies expressed in a third different currency.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For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example, the exchange rate between euro and the </a:t>
            </a:r>
            <a:r>
              <a:rPr lang="en-IN" sz="2200" dirty="0" err="1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yuan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expressed in yen.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British trader dealing in Mexican pesos and euros will trade them at cross rate (between pesos and euros expressed in pound).</a:t>
            </a: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 the US, the term 'cross exchange rate' refers to the relationship between two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non dollar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currencies.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value of any non-dollar currency in terms of another is its value in dollars divided by the other currency's value in dollars.</a:t>
            </a: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Thus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, a cross rate is the exchange rate between two currencies that are each expressed in terms of a third currency. The third currency is called the vehicle currency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Suppose there are three currencies A, B and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C.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Currency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B is expressed in terms of A.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Currency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 is also expressed in terms of A.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Therefore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, currency A is the vehicle currency.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But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currencies B and C are not expressed in terms of each other.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cross rate is the exchange rate between B and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 using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exchange rates between currencies A and B and currencies A and C (the exchange rate between B and C is not expressed).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Thus :</a:t>
            </a:r>
            <a:endParaRPr lang="en-US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400" dirty="0" smtClean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  <a:t>B/C </a:t>
            </a:r>
            <a:r>
              <a:rPr lang="en-IN" sz="2400" dirty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  <a:t>= B/AX A/C</a:t>
            </a:r>
            <a:endParaRPr lang="en-IN" sz="2400" dirty="0">
              <a:solidFill>
                <a:prstClr val="black"/>
              </a:solidFill>
              <a:ea typeface="Calibri" panose="020F0502020204030204"/>
              <a:cs typeface="Times New Roman" panose="02020603050405020304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en-IN" sz="3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Example </a:t>
            </a:r>
            <a:r>
              <a:rPr lang="en-IN" sz="3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1</a:t>
            </a:r>
            <a:br>
              <a:rPr lang="en-IN" sz="3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</a:b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If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one US dollar buys 10 </a:t>
            </a:r>
            <a:r>
              <a:rPr lang="en-IN" sz="2200" dirty="0" err="1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Malayasian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ringgits and if one US dollar buys 2.5 Swedish krona, calculate the cross rate (excluding transaction cost) between ringgits and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krona.</a:t>
            </a: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en-IN" sz="3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Solution</a:t>
            </a:r>
            <a:br>
              <a:rPr lang="en-IN" sz="3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</a:b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Here the exchange rate between dollar and ringgits, and the rate between dollar and krona are given. We have to calculate the cross rate between ringgits and krona.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1000"/>
              </a:spcAft>
              <a:buNone/>
            </a:pPr>
            <a:r>
              <a:rPr lang="en-IN" sz="18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</a:t>
            </a:r>
            <a:r>
              <a:rPr lang="en-IN" sz="18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Cross rate   =        </a:t>
            </a:r>
            <a:r>
              <a:rPr lang="en-IN" sz="1800" u="sng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sz="2000" u="sng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MYR10 /US$1</a:t>
            </a:r>
            <a:r>
              <a:rPr lang="en-IN" sz="20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endParaRPr lang="en-IN" sz="20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1000"/>
              </a:spcAft>
              <a:buNone/>
            </a:pPr>
            <a:r>
              <a:rPr lang="en-IN" sz="20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                                  SEK2.5/US$1</a:t>
            </a:r>
            <a:endParaRPr lang="en-IN" sz="20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   = </a:t>
            </a:r>
            <a:r>
              <a:rPr lang="en-IN" sz="22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4 ringgits to 1 krona or 4 ringgits = 1 krona</a:t>
            </a:r>
            <a:endParaRPr lang="en-IN" sz="2200" b="1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 Thus we can compare value of each currency in the pair (ringgits and krona) against US dollar.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IN" sz="3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Example 2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You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are given the following exchange rates : 1 US dollar = 68.20 INR, and 1 Turkish Lira = 0.5537 US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dollar. Find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out the cross rate between Indian Rupee (1NR) and Turkish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Lira.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spcAft>
                <a:spcPts val="1000"/>
              </a:spcAft>
              <a:buNone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1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US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dollar =      </a:t>
            </a:r>
            <a:r>
              <a:rPr lang="en-IN" sz="2200" u="sng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1    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 =    1.806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Turkish Lira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lvl="0" indent="0">
              <a:spcAft>
                <a:spcPts val="1000"/>
              </a:spcAft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                      		0.5537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lvl="0" indent="0">
              <a:spcAft>
                <a:spcPts val="1000"/>
              </a:spcAft>
              <a:buNone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  So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, cross rate = 68.20 INR = 1.806 Turkish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Lira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lvl="0" indent="0">
              <a:spcAft>
                <a:spcPts val="1000"/>
              </a:spcAft>
              <a:buNone/>
            </a:pP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1000"/>
              </a:spcAft>
              <a:buNone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            </a:t>
            </a:r>
            <a:r>
              <a:rPr lang="en-IN" sz="1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Cross rate   =      </a:t>
            </a:r>
            <a:r>
              <a:rPr lang="en-IN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   </a:t>
            </a:r>
            <a:r>
              <a:rPr lang="en-IN" sz="1800" u="sng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sz="2000" u="sng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68 INR </a:t>
            </a:r>
            <a:r>
              <a:rPr lang="en-IN" sz="2000" u="sn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/US$1</a:t>
            </a:r>
            <a:r>
              <a:rPr lang="en-IN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endParaRPr lang="en-IN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1000"/>
              </a:spcAft>
              <a:buNone/>
            </a:pPr>
            <a:r>
              <a:rPr lang="en-IN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                                </a:t>
            </a:r>
            <a:r>
              <a:rPr lang="en-IN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        1.806 LIRA/US$1</a:t>
            </a:r>
            <a:endParaRPr lang="en-IN" sz="20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1000"/>
              </a:spcAft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	= 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37.6522 INR = 1 LIRA</a:t>
            </a:r>
            <a:endParaRPr lang="en-IN" sz="20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en-IN" sz="3000" b="1" dirty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  <a:t>Foreign Exchange Rate</a:t>
            </a:r>
            <a:br>
              <a:rPr lang="en-IN" sz="3000" b="1" dirty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</a:b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 foreign exchange market different currencies are bought and sold.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Therefore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, it is essential to know the ratio between different currencies, or how many units of one currency will equal one unit of another currency.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ratio between two currencies is known as an exchange rate.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various exchange rates are regularly quoted in newspapers and periodicals.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3000" b="1" dirty="0">
                <a:ea typeface="Calibri" panose="020F0502020204030204"/>
                <a:cs typeface="Times New Roman" panose="02020603050405020304"/>
              </a:rPr>
              <a:t> Meaning of Exchange Rate</a:t>
            </a:r>
            <a:br>
              <a:rPr lang="en-IN" sz="3000" b="1" dirty="0">
                <a:ea typeface="Calibri" panose="020F0502020204030204"/>
                <a:cs typeface="Times New Roman" panose="02020603050405020304"/>
              </a:rPr>
            </a:b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0000" lnSpcReduction="20000"/>
          </a:bodyPr>
          <a:lstStyle/>
          <a:p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Currencies are traded in the foreign exchange market at an exchange rate</a:t>
            </a: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. </a:t>
            </a:r>
            <a:endParaRPr lang="en-IN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Exchange 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rate is the price of one currency in terms of the other</a:t>
            </a: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. </a:t>
            </a:r>
            <a:endParaRPr lang="en-IN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It 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is the price at which one national currency can be converted into another national currency. </a:t>
            </a:r>
            <a:endParaRPr lang="en-IN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endParaRPr lang="en-IN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Exchange 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rate specifies the number of units of a given currency that can be purchased with one unit of another currency. </a:t>
            </a:r>
            <a:endParaRPr lang="en-IN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endParaRPr lang="en-IN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Suppose 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an Indian firm buys goods from an American firm. The Indian firm needs to know how many dollars can be purchased for a rupee. This enables the firm to calculate how many rupees it will need to pay the American firm's price in dollars.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en-IN" sz="3000" b="1" dirty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  <a:t>Quoting in the </a:t>
            </a:r>
            <a:r>
              <a:rPr lang="en-IN" sz="3000" b="1" dirty="0" err="1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  <a:t>Forex</a:t>
            </a:r>
            <a:r>
              <a:rPr lang="en-IN" sz="3000" b="1" dirty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  <a:t> Market </a:t>
            </a:r>
            <a:br>
              <a:rPr lang="en-IN" sz="3000" b="1" dirty="0" smtClean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</a:br>
            <a:r>
              <a:rPr lang="en-IN" sz="3000" b="1" dirty="0" smtClean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  <a:t>(</a:t>
            </a:r>
            <a:r>
              <a:rPr lang="en-IN" sz="3000" b="1" dirty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  <a:t>Foreign Exchange Price Quotation)</a:t>
            </a:r>
            <a:br>
              <a:rPr lang="en-IN" sz="3000" b="1" dirty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</a:b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 foreign exchange quotation is the price of a currency expressed in the units of another currency.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quotation can be either direct or indirect.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en-IN" sz="3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Direct Quotation </a:t>
            </a:r>
            <a:br>
              <a:rPr lang="en-IN" sz="3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</a:br>
            <a:r>
              <a:rPr lang="en-IN" sz="3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(</a:t>
            </a:r>
            <a:r>
              <a:rPr lang="en-IN" sz="3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Direct Quote)</a:t>
            </a:r>
            <a:br>
              <a:rPr lang="en-IN" sz="3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</a:b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direct quote gives the units of local currency per unit of foreign currency.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It shows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number of Indian (home) rupees required to buy one unit of foreign currency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.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For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example, 68 = US $1, is a direct quotation for US dollars in India. This means one dollar could be bought for 68 rupees.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direct quote is one in which the home currency fluctuates (variable) and the foreign currency against which it is quoted remains constant (fixed). 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Direct quote is denoted by H/F (H means home currency and F means foreign currency). 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It is read as currency H in terms of currency F.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IN" sz="2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For example, </a:t>
            </a:r>
            <a:r>
              <a:rPr lang="en-IN" sz="2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75 INR/1</a:t>
            </a:r>
            <a:r>
              <a:rPr lang="en-IN" sz="2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$. </a:t>
            </a:r>
            <a:endParaRPr lang="en-IN" sz="22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It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means that if we want to buy 1 US dollar, we have to pay 75 INR. Suppose the direct quote is *76/1$. This means if we want to buy 1 US dollar, we have to give 76 INR.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Thus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, the value of INR has depreciated against US dollar.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Here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, INR fluctuates (75 to 76) while US dollar remains constant (remains at 1$). 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en-IN" sz="3000" b="1" dirty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  <a:t> Indirect </a:t>
            </a:r>
            <a:r>
              <a:rPr lang="en-IN" sz="3000" b="1" dirty="0" smtClean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  <a:t>Quotation</a:t>
            </a:r>
            <a:br>
              <a:rPr lang="en-IN" sz="3000" b="1" dirty="0" smtClean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</a:br>
            <a:r>
              <a:rPr lang="en-IN" sz="3000" b="1" dirty="0" smtClean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  <a:t>(</a:t>
            </a:r>
            <a:r>
              <a:rPr lang="en-IN" sz="3000" b="1" dirty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  <a:t>Indirect Quote)</a:t>
            </a:r>
            <a:br>
              <a:rPr lang="en-IN" sz="3000" b="1" dirty="0">
                <a:solidFill>
                  <a:prstClr val="black"/>
                </a:solidFill>
                <a:ea typeface="Calibri" panose="020F0502020204030204"/>
                <a:cs typeface="Times New Roman" panose="02020603050405020304"/>
              </a:rPr>
            </a:b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indirect quote represents the number of units of foreign currency that can be purchased for one Indian rupee.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Thus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, in case of indirect quotation, exchange rate is given in terms of units (variable) of foreign currency as equivalent to a fixed number of units of home currency. For example, in India 0.0147 US $ = 1 rupee (i.e., 1/ 68 = 0.0147).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This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means with one Indian rupee, we can buy 0.0147 US dollar. Thus indirect quote expresses the foreign currency per home currency.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Indirect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quotation is made in the U.K. For example, in London a quotation may be made as $ 1.55 = £1.</a:t>
            </a: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indirect quote is one in which the foreign currency fluctuates (variable) and the home currency remains constant (fixed). </a:t>
            </a:r>
            <a:endParaRPr lang="en-IN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Indirect 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quote is denoted by F/H. </a:t>
            </a:r>
            <a:endParaRPr lang="en-IN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It 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is read as currency Fin terms of currency H. </a:t>
            </a:r>
            <a:endParaRPr lang="en-IN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Suppose 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indirect quote is 0.01333$/1 INR (i.e., 1775 INR). This means 1 INR is equal to 0.01333 US dollar only. </a:t>
            </a:r>
            <a:endParaRPr lang="en-IN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Suppose 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indirect quote is 0.01316 (i.e., 1776 INR). This implies that 1 INR is equal to 0.01316 US dollar only. </a:t>
            </a:r>
            <a:endParaRPr lang="en-IN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Thus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, the value of INR has depreciated from 0.01333 to 0.01316. Here INR remains constant (at31) and US dollar fluctuates (from 0.01333 to 0.01316</a:t>
            </a: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).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6013</Words>
  <Application>WPS Presentation</Application>
  <PresentationFormat>On-screen Show (4:3)</PresentationFormat>
  <Paragraphs>111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7" baseType="lpstr">
      <vt:lpstr>Arial</vt:lpstr>
      <vt:lpstr>SimSun</vt:lpstr>
      <vt:lpstr>Wingdings</vt:lpstr>
      <vt:lpstr>Calibri</vt:lpstr>
      <vt:lpstr>Times New Roman</vt:lpstr>
      <vt:lpstr>Times New Roman</vt:lpstr>
      <vt:lpstr>Microsoft YaHei</vt:lpstr>
      <vt:lpstr>Arial Unicode MS</vt:lpstr>
      <vt:lpstr>Calibri</vt:lpstr>
      <vt:lpstr>Office Theme</vt:lpstr>
      <vt:lpstr>Foreign exchange rate</vt:lpstr>
      <vt:lpstr>Foreign Exchange Rate </vt:lpstr>
      <vt:lpstr> Meaning of Exchange Rate </vt:lpstr>
      <vt:lpstr>Quoting in the Forex Market  (Foreign Exchange Price Quotation) </vt:lpstr>
      <vt:lpstr>Direct Quotation  (Direct Quote) </vt:lpstr>
      <vt:lpstr>PowerPoint 演示文稿</vt:lpstr>
      <vt:lpstr>PowerPoint 演示文稿</vt:lpstr>
      <vt:lpstr> Indirect Quotation (Indirect Quote) </vt:lpstr>
      <vt:lpstr>PowerPoint 演示文稿</vt:lpstr>
      <vt:lpstr>PowerPoint 演示文稿</vt:lpstr>
      <vt:lpstr>Cross Exchange Rate (Cross Rate) </vt:lpstr>
      <vt:lpstr>PowerPoint 演示文稿</vt:lpstr>
      <vt:lpstr>PowerPoint 演示文稿</vt:lpstr>
      <vt:lpstr>Example 1 </vt:lpstr>
      <vt:lpstr>Solution </vt:lpstr>
      <vt:lpstr>Example 2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Foreign exchange rate</dc:title>
  <dc:creator>user</dc:creator>
  <cp:lastModifiedBy>user</cp:lastModifiedBy>
  <cp:revision>4</cp:revision>
  <dcterms:created xsi:type="dcterms:W3CDTF">2021-01-27T01:13:00Z</dcterms:created>
  <dcterms:modified xsi:type="dcterms:W3CDTF">2024-08-31T07:19:24Z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9F0CFF1203A34805AA3739BA70664CE9_12</vt:lpwstr>
  </property>
  <property fmtid="{D5CDD505-2E9C-101B-9397-08002B2CF9AE}" pid="3" name="KSOProductBuildVer">
    <vt:lpwstr>1033-12.2.0.17562</vt:lpwstr>
  </property>
</Properties>
</file>