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0"/>
  </p:notesMasterIdLst>
  <p:sldIdLst>
    <p:sldId id="256" r:id="rId3"/>
    <p:sldId id="257" r:id="rId4"/>
    <p:sldId id="258" r:id="rId5"/>
    <p:sldId id="259" r:id="rId6"/>
    <p:sldId id="260" r:id="rId7"/>
    <p:sldId id="261" r:id="rId8"/>
    <p:sldId id="262" r:id="rId9"/>
    <p:sldId id="307" r:id="rId10"/>
    <p:sldId id="263" r:id="rId11"/>
    <p:sldId id="309"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2"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notesMaster" Target="notesMasters/notesMaster1.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BEA222-1CD3-440E-A71B-8A8A5AD0A5A5}" type="datetimeFigureOut">
              <a:rPr lang="en-IN" smtClean="0"/>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771BE6-C356-49C6-A736-277CB2F83F2F}" type="slidenum">
              <a:rPr lang="en-IN" smtClean="0"/>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C3DCD619-7F6A-4220-8B4B-F704FFD8E0C5}"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28BB3FB-706B-42EC-AA3F-419C2FC94ABE}"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3DCD619-7F6A-4220-8B4B-F704FFD8E0C5}"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28BB3FB-706B-42EC-AA3F-419C2FC94ABE}"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3DCD619-7F6A-4220-8B4B-F704FFD8E0C5}"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28BB3FB-706B-42EC-AA3F-419C2FC94ABE}"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3DCD619-7F6A-4220-8B4B-F704FFD8E0C5}"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28BB3FB-706B-42EC-AA3F-419C2FC94ABE}"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C3DCD619-7F6A-4220-8B4B-F704FFD8E0C5}"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28BB3FB-706B-42EC-AA3F-419C2FC94ABE}"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C3DCD619-7F6A-4220-8B4B-F704FFD8E0C5}"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28BB3FB-706B-42EC-AA3F-419C2FC94ABE}"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C3DCD619-7F6A-4220-8B4B-F704FFD8E0C5}"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28BB3FB-706B-42EC-AA3F-419C2FC94ABE}"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C3DCD619-7F6A-4220-8B4B-F704FFD8E0C5}"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28BB3FB-706B-42EC-AA3F-419C2FC94ABE}"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DCD619-7F6A-4220-8B4B-F704FFD8E0C5}"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28BB3FB-706B-42EC-AA3F-419C2FC94ABE}"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3DCD619-7F6A-4220-8B4B-F704FFD8E0C5}"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28BB3FB-706B-42EC-AA3F-419C2FC94ABE}"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3DCD619-7F6A-4220-8B4B-F704FFD8E0C5}"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28BB3FB-706B-42EC-AA3F-419C2FC94ABE}"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DCD619-7F6A-4220-8B4B-F704FFD8E0C5}"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8BB3FB-706B-42EC-AA3F-419C2FC94ABE}"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1">
              <a:lumMod val="20000"/>
              <a:lumOff val="80000"/>
            </a:schemeClr>
          </a:solidFill>
        </p:spPr>
        <p:txBody>
          <a:bodyPr>
            <a:normAutofit/>
          </a:bodyPr>
          <a:lstStyle/>
          <a:p>
            <a:r>
              <a:rPr lang="en-US" sz="3500" b="1" dirty="0" smtClean="0">
                <a:solidFill>
                  <a:srgbClr val="FF0000"/>
                </a:solidFill>
              </a:rPr>
              <a:t>Exchange Rate</a:t>
            </a:r>
            <a:endParaRPr lang="en-US" sz="3500" b="1" dirty="0" smtClean="0">
              <a:solidFill>
                <a:srgbClr val="FF0000"/>
              </a:solidFill>
            </a:endParaRPr>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lstStyle/>
          <a:p>
            <a:pPr>
              <a:lnSpc>
                <a:spcPct val="150000"/>
              </a:lnSpc>
            </a:pPr>
            <a:r>
              <a:rPr lang="en-IN" sz="2200" dirty="0" smtClean="0">
                <a:solidFill>
                  <a:srgbClr val="222222"/>
                </a:solidFill>
                <a:latin typeface="Times New Roman" panose="02020603050405020304"/>
                <a:ea typeface="Times New Roman" panose="02020603050405020304"/>
              </a:rPr>
              <a:t>In simple words, the equilibrium rate of exchange is the rate of exchange at which the par value of home currency with foreign currency is maintained at a stable level over a long period of time, which means it is neither undervalued nor overvalued.</a:t>
            </a:r>
            <a:br>
              <a:rPr lang="en-IN" sz="2200" dirty="0" smtClean="0">
                <a:solidFill>
                  <a:srgbClr val="222222"/>
                </a:solidFill>
                <a:latin typeface="Times New Roman" panose="02020603050405020304"/>
                <a:ea typeface="Times New Roman" panose="02020603050405020304"/>
              </a:rPr>
            </a:b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chemeClr val="accent3">
              <a:lumMod val="40000"/>
              <a:lumOff val="60000"/>
            </a:schemeClr>
          </a:solidFill>
        </p:spPr>
        <p:txBody>
          <a:bodyPr>
            <a:normAutofit fontScale="90000"/>
          </a:bodyPr>
          <a:lstStyle/>
          <a:p>
            <a:r>
              <a:rPr lang="en-IN" sz="2600" b="1" dirty="0" smtClean="0">
                <a:solidFill>
                  <a:srgbClr val="222222"/>
                </a:solidFill>
                <a:effectLst/>
                <a:latin typeface="Times New Roman" panose="02020603050405020304"/>
                <a:ea typeface="Times New Roman" panose="02020603050405020304"/>
              </a:rPr>
              <a:t>Factors influencing or Determining Exchange Rate</a:t>
            </a:r>
            <a:br>
              <a:rPr lang="en-IN" sz="2600" b="1" dirty="0" smtClean="0">
                <a:solidFill>
                  <a:srgbClr val="222222"/>
                </a:solidFill>
                <a:effectLst/>
                <a:latin typeface="Times New Roman" panose="02020603050405020304"/>
                <a:ea typeface="Times New Roman" panose="02020603050405020304"/>
              </a:rPr>
            </a:br>
            <a:endParaRPr lang="en-IN" sz="2600" b="1" dirty="0"/>
          </a:p>
        </p:txBody>
      </p:sp>
      <p:sp>
        <p:nvSpPr>
          <p:cNvPr id="3" name="Content Placeholder 2"/>
          <p:cNvSpPr>
            <a:spLocks noGrp="1"/>
          </p:cNvSpPr>
          <p:nvPr>
            <p:ph idx="1"/>
          </p:nvPr>
        </p:nvSpPr>
        <p:spPr>
          <a:xfrm>
            <a:off x="457200" y="1124744"/>
            <a:ext cx="8229600" cy="5001419"/>
          </a:xfrm>
          <a:solidFill>
            <a:schemeClr val="accent3">
              <a:lumMod val="20000"/>
              <a:lumOff val="80000"/>
            </a:schemeClr>
          </a:solidFill>
        </p:spPr>
        <p:txBody>
          <a:bodyPr>
            <a:noAutofit/>
          </a:bodyPr>
          <a:lstStyle/>
          <a:p>
            <a:pPr marL="457200" indent="-457200">
              <a:lnSpc>
                <a:spcPct val="115000"/>
              </a:lnSpc>
              <a:spcAft>
                <a:spcPts val="0"/>
              </a:spcAft>
              <a:buFont typeface="+mj-lt"/>
              <a:buAutoNum type="arabicPeriod"/>
            </a:pPr>
            <a:r>
              <a:rPr lang="en-IN" sz="2200" b="1" dirty="0" smtClean="0">
                <a:solidFill>
                  <a:srgbClr val="222222"/>
                </a:solidFill>
                <a:effectLst/>
                <a:latin typeface="Times New Roman" panose="02020603050405020304"/>
                <a:ea typeface="Times New Roman" panose="02020603050405020304"/>
                <a:cs typeface="Times New Roman" panose="02020603050405020304"/>
              </a:rPr>
              <a:t>Relative inflation rates: </a:t>
            </a:r>
            <a:endParaRPr lang="en-IN" sz="2200" b="1" dirty="0" smtClean="0">
              <a:solidFill>
                <a:srgbClr val="222222"/>
              </a:solidFill>
              <a:effectLst/>
              <a:latin typeface="Times New Roman" panose="02020603050405020304"/>
              <a:ea typeface="Times New Roman" panose="02020603050405020304"/>
              <a:cs typeface="Times New Roman" panose="02020603050405020304"/>
            </a:endParaRPr>
          </a:p>
          <a:p>
            <a:pPr>
              <a:lnSpc>
                <a:spcPct val="115000"/>
              </a:lnSpc>
            </a:pPr>
            <a:r>
              <a:rPr lang="en-IN" sz="2000" dirty="0" smtClean="0">
                <a:solidFill>
                  <a:srgbClr val="222222"/>
                </a:solidFill>
                <a:effectLst/>
                <a:latin typeface="Times New Roman" panose="02020603050405020304"/>
                <a:ea typeface="Times New Roman" panose="02020603050405020304"/>
                <a:cs typeface="Times New Roman" panose="02020603050405020304"/>
              </a:rPr>
              <a:t>Changes in relative inflation rates can affect international trade. This influences the demand for and supply of currencies. This in turn influences exchange rates. </a:t>
            </a:r>
            <a:endParaRPr lang="en-IN" sz="2000" dirty="0" smtClean="0">
              <a:solidFill>
                <a:srgbClr val="222222"/>
              </a:solidFill>
              <a:effectLst/>
              <a:latin typeface="Times New Roman" panose="02020603050405020304"/>
              <a:ea typeface="Times New Roman" panose="02020603050405020304"/>
              <a:cs typeface="Times New Roman" panose="02020603050405020304"/>
            </a:endParaRPr>
          </a:p>
          <a:p>
            <a:pPr>
              <a:lnSpc>
                <a:spcPct val="115000"/>
              </a:lnSpc>
            </a:pPr>
            <a:r>
              <a:rPr lang="en-IN" sz="2000" dirty="0" smtClean="0">
                <a:solidFill>
                  <a:srgbClr val="222222"/>
                </a:solidFill>
                <a:effectLst/>
                <a:latin typeface="Times New Roman" panose="02020603050405020304"/>
                <a:ea typeface="Times New Roman" panose="02020603050405020304"/>
                <a:cs typeface="Times New Roman" panose="02020603050405020304"/>
              </a:rPr>
              <a:t>Suppose inflation rate in </a:t>
            </a:r>
            <a:r>
              <a:rPr lang="en-IN" sz="2000" dirty="0">
                <a:solidFill>
                  <a:srgbClr val="222222"/>
                </a:solidFill>
                <a:latin typeface="Times New Roman" panose="02020603050405020304"/>
                <a:ea typeface="Times New Roman" panose="02020603050405020304"/>
                <a:cs typeface="Times New Roman" panose="02020603050405020304"/>
              </a:rPr>
              <a:t>I</a:t>
            </a:r>
            <a:r>
              <a:rPr lang="en-IN" sz="2000" dirty="0" smtClean="0">
                <a:solidFill>
                  <a:srgbClr val="222222"/>
                </a:solidFill>
                <a:effectLst/>
                <a:latin typeface="Times New Roman" panose="02020603050405020304"/>
                <a:ea typeface="Times New Roman" panose="02020603050405020304"/>
                <a:cs typeface="Times New Roman" panose="02020603050405020304"/>
              </a:rPr>
              <a:t>ndia suddenly increased substantially while British inflation remained the same (assume that both British and Indian firms sell goods that can serve as substitutes for each other). The sudden jump in inflation in India should cause an increase in demand for British goods in India. Hence, this causes an increase in demand in India for British pounds.</a:t>
            </a:r>
            <a:endParaRPr lang="en-IN" sz="2000" dirty="0" smtClean="0">
              <a:solidFill>
                <a:srgbClr val="222222"/>
              </a:solidFill>
              <a:effectLst/>
              <a:latin typeface="Times New Roman" panose="02020603050405020304"/>
              <a:ea typeface="Times New Roman" panose="02020603050405020304"/>
              <a:cs typeface="Times New Roman" panose="02020603050405020304"/>
            </a:endParaRPr>
          </a:p>
          <a:p>
            <a:pPr>
              <a:lnSpc>
                <a:spcPct val="115000"/>
              </a:lnSpc>
            </a:pPr>
            <a:r>
              <a:rPr lang="en-IN" sz="2000" dirty="0" smtClean="0">
                <a:solidFill>
                  <a:srgbClr val="222222"/>
                </a:solidFill>
                <a:effectLst/>
                <a:latin typeface="Times New Roman" panose="02020603050405020304"/>
                <a:ea typeface="Times New Roman" panose="02020603050405020304"/>
                <a:cs typeface="Times New Roman" panose="02020603050405020304"/>
              </a:rPr>
              <a:t>In addition, the jump in inflation rate in India should reduce the British desire for Indian goods. Therefore, this reduces the supply of pounds for sale. </a:t>
            </a:r>
            <a:endParaRPr lang="en-IN"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buNone/>
            </a:pPr>
            <a:r>
              <a:rPr lang="en-IN" sz="2000" b="1" dirty="0" smtClean="0">
                <a:solidFill>
                  <a:srgbClr val="222222"/>
                </a:solidFill>
                <a:effectLst/>
                <a:latin typeface="Times New Roman" panose="02020603050405020304"/>
                <a:ea typeface="Times New Roman" panose="02020603050405020304"/>
              </a:rPr>
              <a:t>2. Relative Interest Rates:</a:t>
            </a:r>
            <a:r>
              <a:rPr lang="en-IN" sz="2000" dirty="0" smtClean="0">
                <a:solidFill>
                  <a:srgbClr val="222222"/>
                </a:solidFill>
                <a:effectLst/>
                <a:latin typeface="Times New Roman" panose="02020603050405020304"/>
                <a:ea typeface="Times New Roman" panose="02020603050405020304"/>
              </a:rPr>
              <a:t> </a:t>
            </a:r>
            <a:endParaRPr lang="en-IN" sz="2000" dirty="0" smtClean="0">
              <a:solidFill>
                <a:srgbClr val="222222"/>
              </a:solidFill>
              <a:effectLst/>
              <a:latin typeface="Times New Roman" panose="02020603050405020304"/>
              <a:ea typeface="Times New Roman" panose="02020603050405020304"/>
            </a:endParaRPr>
          </a:p>
          <a:p>
            <a:r>
              <a:rPr lang="en-IN" sz="2000" dirty="0" smtClean="0">
                <a:solidFill>
                  <a:srgbClr val="222222"/>
                </a:solidFill>
                <a:effectLst/>
                <a:latin typeface="Times New Roman" panose="02020603050405020304"/>
                <a:ea typeface="Times New Roman" panose="02020603050405020304"/>
              </a:rPr>
              <a:t>Changes in relative interest rates affect investment in foreign securities. This influences the demand and supply of foreign currencies. This will in turn affect exchange rates. </a:t>
            </a:r>
            <a:endParaRPr lang="en-IN" sz="2000" dirty="0" smtClean="0">
              <a:solidFill>
                <a:srgbClr val="222222"/>
              </a:solidFill>
              <a:effectLst/>
              <a:latin typeface="Times New Roman" panose="02020603050405020304"/>
              <a:ea typeface="Times New Roman" panose="02020603050405020304"/>
            </a:endParaRPr>
          </a:p>
          <a:p>
            <a:r>
              <a:rPr lang="en-IN" sz="2000" dirty="0" smtClean="0">
                <a:solidFill>
                  <a:srgbClr val="222222"/>
                </a:solidFill>
                <a:effectLst/>
                <a:latin typeface="Times New Roman" panose="02020603050405020304"/>
                <a:ea typeface="Times New Roman" panose="02020603050405020304"/>
              </a:rPr>
              <a:t>Let us assume that US interest rates rise while Indian interest rates remain constant. In this case, US investors will likely reduce their demand for Indian rupees. This is so because the US rates are now more attractive in relation to Indian rates, and there is less desire for Indian bank deposits. Because US rates will now look more attractive to Indian investors with surplus cash, the supply of rupees for sale by Indian investors will increase as they establish more bank deposits in the US. </a:t>
            </a:r>
            <a:endParaRPr lang="en-IN" sz="2000" dirty="0" smtClean="0">
              <a:solidFill>
                <a:srgbClr val="222222"/>
              </a:solidFill>
              <a:effectLst/>
              <a:latin typeface="Times New Roman" panose="02020603050405020304"/>
              <a:ea typeface="Times New Roman" panose="02020603050405020304"/>
            </a:endParaRPr>
          </a:p>
          <a:p>
            <a:r>
              <a:rPr lang="en-IN" sz="2000" dirty="0" smtClean="0">
                <a:solidFill>
                  <a:srgbClr val="222222"/>
                </a:solidFill>
                <a:effectLst/>
                <a:latin typeface="Times New Roman" panose="02020603050405020304"/>
                <a:ea typeface="Times New Roman" panose="02020603050405020304"/>
              </a:rPr>
              <a:t>Due to a downward shift in the demand for rupees and an upward shift in the supply of rupees for sale, the equilibrium exchange rate will</a:t>
            </a:r>
            <a:r>
              <a:rPr lang="en-IN" sz="2000" dirty="0">
                <a:solidFill>
                  <a:srgbClr val="222222"/>
                </a:solidFill>
                <a:latin typeface="Times New Roman" panose="02020603050405020304"/>
                <a:ea typeface="Times New Roman" panose="02020603050405020304"/>
              </a:rPr>
              <a:t> </a:t>
            </a:r>
            <a:r>
              <a:rPr lang="en-IN" sz="2000" dirty="0" smtClean="0">
                <a:solidFill>
                  <a:srgbClr val="222222"/>
                </a:solidFill>
                <a:effectLst/>
                <a:latin typeface="Times New Roman" panose="02020603050405020304"/>
                <a:ea typeface="Times New Roman" panose="02020603050405020304"/>
              </a:rPr>
              <a:t>decrease. </a:t>
            </a:r>
            <a:endParaRPr lang="en-IN"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229600" cy="5141168"/>
          </a:xfrm>
          <a:solidFill>
            <a:schemeClr val="accent3">
              <a:lumMod val="20000"/>
              <a:lumOff val="80000"/>
            </a:schemeClr>
          </a:solidFill>
        </p:spPr>
        <p:txBody>
          <a:bodyPr>
            <a:noAutofit/>
          </a:bodyPr>
          <a:lstStyle/>
          <a:p>
            <a:pPr marL="0" indent="0">
              <a:buNone/>
            </a:pPr>
            <a:r>
              <a:rPr lang="en-IN" sz="2200" b="1"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3.</a:t>
            </a:r>
            <a:r>
              <a:rPr lang="en-IN" sz="2200" b="1" dirty="0" smtClean="0">
                <a:solidFill>
                  <a:srgbClr val="222222"/>
                </a:solidFill>
                <a:effectLst/>
                <a:latin typeface="Times New Roman" panose="02020603050405020304" pitchFamily="18" charset="0"/>
                <a:ea typeface="Times New Roman" panose="02020603050405020304"/>
                <a:cs typeface="Times New Roman" panose="02020603050405020304" pitchFamily="18" charset="0"/>
              </a:rPr>
              <a:t>Relative income levels: </a:t>
            </a:r>
            <a:endParaRPr lang="en-IN" sz="2200" b="1" dirty="0" smtClean="0">
              <a:solidFill>
                <a:srgbClr val="222222"/>
              </a:solidFill>
              <a:effectLst/>
              <a:latin typeface="Times New Roman" panose="02020603050405020304" pitchFamily="18" charset="0"/>
              <a:ea typeface="Times New Roman" panose="02020603050405020304"/>
              <a:cs typeface="Times New Roman" panose="02020603050405020304" pitchFamily="18" charset="0"/>
            </a:endParaRPr>
          </a:p>
          <a:p>
            <a:r>
              <a:rPr lang="en-IN" sz="2200" dirty="0" smtClean="0">
                <a:solidFill>
                  <a:srgbClr val="222222"/>
                </a:solidFill>
                <a:effectLst/>
                <a:latin typeface="Times New Roman" panose="02020603050405020304" pitchFamily="18" charset="0"/>
                <a:ea typeface="Times New Roman" panose="02020603050405020304"/>
                <a:cs typeface="Times New Roman" panose="02020603050405020304" pitchFamily="18" charset="0"/>
              </a:rPr>
              <a:t>Relative income levels is another factor affecting exchange rates. Since income can affect the amount of imports demanded, it can affect exchange rates. </a:t>
            </a:r>
            <a:endParaRPr lang="en-IN" sz="2200" dirty="0" smtClean="0">
              <a:solidFill>
                <a:srgbClr val="222222"/>
              </a:solidFill>
              <a:effectLst/>
              <a:latin typeface="Times New Roman" panose="02020603050405020304" pitchFamily="18" charset="0"/>
              <a:ea typeface="Times New Roman" panose="02020603050405020304"/>
              <a:cs typeface="Times New Roman" panose="02020603050405020304" pitchFamily="18" charset="0"/>
            </a:endParaRPr>
          </a:p>
          <a:p>
            <a:pPr>
              <a:lnSpc>
                <a:spcPct val="115000"/>
              </a:lnSpc>
              <a:spcAft>
                <a:spcPts val="1000"/>
              </a:spcAft>
            </a:pPr>
            <a:r>
              <a:rPr lang="en-IN" sz="2200" dirty="0" smtClean="0">
                <a:solidFill>
                  <a:srgbClr val="222222"/>
                </a:solidFill>
                <a:effectLst/>
                <a:latin typeface="Times New Roman" panose="02020603050405020304" pitchFamily="18" charset="0"/>
                <a:ea typeface="Times New Roman" panose="02020603050405020304"/>
                <a:cs typeface="Times New Roman" panose="02020603050405020304" pitchFamily="18" charset="0"/>
              </a:rPr>
              <a:t>Suppose the US income level rises substantially, while the Indian income level remains unchanged. Consider the impact of this scenario on (a) the demand schedule for rupees, (b) the supply schedule of rupees for sale, and (c) the equilibrium exchange rate. </a:t>
            </a:r>
            <a:endParaRPr lang="en-IN" sz="2200" dirty="0" smtClean="0">
              <a:solidFill>
                <a:srgbClr val="222222"/>
              </a:solidFill>
              <a:effectLst/>
              <a:latin typeface="Times New Roman" panose="02020603050405020304" pitchFamily="18" charset="0"/>
              <a:ea typeface="Times New Roman" panose="02020603050405020304"/>
              <a:cs typeface="Times New Roman" panose="02020603050405020304" pitchFamily="18" charset="0"/>
            </a:endParaRPr>
          </a:p>
          <a:p>
            <a:pPr>
              <a:lnSpc>
                <a:spcPct val="115000"/>
              </a:lnSpc>
              <a:spcAft>
                <a:spcPts val="1000"/>
              </a:spcAft>
            </a:pPr>
            <a:r>
              <a:rPr lang="en-IN" sz="2200" dirty="0" smtClean="0">
                <a:solidFill>
                  <a:srgbClr val="222222"/>
                </a:solidFill>
                <a:effectLst/>
                <a:latin typeface="Times New Roman" panose="02020603050405020304" pitchFamily="18" charset="0"/>
                <a:ea typeface="Times New Roman" panose="02020603050405020304"/>
                <a:cs typeface="Times New Roman" panose="02020603050405020304" pitchFamily="18" charset="0"/>
              </a:rPr>
              <a:t>First, the demand schedule for rupees will shift upward, reflecting the increase in US income and therefore increased demand for Indian goods. Second, the supply schedule </a:t>
            </a:r>
            <a:r>
              <a:rPr lang="en-IN" sz="2200" dirty="0" smtClean="0">
                <a:effectLst/>
                <a:latin typeface="Times New Roman" panose="02020603050405020304" pitchFamily="18" charset="0"/>
                <a:ea typeface="Calibri" panose="020F0502020204030204"/>
                <a:cs typeface="Times New Roman" panose="02020603050405020304" pitchFamily="18" charset="0"/>
              </a:rPr>
              <a:t>of rupees for sale is not expected to change. Therefore, the equilibrium exchange rate rupees is expected to increase.</a:t>
            </a:r>
            <a:endParaRPr lang="en-IN" sz="2200" dirty="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0"/>
              </a:spcAft>
            </a:pP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a:solidFill>
            <a:schemeClr val="accent3">
              <a:lumMod val="20000"/>
              <a:lumOff val="80000"/>
            </a:schemeClr>
          </a:solidFill>
        </p:spPr>
        <p:txBody>
          <a:bodyPr>
            <a:no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4. Government control and Government policy: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	Another </a:t>
            </a:r>
            <a:r>
              <a:rPr lang="en-IN" sz="2200" dirty="0">
                <a:latin typeface="Times New Roman" panose="02020603050405020304" pitchFamily="18" charset="0"/>
                <a:ea typeface="Calibri" panose="020F0502020204030204"/>
                <a:cs typeface="Times New Roman" panose="02020603050405020304" pitchFamily="18" charset="0"/>
              </a:rPr>
              <a:t>factor affecting exchange rates is government controls. The governments of foreign countries can influence the equilibrium exchange rate in many ways. These include </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imposing </a:t>
            </a:r>
            <a:r>
              <a:rPr lang="en-IN" sz="2200" dirty="0">
                <a:latin typeface="Times New Roman" panose="02020603050405020304" pitchFamily="18" charset="0"/>
                <a:ea typeface="Calibri" panose="020F0502020204030204"/>
                <a:cs typeface="Times New Roman" panose="02020603050405020304" pitchFamily="18" charset="0"/>
              </a:rPr>
              <a:t>foreign exchange barriers, imposing foreign trade barriers,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intervening </a:t>
            </a:r>
            <a:r>
              <a:rPr lang="en-IN" sz="2200" dirty="0">
                <a:latin typeface="Times New Roman" panose="02020603050405020304" pitchFamily="18" charset="0"/>
                <a:ea typeface="Calibri" panose="020F0502020204030204"/>
                <a:cs typeface="Times New Roman" panose="02020603050405020304" pitchFamily="18" charset="0"/>
              </a:rPr>
              <a:t>(buying and selling currencies) in the foreign exchange markets,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changing </a:t>
            </a:r>
            <a:r>
              <a:rPr lang="en-IN" sz="2200" dirty="0">
                <a:latin typeface="Times New Roman" panose="02020603050405020304" pitchFamily="18" charset="0"/>
                <a:ea typeface="Calibri" panose="020F0502020204030204"/>
                <a:cs typeface="Times New Roman" panose="02020603050405020304" pitchFamily="18" charset="0"/>
              </a:rPr>
              <a:t>macro variables like inflation, interest rates, and income levels, etc.</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fontScale="92500" lnSpcReduction="10000"/>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5. Market expectations: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Another </a:t>
            </a:r>
            <a:r>
              <a:rPr lang="en-IN" sz="2200" dirty="0">
                <a:latin typeface="Times New Roman" panose="02020603050405020304" pitchFamily="18" charset="0"/>
                <a:ea typeface="Calibri" panose="020F0502020204030204"/>
                <a:cs typeface="Times New Roman" panose="02020603050405020304" pitchFamily="18" charset="0"/>
              </a:rPr>
              <a:t>factor influencing exchange rates is market expectations about future exchange rates. </a:t>
            </a:r>
            <a:endParaRPr lang="en-IN" sz="2200" dirty="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Like </a:t>
            </a:r>
            <a:r>
              <a:rPr lang="en-IN" sz="2200" dirty="0">
                <a:latin typeface="Times New Roman" panose="02020603050405020304" pitchFamily="18" charset="0"/>
                <a:ea typeface="Calibri" panose="020F0502020204030204"/>
                <a:cs typeface="Times New Roman" panose="02020603050405020304" pitchFamily="18" charset="0"/>
              </a:rPr>
              <a:t>other financial markets, foreign exchange markets react to any news that may have a future effect.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err="1" smtClean="0">
                <a:latin typeface="Times New Roman" panose="02020603050405020304" pitchFamily="18" charset="0"/>
                <a:ea typeface="Calibri" panose="020F0502020204030204"/>
                <a:cs typeface="Times New Roman" panose="02020603050405020304" pitchFamily="18" charset="0"/>
              </a:rPr>
              <a:t>Eg</a:t>
            </a:r>
            <a:r>
              <a:rPr lang="en-IN" sz="2200" dirty="0" smtClean="0">
                <a:latin typeface="Times New Roman" panose="02020603050405020304" pitchFamily="18" charset="0"/>
                <a:ea typeface="Calibri" panose="020F0502020204030204"/>
                <a:cs typeface="Times New Roman" panose="02020603050405020304" pitchFamily="18" charset="0"/>
              </a:rPr>
              <a:t>;- News </a:t>
            </a:r>
            <a:r>
              <a:rPr lang="en-IN" sz="2200" dirty="0">
                <a:latin typeface="Times New Roman" panose="02020603050405020304" pitchFamily="18" charset="0"/>
                <a:ea typeface="Calibri" panose="020F0502020204030204"/>
                <a:cs typeface="Times New Roman" panose="02020603050405020304" pitchFamily="18" charset="0"/>
              </a:rPr>
              <a:t>of a potential surge in inflation in India may cause currency traders to sell rupees, anticipating a future decline in rupee value. This response puts immediate downward pressure on the rupee</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Many institutional investors such as commercial banks and insurance companies take currency positions based on anticipated interest rate movements.</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268760"/>
            <a:ext cx="8229600" cy="4857403"/>
          </a:xfrm>
          <a:solidFill>
            <a:schemeClr val="accent3">
              <a:lumMod val="20000"/>
              <a:lumOff val="80000"/>
            </a:schemeClr>
          </a:solidFill>
        </p:spPr>
        <p:txBody>
          <a:bodyPr>
            <a:noAutofit/>
          </a:bodyPr>
          <a:lstStyle/>
          <a:p>
            <a:pPr marL="0" indent="0">
              <a:lnSpc>
                <a:spcPct val="115000"/>
              </a:lnSpc>
              <a:spcAft>
                <a:spcPts val="1000"/>
              </a:spcAft>
              <a:buNone/>
            </a:pPr>
            <a:r>
              <a:rPr lang="en-IN" sz="2200" b="1" dirty="0">
                <a:latin typeface="Times New Roman" panose="02020603050405020304"/>
                <a:ea typeface="Calibri" panose="020F0502020204030204"/>
                <a:cs typeface="Times New Roman" panose="02020603050405020304"/>
              </a:rPr>
              <a:t>6. Speculation: </a:t>
            </a:r>
            <a:endParaRPr lang="en-IN" sz="2200" b="1"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The </a:t>
            </a:r>
            <a:r>
              <a:rPr lang="en-IN" sz="2200" dirty="0">
                <a:latin typeface="Times New Roman" panose="02020603050405020304"/>
                <a:ea typeface="Calibri" panose="020F0502020204030204"/>
                <a:cs typeface="Times New Roman" panose="02020603050405020304"/>
              </a:rPr>
              <a:t>growth of speculative activities also influences the exchange rate.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Speculation </a:t>
            </a:r>
            <a:r>
              <a:rPr lang="en-IN" sz="2200" dirty="0">
                <a:latin typeface="Times New Roman" panose="02020603050405020304"/>
                <a:ea typeface="Calibri" panose="020F0502020204030204"/>
                <a:cs typeface="Times New Roman" panose="02020603050405020304"/>
              </a:rPr>
              <a:t>causes short run fluctuations in the exchange rate.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If </a:t>
            </a:r>
            <a:r>
              <a:rPr lang="en-IN" sz="2200" dirty="0">
                <a:latin typeface="Times New Roman" panose="02020603050405020304"/>
                <a:ea typeface="Calibri" panose="020F0502020204030204"/>
                <a:cs typeface="Times New Roman" panose="02020603050405020304"/>
              </a:rPr>
              <a:t>the speculators expect a fall in the value of currency and start buying the other currency they expect to appreciate in value. As a result, the supply of the former currency will increase and its exchange rate will fall. The demand for the other currency will increase and its exchange rate will go up.</a:t>
            </a:r>
            <a:endParaRPr lang="en-IN" sz="2200" dirty="0">
              <a:ea typeface="Calibri" panose="020F0502020204030204"/>
              <a:cs typeface="Times New Roman" panose="02020603050405020304"/>
            </a:endParaRPr>
          </a:p>
          <a:p>
            <a:endParaRPr lang="en-IN" sz="2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lnSpc>
                <a:spcPct val="150000"/>
              </a:lnSpc>
              <a:buNone/>
            </a:pPr>
            <a:r>
              <a:rPr lang="en-IN" sz="2200" b="1" dirty="0">
                <a:latin typeface="Times New Roman" panose="02020603050405020304"/>
                <a:ea typeface="Calibri" panose="020F0502020204030204"/>
              </a:rPr>
              <a:t>7. Changes in bank rate:</a:t>
            </a:r>
            <a:r>
              <a:rPr lang="en-IN" sz="2200" dirty="0">
                <a:latin typeface="Times New Roman" panose="02020603050405020304"/>
                <a:ea typeface="Calibri" panose="020F0502020204030204"/>
              </a:rPr>
              <a:t> </a:t>
            </a:r>
            <a:endParaRPr lang="en-IN" sz="2200" dirty="0" smtClean="0">
              <a:latin typeface="Times New Roman" panose="02020603050405020304"/>
              <a:ea typeface="Calibri" panose="020F0502020204030204"/>
            </a:endParaRPr>
          </a:p>
          <a:p>
            <a:pPr>
              <a:lnSpc>
                <a:spcPct val="150000"/>
              </a:lnSpc>
            </a:pPr>
            <a:r>
              <a:rPr lang="en-IN" sz="2200" dirty="0" smtClean="0">
                <a:latin typeface="Times New Roman" panose="02020603050405020304"/>
                <a:ea typeface="Calibri" panose="020F0502020204030204"/>
              </a:rPr>
              <a:t>The </a:t>
            </a:r>
            <a:r>
              <a:rPr lang="en-IN" sz="2200" dirty="0">
                <a:latin typeface="Times New Roman" panose="02020603050405020304"/>
                <a:ea typeface="Calibri" panose="020F0502020204030204"/>
              </a:rPr>
              <a:t>bank rate also influences the exchange rate. </a:t>
            </a:r>
            <a:endParaRPr lang="en-IN" sz="2200" dirty="0" smtClean="0">
              <a:latin typeface="Times New Roman" panose="02020603050405020304"/>
              <a:ea typeface="Calibri" panose="020F0502020204030204"/>
            </a:endParaRPr>
          </a:p>
          <a:p>
            <a:pPr>
              <a:lnSpc>
                <a:spcPct val="150000"/>
              </a:lnSpc>
            </a:pPr>
            <a:r>
              <a:rPr lang="en-IN" sz="2200" dirty="0" smtClean="0">
                <a:latin typeface="Times New Roman" panose="02020603050405020304"/>
                <a:ea typeface="Calibri" panose="020F0502020204030204"/>
              </a:rPr>
              <a:t>If </a:t>
            </a:r>
            <a:r>
              <a:rPr lang="en-IN" sz="2200" dirty="0">
                <a:latin typeface="Times New Roman" panose="02020603050405020304"/>
                <a:ea typeface="Calibri" panose="020F0502020204030204"/>
              </a:rPr>
              <a:t>the bank rate rises relative to other countries, more funds will flow into the country from abroad to earn high interest rate. </a:t>
            </a:r>
            <a:endParaRPr lang="en-IN" sz="2200" dirty="0" smtClean="0">
              <a:latin typeface="Times New Roman" panose="02020603050405020304"/>
              <a:ea typeface="Calibri" panose="020F0502020204030204"/>
            </a:endParaRPr>
          </a:p>
          <a:p>
            <a:pPr>
              <a:lnSpc>
                <a:spcPct val="150000"/>
              </a:lnSpc>
            </a:pPr>
            <a:r>
              <a:rPr lang="en-IN" sz="2200" dirty="0" smtClean="0">
                <a:latin typeface="Times New Roman" panose="02020603050405020304"/>
                <a:ea typeface="Calibri" panose="020F0502020204030204"/>
              </a:rPr>
              <a:t>It </a:t>
            </a:r>
            <a:r>
              <a:rPr lang="en-IN" sz="2200" dirty="0">
                <a:latin typeface="Times New Roman" panose="02020603050405020304"/>
                <a:ea typeface="Calibri" panose="020F0502020204030204"/>
              </a:rPr>
              <a:t>will tend to raise the demand for the domestic currency and the exchange rate will move in favour of the country. </a:t>
            </a:r>
            <a:endParaRPr lang="en-IN" sz="2200" dirty="0" smtClean="0">
              <a:latin typeface="Times New Roman" panose="02020603050405020304"/>
              <a:ea typeface="Calibri" panose="020F0502020204030204"/>
            </a:endParaRPr>
          </a:p>
          <a:p>
            <a:pPr>
              <a:lnSpc>
                <a:spcPct val="150000"/>
              </a:lnSpc>
            </a:pPr>
            <a:r>
              <a:rPr lang="en-IN" sz="2200" dirty="0" smtClean="0">
                <a:latin typeface="Times New Roman" panose="02020603050405020304"/>
                <a:ea typeface="Calibri" panose="020F0502020204030204"/>
              </a:rPr>
              <a:t>When </a:t>
            </a:r>
            <a:r>
              <a:rPr lang="en-IN" sz="2200" dirty="0">
                <a:latin typeface="Times New Roman" panose="02020603050405020304"/>
                <a:ea typeface="Calibri" panose="020F0502020204030204"/>
              </a:rPr>
              <a:t>the bank rate falls, the opposite happens.</a:t>
            </a:r>
            <a:endParaRPr lang="en-IN" sz="2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lnSpc>
                <a:spcPct val="115000"/>
              </a:lnSpc>
              <a:spcAft>
                <a:spcPts val="1000"/>
              </a:spcAft>
              <a:buNone/>
            </a:pPr>
            <a:r>
              <a:rPr lang="en-IN" sz="2200" b="1" dirty="0">
                <a:latin typeface="Times New Roman" panose="02020603050405020304"/>
                <a:ea typeface="Calibri" panose="020F0502020204030204"/>
                <a:cs typeface="Times New Roman" panose="02020603050405020304"/>
              </a:rPr>
              <a:t>8. Structural influences: </a:t>
            </a:r>
            <a:endParaRPr lang="en-IN" sz="2200" b="1"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Structural </a:t>
            </a:r>
            <a:r>
              <a:rPr lang="en-IN" sz="2200" dirty="0">
                <a:latin typeface="Times New Roman" panose="02020603050405020304"/>
                <a:ea typeface="Calibri" panose="020F0502020204030204"/>
                <a:cs typeface="Times New Roman" panose="02020603050405020304"/>
              </a:rPr>
              <a:t>change is another important factor which influences the exchange rate of a country</a:t>
            </a:r>
            <a:r>
              <a:rPr lang="en-IN" sz="2200" dirty="0" smtClean="0">
                <a:latin typeface="Times New Roman" panose="02020603050405020304"/>
                <a:ea typeface="Calibri" panose="020F0502020204030204"/>
                <a:cs typeface="Times New Roman" panose="02020603050405020304"/>
              </a:rPr>
              <a:t>.</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b="1" dirty="0" smtClean="0">
                <a:latin typeface="Times New Roman" panose="02020603050405020304"/>
                <a:ea typeface="Calibri" panose="020F0502020204030204"/>
                <a:cs typeface="Times New Roman" panose="02020603050405020304"/>
              </a:rPr>
              <a:t>Structural </a:t>
            </a:r>
            <a:r>
              <a:rPr lang="en-IN" sz="2200" b="1" dirty="0">
                <a:latin typeface="Times New Roman" panose="02020603050405020304"/>
                <a:ea typeface="Calibri" panose="020F0502020204030204"/>
                <a:cs typeface="Times New Roman" panose="02020603050405020304"/>
              </a:rPr>
              <a:t>changes are those which bring change in the consumer demand for commodities.</a:t>
            </a:r>
            <a:r>
              <a:rPr lang="en-IN" sz="2200" dirty="0">
                <a:latin typeface="Times New Roman" panose="02020603050405020304"/>
                <a:ea typeface="Calibri" panose="020F0502020204030204"/>
                <a:cs typeface="Times New Roman" panose="02020603050405020304"/>
              </a:rPr>
              <a:t> They include technological change, innovations etc. These also affect the cost structure along with the demand for products. Such structural changes tend to increase the foreign demand for domestic products. It implies increase in exports, greater demand for domestic currency, appreciation of its value and rise in the exchange rate.</a:t>
            </a:r>
            <a:endParaRPr lang="en-IN" sz="2200" dirty="0">
              <a:ea typeface="Calibri" panose="020F0502020204030204"/>
              <a:cs typeface="Times New Roman" panose="02020603050405020304"/>
            </a:endParaRPr>
          </a:p>
          <a:p>
            <a:endParaRPr lang="en-IN" sz="2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lnSpcReduction="10000"/>
          </a:bodyPr>
          <a:lstStyle/>
          <a:p>
            <a:pPr marL="0" indent="0">
              <a:lnSpc>
                <a:spcPct val="115000"/>
              </a:lnSpc>
              <a:spcAft>
                <a:spcPts val="1000"/>
              </a:spcAft>
              <a:buNone/>
            </a:pPr>
            <a:r>
              <a:rPr lang="en-IN" sz="2200" b="1" dirty="0">
                <a:latin typeface="Times New Roman" panose="02020603050405020304"/>
                <a:ea typeface="Calibri" panose="020F0502020204030204"/>
                <a:cs typeface="Times New Roman" panose="02020603050405020304"/>
              </a:rPr>
              <a:t>9. Political conditions</a:t>
            </a:r>
            <a:r>
              <a:rPr lang="en-IN" sz="2200" b="1" dirty="0" smtClean="0">
                <a:latin typeface="Times New Roman" panose="02020603050405020304"/>
                <a:ea typeface="Calibri" panose="020F0502020204030204"/>
                <a:cs typeface="Times New Roman" panose="02020603050405020304"/>
              </a:rPr>
              <a:t>:</a:t>
            </a:r>
            <a:endParaRPr lang="en-IN" sz="2200" b="1"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Stable</a:t>
            </a:r>
            <a:r>
              <a:rPr lang="en-IN" sz="2200" dirty="0">
                <a:latin typeface="Times New Roman" panose="02020603050405020304"/>
                <a:ea typeface="Calibri" panose="020F0502020204030204"/>
                <a:cs typeface="Times New Roman" panose="02020603050405020304"/>
              </a:rPr>
              <a:t>, political and industrial conditions and peace and security in the county have an important influence on the exchange rate. If there is political stability and the government is stable, strong and efficient, foreigners will have tendency to invest their funds into the country. With the inflow of capital, the demand for domestic currency will rise and the exchange rate will move in favour of the country.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On </a:t>
            </a:r>
            <a:r>
              <a:rPr lang="en-IN" sz="2200" dirty="0">
                <a:latin typeface="Times New Roman" panose="02020603050405020304"/>
                <a:ea typeface="Calibri" panose="020F0502020204030204"/>
                <a:cs typeface="Times New Roman" panose="02020603050405020304"/>
              </a:rPr>
              <a:t>the contrary, if the government is weak, inefficient and dishonest and there is no safety to life and property capital will flow out of the country. Now the exchange rate will move against the country.</a:t>
            </a:r>
            <a:endParaRPr lang="en-IN" sz="2200" dirty="0">
              <a:ea typeface="Calibri" panose="020F0502020204030204"/>
              <a:cs typeface="Times New Roman" panose="02020603050405020304"/>
            </a:endParaRPr>
          </a:p>
          <a:p>
            <a:endParaRPr lang="en-IN"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r>
              <a:rPr lang="en-IN" sz="2800" b="1" dirty="0" smtClean="0">
                <a:latin typeface="Times New Roman" panose="02020603050405020304" pitchFamily="18" charset="0"/>
                <a:cs typeface="Times New Roman" panose="02020603050405020304" pitchFamily="18" charset="0"/>
              </a:rPr>
              <a:t> Exchange Rate Behaviour</a:t>
            </a:r>
            <a:br>
              <a:rPr lang="en-IN" sz="2800" b="1" dirty="0" smtClean="0">
                <a:latin typeface="Times New Roman" panose="02020603050405020304" pitchFamily="18" charset="0"/>
                <a:cs typeface="Times New Roman" panose="02020603050405020304" pitchFamily="18" charset="0"/>
              </a:rPr>
            </a:br>
            <a:endParaRPr lang="en-IN" sz="2800" b="1" dirty="0"/>
          </a:p>
        </p:txBody>
      </p:sp>
      <p:sp>
        <p:nvSpPr>
          <p:cNvPr id="3" name="Content Placeholder 2"/>
          <p:cNvSpPr>
            <a:spLocks noGrp="1"/>
          </p:cNvSpPr>
          <p:nvPr>
            <p:ph idx="1"/>
          </p:nvPr>
        </p:nvSpPr>
        <p:spPr>
          <a:solidFill>
            <a:schemeClr val="accent3">
              <a:lumMod val="20000"/>
              <a:lumOff val="80000"/>
            </a:schemeClr>
          </a:solidFill>
        </p:spPr>
        <p:txBody>
          <a:bodyPr>
            <a:noAutofit/>
          </a:bodyPr>
          <a:lstStyle/>
          <a:p>
            <a:pPr>
              <a:lnSpc>
                <a:spcPct val="150000"/>
              </a:lnSpc>
            </a:pPr>
            <a:r>
              <a:rPr lang="en-IN" sz="2200" dirty="0" smtClean="0">
                <a:latin typeface="Times New Roman" panose="02020603050405020304" pitchFamily="18" charset="0"/>
                <a:cs typeface="Times New Roman" panose="02020603050405020304" pitchFamily="18" charset="0"/>
              </a:rPr>
              <a:t>Exchange rates are highly volatile. </a:t>
            </a:r>
            <a:endParaRPr lang="en-IN" sz="2200" dirty="0" smtClean="0">
              <a:latin typeface="Times New Roman" panose="02020603050405020304" pitchFamily="18" charset="0"/>
              <a:cs typeface="Times New Roman" panose="02020603050405020304" pitchFamily="18" charset="0"/>
            </a:endParaRPr>
          </a:p>
          <a:p>
            <a:pPr>
              <a:lnSpc>
                <a:spcPct val="150000"/>
              </a:lnSpc>
            </a:pPr>
            <a:r>
              <a:rPr lang="en-IN" sz="2200" dirty="0" smtClean="0">
                <a:latin typeface="Times New Roman" panose="02020603050405020304" pitchFamily="18" charset="0"/>
                <a:cs typeface="Times New Roman" panose="02020603050405020304" pitchFamily="18" charset="0"/>
              </a:rPr>
              <a:t>Exchange rate depends upon several factors such as inflation, interest rates and so on. </a:t>
            </a:r>
            <a:endParaRPr lang="en-IN" sz="2200" dirty="0" smtClean="0">
              <a:latin typeface="Times New Roman" panose="02020603050405020304" pitchFamily="18" charset="0"/>
              <a:cs typeface="Times New Roman" panose="02020603050405020304" pitchFamily="18" charset="0"/>
            </a:endParaRPr>
          </a:p>
          <a:p>
            <a:pPr>
              <a:lnSpc>
                <a:spcPct val="150000"/>
              </a:lnSpc>
            </a:pPr>
            <a:r>
              <a:rPr lang="en-IN" sz="2200" dirty="0" smtClean="0">
                <a:latin typeface="Times New Roman" panose="02020603050405020304" pitchFamily="18" charset="0"/>
                <a:cs typeface="Times New Roman" panose="02020603050405020304" pitchFamily="18" charset="0"/>
              </a:rPr>
              <a:t>Whenever these factors change, the exchange rate also changes.</a:t>
            </a:r>
            <a:endParaRPr lang="en-IN" sz="2200" dirty="0" smtClean="0">
              <a:latin typeface="Times New Roman" panose="02020603050405020304" pitchFamily="18" charset="0"/>
              <a:cs typeface="Times New Roman" panose="02020603050405020304" pitchFamily="18" charset="0"/>
            </a:endParaRPr>
          </a:p>
          <a:p>
            <a:pPr>
              <a:lnSpc>
                <a:spcPct val="150000"/>
              </a:lnSpc>
            </a:pPr>
            <a:r>
              <a:rPr lang="en-IN" sz="2200" dirty="0" smtClean="0">
                <a:latin typeface="Times New Roman" panose="02020603050405020304" pitchFamily="18" charset="0"/>
                <a:cs typeface="Times New Roman" panose="02020603050405020304" pitchFamily="18" charset="0"/>
              </a:rPr>
              <a:t> The behaviour exhibited by the exchange rates when the factors determining exchange rate change is known as exchange rate behaviour.</a:t>
            </a:r>
            <a:endParaRPr lang="en-IN" sz="2200" dirty="0" smtClean="0">
              <a:latin typeface="Times New Roman" panose="02020603050405020304" pitchFamily="18" charset="0"/>
              <a:cs typeface="Times New Roman" panose="02020603050405020304" pitchFamily="18" charset="0"/>
            </a:endParaRPr>
          </a:p>
          <a:p>
            <a:pPr>
              <a:lnSpc>
                <a:spcPct val="150000"/>
              </a:lnSpc>
            </a:pPr>
            <a:endParaRPr lang="en-IN" sz="22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lnSpc>
                <a:spcPct val="115000"/>
              </a:lnSpc>
              <a:spcAft>
                <a:spcPts val="1000"/>
              </a:spcAft>
              <a:buNone/>
            </a:pPr>
            <a:r>
              <a:rPr lang="en-IN" sz="2200" b="1" dirty="0">
                <a:latin typeface="Times New Roman" panose="02020603050405020304"/>
                <a:ea typeface="Calibri" panose="020F0502020204030204"/>
                <a:cs typeface="Times New Roman" panose="02020603050405020304"/>
              </a:rPr>
              <a:t>10. Banking operations:</a:t>
            </a:r>
            <a:r>
              <a:rPr lang="en-IN" sz="2200" dirty="0">
                <a:latin typeface="Times New Roman" panose="02020603050405020304"/>
                <a:ea typeface="Calibri" panose="020F0502020204030204"/>
                <a:cs typeface="Times New Roman" panose="02020603050405020304"/>
              </a:rPr>
              <a:t> </a:t>
            </a:r>
            <a:endParaRPr lang="en-IN" sz="2200" dirty="0" smtClean="0">
              <a:latin typeface="Times New Roman" panose="02020603050405020304"/>
              <a:ea typeface="Calibri" panose="020F0502020204030204"/>
              <a:cs typeface="Times New Roman" panose="02020603050405020304"/>
            </a:endParaRPr>
          </a:p>
          <a:p>
            <a:pPr marL="0" indent="0">
              <a:lnSpc>
                <a:spcPct val="115000"/>
              </a:lnSpc>
              <a:spcAft>
                <a:spcPts val="1000"/>
              </a:spcAft>
              <a:buNone/>
            </a:pPr>
            <a:r>
              <a:rPr lang="en-IN" sz="2200" dirty="0">
                <a:latin typeface="Times New Roman" panose="02020603050405020304"/>
                <a:ea typeface="Calibri" panose="020F0502020204030204"/>
                <a:cs typeface="Times New Roman" panose="02020603050405020304"/>
              </a:rPr>
              <a:t>	</a:t>
            </a:r>
            <a:r>
              <a:rPr lang="en-IN" sz="2200" dirty="0" smtClean="0">
                <a:latin typeface="Times New Roman" panose="02020603050405020304"/>
                <a:ea typeface="Calibri" panose="020F0502020204030204"/>
                <a:cs typeface="Times New Roman" panose="02020603050405020304"/>
              </a:rPr>
              <a:t>The </a:t>
            </a:r>
            <a:r>
              <a:rPr lang="en-IN" sz="2200" dirty="0">
                <a:latin typeface="Times New Roman" panose="02020603050405020304"/>
                <a:ea typeface="Calibri" panose="020F0502020204030204"/>
                <a:cs typeface="Times New Roman" panose="02020603050405020304"/>
              </a:rPr>
              <a:t>banking operations such as purchase and sale of bank drafts, letters of credit, arbitrage and dealing in bills of exchange have an impact on the demand for and supply of foreign exchange. Hence, these have an impact on the foreign exchange rate. A large issue of bank drafts or letters of credit on foreign banks causes an increase in the demand for foreign currency. As a result, foreign currency will appreciate. When foreign banks make large issue of bank drafts and letters of credit, then the currency of the home country will appreciate</a:t>
            </a:r>
            <a:endParaRPr lang="en-IN" sz="2200" dirty="0">
              <a:ea typeface="Calibri" panose="020F0502020204030204"/>
              <a:cs typeface="Times New Roman" panose="02020603050405020304"/>
            </a:endParaRPr>
          </a:p>
          <a:p>
            <a:endParaRPr lang="en-IN" sz="2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412776"/>
            <a:ext cx="8229600" cy="5256584"/>
          </a:xfrm>
          <a:solidFill>
            <a:schemeClr val="accent3">
              <a:lumMod val="20000"/>
              <a:lumOff val="80000"/>
            </a:schemeClr>
          </a:solidFill>
        </p:spPr>
        <p:txBody>
          <a:bodyPr>
            <a:normAutofit lnSpcReduction="10000"/>
          </a:bodyPr>
          <a:lstStyle/>
          <a:p>
            <a:pPr marL="0" indent="0">
              <a:lnSpc>
                <a:spcPct val="115000"/>
              </a:lnSpc>
              <a:spcAft>
                <a:spcPts val="1000"/>
              </a:spcAft>
              <a:buNone/>
            </a:pPr>
            <a:r>
              <a:rPr lang="en-IN" sz="2200" b="1" dirty="0">
                <a:latin typeface="Times New Roman" panose="02020603050405020304"/>
                <a:ea typeface="Calibri" panose="020F0502020204030204"/>
                <a:cs typeface="Times New Roman" panose="02020603050405020304"/>
              </a:rPr>
              <a:t>11. Stock exchange activities: </a:t>
            </a:r>
            <a:endParaRPr lang="en-IN" sz="2200" b="1"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The </a:t>
            </a:r>
            <a:r>
              <a:rPr lang="en-IN" sz="2200" dirty="0">
                <a:latin typeface="Times New Roman" panose="02020603050405020304"/>
                <a:ea typeface="Calibri" panose="020F0502020204030204"/>
                <a:cs typeface="Times New Roman" panose="02020603050405020304"/>
              </a:rPr>
              <a:t>stock exchange activities such as sale and purchase of foreign securities, debentures, stocks, share etc. have influence upon the foreign exchange rate.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If </a:t>
            </a:r>
            <a:r>
              <a:rPr lang="en-IN" sz="2200" dirty="0">
                <a:latin typeface="Times New Roman" panose="02020603050405020304"/>
                <a:ea typeface="Calibri" panose="020F0502020204030204"/>
                <a:cs typeface="Times New Roman" panose="02020603050405020304"/>
              </a:rPr>
              <a:t>there is a large sale of securities etc. to foreigners, the demand for home currency by the foreigners increases. This results in an increase in the exchange value of home currency relative to the foreign currency.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The </a:t>
            </a:r>
            <a:r>
              <a:rPr lang="en-IN" sz="2200" dirty="0">
                <a:latin typeface="Times New Roman" panose="02020603050405020304"/>
                <a:ea typeface="Calibri" panose="020F0502020204030204"/>
                <a:cs typeface="Times New Roman" panose="02020603050405020304"/>
              </a:rPr>
              <a:t>purchase of foreign securities etc. by the people of home ﻿country raises the demand for foreign currency. As a result, the exchange value of foreign currency increases relative to home currency.</a:t>
            </a:r>
            <a:endParaRPr lang="en-IN" sz="2200" dirty="0">
              <a:ea typeface="Calibri" panose="020F0502020204030204"/>
              <a:cs typeface="Times New Roman" panose="02020603050405020304"/>
            </a:endParaRPr>
          </a:p>
          <a:p>
            <a:endParaRPr lang="en-IN" sz="2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lnSpc>
                <a:spcPct val="115000"/>
              </a:lnSpc>
              <a:spcAft>
                <a:spcPts val="1000"/>
              </a:spcAft>
              <a:buNone/>
            </a:pPr>
            <a:r>
              <a:rPr lang="en-IN" sz="2200" b="1" dirty="0">
                <a:latin typeface="Times New Roman" panose="02020603050405020304"/>
                <a:ea typeface="Calibri" panose="020F0502020204030204"/>
                <a:cs typeface="Times New Roman" panose="02020603050405020304"/>
              </a:rPr>
              <a:t>12. Currency and credit conditions: </a:t>
            </a:r>
            <a:endParaRPr lang="en-IN" sz="2200" b="1"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If </a:t>
            </a:r>
            <a:r>
              <a:rPr lang="en-IN" sz="2200" dirty="0">
                <a:latin typeface="Times New Roman" panose="02020603050405020304"/>
                <a:ea typeface="Calibri" panose="020F0502020204030204"/>
                <a:cs typeface="Times New Roman" panose="02020603050405020304"/>
              </a:rPr>
              <a:t>there is a steady increase in money circulation of a country that is not justified by the state of internal trade, it is assumed that the purchasing power of the currency is falling or the internal price level is rising. This will have an adverse effect on the export trade of the country. The demand for that country's currency will be reduced on account of decreased exports. This in turn will reduce the rate of exchange.</a:t>
            </a:r>
            <a:endParaRPr lang="en-IN" sz="2200" dirty="0">
              <a:ea typeface="Calibri" panose="020F0502020204030204"/>
              <a:cs typeface="Times New Roman" panose="02020603050405020304"/>
            </a:endParaRPr>
          </a:p>
          <a:p>
            <a:endParaRPr lang="en-IN" sz="2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268760"/>
            <a:ext cx="8229600" cy="5256584"/>
          </a:xfrm>
          <a:solidFill>
            <a:schemeClr val="accent3">
              <a:lumMod val="20000"/>
              <a:lumOff val="80000"/>
            </a:schemeClr>
          </a:solidFill>
        </p:spPr>
        <p:txBody>
          <a:bodyPr>
            <a:normAutofit lnSpcReduction="10000"/>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13. National budgetary influence: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budgets of a country influence the rate of exchange. If the country prepares a balanced budget, there will be no need to have any additional taxation. This will, in turn, reduce the overhead costs of production and increase national savings.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On </a:t>
            </a:r>
            <a:r>
              <a:rPr lang="en-IN" sz="2200" dirty="0">
                <a:latin typeface="Times New Roman" panose="02020603050405020304" pitchFamily="18" charset="0"/>
                <a:ea typeface="Calibri" panose="020F0502020204030204"/>
                <a:cs typeface="Times New Roman" panose="02020603050405020304" pitchFamily="18" charset="0"/>
              </a:rPr>
              <a:t>the other hand, if the country is spending more than its income, an additional taxation will have to be made. This will increase the overhead costs of production.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Under </a:t>
            </a:r>
            <a:r>
              <a:rPr lang="en-IN" sz="2200" dirty="0">
                <a:latin typeface="Times New Roman" panose="02020603050405020304" pitchFamily="18" charset="0"/>
                <a:ea typeface="Calibri" panose="020F0502020204030204"/>
                <a:cs typeface="Times New Roman" panose="02020603050405020304" pitchFamily="18" charset="0"/>
              </a:rPr>
              <a:t>such circumstances, the speculators will anticipate an increase or decrease, as the case may be, in the exchange value of the currency. Their activity in the foreign exchange market will influence the exchange rate.</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504056"/>
          </a:xfrm>
          <a:solidFill>
            <a:schemeClr val="accent3">
              <a:lumMod val="40000"/>
              <a:lumOff val="60000"/>
            </a:schemeClr>
          </a:solidFill>
        </p:spPr>
        <p:txBody>
          <a:bodyPr>
            <a:noAutofit/>
          </a:bodyPr>
          <a:lstStyle/>
          <a:p>
            <a:pPr>
              <a:lnSpc>
                <a:spcPct val="115000"/>
              </a:lnSpc>
              <a:spcAft>
                <a:spcPts val="1000"/>
              </a:spcAft>
            </a:pPr>
            <a:br>
              <a:rPr lang="en-IN" sz="3000" b="1" dirty="0" smtClean="0">
                <a:latin typeface="Times New Roman" panose="02020603050405020304"/>
                <a:ea typeface="Calibri" panose="020F0502020204030204"/>
                <a:cs typeface="Times New Roman" panose="02020603050405020304"/>
              </a:rPr>
            </a:br>
            <a:br>
              <a:rPr lang="en-IN" sz="3000" b="1" dirty="0">
                <a:latin typeface="Times New Roman" panose="02020603050405020304"/>
                <a:ea typeface="Calibri" panose="020F0502020204030204"/>
                <a:cs typeface="Times New Roman" panose="02020603050405020304"/>
              </a:rPr>
            </a:br>
            <a:r>
              <a:rPr lang="en-IN" sz="3000" b="1" dirty="0" smtClean="0">
                <a:latin typeface="Times New Roman" panose="02020603050405020304"/>
                <a:ea typeface="Calibri" panose="020F0502020204030204"/>
                <a:cs typeface="Times New Roman" panose="02020603050405020304"/>
              </a:rPr>
              <a:t>Exchange </a:t>
            </a:r>
            <a:r>
              <a:rPr lang="en-IN" sz="3000" b="1" dirty="0">
                <a:latin typeface="Times New Roman" panose="02020603050405020304"/>
                <a:ea typeface="Calibri" panose="020F0502020204030204"/>
                <a:cs typeface="Times New Roman" panose="02020603050405020304"/>
              </a:rPr>
              <a:t>Rate Movements</a:t>
            </a:r>
            <a:br>
              <a:rPr lang="en-IN" sz="3000" b="1" dirty="0">
                <a:ea typeface="Calibri" panose="020F0502020204030204"/>
                <a:cs typeface="Times New Roman" panose="02020603050405020304"/>
              </a:rPr>
            </a:br>
            <a:r>
              <a:rPr lang="en-IN" sz="3000" b="1" dirty="0">
                <a:latin typeface="Times New Roman" panose="02020603050405020304"/>
                <a:ea typeface="Calibri" panose="020F0502020204030204"/>
                <a:cs typeface="Times New Roman" panose="02020603050405020304"/>
              </a:rPr>
              <a:t> </a:t>
            </a:r>
            <a:br>
              <a:rPr lang="en-IN" sz="3000" b="1" dirty="0">
                <a:ea typeface="Calibri" panose="020F0502020204030204"/>
                <a:cs typeface="Times New Roman" panose="02020603050405020304"/>
              </a:rPr>
            </a:br>
            <a:endParaRPr lang="en-IN" sz="30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a:lnSpc>
                <a:spcPct val="115000"/>
              </a:lnSpc>
              <a:spcAft>
                <a:spcPts val="1000"/>
              </a:spcAft>
            </a:pPr>
            <a:r>
              <a:rPr lang="en-IN" sz="2200" dirty="0">
                <a:latin typeface="Times New Roman" panose="02020603050405020304"/>
                <a:ea typeface="Calibri" panose="020F0502020204030204"/>
                <a:cs typeface="Times New Roman" panose="02020603050405020304"/>
              </a:rPr>
              <a:t>E</a:t>
            </a:r>
            <a:r>
              <a:rPr lang="en-IN" sz="2200" dirty="0" smtClean="0">
                <a:latin typeface="Times New Roman" panose="02020603050405020304"/>
                <a:ea typeface="Calibri" panose="020F0502020204030204"/>
                <a:cs typeface="Times New Roman" panose="02020603050405020304"/>
              </a:rPr>
              <a:t>xchange </a:t>
            </a:r>
            <a:r>
              <a:rPr lang="en-IN" sz="2200" dirty="0">
                <a:latin typeface="Times New Roman" panose="02020603050405020304"/>
                <a:ea typeface="Calibri" panose="020F0502020204030204"/>
                <a:cs typeface="Times New Roman" panose="02020603050405020304"/>
              </a:rPr>
              <a:t>rates are subject to wide fluctuations. When economic conditions change, exchange rates can change substantially.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The </a:t>
            </a:r>
            <a:r>
              <a:rPr lang="en-IN" sz="2200" dirty="0">
                <a:latin typeface="Times New Roman" panose="02020603050405020304"/>
                <a:ea typeface="Calibri" panose="020F0502020204030204"/>
                <a:cs typeface="Times New Roman" panose="02020603050405020304"/>
              </a:rPr>
              <a:t>exchange rate may move upwards or downwards. </a:t>
            </a:r>
            <a:endParaRPr lang="en-IN" sz="2200" dirty="0" smtClean="0">
              <a:latin typeface="Times New Roman" panose="02020603050405020304"/>
              <a:ea typeface="Calibri" panose="020F0502020204030204"/>
              <a:cs typeface="Times New Roman" panose="02020603050405020304"/>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229600" cy="4853136"/>
          </a:xfrm>
          <a:solidFill>
            <a:schemeClr val="accent3">
              <a:lumMod val="40000"/>
              <a:lumOff val="60000"/>
            </a:schemeClr>
          </a:solidFill>
        </p:spPr>
        <p:txBody>
          <a:bodyPr>
            <a:noAutofit/>
          </a:bodyPr>
          <a:lstStyle/>
          <a:p>
            <a:pPr>
              <a:lnSpc>
                <a:spcPct val="115000"/>
              </a:lnSpc>
              <a:spcAft>
                <a:spcPts val="1000"/>
              </a:spcAft>
            </a:pPr>
            <a:r>
              <a:rPr lang="en-IN" sz="2200" dirty="0">
                <a:latin typeface="Times New Roman" panose="02020603050405020304"/>
                <a:ea typeface="Calibri" panose="020F0502020204030204"/>
                <a:cs typeface="Times New Roman" panose="02020603050405020304"/>
              </a:rPr>
              <a:t>When there is upward movement of the exchange rate it may be either appreciation or revaluation.</a:t>
            </a:r>
            <a:endParaRPr lang="en-IN" sz="2200" dirty="0">
              <a:ea typeface="Calibri" panose="020F0502020204030204"/>
              <a:cs typeface="Times New Roman" panose="02020603050405020304"/>
            </a:endParaRPr>
          </a:p>
          <a:p>
            <a:pPr marL="0" indent="0">
              <a:lnSpc>
                <a:spcPct val="115000"/>
              </a:lnSpc>
              <a:spcAft>
                <a:spcPts val="1000"/>
              </a:spcAft>
              <a:buNone/>
            </a:pPr>
            <a:r>
              <a:rPr lang="en-IN" sz="2200" dirty="0" smtClean="0">
                <a:latin typeface="Times New Roman" panose="02020603050405020304"/>
                <a:ea typeface="Calibri" panose="020F0502020204030204"/>
                <a:cs typeface="Times New Roman" panose="02020603050405020304"/>
              </a:rPr>
              <a:t>	</a:t>
            </a:r>
            <a:r>
              <a:rPr lang="en-IN" sz="2200" b="1" dirty="0" smtClean="0">
                <a:latin typeface="Times New Roman" panose="02020603050405020304"/>
                <a:ea typeface="Calibri" panose="020F0502020204030204"/>
                <a:cs typeface="Times New Roman" panose="02020603050405020304"/>
              </a:rPr>
              <a:t>i</a:t>
            </a:r>
            <a:r>
              <a:rPr lang="en-IN" sz="2200" b="1" dirty="0">
                <a:latin typeface="Times New Roman" panose="02020603050405020304"/>
                <a:ea typeface="Calibri" panose="020F0502020204030204"/>
                <a:cs typeface="Times New Roman" panose="02020603050405020304"/>
              </a:rPr>
              <a:t>) Appreciation: </a:t>
            </a:r>
            <a:endParaRPr lang="en-IN" sz="2200" b="1" dirty="0" smtClean="0">
              <a:latin typeface="Times New Roman" panose="02020603050405020304"/>
              <a:ea typeface="Calibri" panose="020F0502020204030204"/>
              <a:cs typeface="Times New Roman" panose="02020603050405020304"/>
            </a:endParaRPr>
          </a:p>
          <a:p>
            <a:pPr marL="0" indent="0">
              <a:lnSpc>
                <a:spcPct val="115000"/>
              </a:lnSpc>
              <a:spcAft>
                <a:spcPts val="1000"/>
              </a:spcAft>
              <a:buNone/>
            </a:pPr>
            <a:r>
              <a:rPr lang="en-IN" sz="2200" dirty="0">
                <a:latin typeface="Times New Roman" panose="02020603050405020304"/>
                <a:ea typeface="Calibri" panose="020F0502020204030204"/>
                <a:cs typeface="Times New Roman" panose="02020603050405020304"/>
              </a:rPr>
              <a:t>	</a:t>
            </a:r>
            <a:r>
              <a:rPr lang="en-IN" sz="2200" dirty="0" smtClean="0">
                <a:latin typeface="Times New Roman" panose="02020603050405020304"/>
                <a:ea typeface="Calibri" panose="020F0502020204030204"/>
                <a:cs typeface="Times New Roman" panose="02020603050405020304"/>
              </a:rPr>
              <a:t>This </a:t>
            </a:r>
            <a:r>
              <a:rPr lang="en-IN" sz="2200" dirty="0">
                <a:latin typeface="Times New Roman" panose="02020603050405020304"/>
                <a:ea typeface="Calibri" panose="020F0502020204030204"/>
                <a:cs typeface="Times New Roman" panose="02020603050405020304"/>
              </a:rPr>
              <a:t>describes an upward movement in a freely floating exchange rate. This may occur day by day or perhaps even minute by minute. </a:t>
            </a:r>
            <a:endParaRPr lang="en-IN" sz="2200" dirty="0" smtClean="0">
              <a:latin typeface="Times New Roman" panose="02020603050405020304"/>
              <a:ea typeface="Calibri" panose="020F0502020204030204"/>
              <a:cs typeface="Times New Roman" panose="02020603050405020304"/>
            </a:endParaRPr>
          </a:p>
          <a:p>
            <a:pPr marL="0" indent="0">
              <a:lnSpc>
                <a:spcPct val="115000"/>
              </a:lnSpc>
              <a:spcAft>
                <a:spcPts val="1000"/>
              </a:spcAft>
              <a:buNone/>
            </a:pPr>
            <a:r>
              <a:rPr lang="en-IN" sz="2200" dirty="0">
                <a:latin typeface="Times New Roman" panose="02020603050405020304"/>
                <a:ea typeface="Calibri" panose="020F0502020204030204"/>
                <a:cs typeface="Times New Roman" panose="02020603050405020304"/>
              </a:rPr>
              <a:t>	</a:t>
            </a:r>
            <a:r>
              <a:rPr lang="en-IN" sz="2200" b="1" dirty="0" smtClean="0">
                <a:latin typeface="Times New Roman" panose="02020603050405020304"/>
                <a:ea typeface="Calibri" panose="020F0502020204030204"/>
                <a:cs typeface="Times New Roman" panose="02020603050405020304"/>
              </a:rPr>
              <a:t>ii</a:t>
            </a:r>
            <a:r>
              <a:rPr lang="en-IN" sz="2200" b="1" dirty="0">
                <a:latin typeface="Times New Roman" panose="02020603050405020304"/>
                <a:ea typeface="Calibri" panose="020F0502020204030204"/>
                <a:cs typeface="Times New Roman" panose="02020603050405020304"/>
              </a:rPr>
              <a:t>) Revaluation: </a:t>
            </a:r>
            <a:endParaRPr lang="en-IN" sz="2200" b="1" dirty="0" smtClean="0">
              <a:latin typeface="Times New Roman" panose="02020603050405020304"/>
              <a:ea typeface="Calibri" panose="020F0502020204030204"/>
              <a:cs typeface="Times New Roman" panose="02020603050405020304"/>
            </a:endParaRPr>
          </a:p>
          <a:p>
            <a:pPr marL="0" indent="0">
              <a:lnSpc>
                <a:spcPct val="115000"/>
              </a:lnSpc>
              <a:spcAft>
                <a:spcPts val="1000"/>
              </a:spcAft>
              <a:buNone/>
            </a:pPr>
            <a:r>
              <a:rPr lang="en-IN" sz="2200" dirty="0">
                <a:latin typeface="Times New Roman" panose="02020603050405020304"/>
                <a:ea typeface="Calibri" panose="020F0502020204030204"/>
                <a:cs typeface="Times New Roman" panose="02020603050405020304"/>
              </a:rPr>
              <a:t>	</a:t>
            </a:r>
            <a:r>
              <a:rPr lang="en-IN" sz="2200" dirty="0" smtClean="0">
                <a:latin typeface="Times New Roman" panose="02020603050405020304"/>
                <a:ea typeface="Calibri" panose="020F0502020204030204"/>
                <a:cs typeface="Times New Roman" panose="02020603050405020304"/>
              </a:rPr>
              <a:t>This </a:t>
            </a:r>
            <a:r>
              <a:rPr lang="en-IN" sz="2200" dirty="0">
                <a:latin typeface="Times New Roman" panose="02020603050405020304"/>
                <a:ea typeface="Calibri" panose="020F0502020204030204"/>
                <a:cs typeface="Times New Roman" panose="02020603050405020304"/>
              </a:rPr>
              <a:t>also describes an upward movement in an exchange rate, but in a fixed exchange rate system. This will be a very infrequent event (if ever). </a:t>
            </a:r>
            <a:endParaRPr lang="en-IN" sz="2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a:lnSpc>
                <a:spcPct val="115000"/>
              </a:lnSpc>
              <a:spcAft>
                <a:spcPts val="1000"/>
              </a:spcAft>
            </a:pPr>
            <a:r>
              <a:rPr lang="en-IN" sz="2200" dirty="0">
                <a:latin typeface="Times New Roman" panose="02020603050405020304"/>
                <a:ea typeface="Calibri" panose="020F0502020204030204"/>
                <a:cs typeface="Times New Roman" panose="02020603050405020304"/>
              </a:rPr>
              <a:t>When there is downward movement of the exchange rate it may be either depreciation or revaluation.</a:t>
            </a:r>
            <a:endParaRPr lang="en-IN" sz="2200" dirty="0">
              <a:ea typeface="Calibri" panose="020F0502020204030204"/>
              <a:cs typeface="Times New Roman" panose="02020603050405020304"/>
            </a:endParaRPr>
          </a:p>
          <a:p>
            <a:pPr marL="0" indent="0">
              <a:lnSpc>
                <a:spcPct val="115000"/>
              </a:lnSpc>
              <a:spcAft>
                <a:spcPts val="1000"/>
              </a:spcAft>
              <a:buNone/>
            </a:pPr>
            <a:r>
              <a:rPr lang="en-IN" sz="2200" dirty="0" smtClean="0">
                <a:latin typeface="Times New Roman" panose="02020603050405020304"/>
                <a:ea typeface="Calibri" panose="020F0502020204030204"/>
                <a:cs typeface="Times New Roman" panose="02020603050405020304"/>
              </a:rPr>
              <a:t>	</a:t>
            </a:r>
            <a:r>
              <a:rPr lang="en-IN" sz="2200" b="1" dirty="0" smtClean="0">
                <a:latin typeface="Times New Roman" panose="02020603050405020304"/>
                <a:ea typeface="Calibri" panose="020F0502020204030204"/>
                <a:cs typeface="Times New Roman" panose="02020603050405020304"/>
              </a:rPr>
              <a:t>i</a:t>
            </a:r>
            <a:r>
              <a:rPr lang="en-IN" sz="2200" b="1" dirty="0">
                <a:latin typeface="Times New Roman" panose="02020603050405020304"/>
                <a:ea typeface="Calibri" panose="020F0502020204030204"/>
                <a:cs typeface="Times New Roman" panose="02020603050405020304"/>
              </a:rPr>
              <a:t>) Depreciation: </a:t>
            </a:r>
            <a:endParaRPr lang="en-IN" sz="2200" b="1" dirty="0" smtClean="0">
              <a:latin typeface="Times New Roman" panose="02020603050405020304"/>
              <a:ea typeface="Calibri" panose="020F0502020204030204"/>
              <a:cs typeface="Times New Roman" panose="02020603050405020304"/>
            </a:endParaRPr>
          </a:p>
          <a:p>
            <a:pPr marL="0" indent="0">
              <a:lnSpc>
                <a:spcPct val="115000"/>
              </a:lnSpc>
              <a:spcAft>
                <a:spcPts val="1000"/>
              </a:spcAft>
              <a:buNone/>
            </a:pPr>
            <a:r>
              <a:rPr lang="en-IN" sz="2200" b="1" dirty="0">
                <a:latin typeface="Times New Roman" panose="02020603050405020304"/>
                <a:ea typeface="Calibri" panose="020F0502020204030204"/>
                <a:cs typeface="Times New Roman" panose="02020603050405020304"/>
              </a:rPr>
              <a:t>	</a:t>
            </a:r>
            <a:r>
              <a:rPr lang="en-IN" sz="2200" dirty="0" smtClean="0">
                <a:latin typeface="Times New Roman" panose="02020603050405020304"/>
                <a:ea typeface="Calibri" panose="020F0502020204030204"/>
                <a:cs typeface="Times New Roman" panose="02020603050405020304"/>
              </a:rPr>
              <a:t>This </a:t>
            </a:r>
            <a:r>
              <a:rPr lang="en-IN" sz="2200" dirty="0">
                <a:latin typeface="Times New Roman" panose="02020603050405020304"/>
                <a:ea typeface="Calibri" panose="020F0502020204030204"/>
                <a:cs typeface="Times New Roman" panose="02020603050405020304"/>
              </a:rPr>
              <a:t>describes a downward movement in a floating exchange rate. </a:t>
            </a:r>
            <a:endParaRPr lang="en-IN" sz="2200" dirty="0" smtClean="0">
              <a:latin typeface="Times New Roman" panose="02020603050405020304"/>
              <a:ea typeface="Calibri" panose="020F0502020204030204"/>
              <a:cs typeface="Times New Roman" panose="02020603050405020304"/>
            </a:endParaRPr>
          </a:p>
          <a:p>
            <a:pPr marL="0" indent="0">
              <a:lnSpc>
                <a:spcPct val="115000"/>
              </a:lnSpc>
              <a:spcAft>
                <a:spcPts val="1000"/>
              </a:spcAft>
              <a:buNone/>
            </a:pPr>
            <a:r>
              <a:rPr lang="en-IN" sz="2200" dirty="0">
                <a:latin typeface="Times New Roman" panose="02020603050405020304"/>
                <a:ea typeface="Calibri" panose="020F0502020204030204"/>
                <a:cs typeface="Times New Roman" panose="02020603050405020304"/>
              </a:rPr>
              <a:t>	</a:t>
            </a:r>
            <a:r>
              <a:rPr lang="en-IN" sz="2200" b="1" dirty="0" smtClean="0">
                <a:latin typeface="Times New Roman" panose="02020603050405020304"/>
                <a:ea typeface="Calibri" panose="020F0502020204030204"/>
                <a:cs typeface="Times New Roman" panose="02020603050405020304"/>
              </a:rPr>
              <a:t>ii</a:t>
            </a:r>
            <a:r>
              <a:rPr lang="en-IN" sz="2200" b="1" dirty="0">
                <a:latin typeface="Times New Roman" panose="02020603050405020304"/>
                <a:ea typeface="Calibri" panose="020F0502020204030204"/>
                <a:cs typeface="Times New Roman" panose="02020603050405020304"/>
              </a:rPr>
              <a:t>) Devaluation:</a:t>
            </a:r>
            <a:r>
              <a:rPr lang="en-IN" sz="2200" dirty="0">
                <a:latin typeface="Times New Roman" panose="02020603050405020304"/>
                <a:ea typeface="Calibri" panose="020F0502020204030204"/>
                <a:cs typeface="Times New Roman" panose="02020603050405020304"/>
              </a:rPr>
              <a:t> This means that the government has changed the fixed rate of a fixed exchange rate downwards</a:t>
            </a:r>
            <a:r>
              <a:rPr lang="en-IN" sz="2200" dirty="0" smtClean="0">
                <a:latin typeface="Times New Roman" panose="02020603050405020304"/>
                <a:ea typeface="Calibri" panose="020F0502020204030204"/>
                <a:cs typeface="Times New Roman" panose="02020603050405020304"/>
              </a:rPr>
              <a:t>.</a:t>
            </a:r>
            <a:endParaRPr lang="en-IN" sz="22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95534" y="260649"/>
          <a:ext cx="8496945" cy="6266763"/>
        </p:xfrm>
        <a:graphic>
          <a:graphicData uri="http://schemas.openxmlformats.org/drawingml/2006/table">
            <a:tbl>
              <a:tblPr/>
              <a:tblGrid>
                <a:gridCol w="1137667"/>
                <a:gridCol w="3608535"/>
                <a:gridCol w="3750743"/>
              </a:tblGrid>
              <a:tr h="421192">
                <a:tc gridSpan="3">
                  <a:txBody>
                    <a:bodyPr/>
                    <a:lstStyle/>
                    <a:p>
                      <a:pPr algn="ctr" fontAlgn="b"/>
                      <a:r>
                        <a:rPr lang="en-IN" sz="2000" b="1" i="0" u="none" strike="noStrike" dirty="0">
                          <a:solidFill>
                            <a:srgbClr val="000000"/>
                          </a:solidFill>
                          <a:effectLst/>
                          <a:latin typeface="Times New Roman" panose="02020603050405020304"/>
                        </a:rPr>
                        <a:t>Difference between Depreciation and Devaluation </a:t>
                      </a:r>
                      <a:endParaRPr lang="en-IN" sz="2000" b="1"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hMerge="1">
                  <a:tcPr/>
                </a:tc>
                <a:tc hMerge="1">
                  <a:tcPr/>
                </a:tc>
              </a:tr>
              <a:tr h="438041">
                <a:tc>
                  <a:txBody>
                    <a:bodyPr/>
                    <a:lstStyle/>
                    <a:p>
                      <a:pPr algn="ctr" fontAlgn="b"/>
                      <a:r>
                        <a:rPr lang="en-IN" sz="2000" b="1" i="0" u="none" strike="noStrike">
                          <a:solidFill>
                            <a:srgbClr val="000000"/>
                          </a:solidFill>
                          <a:effectLst/>
                          <a:latin typeface="Times New Roman" panose="02020603050405020304"/>
                        </a:rPr>
                        <a:t>Base</a:t>
                      </a:r>
                      <a:endParaRPr lang="en-IN" sz="2000" b="1"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b"/>
                      <a:r>
                        <a:rPr lang="en-IN" sz="2000" b="1" i="0" u="none" strike="noStrike">
                          <a:solidFill>
                            <a:srgbClr val="222222"/>
                          </a:solidFill>
                          <a:effectLst/>
                          <a:latin typeface="Times New Roman" panose="02020603050405020304"/>
                        </a:rPr>
                        <a:t>Devaluation of currency</a:t>
                      </a:r>
                      <a:endParaRPr lang="en-IN" sz="2000" b="1" i="0" u="none" strike="noStrike">
                        <a:solidFill>
                          <a:srgbClr val="222222"/>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b"/>
                      <a:r>
                        <a:rPr lang="en-IN" sz="2000" b="1" i="0" u="none" strike="noStrike">
                          <a:solidFill>
                            <a:srgbClr val="222222"/>
                          </a:solidFill>
                          <a:effectLst/>
                          <a:latin typeface="Times New Roman" panose="02020603050405020304"/>
                        </a:rPr>
                        <a:t>Depreciation of currency</a:t>
                      </a:r>
                      <a:endParaRPr lang="en-IN" sz="2000" b="1" i="0" u="none" strike="noStrike">
                        <a:solidFill>
                          <a:srgbClr val="222222"/>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1517030">
                <a:tc>
                  <a:txBody>
                    <a:bodyPr/>
                    <a:lstStyle/>
                    <a:p>
                      <a:pPr algn="l" fontAlgn="ctr"/>
                      <a:r>
                        <a:rPr lang="en-IN" sz="2000" b="1" i="0" u="none" strike="noStrike" dirty="0">
                          <a:solidFill>
                            <a:srgbClr val="000000"/>
                          </a:solidFill>
                          <a:effectLst/>
                          <a:latin typeface="Times New Roman" panose="02020603050405020304"/>
                        </a:rPr>
                        <a:t>Meaning</a:t>
                      </a:r>
                      <a:endParaRPr lang="en-IN" sz="2000" b="1"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ctr"/>
                      <a:r>
                        <a:rPr lang="en-IN" sz="2000" b="0" i="0" u="none" strike="noStrike">
                          <a:solidFill>
                            <a:srgbClr val="222222"/>
                          </a:solidFill>
                          <a:effectLst/>
                          <a:latin typeface="Times New Roman" panose="02020603050405020304"/>
                        </a:rPr>
                        <a:t>It means to lower the value of a country's currency as compared to another country's value in fixed exchange rate system</a:t>
                      </a:r>
                      <a:endParaRPr lang="en-IN" sz="2000" b="0" i="0" u="none" strike="noStrike">
                        <a:solidFill>
                          <a:srgbClr val="222222"/>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ctr"/>
                      <a:r>
                        <a:rPr lang="en-IN" sz="2000" b="0" i="0" u="none" strike="noStrike" dirty="0">
                          <a:solidFill>
                            <a:srgbClr val="000000"/>
                          </a:solidFill>
                          <a:effectLst/>
                          <a:latin typeface="Times New Roman" panose="02020603050405020304"/>
                        </a:rPr>
                        <a:t> </a:t>
                      </a:r>
                      <a:r>
                        <a:rPr lang="en-IN" sz="2000" b="0" i="0" u="none" strike="noStrike" dirty="0" smtClean="0">
                          <a:solidFill>
                            <a:srgbClr val="000000"/>
                          </a:solidFill>
                          <a:effectLst/>
                          <a:latin typeface="Times New Roman" panose="02020603050405020304"/>
                        </a:rPr>
                        <a:t>The decrease in the value of a currency in floating exchange rate system is known as depreciation of currency</a:t>
                      </a:r>
                      <a:endParaRPr lang="en-IN" sz="2000" b="0"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1103831">
                <a:tc>
                  <a:txBody>
                    <a:bodyPr/>
                    <a:lstStyle/>
                    <a:p>
                      <a:pPr algn="l" fontAlgn="ctr"/>
                      <a:r>
                        <a:rPr lang="en-IN" sz="2000" b="1" i="0" u="none" strike="noStrike" dirty="0">
                          <a:solidFill>
                            <a:srgbClr val="000000"/>
                          </a:solidFill>
                          <a:effectLst/>
                          <a:latin typeface="Times New Roman" panose="02020603050405020304"/>
                        </a:rPr>
                        <a:t>Circumstances</a:t>
                      </a:r>
                      <a:endParaRPr lang="en-IN" sz="2000" b="1"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ctr"/>
                      <a:r>
                        <a:rPr lang="en-IN" sz="2000" b="0" i="0" u="none" strike="noStrike" dirty="0">
                          <a:solidFill>
                            <a:srgbClr val="222222"/>
                          </a:solidFill>
                          <a:effectLst/>
                          <a:latin typeface="Times New Roman" panose="02020603050405020304"/>
                        </a:rPr>
                        <a:t>It is done by government</a:t>
                      </a:r>
                      <a:endParaRPr lang="en-IN" sz="2000" b="0" i="0" u="none" strike="noStrike" dirty="0">
                        <a:solidFill>
                          <a:srgbClr val="222222"/>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ctr"/>
                      <a:r>
                        <a:rPr lang="en-IN" sz="2000" b="0" i="0" u="none" strike="noStrike">
                          <a:solidFill>
                            <a:srgbClr val="222222"/>
                          </a:solidFill>
                          <a:effectLst/>
                          <a:latin typeface="Times New Roman" panose="02020603050405020304"/>
                        </a:rPr>
                        <a:t>It is done by the forces of authority demand and supply in the international market.</a:t>
                      </a:r>
                      <a:endParaRPr lang="en-IN" sz="2000" b="0" i="0" u="none" strike="noStrike">
                        <a:solidFill>
                          <a:srgbClr val="222222"/>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707603">
                <a:tc>
                  <a:txBody>
                    <a:bodyPr/>
                    <a:lstStyle/>
                    <a:p>
                      <a:pPr algn="l" fontAlgn="ctr"/>
                      <a:r>
                        <a:rPr lang="en-IN" sz="2000" b="1" i="0" u="none" strike="noStrike" dirty="0">
                          <a:solidFill>
                            <a:srgbClr val="000000"/>
                          </a:solidFill>
                          <a:effectLst/>
                          <a:latin typeface="Times New Roman" panose="02020603050405020304"/>
                        </a:rPr>
                        <a:t>Rate</a:t>
                      </a:r>
                      <a:endParaRPr lang="en-IN" sz="2000" b="1"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ctr"/>
                      <a:r>
                        <a:rPr lang="en-IN" sz="2000" b="0" i="0" u="none" strike="noStrike">
                          <a:solidFill>
                            <a:srgbClr val="222222"/>
                          </a:solidFill>
                          <a:effectLst/>
                          <a:latin typeface="Times New Roman" panose="02020603050405020304"/>
                        </a:rPr>
                        <a:t>It is done by using fixed exchange rate</a:t>
                      </a:r>
                      <a:endParaRPr lang="en-IN" sz="2000" b="0" i="0" u="none" strike="noStrike">
                        <a:solidFill>
                          <a:srgbClr val="222222"/>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ctr"/>
                      <a:r>
                        <a:rPr lang="en-IN" sz="2000" b="0" i="0" u="none" strike="noStrike">
                          <a:solidFill>
                            <a:srgbClr val="222222"/>
                          </a:solidFill>
                          <a:effectLst/>
                          <a:latin typeface="Times New Roman" panose="02020603050405020304"/>
                        </a:rPr>
                        <a:t>It is done by using floating exchange rate</a:t>
                      </a:r>
                      <a:endParaRPr lang="en-IN" sz="2000" b="0" i="0" u="none" strike="noStrike">
                        <a:solidFill>
                          <a:srgbClr val="222222"/>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1092597">
                <a:tc>
                  <a:txBody>
                    <a:bodyPr/>
                    <a:lstStyle/>
                    <a:p>
                      <a:pPr algn="l" fontAlgn="ctr"/>
                      <a:r>
                        <a:rPr lang="en-IN" sz="2000" b="1" i="0" u="none" strike="noStrike" dirty="0">
                          <a:solidFill>
                            <a:srgbClr val="222222"/>
                          </a:solidFill>
                          <a:effectLst/>
                          <a:latin typeface="Times New Roman" panose="02020603050405020304"/>
                        </a:rPr>
                        <a:t> Effect on economy</a:t>
                      </a:r>
                      <a:endParaRPr lang="en-IN" sz="2000" b="1" i="0" u="none" strike="noStrike" dirty="0">
                        <a:solidFill>
                          <a:srgbClr val="222222"/>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ctr"/>
                      <a:r>
                        <a:rPr lang="en-IN" sz="2000" b="0" i="0" u="none" strike="noStrike">
                          <a:solidFill>
                            <a:srgbClr val="222222"/>
                          </a:solidFill>
                          <a:effectLst/>
                          <a:latin typeface="Times New Roman" panose="02020603050405020304"/>
                        </a:rPr>
                        <a:t>It is just for short term. </a:t>
                      </a:r>
                      <a:endParaRPr lang="en-IN" sz="2000" b="0" i="0" u="none" strike="noStrike">
                        <a:solidFill>
                          <a:srgbClr val="222222"/>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ctr"/>
                      <a:r>
                        <a:rPr lang="en-IN" sz="2000" b="0" i="0" u="none" strike="noStrike">
                          <a:solidFill>
                            <a:srgbClr val="222222"/>
                          </a:solidFill>
                          <a:effectLst/>
                          <a:latin typeface="Times New Roman" panose="02020603050405020304"/>
                        </a:rPr>
                        <a:t>It affects the economy for a long term.</a:t>
                      </a:r>
                      <a:endParaRPr lang="en-IN" sz="2000" b="0" i="0" u="none" strike="noStrike">
                        <a:solidFill>
                          <a:srgbClr val="222222"/>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986469">
                <a:tc>
                  <a:txBody>
                    <a:bodyPr/>
                    <a:lstStyle/>
                    <a:p>
                      <a:pPr algn="l" fontAlgn="ctr"/>
                      <a:r>
                        <a:rPr lang="en-IN" sz="2000" b="1" i="0" u="none" strike="noStrike" dirty="0">
                          <a:solidFill>
                            <a:srgbClr val="000000"/>
                          </a:solidFill>
                          <a:effectLst/>
                          <a:latin typeface="Times New Roman" panose="02020603050405020304"/>
                        </a:rPr>
                        <a:t>Changes</a:t>
                      </a:r>
                      <a:endParaRPr lang="en-IN" sz="2000" b="1"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ctr"/>
                      <a:r>
                        <a:rPr lang="en-IN" sz="2000" b="0" i="0" u="none" strike="noStrike">
                          <a:solidFill>
                            <a:srgbClr val="222222"/>
                          </a:solidFill>
                          <a:effectLst/>
                          <a:latin typeface="Times New Roman" panose="02020603050405020304"/>
                        </a:rPr>
                        <a:t>There is no fixed time for it but it doesn't occur in regularly.</a:t>
                      </a:r>
                      <a:endParaRPr lang="en-IN" sz="2000" b="0" i="0" u="none" strike="noStrike">
                        <a:solidFill>
                          <a:srgbClr val="222222"/>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ctr"/>
                      <a:r>
                        <a:rPr lang="en-IN" sz="2000" b="0" i="0" u="none" strike="noStrike" dirty="0">
                          <a:solidFill>
                            <a:srgbClr val="222222"/>
                          </a:solidFill>
                          <a:effectLst/>
                          <a:latin typeface="Times New Roman" panose="02020603050405020304"/>
                        </a:rPr>
                        <a:t>It occurs on a daily basis.</a:t>
                      </a:r>
                      <a:endParaRPr lang="en-IN" sz="2000" b="0" i="0" u="none" strike="noStrike" dirty="0">
                        <a:solidFill>
                          <a:srgbClr val="222222"/>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Autofit/>
          </a:bodyPr>
          <a:lstStyle/>
          <a:p>
            <a:pPr marL="342900" lvl="0" indent="-342900">
              <a:spcBef>
                <a:spcPct val="20000"/>
              </a:spcBef>
            </a:pPr>
            <a:r>
              <a:rPr lang="en-IN" sz="2600" b="1" dirty="0">
                <a:solidFill>
                  <a:prstClr val="black"/>
                </a:solidFill>
                <a:latin typeface="Times New Roman" panose="02020603050405020304" pitchFamily="18" charset="0"/>
                <a:ea typeface="+mn-ea"/>
                <a:cs typeface="Times New Roman" panose="02020603050405020304" pitchFamily="18" charset="0"/>
              </a:rPr>
              <a:t>Equilibrium Exchange Rate </a:t>
            </a:r>
            <a:br>
              <a:rPr lang="en-IN" sz="2600" b="1" dirty="0" smtClean="0">
                <a:solidFill>
                  <a:prstClr val="black"/>
                </a:solidFill>
                <a:latin typeface="Times New Roman" panose="02020603050405020304" pitchFamily="18" charset="0"/>
                <a:ea typeface="+mn-ea"/>
                <a:cs typeface="Times New Roman" panose="02020603050405020304" pitchFamily="18" charset="0"/>
              </a:rPr>
            </a:br>
            <a:r>
              <a:rPr lang="en-IN" sz="2600" b="1" dirty="0" smtClean="0">
                <a:solidFill>
                  <a:prstClr val="black"/>
                </a:solidFill>
                <a:latin typeface="Times New Roman" panose="02020603050405020304" pitchFamily="18" charset="0"/>
                <a:ea typeface="+mn-ea"/>
                <a:cs typeface="Times New Roman" panose="02020603050405020304" pitchFamily="18" charset="0"/>
              </a:rPr>
              <a:t>(</a:t>
            </a:r>
            <a:r>
              <a:rPr lang="en-IN" sz="2600" b="1" dirty="0">
                <a:solidFill>
                  <a:prstClr val="black"/>
                </a:solidFill>
                <a:latin typeface="Times New Roman" panose="02020603050405020304" pitchFamily="18" charset="0"/>
                <a:ea typeface="+mn-ea"/>
                <a:cs typeface="Times New Roman" panose="02020603050405020304" pitchFamily="18" charset="0"/>
              </a:rPr>
              <a:t>Foreign Exchange Rate Determination)</a:t>
            </a:r>
            <a:br>
              <a:rPr lang="en-IN" sz="2600" b="1" dirty="0">
                <a:solidFill>
                  <a:prstClr val="black"/>
                </a:solidFill>
                <a:latin typeface="Times New Roman" panose="02020603050405020304" pitchFamily="18" charset="0"/>
                <a:ea typeface="+mn-ea"/>
                <a:cs typeface="Times New Roman" panose="02020603050405020304" pitchFamily="18" charset="0"/>
              </a:rPr>
            </a:br>
            <a:endParaRPr lang="en-IN" sz="2600" b="1" dirty="0"/>
          </a:p>
        </p:txBody>
      </p:sp>
      <p:sp>
        <p:nvSpPr>
          <p:cNvPr id="3" name="Content Placeholder 2"/>
          <p:cNvSpPr>
            <a:spLocks noGrp="1"/>
          </p:cNvSpPr>
          <p:nvPr>
            <p:ph idx="1"/>
          </p:nvPr>
        </p:nvSpPr>
        <p:spPr>
          <a:xfrm>
            <a:off x="457200" y="1628800"/>
            <a:ext cx="8229600" cy="4497363"/>
          </a:xfrm>
          <a:solidFill>
            <a:schemeClr val="accent3">
              <a:lumMod val="20000"/>
              <a:lumOff val="80000"/>
            </a:schemeClr>
          </a:solidFill>
        </p:spPr>
        <p:txBody>
          <a:bodyPr>
            <a:noAutofit/>
          </a:bodyPr>
          <a:lstStyle/>
          <a:p>
            <a:pPr lvl="0">
              <a:lnSpc>
                <a:spcPct val="150000"/>
              </a:lnSpc>
            </a:pPr>
            <a:r>
              <a:rPr lang="en-IN" sz="2200" dirty="0" smtClean="0">
                <a:solidFill>
                  <a:prstClr val="black"/>
                </a:solidFill>
                <a:latin typeface="Times New Roman" panose="02020603050405020304" pitchFamily="18" charset="0"/>
                <a:cs typeface="Times New Roman" panose="02020603050405020304" pitchFamily="18" charset="0"/>
              </a:rPr>
              <a:t>It is easy to measure the percentage change in the value of a currency.</a:t>
            </a:r>
            <a:endParaRPr lang="en-IN" sz="2200" dirty="0" smtClean="0">
              <a:solidFill>
                <a:prstClr val="black"/>
              </a:solidFill>
              <a:latin typeface="Times New Roman" panose="02020603050405020304" pitchFamily="18" charset="0"/>
              <a:cs typeface="Times New Roman" panose="02020603050405020304" pitchFamily="18" charset="0"/>
            </a:endParaRPr>
          </a:p>
          <a:p>
            <a:pPr lvl="0">
              <a:lnSpc>
                <a:spcPct val="150000"/>
              </a:lnSpc>
            </a:pPr>
            <a:r>
              <a:rPr lang="en-IN" sz="2200" dirty="0" smtClean="0">
                <a:solidFill>
                  <a:prstClr val="black"/>
                </a:solidFill>
                <a:latin typeface="Times New Roman" panose="02020603050405020304" pitchFamily="18" charset="0"/>
                <a:cs typeface="Times New Roman" panose="02020603050405020304" pitchFamily="18" charset="0"/>
              </a:rPr>
              <a:t>But it is more difficult to explain why the value changed. </a:t>
            </a:r>
            <a:endParaRPr lang="en-IN" sz="2200" dirty="0" smtClean="0">
              <a:solidFill>
                <a:prstClr val="black"/>
              </a:solidFill>
              <a:latin typeface="Times New Roman" panose="02020603050405020304" pitchFamily="18" charset="0"/>
              <a:cs typeface="Times New Roman" panose="02020603050405020304" pitchFamily="18" charset="0"/>
            </a:endParaRPr>
          </a:p>
          <a:p>
            <a:pPr lvl="0">
              <a:lnSpc>
                <a:spcPct val="150000"/>
              </a:lnSpc>
            </a:pPr>
            <a:r>
              <a:rPr lang="en-IN" sz="2200" dirty="0" smtClean="0">
                <a:solidFill>
                  <a:prstClr val="black"/>
                </a:solidFill>
                <a:latin typeface="Times New Roman" panose="02020603050405020304" pitchFamily="18" charset="0"/>
                <a:cs typeface="Times New Roman" panose="02020603050405020304" pitchFamily="18" charset="0"/>
              </a:rPr>
              <a:t>It is also difficult to forecast how it may change in the future.</a:t>
            </a:r>
            <a:endParaRPr lang="en-IN" sz="2200" dirty="0" smtClean="0">
              <a:solidFill>
                <a:prstClr val="black"/>
              </a:solidFill>
              <a:latin typeface="Times New Roman" panose="02020603050405020304" pitchFamily="18" charset="0"/>
              <a:cs typeface="Times New Roman" panose="02020603050405020304" pitchFamily="18" charset="0"/>
            </a:endParaRPr>
          </a:p>
          <a:p>
            <a:pPr lvl="0">
              <a:lnSpc>
                <a:spcPct val="150000"/>
              </a:lnSpc>
            </a:pPr>
            <a:r>
              <a:rPr lang="en-IN" sz="2200" dirty="0" smtClean="0">
                <a:solidFill>
                  <a:prstClr val="black"/>
                </a:solidFill>
                <a:latin typeface="Times New Roman" panose="02020603050405020304" pitchFamily="18" charset="0"/>
                <a:cs typeface="Times New Roman" panose="02020603050405020304" pitchFamily="18" charset="0"/>
              </a:rPr>
              <a:t>For this  the concept of equilibrium exchange rate and the factors affecting it must be understood.</a:t>
            </a:r>
            <a:endParaRPr lang="en-IN" sz="2200" dirty="0" smtClean="0">
              <a:solidFill>
                <a:prstClr val="black"/>
              </a:solidFill>
              <a:latin typeface="Times New Roman" panose="02020603050405020304" pitchFamily="18" charset="0"/>
              <a:cs typeface="Times New Roman" panose="02020603050405020304" pitchFamily="18" charset="0"/>
            </a:endParaRPr>
          </a:p>
          <a:p>
            <a:pPr lvl="0">
              <a:lnSpc>
                <a:spcPct val="150000"/>
              </a:lnSpc>
            </a:pPr>
            <a:endParaRPr lang="en-IN" sz="22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Autofit/>
          </a:bodyPr>
          <a:lstStyle/>
          <a:p>
            <a:pPr lvl="0">
              <a:lnSpc>
                <a:spcPct val="150000"/>
              </a:lnSpc>
            </a:pPr>
            <a:r>
              <a:rPr lang="en-IN" sz="2200" dirty="0" smtClean="0">
                <a:solidFill>
                  <a:prstClr val="black"/>
                </a:solidFill>
                <a:latin typeface="Times New Roman" panose="02020603050405020304" pitchFamily="18" charset="0"/>
                <a:cs typeface="Times New Roman" panose="02020603050405020304" pitchFamily="18" charset="0"/>
              </a:rPr>
              <a:t>An </a:t>
            </a:r>
            <a:r>
              <a:rPr lang="en-IN" sz="2200" dirty="0">
                <a:solidFill>
                  <a:prstClr val="black"/>
                </a:solidFill>
                <a:latin typeface="Times New Roman" panose="02020603050405020304" pitchFamily="18" charset="0"/>
                <a:cs typeface="Times New Roman" panose="02020603050405020304" pitchFamily="18" charset="0"/>
              </a:rPr>
              <a:t>exchange rate represents the price of a </a:t>
            </a:r>
            <a:r>
              <a:rPr lang="en-IN" sz="2200" dirty="0" smtClean="0">
                <a:solidFill>
                  <a:prstClr val="black"/>
                </a:solidFill>
                <a:latin typeface="Times New Roman" panose="02020603050405020304" pitchFamily="18" charset="0"/>
                <a:cs typeface="Times New Roman" panose="02020603050405020304" pitchFamily="18" charset="0"/>
              </a:rPr>
              <a:t>currency.</a:t>
            </a:r>
            <a:endParaRPr lang="en-IN" sz="2200" dirty="0" smtClean="0">
              <a:solidFill>
                <a:prstClr val="black"/>
              </a:solidFill>
              <a:latin typeface="Times New Roman" panose="02020603050405020304" pitchFamily="18" charset="0"/>
              <a:cs typeface="Times New Roman" panose="02020603050405020304" pitchFamily="18" charset="0"/>
            </a:endParaRPr>
          </a:p>
          <a:p>
            <a:pPr lvl="0">
              <a:lnSpc>
                <a:spcPct val="150000"/>
              </a:lnSpc>
            </a:pPr>
            <a:r>
              <a:rPr lang="en-IN" sz="2200" dirty="0" smtClean="0">
                <a:solidFill>
                  <a:prstClr val="black"/>
                </a:solidFill>
                <a:latin typeface="Times New Roman" panose="02020603050405020304" pitchFamily="18" charset="0"/>
                <a:cs typeface="Times New Roman" panose="02020603050405020304" pitchFamily="18" charset="0"/>
              </a:rPr>
              <a:t>Like </a:t>
            </a:r>
            <a:r>
              <a:rPr lang="en-IN" sz="2200" dirty="0">
                <a:solidFill>
                  <a:prstClr val="black"/>
                </a:solidFill>
                <a:latin typeface="Times New Roman" panose="02020603050405020304" pitchFamily="18" charset="0"/>
                <a:cs typeface="Times New Roman" panose="02020603050405020304" pitchFamily="18" charset="0"/>
              </a:rPr>
              <a:t>the price of any commodity, the price of a foreign exchange (i.e., foreign exchange rate) also is determined by the demand for and the supply of foreign exchange of a particular country. </a:t>
            </a:r>
            <a:endParaRPr lang="en-IN" sz="2200" dirty="0" smtClean="0">
              <a:solidFill>
                <a:prstClr val="black"/>
              </a:solidFill>
              <a:latin typeface="Times New Roman" panose="02020603050405020304" pitchFamily="18" charset="0"/>
              <a:cs typeface="Times New Roman" panose="02020603050405020304" pitchFamily="18" charset="0"/>
            </a:endParaRPr>
          </a:p>
          <a:p>
            <a:pPr lvl="0">
              <a:lnSpc>
                <a:spcPct val="150000"/>
              </a:lnSpc>
            </a:pPr>
            <a:r>
              <a:rPr lang="en-IN" sz="2200" dirty="0" smtClean="0">
                <a:solidFill>
                  <a:prstClr val="black"/>
                </a:solidFill>
                <a:latin typeface="Times New Roman" panose="02020603050405020304" pitchFamily="18" charset="0"/>
                <a:cs typeface="Times New Roman" panose="02020603050405020304" pitchFamily="18" charset="0"/>
              </a:rPr>
              <a:t>The </a:t>
            </a:r>
            <a:r>
              <a:rPr lang="en-IN" sz="2200" dirty="0">
                <a:solidFill>
                  <a:prstClr val="black"/>
                </a:solidFill>
                <a:latin typeface="Times New Roman" panose="02020603050405020304" pitchFamily="18" charset="0"/>
                <a:cs typeface="Times New Roman" panose="02020603050405020304" pitchFamily="18" charset="0"/>
              </a:rPr>
              <a:t>exchange rate between, say, rupee and US dollar depends upon the demand for US dollar and the supply of US dollar in the Indian foreign exchange </a:t>
            </a:r>
            <a:r>
              <a:rPr lang="en-IN" sz="2200" dirty="0" smtClean="0">
                <a:solidFill>
                  <a:prstClr val="black"/>
                </a:solidFill>
                <a:latin typeface="Times New Roman" panose="02020603050405020304" pitchFamily="18" charset="0"/>
                <a:cs typeface="Times New Roman" panose="02020603050405020304" pitchFamily="18" charset="0"/>
              </a:rPr>
              <a:t>market</a:t>
            </a:r>
            <a:r>
              <a:rPr lang="en-IN" sz="2200" dirty="0">
                <a:solidFill>
                  <a:prstClr val="black"/>
                </a:solidFill>
                <a:latin typeface="Times New Roman" panose="02020603050405020304" pitchFamily="18" charset="0"/>
                <a:cs typeface="Times New Roman" panose="02020603050405020304" pitchFamily="18" charset="0"/>
              </a:rPr>
              <a:t> </a:t>
            </a:r>
            <a:r>
              <a:rPr lang="en-IN" sz="2200" dirty="0" smtClean="0">
                <a:solidFill>
                  <a:prstClr val="black"/>
                </a:solidFill>
                <a:latin typeface="Times New Roman" panose="02020603050405020304" pitchFamily="18" charset="0"/>
                <a:cs typeface="Times New Roman" panose="02020603050405020304" pitchFamily="18" charset="0"/>
              </a:rPr>
              <a:t>and vice versa.</a:t>
            </a:r>
            <a:endParaRPr lang="en-IN" sz="2200" dirty="0" smtClean="0">
              <a:solidFill>
                <a:prstClr val="black"/>
              </a:solidFill>
              <a:latin typeface="Times New Roman" panose="02020603050405020304" pitchFamily="18" charset="0"/>
              <a:cs typeface="Times New Roman" panose="02020603050405020304" pitchFamily="18" charset="0"/>
            </a:endParaRPr>
          </a:p>
          <a:p>
            <a:pPr lvl="0">
              <a:lnSpc>
                <a:spcPct val="150000"/>
              </a:lnSpc>
            </a:pPr>
            <a:r>
              <a:rPr lang="en-IN" sz="2200" dirty="0" smtClean="0">
                <a:solidFill>
                  <a:prstClr val="black"/>
                </a:solidFill>
                <a:latin typeface="Times New Roman" panose="02020603050405020304" pitchFamily="18" charset="0"/>
                <a:cs typeface="Times New Roman" panose="02020603050405020304" pitchFamily="18" charset="0"/>
              </a:rPr>
              <a:t>The </a:t>
            </a:r>
            <a:r>
              <a:rPr lang="en-IN" sz="2200" dirty="0">
                <a:solidFill>
                  <a:prstClr val="black"/>
                </a:solidFill>
                <a:latin typeface="Times New Roman" panose="02020603050405020304" pitchFamily="18" charset="0"/>
                <a:cs typeface="Times New Roman" panose="02020603050405020304" pitchFamily="18" charset="0"/>
              </a:rPr>
              <a:t>prices are same in both these methods.</a:t>
            </a:r>
            <a:endParaRPr lang="en-IN" sz="2200" dirty="0">
              <a:solidFill>
                <a:prstClr val="black"/>
              </a:solidFill>
              <a:latin typeface="Times New Roman" panose="02020603050405020304" pitchFamily="18" charset="0"/>
              <a:cs typeface="Times New Roman" panose="02020603050405020304" pitchFamily="18" charset="0"/>
            </a:endParaRPr>
          </a:p>
          <a:p>
            <a:pPr lvl="0">
              <a:lnSpc>
                <a:spcPct val="150000"/>
              </a:lnSpc>
            </a:pPr>
            <a:endParaRPr lang="en-IN" sz="22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Autofit/>
          </a:bodyPr>
          <a:lstStyle/>
          <a:p>
            <a:pPr lvl="0">
              <a:lnSpc>
                <a:spcPct val="150000"/>
              </a:lnSpc>
            </a:pPr>
            <a:r>
              <a:rPr lang="en-IN" sz="2200" dirty="0">
                <a:solidFill>
                  <a:prstClr val="black"/>
                </a:solidFill>
                <a:latin typeface="Times New Roman" panose="02020603050405020304" pitchFamily="18" charset="0"/>
                <a:cs typeface="Times New Roman" panose="02020603050405020304" pitchFamily="18" charset="0"/>
              </a:rPr>
              <a:t>The equilibrium exchange rate is the rate at which demand for foreign exchange and the supply of foreign exchange are equal. </a:t>
            </a:r>
            <a:endParaRPr lang="en-IN"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pPr marL="342900" lvl="0" indent="-342900">
              <a:spcBef>
                <a:spcPct val="20000"/>
              </a:spcBef>
            </a:pPr>
            <a:r>
              <a:rPr lang="en-IN" sz="2700" b="1" dirty="0">
                <a:solidFill>
                  <a:prstClr val="black"/>
                </a:solidFill>
                <a:latin typeface="Times New Roman" panose="02020603050405020304" pitchFamily="18" charset="0"/>
                <a:ea typeface="+mn-ea"/>
                <a:cs typeface="Times New Roman" panose="02020603050405020304" pitchFamily="18" charset="0"/>
              </a:rPr>
              <a:t>Demand for Foreign Exchange</a:t>
            </a:r>
            <a:br>
              <a:rPr lang="en-IN" sz="2700" b="1" dirty="0">
                <a:solidFill>
                  <a:prstClr val="black"/>
                </a:solidFill>
                <a:latin typeface="Times New Roman" panose="02020603050405020304" pitchFamily="18" charset="0"/>
                <a:ea typeface="+mn-ea"/>
                <a:cs typeface="Times New Roman" panose="02020603050405020304" pitchFamily="18" charset="0"/>
              </a:rPr>
            </a:br>
            <a:endParaRPr lang="en-IN" sz="27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lvl="0" indent="0">
              <a:buNone/>
            </a:pPr>
            <a:r>
              <a:rPr lang="en-US" sz="2200" u="sng" dirty="0" smtClean="0">
                <a:solidFill>
                  <a:prstClr val="black"/>
                </a:solidFill>
                <a:latin typeface="Times New Roman" panose="02020603050405020304" pitchFamily="18" charset="0"/>
                <a:cs typeface="Times New Roman" panose="02020603050405020304" pitchFamily="18" charset="0"/>
              </a:rPr>
              <a:t>Factors:</a:t>
            </a:r>
            <a:endParaRPr lang="en-US" sz="2200" u="sng" dirty="0" smtClean="0">
              <a:solidFill>
                <a:prstClr val="black"/>
              </a:solidFill>
              <a:latin typeface="Times New Roman" panose="02020603050405020304" pitchFamily="18" charset="0"/>
              <a:cs typeface="Times New Roman" panose="02020603050405020304" pitchFamily="18" charset="0"/>
            </a:endParaRPr>
          </a:p>
          <a:p>
            <a:pPr marL="0" lvl="0" indent="0">
              <a:buNone/>
            </a:pPr>
            <a:endParaRPr lang="en-IN" sz="2200" u="sng" dirty="0">
              <a:solidFill>
                <a:prstClr val="black"/>
              </a:solidFill>
              <a:latin typeface="Times New Roman" panose="02020603050405020304" pitchFamily="18" charset="0"/>
              <a:cs typeface="Times New Roman" panose="02020603050405020304" pitchFamily="18" charset="0"/>
            </a:endParaRPr>
          </a:p>
          <a:p>
            <a:pPr marL="457200" lvl="0" indent="-457200">
              <a:buFont typeface="+mj-lt"/>
              <a:buAutoNum type="arabicPeriod"/>
            </a:pPr>
            <a:r>
              <a:rPr lang="en-IN" sz="2200" dirty="0" smtClean="0">
                <a:solidFill>
                  <a:prstClr val="black"/>
                </a:solidFill>
                <a:latin typeface="Times New Roman" panose="02020603050405020304" pitchFamily="18" charset="0"/>
                <a:cs typeface="Times New Roman" panose="02020603050405020304" pitchFamily="18" charset="0"/>
              </a:rPr>
              <a:t>Domestic </a:t>
            </a:r>
            <a:r>
              <a:rPr lang="en-IN" sz="2200" dirty="0">
                <a:solidFill>
                  <a:prstClr val="black"/>
                </a:solidFill>
                <a:latin typeface="Times New Roman" panose="02020603050405020304" pitchFamily="18" charset="0"/>
                <a:cs typeface="Times New Roman" panose="02020603050405020304" pitchFamily="18" charset="0"/>
              </a:rPr>
              <a:t>and foreign prices of goods and services</a:t>
            </a:r>
            <a:r>
              <a:rPr lang="en-IN" sz="2200" dirty="0" smtClean="0">
                <a:solidFill>
                  <a:prstClr val="black"/>
                </a:solidFill>
                <a:latin typeface="Times New Roman" panose="02020603050405020304" pitchFamily="18" charset="0"/>
                <a:cs typeface="Times New Roman" panose="02020603050405020304" pitchFamily="18" charset="0"/>
              </a:rPr>
              <a:t>.</a:t>
            </a:r>
            <a:endParaRPr lang="en-IN" sz="2200" dirty="0" smtClean="0">
              <a:solidFill>
                <a:prstClr val="black"/>
              </a:solidFill>
              <a:latin typeface="Times New Roman" panose="02020603050405020304" pitchFamily="18" charset="0"/>
              <a:cs typeface="Times New Roman" panose="02020603050405020304" pitchFamily="18" charset="0"/>
            </a:endParaRPr>
          </a:p>
          <a:p>
            <a:pPr marL="457200" lvl="0" indent="-457200">
              <a:buFont typeface="+mj-lt"/>
              <a:buAutoNum type="arabicPeriod"/>
            </a:pPr>
            <a:r>
              <a:rPr lang="en-IN" sz="2200" dirty="0" smtClean="0">
                <a:solidFill>
                  <a:prstClr val="black"/>
                </a:solidFill>
                <a:latin typeface="Times New Roman" panose="02020603050405020304" pitchFamily="18" charset="0"/>
                <a:cs typeface="Times New Roman" panose="02020603050405020304" pitchFamily="18" charset="0"/>
              </a:rPr>
              <a:t>Import </a:t>
            </a:r>
            <a:r>
              <a:rPr lang="en-IN" sz="2200" dirty="0">
                <a:solidFill>
                  <a:prstClr val="black"/>
                </a:solidFill>
                <a:latin typeface="Times New Roman" panose="02020603050405020304" pitchFamily="18" charset="0"/>
                <a:cs typeface="Times New Roman" panose="02020603050405020304" pitchFamily="18" charset="0"/>
              </a:rPr>
              <a:t>of goods and services</a:t>
            </a:r>
            <a:r>
              <a:rPr lang="en-IN" sz="2200" dirty="0" smtClean="0">
                <a:solidFill>
                  <a:prstClr val="black"/>
                </a:solidFill>
                <a:latin typeface="Times New Roman" panose="02020603050405020304" pitchFamily="18" charset="0"/>
                <a:cs typeface="Times New Roman" panose="02020603050405020304" pitchFamily="18" charset="0"/>
              </a:rPr>
              <a:t>.</a:t>
            </a:r>
            <a:endParaRPr lang="en-IN" sz="2200" dirty="0" smtClean="0">
              <a:solidFill>
                <a:prstClr val="black"/>
              </a:solidFill>
              <a:latin typeface="Times New Roman" panose="02020603050405020304" pitchFamily="18" charset="0"/>
              <a:cs typeface="Times New Roman" panose="02020603050405020304" pitchFamily="18" charset="0"/>
            </a:endParaRPr>
          </a:p>
          <a:p>
            <a:pPr marL="457200" lvl="0" indent="-457200">
              <a:buFont typeface="+mj-lt"/>
              <a:buAutoNum type="arabicPeriod"/>
            </a:pPr>
            <a:r>
              <a:rPr lang="en-US" sz="2200" dirty="0" smtClean="0">
                <a:solidFill>
                  <a:prstClr val="black"/>
                </a:solidFill>
                <a:latin typeface="Times New Roman" panose="02020603050405020304" pitchFamily="18" charset="0"/>
                <a:cs typeface="Times New Roman" panose="02020603050405020304" pitchFamily="18" charset="0"/>
              </a:rPr>
              <a:t>I</a:t>
            </a:r>
            <a:r>
              <a:rPr lang="en-IN" sz="2200" dirty="0" err="1" smtClean="0">
                <a:solidFill>
                  <a:prstClr val="black"/>
                </a:solidFill>
                <a:latin typeface="Times New Roman" panose="02020603050405020304" pitchFamily="18" charset="0"/>
                <a:cs typeface="Times New Roman" panose="02020603050405020304" pitchFamily="18" charset="0"/>
              </a:rPr>
              <a:t>nvestment</a:t>
            </a:r>
            <a:r>
              <a:rPr lang="en-IN" sz="2200" dirty="0" smtClean="0">
                <a:solidFill>
                  <a:prstClr val="black"/>
                </a:solidFill>
                <a:latin typeface="Times New Roman" panose="02020603050405020304" pitchFamily="18" charset="0"/>
                <a:cs typeface="Times New Roman" panose="02020603050405020304" pitchFamily="18" charset="0"/>
              </a:rPr>
              <a:t> </a:t>
            </a:r>
            <a:r>
              <a:rPr lang="en-IN" sz="2200" dirty="0">
                <a:solidFill>
                  <a:prstClr val="black"/>
                </a:solidFill>
                <a:latin typeface="Times New Roman" panose="02020603050405020304" pitchFamily="18" charset="0"/>
                <a:cs typeface="Times New Roman" panose="02020603050405020304" pitchFamily="18" charset="0"/>
              </a:rPr>
              <a:t>in foreign countries (establishment of industries in foreign countries by Indians</a:t>
            </a:r>
            <a:r>
              <a:rPr lang="en-IN" sz="2200" dirty="0" smtClean="0">
                <a:solidFill>
                  <a:prstClr val="black"/>
                </a:solidFill>
                <a:latin typeface="Times New Roman" panose="02020603050405020304" pitchFamily="18" charset="0"/>
                <a:cs typeface="Times New Roman" panose="02020603050405020304" pitchFamily="18" charset="0"/>
              </a:rPr>
              <a:t>).</a:t>
            </a:r>
            <a:endParaRPr lang="en-IN" sz="2200" dirty="0" smtClean="0">
              <a:solidFill>
                <a:prstClr val="black"/>
              </a:solidFill>
              <a:latin typeface="Times New Roman" panose="02020603050405020304" pitchFamily="18" charset="0"/>
              <a:cs typeface="Times New Roman" panose="02020603050405020304" pitchFamily="18" charset="0"/>
            </a:endParaRPr>
          </a:p>
          <a:p>
            <a:pPr marL="457200" lvl="0" indent="-457200">
              <a:buFont typeface="+mj-lt"/>
              <a:buAutoNum type="arabicPeriod"/>
            </a:pPr>
            <a:r>
              <a:rPr lang="en-IN" sz="2200" dirty="0" smtClean="0">
                <a:solidFill>
                  <a:srgbClr val="222222"/>
                </a:solidFill>
                <a:effectLst/>
                <a:latin typeface="Times New Roman" panose="02020603050405020304"/>
                <a:ea typeface="Times New Roman" panose="02020603050405020304"/>
              </a:rPr>
              <a:t>Other payments involved in international transactions like payments of Indian government to various foreign governments for settlement of their transactions.</a:t>
            </a:r>
            <a:endParaRPr lang="en-IN" sz="2200" dirty="0" smtClean="0">
              <a:solidFill>
                <a:srgbClr val="222222"/>
              </a:solidFill>
              <a:effectLst/>
              <a:latin typeface="Times New Roman" panose="02020603050405020304"/>
              <a:ea typeface="Times New Roman" panose="02020603050405020304"/>
            </a:endParaRPr>
          </a:p>
          <a:p>
            <a:pPr marL="457200" lvl="0" indent="-457200">
              <a:buFont typeface="+mj-lt"/>
              <a:buAutoNum type="arabicPeriod"/>
            </a:pPr>
            <a:r>
              <a:rPr lang="en-IN" sz="2200" dirty="0" smtClean="0">
                <a:solidFill>
                  <a:srgbClr val="222222"/>
                </a:solidFill>
                <a:effectLst/>
                <a:latin typeface="Times New Roman" panose="02020603050405020304"/>
                <a:ea typeface="Times New Roman" panose="02020603050405020304"/>
              </a:rPr>
              <a:t>Other types of outflow of foreign capital like giving donations etc. </a:t>
            </a:r>
            <a:endParaRPr lang="en-IN" sz="2200" dirty="0">
              <a:solidFill>
                <a:prstClr val="black"/>
              </a:solidFill>
              <a:latin typeface="Times New Roman" panose="02020603050405020304" pitchFamily="18" charset="0"/>
              <a:cs typeface="Times New Roman" panose="02020603050405020304" pitchFamily="18" charset="0"/>
            </a:endParaRPr>
          </a:p>
          <a:p>
            <a:pPr lvl="0"/>
            <a:endParaRPr lang="en-IN" sz="2200" dirty="0">
              <a:solidFill>
                <a:prstClr val="black"/>
              </a:solidFill>
              <a:latin typeface="Times New Roman" panose="02020603050405020304" pitchFamily="18" charset="0"/>
              <a:cs typeface="Times New Roman" panose="02020603050405020304" pitchFamily="18" charset="0"/>
            </a:endParaRPr>
          </a:p>
          <a:p>
            <a:pPr lvl="0"/>
            <a:endParaRPr lang="en-IN" sz="2200" dirty="0">
              <a:solidFill>
                <a:prstClr val="black"/>
              </a:solidFill>
            </a:endParaRPr>
          </a:p>
          <a:p>
            <a:pPr lvl="0"/>
            <a:endParaRPr lang="en-IN" sz="2200" dirty="0">
              <a:solidFill>
                <a:prstClr val="black"/>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lstStyle/>
          <a:p>
            <a:r>
              <a:rPr lang="en-IN" sz="2700" b="1" dirty="0">
                <a:solidFill>
                  <a:srgbClr val="222222"/>
                </a:solidFill>
                <a:latin typeface="Times New Roman" panose="02020603050405020304"/>
                <a:ea typeface="Times New Roman" panose="02020603050405020304"/>
                <a:cs typeface="+mn-cs"/>
              </a:rPr>
              <a:t>Supply of Foreign Exchange</a:t>
            </a:r>
            <a:endParaRPr lang="en-IN"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457200" indent="-457200">
              <a:buFont typeface="+mj-lt"/>
              <a:buAutoNum type="arabicPeriod"/>
            </a:pPr>
            <a:endParaRPr lang="en-IN" sz="2200" dirty="0" smtClean="0">
              <a:solidFill>
                <a:srgbClr val="222222"/>
              </a:solidFill>
              <a:effectLst/>
              <a:latin typeface="Times New Roman" panose="02020603050405020304"/>
              <a:ea typeface="Times New Roman" panose="02020603050405020304"/>
            </a:endParaRPr>
          </a:p>
          <a:p>
            <a:pPr marL="0" indent="0">
              <a:buNone/>
            </a:pPr>
            <a:r>
              <a:rPr lang="en-US" sz="2200" u="sng" dirty="0" smtClean="0">
                <a:solidFill>
                  <a:srgbClr val="222222"/>
                </a:solidFill>
                <a:latin typeface="Times New Roman" panose="02020603050405020304"/>
                <a:ea typeface="Times New Roman" panose="02020603050405020304"/>
              </a:rPr>
              <a:t>Factors:</a:t>
            </a:r>
            <a:endParaRPr lang="en-US" sz="2200" u="sng" dirty="0" smtClean="0">
              <a:solidFill>
                <a:srgbClr val="222222"/>
              </a:solidFill>
              <a:latin typeface="Times New Roman" panose="02020603050405020304"/>
              <a:ea typeface="Times New Roman" panose="02020603050405020304"/>
            </a:endParaRPr>
          </a:p>
          <a:p>
            <a:pPr marL="0" indent="0">
              <a:buNone/>
            </a:pPr>
            <a:endParaRPr lang="en-IN" sz="2200" u="sng" dirty="0">
              <a:solidFill>
                <a:srgbClr val="222222"/>
              </a:solidFill>
              <a:latin typeface="Times New Roman" panose="02020603050405020304"/>
              <a:ea typeface="Times New Roman" panose="02020603050405020304"/>
            </a:endParaRPr>
          </a:p>
          <a:p>
            <a:pPr marL="457200" indent="-457200">
              <a:buFont typeface="+mj-lt"/>
              <a:buAutoNum type="arabicPeriod"/>
            </a:pPr>
            <a:r>
              <a:rPr lang="en-IN" sz="2200" dirty="0" smtClean="0">
                <a:solidFill>
                  <a:srgbClr val="222222"/>
                </a:solidFill>
                <a:effectLst/>
                <a:latin typeface="Times New Roman" panose="02020603050405020304"/>
                <a:ea typeface="Times New Roman" panose="02020603050405020304"/>
              </a:rPr>
              <a:t>Exports of goods and services.</a:t>
            </a:r>
            <a:endParaRPr lang="en-IN" sz="2200" dirty="0" smtClean="0">
              <a:solidFill>
                <a:srgbClr val="222222"/>
              </a:solidFill>
              <a:effectLst/>
              <a:latin typeface="Times New Roman" panose="02020603050405020304"/>
              <a:ea typeface="Times New Roman" panose="02020603050405020304"/>
            </a:endParaRPr>
          </a:p>
          <a:p>
            <a:pPr marL="457200" indent="-457200">
              <a:buFont typeface="+mj-lt"/>
              <a:buAutoNum type="arabicPeriod"/>
            </a:pPr>
            <a:r>
              <a:rPr lang="en-IN" sz="2200" dirty="0" smtClean="0">
                <a:solidFill>
                  <a:srgbClr val="222222"/>
                </a:solidFill>
                <a:effectLst/>
                <a:latin typeface="Times New Roman" panose="02020603050405020304"/>
                <a:ea typeface="Times New Roman" panose="02020603050405020304"/>
              </a:rPr>
              <a:t>Inflow of foreign capital.</a:t>
            </a:r>
            <a:endParaRPr lang="en-IN" sz="2200" dirty="0" smtClean="0">
              <a:solidFill>
                <a:srgbClr val="222222"/>
              </a:solidFill>
              <a:effectLst/>
              <a:latin typeface="Times New Roman" panose="02020603050405020304"/>
              <a:ea typeface="Times New Roman" panose="02020603050405020304"/>
            </a:endParaRPr>
          </a:p>
          <a:p>
            <a:pPr marL="457200" indent="-457200">
              <a:buFont typeface="+mj-lt"/>
              <a:buAutoNum type="arabicPeriod"/>
            </a:pPr>
            <a:r>
              <a:rPr lang="en-IN" sz="2200" dirty="0" smtClean="0">
                <a:solidFill>
                  <a:srgbClr val="222222"/>
                </a:solidFill>
                <a:effectLst/>
                <a:latin typeface="Times New Roman" panose="02020603050405020304"/>
                <a:ea typeface="Times New Roman" panose="02020603050405020304"/>
              </a:rPr>
              <a:t>Payments made by the foreign governments to Indian government for settling their transactions.</a:t>
            </a:r>
            <a:endParaRPr lang="en-IN" sz="2200" dirty="0" smtClean="0">
              <a:solidFill>
                <a:srgbClr val="222222"/>
              </a:solidFill>
              <a:effectLst/>
              <a:latin typeface="Times New Roman" panose="02020603050405020304"/>
              <a:ea typeface="Times New Roman" panose="02020603050405020304"/>
            </a:endParaRPr>
          </a:p>
          <a:p>
            <a:pPr marL="457200" indent="-457200">
              <a:buFont typeface="+mj-lt"/>
              <a:buAutoNum type="arabicPeriod"/>
            </a:pPr>
            <a:r>
              <a:rPr lang="en-IN" sz="2200" dirty="0" smtClean="0">
                <a:solidFill>
                  <a:srgbClr val="222222"/>
                </a:solidFill>
                <a:effectLst/>
                <a:latin typeface="Times New Roman" panose="02020603050405020304"/>
                <a:ea typeface="Times New Roman" panose="02020603050405020304"/>
              </a:rPr>
              <a:t>Other types of inflow of foreign capital like remittances by the NRIs, donations received etc. </a:t>
            </a:r>
            <a:endParaRPr lang="en-IN"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dirty="0"/>
          </a:p>
        </p:txBody>
      </p:sp>
      <p:pic>
        <p:nvPicPr>
          <p:cNvPr id="1026" name="Picture 2" descr="C:\Users\user\Downloads\CamScanner 04-25-2022 07.25.54_1.jp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209386" y="332656"/>
            <a:ext cx="8725228" cy="60486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IN" sz="2200" dirty="0" smtClean="0">
                <a:solidFill>
                  <a:srgbClr val="222222"/>
                </a:solidFill>
                <a:effectLst/>
                <a:latin typeface="Times New Roman" panose="02020603050405020304"/>
                <a:ea typeface="Times New Roman" panose="02020603050405020304"/>
              </a:rPr>
              <a:t>DD is the demand curve for US dollars and SS is the supply of US dollars. The equilibrium exchange rate is determined at point 'e' where demand and supply curves intersect each other i.e. demand and supply become equal. Thus OP is the equilibrium rate.</a:t>
            </a:r>
            <a:br>
              <a:rPr lang="en-IN" sz="2200" dirty="0" smtClean="0">
                <a:solidFill>
                  <a:srgbClr val="222222"/>
                </a:solidFill>
                <a:effectLst/>
                <a:latin typeface="Times New Roman" panose="02020603050405020304"/>
                <a:ea typeface="Times New Roman" panose="02020603050405020304"/>
              </a:rPr>
            </a:br>
            <a:br>
              <a:rPr lang="en-IN" sz="2200" dirty="0" smtClean="0">
                <a:solidFill>
                  <a:srgbClr val="222222"/>
                </a:solidFill>
                <a:effectLst/>
                <a:latin typeface="Times New Roman" panose="02020603050405020304"/>
                <a:ea typeface="Times New Roman" panose="02020603050405020304"/>
              </a:rPr>
            </a:br>
            <a:r>
              <a:rPr lang="en-IN" sz="2200" dirty="0" smtClean="0">
                <a:solidFill>
                  <a:srgbClr val="222222"/>
                </a:solidFill>
                <a:effectLst/>
                <a:latin typeface="Times New Roman" panose="02020603050405020304"/>
                <a:ea typeface="Times New Roman" panose="02020603050405020304"/>
              </a:rPr>
              <a:t>If the demand for foreign exchange is less than the supply (demand is at point 'a' and supply is at point 'b'), the exchange rate is fixed at 'OP,' In contrast, if the demand is in excess of supply (demand is at point 'd' and supply in at point 'c'), the exchange rate is fixed at 'OP,'</a:t>
            </a:r>
            <a:br>
              <a:rPr lang="en-IN" sz="2200" dirty="0" smtClean="0">
                <a:solidFill>
                  <a:srgbClr val="222222"/>
                </a:solidFill>
                <a:effectLst/>
                <a:latin typeface="Times New Roman" panose="02020603050405020304"/>
                <a:ea typeface="Times New Roman" panose="02020603050405020304"/>
              </a:rPr>
            </a:br>
            <a:br>
              <a:rPr lang="en-IN" sz="2200" dirty="0" smtClean="0">
                <a:solidFill>
                  <a:srgbClr val="222222"/>
                </a:solidFill>
                <a:effectLst/>
                <a:latin typeface="Times New Roman" panose="02020603050405020304"/>
                <a:ea typeface="Times New Roman" panose="02020603050405020304"/>
              </a:rPr>
            </a:br>
            <a:endParaRPr lang="en-IN" sz="2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12308</Words>
  <Application>WPS Presentation</Application>
  <PresentationFormat>On-screen Show (4:3)</PresentationFormat>
  <Paragraphs>190</Paragraphs>
  <Slides>27</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27</vt:i4>
      </vt:variant>
    </vt:vector>
  </HeadingPairs>
  <TitlesOfParts>
    <vt:vector size="37" baseType="lpstr">
      <vt:lpstr>Arial</vt:lpstr>
      <vt:lpstr>SimSun</vt:lpstr>
      <vt:lpstr>Wingdings</vt:lpstr>
      <vt:lpstr>Times New Roman</vt:lpstr>
      <vt:lpstr>Times New Roman</vt:lpstr>
      <vt:lpstr>Calibri</vt:lpstr>
      <vt:lpstr>Microsoft YaHei</vt:lpstr>
      <vt:lpstr>Arial Unicode MS</vt:lpstr>
      <vt:lpstr>Calibri</vt:lpstr>
      <vt:lpstr>Office Theme</vt:lpstr>
      <vt:lpstr>Exchange Rate</vt:lpstr>
      <vt:lpstr> Exchange Rate Behaviour </vt:lpstr>
      <vt:lpstr>Equilibrium Exchange Rate  (Foreign Exchange Rate Determination) </vt:lpstr>
      <vt:lpstr>PowerPoint 演示文稿</vt:lpstr>
      <vt:lpstr>PowerPoint 演示文稿</vt:lpstr>
      <vt:lpstr>Demand for Foreign Exchange </vt:lpstr>
      <vt:lpstr>Supply of Foreign Exchange</vt:lpstr>
      <vt:lpstr>PowerPoint 演示文稿</vt:lpstr>
      <vt:lpstr>PowerPoint 演示文稿</vt:lpstr>
      <vt:lpstr>PowerPoint 演示文稿</vt:lpstr>
      <vt:lpstr>Factors influencing or Determining Exchange Rate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Exchange Rate Movements   </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57</cp:revision>
  <dcterms:created xsi:type="dcterms:W3CDTF">2022-04-04T09:43:00Z</dcterms:created>
  <dcterms:modified xsi:type="dcterms:W3CDTF">2024-08-31T07:20:54Z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365F0585DB8F43038C7716D872344AD2_12</vt:lpwstr>
  </property>
  <property fmtid="{D5CDD505-2E9C-101B-9397-08002B2CF9AE}" pid="3" name="KSOProductBuildVer">
    <vt:lpwstr>1033-12.2.0.17562</vt:lpwstr>
  </property>
</Properties>
</file>