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307" r:id="rId3"/>
    <p:sldId id="309" r:id="rId4"/>
    <p:sldId id="284" r:id="rId5"/>
    <p:sldId id="288" r:id="rId6"/>
    <p:sldId id="287"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notesMaster" Target="notesMasters/notesMaster1.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BEA222-1CD3-440E-A71B-8A8A5AD0A5A5}" type="datetimeFigureOut">
              <a:rPr lang="en-IN" smtClean="0"/>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771BE6-C356-49C6-A736-277CB2F83F2F}"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3DCD619-7F6A-4220-8B4B-F704FFD8E0C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3DCD619-7F6A-4220-8B4B-F704FFD8E0C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3DCD619-7F6A-4220-8B4B-F704FFD8E0C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3DCD619-7F6A-4220-8B4B-F704FFD8E0C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3DCD619-7F6A-4220-8B4B-F704FFD8E0C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C3DCD619-7F6A-4220-8B4B-F704FFD8E0C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C3DCD619-7F6A-4220-8B4B-F704FFD8E0C5}"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3DCD619-7F6A-4220-8B4B-F704FFD8E0C5}"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DCD619-7F6A-4220-8B4B-F704FFD8E0C5}"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3DCD619-7F6A-4220-8B4B-F704FFD8E0C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3DCD619-7F6A-4220-8B4B-F704FFD8E0C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8BB3FB-706B-42EC-AA3F-419C2FC94ABE}"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DCD619-7F6A-4220-8B4B-F704FFD8E0C5}"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BB3FB-706B-42EC-AA3F-419C2FC94ABE}"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2">
              <a:lumMod val="20000"/>
              <a:lumOff val="80000"/>
            </a:schemeClr>
          </a:solidFill>
        </p:spPr>
        <p:txBody>
          <a:bodyPr/>
          <a:lstStyle/>
          <a:p>
            <a:r>
              <a:rPr lang="en-IN" sz="2800" b="1" dirty="0">
                <a:solidFill>
                  <a:srgbClr val="FF0000"/>
                </a:solidFill>
                <a:latin typeface="Times New Roman" panose="02020603050405020304"/>
                <a:ea typeface="Calibri" panose="020F0502020204030204"/>
                <a:cs typeface="Times New Roman" panose="02020603050405020304"/>
              </a:rPr>
              <a:t>Exchange Rate Movements</a:t>
            </a:r>
            <a:endParaRPr lang="en-IN" sz="2800" b="1" dirty="0">
              <a:solidFill>
                <a:srgbClr val="FF0000"/>
              </a:solidFill>
              <a:latin typeface="Times New Roman" panose="02020603050405020304"/>
              <a:ea typeface="Calibri" panose="020F0502020204030204"/>
              <a:cs typeface="Times New Roman" panose="02020603050405020304"/>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340768"/>
            <a:ext cx="8229600" cy="5112568"/>
          </a:xfrm>
          <a:solidFill>
            <a:schemeClr val="accent3">
              <a:lumMod val="20000"/>
              <a:lumOff val="80000"/>
            </a:schemeClr>
          </a:solidFill>
        </p:spPr>
        <p:txBody>
          <a:bodyPr>
            <a:noAutofit/>
          </a:bodyPr>
          <a:lstStyle/>
          <a:p>
            <a:pPr marL="0" indent="0">
              <a:lnSpc>
                <a:spcPct val="115000"/>
              </a:lnSpc>
              <a:spcAft>
                <a:spcPts val="1000"/>
              </a:spcAft>
              <a:buNone/>
            </a:pPr>
            <a:r>
              <a:rPr lang="en-IN" sz="2200" b="1" dirty="0">
                <a:latin typeface="Times New Roman" panose="02020603050405020304"/>
                <a:ea typeface="Calibri" panose="020F0502020204030204"/>
                <a:cs typeface="Times New Roman" panose="02020603050405020304"/>
              </a:rPr>
              <a:t>3. Market-based approach</a:t>
            </a:r>
            <a:r>
              <a:rPr lang="en-IN" sz="2200" b="1" dirty="0" smtClean="0">
                <a:latin typeface="Times New Roman" panose="02020603050405020304"/>
                <a:ea typeface="Calibri" panose="020F0502020204030204"/>
                <a:cs typeface="Times New Roman" panose="02020603050405020304"/>
              </a:rPr>
              <a:t>:</a:t>
            </a:r>
            <a:endParaRPr lang="en-IN" sz="2200" b="1"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b="1"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 </a:t>
            </a:r>
            <a:r>
              <a:rPr lang="en-IN" sz="2200" dirty="0">
                <a:latin typeface="Times New Roman" panose="02020603050405020304"/>
                <a:ea typeface="Calibri" panose="020F0502020204030204"/>
                <a:cs typeface="Times New Roman" panose="02020603050405020304"/>
              </a:rPr>
              <a:t>In this technique, the future rates are estimated on the basis of spot and forward rates prevailing in the market and on the expected changes about market in future.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Suppose </a:t>
            </a:r>
            <a:r>
              <a:rPr lang="en-IN" sz="2200" dirty="0">
                <a:latin typeface="Times New Roman" panose="02020603050405020304"/>
                <a:ea typeface="Calibri" panose="020F0502020204030204"/>
                <a:cs typeface="Times New Roman" panose="02020603050405020304"/>
              </a:rPr>
              <a:t>one US dollar today sold for 70, but due to some pressure (economic or noneconomic) the dollar is expected to appreciate (rupee depreciates) to 71 in the near future. If the speculators have this kind of expectation, they will begin buying the dollar today (spot) so that in the near future, when the dollar becomes costlier they can sell and thereby make a profit equal to 1 per dollar. Thus spot rate can be used to forecast, because it represents the market's expectation of the spot rate in the near future.</a:t>
            </a:r>
            <a:endParaRPr lang="en-IN" sz="2200" dirty="0">
              <a:ea typeface="Calibri" panose="020F0502020204030204"/>
              <a:cs typeface="Times New Roman" panose="02020603050405020304"/>
            </a:endParaRPr>
          </a:p>
          <a:p>
            <a:pPr marL="0" indent="0">
              <a:lnSpc>
                <a:spcPct val="115000"/>
              </a:lnSpc>
              <a:spcAft>
                <a:spcPts val="1000"/>
              </a:spcAft>
              <a:buNone/>
            </a:pPr>
            <a:endParaRPr lang="en-IN" sz="2200" dirty="0">
              <a:ea typeface="Calibri" panose="020F0502020204030204"/>
              <a:cs typeface="Times New Roman" panose="02020603050405020304"/>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84784"/>
            <a:ext cx="8229600" cy="4641379"/>
          </a:xfrm>
          <a:solidFill>
            <a:schemeClr val="accent3">
              <a:lumMod val="20000"/>
              <a:lumOff val="80000"/>
            </a:schemeClr>
          </a:solidFill>
        </p:spPr>
        <p:txBody>
          <a:bodyPr>
            <a:noAutofit/>
          </a:bodyPr>
          <a:lstStyle/>
          <a:p>
            <a:pPr marL="0" indent="0">
              <a:lnSpc>
                <a:spcPct val="115000"/>
              </a:lnSpc>
              <a:spcAft>
                <a:spcPts val="1000"/>
              </a:spcAft>
              <a:buNone/>
            </a:pPr>
            <a:r>
              <a:rPr lang="en-IN" sz="2000" b="1" dirty="0" smtClean="0">
                <a:latin typeface="Times New Roman" panose="02020603050405020304"/>
                <a:ea typeface="Calibri" panose="020F0502020204030204"/>
                <a:cs typeface="Times New Roman" panose="02020603050405020304"/>
              </a:rPr>
              <a:t>4. Mixed </a:t>
            </a:r>
            <a:r>
              <a:rPr lang="en-IN" sz="2000" b="1" dirty="0">
                <a:latin typeface="Times New Roman" panose="02020603050405020304"/>
                <a:ea typeface="Calibri" panose="020F0502020204030204"/>
                <a:cs typeface="Times New Roman" panose="02020603050405020304"/>
              </a:rPr>
              <a:t>forecasting approach:</a:t>
            </a:r>
            <a:r>
              <a:rPr lang="en-IN" sz="2000" dirty="0">
                <a:latin typeface="Times New Roman" panose="02020603050405020304"/>
                <a:ea typeface="Calibri" panose="020F0502020204030204"/>
                <a:cs typeface="Times New Roman" panose="02020603050405020304"/>
              </a:rPr>
              <a:t> </a:t>
            </a:r>
            <a:endParaRPr lang="en-IN" sz="20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000" dirty="0" smtClean="0">
                <a:latin typeface="Times New Roman" panose="02020603050405020304"/>
                <a:ea typeface="Calibri" panose="020F0502020204030204"/>
                <a:cs typeface="Times New Roman" panose="02020603050405020304"/>
              </a:rPr>
              <a:t>Under this approach, forecaster </a:t>
            </a:r>
            <a:r>
              <a:rPr lang="en-IN" sz="2000" dirty="0">
                <a:latin typeface="Times New Roman" panose="02020603050405020304"/>
                <a:ea typeface="Calibri" panose="020F0502020204030204"/>
                <a:cs typeface="Times New Roman" panose="02020603050405020304"/>
              </a:rPr>
              <a:t>uses a combination of different techniques. This technique is called mixed forecasting approach. </a:t>
            </a:r>
            <a:endParaRPr lang="en-IN" sz="20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000" dirty="0" smtClean="0">
                <a:latin typeface="Times New Roman" panose="02020603050405020304"/>
                <a:ea typeface="Calibri" panose="020F0502020204030204"/>
                <a:cs typeface="Times New Roman" panose="02020603050405020304"/>
              </a:rPr>
              <a:t>Under </a:t>
            </a:r>
            <a:r>
              <a:rPr lang="en-IN" sz="2000" dirty="0">
                <a:latin typeface="Times New Roman" panose="02020603050405020304"/>
                <a:ea typeface="Calibri" panose="020F0502020204030204"/>
                <a:cs typeface="Times New Roman" panose="02020603050405020304"/>
              </a:rPr>
              <a:t>mixed approach, each of the techniques is given a particular weight, the total weight being 1 (or 100%). The result of each technique is multiplied by the weight and they are then totalled to get the final forecast</a:t>
            </a:r>
            <a:r>
              <a:rPr lang="en-IN" sz="2000" dirty="0" smtClean="0">
                <a:latin typeface="Times New Roman" panose="02020603050405020304"/>
                <a:ea typeface="Calibri" panose="020F0502020204030204"/>
                <a:cs typeface="Times New Roman" panose="02020603050405020304"/>
              </a:rPr>
              <a:t>.. </a:t>
            </a:r>
            <a:endParaRPr lang="en-IN" sz="20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000" b="1" dirty="0" smtClean="0">
                <a:latin typeface="Times New Roman" panose="02020603050405020304"/>
                <a:ea typeface="Calibri" panose="020F0502020204030204"/>
                <a:cs typeface="Times New Roman" panose="02020603050405020304"/>
              </a:rPr>
              <a:t>For </a:t>
            </a:r>
            <a:r>
              <a:rPr lang="en-IN" sz="2000" b="1" dirty="0">
                <a:latin typeface="Times New Roman" panose="02020603050405020304"/>
                <a:ea typeface="Calibri" panose="020F0502020204030204"/>
                <a:cs typeface="Times New Roman" panose="02020603050405020304"/>
              </a:rPr>
              <a:t>example,</a:t>
            </a:r>
            <a:r>
              <a:rPr lang="en-IN" sz="2000" dirty="0">
                <a:latin typeface="Times New Roman" panose="02020603050405020304"/>
                <a:ea typeface="Calibri" panose="020F0502020204030204"/>
                <a:cs typeface="Times New Roman" panose="02020603050405020304"/>
              </a:rPr>
              <a:t> the value of rupee (in relation to dollar) after a three-month period is forecasted by different techniques as 70, 71 and 70.5. If the forecaster assigns weight respectively at 20%, 30% and 50%, the weighted average will be:</a:t>
            </a:r>
            <a:endParaRPr lang="en-IN" sz="2000" dirty="0">
              <a:ea typeface="Calibri" panose="020F0502020204030204"/>
              <a:cs typeface="Times New Roman" panose="02020603050405020304"/>
            </a:endParaRPr>
          </a:p>
          <a:p>
            <a:pPr marL="0" indent="0">
              <a:lnSpc>
                <a:spcPct val="115000"/>
              </a:lnSpc>
              <a:spcAft>
                <a:spcPts val="1000"/>
              </a:spcAft>
              <a:buNone/>
            </a:pPr>
            <a:r>
              <a:rPr lang="en-IN" sz="2000" dirty="0" smtClean="0">
                <a:latin typeface="Times New Roman" panose="02020603050405020304"/>
                <a:ea typeface="Calibri" panose="020F0502020204030204"/>
                <a:cs typeface="Times New Roman" panose="02020603050405020304"/>
              </a:rPr>
              <a:t> = 70x0.2 </a:t>
            </a:r>
            <a:r>
              <a:rPr lang="en-IN" sz="2000" dirty="0">
                <a:latin typeface="Times New Roman" panose="02020603050405020304"/>
                <a:ea typeface="Calibri" panose="020F0502020204030204"/>
                <a:cs typeface="Times New Roman" panose="02020603050405020304"/>
              </a:rPr>
              <a:t>+ 71 x0.3 + 70.5 x 0.5 = </a:t>
            </a:r>
            <a:r>
              <a:rPr lang="en-IN" sz="2000" b="1" dirty="0" smtClean="0">
                <a:latin typeface="Times New Roman" panose="02020603050405020304"/>
                <a:ea typeface="Calibri" panose="020F0502020204030204"/>
                <a:cs typeface="Times New Roman" panose="02020603050405020304"/>
              </a:rPr>
              <a:t>Rs.70.55</a:t>
            </a:r>
            <a:r>
              <a:rPr lang="en-IN" sz="2000" dirty="0" smtClean="0">
                <a:latin typeface="Times New Roman" panose="02020603050405020304"/>
                <a:ea typeface="Calibri" panose="020F0502020204030204"/>
                <a:cs typeface="Times New Roman" panose="02020603050405020304"/>
              </a:rPr>
              <a:t> </a:t>
            </a:r>
            <a:endParaRPr lang="en-IN" sz="2000" dirty="0">
              <a:ea typeface="Calibri" panose="020F0502020204030204"/>
              <a:cs typeface="Times New Roman" panose="02020603050405020304"/>
            </a:endParaRPr>
          </a:p>
          <a:p>
            <a:endParaRPr lang="en-IN"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15000"/>
              </a:lnSpc>
              <a:spcAft>
                <a:spcPts val="1000"/>
              </a:spcAft>
              <a:buNone/>
            </a:pPr>
            <a:r>
              <a:rPr lang="en-IN" sz="2200" b="1" dirty="0" smtClean="0">
                <a:latin typeface="Times New Roman" panose="02020603050405020304"/>
                <a:ea typeface="Calibri" panose="020F0502020204030204"/>
                <a:cs typeface="Times New Roman" panose="02020603050405020304"/>
              </a:rPr>
              <a:t>5</a:t>
            </a:r>
            <a:r>
              <a:rPr lang="en-IN" sz="2200" b="1" dirty="0">
                <a:latin typeface="Times New Roman" panose="02020603050405020304"/>
                <a:ea typeface="Calibri" panose="020F0502020204030204"/>
                <a:cs typeface="Times New Roman" panose="02020603050405020304"/>
              </a:rPr>
              <a:t>. Balance of payment approach:</a:t>
            </a:r>
            <a:r>
              <a:rPr lang="en-IN" sz="2200" dirty="0">
                <a:latin typeface="Times New Roman" panose="02020603050405020304"/>
                <a:ea typeface="Calibri" panose="020F0502020204030204"/>
                <a:cs typeface="Times New Roman" panose="02020603050405020304"/>
              </a:rPr>
              <a:t> </a:t>
            </a:r>
            <a:endParaRPr lang="en-IN" sz="22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Under </a:t>
            </a:r>
            <a:r>
              <a:rPr lang="en-IN" sz="2200" dirty="0">
                <a:latin typeface="Times New Roman" panose="02020603050405020304"/>
                <a:ea typeface="Calibri" panose="020F0502020204030204"/>
                <a:cs typeface="Times New Roman" panose="02020603050405020304"/>
              </a:rPr>
              <a:t>this approach demand and supply determine the movement of the currency.</a:t>
            </a:r>
            <a:endParaRPr lang="en-IN" sz="2200" dirty="0">
              <a:ea typeface="Calibri" panose="020F0502020204030204"/>
              <a:cs typeface="Times New Roman" panose="02020603050405020304"/>
            </a:endParaRPr>
          </a:p>
          <a:p>
            <a:pPr marL="0" indent="0">
              <a:lnSpc>
                <a:spcPct val="115000"/>
              </a:lnSpc>
              <a:spcAft>
                <a:spcPts val="1000"/>
              </a:spcAft>
              <a:buNone/>
            </a:pPr>
            <a:r>
              <a:rPr lang="en-IN" sz="2200" b="1" dirty="0" smtClean="0">
                <a:latin typeface="Times New Roman" panose="02020603050405020304"/>
                <a:ea typeface="Calibri" panose="020F0502020204030204"/>
                <a:cs typeface="Times New Roman" panose="02020603050405020304"/>
              </a:rPr>
              <a:t>6</a:t>
            </a:r>
            <a:r>
              <a:rPr lang="en-IN" sz="2200" b="1" dirty="0">
                <a:latin typeface="Times New Roman" panose="02020603050405020304"/>
                <a:ea typeface="Calibri" panose="020F0502020204030204"/>
                <a:cs typeface="Times New Roman" panose="02020603050405020304"/>
              </a:rPr>
              <a:t>. Monetary approach:</a:t>
            </a:r>
            <a:r>
              <a:rPr lang="en-IN" sz="2200" dirty="0">
                <a:latin typeface="Times New Roman" panose="02020603050405020304"/>
                <a:ea typeface="Calibri" panose="020F0502020204030204"/>
                <a:cs typeface="Times New Roman" panose="02020603050405020304"/>
              </a:rPr>
              <a:t> </a:t>
            </a:r>
            <a:endParaRPr lang="en-IN" sz="22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This </a:t>
            </a:r>
            <a:r>
              <a:rPr lang="en-IN" sz="2200" dirty="0">
                <a:latin typeface="Times New Roman" panose="02020603050405020304"/>
                <a:ea typeface="Calibri" panose="020F0502020204030204"/>
                <a:cs typeface="Times New Roman" panose="02020603050405020304"/>
              </a:rPr>
              <a:t>method is opposite of demand and supply approach. According to monetary approach when the GNP of a country expands, it leads to increase in exports and decrease in imports. It assumes constant money supply and full employment situation.</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3000" b="1" dirty="0" smtClean="0"/>
              <a:t>Arbitrage</a:t>
            </a:r>
            <a:endParaRPr lang="en-IN" sz="30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Arbitrage means buying and selling of the same commodity in different markets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the context of foreign exchange market, arbitrage means the simultaneous buying and selling of a foreign currency in two markets in order to make profit from the exchange rate difference between the markets.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To </a:t>
            </a:r>
            <a:r>
              <a:rPr lang="en-IN" sz="2200" dirty="0">
                <a:latin typeface="Times New Roman" panose="02020603050405020304" pitchFamily="18" charset="0"/>
                <a:ea typeface="Calibri" panose="020F0502020204030204"/>
                <a:cs typeface="Times New Roman" panose="02020603050405020304" pitchFamily="18" charset="0"/>
              </a:rPr>
              <a:t>be more clearly, the term arbitrage refers to the purchase of a currency in the market where it is cheaper, for immediate resale in another market where it is relatively expensive so as to make a </a:t>
            </a:r>
            <a:r>
              <a:rPr lang="en-IN" sz="2200" dirty="0" smtClean="0">
                <a:latin typeface="Times New Roman" panose="02020603050405020304" pitchFamily="18" charset="0"/>
                <a:ea typeface="Calibri" panose="020F0502020204030204"/>
                <a:cs typeface="Times New Roman" panose="02020603050405020304" pitchFamily="18" charset="0"/>
              </a:rPr>
              <a:t>profit.</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An </a:t>
            </a:r>
            <a:r>
              <a:rPr lang="en-IN" sz="2200" dirty="0">
                <a:latin typeface="Times New Roman" panose="02020603050405020304"/>
                <a:ea typeface="Calibri" panose="020F0502020204030204"/>
                <a:cs typeface="Times New Roman" panose="02020603050405020304"/>
              </a:rPr>
              <a:t>individual who engages in an arbitrage transaction is called </a:t>
            </a:r>
            <a:r>
              <a:rPr lang="en-IN" sz="2200" dirty="0" smtClean="0">
                <a:latin typeface="Times New Roman" panose="02020603050405020304"/>
                <a:ea typeface="Calibri" panose="020F0502020204030204"/>
                <a:cs typeface="Times New Roman" panose="02020603050405020304"/>
              </a:rPr>
              <a:t>a </a:t>
            </a:r>
            <a:r>
              <a:rPr lang="en-IN" sz="2200" dirty="0" err="1" smtClean="0">
                <a:latin typeface="Times New Roman" panose="02020603050405020304"/>
                <a:ea typeface="Calibri" panose="020F0502020204030204"/>
                <a:cs typeface="Times New Roman" panose="02020603050405020304"/>
              </a:rPr>
              <a:t>arbitraguer</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a:latin typeface="Times New Roman" panose="02020603050405020304"/>
                <a:ea typeface="Calibri" panose="020F0502020204030204"/>
                <a:cs typeface="Times New Roman" panose="02020603050405020304"/>
              </a:rPr>
              <a:t>Take an example. </a:t>
            </a:r>
            <a:endParaRPr lang="en-IN" sz="22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If </a:t>
            </a:r>
            <a:r>
              <a:rPr lang="en-IN" sz="2200" dirty="0">
                <a:latin typeface="Times New Roman" panose="02020603050405020304"/>
                <a:ea typeface="Calibri" panose="020F0502020204030204"/>
                <a:cs typeface="Times New Roman" panose="02020603050405020304"/>
              </a:rPr>
              <a:t>the dollar price of pounds were $ 1.95 in New York and $ 1.99 in London, an arbitrager (usually a commercial bank or a foreign exchange dealer) would </a:t>
            </a:r>
            <a:r>
              <a:rPr lang="en-IN" sz="2200" dirty="0" smtClean="0">
                <a:latin typeface="Times New Roman" panose="02020603050405020304"/>
                <a:ea typeface="Calibri" panose="020F0502020204030204"/>
                <a:cs typeface="Times New Roman" panose="02020603050405020304"/>
              </a:rPr>
              <a:t>purchase </a:t>
            </a:r>
            <a:r>
              <a:rPr lang="en-IN" sz="2200" dirty="0">
                <a:latin typeface="Times New Roman" panose="02020603050405020304"/>
                <a:ea typeface="Calibri" panose="020F0502020204030204"/>
                <a:cs typeface="Times New Roman" panose="02020603050405020304"/>
              </a:rPr>
              <a:t>pounds at $ 1.95 in New York and immediately resell them in London for $ 1.99, thus earning a profit of $ 0.04 per pound. If the transaction involved £ 1 million, the profit would be $ 40,000 within few minutes (transaction cost etc. are ignored).</a:t>
            </a:r>
            <a:endParaRPr lang="en-IN" sz="2200" dirty="0">
              <a:ea typeface="Calibri" panose="020F0502020204030204"/>
              <a:cs typeface="Times New Roman" panose="02020603050405020304"/>
            </a:endParaRPr>
          </a:p>
          <a:p>
            <a:pPr>
              <a:lnSpc>
                <a:spcPct val="115000"/>
              </a:lnSpc>
              <a:spcAft>
                <a:spcPts val="1000"/>
              </a:spcAft>
            </a:pP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However, as arbitrage continues, the exchange rate between the two currencies tends to get equalized in the two markets (monetary centres).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What </a:t>
            </a:r>
            <a:r>
              <a:rPr lang="en-IN" sz="2200" dirty="0">
                <a:latin typeface="Times New Roman" panose="02020603050405020304"/>
                <a:ea typeface="Calibri" panose="020F0502020204030204"/>
                <a:cs typeface="Times New Roman" panose="02020603050405020304"/>
              </a:rPr>
              <a:t>actually happens is that the sale of pounds in London increases the supply of pounds there. This results in a decrease in the dollar price of pounds in London. Due to arbitrage, the demand for pounds in New York increases. This increases the dollar price of pounds in New York.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This </a:t>
            </a:r>
            <a:r>
              <a:rPr lang="en-IN" sz="2200" dirty="0">
                <a:latin typeface="Times New Roman" panose="02020603050405020304"/>
                <a:ea typeface="Calibri" panose="020F0502020204030204"/>
                <a:cs typeface="Times New Roman" panose="02020603050405020304"/>
              </a:rPr>
              <a:t>process continues till the dollar prices become equal in the two countries so that arbitrage does not become profitable now.</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2600" b="1" dirty="0" smtClean="0"/>
              <a:t>Types of arbitrage</a:t>
            </a:r>
            <a:endParaRPr lang="en-IN" sz="26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50000"/>
              </a:lnSpc>
            </a:pPr>
            <a:r>
              <a:rPr lang="en-IN" sz="2200" b="1" dirty="0" smtClean="0">
                <a:latin typeface="Times New Roman" panose="02020603050405020304"/>
                <a:ea typeface="Calibri" panose="020F0502020204030204"/>
              </a:rPr>
              <a:t>Two-point arbitrage: </a:t>
            </a:r>
            <a:endParaRPr lang="en-IN" sz="2200" b="1" dirty="0" smtClean="0">
              <a:latin typeface="Times New Roman" panose="02020603050405020304"/>
              <a:ea typeface="Calibri" panose="020F0502020204030204"/>
            </a:endParaRPr>
          </a:p>
          <a:p>
            <a:pPr marL="0" indent="0">
              <a:lnSpc>
                <a:spcPct val="150000"/>
              </a:lnSpc>
              <a:buNone/>
            </a:pPr>
            <a:r>
              <a:rPr lang="en-IN" sz="2200" dirty="0" smtClean="0">
                <a:latin typeface="Times New Roman" panose="02020603050405020304"/>
                <a:ea typeface="Calibri" panose="020F0502020204030204"/>
              </a:rPr>
              <a:t>	If only two currencies and two markets (financial centres) are involved, it is called two-point arbitrage.</a:t>
            </a:r>
            <a:endParaRPr lang="en-IN" sz="2200" dirty="0" smtClean="0">
              <a:latin typeface="Times New Roman" panose="02020603050405020304"/>
              <a:ea typeface="Calibri" panose="020F0502020204030204"/>
            </a:endParaRPr>
          </a:p>
          <a:p>
            <a:pPr>
              <a:lnSpc>
                <a:spcPct val="150000"/>
              </a:lnSpc>
            </a:pPr>
            <a:r>
              <a:rPr lang="en-IN" sz="2200" b="1" dirty="0" smtClean="0">
                <a:latin typeface="Times New Roman" panose="02020603050405020304"/>
                <a:ea typeface="Calibri" panose="020F0502020204030204"/>
              </a:rPr>
              <a:t>Triangular arbitrage:</a:t>
            </a:r>
            <a:endParaRPr lang="en-IN" sz="2200" b="1" dirty="0" smtClean="0">
              <a:latin typeface="Times New Roman" panose="02020603050405020304"/>
              <a:ea typeface="Calibri" panose="020F0502020204030204"/>
            </a:endParaRPr>
          </a:p>
          <a:p>
            <a:pPr marL="0" indent="0">
              <a:lnSpc>
                <a:spcPct val="150000"/>
              </a:lnSpc>
              <a:buNone/>
            </a:pPr>
            <a:r>
              <a:rPr lang="en-IN" sz="2200" dirty="0">
                <a:latin typeface="Times New Roman" panose="02020603050405020304"/>
                <a:ea typeface="Calibri" panose="020F0502020204030204"/>
              </a:rPr>
              <a:t>	</a:t>
            </a:r>
            <a:r>
              <a:rPr lang="en-IN" sz="2200" dirty="0" smtClean="0">
                <a:latin typeface="Times New Roman" panose="02020603050405020304"/>
                <a:ea typeface="Calibri" panose="020F0502020204030204"/>
              </a:rPr>
              <a:t> When three currencies and three markets are involved, we have a three-point arbitrage. This is also known as triangular arbitrage. </a:t>
            </a:r>
            <a:endParaRPr lang="en-IN"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3000" b="1" dirty="0">
                <a:latin typeface="Times New Roman" panose="02020603050405020304"/>
                <a:ea typeface="Calibri" panose="020F0502020204030204"/>
                <a:cs typeface="Times New Roman" panose="02020603050405020304"/>
              </a:rPr>
              <a:t>Interest Arbitrage</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Interest </a:t>
            </a:r>
            <a:r>
              <a:rPr lang="en-IN" sz="2200" dirty="0">
                <a:latin typeface="Times New Roman" panose="02020603050405020304"/>
                <a:ea typeface="Calibri" panose="020F0502020204030204"/>
                <a:cs typeface="Times New Roman" panose="02020603050405020304"/>
              </a:rPr>
              <a:t>arbitrage means migration of short-term capital across international financial centres to earn higher </a:t>
            </a:r>
            <a:r>
              <a:rPr lang="en-IN" sz="2200" dirty="0" smtClean="0">
                <a:latin typeface="Times New Roman" panose="02020603050405020304"/>
                <a:ea typeface="Calibri" panose="020F0502020204030204"/>
                <a:cs typeface="Times New Roman" panose="02020603050405020304"/>
              </a:rPr>
              <a:t>interest abroad.</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Interest </a:t>
            </a:r>
            <a:r>
              <a:rPr lang="en-IN" sz="2200" dirty="0">
                <a:latin typeface="Times New Roman" panose="02020603050405020304"/>
                <a:ea typeface="Calibri" panose="020F0502020204030204"/>
                <a:cs typeface="Times New Roman" panose="02020603050405020304"/>
              </a:rPr>
              <a:t>arbitrage also has the effect of reducing and eliminating interest </a:t>
            </a:r>
            <a:r>
              <a:rPr lang="en-IN" sz="2200" dirty="0" smtClean="0">
                <a:latin typeface="Times New Roman" panose="02020603050405020304"/>
                <a:ea typeface="Calibri" panose="020F0502020204030204"/>
                <a:cs typeface="Times New Roman" panose="02020603050405020304"/>
              </a:rPr>
              <a:t>differential.</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This </a:t>
            </a:r>
            <a:r>
              <a:rPr lang="en-IN" sz="2200" dirty="0">
                <a:latin typeface="Times New Roman" panose="02020603050405020304"/>
                <a:ea typeface="Calibri" panose="020F0502020204030204"/>
                <a:cs typeface="Times New Roman" panose="02020603050405020304"/>
              </a:rPr>
              <a:t>is because the movement of funds from a low-interest high-interest centre means that the supply of fund in the high interest centre increases and it leads to a decline in interest rate, The opposite happens in the centre where </a:t>
            </a:r>
            <a:r>
              <a:rPr lang="en-IN" sz="2200" dirty="0" smtClean="0">
                <a:latin typeface="Times New Roman" panose="02020603050405020304"/>
                <a:ea typeface="Calibri" panose="020F0502020204030204"/>
                <a:cs typeface="Times New Roman" panose="02020603050405020304"/>
              </a:rPr>
              <a:t>interest </a:t>
            </a:r>
            <a:r>
              <a:rPr lang="en-IN" sz="2200" dirty="0">
                <a:latin typeface="Times New Roman" panose="02020603050405020304"/>
                <a:ea typeface="Calibri" panose="020F0502020204030204"/>
                <a:cs typeface="Times New Roman" panose="02020603050405020304"/>
              </a:rPr>
              <a:t>rate is low.</a:t>
            </a:r>
            <a:endParaRPr lang="en-IN" sz="2200" dirty="0">
              <a:ea typeface="Calibri" panose="020F0502020204030204"/>
              <a:cs typeface="Times New Roman" panose="02020603050405020304"/>
            </a:endParaRPr>
          </a:p>
          <a:p>
            <a:pPr>
              <a:lnSpc>
                <a:spcPct val="115000"/>
              </a:lnSpc>
              <a:spcAft>
                <a:spcPts val="1000"/>
              </a:spcAft>
            </a:pP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a:solidFill>
            <a:schemeClr val="accent3">
              <a:lumMod val="40000"/>
              <a:lumOff val="60000"/>
            </a:schemeClr>
          </a:solidFill>
        </p:spPr>
        <p:txBody>
          <a:bodyPr>
            <a:noAutofit/>
          </a:bodyPr>
          <a:lstStyle/>
          <a:p>
            <a:pPr>
              <a:lnSpc>
                <a:spcPct val="115000"/>
              </a:lnSpc>
              <a:spcAft>
                <a:spcPts val="1000"/>
              </a:spcAft>
            </a:pPr>
            <a:br>
              <a:rPr lang="en-IN" sz="2600" b="1" dirty="0" smtClean="0">
                <a:latin typeface="Times New Roman" panose="02020603050405020304"/>
                <a:ea typeface="Calibri" panose="020F0502020204030204"/>
                <a:cs typeface="Times New Roman" panose="02020603050405020304"/>
              </a:rPr>
            </a:br>
            <a:br>
              <a:rPr lang="en-IN" sz="2600" b="1" dirty="0">
                <a:latin typeface="Times New Roman" panose="02020603050405020304"/>
                <a:ea typeface="Calibri" panose="020F0502020204030204"/>
                <a:cs typeface="Times New Roman" panose="02020603050405020304"/>
              </a:rPr>
            </a:br>
            <a:r>
              <a:rPr lang="en-IN" sz="2600" b="1" dirty="0" smtClean="0">
                <a:latin typeface="Times New Roman" panose="02020603050405020304"/>
                <a:ea typeface="Calibri" panose="020F0502020204030204"/>
                <a:cs typeface="Times New Roman" panose="02020603050405020304"/>
              </a:rPr>
              <a:t>Types of </a:t>
            </a:r>
            <a:r>
              <a:rPr lang="en-IN" sz="2600" b="1" dirty="0">
                <a:latin typeface="Times New Roman" panose="02020603050405020304"/>
                <a:ea typeface="Calibri" panose="020F0502020204030204"/>
                <a:cs typeface="Times New Roman" panose="02020603050405020304"/>
              </a:rPr>
              <a:t>Interest Arbitrage</a:t>
            </a:r>
            <a:br>
              <a:rPr lang="en-IN" sz="2600" b="1" dirty="0">
                <a:ea typeface="Calibri" panose="020F0502020204030204"/>
                <a:cs typeface="Times New Roman" panose="02020603050405020304"/>
              </a:rPr>
            </a:br>
            <a:r>
              <a:rPr lang="en-IN" sz="2600" b="1" dirty="0">
                <a:latin typeface="Times New Roman" panose="02020603050405020304"/>
                <a:ea typeface="Calibri" panose="020F0502020204030204"/>
                <a:cs typeface="Times New Roman" panose="02020603050405020304"/>
              </a:rPr>
              <a:t> </a:t>
            </a:r>
            <a:br>
              <a:rPr lang="en-IN" sz="2600" b="1" dirty="0">
                <a:ea typeface="Calibri" panose="020F0502020204030204"/>
                <a:cs typeface="Times New Roman" panose="02020603050405020304"/>
              </a:rPr>
            </a:br>
            <a:endParaRPr lang="en-IN" sz="2600" b="1" dirty="0"/>
          </a:p>
        </p:txBody>
      </p:sp>
      <p:sp>
        <p:nvSpPr>
          <p:cNvPr id="3" name="Content Placeholder 2"/>
          <p:cNvSpPr>
            <a:spLocks noGrp="1"/>
          </p:cNvSpPr>
          <p:nvPr>
            <p:ph idx="1"/>
          </p:nvPr>
        </p:nvSpPr>
        <p:spPr>
          <a:xfrm>
            <a:off x="457200" y="1124744"/>
            <a:ext cx="8229600" cy="5616624"/>
          </a:xfrm>
          <a:solidFill>
            <a:schemeClr val="accent3">
              <a:lumMod val="20000"/>
              <a:lumOff val="80000"/>
            </a:schemeClr>
          </a:solidFill>
        </p:spPr>
        <p:txBody>
          <a:bodyPr>
            <a:noAutofit/>
          </a:bodyPr>
          <a:lstStyle/>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In </a:t>
            </a:r>
            <a:r>
              <a:rPr lang="en-IN" sz="2200" dirty="0">
                <a:latin typeface="Times New Roman" panose="02020603050405020304"/>
                <a:ea typeface="Calibri" panose="020F0502020204030204"/>
                <a:cs typeface="Times New Roman" panose="02020603050405020304"/>
              </a:rPr>
              <a:t>order to take advantage of higher interest rates in foreign financial centres (markets), the arbitrageurs transfer their funds abroad.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This </a:t>
            </a:r>
            <a:r>
              <a:rPr lang="en-IN" sz="2200" dirty="0">
                <a:latin typeface="Times New Roman" panose="02020603050405020304"/>
                <a:ea typeface="Calibri" panose="020F0502020204030204"/>
                <a:cs typeface="Times New Roman" panose="02020603050405020304"/>
              </a:rPr>
              <a:t>transfer of funds usually involves the conversion of the domestic currency to the foreign currency. Then only funds can be transferred abroad to make investment. At the time of maturity, the funds (plus the interest) are reconverted from the foreign currency to the domestic currency During the period of investment, the foreign currency may depreciate. Thus foreign exchange risk is involved.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If </a:t>
            </a:r>
            <a:r>
              <a:rPr lang="en-IN" sz="2200" dirty="0">
                <a:latin typeface="Times New Roman" panose="02020603050405020304"/>
                <a:ea typeface="Calibri" panose="020F0502020204030204"/>
                <a:cs typeface="Times New Roman" panose="02020603050405020304"/>
              </a:rPr>
              <a:t>such a foreign exchange risk is covered, we have covered interest arbitrage.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If </a:t>
            </a:r>
            <a:r>
              <a:rPr lang="en-IN" sz="2200" dirty="0">
                <a:latin typeface="Times New Roman" panose="02020603050405020304"/>
                <a:ea typeface="Calibri" panose="020F0502020204030204"/>
                <a:cs typeface="Times New Roman" panose="02020603050405020304"/>
              </a:rPr>
              <a:t>such a foreign exchange risk is not covered, we have uncovered interest arbitrage. </a:t>
            </a:r>
            <a:endParaRPr lang="en-IN"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500" b="1" dirty="0" smtClean="0">
                <a:solidFill>
                  <a:prstClr val="black"/>
                </a:solidFill>
                <a:latin typeface="Times New Roman" panose="02020603050405020304"/>
                <a:ea typeface="Calibri" panose="020F0502020204030204"/>
                <a:cs typeface="Times New Roman" panose="02020603050405020304"/>
              </a:rPr>
              <a:t>1. Covered </a:t>
            </a:r>
            <a:r>
              <a:rPr lang="en-IN" sz="2500" b="1" dirty="0">
                <a:solidFill>
                  <a:prstClr val="black"/>
                </a:solidFill>
                <a:latin typeface="Times New Roman" panose="02020603050405020304"/>
                <a:ea typeface="Calibri" panose="020F0502020204030204"/>
                <a:cs typeface="Times New Roman" panose="02020603050405020304"/>
              </a:rPr>
              <a:t>interest arbitrage:</a:t>
            </a: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smtClean="0">
                <a:solidFill>
                  <a:prstClr val="black"/>
                </a:solidFill>
                <a:latin typeface="Times New Roman" panose="02020603050405020304"/>
                <a:ea typeface="Calibri" panose="020F0502020204030204"/>
                <a:cs typeface="Times New Roman" panose="02020603050405020304"/>
              </a:rPr>
              <a:t>It refers </a:t>
            </a:r>
            <a:r>
              <a:rPr lang="en-IN" sz="2200" dirty="0">
                <a:solidFill>
                  <a:prstClr val="black"/>
                </a:solidFill>
                <a:latin typeface="Times New Roman" panose="02020603050405020304"/>
                <a:ea typeface="Calibri" panose="020F0502020204030204"/>
                <a:cs typeface="Times New Roman" panose="02020603050405020304"/>
              </a:rPr>
              <a:t>to the spot purchase of the foreign currency to make the investment and offsetting the simultaneous forward sale (swap of the foreign currency) to cover the foreign exchange risk.</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That is investors </a:t>
            </a:r>
            <a:r>
              <a:rPr lang="en-IN" sz="2200" dirty="0">
                <a:latin typeface="Times New Roman" panose="02020603050405020304"/>
                <a:ea typeface="Calibri" panose="020F0502020204030204"/>
                <a:cs typeface="Times New Roman" panose="02020603050405020304"/>
              </a:rPr>
              <a:t>buy foreign currency in the spot market for making investment abroad, and the same time sell that foreign currency in the forward market. This simultaneous buying spot and selling forward of foreign currency is called swap of foreign currency. If this swap is for making short-term investment abroad, it is called covered interest arbitrage. </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normAutofit/>
          </a:bodyPr>
          <a:lstStyle/>
          <a:p>
            <a:pPr>
              <a:lnSpc>
                <a:spcPct val="115000"/>
              </a:lnSpc>
              <a:spcAft>
                <a:spcPts val="1000"/>
              </a:spcAft>
            </a:pPr>
            <a:r>
              <a:rPr lang="en-IN" sz="2800" b="1" dirty="0">
                <a:latin typeface="Times New Roman" panose="02020603050405020304"/>
                <a:ea typeface="Calibri" panose="020F0502020204030204"/>
                <a:cs typeface="Times New Roman" panose="02020603050405020304"/>
              </a:rPr>
              <a:t>﻿Measuring Exchange Rate Movements</a:t>
            </a:r>
            <a:br>
              <a:rPr lang="en-IN" sz="2800" b="1" dirty="0">
                <a:ea typeface="Calibri" panose="020F0502020204030204"/>
                <a:cs typeface="Times New Roman" panose="02020603050405020304"/>
              </a:rPr>
            </a:br>
            <a:endParaRPr lang="en-IN" sz="2800" b="1" dirty="0"/>
          </a:p>
        </p:txBody>
      </p:sp>
      <p:sp>
        <p:nvSpPr>
          <p:cNvPr id="3" name="Content Placeholder 2"/>
          <p:cNvSpPr>
            <a:spLocks noGrp="1"/>
          </p:cNvSpPr>
          <p:nvPr>
            <p:ph idx="1"/>
          </p:nvPr>
        </p:nvSpPr>
        <p:spPr>
          <a:xfrm>
            <a:off x="457200" y="1556792"/>
            <a:ext cx="8229600" cy="5184576"/>
          </a:xfrm>
          <a:solidFill>
            <a:schemeClr val="accent3">
              <a:lumMod val="20000"/>
              <a:lumOff val="80000"/>
            </a:schemeClr>
          </a:solidFill>
        </p:spPr>
        <p:txBody>
          <a:bodyPr>
            <a:noAutofit/>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Exchange rate movements can be measured by comparing the spot rates of a currency at two specific points in time.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spot rate at the more recent date (or current spot rate) is denoted by </a:t>
            </a:r>
            <a:r>
              <a:rPr lang="en-IN" sz="2200" b="1" dirty="0" smtClean="0">
                <a:latin typeface="Times New Roman" panose="02020603050405020304"/>
                <a:ea typeface="Calibri" panose="020F0502020204030204"/>
                <a:cs typeface="Times New Roman" panose="02020603050405020304"/>
              </a:rPr>
              <a:t>e1</a:t>
            </a:r>
            <a:r>
              <a:rPr lang="en-IN" sz="2200" dirty="0" smtClean="0">
                <a:latin typeface="Times New Roman" panose="02020603050405020304"/>
                <a:ea typeface="Calibri" panose="020F0502020204030204"/>
                <a:cs typeface="Times New Roman" panose="02020603050405020304"/>
              </a:rPr>
              <a:t>.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spot rate at the earlier date (or previous date) is denoted </a:t>
            </a:r>
            <a:r>
              <a:rPr lang="en-IN" sz="2200" dirty="0" smtClean="0">
                <a:latin typeface="Times New Roman" panose="02020603050405020304"/>
                <a:ea typeface="Calibri" panose="020F0502020204030204"/>
                <a:cs typeface="Times New Roman" panose="02020603050405020304"/>
              </a:rPr>
              <a:t>by e˳.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percentage change in the value of the currency is computed as follows:</a:t>
            </a:r>
            <a:endParaRPr lang="en-IN" sz="2200" dirty="0">
              <a:ea typeface="Calibri" panose="020F0502020204030204"/>
              <a:cs typeface="Times New Roman" panose="02020603050405020304"/>
            </a:endParaRPr>
          </a:p>
          <a:p>
            <a:pPr>
              <a:lnSpc>
                <a:spcPct val="115000"/>
              </a:lnSpc>
              <a:spcAft>
                <a:spcPts val="1000"/>
              </a:spcAft>
            </a:pP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A </a:t>
            </a:r>
            <a:r>
              <a:rPr lang="en-IN" sz="2200" dirty="0">
                <a:latin typeface="Times New Roman" panose="02020603050405020304"/>
                <a:ea typeface="Calibri" panose="020F0502020204030204"/>
                <a:cs typeface="Times New Roman" panose="02020603050405020304"/>
              </a:rPr>
              <a:t>positive percentage change indicates that the currency has appreciated, while a negative percentage change indicates that it has depreciated.</a:t>
            </a:r>
            <a:endParaRPr lang="en-IN" sz="2200" dirty="0">
              <a:ea typeface="Calibri" panose="020F0502020204030204"/>
              <a:cs typeface="Times New Roman" panose="02020603050405020304"/>
            </a:endParaRPr>
          </a:p>
        </p:txBody>
      </p:sp>
      <p:pic>
        <p:nvPicPr>
          <p:cNvPr id="2050" name="Picture 2" descr="C:\Users\user\Downloads\CamScanner 04-10-2022 11.00.23.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199184" y="4819690"/>
            <a:ext cx="1368152" cy="7526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15000"/>
              </a:lnSpc>
              <a:spcAft>
                <a:spcPts val="1000"/>
              </a:spcAft>
              <a:buNone/>
            </a:pPr>
            <a:r>
              <a:rPr lang="en-IN" sz="2200" b="1" dirty="0" smtClean="0">
                <a:latin typeface="Times New Roman" panose="02020603050405020304"/>
                <a:ea typeface="Calibri" panose="020F0502020204030204"/>
                <a:cs typeface="Times New Roman" panose="02020603050405020304"/>
              </a:rPr>
              <a:t>Suppose:</a:t>
            </a:r>
            <a:endParaRPr lang="en-IN" sz="2200" b="1"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 The </a:t>
            </a:r>
            <a:r>
              <a:rPr lang="en-IN" sz="2200" dirty="0">
                <a:latin typeface="Times New Roman" panose="02020603050405020304"/>
                <a:ea typeface="Calibri" panose="020F0502020204030204"/>
                <a:cs typeface="Times New Roman" panose="02020603050405020304"/>
              </a:rPr>
              <a:t>short-term interest rate in New York is 5% p.a</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While </a:t>
            </a:r>
            <a:r>
              <a:rPr lang="en-IN" sz="2200" dirty="0">
                <a:latin typeface="Times New Roman" panose="02020603050405020304"/>
                <a:ea typeface="Calibri" panose="020F0502020204030204"/>
                <a:cs typeface="Times New Roman" panose="02020603050405020304"/>
              </a:rPr>
              <a:t>it is 9% p.a. in London.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To </a:t>
            </a:r>
            <a:r>
              <a:rPr lang="en-IN" sz="2200" dirty="0">
                <a:latin typeface="Times New Roman" panose="02020603050405020304"/>
                <a:ea typeface="Calibri" panose="020F0502020204030204"/>
                <a:cs typeface="Times New Roman" panose="02020603050405020304"/>
              </a:rPr>
              <a:t>take advantage of the 4% p.a. (or 1% for 3 months) interest rate in London, a US </a:t>
            </a:r>
            <a:r>
              <a:rPr lang="en-IN" sz="2200" dirty="0" err="1">
                <a:latin typeface="Times New Roman" panose="02020603050405020304"/>
                <a:ea typeface="Calibri" panose="020F0502020204030204"/>
                <a:cs typeface="Times New Roman" panose="02020603050405020304"/>
              </a:rPr>
              <a:t>arbitraguer</a:t>
            </a:r>
            <a:r>
              <a:rPr lang="en-IN" sz="2200" dirty="0">
                <a:latin typeface="Times New Roman" panose="02020603050405020304"/>
                <a:ea typeface="Calibri" panose="020F0502020204030204"/>
                <a:cs typeface="Times New Roman" panose="02020603050405020304"/>
              </a:rPr>
              <a:t> buys dollars for pounds at the spot rate to invest them in London for 3 months and simultaneously sells an equal amount of pounds at the forward rate (including 1% interest, i.e., for 3 months he will earn) for delivery in 3 months. </a:t>
            </a:r>
            <a:endParaRPr lang="en-IN"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en-IN" sz="2700" b="1" dirty="0" smtClean="0">
                <a:solidFill>
                  <a:srgbClr val="222222"/>
                </a:solidFill>
                <a:latin typeface="Times New Roman" panose="02020603050405020304"/>
                <a:ea typeface="Times New Roman" panose="02020603050405020304"/>
                <a:cs typeface="+mn-cs"/>
              </a:rPr>
              <a:t>2.Uncovered Interest Arbitrage</a:t>
            </a:r>
            <a:endParaRPr lang="en-IN"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IN" sz="2200" dirty="0" smtClean="0">
                <a:solidFill>
                  <a:srgbClr val="222222"/>
                </a:solidFill>
                <a:latin typeface="Times New Roman" panose="02020603050405020304"/>
                <a:ea typeface="Times New Roman" panose="02020603050405020304"/>
              </a:rPr>
              <a:t>Uncovered </a:t>
            </a:r>
            <a:r>
              <a:rPr lang="en-IN" sz="2200" dirty="0">
                <a:solidFill>
                  <a:srgbClr val="222222"/>
                </a:solidFill>
                <a:latin typeface="Times New Roman" panose="02020603050405020304"/>
                <a:ea typeface="Times New Roman" panose="02020603050405020304"/>
              </a:rPr>
              <a:t>interest arbitrage simply refers to covered interest arbitrage but without covering foreign exchange risk. </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In </a:t>
            </a:r>
            <a:r>
              <a:rPr lang="en-IN" sz="2200" dirty="0">
                <a:solidFill>
                  <a:srgbClr val="222222"/>
                </a:solidFill>
                <a:latin typeface="Times New Roman" panose="02020603050405020304"/>
                <a:ea typeface="Times New Roman" panose="02020603050405020304"/>
              </a:rPr>
              <a:t>the case of uncovered interest arbitrage transfer of funds is made for taking advantage of higher interest earnings without protecting against exchange rate risk. </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The </a:t>
            </a:r>
            <a:r>
              <a:rPr lang="en-IN" sz="2200" dirty="0" err="1">
                <a:solidFill>
                  <a:srgbClr val="222222"/>
                </a:solidFill>
                <a:latin typeface="Times New Roman" panose="02020603050405020304"/>
                <a:ea typeface="Times New Roman" panose="02020603050405020304"/>
              </a:rPr>
              <a:t>arbitraguer</a:t>
            </a:r>
            <a:r>
              <a:rPr lang="en-IN" sz="2200" dirty="0">
                <a:solidFill>
                  <a:srgbClr val="222222"/>
                </a:solidFill>
                <a:latin typeface="Times New Roman" panose="02020603050405020304"/>
                <a:ea typeface="Times New Roman" panose="02020603050405020304"/>
              </a:rPr>
              <a:t> has to bear the foreign exchange risk because foreign exchange risk is not covered.</a:t>
            </a:r>
            <a:br>
              <a:rPr lang="en-IN" sz="2200" dirty="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Autofit/>
          </a:bodyPr>
          <a:lstStyle/>
          <a:p>
            <a:br>
              <a:rPr lang="en-IN" sz="2200" dirty="0">
                <a:solidFill>
                  <a:srgbClr val="222222"/>
                </a:solidFill>
                <a:latin typeface="Times New Roman" panose="02020603050405020304"/>
                <a:ea typeface="Times New Roman" panose="02020603050405020304"/>
              </a:rPr>
            </a:br>
            <a:r>
              <a:rPr lang="en-IN" sz="2200" dirty="0">
                <a:solidFill>
                  <a:srgbClr val="222222"/>
                </a:solidFill>
                <a:latin typeface="Times New Roman" panose="02020603050405020304"/>
                <a:ea typeface="Times New Roman" panose="02020603050405020304"/>
              </a:rPr>
              <a:t>Suppose the interest rate on German treasury bill is 6% p.a. and that on UK treasury bill is </a:t>
            </a:r>
            <a:r>
              <a:rPr lang="en-IN" sz="2200" dirty="0" smtClean="0">
                <a:solidFill>
                  <a:srgbClr val="222222"/>
                </a:solidFill>
                <a:latin typeface="Times New Roman" panose="02020603050405020304"/>
                <a:ea typeface="Times New Roman" panose="02020603050405020304"/>
              </a:rPr>
              <a:t>10</a:t>
            </a:r>
            <a:r>
              <a:rPr lang="en-IN" sz="2200" dirty="0">
                <a:solidFill>
                  <a:srgbClr val="222222"/>
                </a:solidFill>
                <a:latin typeface="Times New Roman" panose="02020603050405020304"/>
                <a:ea typeface="Times New Roman" panose="02020603050405020304"/>
              </a:rPr>
              <a:t>% p.a. </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To </a:t>
            </a:r>
            <a:r>
              <a:rPr lang="en-IN" sz="2200" dirty="0">
                <a:solidFill>
                  <a:srgbClr val="222222"/>
                </a:solidFill>
                <a:latin typeface="Times New Roman" panose="02020603050405020304"/>
                <a:ea typeface="Times New Roman" panose="02020603050405020304"/>
              </a:rPr>
              <a:t>take advantage of the interest rate differential, a German investor exchanges marks (German currency) for pounds at the current spot rate and buys British treasury bills to earn the extra 1% interest (for 3 months on difference 4% p.a.). When the British treasury bills mature, the German investor may want to exchange the pounds he invested plus the interest he earned back into marks. </a:t>
            </a:r>
            <a:endParaRPr lang="en-IN"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10000"/>
          </a:bodyPr>
          <a:lstStyle/>
          <a:p>
            <a:pPr lvl="0"/>
            <a:r>
              <a:rPr lang="en-IN" sz="2200" dirty="0">
                <a:solidFill>
                  <a:srgbClr val="222222"/>
                </a:solidFill>
                <a:latin typeface="Times New Roman" panose="02020603050405020304"/>
                <a:ea typeface="Times New Roman" panose="02020603050405020304"/>
              </a:rPr>
              <a:t>However, by that time, the pound may have depreciated. So he gets back fewer marks per pound than he paid. </a:t>
            </a:r>
            <a:endParaRPr lang="en-IN" sz="2200" dirty="0" smtClean="0">
              <a:solidFill>
                <a:srgbClr val="222222"/>
              </a:solidFill>
              <a:latin typeface="Times New Roman" panose="02020603050405020304"/>
              <a:ea typeface="Times New Roman" panose="02020603050405020304"/>
            </a:endParaRPr>
          </a:p>
          <a:p>
            <a:pPr lvl="0"/>
            <a:r>
              <a:rPr lang="en-IN" sz="2200" dirty="0" smtClean="0">
                <a:solidFill>
                  <a:srgbClr val="222222"/>
                </a:solidFill>
                <a:latin typeface="Times New Roman" panose="02020603050405020304"/>
                <a:ea typeface="Times New Roman" panose="02020603050405020304"/>
              </a:rPr>
              <a:t>If </a:t>
            </a:r>
            <a:r>
              <a:rPr lang="en-IN" sz="2200" dirty="0">
                <a:solidFill>
                  <a:srgbClr val="222222"/>
                </a:solidFill>
                <a:latin typeface="Times New Roman" panose="02020603050405020304"/>
                <a:ea typeface="Times New Roman" panose="02020603050405020304"/>
              </a:rPr>
              <a:t>the pound depreciates by 1/2% of 1% during the three months of the investment, the German investor gets only about 1/2 of 1% from his foreign investment (the extra 1% interest he earns minus </a:t>
            </a:r>
            <a:r>
              <a:rPr lang="en-IN" sz="2200" dirty="0" smtClean="0">
                <a:solidFill>
                  <a:srgbClr val="222222"/>
                </a:solidFill>
                <a:latin typeface="Times New Roman" panose="02020603050405020304"/>
                <a:ea typeface="Times New Roman" panose="02020603050405020304"/>
              </a:rPr>
              <a:t>1/2 </a:t>
            </a:r>
            <a:r>
              <a:rPr lang="en-IN" sz="2200" dirty="0">
                <a:solidFill>
                  <a:srgbClr val="222222"/>
                </a:solidFill>
                <a:latin typeface="Times New Roman" panose="02020603050405020304"/>
                <a:ea typeface="Times New Roman" panose="02020603050405020304"/>
              </a:rPr>
              <a:t>of 1% that he loses from the depreciation of the pound). </a:t>
            </a:r>
            <a:endParaRPr lang="en-IN" sz="2200" dirty="0" smtClean="0">
              <a:solidFill>
                <a:srgbClr val="222222"/>
              </a:solidFill>
              <a:latin typeface="Times New Roman" panose="02020603050405020304"/>
              <a:ea typeface="Times New Roman" panose="02020603050405020304"/>
            </a:endParaRPr>
          </a:p>
          <a:p>
            <a:pPr lvl="0"/>
            <a:r>
              <a:rPr lang="en-IN" sz="2200" dirty="0" smtClean="0">
                <a:solidFill>
                  <a:srgbClr val="222222"/>
                </a:solidFill>
                <a:latin typeface="Times New Roman" panose="02020603050405020304"/>
                <a:ea typeface="Times New Roman" panose="02020603050405020304"/>
              </a:rPr>
              <a:t>He </a:t>
            </a:r>
            <a:r>
              <a:rPr lang="en-IN" sz="2200" dirty="0">
                <a:solidFill>
                  <a:srgbClr val="222222"/>
                </a:solidFill>
                <a:latin typeface="Times New Roman" panose="02020603050405020304"/>
                <a:ea typeface="Times New Roman" panose="02020603050405020304"/>
              </a:rPr>
              <a:t>loses 1/2 of 1% because the foreign exchange risk (depreciation of pound) is not covered. This is uncovered interest arbitrage. </a:t>
            </a:r>
            <a:endParaRPr lang="en-IN" sz="2200" dirty="0" smtClean="0">
              <a:solidFill>
                <a:srgbClr val="222222"/>
              </a:solidFill>
              <a:latin typeface="Times New Roman" panose="02020603050405020304"/>
              <a:ea typeface="Times New Roman" panose="02020603050405020304"/>
            </a:endParaRPr>
          </a:p>
          <a:p>
            <a:pPr lvl="0"/>
            <a:r>
              <a:rPr lang="en-IN" sz="2200" dirty="0" smtClean="0">
                <a:solidFill>
                  <a:srgbClr val="222222"/>
                </a:solidFill>
                <a:latin typeface="Times New Roman" panose="02020603050405020304"/>
                <a:ea typeface="Times New Roman" panose="02020603050405020304"/>
              </a:rPr>
              <a:t>If </a:t>
            </a:r>
            <a:r>
              <a:rPr lang="en-IN" sz="2200" dirty="0">
                <a:solidFill>
                  <a:srgbClr val="222222"/>
                </a:solidFill>
                <a:latin typeface="Times New Roman" panose="02020603050405020304"/>
                <a:ea typeface="Times New Roman" panose="02020603050405020304"/>
              </a:rPr>
              <a:t>the </a:t>
            </a:r>
            <a:r>
              <a:rPr lang="en-IN" sz="2200" dirty="0" smtClean="0">
                <a:solidFill>
                  <a:srgbClr val="222222"/>
                </a:solidFill>
                <a:latin typeface="Times New Roman" panose="02020603050405020304"/>
                <a:ea typeface="Times New Roman" panose="02020603050405020304"/>
              </a:rPr>
              <a:t>pound </a:t>
            </a:r>
            <a:r>
              <a:rPr lang="en-IN" sz="2200" dirty="0">
                <a:solidFill>
                  <a:srgbClr val="222222"/>
                </a:solidFill>
                <a:latin typeface="Times New Roman" panose="02020603050405020304"/>
                <a:ea typeface="Times New Roman" panose="02020603050405020304"/>
              </a:rPr>
              <a:t>depreciates by 1% during the 3 months, the German investor neither gain nor loses (i.e. 1% interest is offset by 1% loss). </a:t>
            </a:r>
            <a:endParaRPr lang="en-IN" sz="2200" dirty="0" smtClean="0">
              <a:solidFill>
                <a:srgbClr val="222222"/>
              </a:solidFill>
              <a:latin typeface="Times New Roman" panose="02020603050405020304"/>
              <a:ea typeface="Times New Roman" panose="02020603050405020304"/>
            </a:endParaRPr>
          </a:p>
          <a:p>
            <a:pPr lvl="0"/>
            <a:r>
              <a:rPr lang="en-IN" sz="2200" dirty="0" smtClean="0">
                <a:solidFill>
                  <a:srgbClr val="222222"/>
                </a:solidFill>
                <a:latin typeface="Times New Roman" panose="02020603050405020304"/>
                <a:ea typeface="Times New Roman" panose="02020603050405020304"/>
              </a:rPr>
              <a:t>If </a:t>
            </a:r>
            <a:r>
              <a:rPr lang="en-IN" sz="2200" dirty="0">
                <a:solidFill>
                  <a:srgbClr val="222222"/>
                </a:solidFill>
                <a:latin typeface="Times New Roman" panose="02020603050405020304"/>
                <a:ea typeface="Times New Roman" panose="02020603050405020304"/>
              </a:rPr>
              <a:t>the pound depreciates by more than 1%, he will lose. </a:t>
            </a:r>
            <a:endParaRPr lang="en-IN" sz="2200" dirty="0" smtClean="0">
              <a:solidFill>
                <a:srgbClr val="222222"/>
              </a:solidFill>
              <a:latin typeface="Times New Roman" panose="02020603050405020304"/>
              <a:ea typeface="Times New Roman" panose="02020603050405020304"/>
            </a:endParaRPr>
          </a:p>
          <a:p>
            <a:pPr lvl="0"/>
            <a:r>
              <a:rPr lang="en-IN" sz="2200" dirty="0" smtClean="0">
                <a:solidFill>
                  <a:srgbClr val="222222"/>
                </a:solidFill>
                <a:latin typeface="Times New Roman" panose="02020603050405020304"/>
                <a:ea typeface="Times New Roman" panose="02020603050405020304"/>
              </a:rPr>
              <a:t>However</a:t>
            </a:r>
            <a:r>
              <a:rPr lang="en-IN" sz="2200" dirty="0">
                <a:solidFill>
                  <a:srgbClr val="222222"/>
                </a:solidFill>
                <a:latin typeface="Times New Roman" panose="02020603050405020304"/>
                <a:ea typeface="Times New Roman" panose="02020603050405020304"/>
              </a:rPr>
              <a:t>, if the pound appreciates, he gains both from the extra interest he earns and from the appreciation of the pound.</a:t>
            </a:r>
            <a:br>
              <a:rPr lang="en-IN" sz="2200" dirty="0">
                <a:solidFill>
                  <a:srgbClr val="222222"/>
                </a:solidFill>
                <a:latin typeface="Times New Roman" panose="02020603050405020304"/>
                <a:ea typeface="Times New Roman" panose="02020603050405020304"/>
              </a:rPr>
            </a:br>
            <a:endParaRPr lang="en-IN" sz="2200" dirty="0">
              <a:solidFill>
                <a:prstClr val="black"/>
              </a:solidFill>
            </a:endParaRP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3000" b="1" dirty="0" smtClean="0"/>
              <a:t>Example</a:t>
            </a:r>
            <a:endParaRPr lang="en-IN" sz="30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following data is supplied to </a:t>
            </a:r>
            <a:r>
              <a:rPr lang="en-IN" sz="2200" dirty="0" smtClean="0">
                <a:latin typeface="Times New Roman" panose="02020603050405020304" pitchFamily="18" charset="0"/>
                <a:ea typeface="Calibri" panose="020F0502020204030204"/>
                <a:cs typeface="Times New Roman" panose="02020603050405020304" pitchFamily="18" charset="0"/>
              </a:rPr>
              <a:t>you:</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Previous </a:t>
            </a:r>
            <a:r>
              <a:rPr lang="en-IN" sz="2200" dirty="0">
                <a:latin typeface="Times New Roman" panose="02020603050405020304" pitchFamily="18" charset="0"/>
                <a:ea typeface="Calibri" panose="020F0502020204030204"/>
                <a:cs typeface="Times New Roman" panose="02020603050405020304" pitchFamily="18" charset="0"/>
              </a:rPr>
              <a:t>pound value £ 1 = $ 1.50</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Current </a:t>
            </a:r>
            <a:r>
              <a:rPr lang="en-IN" sz="2200" dirty="0">
                <a:latin typeface="Times New Roman" panose="02020603050405020304" pitchFamily="18" charset="0"/>
                <a:ea typeface="Calibri" panose="020F0502020204030204"/>
                <a:cs typeface="Times New Roman" panose="02020603050405020304" pitchFamily="18" charset="0"/>
              </a:rPr>
              <a:t>pound value £ 1 = $ </a:t>
            </a:r>
            <a:r>
              <a:rPr lang="en-IN" sz="2200" dirty="0" smtClean="0">
                <a:latin typeface="Times New Roman" panose="02020603050405020304" pitchFamily="18" charset="0"/>
                <a:ea typeface="Calibri" panose="020F0502020204030204"/>
                <a:cs typeface="Times New Roman" panose="02020603050405020304" pitchFamily="18" charset="0"/>
              </a:rPr>
              <a:t>1.56</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Calculate </a:t>
            </a:r>
            <a:r>
              <a:rPr lang="en-IN" sz="2200" dirty="0">
                <a:latin typeface="Times New Roman" panose="02020603050405020304" pitchFamily="18" charset="0"/>
                <a:ea typeface="Calibri" panose="020F0502020204030204"/>
                <a:cs typeface="Times New Roman" panose="02020603050405020304" pitchFamily="18" charset="0"/>
              </a:rPr>
              <a:t>the amount of pound appreciation (or depreciation</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3000" b="1" dirty="0" smtClean="0"/>
              <a:t>Solution</a:t>
            </a:r>
            <a:endParaRPr lang="en-IN" sz="3000" b="1" dirty="0"/>
          </a:p>
        </p:txBody>
      </p:sp>
      <p:sp>
        <p:nvSpPr>
          <p:cNvPr id="3" name="Content Placeholder 2"/>
          <p:cNvSpPr>
            <a:spLocks noGrp="1"/>
          </p:cNvSpPr>
          <p:nvPr>
            <p:ph idx="1"/>
          </p:nvPr>
        </p:nvSpPr>
        <p:spPr>
          <a:solidFill>
            <a:schemeClr val="accent3">
              <a:lumMod val="20000"/>
              <a:lumOff val="80000"/>
            </a:schemeClr>
          </a:solidFill>
        </p:spPr>
        <p:txBody>
          <a:bodyPr>
            <a:noAutofit/>
          </a:bodyPr>
          <a:lstStyle/>
          <a:p>
            <a:pPr>
              <a:lnSpc>
                <a:spcPct val="115000"/>
              </a:lnSpc>
              <a:spcAft>
                <a:spcPts val="1000"/>
              </a:spcAft>
            </a:pPr>
            <a:r>
              <a:rPr lang="en-IN" sz="2200" dirty="0">
                <a:latin typeface="Times New Roman" panose="02020603050405020304"/>
                <a:ea typeface="Calibri" panose="020F0502020204030204"/>
                <a:cs typeface="Times New Roman" panose="02020603050405020304"/>
              </a:rPr>
              <a:t>The pound has appreciated from $ 1.50 to $ 1.56 The amount of pound appreciation is calculated by the following formula</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US" sz="2200" dirty="0">
                <a:ea typeface="Calibri" panose="020F0502020204030204"/>
                <a:cs typeface="Times New Roman" panose="02020603050405020304"/>
              </a:rPr>
              <a:t> </a:t>
            </a:r>
            <a:r>
              <a:rPr lang="en-US" sz="2200" dirty="0" smtClean="0">
                <a:ea typeface="Calibri" panose="020F0502020204030204"/>
                <a:cs typeface="Times New Roman" panose="02020603050405020304"/>
              </a:rPr>
              <a:t>      </a:t>
            </a:r>
            <a:r>
              <a:rPr lang="en-US" sz="2200" dirty="0" smtClean="0">
                <a:latin typeface="Times New Roman" panose="02020603050405020304"/>
                <a:ea typeface="Calibri" panose="020F0502020204030204"/>
                <a:cs typeface="Times New Roman" panose="02020603050405020304"/>
              </a:rPr>
              <a:t>    =</a:t>
            </a:r>
            <a:endParaRPr lang="en-US" sz="22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dirty="0" smtClean="0">
                <a:latin typeface="Times New Roman" panose="02020603050405020304"/>
                <a:ea typeface="Calibri" panose="020F0502020204030204"/>
                <a:cs typeface="Times New Roman" panose="02020603050405020304"/>
              </a:rPr>
              <a:t>	=      </a:t>
            </a:r>
            <a:r>
              <a:rPr lang="en-IN" sz="2200" u="sng" dirty="0" smtClean="0">
                <a:latin typeface="Times New Roman" panose="02020603050405020304"/>
                <a:ea typeface="Calibri" panose="020F0502020204030204"/>
                <a:cs typeface="Times New Roman" panose="02020603050405020304"/>
              </a:rPr>
              <a:t>1.56 </a:t>
            </a:r>
            <a:r>
              <a:rPr lang="en-IN" sz="2200" u="sng" dirty="0">
                <a:latin typeface="Times New Roman" panose="02020603050405020304"/>
                <a:ea typeface="Calibri" panose="020F0502020204030204"/>
                <a:cs typeface="Times New Roman" panose="02020603050405020304"/>
              </a:rPr>
              <a:t>- 1.50</a:t>
            </a: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    0.04    or    4</a:t>
            </a:r>
            <a:r>
              <a:rPr lang="en-IN" sz="2200" dirty="0">
                <a:latin typeface="Times New Roman" panose="02020603050405020304"/>
                <a:ea typeface="Calibri" panose="020F0502020204030204"/>
                <a:cs typeface="Times New Roman" panose="02020603050405020304"/>
              </a:rPr>
              <a:t>% </a:t>
            </a:r>
            <a:endParaRPr lang="en-IN" sz="22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200" dirty="0">
                <a:latin typeface="Times New Roman" panose="02020603050405020304"/>
                <a:ea typeface="Calibri" panose="020F0502020204030204"/>
                <a:cs typeface="Times New Roman" panose="02020603050405020304"/>
              </a:rPr>
              <a:t>	 </a:t>
            </a:r>
            <a:r>
              <a:rPr lang="en-IN" sz="2200" dirty="0" smtClean="0">
                <a:latin typeface="Times New Roman" panose="02020603050405020304"/>
                <a:ea typeface="Calibri" panose="020F0502020204030204"/>
                <a:cs typeface="Times New Roman" panose="02020603050405020304"/>
              </a:rPr>
              <a:t>           1.50</a:t>
            </a:r>
            <a:endParaRPr lang="en-IN" sz="2200" dirty="0">
              <a:ea typeface="Calibri" panose="020F0502020204030204"/>
              <a:cs typeface="Times New Roman" panose="02020603050405020304"/>
            </a:endParaRPr>
          </a:p>
          <a:p>
            <a:pPr>
              <a:lnSpc>
                <a:spcPct val="115000"/>
              </a:lnSpc>
              <a:spcAft>
                <a:spcPts val="1000"/>
              </a:spcAft>
            </a:pPr>
            <a:r>
              <a:rPr lang="en-IN" sz="2200" dirty="0">
                <a:latin typeface="Times New Roman" panose="02020603050405020304"/>
                <a:ea typeface="Calibri" panose="020F0502020204030204"/>
                <a:cs typeface="Times New Roman" panose="02020603050405020304"/>
              </a:rPr>
              <a:t>Thus, the value of pound against dollar has appreciated because the percentage change is positive. </a:t>
            </a:r>
            <a:endParaRPr lang="en-IN" sz="2200" dirty="0">
              <a:ea typeface="Calibri" panose="020F0502020204030204"/>
              <a:cs typeface="Times New Roman" panose="02020603050405020304"/>
            </a:endParaRPr>
          </a:p>
        </p:txBody>
      </p:sp>
      <p:pic>
        <p:nvPicPr>
          <p:cNvPr id="4" name="Picture 2" descr="C:\Users\user\Downloads\CamScanner 04-10-2022 11.00.23.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763688" y="2420888"/>
            <a:ext cx="1368152" cy="7526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84982"/>
          </a:xfrm>
          <a:solidFill>
            <a:schemeClr val="accent3">
              <a:lumMod val="40000"/>
              <a:lumOff val="60000"/>
            </a:schemeClr>
          </a:solidFill>
        </p:spPr>
        <p:txBody>
          <a:bodyPr>
            <a:noAutofit/>
          </a:bodyPr>
          <a:lstStyle/>
          <a:p>
            <a:pPr marL="342900" lvl="0" indent="-342900">
              <a:lnSpc>
                <a:spcPct val="115000"/>
              </a:lnSpc>
              <a:spcBef>
                <a:spcPct val="20000"/>
              </a:spcBef>
              <a:spcAft>
                <a:spcPts val="1000"/>
              </a:spcAft>
            </a:pPr>
            <a:br>
              <a:rPr lang="en-IN" sz="2200" b="1" dirty="0" smtClean="0">
                <a:solidFill>
                  <a:prstClr val="black"/>
                </a:solidFill>
                <a:latin typeface="Times New Roman" panose="02020603050405020304"/>
                <a:ea typeface="Calibri" panose="020F0502020204030204"/>
                <a:cs typeface="Times New Roman" panose="02020603050405020304"/>
              </a:rPr>
            </a:br>
            <a:r>
              <a:rPr lang="en-IN" sz="2200" b="1" dirty="0" smtClean="0">
                <a:solidFill>
                  <a:prstClr val="black"/>
                </a:solidFill>
                <a:latin typeface="Times New Roman" panose="02020603050405020304"/>
                <a:ea typeface="Calibri" panose="020F0502020204030204"/>
                <a:cs typeface="Times New Roman" panose="02020603050405020304"/>
              </a:rPr>
              <a:t>Using </a:t>
            </a:r>
            <a:r>
              <a:rPr lang="en-IN" sz="2200" b="1" dirty="0">
                <a:solidFill>
                  <a:prstClr val="black"/>
                </a:solidFill>
                <a:latin typeface="Times New Roman" panose="02020603050405020304"/>
                <a:ea typeface="Calibri" panose="020F0502020204030204"/>
                <a:cs typeface="Times New Roman" panose="02020603050405020304"/>
              </a:rPr>
              <a:t>the information given in </a:t>
            </a:r>
            <a:r>
              <a:rPr lang="en-IN" sz="2200" b="1" dirty="0" smtClean="0">
                <a:solidFill>
                  <a:prstClr val="black"/>
                </a:solidFill>
                <a:latin typeface="Times New Roman" panose="02020603050405020304"/>
                <a:ea typeface="Calibri" panose="020F0502020204030204"/>
                <a:cs typeface="Times New Roman" panose="02020603050405020304"/>
              </a:rPr>
              <a:t>the above Example, </a:t>
            </a:r>
            <a:r>
              <a:rPr lang="en-IN" sz="2200" b="1" dirty="0">
                <a:solidFill>
                  <a:prstClr val="black"/>
                </a:solidFill>
                <a:latin typeface="Times New Roman" panose="02020603050405020304"/>
                <a:ea typeface="Calibri" panose="020F0502020204030204"/>
                <a:cs typeface="Times New Roman" panose="02020603050405020304"/>
              </a:rPr>
              <a:t>calculate the amount of dollar depreciation. </a:t>
            </a:r>
            <a:br>
              <a:rPr lang="en-IN" sz="2200" b="1" dirty="0" smtClean="0">
                <a:solidFill>
                  <a:prstClr val="black"/>
                </a:solidFill>
                <a:latin typeface="Times New Roman" panose="02020603050405020304"/>
                <a:ea typeface="Calibri" panose="020F0502020204030204"/>
                <a:cs typeface="Times New Roman" panose="02020603050405020304"/>
              </a:rPr>
            </a:br>
            <a:r>
              <a:rPr lang="en-IN" sz="2200" b="1" dirty="0" smtClean="0">
                <a:solidFill>
                  <a:prstClr val="black"/>
                </a:solidFill>
                <a:latin typeface="Times New Roman" panose="02020603050405020304"/>
                <a:ea typeface="Calibri" panose="020F0502020204030204"/>
                <a:cs typeface="Times New Roman" panose="02020603050405020304"/>
              </a:rPr>
              <a:t>Solution</a:t>
            </a:r>
            <a:br>
              <a:rPr lang="en-IN" sz="2200" b="1" dirty="0">
                <a:solidFill>
                  <a:prstClr val="black"/>
                </a:solidFill>
                <a:ea typeface="Calibri" panose="020F0502020204030204"/>
                <a:cs typeface="Times New Roman" panose="02020603050405020304"/>
              </a:rPr>
            </a:br>
            <a:endParaRPr lang="en-IN" sz="2200" b="1" dirty="0"/>
          </a:p>
        </p:txBody>
      </p:sp>
      <p:sp>
        <p:nvSpPr>
          <p:cNvPr id="3" name="Content Placeholder 2"/>
          <p:cNvSpPr>
            <a:spLocks noGrp="1"/>
          </p:cNvSpPr>
          <p:nvPr>
            <p:ph idx="1"/>
          </p:nvPr>
        </p:nvSpPr>
        <p:spPr/>
        <p:txBody>
          <a:bodyPr>
            <a:noAutofit/>
          </a:bodyPr>
          <a:lstStyle/>
          <a:p>
            <a:pPr marL="0" indent="0">
              <a:lnSpc>
                <a:spcPct val="115000"/>
              </a:lnSpc>
              <a:spcAft>
                <a:spcPts val="1000"/>
              </a:spcAft>
              <a:buNone/>
            </a:pP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   </a:t>
            </a:r>
            <a:r>
              <a:rPr lang="en-IN" sz="2200" u="sng" dirty="0" smtClean="0">
                <a:latin typeface="Times New Roman" panose="02020603050405020304" pitchFamily="18" charset="0"/>
                <a:ea typeface="Calibri" panose="020F0502020204030204"/>
                <a:cs typeface="Times New Roman" panose="02020603050405020304" pitchFamily="18" charset="0"/>
              </a:rPr>
              <a:t>  1.50 </a:t>
            </a:r>
            <a:r>
              <a:rPr lang="en-IN" sz="2200" u="sng" dirty="0">
                <a:latin typeface="Times New Roman" panose="02020603050405020304" pitchFamily="18" charset="0"/>
                <a:ea typeface="Calibri" panose="020F0502020204030204"/>
                <a:cs typeface="Times New Roman" panose="02020603050405020304" pitchFamily="18" charset="0"/>
              </a:rPr>
              <a:t>-1.56 </a:t>
            </a:r>
            <a:r>
              <a:rPr lang="en-IN" sz="2200" dirty="0">
                <a:latin typeface="Times New Roman" panose="02020603050405020304" pitchFamily="18" charset="0"/>
                <a:ea typeface="Calibri" panose="020F0502020204030204"/>
                <a:cs typeface="Times New Roman" panose="02020603050405020304" pitchFamily="18" charset="0"/>
              </a:rPr>
              <a:t>= -0.04 or - 4%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           1.50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Thus</a:t>
            </a:r>
            <a:r>
              <a:rPr lang="en-IN" sz="2200" dirty="0">
                <a:latin typeface="Times New Roman" panose="02020603050405020304" pitchFamily="18" charset="0"/>
                <a:ea typeface="Calibri" panose="020F0502020204030204"/>
                <a:cs typeface="Times New Roman" panose="02020603050405020304" pitchFamily="18" charset="0"/>
              </a:rPr>
              <a:t>, the value of dollar against pound has depreciated because the percentage change is negative.</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pic>
        <p:nvPicPr>
          <p:cNvPr id="4" name="Picture 2" descr="C:\Users\user\Downloads\CamScanner 04-10-2022 11.00.23_2.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608458" y="1672533"/>
            <a:ext cx="1539081" cy="8640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pPr>
              <a:lnSpc>
                <a:spcPct val="115000"/>
              </a:lnSpc>
              <a:spcAft>
                <a:spcPts val="1000"/>
              </a:spcAft>
            </a:pPr>
            <a:r>
              <a:rPr lang="en-IN" sz="3000" b="1" dirty="0">
                <a:latin typeface="Times New Roman" panose="02020603050405020304"/>
                <a:ea typeface="Calibri" panose="020F0502020204030204"/>
                <a:cs typeface="Times New Roman" panose="02020603050405020304"/>
              </a:rPr>
              <a:t>Forecasting Exchange Rate</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The </a:t>
            </a:r>
            <a:r>
              <a:rPr lang="en-IN" sz="2200" dirty="0">
                <a:latin typeface="Times New Roman" panose="02020603050405020304"/>
                <a:ea typeface="Calibri" panose="020F0502020204030204"/>
                <a:cs typeface="Times New Roman" panose="02020603050405020304"/>
              </a:rPr>
              <a:t>business activities have become highly international.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dirty="0" smtClean="0">
                <a:latin typeface="Times New Roman" panose="02020603050405020304"/>
                <a:ea typeface="Calibri" panose="020F0502020204030204"/>
                <a:cs typeface="Times New Roman" panose="02020603050405020304"/>
              </a:rPr>
              <a:t>As </a:t>
            </a:r>
            <a:r>
              <a:rPr lang="en-IN" sz="2200" dirty="0">
                <a:latin typeface="Times New Roman" panose="02020603050405020304"/>
                <a:ea typeface="Calibri" panose="020F0502020204030204"/>
                <a:cs typeface="Times New Roman" panose="02020603050405020304"/>
              </a:rPr>
              <a:t>a result, many business decisions are taken on the basis of forecasts of future exchange rates. </a:t>
            </a:r>
            <a:endParaRPr lang="en-IN"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2800" b="1" dirty="0">
                <a:latin typeface="Times New Roman" panose="02020603050405020304" pitchFamily="18" charset="0"/>
                <a:ea typeface="Calibri" panose="020F0502020204030204"/>
                <a:cs typeface="Times New Roman" panose="02020603050405020304" pitchFamily="18" charset="0"/>
              </a:rPr>
              <a:t>Need and Importance of Exchange Rate Forecasting</a:t>
            </a:r>
            <a:br>
              <a:rPr lang="en-IN" sz="2800" b="1" dirty="0">
                <a:latin typeface="Times New Roman" panose="02020603050405020304" pitchFamily="18" charset="0"/>
                <a:ea typeface="Calibri" panose="020F0502020204030204"/>
                <a:cs typeface="Times New Roman" panose="02020603050405020304" pitchFamily="18" charset="0"/>
              </a:rPr>
            </a:br>
            <a:endParaRPr lang="en-IN" sz="2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96752"/>
            <a:ext cx="8229600" cy="4929411"/>
          </a:xfrm>
          <a:solidFill>
            <a:schemeClr val="accent3">
              <a:lumMod val="20000"/>
              <a:lumOff val="80000"/>
            </a:schemeClr>
          </a:solidFill>
        </p:spPr>
        <p:txBody>
          <a:bodyPr>
            <a:noAutofit/>
          </a:bodyPr>
          <a:lstStyle/>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helps in </a:t>
            </a:r>
            <a:r>
              <a:rPr lang="en-IN" sz="2200" b="1" dirty="0">
                <a:latin typeface="Times New Roman" panose="02020603050405020304"/>
                <a:ea typeface="Calibri" panose="020F0502020204030204"/>
                <a:cs typeface="Times New Roman" panose="02020603050405020304"/>
              </a:rPr>
              <a:t>hedging decision</a:t>
            </a:r>
            <a:r>
              <a:rPr lang="en-IN" sz="2200" dirty="0">
                <a:latin typeface="Times New Roman" panose="02020603050405020304"/>
                <a:ea typeface="Calibri" panose="020F0502020204030204"/>
                <a:cs typeface="Times New Roman" panose="02020603050405020304"/>
              </a:rPr>
              <a:t>, i.e., whether to hedge future payables and receivables in foreign currencies</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helps in </a:t>
            </a:r>
            <a:r>
              <a:rPr lang="en-IN" sz="2200" b="1" dirty="0">
                <a:latin typeface="Times New Roman" panose="02020603050405020304"/>
                <a:ea typeface="Calibri" panose="020F0502020204030204"/>
                <a:cs typeface="Times New Roman" panose="02020603050405020304"/>
              </a:rPr>
              <a:t>short-term financing </a:t>
            </a:r>
            <a:r>
              <a:rPr lang="en-IN" sz="2200" b="1" dirty="0" smtClean="0">
                <a:latin typeface="Times New Roman" panose="02020603050405020304"/>
                <a:ea typeface="Calibri" panose="020F0502020204030204"/>
                <a:cs typeface="Times New Roman" panose="02020603050405020304"/>
              </a:rPr>
              <a:t>decision</a:t>
            </a:r>
            <a:r>
              <a:rPr lang="en-IN" sz="2200" dirty="0" smtClean="0">
                <a:latin typeface="Times New Roman" panose="02020603050405020304"/>
                <a:ea typeface="Calibri" panose="020F0502020204030204"/>
                <a:cs typeface="Times New Roman" panose="02020603050405020304"/>
              </a:rPr>
              <a:t>.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is helpful in taking </a:t>
            </a:r>
            <a:r>
              <a:rPr lang="en-IN" sz="2200" b="1" dirty="0">
                <a:latin typeface="Times New Roman" panose="02020603050405020304"/>
                <a:ea typeface="Calibri" panose="020F0502020204030204"/>
                <a:cs typeface="Times New Roman" panose="02020603050405020304"/>
              </a:rPr>
              <a:t>short-term investment </a:t>
            </a:r>
            <a:r>
              <a:rPr lang="en-IN" sz="2200" b="1" dirty="0" smtClean="0">
                <a:latin typeface="Times New Roman" panose="02020603050405020304"/>
                <a:ea typeface="Calibri" panose="020F0502020204030204"/>
                <a:cs typeface="Times New Roman" panose="02020603050405020304"/>
              </a:rPr>
              <a:t>decision.</a:t>
            </a:r>
            <a:r>
              <a:rPr lang="en-IN" sz="2200" dirty="0" smtClean="0">
                <a:latin typeface="Times New Roman" panose="02020603050405020304"/>
                <a:ea typeface="Calibri" panose="020F0502020204030204"/>
                <a:cs typeface="Times New Roman" panose="02020603050405020304"/>
              </a:rPr>
              <a:t>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is useful in </a:t>
            </a:r>
            <a:r>
              <a:rPr lang="en-IN" sz="2200" b="1" dirty="0">
                <a:latin typeface="Times New Roman" panose="02020603050405020304"/>
                <a:ea typeface="Calibri" panose="020F0502020204030204"/>
                <a:cs typeface="Times New Roman" panose="02020603050405020304"/>
              </a:rPr>
              <a:t>capital budgeting decisions</a:t>
            </a:r>
            <a:r>
              <a:rPr lang="en-IN" sz="2200" dirty="0">
                <a:latin typeface="Times New Roman" panose="02020603050405020304"/>
                <a:ea typeface="Calibri" panose="020F0502020204030204"/>
                <a:cs typeface="Times New Roman" panose="02020603050405020304"/>
              </a:rPr>
              <a:t>.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is useful in </a:t>
            </a:r>
            <a:r>
              <a:rPr lang="en-IN" sz="2200" b="1" dirty="0">
                <a:latin typeface="Times New Roman" panose="02020603050405020304"/>
                <a:ea typeface="Calibri" panose="020F0502020204030204"/>
                <a:cs typeface="Times New Roman" panose="02020603050405020304"/>
              </a:rPr>
              <a:t>long-term financing decisions</a:t>
            </a:r>
            <a:r>
              <a:rPr lang="en-IN" sz="2200" dirty="0">
                <a:latin typeface="Times New Roman" panose="02020603050405020304"/>
                <a:ea typeface="Calibri" panose="020F0502020204030204"/>
                <a:cs typeface="Times New Roman" panose="02020603050405020304"/>
              </a:rPr>
              <a:t>. </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IN" sz="2200" dirty="0" smtClean="0">
                <a:latin typeface="Times New Roman" panose="02020603050405020304"/>
                <a:ea typeface="Calibri" panose="020F0502020204030204"/>
                <a:cs typeface="Times New Roman" panose="02020603050405020304"/>
              </a:rPr>
              <a:t>It </a:t>
            </a:r>
            <a:r>
              <a:rPr lang="en-IN" sz="2200" dirty="0">
                <a:latin typeface="Times New Roman" panose="02020603050405020304"/>
                <a:ea typeface="Calibri" panose="020F0502020204030204"/>
                <a:cs typeface="Times New Roman" panose="02020603050405020304"/>
              </a:rPr>
              <a:t>helps in </a:t>
            </a:r>
            <a:r>
              <a:rPr lang="en-IN" sz="2200" b="1" dirty="0">
                <a:latin typeface="Times New Roman" panose="02020603050405020304"/>
                <a:ea typeface="Calibri" panose="020F0502020204030204"/>
                <a:cs typeface="Times New Roman" panose="02020603050405020304"/>
              </a:rPr>
              <a:t>assessing earnings</a:t>
            </a:r>
            <a:r>
              <a:rPr lang="en-IN" sz="2200" dirty="0" smtClean="0">
                <a:latin typeface="Times New Roman" panose="02020603050405020304"/>
                <a:ea typeface="Calibri" panose="020F0502020204030204"/>
                <a:cs typeface="Times New Roman" panose="02020603050405020304"/>
              </a:rPr>
              <a:t>.</a:t>
            </a:r>
            <a:endParaRPr lang="en-IN" sz="2200" dirty="0" smtClean="0">
              <a:latin typeface="Times New Roman" panose="02020603050405020304"/>
              <a:ea typeface="Calibri" panose="020F0502020204030204"/>
              <a:cs typeface="Times New Roman" panose="02020603050405020304"/>
            </a:endParaRPr>
          </a:p>
          <a:p>
            <a:pPr marL="457200" indent="-457200">
              <a:lnSpc>
                <a:spcPct val="115000"/>
              </a:lnSpc>
              <a:spcAft>
                <a:spcPts val="1000"/>
              </a:spcAft>
              <a:buFont typeface="+mj-lt"/>
              <a:buAutoNum type="arabicPeriod"/>
            </a:pPr>
            <a:r>
              <a:rPr lang="en-US" sz="2200" dirty="0" smtClean="0">
                <a:latin typeface="Times New Roman" panose="02020603050405020304"/>
                <a:ea typeface="Calibri" panose="020F0502020204030204"/>
                <a:cs typeface="Times New Roman" panose="02020603050405020304"/>
              </a:rPr>
              <a:t>I</a:t>
            </a:r>
            <a:r>
              <a:rPr lang="en-IN" sz="2200" dirty="0" smtClean="0">
                <a:latin typeface="Times New Roman" panose="02020603050405020304"/>
                <a:ea typeface="Calibri" panose="020F0502020204030204"/>
                <a:cs typeface="Times New Roman" panose="02020603050405020304"/>
              </a:rPr>
              <a:t>t </a:t>
            </a:r>
            <a:r>
              <a:rPr lang="en-IN" sz="2200" dirty="0">
                <a:latin typeface="Times New Roman" panose="02020603050405020304"/>
                <a:ea typeface="Calibri" panose="020F0502020204030204"/>
                <a:cs typeface="Times New Roman" panose="02020603050405020304"/>
              </a:rPr>
              <a:t>helps in </a:t>
            </a:r>
            <a:r>
              <a:rPr lang="en-IN" sz="2200" b="1" dirty="0">
                <a:latin typeface="Times New Roman" panose="02020603050405020304"/>
                <a:ea typeface="Calibri" panose="020F0502020204030204"/>
                <a:cs typeface="Times New Roman" panose="02020603050405020304"/>
              </a:rPr>
              <a:t>long term strategic decisions</a:t>
            </a:r>
            <a:r>
              <a:rPr lang="en-IN" sz="2200" dirty="0">
                <a:latin typeface="Times New Roman" panose="02020603050405020304"/>
                <a:ea typeface="Calibri" panose="020F0502020204030204"/>
                <a:cs typeface="Times New Roman" panose="02020603050405020304"/>
              </a:rPr>
              <a:t>, such as whether to build or acquire productive resources in a particular country.</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Autofit/>
          </a:bodyPr>
          <a:lstStyle/>
          <a:p>
            <a:pPr>
              <a:lnSpc>
                <a:spcPct val="115000"/>
              </a:lnSpc>
              <a:spcAft>
                <a:spcPts val="1000"/>
              </a:spcAft>
            </a:pPr>
            <a:r>
              <a:rPr lang="en-IN" sz="2800" b="1" dirty="0">
                <a:latin typeface="Times New Roman" panose="02020603050405020304"/>
                <a:ea typeface="Calibri" panose="020F0502020204030204"/>
                <a:cs typeface="Times New Roman" panose="02020603050405020304"/>
              </a:rPr>
              <a:t> </a:t>
            </a:r>
            <a:br>
              <a:rPr lang="en-IN" sz="2800" b="1" dirty="0">
                <a:ea typeface="Calibri" panose="020F0502020204030204"/>
                <a:cs typeface="Times New Roman" panose="02020603050405020304"/>
              </a:rPr>
            </a:br>
            <a:r>
              <a:rPr lang="en-IN" sz="2800" b="1" dirty="0">
                <a:latin typeface="Times New Roman" panose="02020603050405020304"/>
                <a:ea typeface="Calibri" panose="020F0502020204030204"/>
                <a:cs typeface="Times New Roman" panose="02020603050405020304"/>
              </a:rPr>
              <a:t>Methods or Techniques of </a:t>
            </a:r>
            <a:br>
              <a:rPr lang="en-IN" sz="2800" b="1" dirty="0" smtClean="0">
                <a:latin typeface="Times New Roman" panose="02020603050405020304"/>
                <a:ea typeface="Calibri" panose="020F0502020204030204"/>
                <a:cs typeface="Times New Roman" panose="02020603050405020304"/>
              </a:rPr>
            </a:br>
            <a:r>
              <a:rPr lang="en-IN" sz="2800" b="1" dirty="0" smtClean="0">
                <a:latin typeface="Times New Roman" panose="02020603050405020304"/>
                <a:ea typeface="Calibri" panose="020F0502020204030204"/>
                <a:cs typeface="Times New Roman" panose="02020603050405020304"/>
              </a:rPr>
              <a:t>Exchange </a:t>
            </a:r>
            <a:r>
              <a:rPr lang="en-IN" sz="2800" b="1" dirty="0">
                <a:latin typeface="Times New Roman" panose="02020603050405020304"/>
                <a:ea typeface="Calibri" panose="020F0502020204030204"/>
                <a:cs typeface="Times New Roman" panose="02020603050405020304"/>
              </a:rPr>
              <a:t>Rate Forecasting</a:t>
            </a:r>
            <a:br>
              <a:rPr lang="en-IN" sz="2800" b="1" dirty="0">
                <a:ea typeface="Calibri" panose="020F0502020204030204"/>
                <a:cs typeface="Times New Roman" panose="02020603050405020304"/>
              </a:rPr>
            </a:br>
            <a:endParaRPr lang="en-IN" sz="2800" b="1" dirty="0"/>
          </a:p>
        </p:txBody>
      </p:sp>
      <p:sp>
        <p:nvSpPr>
          <p:cNvPr id="3" name="Content Placeholder 2"/>
          <p:cNvSpPr>
            <a:spLocks noGrp="1"/>
          </p:cNvSpPr>
          <p:nvPr>
            <p:ph idx="1"/>
          </p:nvPr>
        </p:nvSpPr>
        <p:spPr>
          <a:xfrm>
            <a:off x="457200" y="1412776"/>
            <a:ext cx="8229600" cy="5256584"/>
          </a:xfrm>
          <a:solidFill>
            <a:schemeClr val="accent3">
              <a:lumMod val="20000"/>
              <a:lumOff val="80000"/>
            </a:schemeClr>
          </a:solidFill>
        </p:spPr>
        <p:txBody>
          <a:bodyPr>
            <a:noAutofit/>
          </a:bodyPr>
          <a:lstStyle/>
          <a:p>
            <a:pPr marL="514350" indent="-514350">
              <a:lnSpc>
                <a:spcPct val="115000"/>
              </a:lnSpc>
              <a:spcAft>
                <a:spcPts val="1000"/>
              </a:spcAft>
              <a:buFont typeface="+mj-lt"/>
              <a:buAutoNum type="arabicPeriod"/>
            </a:pPr>
            <a:r>
              <a:rPr lang="en-IN" sz="2000" b="1" dirty="0" smtClean="0">
                <a:latin typeface="Times New Roman" panose="02020603050405020304"/>
                <a:ea typeface="Calibri" panose="020F0502020204030204"/>
                <a:cs typeface="Times New Roman" panose="02020603050405020304"/>
              </a:rPr>
              <a:t>Technical </a:t>
            </a:r>
            <a:r>
              <a:rPr lang="en-IN" sz="2000" b="1" dirty="0">
                <a:latin typeface="Times New Roman" panose="02020603050405020304"/>
                <a:ea typeface="Calibri" panose="020F0502020204030204"/>
                <a:cs typeface="Times New Roman" panose="02020603050405020304"/>
              </a:rPr>
              <a:t>approach: </a:t>
            </a:r>
            <a:endParaRPr lang="en-IN" sz="2000" b="1"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000" dirty="0" smtClean="0">
                <a:latin typeface="Times New Roman" panose="02020603050405020304"/>
                <a:ea typeface="Calibri" panose="020F0502020204030204"/>
                <a:cs typeface="Times New Roman" panose="02020603050405020304"/>
              </a:rPr>
              <a:t>Under </a:t>
            </a:r>
            <a:r>
              <a:rPr lang="en-IN" sz="2000" dirty="0">
                <a:latin typeface="Times New Roman" panose="02020603050405020304"/>
                <a:ea typeface="Calibri" panose="020F0502020204030204"/>
                <a:cs typeface="Times New Roman" panose="02020603050405020304"/>
              </a:rPr>
              <a:t>this method, historical exchange rates are used to predict future values. The technical approach is based on the assumption that history repeats itself. </a:t>
            </a:r>
            <a:r>
              <a:rPr lang="en-IN" sz="2000" dirty="0" smtClean="0">
                <a:latin typeface="Times New Roman" panose="02020603050405020304"/>
                <a:ea typeface="Calibri" panose="020F0502020204030204"/>
                <a:cs typeface="Times New Roman" panose="02020603050405020304"/>
              </a:rPr>
              <a:t>But it </a:t>
            </a:r>
            <a:r>
              <a:rPr lang="en-IN" sz="2000" dirty="0">
                <a:latin typeface="Times New Roman" panose="02020603050405020304"/>
                <a:ea typeface="Calibri" panose="020F0502020204030204"/>
                <a:cs typeface="Times New Roman" panose="02020603050405020304"/>
              </a:rPr>
              <a:t>cannot estimate future exchange rates in precise terms. </a:t>
            </a:r>
            <a:endParaRPr lang="en-IN" sz="20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000" dirty="0" smtClean="0">
                <a:latin typeface="Times New Roman" panose="02020603050405020304"/>
                <a:ea typeface="Calibri" panose="020F0502020204030204"/>
                <a:cs typeface="Times New Roman" panose="02020603050405020304"/>
              </a:rPr>
              <a:t>The </a:t>
            </a:r>
            <a:r>
              <a:rPr lang="en-IN" sz="2000" dirty="0">
                <a:latin typeface="Times New Roman" panose="02020603050405020304"/>
                <a:ea typeface="Calibri" panose="020F0502020204030204"/>
                <a:cs typeface="Times New Roman" panose="02020603050405020304"/>
              </a:rPr>
              <a:t>various techniques used for forecasting </a:t>
            </a:r>
            <a:r>
              <a:rPr lang="en-IN" sz="2000" dirty="0" smtClean="0">
                <a:latin typeface="Times New Roman" panose="02020603050405020304"/>
                <a:ea typeface="Calibri" panose="020F0502020204030204"/>
                <a:cs typeface="Times New Roman" panose="02020603050405020304"/>
              </a:rPr>
              <a:t>include:</a:t>
            </a:r>
            <a:endParaRPr lang="en-IN" sz="2000" dirty="0" smtClean="0">
              <a:latin typeface="Times New Roman" panose="02020603050405020304"/>
              <a:ea typeface="Calibri" panose="020F0502020204030204"/>
              <a:cs typeface="Times New Roman" panose="02020603050405020304"/>
            </a:endParaRPr>
          </a:p>
          <a:p>
            <a:pPr marL="514350" indent="-514350">
              <a:lnSpc>
                <a:spcPct val="115000"/>
              </a:lnSpc>
              <a:spcAft>
                <a:spcPts val="1000"/>
              </a:spcAft>
              <a:buFont typeface="+mj-lt"/>
              <a:buAutoNum type="arabicPeriod"/>
            </a:pPr>
            <a:r>
              <a:rPr lang="en-IN" sz="2000" dirty="0">
                <a:latin typeface="Times New Roman" panose="02020603050405020304"/>
                <a:ea typeface="Calibri" panose="020F0502020204030204"/>
                <a:cs typeface="Times New Roman" panose="02020603050405020304"/>
              </a:rPr>
              <a:t>C</a:t>
            </a:r>
            <a:r>
              <a:rPr lang="en-IN" sz="2000" dirty="0" smtClean="0">
                <a:latin typeface="Times New Roman" panose="02020603050405020304"/>
                <a:ea typeface="Calibri" panose="020F0502020204030204"/>
                <a:cs typeface="Times New Roman" panose="02020603050405020304"/>
              </a:rPr>
              <a:t>harting </a:t>
            </a:r>
            <a:r>
              <a:rPr lang="en-IN" sz="2000" dirty="0">
                <a:latin typeface="Times New Roman" panose="02020603050405020304"/>
                <a:ea typeface="Calibri" panose="020F0502020204030204"/>
                <a:cs typeface="Times New Roman" panose="02020603050405020304"/>
              </a:rPr>
              <a:t>techniques (line chart, bar chart, candlestick chart, point and figure chart etc.) , </a:t>
            </a:r>
            <a:endParaRPr lang="en-IN" sz="2000" dirty="0" smtClean="0">
              <a:latin typeface="Times New Roman" panose="02020603050405020304"/>
              <a:ea typeface="Calibri" panose="020F0502020204030204"/>
              <a:cs typeface="Times New Roman" panose="02020603050405020304"/>
            </a:endParaRPr>
          </a:p>
          <a:p>
            <a:pPr marL="514350" indent="-514350">
              <a:lnSpc>
                <a:spcPct val="115000"/>
              </a:lnSpc>
              <a:spcAft>
                <a:spcPts val="1000"/>
              </a:spcAft>
              <a:buFont typeface="+mj-lt"/>
              <a:buAutoNum type="arabicPeriod"/>
            </a:pPr>
            <a:r>
              <a:rPr lang="en-IN" sz="2000" dirty="0">
                <a:latin typeface="Times New Roman" panose="02020603050405020304"/>
                <a:ea typeface="Calibri" panose="020F0502020204030204"/>
                <a:cs typeface="Times New Roman" panose="02020603050405020304"/>
              </a:rPr>
              <a:t>S</a:t>
            </a:r>
            <a:r>
              <a:rPr lang="en-IN" sz="2000" dirty="0" smtClean="0">
                <a:latin typeface="Times New Roman" panose="02020603050405020304"/>
                <a:ea typeface="Calibri" panose="020F0502020204030204"/>
                <a:cs typeface="Times New Roman" panose="02020603050405020304"/>
              </a:rPr>
              <a:t>tatistical </a:t>
            </a:r>
            <a:r>
              <a:rPr lang="en-IN" sz="2000" dirty="0">
                <a:latin typeface="Times New Roman" panose="02020603050405020304"/>
                <a:ea typeface="Calibri" panose="020F0502020204030204"/>
                <a:cs typeface="Times New Roman" panose="02020603050405020304"/>
              </a:rPr>
              <a:t>techniques (moving averages) and </a:t>
            </a:r>
            <a:endParaRPr lang="en-IN" sz="2000" dirty="0" smtClean="0">
              <a:latin typeface="Times New Roman" panose="02020603050405020304"/>
              <a:ea typeface="Calibri" panose="020F0502020204030204"/>
              <a:cs typeface="Times New Roman" panose="02020603050405020304"/>
            </a:endParaRPr>
          </a:p>
          <a:p>
            <a:pPr marL="514350" indent="-514350">
              <a:lnSpc>
                <a:spcPct val="115000"/>
              </a:lnSpc>
              <a:spcAft>
                <a:spcPts val="1000"/>
              </a:spcAft>
              <a:buFont typeface="+mj-lt"/>
              <a:buAutoNum type="arabicPeriod"/>
            </a:pPr>
            <a:r>
              <a:rPr lang="en-IN" sz="2000" dirty="0">
                <a:latin typeface="Times New Roman" panose="02020603050405020304"/>
                <a:ea typeface="Calibri" panose="020F0502020204030204"/>
                <a:cs typeface="Times New Roman" panose="02020603050405020304"/>
              </a:rPr>
              <a:t>M</a:t>
            </a:r>
            <a:r>
              <a:rPr lang="en-IN" sz="2000" dirty="0" smtClean="0">
                <a:latin typeface="Times New Roman" panose="02020603050405020304"/>
                <a:ea typeface="Calibri" panose="020F0502020204030204"/>
                <a:cs typeface="Times New Roman" panose="02020603050405020304"/>
              </a:rPr>
              <a:t>athematical </a:t>
            </a:r>
            <a:r>
              <a:rPr lang="en-IN" sz="2000" dirty="0">
                <a:latin typeface="Times New Roman" panose="02020603050405020304"/>
                <a:ea typeface="Calibri" panose="020F0502020204030204"/>
                <a:cs typeface="Times New Roman" panose="02020603050405020304"/>
              </a:rPr>
              <a:t>techniques (linear </a:t>
            </a:r>
            <a:r>
              <a:rPr lang="en-IN" sz="2000" dirty="0" smtClean="0">
                <a:latin typeface="Times New Roman" panose="02020603050405020304"/>
                <a:ea typeface="Calibri" panose="020F0502020204030204"/>
                <a:cs typeface="Times New Roman" panose="02020603050405020304"/>
              </a:rPr>
              <a:t>regression).</a:t>
            </a:r>
            <a:endParaRPr lang="en-IN" sz="2000" dirty="0" smtClean="0">
              <a:latin typeface="Times New Roman" panose="02020603050405020304"/>
              <a:ea typeface="Calibri" panose="020F0502020204030204"/>
              <a:cs typeface="Times New Roman" panose="02020603050405020304"/>
            </a:endParaRPr>
          </a:p>
          <a:p>
            <a:pPr marL="0" indent="0">
              <a:lnSpc>
                <a:spcPct val="115000"/>
              </a:lnSpc>
              <a:spcAft>
                <a:spcPts val="1000"/>
              </a:spcAft>
              <a:buNone/>
            </a:pPr>
            <a:r>
              <a:rPr lang="en-IN" sz="2000" dirty="0">
                <a:latin typeface="Times New Roman" panose="02020603050405020304"/>
                <a:ea typeface="Calibri" panose="020F0502020204030204"/>
                <a:cs typeface="Times New Roman" panose="02020603050405020304"/>
              </a:rPr>
              <a:t>	</a:t>
            </a:r>
            <a:r>
              <a:rPr lang="en-IN" sz="2000" dirty="0" smtClean="0">
                <a:latin typeface="Times New Roman" panose="02020603050405020304"/>
                <a:ea typeface="Calibri" panose="020F0502020204030204"/>
                <a:cs typeface="Times New Roman" panose="02020603050405020304"/>
              </a:rPr>
              <a:t>Technical </a:t>
            </a:r>
            <a:r>
              <a:rPr lang="en-IN" sz="2000" dirty="0">
                <a:latin typeface="Times New Roman" panose="02020603050405020304"/>
                <a:ea typeface="Calibri" panose="020F0502020204030204"/>
                <a:cs typeface="Times New Roman" panose="02020603050405020304"/>
              </a:rPr>
              <a:t>approach is used for short-term forecasts and their coverage is normally not very wide. Technical forecasts are used invariably by speculators.</a:t>
            </a:r>
            <a:endParaRPr lang="en-IN" sz="2000" dirty="0">
              <a:ea typeface="Calibri" panose="020F0502020204030204"/>
              <a:cs typeface="Times New Roman" panose="02020603050405020304"/>
            </a:endParaRPr>
          </a:p>
          <a:p>
            <a:endParaRPr lang="en-IN"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196752"/>
            <a:ext cx="8229600" cy="4929411"/>
          </a:xfrm>
          <a:solidFill>
            <a:schemeClr val="accent3">
              <a:lumMod val="20000"/>
              <a:lumOff val="80000"/>
            </a:schemeClr>
          </a:solidFill>
        </p:spPr>
        <p:txBody>
          <a:bodyPr>
            <a:noAutofit/>
          </a:bodyPr>
          <a:lstStyle/>
          <a:p>
            <a:pPr marL="0" indent="0">
              <a:lnSpc>
                <a:spcPct val="115000"/>
              </a:lnSpc>
              <a:spcAft>
                <a:spcPts val="1000"/>
              </a:spcAft>
              <a:buNone/>
            </a:pPr>
            <a:r>
              <a:rPr lang="en-IN" sz="2200" b="1" dirty="0" smtClean="0">
                <a:latin typeface="Times New Roman" panose="02020603050405020304"/>
                <a:ea typeface="Calibri" panose="020F0502020204030204"/>
                <a:cs typeface="Times New Roman" panose="02020603050405020304"/>
              </a:rPr>
              <a:t>2.  </a:t>
            </a:r>
            <a:r>
              <a:rPr lang="en-IN" sz="2200" b="1" dirty="0">
                <a:latin typeface="Times New Roman" panose="02020603050405020304"/>
                <a:ea typeface="Calibri" panose="020F0502020204030204"/>
                <a:cs typeface="Times New Roman" panose="02020603050405020304"/>
              </a:rPr>
              <a:t>Fundamental approach: </a:t>
            </a:r>
            <a:endParaRPr lang="en-IN" sz="2200" b="1" dirty="0">
              <a:latin typeface="Times New Roman" panose="02020603050405020304"/>
              <a:ea typeface="Calibri" panose="020F0502020204030204"/>
              <a:cs typeface="Times New Roman" panose="02020603050405020304"/>
            </a:endParaRPr>
          </a:p>
          <a:p>
            <a:pPr lvl="0">
              <a:lnSpc>
                <a:spcPct val="115000"/>
              </a:lnSpc>
              <a:spcAft>
                <a:spcPts val="1000"/>
              </a:spcAft>
            </a:pPr>
            <a:r>
              <a:rPr lang="en-IN" sz="2200" dirty="0" smtClean="0">
                <a:latin typeface="Times New Roman" panose="02020603050405020304"/>
                <a:ea typeface="Calibri" panose="020F0502020204030204"/>
                <a:cs typeface="Times New Roman" panose="02020603050405020304"/>
              </a:rPr>
              <a:t>This </a:t>
            </a:r>
            <a:r>
              <a:rPr lang="en-IN" sz="2200" dirty="0">
                <a:latin typeface="Times New Roman" panose="02020603050405020304"/>
                <a:ea typeface="Calibri" panose="020F0502020204030204"/>
                <a:cs typeface="Times New Roman" panose="02020603050405020304"/>
              </a:rPr>
              <a:t>method is based on fundamental relationship between economic variables and exchange rates. </a:t>
            </a:r>
            <a:endParaRPr lang="en-IN" sz="2200" dirty="0" smtClean="0">
              <a:latin typeface="Times New Roman" panose="02020603050405020304"/>
              <a:ea typeface="Calibri" panose="020F0502020204030204"/>
              <a:cs typeface="Times New Roman" panose="02020603050405020304"/>
            </a:endParaRPr>
          </a:p>
          <a:p>
            <a:pPr lvl="0">
              <a:lnSpc>
                <a:spcPct val="115000"/>
              </a:lnSpc>
              <a:spcAft>
                <a:spcPts val="1000"/>
              </a:spcAft>
            </a:pPr>
            <a:r>
              <a:rPr lang="en-IN" sz="2200" dirty="0" smtClean="0">
                <a:latin typeface="Times New Roman" panose="02020603050405020304"/>
                <a:ea typeface="Calibri" panose="020F0502020204030204"/>
                <a:cs typeface="Times New Roman" panose="02020603050405020304"/>
              </a:rPr>
              <a:t>Under </a:t>
            </a:r>
            <a:r>
              <a:rPr lang="en-IN" sz="2200" dirty="0">
                <a:latin typeface="Times New Roman" panose="02020603050405020304"/>
                <a:ea typeface="Calibri" panose="020F0502020204030204"/>
                <a:cs typeface="Times New Roman" panose="02020603050405020304"/>
              </a:rPr>
              <a:t>this technique, various sets of macroeconomic variables </a:t>
            </a:r>
            <a:r>
              <a:rPr lang="en-IN" sz="2200" dirty="0">
                <a:solidFill>
                  <a:prstClr val="black"/>
                </a:solidFill>
                <a:latin typeface="Times New Roman" panose="02020603050405020304"/>
                <a:ea typeface="Calibri" panose="020F0502020204030204"/>
                <a:cs typeface="Times New Roman" panose="02020603050405020304"/>
              </a:rPr>
              <a:t>such as money supply, trade balance, national output, inflation rate etc. </a:t>
            </a:r>
            <a:r>
              <a:rPr lang="en-IN" sz="2200" dirty="0" smtClean="0">
                <a:latin typeface="Times New Roman" panose="02020603050405020304"/>
                <a:ea typeface="Calibri" panose="020F0502020204030204"/>
                <a:cs typeface="Times New Roman" panose="02020603050405020304"/>
              </a:rPr>
              <a:t>(</a:t>
            </a:r>
            <a:r>
              <a:rPr lang="en-IN" sz="2200" dirty="0">
                <a:latin typeface="Times New Roman" panose="02020603050405020304"/>
                <a:ea typeface="Calibri" panose="020F0502020204030204"/>
                <a:cs typeface="Times New Roman" panose="02020603050405020304"/>
              </a:rPr>
              <a:t>not historical rates) are used for forecasting future exchange rates. </a:t>
            </a:r>
            <a:endParaRPr lang="en-IN" sz="2200" dirty="0" smtClean="0">
              <a:latin typeface="Times New Roman" panose="02020603050405020304"/>
              <a:ea typeface="Calibri" panose="020F0502020204030204"/>
              <a:cs typeface="Times New Roman" panose="02020603050405020304"/>
            </a:endParaRPr>
          </a:p>
          <a:p>
            <a:pPr>
              <a:lnSpc>
                <a:spcPct val="115000"/>
              </a:lnSpc>
              <a:spcAft>
                <a:spcPts val="1000"/>
              </a:spcAft>
            </a:pPr>
            <a:r>
              <a:rPr lang="en-IN" sz="2200" b="1" dirty="0" smtClean="0">
                <a:latin typeface="Times New Roman" panose="02020603050405020304"/>
                <a:ea typeface="Calibri" panose="020F0502020204030204"/>
                <a:cs typeface="Times New Roman" panose="02020603050405020304"/>
              </a:rPr>
              <a:t>For </a:t>
            </a:r>
            <a:r>
              <a:rPr lang="en-IN" sz="2200" b="1" dirty="0">
                <a:latin typeface="Times New Roman" panose="02020603050405020304"/>
                <a:ea typeface="Calibri" panose="020F0502020204030204"/>
                <a:cs typeface="Times New Roman" panose="02020603050405020304"/>
              </a:rPr>
              <a:t>example</a:t>
            </a:r>
            <a:r>
              <a:rPr lang="en-IN" sz="2200" dirty="0">
                <a:latin typeface="Times New Roman" panose="02020603050405020304"/>
                <a:ea typeface="Calibri" panose="020F0502020204030204"/>
                <a:cs typeface="Times New Roman" panose="02020603050405020304"/>
              </a:rPr>
              <a:t>, if inflation differential is the cause for exchange rate changes and if the rate of inflation in country </a:t>
            </a:r>
            <a:r>
              <a:rPr lang="en-IN" sz="2200" dirty="0" smtClean="0">
                <a:latin typeface="Times New Roman" panose="02020603050405020304"/>
                <a:ea typeface="Calibri" panose="020F0502020204030204"/>
                <a:cs typeface="Times New Roman" panose="02020603050405020304"/>
              </a:rPr>
              <a:t>A is </a:t>
            </a:r>
            <a:r>
              <a:rPr lang="en-IN" sz="2200" dirty="0">
                <a:latin typeface="Times New Roman" panose="02020603050405020304"/>
                <a:ea typeface="Calibri" panose="020F0502020204030204"/>
                <a:cs typeface="Times New Roman" panose="02020603050405020304"/>
              </a:rPr>
              <a:t>higher than in country B by 5%, the value of currency (exchange rate) of country A in terms of currency of country B will decrease by 5%. If the inflation rate is lower, the exchange rate will appreciate.  </a:t>
            </a:r>
            <a:endParaRPr lang="en-IN" sz="2200" dirty="0">
              <a:ea typeface="Calibri" panose="020F0502020204030204"/>
              <a:cs typeface="Times New Roman" panose="02020603050405020304"/>
            </a:endParaRPr>
          </a:p>
          <a:p>
            <a:endParaRPr lang="en-IN"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10940</Words>
  <Application>WPS Presentation</Application>
  <PresentationFormat>On-screen Show (4:3)</PresentationFormat>
  <Paragraphs>157</Paragraphs>
  <Slides>23</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23</vt:i4>
      </vt:variant>
    </vt:vector>
  </HeadingPairs>
  <TitlesOfParts>
    <vt:vector size="33" baseType="lpstr">
      <vt:lpstr>Arial</vt:lpstr>
      <vt:lpstr>SimSun</vt:lpstr>
      <vt:lpstr>Wingdings</vt:lpstr>
      <vt:lpstr>Times New Roman</vt:lpstr>
      <vt:lpstr>Calibri</vt:lpstr>
      <vt:lpstr>Times New Roman</vt:lpstr>
      <vt:lpstr>Microsoft YaHei</vt:lpstr>
      <vt:lpstr>Arial Unicode MS</vt:lpstr>
      <vt:lpstr>Calibri</vt:lpstr>
      <vt:lpstr>Office Theme</vt:lpstr>
      <vt:lpstr>Exchange Rate Movements</vt:lpstr>
      <vt:lpstr>﻿Measuring Exchange Rate Movements </vt:lpstr>
      <vt:lpstr>Example</vt:lpstr>
      <vt:lpstr>Solution</vt:lpstr>
      <vt:lpstr> Using the information given in the above Example, calculate the amount of dollar depreciation.  Solution </vt:lpstr>
      <vt:lpstr>Forecasting Exchange Rate </vt:lpstr>
      <vt:lpstr>Need and Importance of Exchange Rate Forecasting </vt:lpstr>
      <vt:lpstr>  Methods or Techniques of  Exchange Rate Forecasting </vt:lpstr>
      <vt:lpstr>PowerPoint 演示文稿</vt:lpstr>
      <vt:lpstr>PowerPoint 演示文稿</vt:lpstr>
      <vt:lpstr>PowerPoint 演示文稿</vt:lpstr>
      <vt:lpstr>PowerPoint 演示文稿</vt:lpstr>
      <vt:lpstr>Arbitrage</vt:lpstr>
      <vt:lpstr>PowerPoint 演示文稿</vt:lpstr>
      <vt:lpstr>PowerPoint 演示文稿</vt:lpstr>
      <vt:lpstr>Types of arbitrage</vt:lpstr>
      <vt:lpstr>Interest Arbitrage </vt:lpstr>
      <vt:lpstr>  Types of Interest Arbitrage   </vt:lpstr>
      <vt:lpstr>1. Covered interest arbitrage:</vt:lpstr>
      <vt:lpstr>PowerPoint 演示文稿</vt:lpstr>
      <vt:lpstr>2.Uncovered Interest Arbitrage</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62</cp:revision>
  <dcterms:created xsi:type="dcterms:W3CDTF">2022-04-04T09:43:00Z</dcterms:created>
  <dcterms:modified xsi:type="dcterms:W3CDTF">2024-08-31T07:21:07Z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917A0CB979C346129AA04EA558695A67_12</vt:lpwstr>
  </property>
  <property fmtid="{D5CDD505-2E9C-101B-9397-08002B2CF9AE}" pid="3" name="KSOProductBuildVer">
    <vt:lpwstr>1033-12.2.0.17562</vt:lpwstr>
  </property>
</Properties>
</file>