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76" r:id="rId5"/>
    <p:sldId id="258" r:id="rId6"/>
    <p:sldId id="259" r:id="rId7"/>
    <p:sldId id="260"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54D8C893-16FE-41BD-A047-370542D3B8A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5284A2-68D7-401C-8AF7-4EA54956B2EE}"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54D8C893-16FE-41BD-A047-370542D3B8A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5284A2-68D7-401C-8AF7-4EA54956B2EE}"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54D8C893-16FE-41BD-A047-370542D3B8A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5284A2-68D7-401C-8AF7-4EA54956B2EE}"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54D8C893-16FE-41BD-A047-370542D3B8A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5284A2-68D7-401C-8AF7-4EA54956B2EE}"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54D8C893-16FE-41BD-A047-370542D3B8A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5284A2-68D7-401C-8AF7-4EA54956B2EE}"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54D8C893-16FE-41BD-A047-370542D3B8A0}"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55284A2-68D7-401C-8AF7-4EA54956B2EE}"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54D8C893-16FE-41BD-A047-370542D3B8A0}"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55284A2-68D7-401C-8AF7-4EA54956B2EE}"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54D8C893-16FE-41BD-A047-370542D3B8A0}"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55284A2-68D7-401C-8AF7-4EA54956B2EE}"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D8C893-16FE-41BD-A047-370542D3B8A0}"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55284A2-68D7-401C-8AF7-4EA54956B2EE}"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54D8C893-16FE-41BD-A047-370542D3B8A0}"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55284A2-68D7-401C-8AF7-4EA54956B2EE}"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54D8C893-16FE-41BD-A047-370542D3B8A0}"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55284A2-68D7-401C-8AF7-4EA54956B2EE}"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D8C893-16FE-41BD-A047-370542D3B8A0}"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5284A2-68D7-401C-8AF7-4EA54956B2EE}"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3">
              <a:lumMod val="60000"/>
              <a:lumOff val="40000"/>
            </a:schemeClr>
          </a:solidFill>
        </p:spPr>
        <p:txBody>
          <a:bodyPr/>
          <a:lstStyle/>
          <a:p>
            <a:r>
              <a:rPr lang="en-IN" sz="2900" b="1" dirty="0">
                <a:solidFill>
                  <a:srgbClr val="FF0000"/>
                </a:solidFill>
                <a:latin typeface="Times New Roman" panose="02020603050405020304"/>
                <a:ea typeface="Times New Roman" panose="02020603050405020304"/>
                <a:cs typeface="Times New Roman" panose="02020603050405020304"/>
              </a:rPr>
              <a:t>International Parity Relationship</a:t>
            </a:r>
            <a:br>
              <a:rPr lang="en-IN" sz="2900" b="1" dirty="0">
                <a:solidFill>
                  <a:srgbClr val="FF0000"/>
                </a:solidFill>
                <a:latin typeface="Times New Roman" panose="02020603050405020304"/>
                <a:ea typeface="Times New Roman" panose="02020603050405020304"/>
                <a:cs typeface="Times New Roman" panose="02020603050405020304"/>
              </a:rPr>
            </a:br>
            <a:endParaRPr lang="en-IN" sz="2900" b="1" dirty="0">
              <a:solidFill>
                <a:srgbClr val="FF0000"/>
              </a:solidFill>
              <a:latin typeface="Times New Roman" panose="02020603050405020304"/>
              <a:ea typeface="Times New Roman" panose="02020603050405020304"/>
              <a:cs typeface="Times New Roman" panose="02020603050405020304"/>
            </a:endParaRPr>
          </a:p>
        </p:txBody>
      </p:sp>
      <p:sp>
        <p:nvSpPr>
          <p:cNvPr id="3" name="Subtitle 2"/>
          <p:cNvSpPr>
            <a:spLocks noGrp="1"/>
          </p:cNvSpPr>
          <p:nvPr>
            <p:ph type="subTitle" idx="1"/>
          </p:nvPr>
        </p:nvSpPr>
        <p:spPr/>
        <p:txBody>
          <a:bodyPr>
            <a:normAutofit fontScale="60000"/>
          </a:bodyPr>
          <a:lstStyle/>
          <a:p>
            <a:r>
              <a:rPr lang="en-US" altLang="en-IN" b="1" dirty="0">
                <a:solidFill>
                  <a:srgbClr val="002060"/>
                </a:solidFill>
                <a:sym typeface="+mn-ea"/>
              </a:rPr>
              <a:t>Prepared by </a:t>
            </a:r>
            <a:endParaRPr lang="en-US" altLang="en-IN" b="1" dirty="0">
              <a:solidFill>
                <a:srgbClr val="002060"/>
              </a:solidFill>
              <a:sym typeface="+mn-ea"/>
            </a:endParaRPr>
          </a:p>
          <a:p>
            <a:br>
              <a:rPr lang="en-US" altLang="en-IN" b="1" dirty="0">
                <a:solidFill>
                  <a:srgbClr val="002060"/>
                </a:solidFill>
                <a:sym typeface="+mn-ea"/>
              </a:rPr>
            </a:br>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marL="0" indent="0" algn="ctr">
              <a:lnSpc>
                <a:spcPct val="150000"/>
              </a:lnSpc>
              <a:buNone/>
            </a:pPr>
            <a:r>
              <a:rPr lang="en-IN" sz="2200" dirty="0">
                <a:solidFill>
                  <a:srgbClr val="222222"/>
                </a:solidFill>
                <a:latin typeface="Times New Roman" panose="02020603050405020304"/>
                <a:ea typeface="Times New Roman" panose="02020603050405020304"/>
              </a:rPr>
              <a:t>As per the interest rate parity the difference in exchange rate between two currencies is </a:t>
            </a:r>
            <a:r>
              <a:rPr lang="en-IN" sz="2200" b="1" dirty="0">
                <a:solidFill>
                  <a:srgbClr val="222222"/>
                </a:solidFill>
                <a:latin typeface="Times New Roman" panose="02020603050405020304"/>
                <a:ea typeface="Times New Roman" panose="02020603050405020304"/>
              </a:rPr>
              <a:t>due to difference in interest rates</a:t>
            </a:r>
            <a:r>
              <a:rPr lang="en-IN" sz="2200" dirty="0">
                <a:solidFill>
                  <a:srgbClr val="222222"/>
                </a:solidFill>
                <a:latin typeface="Times New Roman" panose="02020603050405020304"/>
                <a:ea typeface="Times New Roman" panose="02020603050405020304"/>
              </a:rPr>
              <a:t>. The currency with higher interest rate will </a:t>
            </a:r>
            <a:r>
              <a:rPr lang="en-IN" sz="2200" b="1" dirty="0">
                <a:solidFill>
                  <a:srgbClr val="222222"/>
                </a:solidFill>
                <a:latin typeface="Times New Roman" panose="02020603050405020304"/>
                <a:ea typeface="Times New Roman" panose="02020603050405020304"/>
              </a:rPr>
              <a:t>depreciate</a:t>
            </a:r>
            <a:r>
              <a:rPr lang="en-IN" sz="2200" dirty="0">
                <a:solidFill>
                  <a:srgbClr val="222222"/>
                </a:solidFill>
                <a:latin typeface="Times New Roman" panose="02020603050405020304"/>
                <a:ea typeface="Times New Roman" panose="02020603050405020304"/>
              </a:rPr>
              <a:t>, while currency with lower interest rate will </a:t>
            </a:r>
            <a:r>
              <a:rPr lang="en-IN" sz="2200" b="1" dirty="0">
                <a:solidFill>
                  <a:srgbClr val="222222"/>
                </a:solidFill>
                <a:latin typeface="Times New Roman" panose="02020603050405020304"/>
                <a:ea typeface="Times New Roman" panose="02020603050405020304"/>
              </a:rPr>
              <a:t>appreciate</a:t>
            </a:r>
            <a:r>
              <a:rPr lang="en-IN" sz="2200" dirty="0">
                <a:solidFill>
                  <a:srgbClr val="222222"/>
                </a:solidFill>
                <a:latin typeface="Times New Roman" panose="02020603050405020304"/>
                <a:ea typeface="Times New Roman" panose="02020603050405020304"/>
              </a:rPr>
              <a:t>. </a:t>
            </a:r>
            <a:endParaRPr lang="en-IN" sz="2200" dirty="0" smtClean="0">
              <a:solidFill>
                <a:srgbClr val="222222"/>
              </a:solidFill>
              <a:latin typeface="Times New Roman" panose="02020603050405020304"/>
              <a:ea typeface="Times New Roman" panose="02020603050405020304"/>
            </a:endParaRPr>
          </a:p>
          <a:p>
            <a:pPr marL="0" indent="0" algn="ctr">
              <a:lnSpc>
                <a:spcPct val="150000"/>
              </a:lnSpc>
              <a:buNone/>
            </a:pPr>
            <a:r>
              <a:rPr lang="en-IN" sz="2200" b="1" dirty="0" smtClean="0">
                <a:solidFill>
                  <a:srgbClr val="222222"/>
                </a:solidFill>
                <a:latin typeface="Times New Roman" panose="02020603050405020304"/>
                <a:ea typeface="Times New Roman" panose="02020603050405020304"/>
              </a:rPr>
              <a:t>If </a:t>
            </a:r>
            <a:r>
              <a:rPr lang="en-IN" sz="2200" b="1" dirty="0">
                <a:solidFill>
                  <a:srgbClr val="222222"/>
                </a:solidFill>
                <a:latin typeface="Times New Roman" panose="02020603050405020304"/>
                <a:ea typeface="Times New Roman" panose="02020603050405020304"/>
              </a:rPr>
              <a:t>the difference in exchange rate is not difference in interest rate, it will lead to opportunity for arbitrage.</a:t>
            </a:r>
            <a:br>
              <a:rPr lang="en-IN" sz="2200" b="1" dirty="0">
                <a:solidFill>
                  <a:srgbClr val="222222"/>
                </a:solidFill>
                <a:latin typeface="Times New Roman" panose="02020603050405020304"/>
                <a:ea typeface="Times New Roman" panose="02020603050405020304"/>
              </a:rPr>
            </a:br>
            <a:endParaRPr lang="en-IN" sz="22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normAutofit/>
          </a:bodyPr>
          <a:lstStyle/>
          <a:p>
            <a:r>
              <a:rPr lang="en-US" sz="2300" b="1" dirty="0" smtClean="0"/>
              <a:t>Example</a:t>
            </a:r>
            <a:endParaRPr lang="en-IN" sz="2300" b="1"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marL="0" indent="0">
              <a:lnSpc>
                <a:spcPct val="150000"/>
              </a:lnSpc>
              <a:buNone/>
            </a:pPr>
            <a:r>
              <a:rPr lang="en-IN" sz="2200" dirty="0" smtClean="0">
                <a:solidFill>
                  <a:srgbClr val="222222"/>
                </a:solidFill>
                <a:latin typeface="Times New Roman" panose="02020603050405020304"/>
                <a:ea typeface="Times New Roman" panose="02020603050405020304"/>
              </a:rPr>
              <a:t>	The </a:t>
            </a:r>
            <a:r>
              <a:rPr lang="en-IN" sz="2200" dirty="0">
                <a:solidFill>
                  <a:srgbClr val="222222"/>
                </a:solidFill>
                <a:latin typeface="Times New Roman" panose="02020603050405020304"/>
                <a:ea typeface="Times New Roman" panose="02020603050405020304"/>
              </a:rPr>
              <a:t>current spot rate is 43/USD. The nominal interest rates in India and the USA are 11.67% and 5% respectively; the one-year rupee/dollar forward rate is 45.2500/$. An investor with a one-year holding period can borrow 43,000, or $1,000. Is covered interest </a:t>
            </a:r>
            <a:r>
              <a:rPr lang="en-IN" sz="2200" dirty="0" smtClean="0">
                <a:solidFill>
                  <a:srgbClr val="222222"/>
                </a:solidFill>
                <a:latin typeface="Times New Roman" panose="02020603050405020304"/>
                <a:ea typeface="Times New Roman" panose="02020603050405020304"/>
              </a:rPr>
              <a:t>arbitrage possible </a:t>
            </a:r>
            <a:r>
              <a:rPr lang="en-IN" sz="2200" dirty="0">
                <a:solidFill>
                  <a:srgbClr val="222222"/>
                </a:solidFill>
                <a:latin typeface="Times New Roman" panose="02020603050405020304"/>
                <a:ea typeface="Times New Roman" panose="02020603050405020304"/>
              </a:rPr>
              <a:t>?</a:t>
            </a:r>
            <a:br>
              <a:rPr lang="en-IN" sz="2200" dirty="0">
                <a:solidFill>
                  <a:srgbClr val="222222"/>
                </a:solidFill>
                <a:latin typeface="Times New Roman" panose="02020603050405020304"/>
                <a:ea typeface="Times New Roman" panose="02020603050405020304"/>
              </a:rPr>
            </a:br>
            <a:endParaRPr lang="en-IN" sz="2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412776"/>
            <a:ext cx="8229600" cy="5184576"/>
          </a:xfrm>
          <a:solidFill>
            <a:schemeClr val="accent3">
              <a:lumMod val="20000"/>
              <a:lumOff val="80000"/>
            </a:schemeClr>
          </a:solidFill>
        </p:spPr>
        <p:txBody>
          <a:bodyPr>
            <a:noAutofit/>
          </a:bodyPr>
          <a:lstStyle/>
          <a:p>
            <a:pPr marL="0" indent="0">
              <a:buNone/>
            </a:pPr>
            <a:r>
              <a:rPr lang="en-IN" sz="2200" dirty="0" smtClean="0">
                <a:solidFill>
                  <a:srgbClr val="222222"/>
                </a:solidFill>
                <a:latin typeface="Times New Roman" panose="02020603050405020304"/>
                <a:ea typeface="Times New Roman" panose="02020603050405020304"/>
              </a:rPr>
              <a:t>Given:</a:t>
            </a:r>
            <a:endParaRPr lang="en-IN" sz="2200" dirty="0" smtClean="0">
              <a:solidFill>
                <a:srgbClr val="222222"/>
              </a:solidFill>
              <a:latin typeface="Times New Roman" panose="02020603050405020304"/>
              <a:ea typeface="Times New Roman" panose="02020603050405020304"/>
            </a:endParaRPr>
          </a:p>
          <a:p>
            <a:pPr marL="0" indent="0">
              <a:buNone/>
            </a:pPr>
            <a:r>
              <a:rPr lang="en-IN" sz="2200" dirty="0" smtClean="0">
                <a:solidFill>
                  <a:srgbClr val="222222"/>
                </a:solidFill>
                <a:latin typeface="Times New Roman" panose="02020603050405020304"/>
                <a:ea typeface="Times New Roman" panose="02020603050405020304"/>
              </a:rPr>
              <a:t>	</a:t>
            </a:r>
            <a:r>
              <a:rPr lang="en-IN" sz="2200" dirty="0" err="1" smtClean="0">
                <a:solidFill>
                  <a:srgbClr val="222222"/>
                </a:solidFill>
                <a:latin typeface="Times New Roman" panose="02020603050405020304"/>
                <a:ea typeface="Times New Roman" panose="02020603050405020304"/>
              </a:rPr>
              <a:t>Sx</a:t>
            </a:r>
            <a:r>
              <a:rPr lang="en-IN" sz="2200" dirty="0" smtClean="0">
                <a:solidFill>
                  <a:srgbClr val="222222"/>
                </a:solidFill>
                <a:latin typeface="Times New Roman" panose="02020603050405020304"/>
                <a:ea typeface="Times New Roman" panose="02020603050405020304"/>
              </a:rPr>
              <a:t>/y 	= Rs.43/US$,          So, X </a:t>
            </a:r>
            <a:r>
              <a:rPr lang="en-IN" sz="2200" dirty="0">
                <a:solidFill>
                  <a:srgbClr val="222222"/>
                </a:solidFill>
                <a:latin typeface="Times New Roman" panose="02020603050405020304"/>
                <a:ea typeface="Times New Roman" panose="02020603050405020304"/>
              </a:rPr>
              <a:t>is India and Y is USA </a:t>
            </a:r>
            <a:endParaRPr lang="en-IN" sz="2200" dirty="0" smtClean="0">
              <a:solidFill>
                <a:srgbClr val="222222"/>
              </a:solidFill>
              <a:latin typeface="Times New Roman" panose="02020603050405020304"/>
              <a:ea typeface="Times New Roman" panose="02020603050405020304"/>
            </a:endParaRPr>
          </a:p>
          <a:p>
            <a:pPr marL="0" indent="0">
              <a:buNone/>
            </a:pPr>
            <a:r>
              <a:rPr lang="en-IN" sz="2200" dirty="0" smtClean="0">
                <a:solidFill>
                  <a:srgbClr val="222222"/>
                </a:solidFill>
                <a:latin typeface="Times New Roman" panose="02020603050405020304"/>
                <a:ea typeface="Times New Roman" panose="02020603050405020304"/>
              </a:rPr>
              <a:t>	</a:t>
            </a:r>
            <a:r>
              <a:rPr lang="en-IN" sz="2200" dirty="0" err="1" smtClean="0">
                <a:solidFill>
                  <a:srgbClr val="222222"/>
                </a:solidFill>
                <a:latin typeface="Times New Roman" panose="02020603050405020304"/>
                <a:ea typeface="Times New Roman" panose="02020603050405020304"/>
              </a:rPr>
              <a:t>Fx</a:t>
            </a:r>
            <a:r>
              <a:rPr lang="en-IN" sz="2200" dirty="0" smtClean="0">
                <a:solidFill>
                  <a:srgbClr val="222222"/>
                </a:solidFill>
                <a:latin typeface="Times New Roman" panose="02020603050405020304"/>
                <a:ea typeface="Times New Roman" panose="02020603050405020304"/>
              </a:rPr>
              <a:t>/y	 </a:t>
            </a:r>
            <a:r>
              <a:rPr lang="en-IN" sz="2200" dirty="0">
                <a:solidFill>
                  <a:srgbClr val="222222"/>
                </a:solidFill>
                <a:latin typeface="Times New Roman" panose="02020603050405020304"/>
                <a:ea typeface="Times New Roman" panose="02020603050405020304"/>
              </a:rPr>
              <a:t>= </a:t>
            </a:r>
            <a:r>
              <a:rPr lang="en-IN" sz="2200" dirty="0" smtClean="0">
                <a:solidFill>
                  <a:srgbClr val="222222"/>
                </a:solidFill>
                <a:latin typeface="Times New Roman" panose="02020603050405020304"/>
                <a:ea typeface="Times New Roman" panose="02020603050405020304"/>
              </a:rPr>
              <a:t>Rs.45.2500/$</a:t>
            </a:r>
            <a:endParaRPr lang="en-IN" sz="2200" dirty="0" smtClean="0">
              <a:solidFill>
                <a:srgbClr val="222222"/>
              </a:solidFill>
              <a:latin typeface="Times New Roman" panose="02020603050405020304"/>
              <a:ea typeface="Times New Roman" panose="02020603050405020304"/>
            </a:endParaRPr>
          </a:p>
          <a:p>
            <a:pPr marL="0" indent="0">
              <a:buNone/>
            </a:pPr>
            <a:r>
              <a:rPr lang="en-IN" sz="2400" dirty="0" smtClean="0">
                <a:solidFill>
                  <a:srgbClr val="222222"/>
                </a:solidFill>
                <a:latin typeface="Times New Roman" panose="02020603050405020304"/>
                <a:ea typeface="Times New Roman" panose="02020603050405020304"/>
              </a:rPr>
              <a:t>	</a:t>
            </a:r>
            <a:r>
              <a:rPr lang="en-IN" sz="2400" dirty="0" err="1" smtClean="0">
                <a:solidFill>
                  <a:srgbClr val="222222"/>
                </a:solidFill>
                <a:latin typeface="Times New Roman" panose="02020603050405020304"/>
                <a:ea typeface="Times New Roman" panose="02020603050405020304"/>
              </a:rPr>
              <a:t>r</a:t>
            </a:r>
            <a:r>
              <a:rPr lang="en-IN" sz="2200" dirty="0" err="1" smtClean="0">
                <a:solidFill>
                  <a:srgbClr val="222222"/>
                </a:solidFill>
                <a:latin typeface="Times New Roman" panose="02020603050405020304"/>
                <a:ea typeface="Times New Roman" panose="02020603050405020304"/>
              </a:rPr>
              <a:t>x</a:t>
            </a:r>
            <a:r>
              <a:rPr lang="en-IN" sz="2200" dirty="0" smtClean="0">
                <a:solidFill>
                  <a:srgbClr val="222222"/>
                </a:solidFill>
                <a:latin typeface="Times New Roman" panose="02020603050405020304"/>
                <a:ea typeface="Times New Roman" panose="02020603050405020304"/>
              </a:rPr>
              <a:t> 	= </a:t>
            </a:r>
            <a:r>
              <a:rPr lang="en-IN" sz="2200" dirty="0">
                <a:solidFill>
                  <a:srgbClr val="222222"/>
                </a:solidFill>
                <a:latin typeface="Times New Roman" panose="02020603050405020304"/>
                <a:ea typeface="Times New Roman" panose="02020603050405020304"/>
              </a:rPr>
              <a:t>11.67% p.a</a:t>
            </a:r>
            <a:r>
              <a:rPr lang="en-IN" sz="2200" dirty="0" smtClean="0">
                <a:solidFill>
                  <a:srgbClr val="222222"/>
                </a:solidFill>
                <a:latin typeface="Times New Roman" panose="02020603050405020304"/>
                <a:ea typeface="Times New Roman" panose="02020603050405020304"/>
              </a:rPr>
              <a:t>.</a:t>
            </a:r>
            <a:endParaRPr lang="en-IN" sz="2200" dirty="0" smtClean="0">
              <a:solidFill>
                <a:srgbClr val="222222"/>
              </a:solidFill>
              <a:latin typeface="Times New Roman" panose="02020603050405020304"/>
              <a:ea typeface="Times New Roman" panose="02020603050405020304"/>
            </a:endParaRPr>
          </a:p>
          <a:p>
            <a:pPr marL="0" indent="0">
              <a:buNone/>
            </a:pPr>
            <a:r>
              <a:rPr lang="en-IN" sz="2400" dirty="0" smtClean="0">
                <a:solidFill>
                  <a:srgbClr val="222222"/>
                </a:solidFill>
                <a:latin typeface="Times New Roman" panose="02020603050405020304"/>
                <a:ea typeface="Times New Roman" panose="02020603050405020304"/>
              </a:rPr>
              <a:t>	</a:t>
            </a:r>
            <a:r>
              <a:rPr lang="en-IN" sz="2400" dirty="0" err="1" smtClean="0">
                <a:solidFill>
                  <a:srgbClr val="222222"/>
                </a:solidFill>
                <a:latin typeface="Times New Roman" panose="02020603050405020304"/>
                <a:ea typeface="Times New Roman" panose="02020603050405020304"/>
              </a:rPr>
              <a:t>r</a:t>
            </a:r>
            <a:r>
              <a:rPr lang="en-IN" sz="2200" dirty="0" err="1" smtClean="0">
                <a:solidFill>
                  <a:srgbClr val="222222"/>
                </a:solidFill>
                <a:latin typeface="Times New Roman" panose="02020603050405020304"/>
                <a:ea typeface="Times New Roman" panose="02020603050405020304"/>
              </a:rPr>
              <a:t>y</a:t>
            </a:r>
            <a:r>
              <a:rPr lang="en-IN" sz="2200" dirty="0" smtClean="0">
                <a:solidFill>
                  <a:srgbClr val="222222"/>
                </a:solidFill>
                <a:latin typeface="Times New Roman" panose="02020603050405020304"/>
                <a:ea typeface="Times New Roman" panose="02020603050405020304"/>
              </a:rPr>
              <a:t>	 </a:t>
            </a:r>
            <a:r>
              <a:rPr lang="en-IN" sz="2200" dirty="0">
                <a:solidFill>
                  <a:srgbClr val="222222"/>
                </a:solidFill>
                <a:latin typeface="Times New Roman" panose="02020603050405020304"/>
                <a:ea typeface="Times New Roman" panose="02020603050405020304"/>
              </a:rPr>
              <a:t>= 5% p.a. </a:t>
            </a:r>
            <a:br>
              <a:rPr lang="en-IN" sz="2200" dirty="0">
                <a:solidFill>
                  <a:srgbClr val="222222"/>
                </a:solidFill>
                <a:latin typeface="Times New Roman" panose="02020603050405020304"/>
                <a:ea typeface="Times New Roman" panose="02020603050405020304"/>
              </a:rPr>
            </a:br>
            <a:br>
              <a:rPr lang="en-IN" sz="2200" dirty="0">
                <a:solidFill>
                  <a:srgbClr val="222222"/>
                </a:solidFill>
                <a:latin typeface="Times New Roman" panose="02020603050405020304"/>
                <a:ea typeface="Times New Roman" panose="02020603050405020304"/>
              </a:rPr>
            </a:br>
            <a:r>
              <a:rPr lang="en-IN" sz="2200" b="1" dirty="0">
                <a:solidFill>
                  <a:srgbClr val="222222"/>
                </a:solidFill>
                <a:latin typeface="Times New Roman" panose="02020603050405020304"/>
                <a:ea typeface="Times New Roman" panose="02020603050405020304"/>
              </a:rPr>
              <a:t>Step 1</a:t>
            </a:r>
            <a:r>
              <a:rPr lang="en-IN" sz="2200" dirty="0">
                <a:solidFill>
                  <a:srgbClr val="222222"/>
                </a:solidFill>
                <a:latin typeface="Times New Roman" panose="02020603050405020304"/>
                <a:ea typeface="Times New Roman" panose="02020603050405020304"/>
              </a:rPr>
              <a:t>: </a:t>
            </a:r>
            <a:r>
              <a:rPr lang="en-IN" sz="2200" b="1" dirty="0">
                <a:solidFill>
                  <a:srgbClr val="222222"/>
                </a:solidFill>
                <a:latin typeface="Times New Roman" panose="02020603050405020304"/>
                <a:ea typeface="Times New Roman" panose="02020603050405020304"/>
              </a:rPr>
              <a:t>Find </a:t>
            </a:r>
            <a:r>
              <a:rPr lang="en-IN" sz="2200" b="1" u="sng" dirty="0">
                <a:solidFill>
                  <a:srgbClr val="222222"/>
                </a:solidFill>
                <a:latin typeface="Times New Roman" panose="02020603050405020304"/>
                <a:ea typeface="Times New Roman" panose="02020603050405020304"/>
              </a:rPr>
              <a:t>(</a:t>
            </a:r>
            <a:r>
              <a:rPr lang="en-IN" sz="2200" b="1" u="sng" dirty="0" err="1" smtClean="0">
                <a:solidFill>
                  <a:srgbClr val="222222"/>
                </a:solidFill>
                <a:latin typeface="Times New Roman" panose="02020603050405020304"/>
                <a:ea typeface="Times New Roman" panose="02020603050405020304"/>
              </a:rPr>
              <a:t>Fx</a:t>
            </a:r>
            <a:r>
              <a:rPr lang="en-IN" sz="2200" b="1" u="sng" dirty="0" smtClean="0">
                <a:solidFill>
                  <a:srgbClr val="222222"/>
                </a:solidFill>
                <a:latin typeface="Times New Roman" panose="02020603050405020304"/>
                <a:ea typeface="Times New Roman" panose="02020603050405020304"/>
              </a:rPr>
              <a:t>/y – </a:t>
            </a:r>
            <a:r>
              <a:rPr lang="en-IN" sz="2200" b="1" u="sng" dirty="0" err="1" smtClean="0">
                <a:solidFill>
                  <a:srgbClr val="222222"/>
                </a:solidFill>
                <a:latin typeface="Times New Roman" panose="02020603050405020304"/>
                <a:ea typeface="Times New Roman" panose="02020603050405020304"/>
              </a:rPr>
              <a:t>Sx</a:t>
            </a:r>
            <a:r>
              <a:rPr lang="en-IN" sz="2200" b="1" u="sng" dirty="0" smtClean="0">
                <a:solidFill>
                  <a:srgbClr val="222222"/>
                </a:solidFill>
                <a:latin typeface="Times New Roman" panose="02020603050405020304"/>
                <a:ea typeface="Times New Roman" panose="02020603050405020304"/>
              </a:rPr>
              <a:t>/y)</a:t>
            </a:r>
            <a:r>
              <a:rPr lang="en-IN" sz="2200" b="1" dirty="0" smtClean="0">
                <a:solidFill>
                  <a:srgbClr val="222222"/>
                </a:solidFill>
                <a:latin typeface="Times New Roman" panose="02020603050405020304"/>
                <a:ea typeface="Times New Roman" panose="02020603050405020304"/>
              </a:rPr>
              <a:t>  + </a:t>
            </a:r>
            <a:r>
              <a:rPr lang="en-IN" sz="2400" b="1" dirty="0" err="1" smtClean="0">
                <a:solidFill>
                  <a:srgbClr val="222222"/>
                </a:solidFill>
                <a:latin typeface="Times New Roman" panose="02020603050405020304"/>
                <a:ea typeface="Times New Roman" panose="02020603050405020304"/>
              </a:rPr>
              <a:t>r</a:t>
            </a:r>
            <a:r>
              <a:rPr lang="en-IN" sz="2200" b="1" dirty="0" err="1" smtClean="0">
                <a:solidFill>
                  <a:srgbClr val="222222"/>
                </a:solidFill>
                <a:latin typeface="Times New Roman" panose="02020603050405020304"/>
                <a:ea typeface="Times New Roman" panose="02020603050405020304"/>
              </a:rPr>
              <a:t>y</a:t>
            </a:r>
            <a:endParaRPr lang="en-IN" sz="2200" b="1" dirty="0" smtClean="0">
              <a:solidFill>
                <a:srgbClr val="222222"/>
              </a:solidFill>
              <a:latin typeface="Times New Roman" panose="02020603050405020304"/>
              <a:ea typeface="Times New Roman" panose="02020603050405020304"/>
            </a:endParaRPr>
          </a:p>
          <a:p>
            <a:pPr marL="0" indent="0">
              <a:buNone/>
            </a:pPr>
            <a:r>
              <a:rPr lang="en-IN" sz="2200" b="1" dirty="0">
                <a:solidFill>
                  <a:srgbClr val="222222"/>
                </a:solidFill>
                <a:latin typeface="Times New Roman" panose="02020603050405020304"/>
                <a:ea typeface="Times New Roman" panose="02020603050405020304"/>
              </a:rPr>
              <a:t>	</a:t>
            </a:r>
            <a:r>
              <a:rPr lang="en-IN" sz="2200" b="1" dirty="0" smtClean="0">
                <a:solidFill>
                  <a:srgbClr val="222222"/>
                </a:solidFill>
                <a:latin typeface="Times New Roman" panose="02020603050405020304"/>
                <a:ea typeface="Times New Roman" panose="02020603050405020304"/>
              </a:rPr>
              <a:t>	</a:t>
            </a:r>
            <a:r>
              <a:rPr lang="en-IN" sz="2200" b="1" dirty="0">
                <a:solidFill>
                  <a:srgbClr val="222222"/>
                </a:solidFill>
                <a:latin typeface="Times New Roman" panose="02020603050405020304"/>
                <a:ea typeface="Times New Roman" panose="02020603050405020304"/>
              </a:rPr>
              <a:t> (</a:t>
            </a:r>
            <a:r>
              <a:rPr lang="en-IN" sz="2200" b="1" dirty="0" err="1">
                <a:solidFill>
                  <a:srgbClr val="222222"/>
                </a:solidFill>
                <a:latin typeface="Times New Roman" panose="02020603050405020304"/>
                <a:ea typeface="Times New Roman" panose="02020603050405020304"/>
              </a:rPr>
              <a:t>Sx</a:t>
            </a:r>
            <a:r>
              <a:rPr lang="en-IN" sz="2200" b="1" dirty="0">
                <a:solidFill>
                  <a:srgbClr val="222222"/>
                </a:solidFill>
                <a:latin typeface="Times New Roman" panose="02020603050405020304"/>
                <a:ea typeface="Times New Roman" panose="02020603050405020304"/>
              </a:rPr>
              <a:t>/y)</a:t>
            </a:r>
            <a:br>
              <a:rPr lang="en-IN" sz="2200" b="1" dirty="0">
                <a:solidFill>
                  <a:srgbClr val="222222"/>
                </a:solidFill>
                <a:latin typeface="Times New Roman" panose="02020603050405020304"/>
                <a:ea typeface="Times New Roman" panose="02020603050405020304"/>
              </a:rPr>
            </a:br>
            <a:r>
              <a:rPr lang="en-IN" sz="2200" dirty="0">
                <a:solidFill>
                  <a:srgbClr val="222222"/>
                </a:solidFill>
                <a:latin typeface="Times New Roman" panose="02020603050405020304"/>
                <a:ea typeface="Times New Roman" panose="02020603050405020304"/>
              </a:rPr>
              <a:t>	</a:t>
            </a:r>
            <a:r>
              <a:rPr lang="en-IN" sz="2200" dirty="0" smtClean="0">
                <a:solidFill>
                  <a:srgbClr val="222222"/>
                </a:solidFill>
                <a:latin typeface="Times New Roman" panose="02020603050405020304"/>
                <a:ea typeface="Times New Roman" panose="02020603050405020304"/>
              </a:rPr>
              <a:t>= (Rs.45.2500 – Rs.43</a:t>
            </a:r>
            <a:r>
              <a:rPr lang="en-IN" sz="2200" dirty="0">
                <a:solidFill>
                  <a:srgbClr val="222222"/>
                </a:solidFill>
                <a:latin typeface="Times New Roman" panose="02020603050405020304"/>
                <a:ea typeface="Times New Roman" panose="02020603050405020304"/>
              </a:rPr>
              <a:t>) </a:t>
            </a:r>
            <a:r>
              <a:rPr lang="en-IN" sz="2200" dirty="0" smtClean="0">
                <a:solidFill>
                  <a:srgbClr val="222222"/>
                </a:solidFill>
                <a:latin typeface="Times New Roman" panose="02020603050405020304"/>
                <a:ea typeface="Times New Roman" panose="02020603050405020304"/>
              </a:rPr>
              <a:t>/ (Rs.43</a:t>
            </a:r>
            <a:r>
              <a:rPr lang="en-IN" sz="2200" dirty="0">
                <a:solidFill>
                  <a:srgbClr val="222222"/>
                </a:solidFill>
                <a:latin typeface="Times New Roman" panose="02020603050405020304"/>
                <a:ea typeface="Times New Roman" panose="02020603050405020304"/>
              </a:rPr>
              <a:t>) + 0.05 = 0.1023 </a:t>
            </a:r>
            <a:endParaRPr lang="en-IN" sz="2200" dirty="0" smtClean="0">
              <a:solidFill>
                <a:srgbClr val="222222"/>
              </a:solidFill>
              <a:latin typeface="Times New Roman" panose="02020603050405020304"/>
              <a:ea typeface="Times New Roman" panose="02020603050405020304"/>
            </a:endParaRPr>
          </a:p>
          <a:p>
            <a:pPr marL="0" indent="0">
              <a:buNone/>
            </a:pPr>
            <a:endParaRPr lang="en-IN" sz="2200" dirty="0" smtClean="0">
              <a:solidFill>
                <a:srgbClr val="222222"/>
              </a:solidFill>
              <a:latin typeface="Times New Roman" panose="02020603050405020304"/>
              <a:ea typeface="Times New Roman" panose="02020603050405020304"/>
            </a:endParaRPr>
          </a:p>
          <a:p>
            <a:pPr marL="0" indent="0">
              <a:buNone/>
            </a:pPr>
            <a:r>
              <a:rPr lang="en-IN" sz="2200" b="1" dirty="0" smtClean="0">
                <a:solidFill>
                  <a:srgbClr val="222222"/>
                </a:solidFill>
                <a:latin typeface="Times New Roman" panose="02020603050405020304"/>
                <a:ea typeface="Times New Roman" panose="02020603050405020304"/>
              </a:rPr>
              <a:t>Step </a:t>
            </a:r>
            <a:r>
              <a:rPr lang="en-IN" sz="2200" b="1" dirty="0">
                <a:solidFill>
                  <a:srgbClr val="222222"/>
                </a:solidFill>
                <a:latin typeface="Times New Roman" panose="02020603050405020304"/>
                <a:ea typeface="Times New Roman" panose="02020603050405020304"/>
              </a:rPr>
              <a:t>2:</a:t>
            </a:r>
            <a:r>
              <a:rPr lang="en-IN" sz="2200" dirty="0">
                <a:solidFill>
                  <a:srgbClr val="222222"/>
                </a:solidFill>
                <a:latin typeface="Times New Roman" panose="02020603050405020304"/>
                <a:ea typeface="Times New Roman" panose="02020603050405020304"/>
              </a:rPr>
              <a:t> </a:t>
            </a:r>
            <a:r>
              <a:rPr lang="en-IN" sz="2200" b="1" dirty="0">
                <a:solidFill>
                  <a:srgbClr val="222222"/>
                </a:solidFill>
                <a:latin typeface="Times New Roman" panose="02020603050405020304"/>
                <a:ea typeface="Times New Roman" panose="02020603050405020304"/>
              </a:rPr>
              <a:t>Determine whether </a:t>
            </a:r>
            <a:r>
              <a:rPr lang="en-IN" sz="2200" b="1" u="sng" dirty="0">
                <a:solidFill>
                  <a:srgbClr val="222222"/>
                </a:solidFill>
                <a:latin typeface="Times New Roman" panose="02020603050405020304"/>
                <a:ea typeface="Times New Roman" panose="02020603050405020304"/>
              </a:rPr>
              <a:t>(</a:t>
            </a:r>
            <a:r>
              <a:rPr lang="en-IN" sz="2200" b="1" u="sng" dirty="0" err="1" smtClean="0">
                <a:solidFill>
                  <a:srgbClr val="222222"/>
                </a:solidFill>
                <a:latin typeface="Times New Roman" panose="02020603050405020304"/>
                <a:ea typeface="Times New Roman" panose="02020603050405020304"/>
              </a:rPr>
              <a:t>Fx</a:t>
            </a:r>
            <a:r>
              <a:rPr lang="en-IN" sz="2200" b="1" u="sng" dirty="0" smtClean="0">
                <a:solidFill>
                  <a:srgbClr val="222222"/>
                </a:solidFill>
                <a:latin typeface="Times New Roman" panose="02020603050405020304"/>
                <a:ea typeface="Times New Roman" panose="02020603050405020304"/>
              </a:rPr>
              <a:t>/y – </a:t>
            </a:r>
            <a:r>
              <a:rPr lang="en-IN" sz="2200" b="1" u="sng" dirty="0" err="1" smtClean="0">
                <a:solidFill>
                  <a:srgbClr val="222222"/>
                </a:solidFill>
                <a:latin typeface="Times New Roman" panose="02020603050405020304"/>
                <a:ea typeface="Times New Roman" panose="02020603050405020304"/>
              </a:rPr>
              <a:t>Sx</a:t>
            </a:r>
            <a:r>
              <a:rPr lang="en-IN" sz="2200" b="1" u="sng" dirty="0" smtClean="0">
                <a:solidFill>
                  <a:srgbClr val="222222"/>
                </a:solidFill>
                <a:latin typeface="Times New Roman" panose="02020603050405020304"/>
                <a:ea typeface="Times New Roman" panose="02020603050405020304"/>
              </a:rPr>
              <a:t>/y</a:t>
            </a:r>
            <a:r>
              <a:rPr lang="en-IN" sz="2200" b="1" u="sng" dirty="0">
                <a:solidFill>
                  <a:srgbClr val="222222"/>
                </a:solidFill>
                <a:latin typeface="Times New Roman" panose="02020603050405020304"/>
                <a:ea typeface="Times New Roman" panose="02020603050405020304"/>
              </a:rPr>
              <a:t>)</a:t>
            </a:r>
            <a:r>
              <a:rPr lang="en-IN" sz="2200" b="1" dirty="0">
                <a:solidFill>
                  <a:srgbClr val="222222"/>
                </a:solidFill>
                <a:latin typeface="Times New Roman" panose="02020603050405020304"/>
                <a:ea typeface="Times New Roman" panose="02020603050405020304"/>
              </a:rPr>
              <a:t> </a:t>
            </a:r>
            <a:r>
              <a:rPr lang="en-IN" sz="2200" b="1" dirty="0" smtClean="0">
                <a:solidFill>
                  <a:srgbClr val="222222"/>
                </a:solidFill>
                <a:latin typeface="Times New Roman" panose="02020603050405020304"/>
                <a:ea typeface="Times New Roman" panose="02020603050405020304"/>
              </a:rPr>
              <a:t>+ </a:t>
            </a:r>
            <a:r>
              <a:rPr lang="en-IN" sz="2400" b="1" dirty="0" err="1">
                <a:solidFill>
                  <a:srgbClr val="222222"/>
                </a:solidFill>
                <a:latin typeface="Times New Roman" panose="02020603050405020304"/>
                <a:ea typeface="Times New Roman" panose="02020603050405020304"/>
              </a:rPr>
              <a:t>r</a:t>
            </a:r>
            <a:r>
              <a:rPr lang="en-IN" sz="2200" b="1" dirty="0" err="1">
                <a:solidFill>
                  <a:srgbClr val="222222"/>
                </a:solidFill>
                <a:latin typeface="Times New Roman" panose="02020603050405020304"/>
                <a:ea typeface="Times New Roman" panose="02020603050405020304"/>
              </a:rPr>
              <a:t>y</a:t>
            </a:r>
            <a:r>
              <a:rPr lang="en-IN" sz="2200" b="1" dirty="0">
                <a:solidFill>
                  <a:srgbClr val="222222"/>
                </a:solidFill>
                <a:latin typeface="Times New Roman" panose="02020603050405020304"/>
                <a:ea typeface="Times New Roman" panose="02020603050405020304"/>
              </a:rPr>
              <a:t> = </a:t>
            </a:r>
            <a:r>
              <a:rPr lang="en-IN" sz="2400" b="1" dirty="0" err="1" smtClean="0">
                <a:solidFill>
                  <a:srgbClr val="222222"/>
                </a:solidFill>
                <a:latin typeface="Times New Roman" panose="02020603050405020304"/>
                <a:ea typeface="Times New Roman" panose="02020603050405020304"/>
              </a:rPr>
              <a:t>r</a:t>
            </a:r>
            <a:r>
              <a:rPr lang="en-IN" sz="2200" b="1" dirty="0" err="1" smtClean="0">
                <a:solidFill>
                  <a:srgbClr val="222222"/>
                </a:solidFill>
                <a:latin typeface="Times New Roman" panose="02020603050405020304"/>
                <a:ea typeface="Times New Roman" panose="02020603050405020304"/>
              </a:rPr>
              <a:t>x</a:t>
            </a:r>
            <a:r>
              <a:rPr lang="en-IN" sz="2200" b="1" dirty="0" smtClean="0">
                <a:solidFill>
                  <a:srgbClr val="222222"/>
                </a:solidFill>
                <a:latin typeface="Times New Roman" panose="02020603050405020304"/>
                <a:ea typeface="Times New Roman" panose="02020603050405020304"/>
              </a:rPr>
              <a:t> </a:t>
            </a:r>
            <a:endParaRPr lang="en-IN" sz="2200" b="1" dirty="0" smtClean="0">
              <a:solidFill>
                <a:srgbClr val="222222"/>
              </a:solidFill>
              <a:latin typeface="Times New Roman" panose="02020603050405020304"/>
              <a:ea typeface="Times New Roman" panose="02020603050405020304"/>
            </a:endParaRPr>
          </a:p>
          <a:p>
            <a:pPr marL="0" indent="0">
              <a:buNone/>
            </a:pPr>
            <a:r>
              <a:rPr lang="en-IN" sz="2200" dirty="0" smtClean="0">
                <a:solidFill>
                  <a:srgbClr val="222222"/>
                </a:solidFill>
                <a:latin typeface="Times New Roman" panose="02020603050405020304"/>
                <a:ea typeface="Times New Roman" panose="02020603050405020304"/>
              </a:rPr>
              <a:t>				</a:t>
            </a:r>
            <a:r>
              <a:rPr lang="en-IN" sz="2200" b="1" dirty="0">
                <a:solidFill>
                  <a:srgbClr val="222222"/>
                </a:solidFill>
                <a:latin typeface="Times New Roman" panose="02020603050405020304"/>
                <a:ea typeface="Times New Roman" panose="02020603050405020304"/>
              </a:rPr>
              <a:t> (</a:t>
            </a:r>
            <a:r>
              <a:rPr lang="en-IN" sz="2200" b="1" dirty="0" err="1">
                <a:solidFill>
                  <a:srgbClr val="222222"/>
                </a:solidFill>
                <a:latin typeface="Times New Roman" panose="02020603050405020304"/>
                <a:ea typeface="Times New Roman" panose="02020603050405020304"/>
              </a:rPr>
              <a:t>Sx</a:t>
            </a:r>
            <a:r>
              <a:rPr lang="en-IN" sz="2200" b="1" dirty="0">
                <a:solidFill>
                  <a:srgbClr val="222222"/>
                </a:solidFill>
                <a:latin typeface="Times New Roman" panose="02020603050405020304"/>
                <a:ea typeface="Times New Roman" panose="02020603050405020304"/>
              </a:rPr>
              <a:t>/y)</a:t>
            </a:r>
            <a:r>
              <a:rPr lang="en-IN" sz="2200" dirty="0" smtClean="0">
                <a:solidFill>
                  <a:srgbClr val="222222"/>
                </a:solidFill>
                <a:latin typeface="Times New Roman" panose="02020603050405020304"/>
                <a:ea typeface="Times New Roman" panose="02020603050405020304"/>
              </a:rPr>
              <a:t>	</a:t>
            </a:r>
            <a:endParaRPr lang="en-IN" sz="2200" dirty="0" smtClean="0">
              <a:solidFill>
                <a:srgbClr val="222222"/>
              </a:solidFill>
              <a:latin typeface="Times New Roman" panose="02020603050405020304"/>
              <a:ea typeface="Times New Roman" panose="02020603050405020304"/>
            </a:endParaRPr>
          </a:p>
          <a:p>
            <a:pPr marL="0" indent="0">
              <a:buNone/>
            </a:pPr>
            <a:r>
              <a:rPr lang="en-IN" sz="2200" b="1" dirty="0" smtClean="0">
                <a:solidFill>
                  <a:srgbClr val="222222"/>
                </a:solidFill>
                <a:latin typeface="Times New Roman" panose="02020603050405020304"/>
                <a:ea typeface="Times New Roman" panose="02020603050405020304"/>
              </a:rPr>
              <a:t>	Since </a:t>
            </a:r>
            <a:r>
              <a:rPr lang="en-IN" sz="2200" b="1" dirty="0">
                <a:solidFill>
                  <a:srgbClr val="222222"/>
                </a:solidFill>
                <a:latin typeface="Times New Roman" panose="02020603050405020304"/>
                <a:ea typeface="Times New Roman" panose="02020603050405020304"/>
              </a:rPr>
              <a:t>0.1023 &lt; 0.1167</a:t>
            </a:r>
            <a:r>
              <a:rPr lang="en-IN" sz="2200" dirty="0">
                <a:solidFill>
                  <a:srgbClr val="222222"/>
                </a:solidFill>
                <a:latin typeface="Times New Roman" panose="02020603050405020304"/>
                <a:ea typeface="Times New Roman" panose="02020603050405020304"/>
              </a:rPr>
              <a:t>, covered interest arbitrage is possible. </a:t>
            </a:r>
            <a:endParaRPr lang="en-IN" sz="2200" dirty="0" smtClean="0">
              <a:solidFill>
                <a:srgbClr val="222222"/>
              </a:solidFill>
              <a:latin typeface="Times New Roman" panose="02020603050405020304"/>
              <a:ea typeface="Times New Roman" panose="02020603050405020304"/>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74042"/>
          </a:xfrm>
        </p:spPr>
        <p:txBody>
          <a:bodyPr>
            <a:normAutofit fontScale="90000"/>
          </a:bodyPr>
          <a:lstStyle/>
          <a:p>
            <a:endParaRPr lang="en-IN" dirty="0"/>
          </a:p>
        </p:txBody>
      </p:sp>
      <p:sp>
        <p:nvSpPr>
          <p:cNvPr id="3" name="Content Placeholder 2"/>
          <p:cNvSpPr>
            <a:spLocks noGrp="1"/>
          </p:cNvSpPr>
          <p:nvPr>
            <p:ph idx="1"/>
          </p:nvPr>
        </p:nvSpPr>
        <p:spPr>
          <a:xfrm>
            <a:off x="457200" y="1124744"/>
            <a:ext cx="8229600" cy="5544616"/>
          </a:xfrm>
          <a:solidFill>
            <a:schemeClr val="accent3">
              <a:lumMod val="20000"/>
              <a:lumOff val="80000"/>
            </a:schemeClr>
          </a:solidFill>
        </p:spPr>
        <p:txBody>
          <a:bodyPr>
            <a:noAutofit/>
          </a:bodyPr>
          <a:lstStyle/>
          <a:p>
            <a:pPr marL="0" lvl="0" indent="0">
              <a:buNone/>
            </a:pPr>
            <a:r>
              <a:rPr lang="en-IN" sz="2200" b="1" dirty="0">
                <a:solidFill>
                  <a:srgbClr val="222222"/>
                </a:solidFill>
                <a:latin typeface="Times New Roman" panose="02020603050405020304"/>
                <a:ea typeface="Times New Roman" panose="02020603050405020304"/>
              </a:rPr>
              <a:t>Using rule 2</a:t>
            </a:r>
            <a:r>
              <a:rPr lang="en-IN" sz="2200" dirty="0">
                <a:solidFill>
                  <a:srgbClr val="222222"/>
                </a:solidFill>
                <a:latin typeface="Times New Roman" panose="02020603050405020304"/>
                <a:ea typeface="Times New Roman" panose="02020603050405020304"/>
              </a:rPr>
              <a:t>, the investor will undertake the following steps: </a:t>
            </a:r>
            <a:endParaRPr lang="en-IN" sz="2200" dirty="0" smtClean="0">
              <a:solidFill>
                <a:srgbClr val="222222"/>
              </a:solidFill>
              <a:latin typeface="Times New Roman" panose="02020603050405020304"/>
              <a:ea typeface="Times New Roman" panose="02020603050405020304"/>
            </a:endParaRPr>
          </a:p>
          <a:p>
            <a:pPr marL="457200" lvl="0" indent="-457200">
              <a:buAutoNum type="arabicPeriod"/>
            </a:pPr>
            <a:r>
              <a:rPr lang="en-IN" sz="2200" b="1" dirty="0" smtClean="0">
                <a:solidFill>
                  <a:srgbClr val="222222"/>
                </a:solidFill>
                <a:latin typeface="Times New Roman" panose="02020603050405020304"/>
                <a:ea typeface="Times New Roman" panose="02020603050405020304"/>
              </a:rPr>
              <a:t>Borrow </a:t>
            </a:r>
            <a:r>
              <a:rPr lang="en-IN" sz="2200" b="1" dirty="0">
                <a:solidFill>
                  <a:srgbClr val="222222"/>
                </a:solidFill>
                <a:latin typeface="Times New Roman" panose="02020603050405020304"/>
                <a:ea typeface="Times New Roman" panose="02020603050405020304"/>
              </a:rPr>
              <a:t>$1,000 for one year at 5% p.a. </a:t>
            </a:r>
            <a:endParaRPr lang="en-IN" sz="2200" b="1" dirty="0" smtClean="0">
              <a:solidFill>
                <a:srgbClr val="222222"/>
              </a:solidFill>
              <a:latin typeface="Times New Roman" panose="02020603050405020304"/>
              <a:ea typeface="Times New Roman" panose="02020603050405020304"/>
            </a:endParaRPr>
          </a:p>
          <a:p>
            <a:pPr marL="0" lvl="0" indent="0">
              <a:buNone/>
            </a:pPr>
            <a:r>
              <a:rPr lang="en-IN" sz="2200" dirty="0" smtClean="0">
                <a:solidFill>
                  <a:srgbClr val="222222"/>
                </a:solidFill>
                <a:latin typeface="Times New Roman" panose="02020603050405020304"/>
                <a:ea typeface="Times New Roman" panose="02020603050405020304"/>
              </a:rPr>
              <a:t>	Amount </a:t>
            </a:r>
            <a:r>
              <a:rPr lang="en-IN" sz="2200" dirty="0">
                <a:solidFill>
                  <a:srgbClr val="222222"/>
                </a:solidFill>
                <a:latin typeface="Times New Roman" panose="02020603050405020304"/>
                <a:ea typeface="Times New Roman" panose="02020603050405020304"/>
              </a:rPr>
              <a:t>repayable = $1,000 (1.05) = $1,050 or $ 1,000+5% </a:t>
            </a:r>
            <a:endParaRPr lang="en-IN" sz="2200" dirty="0" smtClean="0">
              <a:solidFill>
                <a:srgbClr val="222222"/>
              </a:solidFill>
              <a:latin typeface="Times New Roman" panose="02020603050405020304"/>
              <a:ea typeface="Times New Roman" panose="02020603050405020304"/>
            </a:endParaRPr>
          </a:p>
          <a:p>
            <a:pPr marL="0" lvl="0" indent="0">
              <a:buNone/>
            </a:pPr>
            <a:r>
              <a:rPr lang="en-IN" sz="2200" dirty="0" smtClean="0">
                <a:solidFill>
                  <a:srgbClr val="222222"/>
                </a:solidFill>
                <a:latin typeface="Times New Roman" panose="02020603050405020304"/>
                <a:ea typeface="Times New Roman" panose="02020603050405020304"/>
              </a:rPr>
              <a:t>2</a:t>
            </a:r>
            <a:r>
              <a:rPr lang="en-IN" sz="2200" dirty="0">
                <a:solidFill>
                  <a:srgbClr val="222222"/>
                </a:solidFill>
                <a:latin typeface="Times New Roman" panose="02020603050405020304"/>
                <a:ea typeface="Times New Roman" panose="02020603050405020304"/>
              </a:rPr>
              <a:t>. </a:t>
            </a:r>
            <a:r>
              <a:rPr lang="en-IN" sz="2200" b="1" dirty="0">
                <a:solidFill>
                  <a:srgbClr val="222222"/>
                </a:solidFill>
                <a:latin typeface="Times New Roman" panose="02020603050405020304"/>
                <a:ea typeface="Times New Roman" panose="02020603050405020304"/>
              </a:rPr>
              <a:t>Convert dollar borrowing at spot rate into rupees </a:t>
            </a:r>
            <a:endParaRPr lang="en-IN" sz="2200" b="1" dirty="0" smtClean="0">
              <a:solidFill>
                <a:srgbClr val="222222"/>
              </a:solidFill>
              <a:latin typeface="Times New Roman" panose="02020603050405020304"/>
              <a:ea typeface="Times New Roman" panose="02020603050405020304"/>
            </a:endParaRPr>
          </a:p>
          <a:p>
            <a:pPr marL="0" lvl="0" indent="0">
              <a:buNone/>
            </a:pPr>
            <a:r>
              <a:rPr lang="en-IN" sz="2200" dirty="0">
                <a:solidFill>
                  <a:srgbClr val="222222"/>
                </a:solidFill>
                <a:latin typeface="Times New Roman" panose="02020603050405020304"/>
                <a:ea typeface="Times New Roman" panose="02020603050405020304"/>
              </a:rPr>
              <a:t>	</a:t>
            </a:r>
            <a:r>
              <a:rPr lang="en-IN" sz="2200" dirty="0" smtClean="0">
                <a:solidFill>
                  <a:srgbClr val="222222"/>
                </a:solidFill>
                <a:latin typeface="Times New Roman" panose="02020603050405020304"/>
                <a:ea typeface="Times New Roman" panose="02020603050405020304"/>
              </a:rPr>
              <a:t>= </a:t>
            </a:r>
            <a:r>
              <a:rPr lang="en-IN" sz="2200" dirty="0">
                <a:solidFill>
                  <a:srgbClr val="222222"/>
                </a:solidFill>
                <a:latin typeface="Times New Roman" panose="02020603050405020304"/>
                <a:ea typeface="Times New Roman" panose="02020603050405020304"/>
              </a:rPr>
              <a:t>$1,000 x </a:t>
            </a:r>
            <a:r>
              <a:rPr lang="en-IN" sz="2200" dirty="0" smtClean="0">
                <a:solidFill>
                  <a:srgbClr val="222222"/>
                </a:solidFill>
                <a:latin typeface="Times New Roman" panose="02020603050405020304"/>
                <a:ea typeface="Times New Roman" panose="02020603050405020304"/>
              </a:rPr>
              <a:t>Rs.43 </a:t>
            </a:r>
            <a:r>
              <a:rPr lang="en-IN" sz="2200" dirty="0">
                <a:solidFill>
                  <a:srgbClr val="222222"/>
                </a:solidFill>
                <a:latin typeface="Times New Roman" panose="02020603050405020304"/>
                <a:ea typeface="Times New Roman" panose="02020603050405020304"/>
              </a:rPr>
              <a:t>= </a:t>
            </a:r>
            <a:r>
              <a:rPr lang="en-IN" sz="2200" dirty="0" smtClean="0">
                <a:solidFill>
                  <a:srgbClr val="222222"/>
                </a:solidFill>
                <a:latin typeface="Times New Roman" panose="02020603050405020304"/>
                <a:ea typeface="Times New Roman" panose="02020603050405020304"/>
              </a:rPr>
              <a:t>43,000</a:t>
            </a:r>
            <a:endParaRPr lang="en-IN" sz="2200" dirty="0" smtClean="0">
              <a:solidFill>
                <a:srgbClr val="222222"/>
              </a:solidFill>
              <a:latin typeface="Times New Roman" panose="02020603050405020304"/>
              <a:ea typeface="Times New Roman" panose="02020603050405020304"/>
            </a:endParaRPr>
          </a:p>
          <a:p>
            <a:pPr marL="0" lvl="0" indent="0">
              <a:buNone/>
            </a:pPr>
            <a:r>
              <a:rPr lang="en-IN" sz="2200" dirty="0" smtClean="0">
                <a:solidFill>
                  <a:srgbClr val="222222"/>
                </a:solidFill>
                <a:latin typeface="Times New Roman" panose="02020603050405020304"/>
                <a:ea typeface="Times New Roman" panose="02020603050405020304"/>
              </a:rPr>
              <a:t>3</a:t>
            </a:r>
            <a:r>
              <a:rPr lang="en-IN" sz="2200" dirty="0">
                <a:solidFill>
                  <a:srgbClr val="222222"/>
                </a:solidFill>
                <a:latin typeface="Times New Roman" panose="02020603050405020304"/>
                <a:ea typeface="Times New Roman" panose="02020603050405020304"/>
              </a:rPr>
              <a:t>.</a:t>
            </a:r>
            <a:r>
              <a:rPr lang="en-IN" sz="2200" b="1" dirty="0">
                <a:solidFill>
                  <a:srgbClr val="222222"/>
                </a:solidFill>
                <a:latin typeface="Times New Roman" panose="02020603050405020304"/>
                <a:ea typeface="Times New Roman" panose="02020603050405020304"/>
              </a:rPr>
              <a:t> Invest in rupee denominated securities for one year.</a:t>
            </a:r>
            <a:br>
              <a:rPr lang="en-IN" sz="2200" b="1" dirty="0">
                <a:solidFill>
                  <a:srgbClr val="222222"/>
                </a:solidFill>
                <a:latin typeface="Times New Roman" panose="02020603050405020304"/>
                <a:ea typeface="Times New Roman" panose="02020603050405020304"/>
              </a:rPr>
            </a:br>
            <a:br>
              <a:rPr lang="en-IN" sz="2200" dirty="0">
                <a:solidFill>
                  <a:srgbClr val="222222"/>
                </a:solidFill>
                <a:latin typeface="Times New Roman" panose="02020603050405020304"/>
                <a:ea typeface="Times New Roman" panose="02020603050405020304"/>
              </a:rPr>
            </a:br>
            <a:r>
              <a:rPr lang="en-IN" sz="2200" dirty="0" smtClean="0">
                <a:solidFill>
                  <a:srgbClr val="222222"/>
                </a:solidFill>
                <a:latin typeface="Times New Roman" panose="02020603050405020304"/>
                <a:ea typeface="Times New Roman" panose="02020603050405020304"/>
              </a:rPr>
              <a:t>	Amount </a:t>
            </a:r>
            <a:r>
              <a:rPr lang="en-IN" sz="2200" dirty="0">
                <a:solidFill>
                  <a:srgbClr val="222222"/>
                </a:solidFill>
                <a:latin typeface="Times New Roman" panose="02020603050405020304"/>
                <a:ea typeface="Times New Roman" panose="02020603050405020304"/>
              </a:rPr>
              <a:t>receivable = </a:t>
            </a:r>
            <a:r>
              <a:rPr lang="en-IN" sz="2200" dirty="0" smtClean="0">
                <a:solidFill>
                  <a:srgbClr val="222222"/>
                </a:solidFill>
                <a:latin typeface="Times New Roman" panose="02020603050405020304"/>
                <a:ea typeface="Times New Roman" panose="02020603050405020304"/>
              </a:rPr>
              <a:t>Rs.43,000 </a:t>
            </a:r>
            <a:r>
              <a:rPr lang="en-IN" sz="2200" dirty="0">
                <a:solidFill>
                  <a:srgbClr val="222222"/>
                </a:solidFill>
                <a:latin typeface="Times New Roman" panose="02020603050405020304"/>
                <a:ea typeface="Times New Roman" panose="02020603050405020304"/>
              </a:rPr>
              <a:t>(1.1167) = </a:t>
            </a:r>
            <a:r>
              <a:rPr lang="en-IN" sz="2200" b="1" dirty="0" smtClean="0">
                <a:solidFill>
                  <a:srgbClr val="222222"/>
                </a:solidFill>
                <a:latin typeface="Times New Roman" panose="02020603050405020304"/>
                <a:ea typeface="Times New Roman" panose="02020603050405020304"/>
              </a:rPr>
              <a:t>Rs.48,018.10</a:t>
            </a:r>
            <a:r>
              <a:rPr lang="en-IN" sz="2200" dirty="0" smtClean="0">
                <a:solidFill>
                  <a:srgbClr val="222222"/>
                </a:solidFill>
                <a:latin typeface="Times New Roman" panose="02020603050405020304"/>
                <a:ea typeface="Times New Roman" panose="02020603050405020304"/>
              </a:rPr>
              <a:t> </a:t>
            </a:r>
            <a:endParaRPr lang="en-IN" sz="2200" dirty="0" smtClean="0">
              <a:solidFill>
                <a:srgbClr val="222222"/>
              </a:solidFill>
              <a:latin typeface="Times New Roman" panose="02020603050405020304"/>
              <a:ea typeface="Times New Roman" panose="02020603050405020304"/>
            </a:endParaRPr>
          </a:p>
          <a:p>
            <a:pPr marL="0" lvl="0" indent="0">
              <a:buNone/>
            </a:pPr>
            <a:r>
              <a:rPr lang="en-IN" sz="2200" dirty="0">
                <a:solidFill>
                  <a:srgbClr val="222222"/>
                </a:solidFill>
                <a:latin typeface="Times New Roman" panose="02020603050405020304"/>
                <a:ea typeface="Times New Roman" panose="02020603050405020304"/>
              </a:rPr>
              <a:t>	</a:t>
            </a:r>
            <a:r>
              <a:rPr lang="en-IN" sz="2200" dirty="0" smtClean="0">
                <a:solidFill>
                  <a:srgbClr val="222222"/>
                </a:solidFill>
                <a:latin typeface="Times New Roman" panose="02020603050405020304"/>
                <a:ea typeface="Times New Roman" panose="02020603050405020304"/>
              </a:rPr>
              <a:t>			                 or </a:t>
            </a:r>
            <a:endParaRPr lang="en-IN" sz="2200" dirty="0" smtClean="0">
              <a:solidFill>
                <a:srgbClr val="222222"/>
              </a:solidFill>
              <a:latin typeface="Times New Roman" panose="02020603050405020304"/>
              <a:ea typeface="Times New Roman" panose="02020603050405020304"/>
            </a:endParaRPr>
          </a:p>
          <a:p>
            <a:pPr marL="0" lvl="0" indent="0">
              <a:buNone/>
            </a:pPr>
            <a:r>
              <a:rPr lang="en-IN" sz="2200" dirty="0">
                <a:solidFill>
                  <a:srgbClr val="222222"/>
                </a:solidFill>
                <a:latin typeface="Times New Roman" panose="02020603050405020304"/>
                <a:ea typeface="Times New Roman" panose="02020603050405020304"/>
              </a:rPr>
              <a:t>	</a:t>
            </a:r>
            <a:r>
              <a:rPr lang="en-IN" sz="2200" dirty="0" smtClean="0">
                <a:solidFill>
                  <a:srgbClr val="222222"/>
                </a:solidFill>
                <a:latin typeface="Times New Roman" panose="02020603050405020304"/>
                <a:ea typeface="Times New Roman" panose="02020603050405020304"/>
              </a:rPr>
              <a:t>		        Rs.43,000</a:t>
            </a:r>
            <a:r>
              <a:rPr lang="en-IN" sz="2200" dirty="0">
                <a:solidFill>
                  <a:srgbClr val="222222"/>
                </a:solidFill>
                <a:latin typeface="Times New Roman" panose="02020603050405020304"/>
                <a:ea typeface="Times New Roman" panose="02020603050405020304"/>
              </a:rPr>
              <a:t>+ 11.67% </a:t>
            </a:r>
            <a:r>
              <a:rPr lang="en-IN" sz="2200" dirty="0" smtClean="0">
                <a:solidFill>
                  <a:srgbClr val="222222"/>
                </a:solidFill>
                <a:latin typeface="Times New Roman" panose="02020603050405020304"/>
                <a:ea typeface="Times New Roman" panose="02020603050405020304"/>
              </a:rPr>
              <a:t>= </a:t>
            </a:r>
            <a:r>
              <a:rPr lang="en-IN" sz="2200" b="1" dirty="0">
                <a:solidFill>
                  <a:srgbClr val="222222"/>
                </a:solidFill>
                <a:latin typeface="Times New Roman" panose="02020603050405020304"/>
                <a:ea typeface="Times New Roman" panose="02020603050405020304"/>
              </a:rPr>
              <a:t>Rs.48,018.10</a:t>
            </a:r>
            <a:br>
              <a:rPr lang="en-IN" sz="2200" b="1" dirty="0">
                <a:solidFill>
                  <a:srgbClr val="222222"/>
                </a:solidFill>
                <a:latin typeface="Times New Roman" panose="02020603050405020304"/>
                <a:ea typeface="Times New Roman" panose="02020603050405020304"/>
              </a:rPr>
            </a:br>
            <a:br>
              <a:rPr lang="en-IN" sz="2200" dirty="0">
                <a:solidFill>
                  <a:srgbClr val="222222"/>
                </a:solidFill>
                <a:latin typeface="Times New Roman" panose="02020603050405020304"/>
                <a:ea typeface="Times New Roman" panose="02020603050405020304"/>
              </a:rPr>
            </a:br>
            <a:r>
              <a:rPr lang="en-IN" sz="2200" b="1" dirty="0">
                <a:solidFill>
                  <a:srgbClr val="222222"/>
                </a:solidFill>
                <a:latin typeface="Times New Roman" panose="02020603050405020304"/>
                <a:ea typeface="Times New Roman" panose="02020603050405020304"/>
              </a:rPr>
              <a:t>4. Sell rupee proceeds receivable forward at </a:t>
            </a:r>
            <a:r>
              <a:rPr lang="en-IN" sz="2200" b="1" dirty="0" err="1" smtClean="0">
                <a:solidFill>
                  <a:srgbClr val="222222"/>
                </a:solidFill>
                <a:latin typeface="Times New Roman" panose="02020603050405020304"/>
                <a:ea typeface="Times New Roman" panose="02020603050405020304"/>
              </a:rPr>
              <a:t>Fx</a:t>
            </a:r>
            <a:r>
              <a:rPr lang="en-IN" sz="2200" b="1" dirty="0" smtClean="0">
                <a:solidFill>
                  <a:srgbClr val="222222"/>
                </a:solidFill>
                <a:latin typeface="Times New Roman" panose="02020603050405020304"/>
                <a:ea typeface="Times New Roman" panose="02020603050405020304"/>
              </a:rPr>
              <a:t>/y.</a:t>
            </a:r>
            <a:r>
              <a:rPr lang="en-IN" sz="2200" dirty="0" smtClean="0">
                <a:solidFill>
                  <a:srgbClr val="222222"/>
                </a:solidFill>
                <a:latin typeface="Times New Roman" panose="02020603050405020304"/>
                <a:ea typeface="Times New Roman" panose="02020603050405020304"/>
              </a:rPr>
              <a:t> </a:t>
            </a:r>
            <a:endParaRPr lang="en-IN" sz="2200" dirty="0" smtClean="0">
              <a:solidFill>
                <a:srgbClr val="222222"/>
              </a:solidFill>
              <a:latin typeface="Times New Roman" panose="02020603050405020304"/>
              <a:ea typeface="Times New Roman" panose="02020603050405020304"/>
            </a:endParaRPr>
          </a:p>
          <a:p>
            <a:pPr marL="0" lvl="0" indent="0">
              <a:buNone/>
            </a:pPr>
            <a:r>
              <a:rPr lang="en-IN" sz="2200" dirty="0" smtClean="0">
                <a:solidFill>
                  <a:srgbClr val="222222"/>
                </a:solidFill>
                <a:latin typeface="Times New Roman" panose="02020603050405020304"/>
                <a:ea typeface="Times New Roman" panose="02020603050405020304"/>
              </a:rPr>
              <a:t>	He </a:t>
            </a:r>
            <a:r>
              <a:rPr lang="en-IN" sz="2200" dirty="0">
                <a:solidFill>
                  <a:srgbClr val="222222"/>
                </a:solidFill>
                <a:latin typeface="Times New Roman" panose="02020603050405020304"/>
                <a:ea typeface="Times New Roman" panose="02020603050405020304"/>
              </a:rPr>
              <a:t>will receive from rupee denominated investment: </a:t>
            </a:r>
            <a:endParaRPr lang="en-IN" sz="2200" dirty="0" smtClean="0">
              <a:solidFill>
                <a:srgbClr val="222222"/>
              </a:solidFill>
              <a:latin typeface="Times New Roman" panose="02020603050405020304"/>
              <a:ea typeface="Times New Roman" panose="02020603050405020304"/>
            </a:endParaRPr>
          </a:p>
          <a:p>
            <a:pPr marL="0" lvl="0" indent="0">
              <a:buNone/>
            </a:pPr>
            <a:r>
              <a:rPr lang="en-IN" sz="2200" dirty="0">
                <a:solidFill>
                  <a:srgbClr val="222222"/>
                </a:solidFill>
                <a:latin typeface="Times New Roman" panose="02020603050405020304"/>
                <a:ea typeface="Times New Roman" panose="02020603050405020304"/>
              </a:rPr>
              <a:t>	</a:t>
            </a:r>
            <a:r>
              <a:rPr lang="en-IN" sz="2200" dirty="0" smtClean="0">
                <a:solidFill>
                  <a:srgbClr val="222222"/>
                </a:solidFill>
                <a:latin typeface="Times New Roman" panose="02020603050405020304"/>
                <a:ea typeface="Times New Roman" panose="02020603050405020304"/>
              </a:rPr>
              <a:t>		Rs.48,018.10 / 45.2500 </a:t>
            </a:r>
            <a:r>
              <a:rPr lang="en-IN" sz="2200" dirty="0">
                <a:solidFill>
                  <a:srgbClr val="222222"/>
                </a:solidFill>
                <a:latin typeface="Times New Roman" panose="02020603050405020304"/>
                <a:ea typeface="Times New Roman" panose="02020603050405020304"/>
              </a:rPr>
              <a:t>= </a:t>
            </a:r>
            <a:r>
              <a:rPr lang="en-IN" sz="2200" b="1" dirty="0">
                <a:solidFill>
                  <a:srgbClr val="222222"/>
                </a:solidFill>
                <a:latin typeface="Times New Roman" panose="02020603050405020304"/>
                <a:ea typeface="Times New Roman" panose="02020603050405020304"/>
              </a:rPr>
              <a:t>$1,061.17 </a:t>
            </a:r>
            <a:br>
              <a:rPr lang="en-IN" sz="2200" dirty="0">
                <a:solidFill>
                  <a:srgbClr val="222222"/>
                </a:solidFill>
                <a:latin typeface="Times New Roman" panose="02020603050405020304"/>
                <a:ea typeface="Times New Roman" panose="02020603050405020304"/>
              </a:rPr>
            </a:br>
            <a:br>
              <a:rPr lang="en-IN" sz="2200" dirty="0">
                <a:solidFill>
                  <a:srgbClr val="222222"/>
                </a:solidFill>
                <a:latin typeface="Times New Roman" panose="02020603050405020304"/>
                <a:ea typeface="Times New Roman" panose="02020603050405020304"/>
              </a:rPr>
            </a:br>
            <a:endParaRPr lang="en-IN" sz="2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lstStyle/>
          <a:p>
            <a:pPr marL="0" lvl="0" indent="0">
              <a:lnSpc>
                <a:spcPct val="150000"/>
              </a:lnSpc>
              <a:buNone/>
            </a:pPr>
            <a:r>
              <a:rPr lang="en-IN" sz="2200" b="1" dirty="0">
                <a:solidFill>
                  <a:srgbClr val="222222"/>
                </a:solidFill>
                <a:latin typeface="Times New Roman" panose="02020603050405020304"/>
                <a:ea typeface="Times New Roman" panose="02020603050405020304"/>
              </a:rPr>
              <a:t>At the end of the year : </a:t>
            </a:r>
            <a:endParaRPr lang="en-IN" sz="2200" b="1" dirty="0" smtClean="0">
              <a:solidFill>
                <a:srgbClr val="222222"/>
              </a:solidFill>
              <a:latin typeface="Times New Roman" panose="02020603050405020304"/>
              <a:ea typeface="Times New Roman" panose="02020603050405020304"/>
            </a:endParaRPr>
          </a:p>
          <a:p>
            <a:pPr marL="0" lvl="0" indent="0">
              <a:lnSpc>
                <a:spcPct val="150000"/>
              </a:lnSpc>
              <a:buNone/>
            </a:pPr>
            <a:r>
              <a:rPr lang="en-IN" sz="2200" dirty="0" smtClean="0">
                <a:solidFill>
                  <a:srgbClr val="222222"/>
                </a:solidFill>
                <a:latin typeface="Times New Roman" panose="02020603050405020304"/>
                <a:ea typeface="Times New Roman" panose="02020603050405020304"/>
              </a:rPr>
              <a:t>5</a:t>
            </a:r>
            <a:r>
              <a:rPr lang="en-IN" sz="2200" dirty="0">
                <a:solidFill>
                  <a:srgbClr val="222222"/>
                </a:solidFill>
                <a:latin typeface="Times New Roman" panose="02020603050405020304"/>
                <a:ea typeface="Times New Roman" panose="02020603050405020304"/>
              </a:rPr>
              <a:t>. Receive rupee investment plus interest, </a:t>
            </a:r>
            <a:r>
              <a:rPr lang="en-IN" sz="2200" dirty="0" smtClean="0">
                <a:solidFill>
                  <a:srgbClr val="222222"/>
                </a:solidFill>
                <a:latin typeface="Times New Roman" panose="02020603050405020304"/>
                <a:ea typeface="Times New Roman" panose="02020603050405020304"/>
              </a:rPr>
              <a:t>Rs.48,018.10 </a:t>
            </a:r>
            <a:endParaRPr lang="en-IN" sz="2200" dirty="0" smtClean="0">
              <a:solidFill>
                <a:srgbClr val="222222"/>
              </a:solidFill>
              <a:latin typeface="Times New Roman" panose="02020603050405020304"/>
              <a:ea typeface="Times New Roman" panose="02020603050405020304"/>
            </a:endParaRPr>
          </a:p>
          <a:p>
            <a:pPr marL="0" lvl="0" indent="0">
              <a:lnSpc>
                <a:spcPct val="150000"/>
              </a:lnSpc>
              <a:buNone/>
            </a:pPr>
            <a:r>
              <a:rPr lang="en-IN" sz="2200" dirty="0" smtClean="0">
                <a:solidFill>
                  <a:srgbClr val="222222"/>
                </a:solidFill>
                <a:latin typeface="Times New Roman" panose="02020603050405020304"/>
                <a:ea typeface="Times New Roman" panose="02020603050405020304"/>
              </a:rPr>
              <a:t>6</a:t>
            </a:r>
            <a:r>
              <a:rPr lang="en-IN" sz="2200" dirty="0">
                <a:solidFill>
                  <a:srgbClr val="222222"/>
                </a:solidFill>
                <a:latin typeface="Times New Roman" panose="02020603050405020304"/>
                <a:ea typeface="Times New Roman" panose="02020603050405020304"/>
              </a:rPr>
              <a:t>. Honour the forward contract. Give </a:t>
            </a:r>
            <a:r>
              <a:rPr lang="en-IN" sz="2200" dirty="0" smtClean="0">
                <a:solidFill>
                  <a:srgbClr val="222222"/>
                </a:solidFill>
                <a:latin typeface="Times New Roman" panose="02020603050405020304"/>
                <a:ea typeface="Times New Roman" panose="02020603050405020304"/>
              </a:rPr>
              <a:t>Rs.48,018.10 </a:t>
            </a:r>
            <a:r>
              <a:rPr lang="en-IN" sz="2200" dirty="0">
                <a:solidFill>
                  <a:srgbClr val="222222"/>
                </a:solidFill>
                <a:latin typeface="Times New Roman" panose="02020603050405020304"/>
                <a:ea typeface="Times New Roman" panose="02020603050405020304"/>
              </a:rPr>
              <a:t>and get $1,061.17 7. Repay dollar loan plus interest ($1,050). </a:t>
            </a:r>
            <a:endParaRPr lang="en-IN" sz="2200" dirty="0" smtClean="0">
              <a:solidFill>
                <a:srgbClr val="222222"/>
              </a:solidFill>
              <a:latin typeface="Times New Roman" panose="02020603050405020304"/>
              <a:ea typeface="Times New Roman" panose="02020603050405020304"/>
            </a:endParaRPr>
          </a:p>
          <a:p>
            <a:pPr marL="0" lvl="0" indent="0">
              <a:lnSpc>
                <a:spcPct val="150000"/>
              </a:lnSpc>
              <a:buNone/>
            </a:pPr>
            <a:r>
              <a:rPr lang="en-IN" sz="2200" dirty="0">
                <a:solidFill>
                  <a:srgbClr val="222222"/>
                </a:solidFill>
                <a:latin typeface="Times New Roman" panose="02020603050405020304"/>
                <a:ea typeface="Times New Roman" panose="02020603050405020304"/>
              </a:rPr>
              <a:t>	</a:t>
            </a:r>
            <a:r>
              <a:rPr lang="en-IN" sz="2200" dirty="0" smtClean="0">
                <a:solidFill>
                  <a:srgbClr val="222222"/>
                </a:solidFill>
                <a:latin typeface="Times New Roman" panose="02020603050405020304"/>
                <a:ea typeface="Times New Roman" panose="02020603050405020304"/>
              </a:rPr>
              <a:t>The </a:t>
            </a:r>
            <a:r>
              <a:rPr lang="en-IN" sz="2200" dirty="0">
                <a:solidFill>
                  <a:srgbClr val="222222"/>
                </a:solidFill>
                <a:latin typeface="Times New Roman" panose="02020603050405020304"/>
                <a:ea typeface="Times New Roman" panose="02020603050405020304"/>
              </a:rPr>
              <a:t>profit = $1,061.17- $1,050 = </a:t>
            </a:r>
            <a:r>
              <a:rPr lang="en-IN" sz="2200" b="1" dirty="0">
                <a:solidFill>
                  <a:srgbClr val="222222"/>
                </a:solidFill>
                <a:latin typeface="Times New Roman" panose="02020603050405020304"/>
                <a:ea typeface="Times New Roman" panose="02020603050405020304"/>
              </a:rPr>
              <a:t>$11.70</a:t>
            </a:r>
            <a:endParaRPr lang="en-IN" sz="2200" b="1" dirty="0">
              <a:solidFill>
                <a:prstClr val="black"/>
              </a:solidFill>
            </a:endParaRPr>
          </a:p>
          <a:p>
            <a:pPr lvl="0">
              <a:lnSpc>
                <a:spcPct val="150000"/>
              </a:lnSpc>
            </a:pPr>
            <a:endParaRPr lang="en-IN" sz="2200" dirty="0">
              <a:solidFill>
                <a:prstClr val="black"/>
              </a:solidFill>
            </a:endParaRPr>
          </a:p>
          <a:p>
            <a:pPr>
              <a:lnSpc>
                <a:spcPct val="150000"/>
              </a:lnSpc>
            </a:pPr>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normAutofit/>
          </a:bodyPr>
          <a:lstStyle/>
          <a:p>
            <a:r>
              <a:rPr lang="en-IN" sz="2300" b="1" dirty="0">
                <a:solidFill>
                  <a:srgbClr val="222222"/>
                </a:solidFill>
                <a:latin typeface="Times New Roman" panose="02020603050405020304"/>
                <a:ea typeface="Times New Roman" panose="02020603050405020304"/>
              </a:rPr>
              <a:t>Determination of Forward Exchange Rate</a:t>
            </a:r>
            <a:br>
              <a:rPr lang="en-IN" sz="2300" b="1" dirty="0">
                <a:solidFill>
                  <a:srgbClr val="222222"/>
                </a:solidFill>
                <a:latin typeface="Times New Roman" panose="02020603050405020304"/>
                <a:ea typeface="Times New Roman" panose="02020603050405020304"/>
              </a:rPr>
            </a:br>
            <a:endParaRPr lang="en-IN" sz="2300" b="1" dirty="0"/>
          </a:p>
        </p:txBody>
      </p:sp>
      <p:sp>
        <p:nvSpPr>
          <p:cNvPr id="3" name="Content Placeholder 2"/>
          <p:cNvSpPr>
            <a:spLocks noGrp="1"/>
          </p:cNvSpPr>
          <p:nvPr>
            <p:ph idx="1"/>
          </p:nvPr>
        </p:nvSpPr>
        <p:spPr>
          <a:solidFill>
            <a:schemeClr val="accent3">
              <a:lumMod val="20000"/>
              <a:lumOff val="80000"/>
            </a:schemeClr>
          </a:solidFill>
        </p:spPr>
        <p:txBody>
          <a:bodyPr>
            <a:normAutofit fontScale="92500" lnSpcReduction="10000"/>
          </a:bodyPr>
          <a:lstStyle/>
          <a:p>
            <a:pPr marL="0" indent="0">
              <a:buNone/>
            </a:pPr>
            <a:r>
              <a:rPr lang="en-IN" sz="2200" dirty="0" smtClean="0">
                <a:solidFill>
                  <a:srgbClr val="222222"/>
                </a:solidFill>
                <a:latin typeface="Times New Roman" panose="02020603050405020304"/>
                <a:ea typeface="Times New Roman" panose="02020603050405020304"/>
              </a:rPr>
              <a:t>On </a:t>
            </a:r>
            <a:r>
              <a:rPr lang="en-IN" sz="2200" dirty="0">
                <a:solidFill>
                  <a:srgbClr val="222222"/>
                </a:solidFill>
                <a:latin typeface="Times New Roman" panose="02020603050405020304"/>
                <a:ea typeface="Times New Roman" panose="02020603050405020304"/>
              </a:rPr>
              <a:t>the basis of IRP theory, the forward exchange rate can easily be determined. It is determined from the equation for IRP theory:</a:t>
            </a:r>
            <a:br>
              <a:rPr lang="en-IN" sz="2200" dirty="0">
                <a:solidFill>
                  <a:srgbClr val="222222"/>
                </a:solidFill>
                <a:latin typeface="Times New Roman" panose="02020603050405020304"/>
                <a:ea typeface="Times New Roman" panose="02020603050405020304"/>
              </a:rPr>
            </a:br>
            <a:br>
              <a:rPr lang="en-IN" sz="2200" dirty="0">
                <a:solidFill>
                  <a:srgbClr val="222222"/>
                </a:solidFill>
                <a:latin typeface="Times New Roman" panose="02020603050405020304"/>
                <a:ea typeface="Times New Roman" panose="02020603050405020304"/>
              </a:rPr>
            </a:br>
            <a:r>
              <a:rPr lang="en-IN" sz="2200" dirty="0" smtClean="0">
                <a:solidFill>
                  <a:srgbClr val="222222"/>
                </a:solidFill>
                <a:latin typeface="Times New Roman" panose="02020603050405020304"/>
                <a:ea typeface="Times New Roman" panose="02020603050405020304"/>
              </a:rPr>
              <a:t>		</a:t>
            </a:r>
            <a:r>
              <a:rPr lang="en-IN" sz="2200" u="sng" dirty="0" err="1" smtClean="0">
                <a:solidFill>
                  <a:srgbClr val="222222"/>
                </a:solidFill>
                <a:latin typeface="Times New Roman" panose="02020603050405020304"/>
                <a:ea typeface="Times New Roman" panose="02020603050405020304"/>
              </a:rPr>
              <a:t>Fx</a:t>
            </a:r>
            <a:r>
              <a:rPr lang="en-IN" sz="2200" u="sng" dirty="0" smtClean="0">
                <a:solidFill>
                  <a:srgbClr val="222222"/>
                </a:solidFill>
                <a:latin typeface="Times New Roman" panose="02020603050405020304"/>
                <a:ea typeface="Times New Roman" panose="02020603050405020304"/>
              </a:rPr>
              <a:t>/y – </a:t>
            </a:r>
            <a:r>
              <a:rPr lang="en-IN" sz="2200" u="sng" dirty="0" err="1" smtClean="0">
                <a:solidFill>
                  <a:srgbClr val="222222"/>
                </a:solidFill>
                <a:latin typeface="Times New Roman" panose="02020603050405020304"/>
                <a:ea typeface="Times New Roman" panose="02020603050405020304"/>
              </a:rPr>
              <a:t>Sx</a:t>
            </a:r>
            <a:r>
              <a:rPr lang="en-IN" sz="2200" u="sng" dirty="0" smtClean="0">
                <a:solidFill>
                  <a:srgbClr val="222222"/>
                </a:solidFill>
                <a:latin typeface="Times New Roman" panose="02020603050405020304"/>
                <a:ea typeface="Times New Roman" panose="02020603050405020304"/>
              </a:rPr>
              <a:t>/y</a:t>
            </a:r>
            <a:r>
              <a:rPr lang="en-IN" sz="2200" dirty="0" smtClean="0">
                <a:solidFill>
                  <a:srgbClr val="222222"/>
                </a:solidFill>
                <a:latin typeface="Times New Roman" panose="02020603050405020304"/>
                <a:ea typeface="Times New Roman" panose="02020603050405020304"/>
              </a:rPr>
              <a:t>  =  </a:t>
            </a:r>
            <a:r>
              <a:rPr lang="en-IN" sz="2200" u="sng" dirty="0" smtClean="0">
                <a:solidFill>
                  <a:srgbClr val="222222"/>
                </a:solidFill>
                <a:latin typeface="Times New Roman" panose="02020603050405020304"/>
                <a:ea typeface="Times New Roman" panose="02020603050405020304"/>
              </a:rPr>
              <a:t>(</a:t>
            </a:r>
            <a:r>
              <a:rPr lang="en-IN" sz="2400" u="sng" dirty="0" err="1" smtClean="0">
                <a:solidFill>
                  <a:srgbClr val="222222"/>
                </a:solidFill>
                <a:latin typeface="Times New Roman" panose="02020603050405020304"/>
                <a:ea typeface="Times New Roman" panose="02020603050405020304"/>
              </a:rPr>
              <a:t>r</a:t>
            </a:r>
            <a:r>
              <a:rPr lang="en-IN" sz="2200" u="sng" dirty="0" err="1" smtClean="0">
                <a:solidFill>
                  <a:srgbClr val="222222"/>
                </a:solidFill>
                <a:latin typeface="Times New Roman" panose="02020603050405020304"/>
                <a:ea typeface="Times New Roman" panose="02020603050405020304"/>
              </a:rPr>
              <a:t>x</a:t>
            </a:r>
            <a:r>
              <a:rPr lang="en-IN" sz="2200" u="sng" dirty="0" smtClean="0">
                <a:solidFill>
                  <a:srgbClr val="222222"/>
                </a:solidFill>
                <a:latin typeface="Times New Roman" panose="02020603050405020304"/>
                <a:ea typeface="Times New Roman" panose="02020603050405020304"/>
              </a:rPr>
              <a:t> - </a:t>
            </a:r>
            <a:r>
              <a:rPr lang="en-IN" sz="2400" u="sng" dirty="0" err="1" smtClean="0">
                <a:solidFill>
                  <a:srgbClr val="222222"/>
                </a:solidFill>
                <a:latin typeface="Times New Roman" panose="02020603050405020304"/>
                <a:ea typeface="Times New Roman" panose="02020603050405020304"/>
              </a:rPr>
              <a:t>r</a:t>
            </a:r>
            <a:r>
              <a:rPr lang="en-IN" sz="2200" u="sng" dirty="0" err="1" smtClean="0">
                <a:solidFill>
                  <a:srgbClr val="222222"/>
                </a:solidFill>
                <a:latin typeface="Times New Roman" panose="02020603050405020304"/>
                <a:ea typeface="Times New Roman" panose="02020603050405020304"/>
              </a:rPr>
              <a:t>v</a:t>
            </a:r>
            <a:r>
              <a:rPr lang="en-IN" sz="2200" u="sng" dirty="0" smtClean="0">
                <a:solidFill>
                  <a:srgbClr val="222222"/>
                </a:solidFill>
                <a:latin typeface="Times New Roman" panose="02020603050405020304"/>
                <a:ea typeface="Times New Roman" panose="02020603050405020304"/>
              </a:rPr>
              <a:t>)</a:t>
            </a:r>
            <a:br>
              <a:rPr lang="en-IN" sz="2200" dirty="0">
                <a:solidFill>
                  <a:srgbClr val="222222"/>
                </a:solidFill>
                <a:latin typeface="Times New Roman" panose="02020603050405020304"/>
                <a:ea typeface="Times New Roman" panose="02020603050405020304"/>
              </a:rPr>
            </a:br>
            <a:r>
              <a:rPr lang="en-IN" sz="2200" dirty="0" smtClean="0">
                <a:solidFill>
                  <a:srgbClr val="222222"/>
                </a:solidFill>
                <a:latin typeface="Times New Roman" panose="02020603050405020304"/>
                <a:ea typeface="Times New Roman" panose="02020603050405020304"/>
              </a:rPr>
              <a:t> 		    </a:t>
            </a:r>
            <a:r>
              <a:rPr lang="en-IN" sz="2200" dirty="0" err="1" smtClean="0">
                <a:solidFill>
                  <a:srgbClr val="222222"/>
                </a:solidFill>
                <a:latin typeface="Times New Roman" panose="02020603050405020304"/>
                <a:ea typeface="Times New Roman" panose="02020603050405020304"/>
              </a:rPr>
              <a:t>Sx</a:t>
            </a:r>
            <a:r>
              <a:rPr lang="en-IN" sz="2200" dirty="0" smtClean="0">
                <a:solidFill>
                  <a:srgbClr val="222222"/>
                </a:solidFill>
                <a:latin typeface="Times New Roman" panose="02020603050405020304"/>
                <a:ea typeface="Times New Roman" panose="02020603050405020304"/>
              </a:rPr>
              <a:t>/y              (1 + </a:t>
            </a:r>
            <a:r>
              <a:rPr lang="en-IN" sz="2400" dirty="0" err="1" smtClean="0">
                <a:solidFill>
                  <a:srgbClr val="222222"/>
                </a:solidFill>
                <a:latin typeface="Times New Roman" panose="02020603050405020304"/>
                <a:ea typeface="Times New Roman" panose="02020603050405020304"/>
              </a:rPr>
              <a:t>r</a:t>
            </a:r>
            <a:r>
              <a:rPr lang="en-IN" sz="2200" dirty="0" err="1" smtClean="0">
                <a:solidFill>
                  <a:srgbClr val="222222"/>
                </a:solidFill>
                <a:latin typeface="Times New Roman" panose="02020603050405020304"/>
                <a:ea typeface="Times New Roman" panose="02020603050405020304"/>
              </a:rPr>
              <a:t>y</a:t>
            </a:r>
            <a:r>
              <a:rPr lang="en-IN" sz="2200" dirty="0" smtClean="0">
                <a:solidFill>
                  <a:srgbClr val="222222"/>
                </a:solidFill>
                <a:latin typeface="Times New Roman" panose="02020603050405020304"/>
                <a:ea typeface="Times New Roman" panose="02020603050405020304"/>
              </a:rPr>
              <a:t>)</a:t>
            </a:r>
            <a:endParaRPr lang="en-IN" sz="2200" dirty="0" smtClean="0">
              <a:solidFill>
                <a:srgbClr val="222222"/>
              </a:solidFill>
              <a:latin typeface="Times New Roman" panose="02020603050405020304"/>
              <a:ea typeface="Times New Roman" panose="02020603050405020304"/>
            </a:endParaRPr>
          </a:p>
          <a:p>
            <a:pPr marL="0" indent="0">
              <a:buNone/>
            </a:pPr>
            <a:endParaRPr lang="en-US" sz="2200" dirty="0">
              <a:solidFill>
                <a:srgbClr val="222222"/>
              </a:solidFill>
              <a:latin typeface="Times New Roman" panose="02020603050405020304"/>
              <a:ea typeface="Times New Roman" panose="02020603050405020304"/>
            </a:endParaRPr>
          </a:p>
          <a:p>
            <a:pPr marL="0" indent="0">
              <a:buNone/>
            </a:pPr>
            <a:r>
              <a:rPr lang="en-IN" sz="2200" dirty="0" smtClean="0">
                <a:solidFill>
                  <a:srgbClr val="222222"/>
                </a:solidFill>
                <a:latin typeface="Times New Roman" panose="02020603050405020304"/>
                <a:ea typeface="Times New Roman" panose="02020603050405020304"/>
              </a:rPr>
              <a:t>                           </a:t>
            </a:r>
            <a:r>
              <a:rPr lang="en-IN" sz="2200" u="sng" dirty="0" err="1" smtClean="0">
                <a:solidFill>
                  <a:srgbClr val="222222"/>
                </a:solidFill>
                <a:latin typeface="Times New Roman" panose="02020603050405020304"/>
                <a:ea typeface="Times New Roman" panose="02020603050405020304"/>
              </a:rPr>
              <a:t>Fx</a:t>
            </a:r>
            <a:r>
              <a:rPr lang="en-IN" sz="2200" u="sng" dirty="0" smtClean="0">
                <a:solidFill>
                  <a:srgbClr val="222222"/>
                </a:solidFill>
                <a:latin typeface="Times New Roman" panose="02020603050405020304"/>
                <a:ea typeface="Times New Roman" panose="02020603050405020304"/>
              </a:rPr>
              <a:t>/y </a:t>
            </a:r>
            <a:r>
              <a:rPr lang="en-IN" sz="2200" u="sng" dirty="0">
                <a:solidFill>
                  <a:srgbClr val="222222"/>
                </a:solidFill>
                <a:latin typeface="Times New Roman" panose="02020603050405020304"/>
                <a:ea typeface="Times New Roman" panose="02020603050405020304"/>
              </a:rPr>
              <a:t>– </a:t>
            </a:r>
            <a:r>
              <a:rPr lang="en-IN" sz="2200" u="sng" dirty="0" err="1">
                <a:solidFill>
                  <a:srgbClr val="222222"/>
                </a:solidFill>
                <a:latin typeface="Times New Roman" panose="02020603050405020304"/>
                <a:ea typeface="Times New Roman" panose="02020603050405020304"/>
              </a:rPr>
              <a:t>Sx</a:t>
            </a:r>
            <a:r>
              <a:rPr lang="en-IN" sz="2200" u="sng" dirty="0">
                <a:solidFill>
                  <a:srgbClr val="222222"/>
                </a:solidFill>
                <a:latin typeface="Times New Roman" panose="02020603050405020304"/>
                <a:ea typeface="Times New Roman" panose="02020603050405020304"/>
              </a:rPr>
              <a:t>/y</a:t>
            </a:r>
            <a:r>
              <a:rPr lang="en-IN" sz="2200" dirty="0">
                <a:solidFill>
                  <a:srgbClr val="222222"/>
                </a:solidFill>
                <a:latin typeface="Times New Roman" panose="02020603050405020304"/>
                <a:ea typeface="Times New Roman" panose="02020603050405020304"/>
              </a:rPr>
              <a:t>  =  </a:t>
            </a:r>
            <a:r>
              <a:rPr lang="en-IN" sz="2200" u="sng" dirty="0">
                <a:solidFill>
                  <a:srgbClr val="222222"/>
                </a:solidFill>
                <a:latin typeface="Times New Roman" panose="02020603050405020304"/>
                <a:ea typeface="Times New Roman" panose="02020603050405020304"/>
              </a:rPr>
              <a:t>(</a:t>
            </a:r>
            <a:r>
              <a:rPr lang="en-IN" sz="2400" u="sng" dirty="0" err="1">
                <a:solidFill>
                  <a:srgbClr val="222222"/>
                </a:solidFill>
                <a:latin typeface="Times New Roman" panose="02020603050405020304"/>
                <a:ea typeface="Times New Roman" panose="02020603050405020304"/>
              </a:rPr>
              <a:t>r</a:t>
            </a:r>
            <a:r>
              <a:rPr lang="en-IN" sz="2200" u="sng" dirty="0" err="1">
                <a:solidFill>
                  <a:srgbClr val="222222"/>
                </a:solidFill>
                <a:latin typeface="Times New Roman" panose="02020603050405020304"/>
                <a:ea typeface="Times New Roman" panose="02020603050405020304"/>
              </a:rPr>
              <a:t>x</a:t>
            </a:r>
            <a:r>
              <a:rPr lang="en-IN" sz="2200" u="sng" dirty="0">
                <a:solidFill>
                  <a:srgbClr val="222222"/>
                </a:solidFill>
                <a:latin typeface="Times New Roman" panose="02020603050405020304"/>
                <a:ea typeface="Times New Roman" panose="02020603050405020304"/>
              </a:rPr>
              <a:t> - </a:t>
            </a:r>
            <a:r>
              <a:rPr lang="en-IN" sz="2400" u="sng" dirty="0" err="1">
                <a:solidFill>
                  <a:srgbClr val="222222"/>
                </a:solidFill>
                <a:latin typeface="Times New Roman" panose="02020603050405020304"/>
                <a:ea typeface="Times New Roman" panose="02020603050405020304"/>
              </a:rPr>
              <a:t>r</a:t>
            </a:r>
            <a:r>
              <a:rPr lang="en-IN" sz="2200" u="sng" dirty="0" err="1">
                <a:solidFill>
                  <a:srgbClr val="222222"/>
                </a:solidFill>
                <a:latin typeface="Times New Roman" panose="02020603050405020304"/>
                <a:ea typeface="Times New Roman" panose="02020603050405020304"/>
              </a:rPr>
              <a:t>v</a:t>
            </a:r>
            <a:r>
              <a:rPr lang="en-IN" sz="2200" u="sng" dirty="0">
                <a:solidFill>
                  <a:srgbClr val="222222"/>
                </a:solidFill>
                <a:latin typeface="Times New Roman" panose="02020603050405020304"/>
                <a:ea typeface="Times New Roman" panose="02020603050405020304"/>
              </a:rPr>
              <a:t>)</a:t>
            </a:r>
            <a:br>
              <a:rPr lang="en-IN" sz="2200" dirty="0">
                <a:solidFill>
                  <a:srgbClr val="222222"/>
                </a:solidFill>
                <a:latin typeface="Times New Roman" panose="02020603050405020304"/>
                <a:ea typeface="Times New Roman" panose="02020603050405020304"/>
              </a:rPr>
            </a:br>
            <a:r>
              <a:rPr lang="en-IN" sz="2200" dirty="0">
                <a:solidFill>
                  <a:srgbClr val="222222"/>
                </a:solidFill>
                <a:latin typeface="Times New Roman" panose="02020603050405020304"/>
                <a:ea typeface="Times New Roman" panose="02020603050405020304"/>
              </a:rPr>
              <a:t> 		    </a:t>
            </a:r>
            <a:r>
              <a:rPr lang="en-IN" sz="2200" dirty="0" err="1">
                <a:solidFill>
                  <a:srgbClr val="222222"/>
                </a:solidFill>
                <a:latin typeface="Times New Roman" panose="02020603050405020304"/>
                <a:ea typeface="Times New Roman" panose="02020603050405020304"/>
              </a:rPr>
              <a:t>Sx</a:t>
            </a:r>
            <a:r>
              <a:rPr lang="en-IN" sz="2200" dirty="0">
                <a:solidFill>
                  <a:srgbClr val="222222"/>
                </a:solidFill>
                <a:latin typeface="Times New Roman" panose="02020603050405020304"/>
                <a:ea typeface="Times New Roman" panose="02020603050405020304"/>
              </a:rPr>
              <a:t>/y              </a:t>
            </a:r>
            <a:endParaRPr lang="en-IN" sz="2200" dirty="0" smtClean="0">
              <a:solidFill>
                <a:srgbClr val="222222"/>
              </a:solidFill>
              <a:latin typeface="Times New Roman" panose="02020603050405020304"/>
              <a:ea typeface="Times New Roman" panose="02020603050405020304"/>
            </a:endParaRPr>
          </a:p>
          <a:p>
            <a:pPr marL="0" indent="0">
              <a:buNone/>
            </a:pPr>
            <a:endParaRPr lang="en-IN" sz="2200" dirty="0" smtClean="0">
              <a:solidFill>
                <a:srgbClr val="222222"/>
              </a:solidFill>
              <a:latin typeface="Times New Roman" panose="02020603050405020304"/>
              <a:ea typeface="Times New Roman" panose="02020603050405020304"/>
            </a:endParaRPr>
          </a:p>
          <a:p>
            <a:pPr marL="0" lvl="0" indent="0">
              <a:buNone/>
            </a:pPr>
            <a:r>
              <a:rPr lang="en-IN" sz="2200" dirty="0">
                <a:solidFill>
                  <a:srgbClr val="222222"/>
                </a:solidFill>
                <a:latin typeface="Times New Roman" panose="02020603050405020304"/>
                <a:ea typeface="Times New Roman" panose="02020603050405020304"/>
              </a:rPr>
              <a:t>	</a:t>
            </a:r>
            <a:r>
              <a:rPr lang="en-IN" sz="2200" dirty="0" smtClean="0">
                <a:solidFill>
                  <a:srgbClr val="222222"/>
                </a:solidFill>
                <a:latin typeface="Times New Roman" panose="02020603050405020304"/>
                <a:ea typeface="Times New Roman" panose="02020603050405020304"/>
              </a:rPr>
              <a:t>	= </a:t>
            </a:r>
            <a:r>
              <a:rPr lang="en-IN" sz="2200" dirty="0" err="1">
                <a:solidFill>
                  <a:srgbClr val="222222"/>
                </a:solidFill>
                <a:latin typeface="Times New Roman" panose="02020603050405020304"/>
                <a:ea typeface="Times New Roman" panose="02020603050405020304"/>
              </a:rPr>
              <a:t>Fx</a:t>
            </a:r>
            <a:r>
              <a:rPr lang="en-IN" sz="2200" dirty="0">
                <a:solidFill>
                  <a:srgbClr val="222222"/>
                </a:solidFill>
                <a:latin typeface="Times New Roman" panose="02020603050405020304"/>
                <a:ea typeface="Times New Roman" panose="02020603050405020304"/>
              </a:rPr>
              <a:t>/y – </a:t>
            </a:r>
            <a:r>
              <a:rPr lang="en-IN" sz="2200" dirty="0" err="1">
                <a:solidFill>
                  <a:srgbClr val="222222"/>
                </a:solidFill>
                <a:latin typeface="Times New Roman" panose="02020603050405020304"/>
                <a:ea typeface="Times New Roman" panose="02020603050405020304"/>
              </a:rPr>
              <a:t>Sx</a:t>
            </a:r>
            <a:r>
              <a:rPr lang="en-IN" sz="2200" dirty="0">
                <a:solidFill>
                  <a:srgbClr val="222222"/>
                </a:solidFill>
                <a:latin typeface="Times New Roman" panose="02020603050405020304"/>
                <a:ea typeface="Times New Roman" panose="02020603050405020304"/>
              </a:rPr>
              <a:t>/y  = </a:t>
            </a:r>
            <a:r>
              <a:rPr lang="en-IN" sz="2200" dirty="0" err="1" smtClean="0">
                <a:solidFill>
                  <a:srgbClr val="222222"/>
                </a:solidFill>
                <a:latin typeface="Times New Roman" panose="02020603050405020304"/>
                <a:ea typeface="Times New Roman" panose="02020603050405020304"/>
              </a:rPr>
              <a:t>Sx</a:t>
            </a:r>
            <a:r>
              <a:rPr lang="en-IN" sz="2200" dirty="0" smtClean="0">
                <a:solidFill>
                  <a:srgbClr val="222222"/>
                </a:solidFill>
                <a:latin typeface="Times New Roman" panose="02020603050405020304"/>
                <a:ea typeface="Times New Roman" panose="02020603050405020304"/>
              </a:rPr>
              <a:t>/y x (</a:t>
            </a:r>
            <a:r>
              <a:rPr lang="en-IN" sz="2400" dirty="0" err="1" smtClean="0">
                <a:solidFill>
                  <a:srgbClr val="222222"/>
                </a:solidFill>
                <a:latin typeface="Times New Roman" panose="02020603050405020304"/>
                <a:ea typeface="Times New Roman" panose="02020603050405020304"/>
              </a:rPr>
              <a:t>r</a:t>
            </a:r>
            <a:r>
              <a:rPr lang="en-IN" sz="2200" dirty="0" err="1" smtClean="0">
                <a:solidFill>
                  <a:srgbClr val="222222"/>
                </a:solidFill>
                <a:latin typeface="Times New Roman" panose="02020603050405020304"/>
                <a:ea typeface="Times New Roman" panose="02020603050405020304"/>
              </a:rPr>
              <a:t>x</a:t>
            </a:r>
            <a:r>
              <a:rPr lang="en-IN" sz="2200" dirty="0" smtClean="0">
                <a:solidFill>
                  <a:srgbClr val="222222"/>
                </a:solidFill>
                <a:latin typeface="Times New Roman" panose="02020603050405020304"/>
                <a:ea typeface="Times New Roman" panose="02020603050405020304"/>
              </a:rPr>
              <a:t> </a:t>
            </a:r>
            <a:r>
              <a:rPr lang="en-IN" sz="2200" dirty="0">
                <a:solidFill>
                  <a:srgbClr val="222222"/>
                </a:solidFill>
                <a:latin typeface="Times New Roman" panose="02020603050405020304"/>
                <a:ea typeface="Times New Roman" panose="02020603050405020304"/>
              </a:rPr>
              <a:t>- </a:t>
            </a:r>
            <a:r>
              <a:rPr lang="en-IN" sz="2400" dirty="0" err="1" smtClean="0">
                <a:solidFill>
                  <a:srgbClr val="222222"/>
                </a:solidFill>
                <a:latin typeface="Times New Roman" panose="02020603050405020304"/>
                <a:ea typeface="Times New Roman" panose="02020603050405020304"/>
              </a:rPr>
              <a:t>r</a:t>
            </a:r>
            <a:r>
              <a:rPr lang="en-IN" sz="2200" dirty="0" err="1" smtClean="0">
                <a:solidFill>
                  <a:srgbClr val="222222"/>
                </a:solidFill>
                <a:latin typeface="Times New Roman" panose="02020603050405020304"/>
                <a:ea typeface="Times New Roman" panose="02020603050405020304"/>
              </a:rPr>
              <a:t>y</a:t>
            </a:r>
            <a:r>
              <a:rPr lang="en-IN" sz="2200" dirty="0" smtClean="0">
                <a:solidFill>
                  <a:srgbClr val="222222"/>
                </a:solidFill>
                <a:latin typeface="Times New Roman" panose="02020603050405020304"/>
                <a:ea typeface="Times New Roman" panose="02020603050405020304"/>
              </a:rPr>
              <a:t>)</a:t>
            </a:r>
            <a:br>
              <a:rPr lang="en-IN" sz="2200" dirty="0">
                <a:solidFill>
                  <a:srgbClr val="222222"/>
                </a:solidFill>
                <a:latin typeface="Times New Roman" panose="02020603050405020304"/>
                <a:ea typeface="Times New Roman" panose="02020603050405020304"/>
              </a:rPr>
            </a:br>
            <a:r>
              <a:rPr lang="en-IN" sz="2200" dirty="0">
                <a:solidFill>
                  <a:srgbClr val="222222"/>
                </a:solidFill>
                <a:latin typeface="Times New Roman" panose="02020603050405020304"/>
                <a:ea typeface="Times New Roman" panose="02020603050405020304"/>
              </a:rPr>
              <a:t> 		</a:t>
            </a:r>
            <a:endParaRPr lang="en-IN" sz="2200" dirty="0">
              <a:solidFill>
                <a:srgbClr val="222222"/>
              </a:solidFill>
              <a:latin typeface="Times New Roman" panose="02020603050405020304"/>
              <a:ea typeface="Times New Roman" panose="02020603050405020304"/>
            </a:endParaRPr>
          </a:p>
          <a:p>
            <a:pPr marL="0" indent="0">
              <a:buNone/>
            </a:pPr>
            <a:r>
              <a:rPr lang="en-IN" sz="2200" dirty="0" smtClean="0">
                <a:solidFill>
                  <a:srgbClr val="222222"/>
                </a:solidFill>
                <a:latin typeface="Times New Roman" panose="02020603050405020304"/>
                <a:ea typeface="Times New Roman" panose="02020603050405020304"/>
              </a:rPr>
              <a:t>		So,</a:t>
            </a:r>
            <a:r>
              <a:rPr lang="en-IN" sz="2200" dirty="0" smtClean="0">
                <a:solidFill>
                  <a:srgbClr val="0070C0"/>
                </a:solidFill>
                <a:latin typeface="Times New Roman" panose="02020603050405020304"/>
                <a:ea typeface="Times New Roman" panose="02020603050405020304"/>
              </a:rPr>
              <a:t> </a:t>
            </a:r>
            <a:r>
              <a:rPr lang="en-IN" sz="2200" dirty="0" err="1" smtClean="0">
                <a:solidFill>
                  <a:srgbClr val="0070C0"/>
                </a:solidFill>
                <a:latin typeface="Times New Roman" panose="02020603050405020304"/>
                <a:ea typeface="Times New Roman" panose="02020603050405020304"/>
              </a:rPr>
              <a:t>Fx</a:t>
            </a:r>
            <a:r>
              <a:rPr lang="en-IN" sz="2200" dirty="0" smtClean="0">
                <a:solidFill>
                  <a:srgbClr val="0070C0"/>
                </a:solidFill>
                <a:latin typeface="Times New Roman" panose="02020603050405020304"/>
                <a:ea typeface="Times New Roman" panose="02020603050405020304"/>
              </a:rPr>
              <a:t>/y =  </a:t>
            </a:r>
            <a:r>
              <a:rPr lang="en-IN" sz="2200" b="1" dirty="0" err="1">
                <a:solidFill>
                  <a:srgbClr val="0070C0"/>
                </a:solidFill>
                <a:latin typeface="Times New Roman" panose="02020603050405020304"/>
                <a:ea typeface="Times New Roman" panose="02020603050405020304"/>
              </a:rPr>
              <a:t>Sx</a:t>
            </a:r>
            <a:r>
              <a:rPr lang="en-IN" sz="2200" b="1" dirty="0">
                <a:solidFill>
                  <a:srgbClr val="0070C0"/>
                </a:solidFill>
                <a:latin typeface="Times New Roman" panose="02020603050405020304"/>
                <a:ea typeface="Times New Roman" panose="02020603050405020304"/>
              </a:rPr>
              <a:t>/y </a:t>
            </a:r>
            <a:r>
              <a:rPr lang="en-IN" sz="2200" dirty="0">
                <a:solidFill>
                  <a:srgbClr val="0070C0"/>
                </a:solidFill>
                <a:latin typeface="Times New Roman" panose="02020603050405020304"/>
                <a:ea typeface="Times New Roman" panose="02020603050405020304"/>
              </a:rPr>
              <a:t>x</a:t>
            </a:r>
            <a:r>
              <a:rPr lang="en-IN" sz="2200" b="1" dirty="0">
                <a:solidFill>
                  <a:srgbClr val="0070C0"/>
                </a:solidFill>
                <a:latin typeface="Times New Roman" panose="02020603050405020304"/>
                <a:ea typeface="Times New Roman" panose="02020603050405020304"/>
              </a:rPr>
              <a:t> (</a:t>
            </a:r>
            <a:r>
              <a:rPr lang="en-IN" sz="2400" b="1" dirty="0" err="1">
                <a:solidFill>
                  <a:srgbClr val="0070C0"/>
                </a:solidFill>
                <a:latin typeface="Times New Roman" panose="02020603050405020304"/>
                <a:ea typeface="Times New Roman" panose="02020603050405020304"/>
              </a:rPr>
              <a:t>r</a:t>
            </a:r>
            <a:r>
              <a:rPr lang="en-IN" sz="2200" b="1" dirty="0" err="1">
                <a:solidFill>
                  <a:srgbClr val="0070C0"/>
                </a:solidFill>
                <a:latin typeface="Times New Roman" panose="02020603050405020304"/>
                <a:ea typeface="Times New Roman" panose="02020603050405020304"/>
              </a:rPr>
              <a:t>x</a:t>
            </a:r>
            <a:r>
              <a:rPr lang="en-IN" sz="2200" b="1" dirty="0">
                <a:solidFill>
                  <a:srgbClr val="0070C0"/>
                </a:solidFill>
                <a:latin typeface="Times New Roman" panose="02020603050405020304"/>
                <a:ea typeface="Times New Roman" panose="02020603050405020304"/>
              </a:rPr>
              <a:t> - </a:t>
            </a:r>
            <a:r>
              <a:rPr lang="en-IN" sz="2400" b="1" dirty="0" err="1" smtClean="0">
                <a:solidFill>
                  <a:srgbClr val="0070C0"/>
                </a:solidFill>
                <a:latin typeface="Times New Roman" panose="02020603050405020304"/>
                <a:ea typeface="Times New Roman" panose="02020603050405020304"/>
              </a:rPr>
              <a:t>r</a:t>
            </a:r>
            <a:r>
              <a:rPr lang="en-IN" sz="2200" b="1" dirty="0" err="1" smtClean="0">
                <a:solidFill>
                  <a:srgbClr val="0070C0"/>
                </a:solidFill>
                <a:latin typeface="Times New Roman" panose="02020603050405020304"/>
                <a:ea typeface="Times New Roman" panose="02020603050405020304"/>
              </a:rPr>
              <a:t>y</a:t>
            </a:r>
            <a:r>
              <a:rPr lang="en-IN" sz="2200" b="1" dirty="0" smtClean="0">
                <a:solidFill>
                  <a:srgbClr val="0070C0"/>
                </a:solidFill>
                <a:latin typeface="Times New Roman" panose="02020603050405020304"/>
                <a:ea typeface="Times New Roman" panose="02020603050405020304"/>
              </a:rPr>
              <a:t>) + </a:t>
            </a:r>
            <a:r>
              <a:rPr lang="en-IN" sz="2200" b="1" dirty="0" err="1" smtClean="0">
                <a:solidFill>
                  <a:srgbClr val="0070C0"/>
                </a:solidFill>
                <a:latin typeface="Times New Roman" panose="02020603050405020304"/>
                <a:ea typeface="Times New Roman" panose="02020603050405020304"/>
              </a:rPr>
              <a:t>Sx</a:t>
            </a:r>
            <a:r>
              <a:rPr lang="en-IN" sz="2200" b="1" dirty="0" smtClean="0">
                <a:solidFill>
                  <a:srgbClr val="0070C0"/>
                </a:solidFill>
                <a:latin typeface="Times New Roman" panose="02020603050405020304"/>
                <a:ea typeface="Times New Roman" panose="02020603050405020304"/>
              </a:rPr>
              <a:t>/y</a:t>
            </a:r>
            <a:br>
              <a:rPr lang="en-IN" sz="2200" dirty="0">
                <a:solidFill>
                  <a:srgbClr val="222222"/>
                </a:solidFill>
                <a:latin typeface="Times New Roman" panose="02020603050405020304"/>
                <a:ea typeface="Times New Roman" panose="02020603050405020304"/>
              </a:rPr>
            </a:br>
            <a:br>
              <a:rPr lang="en-IN" sz="2200" dirty="0">
                <a:solidFill>
                  <a:srgbClr val="222222"/>
                </a:solidFill>
                <a:latin typeface="Times New Roman" panose="02020603050405020304"/>
                <a:ea typeface="Times New Roman" panose="02020603050405020304"/>
              </a:rPr>
            </a:br>
            <a:endParaRPr lang="en-IN" sz="2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normAutofit/>
          </a:bodyPr>
          <a:lstStyle/>
          <a:p>
            <a:r>
              <a:rPr lang="en-US" sz="2500" b="1" dirty="0" smtClean="0"/>
              <a:t>Example </a:t>
            </a:r>
            <a:endParaRPr lang="en-IN" sz="2500" b="1"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marL="0" indent="0">
              <a:lnSpc>
                <a:spcPct val="150000"/>
              </a:lnSpc>
              <a:buNone/>
            </a:pPr>
            <a:r>
              <a:rPr lang="en-IN" sz="2200" dirty="0">
                <a:solidFill>
                  <a:srgbClr val="222222"/>
                </a:solidFill>
                <a:latin typeface="Times New Roman" panose="02020603050405020304"/>
                <a:ea typeface="Times New Roman" panose="02020603050405020304"/>
              </a:rPr>
              <a:t>Suppose interest rates in Indian and the USA are 10% and 7% respectively. The spot rate is </a:t>
            </a:r>
            <a:r>
              <a:rPr lang="en-IN" sz="2200" dirty="0" smtClean="0">
                <a:solidFill>
                  <a:srgbClr val="222222"/>
                </a:solidFill>
                <a:latin typeface="Times New Roman" panose="02020603050405020304"/>
                <a:ea typeface="Times New Roman" panose="02020603050405020304"/>
              </a:rPr>
              <a:t>Rs.70/US</a:t>
            </a:r>
            <a:r>
              <a:rPr lang="en-IN" sz="2200" dirty="0">
                <a:solidFill>
                  <a:srgbClr val="222222"/>
                </a:solidFill>
                <a:latin typeface="Times New Roman" panose="02020603050405020304"/>
                <a:ea typeface="Times New Roman" panose="02020603050405020304"/>
              </a:rPr>
              <a:t>$. Calculate the 90 day forward rate of INR/USD.</a:t>
            </a:r>
            <a:br>
              <a:rPr lang="en-IN" sz="2200" dirty="0">
                <a:solidFill>
                  <a:srgbClr val="222222"/>
                </a:solidFill>
                <a:latin typeface="Times New Roman" panose="02020603050405020304"/>
                <a:ea typeface="Times New Roman" panose="02020603050405020304"/>
              </a:rPr>
            </a:br>
            <a:endParaRPr lang="en-IN" sz="2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8058"/>
          </a:xfrm>
        </p:spPr>
        <p:txBody>
          <a:bodyPr>
            <a:normAutofit fontScale="90000"/>
          </a:bodyPr>
          <a:lstStyle/>
          <a:p>
            <a:endParaRPr lang="en-IN" dirty="0"/>
          </a:p>
        </p:txBody>
      </p:sp>
      <p:sp>
        <p:nvSpPr>
          <p:cNvPr id="3" name="Content Placeholder 2"/>
          <p:cNvSpPr>
            <a:spLocks noGrp="1"/>
          </p:cNvSpPr>
          <p:nvPr>
            <p:ph idx="1"/>
          </p:nvPr>
        </p:nvSpPr>
        <p:spPr>
          <a:xfrm>
            <a:off x="457200" y="980728"/>
            <a:ext cx="8229600" cy="5760640"/>
          </a:xfrm>
          <a:solidFill>
            <a:schemeClr val="accent3">
              <a:lumMod val="20000"/>
              <a:lumOff val="80000"/>
            </a:schemeClr>
          </a:solidFill>
        </p:spPr>
        <p:txBody>
          <a:bodyPr>
            <a:noAutofit/>
          </a:bodyPr>
          <a:lstStyle/>
          <a:p>
            <a:pPr marL="0" indent="0">
              <a:buNone/>
            </a:pPr>
            <a:r>
              <a:rPr lang="en-IN" sz="2200" dirty="0">
                <a:solidFill>
                  <a:srgbClr val="222222"/>
                </a:solidFill>
                <a:latin typeface="Times New Roman" panose="02020603050405020304"/>
                <a:ea typeface="Times New Roman" panose="02020603050405020304"/>
              </a:rPr>
              <a:t>The given interest rates are for one year. Hence, the interest rates for 90 days should be calculated.</a:t>
            </a:r>
            <a:br>
              <a:rPr lang="en-IN" sz="2200" dirty="0">
                <a:solidFill>
                  <a:srgbClr val="222222"/>
                </a:solidFill>
                <a:latin typeface="Times New Roman" panose="02020603050405020304"/>
                <a:ea typeface="Times New Roman" panose="02020603050405020304"/>
              </a:rPr>
            </a:br>
            <a:br>
              <a:rPr lang="en-IN" sz="2200" dirty="0">
                <a:solidFill>
                  <a:srgbClr val="222222"/>
                </a:solidFill>
                <a:latin typeface="Times New Roman" panose="02020603050405020304"/>
                <a:ea typeface="Times New Roman" panose="02020603050405020304"/>
              </a:rPr>
            </a:br>
            <a:r>
              <a:rPr lang="en-IN" sz="2200" dirty="0" smtClean="0">
                <a:solidFill>
                  <a:srgbClr val="222222"/>
                </a:solidFill>
                <a:latin typeface="Times New Roman" panose="02020603050405020304"/>
                <a:ea typeface="Times New Roman" panose="02020603050405020304"/>
              </a:rPr>
              <a:t>	</a:t>
            </a:r>
            <a:r>
              <a:rPr lang="en-IN" sz="2400" dirty="0" err="1" smtClean="0">
                <a:solidFill>
                  <a:srgbClr val="222222"/>
                </a:solidFill>
                <a:latin typeface="Times New Roman" panose="02020603050405020304"/>
                <a:ea typeface="Times New Roman" panose="02020603050405020304"/>
              </a:rPr>
              <a:t>r</a:t>
            </a:r>
            <a:r>
              <a:rPr lang="en-IN" sz="2200" dirty="0" err="1" smtClean="0">
                <a:solidFill>
                  <a:srgbClr val="222222"/>
                </a:solidFill>
                <a:latin typeface="Times New Roman" panose="02020603050405020304"/>
                <a:ea typeface="Times New Roman" panose="02020603050405020304"/>
              </a:rPr>
              <a:t>x</a:t>
            </a:r>
            <a:r>
              <a:rPr lang="en-IN" sz="2200" dirty="0" smtClean="0">
                <a:solidFill>
                  <a:srgbClr val="222222"/>
                </a:solidFill>
                <a:latin typeface="Times New Roman" panose="02020603050405020304"/>
                <a:ea typeface="Times New Roman" panose="02020603050405020304"/>
              </a:rPr>
              <a:t> = 0.10 x 90/360 = </a:t>
            </a:r>
            <a:r>
              <a:rPr lang="en-IN" sz="2200" b="1" dirty="0" smtClean="0">
                <a:solidFill>
                  <a:srgbClr val="222222"/>
                </a:solidFill>
                <a:latin typeface="Times New Roman" panose="02020603050405020304"/>
                <a:ea typeface="Times New Roman" panose="02020603050405020304"/>
              </a:rPr>
              <a:t>0.025 </a:t>
            </a:r>
            <a:br>
              <a:rPr lang="en-IN" sz="2200" dirty="0">
                <a:solidFill>
                  <a:srgbClr val="222222"/>
                </a:solidFill>
                <a:latin typeface="Times New Roman" panose="02020603050405020304"/>
                <a:ea typeface="Times New Roman" panose="02020603050405020304"/>
              </a:rPr>
            </a:br>
            <a:br>
              <a:rPr lang="en-IN" sz="2200" dirty="0">
                <a:solidFill>
                  <a:srgbClr val="222222"/>
                </a:solidFill>
                <a:latin typeface="Times New Roman" panose="02020603050405020304"/>
                <a:ea typeface="Times New Roman" panose="02020603050405020304"/>
              </a:rPr>
            </a:br>
            <a:r>
              <a:rPr lang="en-IN" sz="2200" dirty="0" smtClean="0">
                <a:solidFill>
                  <a:srgbClr val="222222"/>
                </a:solidFill>
                <a:latin typeface="Times New Roman" panose="02020603050405020304"/>
                <a:ea typeface="Times New Roman" panose="02020603050405020304"/>
              </a:rPr>
              <a:t>	</a:t>
            </a:r>
            <a:r>
              <a:rPr lang="en-IN" sz="2400" dirty="0" err="1" smtClean="0">
                <a:solidFill>
                  <a:srgbClr val="222222"/>
                </a:solidFill>
                <a:latin typeface="Times New Roman" panose="02020603050405020304"/>
                <a:ea typeface="Times New Roman" panose="02020603050405020304"/>
              </a:rPr>
              <a:t>r</a:t>
            </a:r>
            <a:r>
              <a:rPr lang="en-IN" sz="2200" dirty="0" err="1" smtClean="0">
                <a:solidFill>
                  <a:srgbClr val="222222"/>
                </a:solidFill>
                <a:latin typeface="Times New Roman" panose="02020603050405020304"/>
                <a:ea typeface="Times New Roman" panose="02020603050405020304"/>
              </a:rPr>
              <a:t>y</a:t>
            </a:r>
            <a:r>
              <a:rPr lang="en-IN" sz="2200" dirty="0" smtClean="0">
                <a:solidFill>
                  <a:srgbClr val="222222"/>
                </a:solidFill>
                <a:latin typeface="Times New Roman" panose="02020603050405020304"/>
                <a:ea typeface="Times New Roman" panose="02020603050405020304"/>
              </a:rPr>
              <a:t> </a:t>
            </a:r>
            <a:r>
              <a:rPr lang="en-IN" sz="2200" dirty="0">
                <a:solidFill>
                  <a:srgbClr val="222222"/>
                </a:solidFill>
                <a:latin typeface="Times New Roman" panose="02020603050405020304"/>
                <a:ea typeface="Times New Roman" panose="02020603050405020304"/>
              </a:rPr>
              <a:t>= </a:t>
            </a:r>
            <a:r>
              <a:rPr lang="en-IN" sz="2200" dirty="0" smtClean="0">
                <a:solidFill>
                  <a:srgbClr val="222222"/>
                </a:solidFill>
                <a:latin typeface="Times New Roman" panose="02020603050405020304"/>
                <a:ea typeface="Times New Roman" panose="02020603050405020304"/>
              </a:rPr>
              <a:t>0.07 x 9/360 = </a:t>
            </a:r>
            <a:r>
              <a:rPr lang="en-IN" sz="2200" b="1" dirty="0" smtClean="0">
                <a:solidFill>
                  <a:srgbClr val="222222"/>
                </a:solidFill>
                <a:latin typeface="Times New Roman" panose="02020603050405020304"/>
                <a:ea typeface="Times New Roman" panose="02020603050405020304"/>
              </a:rPr>
              <a:t>0.0175</a:t>
            </a:r>
            <a:br>
              <a:rPr lang="en-IN" sz="2200" dirty="0">
                <a:solidFill>
                  <a:srgbClr val="222222"/>
                </a:solidFill>
                <a:latin typeface="Times New Roman" panose="02020603050405020304"/>
                <a:ea typeface="Times New Roman" panose="02020603050405020304"/>
              </a:rPr>
            </a:br>
            <a:br>
              <a:rPr lang="en-IN" sz="2200" dirty="0">
                <a:solidFill>
                  <a:srgbClr val="222222"/>
                </a:solidFill>
                <a:latin typeface="Times New Roman" panose="02020603050405020304"/>
                <a:ea typeface="Times New Roman" panose="02020603050405020304"/>
              </a:rPr>
            </a:br>
            <a:r>
              <a:rPr lang="en-IN" sz="2200" dirty="0">
                <a:solidFill>
                  <a:srgbClr val="222222"/>
                </a:solidFill>
                <a:latin typeface="Times New Roman" panose="02020603050405020304"/>
                <a:ea typeface="Times New Roman" panose="02020603050405020304"/>
              </a:rPr>
              <a:t>I</a:t>
            </a:r>
            <a:r>
              <a:rPr lang="en-IN" sz="2200" dirty="0" smtClean="0">
                <a:solidFill>
                  <a:srgbClr val="222222"/>
                </a:solidFill>
                <a:latin typeface="Times New Roman" panose="02020603050405020304"/>
                <a:ea typeface="Times New Roman" panose="02020603050405020304"/>
              </a:rPr>
              <a:t>nterest </a:t>
            </a:r>
            <a:r>
              <a:rPr lang="en-IN" sz="2200" dirty="0">
                <a:solidFill>
                  <a:srgbClr val="222222"/>
                </a:solidFill>
                <a:latin typeface="Times New Roman" panose="02020603050405020304"/>
                <a:ea typeface="Times New Roman" panose="02020603050405020304"/>
              </a:rPr>
              <a:t>rate differential = </a:t>
            </a:r>
            <a:r>
              <a:rPr lang="en-IN" sz="2200" dirty="0" smtClean="0">
                <a:solidFill>
                  <a:srgbClr val="222222"/>
                </a:solidFill>
                <a:latin typeface="Times New Roman" panose="02020603050405020304"/>
                <a:ea typeface="Times New Roman" panose="02020603050405020304"/>
              </a:rPr>
              <a:t> </a:t>
            </a:r>
            <a:r>
              <a:rPr lang="en-IN" sz="2200" dirty="0">
                <a:solidFill>
                  <a:srgbClr val="222222"/>
                </a:solidFill>
                <a:latin typeface="Times New Roman" panose="02020603050405020304"/>
                <a:ea typeface="Times New Roman" panose="02020603050405020304"/>
              </a:rPr>
              <a:t>0.025 -0.0175 = </a:t>
            </a:r>
            <a:r>
              <a:rPr lang="en-IN" sz="2200" b="1" dirty="0" smtClean="0">
                <a:solidFill>
                  <a:srgbClr val="222222"/>
                </a:solidFill>
                <a:latin typeface="Times New Roman" panose="02020603050405020304"/>
                <a:ea typeface="Times New Roman" panose="02020603050405020304"/>
              </a:rPr>
              <a:t>0.0075</a:t>
            </a:r>
            <a:br>
              <a:rPr lang="en-IN" sz="2200" dirty="0">
                <a:solidFill>
                  <a:srgbClr val="222222"/>
                </a:solidFill>
                <a:latin typeface="Times New Roman" panose="02020603050405020304"/>
                <a:ea typeface="Times New Roman" panose="02020603050405020304"/>
              </a:rPr>
            </a:br>
            <a:br>
              <a:rPr lang="en-IN" sz="2200" dirty="0">
                <a:solidFill>
                  <a:srgbClr val="222222"/>
                </a:solidFill>
                <a:latin typeface="Times New Roman" panose="02020603050405020304"/>
                <a:ea typeface="Times New Roman" panose="02020603050405020304"/>
              </a:rPr>
            </a:br>
            <a:r>
              <a:rPr lang="en-IN" sz="2200" dirty="0">
                <a:solidFill>
                  <a:srgbClr val="222222"/>
                </a:solidFill>
                <a:latin typeface="Times New Roman" panose="02020603050405020304"/>
                <a:ea typeface="Times New Roman" panose="02020603050405020304"/>
              </a:rPr>
              <a:t>Forward rate may be computed as </a:t>
            </a:r>
            <a:r>
              <a:rPr lang="en-IN" sz="2200" dirty="0" smtClean="0">
                <a:solidFill>
                  <a:srgbClr val="222222"/>
                </a:solidFill>
                <a:latin typeface="Times New Roman" panose="02020603050405020304"/>
                <a:ea typeface="Times New Roman" panose="02020603050405020304"/>
              </a:rPr>
              <a:t>below:</a:t>
            </a:r>
            <a:endParaRPr lang="en-IN" sz="2200" dirty="0" smtClean="0">
              <a:solidFill>
                <a:srgbClr val="222222"/>
              </a:solidFill>
              <a:latin typeface="Times New Roman" panose="02020603050405020304"/>
              <a:ea typeface="Times New Roman" panose="02020603050405020304"/>
            </a:endParaRPr>
          </a:p>
          <a:p>
            <a:pPr marL="0" indent="0">
              <a:buNone/>
            </a:pPr>
            <a:r>
              <a:rPr lang="en-IN" sz="2200" dirty="0" smtClean="0">
                <a:solidFill>
                  <a:srgbClr val="0070C0"/>
                </a:solidFill>
                <a:latin typeface="Times New Roman" panose="02020603050405020304"/>
                <a:ea typeface="Times New Roman" panose="02020603050405020304"/>
              </a:rPr>
              <a:t>		 </a:t>
            </a:r>
            <a:r>
              <a:rPr lang="en-IN" sz="2200" dirty="0" err="1">
                <a:solidFill>
                  <a:srgbClr val="0070C0"/>
                </a:solidFill>
                <a:latin typeface="Times New Roman" panose="02020603050405020304"/>
                <a:ea typeface="Times New Roman" panose="02020603050405020304"/>
              </a:rPr>
              <a:t>Fx</a:t>
            </a:r>
            <a:r>
              <a:rPr lang="en-IN" sz="2200" dirty="0">
                <a:solidFill>
                  <a:srgbClr val="0070C0"/>
                </a:solidFill>
                <a:latin typeface="Times New Roman" panose="02020603050405020304"/>
                <a:ea typeface="Times New Roman" panose="02020603050405020304"/>
              </a:rPr>
              <a:t>/y =  </a:t>
            </a:r>
            <a:r>
              <a:rPr lang="en-IN" sz="2200" b="1" dirty="0" err="1">
                <a:solidFill>
                  <a:srgbClr val="0070C0"/>
                </a:solidFill>
                <a:latin typeface="Times New Roman" panose="02020603050405020304"/>
                <a:ea typeface="Times New Roman" panose="02020603050405020304"/>
              </a:rPr>
              <a:t>Sx</a:t>
            </a:r>
            <a:r>
              <a:rPr lang="en-IN" sz="2200" b="1" dirty="0">
                <a:solidFill>
                  <a:srgbClr val="0070C0"/>
                </a:solidFill>
                <a:latin typeface="Times New Roman" panose="02020603050405020304"/>
                <a:ea typeface="Times New Roman" panose="02020603050405020304"/>
              </a:rPr>
              <a:t>/y </a:t>
            </a:r>
            <a:r>
              <a:rPr lang="en-IN" sz="2200" dirty="0">
                <a:solidFill>
                  <a:srgbClr val="0070C0"/>
                </a:solidFill>
                <a:latin typeface="Times New Roman" panose="02020603050405020304"/>
                <a:ea typeface="Times New Roman" panose="02020603050405020304"/>
              </a:rPr>
              <a:t>x</a:t>
            </a:r>
            <a:r>
              <a:rPr lang="en-IN" sz="2200" b="1" dirty="0">
                <a:solidFill>
                  <a:srgbClr val="0070C0"/>
                </a:solidFill>
                <a:latin typeface="Times New Roman" panose="02020603050405020304"/>
                <a:ea typeface="Times New Roman" panose="02020603050405020304"/>
              </a:rPr>
              <a:t> (</a:t>
            </a:r>
            <a:r>
              <a:rPr lang="en-IN" sz="2400" b="1" dirty="0" err="1">
                <a:solidFill>
                  <a:srgbClr val="0070C0"/>
                </a:solidFill>
                <a:latin typeface="Times New Roman" panose="02020603050405020304"/>
                <a:ea typeface="Times New Roman" panose="02020603050405020304"/>
              </a:rPr>
              <a:t>r</a:t>
            </a:r>
            <a:r>
              <a:rPr lang="en-IN" sz="2200" b="1" dirty="0" err="1">
                <a:solidFill>
                  <a:srgbClr val="0070C0"/>
                </a:solidFill>
                <a:latin typeface="Times New Roman" panose="02020603050405020304"/>
                <a:ea typeface="Times New Roman" panose="02020603050405020304"/>
              </a:rPr>
              <a:t>x</a:t>
            </a:r>
            <a:r>
              <a:rPr lang="en-IN" sz="2200" b="1" dirty="0">
                <a:solidFill>
                  <a:srgbClr val="0070C0"/>
                </a:solidFill>
                <a:latin typeface="Times New Roman" panose="02020603050405020304"/>
                <a:ea typeface="Times New Roman" panose="02020603050405020304"/>
              </a:rPr>
              <a:t> - </a:t>
            </a:r>
            <a:r>
              <a:rPr lang="en-IN" sz="2400" b="1" dirty="0" err="1">
                <a:solidFill>
                  <a:srgbClr val="0070C0"/>
                </a:solidFill>
                <a:latin typeface="Times New Roman" panose="02020603050405020304"/>
                <a:ea typeface="Times New Roman" panose="02020603050405020304"/>
              </a:rPr>
              <a:t>r</a:t>
            </a:r>
            <a:r>
              <a:rPr lang="en-IN" sz="2200" b="1" dirty="0" err="1">
                <a:solidFill>
                  <a:srgbClr val="0070C0"/>
                </a:solidFill>
                <a:latin typeface="Times New Roman" panose="02020603050405020304"/>
                <a:ea typeface="Times New Roman" panose="02020603050405020304"/>
              </a:rPr>
              <a:t>y</a:t>
            </a:r>
            <a:r>
              <a:rPr lang="en-IN" sz="2200" b="1" dirty="0">
                <a:solidFill>
                  <a:srgbClr val="0070C0"/>
                </a:solidFill>
                <a:latin typeface="Times New Roman" panose="02020603050405020304"/>
                <a:ea typeface="Times New Roman" panose="02020603050405020304"/>
              </a:rPr>
              <a:t>) + </a:t>
            </a:r>
            <a:r>
              <a:rPr lang="en-IN" sz="2200" b="1" dirty="0" err="1">
                <a:solidFill>
                  <a:srgbClr val="0070C0"/>
                </a:solidFill>
                <a:latin typeface="Times New Roman" panose="02020603050405020304"/>
                <a:ea typeface="Times New Roman" panose="02020603050405020304"/>
              </a:rPr>
              <a:t>Sx</a:t>
            </a:r>
            <a:r>
              <a:rPr lang="en-IN" sz="2200" b="1" dirty="0">
                <a:solidFill>
                  <a:srgbClr val="0070C0"/>
                </a:solidFill>
                <a:latin typeface="Times New Roman" panose="02020603050405020304"/>
                <a:ea typeface="Times New Roman" panose="02020603050405020304"/>
              </a:rPr>
              <a:t>/y</a:t>
            </a:r>
            <a:br>
              <a:rPr lang="en-IN" sz="2200" dirty="0">
                <a:solidFill>
                  <a:srgbClr val="222222"/>
                </a:solidFill>
                <a:latin typeface="Times New Roman" panose="02020603050405020304"/>
                <a:ea typeface="Times New Roman" panose="02020603050405020304"/>
              </a:rPr>
            </a:br>
            <a:r>
              <a:rPr lang="en-IN" sz="2200" dirty="0" smtClean="0">
                <a:solidFill>
                  <a:srgbClr val="222222"/>
                </a:solidFill>
                <a:latin typeface="Times New Roman" panose="02020603050405020304"/>
                <a:ea typeface="Times New Roman" panose="02020603050405020304"/>
              </a:rPr>
              <a:t>		</a:t>
            </a:r>
            <a:r>
              <a:rPr lang="en-IN" sz="2200" dirty="0">
                <a:solidFill>
                  <a:srgbClr val="0070C0"/>
                </a:solidFill>
                <a:latin typeface="Times New Roman" panose="02020603050405020304"/>
                <a:ea typeface="Times New Roman" panose="02020603050405020304"/>
              </a:rPr>
              <a:t> </a:t>
            </a:r>
            <a:r>
              <a:rPr lang="en-IN" sz="2200" dirty="0" err="1">
                <a:solidFill>
                  <a:srgbClr val="0070C0"/>
                </a:solidFill>
                <a:latin typeface="Times New Roman" panose="02020603050405020304"/>
                <a:ea typeface="Times New Roman" panose="02020603050405020304"/>
              </a:rPr>
              <a:t>Fx</a:t>
            </a:r>
            <a:r>
              <a:rPr lang="en-IN" sz="2200" dirty="0">
                <a:solidFill>
                  <a:srgbClr val="0070C0"/>
                </a:solidFill>
                <a:latin typeface="Times New Roman" panose="02020603050405020304"/>
                <a:ea typeface="Times New Roman" panose="02020603050405020304"/>
              </a:rPr>
              <a:t>/y =  </a:t>
            </a:r>
            <a:r>
              <a:rPr lang="en-IN" sz="2200" dirty="0" smtClean="0">
                <a:solidFill>
                  <a:srgbClr val="0070C0"/>
                </a:solidFill>
                <a:latin typeface="Times New Roman" panose="02020603050405020304"/>
                <a:ea typeface="Times New Roman" panose="02020603050405020304"/>
              </a:rPr>
              <a:t>7</a:t>
            </a:r>
            <a:r>
              <a:rPr lang="en-IN" sz="2200" dirty="0" smtClean="0">
                <a:solidFill>
                  <a:srgbClr val="222222"/>
                </a:solidFill>
                <a:latin typeface="Times New Roman" panose="02020603050405020304"/>
                <a:ea typeface="Times New Roman" panose="02020603050405020304"/>
              </a:rPr>
              <a:t>0 x (0.025 -0.0175) + 70 </a:t>
            </a:r>
            <a:endParaRPr lang="en-IN" sz="2200" dirty="0" smtClean="0">
              <a:solidFill>
                <a:srgbClr val="222222"/>
              </a:solidFill>
              <a:latin typeface="Times New Roman" panose="02020603050405020304"/>
              <a:ea typeface="Times New Roman" panose="02020603050405020304"/>
            </a:endParaRPr>
          </a:p>
          <a:p>
            <a:pPr marL="0" indent="0">
              <a:buNone/>
            </a:pPr>
            <a:r>
              <a:rPr lang="en-IN" sz="2200" dirty="0">
                <a:solidFill>
                  <a:srgbClr val="222222"/>
                </a:solidFill>
                <a:latin typeface="Times New Roman" panose="02020603050405020304"/>
                <a:ea typeface="Times New Roman" panose="02020603050405020304"/>
              </a:rPr>
              <a:t>	</a:t>
            </a:r>
            <a:r>
              <a:rPr lang="en-IN" sz="2200" dirty="0" smtClean="0">
                <a:solidFill>
                  <a:srgbClr val="222222"/>
                </a:solidFill>
                <a:latin typeface="Times New Roman" panose="02020603050405020304"/>
                <a:ea typeface="Times New Roman" panose="02020603050405020304"/>
              </a:rPr>
              <a:t>	          = 70 x (0.0075)+ 70</a:t>
            </a:r>
            <a:endParaRPr lang="en-IN" sz="2200" dirty="0" smtClean="0">
              <a:solidFill>
                <a:srgbClr val="222222"/>
              </a:solidFill>
              <a:latin typeface="Times New Roman" panose="02020603050405020304"/>
              <a:ea typeface="Times New Roman" panose="02020603050405020304"/>
            </a:endParaRPr>
          </a:p>
          <a:p>
            <a:pPr marL="0" indent="0">
              <a:buNone/>
            </a:pPr>
            <a:r>
              <a:rPr lang="en-IN" sz="2200" dirty="0">
                <a:solidFill>
                  <a:srgbClr val="222222"/>
                </a:solidFill>
                <a:latin typeface="Times New Roman" panose="02020603050405020304"/>
                <a:ea typeface="Times New Roman" panose="02020603050405020304"/>
              </a:rPr>
              <a:t>	</a:t>
            </a:r>
            <a:r>
              <a:rPr lang="en-IN" sz="2200" dirty="0" smtClean="0">
                <a:solidFill>
                  <a:srgbClr val="222222"/>
                </a:solidFill>
                <a:latin typeface="Times New Roman" panose="02020603050405020304"/>
                <a:ea typeface="Times New Roman" panose="02020603050405020304"/>
              </a:rPr>
              <a:t>	          = 0.525 + 70</a:t>
            </a:r>
            <a:endParaRPr lang="en-IN" sz="2200" dirty="0" smtClean="0">
              <a:solidFill>
                <a:srgbClr val="222222"/>
              </a:solidFill>
              <a:latin typeface="Times New Roman" panose="02020603050405020304"/>
              <a:ea typeface="Times New Roman" panose="02020603050405020304"/>
            </a:endParaRPr>
          </a:p>
          <a:p>
            <a:pPr marL="0" indent="0">
              <a:buNone/>
            </a:pPr>
            <a:r>
              <a:rPr lang="en-IN" sz="2200" dirty="0">
                <a:solidFill>
                  <a:srgbClr val="222222"/>
                </a:solidFill>
                <a:latin typeface="Times New Roman" panose="02020603050405020304"/>
                <a:ea typeface="Times New Roman" panose="02020603050405020304"/>
              </a:rPr>
              <a:t>	</a:t>
            </a:r>
            <a:r>
              <a:rPr lang="en-IN" sz="2200" dirty="0" smtClean="0">
                <a:solidFill>
                  <a:srgbClr val="222222"/>
                </a:solidFill>
                <a:latin typeface="Times New Roman" panose="02020603050405020304"/>
                <a:ea typeface="Times New Roman" panose="02020603050405020304"/>
              </a:rPr>
              <a:t>	          = </a:t>
            </a:r>
            <a:r>
              <a:rPr lang="en-IN" sz="2200" b="1" dirty="0" smtClean="0">
                <a:solidFill>
                  <a:srgbClr val="222222"/>
                </a:solidFill>
                <a:latin typeface="Times New Roman" panose="02020603050405020304"/>
                <a:ea typeface="Times New Roman" panose="02020603050405020304"/>
              </a:rPr>
              <a:t>70.525 / US$</a:t>
            </a:r>
            <a:r>
              <a:rPr lang="en-IN" sz="2200" dirty="0" smtClean="0">
                <a:solidFill>
                  <a:srgbClr val="222222"/>
                </a:solidFill>
                <a:latin typeface="Times New Roman" panose="02020603050405020304"/>
                <a:ea typeface="Times New Roman" panose="02020603050405020304"/>
              </a:rPr>
              <a:t> </a:t>
            </a:r>
            <a:br>
              <a:rPr lang="en-IN" sz="2200" dirty="0" smtClean="0">
                <a:solidFill>
                  <a:srgbClr val="222222"/>
                </a:solidFill>
                <a:latin typeface="Times New Roman" panose="02020603050405020304"/>
                <a:ea typeface="Times New Roman" panose="02020603050405020304"/>
              </a:rPr>
            </a:br>
            <a:endParaRPr lang="en-IN" sz="2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marL="0" indent="0" algn="ctr">
              <a:lnSpc>
                <a:spcPct val="150000"/>
              </a:lnSpc>
              <a:buNone/>
            </a:pPr>
            <a:r>
              <a:rPr lang="en-IN" sz="2200" dirty="0">
                <a:solidFill>
                  <a:srgbClr val="222222"/>
                </a:solidFill>
                <a:latin typeface="Times New Roman" panose="02020603050405020304"/>
                <a:ea typeface="Times New Roman" panose="02020603050405020304"/>
              </a:rPr>
              <a:t>This means that </a:t>
            </a:r>
            <a:r>
              <a:rPr lang="en-IN" sz="2200" b="1" dirty="0">
                <a:solidFill>
                  <a:srgbClr val="222222"/>
                </a:solidFill>
                <a:latin typeface="Times New Roman" panose="02020603050405020304"/>
                <a:ea typeface="Times New Roman" panose="02020603050405020304"/>
              </a:rPr>
              <a:t>the higher interest rate in India will push down the forward value of the rupee from </a:t>
            </a:r>
            <a:r>
              <a:rPr lang="en-IN" sz="2200" b="1" dirty="0" err="1" smtClean="0">
                <a:solidFill>
                  <a:srgbClr val="222222"/>
                </a:solidFill>
                <a:latin typeface="Times New Roman" panose="02020603050405020304"/>
                <a:ea typeface="Times New Roman" panose="02020603050405020304"/>
              </a:rPr>
              <a:t>Rs</a:t>
            </a:r>
            <a:r>
              <a:rPr lang="en-IN" sz="2200" b="1" dirty="0" smtClean="0">
                <a:solidFill>
                  <a:srgbClr val="222222"/>
                </a:solidFill>
                <a:latin typeface="Times New Roman" panose="02020603050405020304"/>
                <a:ea typeface="Times New Roman" panose="02020603050405020304"/>
              </a:rPr>
              <a:t>. </a:t>
            </a:r>
            <a:r>
              <a:rPr lang="en-IN" sz="2200" b="1" dirty="0">
                <a:solidFill>
                  <a:srgbClr val="222222"/>
                </a:solidFill>
                <a:latin typeface="Times New Roman" panose="02020603050405020304"/>
                <a:ea typeface="Times New Roman" panose="02020603050405020304"/>
              </a:rPr>
              <a:t>70 to </a:t>
            </a:r>
            <a:r>
              <a:rPr lang="en-IN" sz="2200" b="1" dirty="0" err="1" smtClean="0">
                <a:solidFill>
                  <a:srgbClr val="222222"/>
                </a:solidFill>
                <a:latin typeface="Times New Roman" panose="02020603050405020304"/>
                <a:ea typeface="Times New Roman" panose="02020603050405020304"/>
              </a:rPr>
              <a:t>Rs</a:t>
            </a:r>
            <a:r>
              <a:rPr lang="en-IN" sz="2200" b="1" dirty="0" smtClean="0">
                <a:solidFill>
                  <a:srgbClr val="222222"/>
                </a:solidFill>
                <a:latin typeface="Times New Roman" panose="02020603050405020304"/>
                <a:ea typeface="Times New Roman" panose="02020603050405020304"/>
              </a:rPr>
              <a:t>. </a:t>
            </a:r>
            <a:r>
              <a:rPr lang="en-IN" sz="2200" b="1" dirty="0">
                <a:solidFill>
                  <a:srgbClr val="222222"/>
                </a:solidFill>
                <a:latin typeface="Times New Roman" panose="02020603050405020304"/>
                <a:ea typeface="Times New Roman" panose="02020603050405020304"/>
              </a:rPr>
              <a:t>70.525 per US$</a:t>
            </a:r>
            <a:r>
              <a:rPr lang="en-IN" sz="2200" dirty="0">
                <a:solidFill>
                  <a:srgbClr val="222222"/>
                </a:solidFill>
                <a:latin typeface="Times New Roman" panose="02020603050405020304"/>
                <a:ea typeface="Times New Roman" panose="02020603050405020304"/>
              </a:rPr>
              <a:t> (i.e., the value of rupee against dollar has fallen by 0.525 against the dollar because of the higher interest rate in India).</a:t>
            </a:r>
            <a:br>
              <a:rPr lang="en-IN" sz="2200" dirty="0">
                <a:solidFill>
                  <a:srgbClr val="222222"/>
                </a:solidFill>
                <a:latin typeface="Times New Roman" panose="02020603050405020304"/>
                <a:ea typeface="Times New Roman" panose="02020603050405020304"/>
              </a:rPr>
            </a:br>
            <a:br>
              <a:rPr lang="en-IN" sz="2200" dirty="0">
                <a:solidFill>
                  <a:srgbClr val="222222"/>
                </a:solidFill>
                <a:latin typeface="Times New Roman" panose="02020603050405020304"/>
                <a:ea typeface="Times New Roman" panose="02020603050405020304"/>
              </a:rPr>
            </a:br>
            <a:endParaRPr lang="en-IN" sz="22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normAutofit/>
          </a:bodyPr>
          <a:lstStyle/>
          <a:p>
            <a:r>
              <a:rPr lang="en-US" sz="3000" b="1" dirty="0" smtClean="0"/>
              <a:t>Advantages IPR theory</a:t>
            </a:r>
            <a:endParaRPr lang="en-IN" sz="3000" b="1"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marL="457200" indent="-457200">
              <a:buFont typeface="+mj-lt"/>
              <a:buAutoNum type="arabicPeriod"/>
            </a:pPr>
            <a:r>
              <a:rPr lang="en-IN" sz="2200" dirty="0" smtClean="0">
                <a:solidFill>
                  <a:srgbClr val="222222"/>
                </a:solidFill>
                <a:latin typeface="Times New Roman" panose="02020603050405020304"/>
                <a:ea typeface="Times New Roman" panose="02020603050405020304"/>
              </a:rPr>
              <a:t>Used </a:t>
            </a:r>
            <a:r>
              <a:rPr lang="en-IN" sz="2200" dirty="0">
                <a:solidFill>
                  <a:srgbClr val="222222"/>
                </a:solidFill>
                <a:latin typeface="Times New Roman" panose="02020603050405020304"/>
                <a:ea typeface="Times New Roman" panose="02020603050405020304"/>
              </a:rPr>
              <a:t>to Predict Forward Exchange Rates </a:t>
            </a:r>
            <a:endParaRPr lang="en-IN" sz="2200" dirty="0" smtClean="0">
              <a:solidFill>
                <a:srgbClr val="222222"/>
              </a:solidFill>
              <a:latin typeface="Times New Roman" panose="02020603050405020304"/>
              <a:ea typeface="Times New Roman" panose="02020603050405020304"/>
            </a:endParaRPr>
          </a:p>
          <a:p>
            <a:pPr marL="457200" indent="-457200">
              <a:buFont typeface="+mj-lt"/>
              <a:buAutoNum type="arabicPeriod"/>
            </a:pPr>
            <a:r>
              <a:rPr lang="en-IN" sz="2200" dirty="0" smtClean="0">
                <a:solidFill>
                  <a:srgbClr val="222222"/>
                </a:solidFill>
                <a:latin typeface="Times New Roman" panose="02020603050405020304"/>
                <a:ea typeface="Times New Roman" panose="02020603050405020304"/>
              </a:rPr>
              <a:t>No-arbitrage</a:t>
            </a:r>
            <a:endParaRPr lang="en-IN" sz="2200" dirty="0" smtClean="0">
              <a:solidFill>
                <a:srgbClr val="222222"/>
              </a:solidFill>
              <a:latin typeface="Times New Roman" panose="02020603050405020304"/>
              <a:ea typeface="Times New Roman" panose="02020603050405020304"/>
            </a:endParaRPr>
          </a:p>
          <a:p>
            <a:pPr marL="457200" indent="-457200">
              <a:buFont typeface="+mj-lt"/>
              <a:buAutoNum type="arabicPeriod"/>
            </a:pPr>
            <a:r>
              <a:rPr lang="en-IN" sz="2200" dirty="0" smtClean="0">
                <a:solidFill>
                  <a:srgbClr val="222222"/>
                </a:solidFill>
                <a:latin typeface="Times New Roman" panose="02020603050405020304"/>
                <a:ea typeface="Times New Roman" panose="02020603050405020304"/>
              </a:rPr>
              <a:t>Describes </a:t>
            </a:r>
            <a:r>
              <a:rPr lang="en-IN" sz="2200" dirty="0">
                <a:solidFill>
                  <a:srgbClr val="222222"/>
                </a:solidFill>
                <a:latin typeface="Times New Roman" panose="02020603050405020304"/>
                <a:ea typeface="Times New Roman" panose="02020603050405020304"/>
              </a:rPr>
              <a:t>Relationship between Interest Rate and Exchange </a:t>
            </a:r>
            <a:r>
              <a:rPr lang="en-IN" sz="2200" dirty="0" smtClean="0">
                <a:solidFill>
                  <a:srgbClr val="222222"/>
                </a:solidFill>
                <a:latin typeface="Times New Roman" panose="02020603050405020304"/>
                <a:ea typeface="Times New Roman" panose="02020603050405020304"/>
              </a:rPr>
              <a:t>Rates</a:t>
            </a:r>
            <a:endParaRPr lang="en-IN" sz="2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a:solidFill>
            <a:schemeClr val="accent3">
              <a:lumMod val="40000"/>
              <a:lumOff val="60000"/>
            </a:schemeClr>
          </a:solidFill>
        </p:spPr>
        <p:txBody>
          <a:bodyPr>
            <a:normAutofit fontScale="90000"/>
          </a:bodyPr>
          <a:lstStyle/>
          <a:p>
            <a:br>
              <a:rPr lang="en-IN" sz="3200" b="1" dirty="0" smtClean="0">
                <a:solidFill>
                  <a:srgbClr val="222222"/>
                </a:solidFill>
                <a:latin typeface="Times New Roman" panose="02020603050405020304"/>
                <a:ea typeface="Times New Roman" panose="02020603050405020304"/>
                <a:cs typeface="Times New Roman" panose="02020603050405020304"/>
              </a:rPr>
            </a:br>
            <a:r>
              <a:rPr lang="en-IN" sz="3200" b="1" dirty="0" smtClean="0">
                <a:solidFill>
                  <a:srgbClr val="222222"/>
                </a:solidFill>
                <a:latin typeface="Times New Roman" panose="02020603050405020304"/>
                <a:ea typeface="Times New Roman" panose="02020603050405020304"/>
                <a:cs typeface="Times New Roman" panose="02020603050405020304"/>
              </a:rPr>
              <a:t>International </a:t>
            </a:r>
            <a:r>
              <a:rPr lang="en-IN" sz="3200" b="1" dirty="0">
                <a:solidFill>
                  <a:srgbClr val="222222"/>
                </a:solidFill>
                <a:latin typeface="Times New Roman" panose="02020603050405020304"/>
                <a:ea typeface="Times New Roman" panose="02020603050405020304"/>
                <a:cs typeface="Times New Roman" panose="02020603050405020304"/>
              </a:rPr>
              <a:t>Parity Relationship</a:t>
            </a:r>
            <a:br>
              <a:rPr lang="en-IN" sz="3200" b="1" dirty="0">
                <a:solidFill>
                  <a:srgbClr val="222222"/>
                </a:solidFill>
                <a:latin typeface="Times New Roman" panose="02020603050405020304"/>
                <a:ea typeface="Times New Roman" panose="02020603050405020304"/>
                <a:cs typeface="Times New Roman" panose="02020603050405020304"/>
              </a:rPr>
            </a:br>
            <a:endParaRPr lang="en-IN" b="1" dirty="0"/>
          </a:p>
        </p:txBody>
      </p:sp>
      <p:sp>
        <p:nvSpPr>
          <p:cNvPr id="3" name="Content Placeholder 2"/>
          <p:cNvSpPr>
            <a:spLocks noGrp="1"/>
          </p:cNvSpPr>
          <p:nvPr>
            <p:ph idx="1"/>
          </p:nvPr>
        </p:nvSpPr>
        <p:spPr>
          <a:xfrm>
            <a:off x="457200" y="1268760"/>
            <a:ext cx="8229600" cy="5589240"/>
          </a:xfrm>
          <a:solidFill>
            <a:schemeClr val="accent3">
              <a:lumMod val="20000"/>
              <a:lumOff val="80000"/>
            </a:schemeClr>
          </a:solidFill>
        </p:spPr>
        <p:txBody>
          <a:bodyPr>
            <a:noAutofit/>
          </a:bodyPr>
          <a:lstStyle/>
          <a:p>
            <a:pPr>
              <a:lnSpc>
                <a:spcPct val="115000"/>
              </a:lnSpc>
              <a:spcAft>
                <a:spcPts val="0"/>
              </a:spcAft>
            </a:pPr>
            <a:r>
              <a:rPr lang="en-US" sz="2100" dirty="0" smtClean="0">
                <a:solidFill>
                  <a:srgbClr val="222222"/>
                </a:solidFill>
                <a:latin typeface="Times New Roman" panose="02020603050405020304"/>
                <a:ea typeface="Times New Roman" panose="02020603050405020304"/>
              </a:rPr>
              <a:t>The term parity refers to the condition where two or more things are equal to each other.</a:t>
            </a:r>
            <a:endParaRPr lang="en-IN" sz="2100" dirty="0" smtClean="0">
              <a:solidFill>
                <a:srgbClr val="222222"/>
              </a:solidFill>
              <a:latin typeface="Times New Roman" panose="02020603050405020304"/>
              <a:ea typeface="Times New Roman" panose="02020603050405020304"/>
            </a:endParaRPr>
          </a:p>
          <a:p>
            <a:pPr>
              <a:lnSpc>
                <a:spcPct val="115000"/>
              </a:lnSpc>
              <a:spcAft>
                <a:spcPts val="0"/>
              </a:spcAft>
            </a:pPr>
            <a:r>
              <a:rPr lang="en-IN" sz="2100" dirty="0" smtClean="0">
                <a:solidFill>
                  <a:srgbClr val="222222"/>
                </a:solidFill>
                <a:latin typeface="Times New Roman" panose="02020603050405020304"/>
                <a:ea typeface="Times New Roman" panose="02020603050405020304"/>
              </a:rPr>
              <a:t>In </a:t>
            </a:r>
            <a:r>
              <a:rPr lang="en-IN" sz="2100" dirty="0">
                <a:solidFill>
                  <a:srgbClr val="222222"/>
                </a:solidFill>
                <a:latin typeface="Times New Roman" panose="02020603050405020304"/>
                <a:ea typeface="Times New Roman" panose="02020603050405020304"/>
              </a:rPr>
              <a:t>international exchange, parity refers to the exchange rate between the currencies of two countries making the purchasing power of both currencies substantially equal.</a:t>
            </a:r>
            <a:endParaRPr lang="en-IN" sz="2100" dirty="0" smtClean="0">
              <a:solidFill>
                <a:srgbClr val="222222"/>
              </a:solidFill>
              <a:latin typeface="Times New Roman" panose="02020603050405020304" pitchFamily="18" charset="0"/>
              <a:ea typeface="Times New Roman" panose="02020603050405020304"/>
              <a:cs typeface="Times New Roman" panose="02020603050405020304" pitchFamily="18" charset="0"/>
            </a:endParaRPr>
          </a:p>
          <a:p>
            <a:pPr>
              <a:lnSpc>
                <a:spcPct val="115000"/>
              </a:lnSpc>
              <a:spcAft>
                <a:spcPts val="0"/>
              </a:spcAft>
            </a:pPr>
            <a:endParaRPr lang="en-IN" sz="2100" dirty="0" smtClean="0">
              <a:latin typeface="Times New Roman" panose="02020603050405020304" pitchFamily="18" charset="0"/>
              <a:ea typeface="Calibri" panose="020F0502020204030204"/>
              <a:cs typeface="Times New Roman" panose="02020603050405020304" pitchFamily="18" charset="0"/>
            </a:endParaRPr>
          </a:p>
          <a:p>
            <a:endParaRPr lang="en-IN" sz="21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lstStyle/>
          <a:p>
            <a:r>
              <a:rPr lang="en-US" sz="3000" b="1" dirty="0" smtClean="0">
                <a:solidFill>
                  <a:prstClr val="black"/>
                </a:solidFill>
              </a:rPr>
              <a:t>Disadvantages </a:t>
            </a:r>
            <a:r>
              <a:rPr lang="en-US" sz="3000" b="1" dirty="0">
                <a:solidFill>
                  <a:prstClr val="black"/>
                </a:solidFill>
              </a:rPr>
              <a:t>IPR theory</a:t>
            </a:r>
            <a:endParaRPr lang="en-IN"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marL="514350" indent="-514350">
              <a:buFont typeface="+mj-lt"/>
              <a:buAutoNum type="arabicPeriod"/>
            </a:pPr>
            <a:r>
              <a:rPr lang="en-IN" sz="2200" dirty="0" smtClean="0">
                <a:solidFill>
                  <a:srgbClr val="222222"/>
                </a:solidFill>
                <a:latin typeface="Times New Roman" panose="02020603050405020304"/>
                <a:ea typeface="Times New Roman" panose="02020603050405020304"/>
              </a:rPr>
              <a:t>Funds </a:t>
            </a:r>
            <a:r>
              <a:rPr lang="en-IN" sz="2200" dirty="0">
                <a:solidFill>
                  <a:srgbClr val="222222"/>
                </a:solidFill>
                <a:latin typeface="Times New Roman" panose="02020603050405020304"/>
                <a:ea typeface="Times New Roman" panose="02020603050405020304"/>
              </a:rPr>
              <a:t>for arbitrage is not </a:t>
            </a:r>
            <a:r>
              <a:rPr lang="en-IN" sz="2200" dirty="0" smtClean="0">
                <a:solidFill>
                  <a:srgbClr val="222222"/>
                </a:solidFill>
                <a:latin typeface="Times New Roman" panose="02020603050405020304"/>
                <a:ea typeface="Times New Roman" panose="02020603050405020304"/>
              </a:rPr>
              <a:t>infinite</a:t>
            </a:r>
            <a:endParaRPr lang="en-IN" sz="2200" dirty="0" smtClean="0">
              <a:solidFill>
                <a:srgbClr val="222222"/>
              </a:solidFill>
              <a:latin typeface="Times New Roman" panose="02020603050405020304"/>
              <a:ea typeface="Times New Roman" panose="02020603050405020304"/>
            </a:endParaRPr>
          </a:p>
          <a:p>
            <a:pPr marL="0" indent="0">
              <a:buNone/>
            </a:pPr>
            <a:r>
              <a:rPr lang="en-IN" sz="2200" dirty="0" smtClean="0">
                <a:solidFill>
                  <a:srgbClr val="222222"/>
                </a:solidFill>
                <a:latin typeface="Times New Roman" panose="02020603050405020304"/>
                <a:ea typeface="Times New Roman" panose="02020603050405020304"/>
              </a:rPr>
              <a:t>        Availability </a:t>
            </a:r>
            <a:r>
              <a:rPr lang="en-IN" sz="2200" dirty="0">
                <a:solidFill>
                  <a:srgbClr val="222222"/>
                </a:solidFill>
                <a:latin typeface="Times New Roman" panose="02020603050405020304"/>
                <a:ea typeface="Times New Roman" panose="02020603050405020304"/>
              </a:rPr>
              <a:t>of funds that can be used for arbitrage is not infinite. </a:t>
            </a:r>
            <a:endParaRPr lang="en-IN" sz="2200" dirty="0" smtClean="0">
              <a:solidFill>
                <a:srgbClr val="222222"/>
              </a:solidFill>
              <a:latin typeface="Times New Roman" panose="02020603050405020304"/>
              <a:ea typeface="Times New Roman" panose="02020603050405020304"/>
            </a:endParaRPr>
          </a:p>
          <a:p>
            <a:pPr marL="0" indent="0">
              <a:buNone/>
            </a:pPr>
            <a:r>
              <a:rPr lang="en-IN" sz="2200" dirty="0" smtClean="0">
                <a:solidFill>
                  <a:srgbClr val="222222"/>
                </a:solidFill>
                <a:latin typeface="Times New Roman" panose="02020603050405020304"/>
                <a:ea typeface="Times New Roman" panose="02020603050405020304"/>
              </a:rPr>
              <a:t>2</a:t>
            </a:r>
            <a:r>
              <a:rPr lang="en-IN" sz="2200" dirty="0">
                <a:solidFill>
                  <a:srgbClr val="222222"/>
                </a:solidFill>
                <a:latin typeface="Times New Roman" panose="02020603050405020304"/>
                <a:ea typeface="Times New Roman" panose="02020603050405020304"/>
              </a:rPr>
              <a:t>. No relevance : Interest rate parity has not shown much proof that it is </a:t>
            </a:r>
            <a:r>
              <a:rPr lang="en-IN" sz="2200" dirty="0" smtClean="0">
                <a:solidFill>
                  <a:srgbClr val="222222"/>
                </a:solidFill>
                <a:latin typeface="Times New Roman" panose="02020603050405020304"/>
                <a:ea typeface="Times New Roman" panose="02020603050405020304"/>
              </a:rPr>
              <a:t>		   working </a:t>
            </a:r>
            <a:r>
              <a:rPr lang="en-IN" sz="2200" dirty="0">
                <a:solidFill>
                  <a:srgbClr val="222222"/>
                </a:solidFill>
                <a:latin typeface="Times New Roman" panose="02020603050405020304"/>
                <a:ea typeface="Times New Roman" panose="02020603050405020304"/>
              </a:rPr>
              <a:t>recently</a:t>
            </a:r>
            <a:r>
              <a:rPr lang="en-IN" sz="2200" dirty="0" smtClean="0">
                <a:solidFill>
                  <a:srgbClr val="222222"/>
                </a:solidFill>
                <a:latin typeface="Times New Roman" panose="02020603050405020304"/>
                <a:ea typeface="Times New Roman" panose="02020603050405020304"/>
              </a:rPr>
              <a:t>.</a:t>
            </a:r>
            <a:endParaRPr lang="en-IN" sz="2200" dirty="0" smtClean="0">
              <a:solidFill>
                <a:srgbClr val="222222"/>
              </a:solidFill>
              <a:latin typeface="Times New Roman" panose="02020603050405020304"/>
              <a:ea typeface="Times New Roman" panose="02020603050405020304"/>
            </a:endParaRPr>
          </a:p>
          <a:p>
            <a:pPr marL="0" indent="0">
              <a:buNone/>
            </a:pPr>
            <a:r>
              <a:rPr lang="en-IN" sz="2200" dirty="0" smtClean="0">
                <a:solidFill>
                  <a:srgbClr val="222222"/>
                </a:solidFill>
                <a:latin typeface="Times New Roman" panose="02020603050405020304"/>
                <a:ea typeface="Times New Roman" panose="02020603050405020304"/>
              </a:rPr>
              <a:t> </a:t>
            </a:r>
            <a:r>
              <a:rPr lang="en-IN" sz="2200" dirty="0">
                <a:solidFill>
                  <a:srgbClr val="222222"/>
                </a:solidFill>
                <a:latin typeface="Times New Roman" panose="02020603050405020304"/>
                <a:ea typeface="Times New Roman" panose="02020603050405020304"/>
              </a:rPr>
              <a:t>3. Invalid </a:t>
            </a:r>
            <a:r>
              <a:rPr lang="en-IN" sz="2200" dirty="0" smtClean="0">
                <a:solidFill>
                  <a:srgbClr val="222222"/>
                </a:solidFill>
                <a:latin typeface="Times New Roman" panose="02020603050405020304"/>
                <a:ea typeface="Times New Roman" panose="02020603050405020304"/>
              </a:rPr>
              <a:t>assumptions</a:t>
            </a:r>
            <a:endParaRPr lang="en-IN" sz="2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a:lnSpc>
                <a:spcPct val="115000"/>
              </a:lnSpc>
              <a:spcAft>
                <a:spcPts val="0"/>
              </a:spcAft>
            </a:pPr>
            <a:r>
              <a:rPr lang="en-IN" sz="2200" dirty="0">
                <a:solidFill>
                  <a:srgbClr val="222222"/>
                </a:solidFill>
                <a:latin typeface="Times New Roman" panose="02020603050405020304" pitchFamily="18" charset="0"/>
                <a:ea typeface="Times New Roman" panose="02020603050405020304"/>
                <a:cs typeface="Times New Roman" panose="02020603050405020304" pitchFamily="18" charset="0"/>
              </a:rPr>
              <a:t>An efficient foreign exchange market will have large number of traders who have access to all information almost free of cost. </a:t>
            </a:r>
            <a:endParaRPr lang="en-IN" sz="2200" dirty="0">
              <a:solidFill>
                <a:srgbClr val="222222"/>
              </a:solidFill>
              <a:latin typeface="Times New Roman" panose="02020603050405020304" pitchFamily="18" charset="0"/>
              <a:ea typeface="Times New Roman" panose="02020603050405020304"/>
              <a:cs typeface="Times New Roman" panose="02020603050405020304" pitchFamily="18" charset="0"/>
            </a:endParaRPr>
          </a:p>
          <a:p>
            <a:pPr>
              <a:lnSpc>
                <a:spcPct val="115000"/>
              </a:lnSpc>
              <a:spcAft>
                <a:spcPts val="0"/>
              </a:spcAft>
            </a:pPr>
            <a:r>
              <a:rPr lang="en-IN" sz="2200" dirty="0">
                <a:solidFill>
                  <a:srgbClr val="222222"/>
                </a:solidFill>
                <a:latin typeface="Times New Roman" panose="02020603050405020304" pitchFamily="18" charset="0"/>
                <a:ea typeface="Times New Roman" panose="02020603050405020304"/>
                <a:cs typeface="Times New Roman" panose="02020603050405020304" pitchFamily="18" charset="0"/>
              </a:rPr>
              <a:t>Arbitrage activity will quickly eliminate all disparities in exchange rates.</a:t>
            </a:r>
            <a:endParaRPr lang="en-IN" sz="2200" dirty="0">
              <a:solidFill>
                <a:srgbClr val="222222"/>
              </a:solidFill>
              <a:latin typeface="Times New Roman" panose="02020603050405020304" pitchFamily="18" charset="0"/>
              <a:ea typeface="Times New Roman" panose="02020603050405020304"/>
              <a:cs typeface="Times New Roman" panose="02020603050405020304" pitchFamily="18" charset="0"/>
            </a:endParaRPr>
          </a:p>
          <a:p>
            <a:pPr>
              <a:lnSpc>
                <a:spcPct val="115000"/>
              </a:lnSpc>
              <a:spcAft>
                <a:spcPts val="0"/>
              </a:spcAft>
            </a:pPr>
            <a:r>
              <a:rPr lang="en-IN" sz="2200" dirty="0">
                <a:solidFill>
                  <a:srgbClr val="222222"/>
                </a:solidFill>
                <a:latin typeface="Times New Roman" panose="02020603050405020304" pitchFamily="18" charset="0"/>
                <a:ea typeface="Times New Roman" panose="02020603050405020304"/>
                <a:cs typeface="Times New Roman" panose="02020603050405020304" pitchFamily="18" charset="0"/>
              </a:rPr>
              <a:t>In an efficient foreign exchange market both spot and forward rates will be affected by the current expectation of future events like change in interest rates, inflation rates etc.</a:t>
            </a:r>
            <a:endParaRPr lang="en-IN" sz="2200" dirty="0">
              <a:solidFill>
                <a:srgbClr val="222222"/>
              </a:solidFill>
              <a:latin typeface="Times New Roman" panose="02020603050405020304" pitchFamily="18" charset="0"/>
              <a:ea typeface="Times New Roman" panose="02020603050405020304"/>
              <a:cs typeface="Times New Roman" panose="02020603050405020304" pitchFamily="18" charset="0"/>
            </a:endParaRPr>
          </a:p>
          <a:p>
            <a:pPr>
              <a:lnSpc>
                <a:spcPct val="115000"/>
              </a:lnSpc>
              <a:spcAft>
                <a:spcPts val="0"/>
              </a:spcAft>
            </a:pPr>
            <a:r>
              <a:rPr lang="en-IN" sz="2200" dirty="0">
                <a:solidFill>
                  <a:srgbClr val="222222"/>
                </a:solidFill>
                <a:latin typeface="Times New Roman" panose="02020603050405020304" pitchFamily="18" charset="0"/>
                <a:ea typeface="Times New Roman" panose="02020603050405020304"/>
                <a:cs typeface="Times New Roman" panose="02020603050405020304" pitchFamily="18" charset="0"/>
              </a:rPr>
              <a:t> In case of efficient foreign exchange markets, the interest rates, inflation rates and the foreign exchange rates will be in equilibrium,</a:t>
            </a:r>
            <a:endParaRPr lang="en-IN" sz="2200" dirty="0">
              <a:solidFill>
                <a:srgbClr val="222222"/>
              </a:solidFill>
              <a:latin typeface="Times New Roman" panose="02020603050405020304" pitchFamily="18" charset="0"/>
              <a:ea typeface="Times New Roman" panose="02020603050405020304"/>
              <a:cs typeface="Times New Roman" panose="02020603050405020304" pitchFamily="18" charset="0"/>
            </a:endParaRPr>
          </a:p>
          <a:p>
            <a:endParaRPr lang="en-IN" sz="2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1187624" y="1600200"/>
            <a:ext cx="6192688" cy="4525963"/>
          </a:xfrm>
          <a:solidFill>
            <a:schemeClr val="accent3">
              <a:lumMod val="20000"/>
              <a:lumOff val="80000"/>
            </a:schemeClr>
          </a:solidFill>
        </p:spPr>
        <p:txBody>
          <a:bodyPr>
            <a:normAutofit/>
          </a:bodyPr>
          <a:lstStyle/>
          <a:p>
            <a:pPr marL="0" indent="0">
              <a:buNone/>
            </a:pPr>
            <a:r>
              <a:rPr lang="en-IN" sz="2200" dirty="0">
                <a:solidFill>
                  <a:srgbClr val="222222"/>
                </a:solidFill>
                <a:latin typeface="Times New Roman" panose="02020603050405020304"/>
                <a:ea typeface="Times New Roman" panose="02020603050405020304"/>
              </a:rPr>
              <a:t>There are four international parity relationships :</a:t>
            </a:r>
            <a:br>
              <a:rPr lang="en-IN" sz="2200" dirty="0">
                <a:solidFill>
                  <a:srgbClr val="222222"/>
                </a:solidFill>
                <a:latin typeface="Times New Roman" panose="02020603050405020304"/>
                <a:ea typeface="Times New Roman" panose="02020603050405020304"/>
              </a:rPr>
            </a:br>
            <a:br>
              <a:rPr lang="en-IN" sz="2200" dirty="0">
                <a:solidFill>
                  <a:srgbClr val="222222"/>
                </a:solidFill>
                <a:latin typeface="Times New Roman" panose="02020603050405020304"/>
                <a:ea typeface="Times New Roman" panose="02020603050405020304"/>
              </a:rPr>
            </a:br>
            <a:endParaRPr lang="en-IN" sz="2200" dirty="0" smtClean="0">
              <a:solidFill>
                <a:srgbClr val="222222"/>
              </a:solidFill>
              <a:latin typeface="Times New Roman" panose="02020603050405020304"/>
              <a:ea typeface="Times New Roman" panose="02020603050405020304"/>
            </a:endParaRPr>
          </a:p>
          <a:p>
            <a:pPr marL="457200" indent="-457200">
              <a:buFont typeface="+mj-lt"/>
              <a:buAutoNum type="arabicPeriod"/>
            </a:pPr>
            <a:r>
              <a:rPr lang="en-IN" sz="2200" dirty="0" smtClean="0">
                <a:solidFill>
                  <a:srgbClr val="222222"/>
                </a:solidFill>
                <a:latin typeface="Times New Roman" panose="02020603050405020304"/>
                <a:ea typeface="Times New Roman" panose="02020603050405020304"/>
              </a:rPr>
              <a:t>Interest </a:t>
            </a:r>
            <a:r>
              <a:rPr lang="en-IN" sz="2200" dirty="0">
                <a:solidFill>
                  <a:srgbClr val="222222"/>
                </a:solidFill>
                <a:latin typeface="Times New Roman" panose="02020603050405020304"/>
                <a:ea typeface="Times New Roman" panose="02020603050405020304"/>
              </a:rPr>
              <a:t>rate parity (IRP) </a:t>
            </a:r>
            <a:r>
              <a:rPr lang="en-IN" sz="2200" dirty="0" smtClean="0">
                <a:solidFill>
                  <a:srgbClr val="222222"/>
                </a:solidFill>
                <a:latin typeface="Times New Roman" panose="02020603050405020304"/>
                <a:ea typeface="Times New Roman" panose="02020603050405020304"/>
              </a:rPr>
              <a:t>theory.</a:t>
            </a:r>
            <a:endParaRPr lang="en-IN" sz="2200" dirty="0" smtClean="0">
              <a:solidFill>
                <a:srgbClr val="222222"/>
              </a:solidFill>
              <a:latin typeface="Times New Roman" panose="02020603050405020304"/>
              <a:ea typeface="Times New Roman" panose="02020603050405020304"/>
            </a:endParaRPr>
          </a:p>
          <a:p>
            <a:pPr marL="457200" indent="-457200">
              <a:buFont typeface="+mj-lt"/>
              <a:buAutoNum type="arabicPeriod"/>
            </a:pPr>
            <a:r>
              <a:rPr lang="en-IN" sz="2200" dirty="0" smtClean="0">
                <a:solidFill>
                  <a:srgbClr val="222222"/>
                </a:solidFill>
                <a:latin typeface="Times New Roman" panose="02020603050405020304"/>
                <a:ea typeface="Times New Roman" panose="02020603050405020304"/>
              </a:rPr>
              <a:t>Purchasing </a:t>
            </a:r>
            <a:r>
              <a:rPr lang="en-IN" sz="2200" dirty="0">
                <a:solidFill>
                  <a:srgbClr val="222222"/>
                </a:solidFill>
                <a:latin typeface="Times New Roman" panose="02020603050405020304"/>
                <a:ea typeface="Times New Roman" panose="02020603050405020304"/>
              </a:rPr>
              <a:t>power parity (</a:t>
            </a:r>
            <a:r>
              <a:rPr lang="en-IN" sz="2200" dirty="0" smtClean="0">
                <a:solidFill>
                  <a:srgbClr val="222222"/>
                </a:solidFill>
                <a:latin typeface="Times New Roman" panose="02020603050405020304"/>
                <a:ea typeface="Times New Roman" panose="02020603050405020304"/>
              </a:rPr>
              <a:t>PPP).</a:t>
            </a:r>
            <a:endParaRPr lang="en-IN" sz="2200" dirty="0" smtClean="0">
              <a:solidFill>
                <a:srgbClr val="222222"/>
              </a:solidFill>
              <a:latin typeface="Times New Roman" panose="02020603050405020304"/>
              <a:ea typeface="Times New Roman" panose="02020603050405020304"/>
            </a:endParaRPr>
          </a:p>
          <a:p>
            <a:pPr marL="457200" indent="-457200">
              <a:buFont typeface="+mj-lt"/>
              <a:buAutoNum type="arabicPeriod"/>
            </a:pPr>
            <a:r>
              <a:rPr lang="en-IN" sz="2200" dirty="0" smtClean="0">
                <a:solidFill>
                  <a:srgbClr val="222222"/>
                </a:solidFill>
                <a:latin typeface="Times New Roman" panose="02020603050405020304"/>
                <a:ea typeface="Times New Roman" panose="02020603050405020304"/>
              </a:rPr>
              <a:t>International </a:t>
            </a:r>
            <a:r>
              <a:rPr lang="en-IN" sz="2200" dirty="0">
                <a:solidFill>
                  <a:srgbClr val="222222"/>
                </a:solidFill>
                <a:latin typeface="Times New Roman" panose="02020603050405020304"/>
                <a:ea typeface="Times New Roman" panose="02020603050405020304"/>
              </a:rPr>
              <a:t>Fisher's effect (IFE</a:t>
            </a:r>
            <a:r>
              <a:rPr lang="en-IN" sz="2200" dirty="0" smtClean="0">
                <a:solidFill>
                  <a:srgbClr val="222222"/>
                </a:solidFill>
                <a:latin typeface="Times New Roman" panose="02020603050405020304"/>
                <a:ea typeface="Times New Roman" panose="02020603050405020304"/>
              </a:rPr>
              <a:t>)</a:t>
            </a:r>
            <a:endParaRPr lang="en-IN" sz="2200" dirty="0" smtClean="0">
              <a:solidFill>
                <a:srgbClr val="222222"/>
              </a:solidFill>
              <a:latin typeface="Times New Roman" panose="02020603050405020304"/>
              <a:ea typeface="Times New Roman" panose="02020603050405020304"/>
            </a:endParaRPr>
          </a:p>
          <a:p>
            <a:pPr marL="457200" indent="-457200">
              <a:buFont typeface="+mj-lt"/>
              <a:buAutoNum type="arabicPeriod"/>
            </a:pPr>
            <a:r>
              <a:rPr lang="en-IN" sz="2200" dirty="0" smtClean="0">
                <a:solidFill>
                  <a:srgbClr val="222222"/>
                </a:solidFill>
                <a:latin typeface="Times New Roman" panose="02020603050405020304"/>
                <a:ea typeface="Times New Roman" panose="02020603050405020304"/>
              </a:rPr>
              <a:t>Forward </a:t>
            </a:r>
            <a:r>
              <a:rPr lang="en-IN" sz="2200" dirty="0">
                <a:solidFill>
                  <a:srgbClr val="222222"/>
                </a:solidFill>
                <a:latin typeface="Times New Roman" panose="02020603050405020304"/>
                <a:ea typeface="Times New Roman" panose="02020603050405020304"/>
              </a:rPr>
              <a:t>rates and future spot rates parity.</a:t>
            </a:r>
            <a:br>
              <a:rPr lang="en-IN" sz="2200" dirty="0">
                <a:solidFill>
                  <a:srgbClr val="222222"/>
                </a:solidFill>
                <a:latin typeface="Times New Roman" panose="02020603050405020304"/>
                <a:ea typeface="Times New Roman" panose="02020603050405020304"/>
              </a:rPr>
            </a:br>
            <a:br>
              <a:rPr lang="en-IN" sz="2200" dirty="0">
                <a:solidFill>
                  <a:srgbClr val="222222"/>
                </a:solidFill>
                <a:latin typeface="Times New Roman" panose="02020603050405020304"/>
                <a:ea typeface="Times New Roman" panose="02020603050405020304"/>
              </a:rPr>
            </a:br>
            <a:endParaRPr lang="en-IN" sz="2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noAutofit/>
          </a:bodyPr>
          <a:lstStyle/>
          <a:p>
            <a:r>
              <a:rPr lang="en-IN" sz="2400" b="1" dirty="0" smtClean="0">
                <a:solidFill>
                  <a:srgbClr val="222222"/>
                </a:solidFill>
                <a:latin typeface="Times New Roman" panose="02020603050405020304"/>
                <a:ea typeface="Times New Roman" panose="02020603050405020304"/>
                <a:cs typeface="+mn-cs"/>
              </a:rPr>
              <a:t>1. Interest </a:t>
            </a:r>
            <a:r>
              <a:rPr lang="en-IN" sz="2400" b="1" dirty="0">
                <a:solidFill>
                  <a:srgbClr val="222222"/>
                </a:solidFill>
                <a:latin typeface="Times New Roman" panose="02020603050405020304"/>
                <a:ea typeface="Times New Roman" panose="02020603050405020304"/>
                <a:cs typeface="+mn-cs"/>
              </a:rPr>
              <a:t>Rate Parity (IRP) Theory</a:t>
            </a:r>
            <a:br>
              <a:rPr lang="en-IN" sz="2400" b="1" dirty="0">
                <a:solidFill>
                  <a:srgbClr val="222222"/>
                </a:solidFill>
                <a:latin typeface="Times New Roman" panose="02020603050405020304"/>
                <a:ea typeface="Times New Roman" panose="02020603050405020304"/>
                <a:cs typeface="+mn-cs"/>
              </a:rPr>
            </a:br>
            <a:endParaRPr lang="en-IN" sz="4800" b="1"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r>
              <a:rPr lang="en-IN" sz="2200" dirty="0" smtClean="0">
                <a:solidFill>
                  <a:srgbClr val="222222"/>
                </a:solidFill>
                <a:latin typeface="Times New Roman" panose="02020603050405020304"/>
                <a:ea typeface="Times New Roman" panose="02020603050405020304"/>
              </a:rPr>
              <a:t>The </a:t>
            </a:r>
            <a:r>
              <a:rPr lang="en-IN" sz="2200" dirty="0">
                <a:solidFill>
                  <a:srgbClr val="222222"/>
                </a:solidFill>
                <a:latin typeface="Times New Roman" panose="02020603050405020304"/>
                <a:ea typeface="Times New Roman" panose="02020603050405020304"/>
              </a:rPr>
              <a:t>interest rate parity deals with the relationship between interest rates and exchange rates of two countries. </a:t>
            </a:r>
            <a:endParaRPr lang="en-IN" sz="2200" dirty="0" smtClean="0">
              <a:solidFill>
                <a:srgbClr val="222222"/>
              </a:solidFill>
              <a:latin typeface="Times New Roman" panose="02020603050405020304"/>
              <a:ea typeface="Times New Roman" panose="02020603050405020304"/>
            </a:endParaRPr>
          </a:p>
          <a:p>
            <a:r>
              <a:rPr lang="en-IN" sz="2200" dirty="0" smtClean="0">
                <a:solidFill>
                  <a:srgbClr val="222222"/>
                </a:solidFill>
                <a:latin typeface="Times New Roman" panose="02020603050405020304"/>
                <a:ea typeface="Times New Roman" panose="02020603050405020304"/>
              </a:rPr>
              <a:t>The </a:t>
            </a:r>
            <a:r>
              <a:rPr lang="en-IN" sz="2200" dirty="0">
                <a:solidFill>
                  <a:srgbClr val="222222"/>
                </a:solidFill>
                <a:latin typeface="Times New Roman" panose="02020603050405020304"/>
                <a:ea typeface="Times New Roman" panose="02020603050405020304"/>
              </a:rPr>
              <a:t>exchange rate between the two countries is affected by the interest rate differential between those </a:t>
            </a:r>
            <a:r>
              <a:rPr lang="en-IN" sz="2200" dirty="0" smtClean="0">
                <a:solidFill>
                  <a:srgbClr val="222222"/>
                </a:solidFill>
                <a:latin typeface="Times New Roman" panose="02020603050405020304"/>
                <a:ea typeface="Times New Roman" panose="02020603050405020304"/>
              </a:rPr>
              <a:t>countries.</a:t>
            </a:r>
            <a:endParaRPr lang="en-IN" sz="2200" dirty="0" smtClean="0">
              <a:solidFill>
                <a:srgbClr val="222222"/>
              </a:solidFill>
              <a:latin typeface="Times New Roman" panose="02020603050405020304"/>
              <a:ea typeface="Times New Roman" panose="02020603050405020304"/>
            </a:endParaRPr>
          </a:p>
          <a:p>
            <a:r>
              <a:rPr lang="en-IN" sz="2200" dirty="0" smtClean="0">
                <a:solidFill>
                  <a:srgbClr val="222222"/>
                </a:solidFill>
                <a:latin typeface="Times New Roman" panose="02020603050405020304"/>
                <a:ea typeface="Times New Roman" panose="02020603050405020304"/>
              </a:rPr>
              <a:t>The </a:t>
            </a:r>
            <a:r>
              <a:rPr lang="en-IN" sz="2200" dirty="0">
                <a:solidFill>
                  <a:srgbClr val="222222"/>
                </a:solidFill>
                <a:latin typeface="Times New Roman" panose="02020603050405020304"/>
                <a:ea typeface="Times New Roman" panose="02020603050405020304"/>
              </a:rPr>
              <a:t>IRP theory states that equilibrium is achieved in international financial markets when the </a:t>
            </a:r>
            <a:r>
              <a:rPr lang="en-IN" sz="2200" dirty="0" smtClean="0">
                <a:solidFill>
                  <a:srgbClr val="222222"/>
                </a:solidFill>
                <a:latin typeface="Times New Roman" panose="02020603050405020304"/>
                <a:ea typeface="Times New Roman" panose="02020603050405020304"/>
              </a:rPr>
              <a:t>forward rate </a:t>
            </a:r>
            <a:r>
              <a:rPr lang="en-IN" sz="2200" dirty="0">
                <a:solidFill>
                  <a:srgbClr val="222222"/>
                </a:solidFill>
                <a:latin typeface="Times New Roman" panose="02020603050405020304"/>
                <a:ea typeface="Times New Roman" panose="02020603050405020304"/>
              </a:rPr>
              <a:t>differential is </a:t>
            </a:r>
            <a:r>
              <a:rPr lang="en-IN" sz="2200" dirty="0" smtClean="0">
                <a:solidFill>
                  <a:srgbClr val="222222"/>
                </a:solidFill>
                <a:latin typeface="Times New Roman" panose="02020603050405020304"/>
                <a:ea typeface="Times New Roman" panose="02020603050405020304"/>
              </a:rPr>
              <a:t>approximately </a:t>
            </a:r>
            <a:r>
              <a:rPr lang="en-IN" sz="2200" dirty="0">
                <a:solidFill>
                  <a:srgbClr val="222222"/>
                </a:solidFill>
                <a:latin typeface="Times New Roman" panose="02020603050405020304"/>
                <a:ea typeface="Times New Roman" panose="02020603050405020304"/>
              </a:rPr>
              <a:t>equal to the interest rate differential. </a:t>
            </a:r>
            <a:endParaRPr lang="en-IN" sz="2200" dirty="0" smtClean="0">
              <a:solidFill>
                <a:srgbClr val="222222"/>
              </a:solidFill>
              <a:latin typeface="Times New Roman" panose="02020603050405020304"/>
              <a:ea typeface="Times New Roman" panose="02020603050405020304"/>
            </a:endParaRPr>
          </a:p>
          <a:p>
            <a:endParaRPr lang="en-US" sz="2200" dirty="0">
              <a:solidFill>
                <a:srgbClr val="222222"/>
              </a:solidFill>
              <a:latin typeface="Times New Roman" panose="02020603050405020304"/>
            </a:endParaRPr>
          </a:p>
          <a:p>
            <a:pPr marL="0" indent="0">
              <a:buNone/>
            </a:pPr>
            <a:endParaRPr lang="en-IN" sz="2200" dirty="0"/>
          </a:p>
        </p:txBody>
      </p:sp>
      <p:pic>
        <p:nvPicPr>
          <p:cNvPr id="2050" name="Picture 2" descr="C:\Users\user\Downloads\CamScanner 04-18-2022 17.57.45_1.jpg"/>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539552" y="4545122"/>
            <a:ext cx="7848872" cy="162018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marL="0" indent="0">
              <a:buNone/>
            </a:pPr>
            <a:r>
              <a:rPr lang="en-US" sz="2200" dirty="0" smtClean="0">
                <a:latin typeface="Times New Roman" panose="02020603050405020304" pitchFamily="18" charset="0"/>
                <a:cs typeface="Times New Roman" panose="02020603050405020304" pitchFamily="18" charset="0"/>
              </a:rPr>
              <a:t>Where,</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800" dirty="0" err="1">
                <a:latin typeface="Times New Roman" panose="02020603050405020304" pitchFamily="18" charset="0"/>
                <a:cs typeface="Times New Roman" panose="02020603050405020304" pitchFamily="18" charset="0"/>
              </a:rPr>
              <a:t>r</a:t>
            </a:r>
            <a:r>
              <a:rPr lang="en-US" sz="2200" dirty="0" err="1" smtClean="0">
                <a:latin typeface="Times New Roman" panose="02020603050405020304" pitchFamily="18" charset="0"/>
                <a:cs typeface="Times New Roman" panose="02020603050405020304" pitchFamily="18" charset="0"/>
              </a:rPr>
              <a:t>x</a:t>
            </a:r>
            <a:r>
              <a:rPr lang="en-US" sz="2200" dirty="0" smtClean="0">
                <a:latin typeface="Times New Roman" panose="02020603050405020304" pitchFamily="18" charset="0"/>
                <a:cs typeface="Times New Roman" panose="02020603050405020304" pitchFamily="18" charset="0"/>
              </a:rPr>
              <a:t>    	=	Rate of interest in country ‘x’</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400" dirty="0" err="1">
                <a:latin typeface="Times New Roman" panose="02020603050405020304" pitchFamily="18" charset="0"/>
                <a:cs typeface="Times New Roman" panose="02020603050405020304" pitchFamily="18" charset="0"/>
              </a:rPr>
              <a:t>r</a:t>
            </a:r>
            <a:r>
              <a:rPr lang="en-US" sz="2200" dirty="0" err="1" smtClean="0">
                <a:latin typeface="Times New Roman" panose="02020603050405020304" pitchFamily="18" charset="0"/>
                <a:cs typeface="Times New Roman" panose="02020603050405020304" pitchFamily="18" charset="0"/>
              </a:rPr>
              <a:t>y</a:t>
            </a:r>
            <a:r>
              <a:rPr lang="en-US" sz="2200" dirty="0" smtClean="0">
                <a:latin typeface="Times New Roman" panose="02020603050405020304" pitchFamily="18" charset="0"/>
                <a:cs typeface="Times New Roman" panose="02020603050405020304" pitchFamily="18" charset="0"/>
              </a:rPr>
              <a:t>  	= 	Rate of interest in country ‘y’.</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err="1" smtClean="0">
                <a:latin typeface="Times New Roman" panose="02020603050405020304" pitchFamily="18" charset="0"/>
                <a:cs typeface="Times New Roman" panose="02020603050405020304" pitchFamily="18" charset="0"/>
              </a:rPr>
              <a:t>Fx</a:t>
            </a:r>
            <a:r>
              <a:rPr lang="en-US" sz="2200" dirty="0" smtClean="0">
                <a:latin typeface="Times New Roman" panose="02020603050405020304" pitchFamily="18" charset="0"/>
                <a:cs typeface="Times New Roman" panose="02020603050405020304" pitchFamily="18" charset="0"/>
              </a:rPr>
              <a:t>/y	 = 	Forward rate between countries ‘x’ and ‘y’.</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err="1" smtClean="0">
                <a:latin typeface="Times New Roman" panose="02020603050405020304" pitchFamily="18" charset="0"/>
                <a:cs typeface="Times New Roman" panose="02020603050405020304" pitchFamily="18" charset="0"/>
              </a:rPr>
              <a:t>Sx</a:t>
            </a:r>
            <a:r>
              <a:rPr lang="en-US" sz="2200" dirty="0" smtClean="0">
                <a:latin typeface="Times New Roman" panose="02020603050405020304" pitchFamily="18" charset="0"/>
                <a:cs typeface="Times New Roman" panose="02020603050405020304" pitchFamily="18" charset="0"/>
              </a:rPr>
              <a:t>/y 	= 	Spot rate between countries ‘x’ and ‘y’.</a:t>
            </a:r>
            <a:endParaRPr lang="en-US" sz="2200" dirty="0" smtClean="0">
              <a:latin typeface="Times New Roman" panose="02020603050405020304" pitchFamily="18" charset="0"/>
              <a:cs typeface="Times New Roman" panose="02020603050405020304" pitchFamily="18" charset="0"/>
            </a:endParaRPr>
          </a:p>
          <a:p>
            <a:pPr marL="0" indent="0">
              <a:buNone/>
            </a:pP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F</a:t>
            </a:r>
            <a:r>
              <a:rPr lang="en-US" sz="2200" dirty="0" smtClean="0">
                <a:latin typeface="Times New Roman" panose="02020603050405020304" pitchFamily="18" charset="0"/>
                <a:cs typeface="Times New Roman" panose="02020603050405020304" pitchFamily="18" charset="0"/>
              </a:rPr>
              <a:t>rom the above equations we can find out forward rate:</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endParaRPr lang="en-IN" sz="2200" dirty="0">
              <a:latin typeface="Times New Roman" panose="02020603050405020304" pitchFamily="18" charset="0"/>
              <a:cs typeface="Times New Roman" panose="02020603050405020304" pitchFamily="18" charset="0"/>
            </a:endParaRPr>
          </a:p>
        </p:txBody>
      </p:sp>
      <p:pic>
        <p:nvPicPr>
          <p:cNvPr id="3074" name="Picture 2" descr="C:\Users\user\Downloads\CamScanner 04-18-2022 17.57.45_2.jp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899592" y="5085184"/>
            <a:ext cx="7848872" cy="144016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marL="0" indent="0" algn="ctr">
              <a:lnSpc>
                <a:spcPct val="150000"/>
              </a:lnSpc>
              <a:buNone/>
            </a:pPr>
            <a:r>
              <a:rPr lang="en-US" sz="2200" dirty="0" smtClean="0">
                <a:latin typeface="Times New Roman" panose="02020603050405020304" pitchFamily="18" charset="0"/>
                <a:cs typeface="Times New Roman" panose="02020603050405020304" pitchFamily="18" charset="0"/>
              </a:rPr>
              <a:t>Thus IRP implies that high interest rate on a currency is offset by the forward discount and low interest on a currency is offset by forward premium. If this does not happen, arbitrage activity will take place till this happen.</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normAutofit/>
          </a:bodyPr>
          <a:lstStyle/>
          <a:p>
            <a:r>
              <a:rPr lang="en-US" sz="3000" b="1" dirty="0" smtClean="0"/>
              <a:t>Assumptions of IRP theory</a:t>
            </a:r>
            <a:endParaRPr lang="en-IN" sz="3000" b="1"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The transaction costs are zero.</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Money can freely flow between both the countries.</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An investor can choose to invest in financial securities that are denominated on the currency of the country where he resides or to invest in financial securities that are denominated in the currency of a foreign country.</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normAutofit/>
          </a:bodyPr>
          <a:lstStyle/>
          <a:p>
            <a:r>
              <a:rPr lang="en-IN" sz="2300" b="1" dirty="0">
                <a:solidFill>
                  <a:srgbClr val="222222"/>
                </a:solidFill>
                <a:latin typeface="Times New Roman" panose="02020603050405020304"/>
                <a:ea typeface="Times New Roman" panose="02020603050405020304"/>
              </a:rPr>
              <a:t>Opportunities for Covered Interest Arbitrage</a:t>
            </a:r>
            <a:endParaRPr lang="en-IN" sz="2300" b="1" dirty="0"/>
          </a:p>
        </p:txBody>
      </p:sp>
      <p:sp>
        <p:nvSpPr>
          <p:cNvPr id="3" name="Content Placeholder 2"/>
          <p:cNvSpPr>
            <a:spLocks noGrp="1"/>
          </p:cNvSpPr>
          <p:nvPr>
            <p:ph idx="1"/>
          </p:nvPr>
        </p:nvSpPr>
        <p:spPr/>
        <p:txBody>
          <a:bodyPr/>
          <a:lstStyle/>
          <a:p>
            <a:endParaRPr lang="en-IN" dirty="0"/>
          </a:p>
        </p:txBody>
      </p:sp>
      <p:pic>
        <p:nvPicPr>
          <p:cNvPr id="2050" name="Picture 2" descr="C:\Users\user\Downloads\CamScanner 04-24-2022 14.32.20_1.jpg"/>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467544" y="1628800"/>
            <a:ext cx="8280920" cy="324036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5804</Words>
  <Application>WPS Presentation</Application>
  <PresentationFormat>On-screen Show (4:3)</PresentationFormat>
  <Paragraphs>121</Paragraphs>
  <Slides>20</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20</vt:i4>
      </vt:variant>
    </vt:vector>
  </HeadingPairs>
  <TitlesOfParts>
    <vt:vector size="30" baseType="lpstr">
      <vt:lpstr>Arial</vt:lpstr>
      <vt:lpstr>SimSun</vt:lpstr>
      <vt:lpstr>Wingdings</vt:lpstr>
      <vt:lpstr>Times New Roman</vt:lpstr>
      <vt:lpstr>Times New Roman</vt:lpstr>
      <vt:lpstr>Calibri</vt:lpstr>
      <vt:lpstr>Microsoft YaHei</vt:lpstr>
      <vt:lpstr>Arial Unicode MS</vt:lpstr>
      <vt:lpstr>Calibri</vt:lpstr>
      <vt:lpstr>Office Theme</vt:lpstr>
      <vt:lpstr>International Parity Relationship </vt:lpstr>
      <vt:lpstr> International Parity Relationship </vt:lpstr>
      <vt:lpstr>PowerPoint 演示文稿</vt:lpstr>
      <vt:lpstr>PowerPoint 演示文稿</vt:lpstr>
      <vt:lpstr>1. Interest Rate Parity (IRP) Theory </vt:lpstr>
      <vt:lpstr>PowerPoint 演示文稿</vt:lpstr>
      <vt:lpstr>PowerPoint 演示文稿</vt:lpstr>
      <vt:lpstr>Assumptions of IRP theory</vt:lpstr>
      <vt:lpstr>Opportunities for Covered Interest Arbitrage</vt:lpstr>
      <vt:lpstr>PowerPoint 演示文稿</vt:lpstr>
      <vt:lpstr>Example</vt:lpstr>
      <vt:lpstr>PowerPoint 演示文稿</vt:lpstr>
      <vt:lpstr>PowerPoint 演示文稿</vt:lpstr>
      <vt:lpstr>PowerPoint 演示文稿</vt:lpstr>
      <vt:lpstr>Determination of Forward Exchange Rate </vt:lpstr>
      <vt:lpstr>Example </vt:lpstr>
      <vt:lpstr>PowerPoint 演示文稿</vt:lpstr>
      <vt:lpstr>PowerPoint 演示文稿</vt:lpstr>
      <vt:lpstr>Advantages IPR theory</vt:lpstr>
      <vt:lpstr>Disadvantages IPR theory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Parity Relationship </dc:title>
  <dc:creator>user</dc:creator>
  <cp:lastModifiedBy>user</cp:lastModifiedBy>
  <cp:revision>14</cp:revision>
  <dcterms:created xsi:type="dcterms:W3CDTF">2022-04-24T16:22:00Z</dcterms:created>
  <dcterms:modified xsi:type="dcterms:W3CDTF">2024-08-31T07:21:19Z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5630EECE9EC3423A8F12E3120EF5B16E_12</vt:lpwstr>
  </property>
  <property fmtid="{D5CDD505-2E9C-101B-9397-08002B2CF9AE}" pid="3" name="KSOProductBuildVer">
    <vt:lpwstr>1033-12.2.0.17562</vt:lpwstr>
  </property>
</Properties>
</file>