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A3B3A2C-9C3E-48F7-9B05-C0BFB7013D7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A3B3A2C-9C3E-48F7-9B05-C0BFB7013D7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A3B3A2C-9C3E-48F7-9B05-C0BFB7013D7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A3B3A2C-9C3E-48F7-9B05-C0BFB7013D7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A3B3A2C-9C3E-48F7-9B05-C0BFB7013D7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A3B3A2C-9C3E-48F7-9B05-C0BFB7013D7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A3B3A2C-9C3E-48F7-9B05-C0BFB7013D7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A3B3A2C-9C3E-48F7-9B05-C0BFB7013D7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B3A2C-9C3E-48F7-9B05-C0BFB7013D7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A3B3A2C-9C3E-48F7-9B05-C0BFB7013D7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A3B3A2C-9C3E-48F7-9B05-C0BFB7013D7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402BBE7-9EFC-47F9-A01A-1E8A8B73A8D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B3A2C-9C3E-48F7-9B05-C0BFB7013D7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2BBE7-9EFC-47F9-A01A-1E8A8B73A8DA}"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40000"/>
              <a:lumOff val="60000"/>
            </a:schemeClr>
          </a:solidFill>
        </p:spPr>
        <p:txBody>
          <a:bodyPr/>
          <a:lstStyle/>
          <a:p>
            <a:r>
              <a:rPr lang="en-IN" sz="2600" b="1" dirty="0">
                <a:solidFill>
                  <a:srgbClr val="FF0000"/>
                </a:solidFill>
                <a:latin typeface="Times New Roman" panose="02020603050405020304"/>
                <a:ea typeface="Times New Roman" panose="02020603050405020304"/>
              </a:rPr>
              <a:t>Purchasing Power Parity(PPP) Theory</a:t>
            </a:r>
            <a:br>
              <a:rPr lang="en-IN" sz="2600" b="1" dirty="0">
                <a:solidFill>
                  <a:srgbClr val="FF0000"/>
                </a:solidFill>
                <a:latin typeface="Times New Roman" panose="02020603050405020304"/>
                <a:ea typeface="Times New Roman" panose="02020603050405020304"/>
              </a:rPr>
            </a:br>
            <a:endParaRPr lang="en-IN" sz="2600" b="1" dirty="0">
              <a:solidFill>
                <a:srgbClr val="FF0000"/>
              </a:solidFill>
              <a:latin typeface="Times New Roman" panose="02020603050405020304"/>
              <a:ea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lstStyle/>
          <a:p>
            <a:pPr>
              <a:lnSpc>
                <a:spcPct val="115000"/>
              </a:lnSpc>
            </a:pPr>
            <a:r>
              <a:rPr lang="en-IN" sz="2000" dirty="0">
                <a:solidFill>
                  <a:srgbClr val="222222"/>
                </a:solidFill>
                <a:latin typeface="Times New Roman" panose="02020603050405020304"/>
                <a:ea typeface="Times New Roman" panose="02020603050405020304"/>
                <a:cs typeface="Times New Roman" panose="02020603050405020304"/>
              </a:rPr>
              <a:t> According to </a:t>
            </a:r>
            <a:r>
              <a:rPr lang="en-IN" sz="2000" dirty="0" smtClean="0">
                <a:solidFill>
                  <a:srgbClr val="222222"/>
                </a:solidFill>
                <a:latin typeface="Times New Roman" panose="02020603050405020304"/>
                <a:ea typeface="Times New Roman" panose="02020603050405020304"/>
                <a:cs typeface="Times New Roman" panose="02020603050405020304"/>
              </a:rPr>
              <a:t>IFE </a:t>
            </a:r>
            <a:r>
              <a:rPr lang="en-IN" sz="2000" dirty="0">
                <a:solidFill>
                  <a:srgbClr val="222222"/>
                </a:solidFill>
                <a:latin typeface="Times New Roman" panose="02020603050405020304"/>
                <a:ea typeface="Times New Roman" panose="02020603050405020304"/>
                <a:cs typeface="Times New Roman" panose="02020603050405020304"/>
              </a:rPr>
              <a:t>theory, the Indian rupee is expected to depreciate by approximately 5% against the US dollar (inflation rate in India is 5% higher, i.e., 9% – 4%). </a:t>
            </a:r>
            <a:endParaRPr lang="en-IN" sz="20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US" sz="2000" dirty="0">
                <a:solidFill>
                  <a:srgbClr val="222222"/>
                </a:solidFill>
                <a:latin typeface="Times New Roman" panose="02020603050405020304"/>
                <a:ea typeface="Times New Roman" panose="02020603050405020304"/>
                <a:cs typeface="Times New Roman" panose="02020603050405020304"/>
              </a:rPr>
              <a:t> </a:t>
            </a:r>
            <a:r>
              <a:rPr lang="en-IN" sz="2000" dirty="0" smtClean="0">
                <a:solidFill>
                  <a:srgbClr val="222222"/>
                </a:solidFill>
                <a:latin typeface="Times New Roman" panose="02020603050405020304"/>
                <a:ea typeface="Times New Roman" panose="02020603050405020304"/>
                <a:cs typeface="Times New Roman" panose="02020603050405020304"/>
              </a:rPr>
              <a:t>If </a:t>
            </a:r>
            <a:r>
              <a:rPr lang="en-IN" sz="2000" dirty="0">
                <a:solidFill>
                  <a:srgbClr val="222222"/>
                </a:solidFill>
                <a:latin typeface="Times New Roman" panose="02020603050405020304"/>
                <a:ea typeface="Times New Roman" panose="02020603050405020304"/>
                <a:cs typeface="Times New Roman" panose="02020603050405020304"/>
              </a:rPr>
              <a:t>the inflation rate in India is lower, the Indian rupee will appreciate. Therefore, the US investors would not get benefit from investing in India because the 5% interest rate differential (i.e., 11% – 6%), would be offset by investing in a currency that is expected to be worth 5% less by the end of the investment period. </a:t>
            </a:r>
            <a:endParaRPr lang="en-IN" sz="20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US" sz="2000" dirty="0">
                <a:solidFill>
                  <a:srgbClr val="222222"/>
                </a:solidFill>
                <a:latin typeface="Times New Roman" panose="02020603050405020304"/>
                <a:ea typeface="Times New Roman" panose="02020603050405020304"/>
                <a:cs typeface="Times New Roman" panose="02020603050405020304"/>
              </a:rPr>
              <a:t> </a:t>
            </a:r>
            <a:r>
              <a:rPr lang="en-IN" sz="2000" dirty="0" smtClean="0">
                <a:solidFill>
                  <a:srgbClr val="222222"/>
                </a:solidFill>
                <a:latin typeface="Times New Roman" panose="02020603050405020304"/>
                <a:ea typeface="Times New Roman" panose="02020603050405020304"/>
                <a:cs typeface="Times New Roman" panose="02020603050405020304"/>
              </a:rPr>
              <a:t>US </a:t>
            </a:r>
            <a:r>
              <a:rPr lang="en-IN" sz="2000" dirty="0">
                <a:solidFill>
                  <a:srgbClr val="222222"/>
                </a:solidFill>
                <a:latin typeface="Times New Roman" panose="02020603050405020304"/>
                <a:ea typeface="Times New Roman" panose="02020603050405020304"/>
                <a:cs typeface="Times New Roman" panose="02020603050405020304"/>
              </a:rPr>
              <a:t>investors would earn on the Indian investment, which is the same as they would earn in the US. 6% (11%-5%)</a:t>
            </a:r>
            <a:endParaRPr lang="en-IN" sz="2000" dirty="0">
              <a:solidFill>
                <a:prstClr val="black"/>
              </a:solidFill>
              <a:ea typeface="Calibri" panose="020F0502020204030204"/>
              <a:cs typeface="Times New Roman" panose="02020603050405020304"/>
            </a:endParaRPr>
          </a:p>
          <a:p>
            <a:pPr lvl="0"/>
            <a:endParaRPr lang="en-IN" sz="2000" dirty="0">
              <a:solidFill>
                <a:prstClr val="black"/>
              </a:solidFill>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069160"/>
          </a:xfrm>
          <a:solidFill>
            <a:schemeClr val="accent3">
              <a:lumMod val="20000"/>
              <a:lumOff val="80000"/>
            </a:schemeClr>
          </a:solidFill>
        </p:spPr>
        <p:txBody>
          <a:bodyPr>
            <a:noAutofit/>
          </a:bodyPr>
          <a:lstStyle/>
          <a:p>
            <a:r>
              <a:rPr lang="en-IN" sz="2000" dirty="0">
                <a:solidFill>
                  <a:srgbClr val="222222"/>
                </a:solidFill>
                <a:latin typeface="Times New Roman" panose="02020603050405020304"/>
                <a:ea typeface="Times New Roman" panose="02020603050405020304"/>
              </a:rPr>
              <a:t>Determine the interest rate in country 'b' using the following information : </a:t>
            </a:r>
            <a:endParaRPr lang="en-IN" sz="2000" dirty="0" smtClean="0">
              <a:solidFill>
                <a:srgbClr val="222222"/>
              </a:solidFill>
              <a:latin typeface="Times New Roman" panose="02020603050405020304"/>
              <a:ea typeface="Times New Roman" panose="02020603050405020304"/>
            </a:endParaRPr>
          </a:p>
          <a:p>
            <a:pPr marL="0" lvl="0" indent="0">
              <a:buNone/>
            </a:pP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1 </a:t>
            </a:r>
            <a:r>
              <a:rPr lang="en-IN" sz="2000" dirty="0">
                <a:solidFill>
                  <a:srgbClr val="222222"/>
                </a:solidFill>
                <a:latin typeface="Times New Roman" panose="02020603050405020304"/>
                <a:ea typeface="Times New Roman" panose="02020603050405020304"/>
              </a:rPr>
              <a:t>year interest rate on currency of </a:t>
            </a:r>
            <a:r>
              <a:rPr lang="en-IN" sz="2000" dirty="0" err="1">
                <a:solidFill>
                  <a:srgbClr val="222222"/>
                </a:solidFill>
                <a:latin typeface="Times New Roman" panose="02020603050405020304"/>
                <a:ea typeface="Times New Roman" panose="02020603050405020304"/>
              </a:rPr>
              <a:t>country'a</a:t>
            </a:r>
            <a:r>
              <a:rPr lang="en-IN" sz="2000" dirty="0">
                <a:solidFill>
                  <a:srgbClr val="222222"/>
                </a:solidFill>
                <a:latin typeface="Times New Roman" panose="02020603050405020304"/>
                <a:ea typeface="Times New Roman" panose="02020603050405020304"/>
              </a:rPr>
              <a:t>' = 6%</a:t>
            </a: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Expected </a:t>
            </a:r>
            <a:r>
              <a:rPr lang="en-IN" sz="2000" dirty="0">
                <a:solidFill>
                  <a:srgbClr val="222222"/>
                </a:solidFill>
                <a:latin typeface="Times New Roman" panose="02020603050405020304"/>
                <a:ea typeface="Times New Roman" panose="02020603050405020304"/>
              </a:rPr>
              <a:t>inflation rate in </a:t>
            </a:r>
            <a:r>
              <a:rPr lang="en-IN" sz="2000" dirty="0" err="1">
                <a:solidFill>
                  <a:srgbClr val="222222"/>
                </a:solidFill>
                <a:latin typeface="Times New Roman" panose="02020603050405020304"/>
                <a:ea typeface="Times New Roman" panose="02020603050405020304"/>
              </a:rPr>
              <a:t>country'a</a:t>
            </a:r>
            <a:r>
              <a:rPr lang="en-IN" sz="2000" dirty="0">
                <a:solidFill>
                  <a:srgbClr val="222222"/>
                </a:solidFill>
                <a:latin typeface="Times New Roman" panose="02020603050405020304"/>
                <a:ea typeface="Times New Roman" panose="02020603050405020304"/>
              </a:rPr>
              <a:t>' = 4%</a:t>
            </a: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Expected </a:t>
            </a:r>
            <a:r>
              <a:rPr lang="en-IN" sz="2000" dirty="0">
                <a:solidFill>
                  <a:srgbClr val="222222"/>
                </a:solidFill>
                <a:latin typeface="Times New Roman" panose="02020603050405020304"/>
                <a:ea typeface="Times New Roman" panose="02020603050405020304"/>
              </a:rPr>
              <a:t>inflation rate in country 'b' = 7% </a:t>
            </a:r>
            <a:endParaRPr lang="en-IN" sz="2000" dirty="0" smtClean="0">
              <a:solidFill>
                <a:srgbClr val="222222"/>
              </a:solidFill>
              <a:latin typeface="Times New Roman" panose="02020603050405020304"/>
              <a:ea typeface="Times New Roman" panose="02020603050405020304"/>
            </a:endParaRPr>
          </a:p>
          <a:p>
            <a:pPr marL="0" lvl="0" indent="0">
              <a:buNone/>
            </a:pPr>
            <a:r>
              <a:rPr lang="en-IN" sz="2000" b="1" dirty="0" smtClean="0">
                <a:solidFill>
                  <a:srgbClr val="222222"/>
                </a:solidFill>
                <a:latin typeface="Times New Roman" panose="02020603050405020304"/>
                <a:ea typeface="Times New Roman" panose="02020603050405020304"/>
              </a:rPr>
              <a:t>Solution</a:t>
            </a: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Applying </a:t>
            </a:r>
            <a:r>
              <a:rPr lang="en-IN" sz="2000" dirty="0">
                <a:solidFill>
                  <a:srgbClr val="222222"/>
                </a:solidFill>
                <a:latin typeface="Times New Roman" panose="02020603050405020304"/>
                <a:ea typeface="Times New Roman" panose="02020603050405020304"/>
              </a:rPr>
              <a:t>the concept of IFE and using the equation :</a:t>
            </a: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a:t>
            </a:r>
            <a:r>
              <a:rPr lang="en-US" sz="2000" b="1" u="sng" dirty="0" smtClean="0">
                <a:solidFill>
                  <a:srgbClr val="222222"/>
                </a:solidFill>
                <a:latin typeface="Times New Roman" panose="02020603050405020304"/>
                <a:ea typeface="Times New Roman" panose="02020603050405020304"/>
              </a:rPr>
              <a:t>1 </a:t>
            </a:r>
            <a:r>
              <a:rPr lang="en-US" sz="2000" b="1" u="sng" dirty="0">
                <a:solidFill>
                  <a:srgbClr val="222222"/>
                </a:solidFill>
                <a:latin typeface="Times New Roman" panose="02020603050405020304"/>
                <a:ea typeface="Times New Roman" panose="02020603050405020304"/>
              </a:rPr>
              <a:t>+ </a:t>
            </a:r>
            <a:r>
              <a:rPr lang="en-US" sz="2000" b="1" u="sng" dirty="0" err="1">
                <a:solidFill>
                  <a:srgbClr val="222222"/>
                </a:solidFill>
                <a:latin typeface="Times New Roman" panose="02020603050405020304"/>
                <a:ea typeface="Times New Roman" panose="02020603050405020304"/>
              </a:rPr>
              <a:t>ra</a:t>
            </a:r>
            <a:r>
              <a:rPr lang="en-US" sz="2000" b="1" u="sng" dirty="0">
                <a:solidFill>
                  <a:srgbClr val="222222"/>
                </a:solidFill>
                <a:latin typeface="Times New Roman" panose="02020603050405020304"/>
                <a:ea typeface="Times New Roman" panose="02020603050405020304"/>
              </a:rPr>
              <a:t> </a:t>
            </a:r>
            <a:r>
              <a:rPr lang="en-US" sz="2000" b="1" dirty="0">
                <a:solidFill>
                  <a:srgbClr val="222222"/>
                </a:solidFill>
                <a:latin typeface="Times New Roman" panose="02020603050405020304"/>
                <a:ea typeface="Times New Roman" panose="02020603050405020304"/>
              </a:rPr>
              <a:t> = </a:t>
            </a:r>
            <a:r>
              <a:rPr lang="en-US" sz="2000" b="1" u="sng" dirty="0">
                <a:solidFill>
                  <a:srgbClr val="222222"/>
                </a:solidFill>
                <a:latin typeface="Times New Roman" panose="02020603050405020304"/>
                <a:ea typeface="Times New Roman" panose="02020603050405020304"/>
              </a:rPr>
              <a:t> E(1 + </a:t>
            </a:r>
            <a:r>
              <a:rPr lang="en-US" sz="2000" b="1" u="sng" dirty="0" err="1">
                <a:solidFill>
                  <a:srgbClr val="222222"/>
                </a:solidFill>
                <a:latin typeface="Times New Roman" panose="02020603050405020304"/>
                <a:ea typeface="Times New Roman" panose="02020603050405020304"/>
              </a:rPr>
              <a:t>ia</a:t>
            </a:r>
            <a:r>
              <a:rPr lang="en-US" sz="2000" b="1" u="sng" dirty="0">
                <a:solidFill>
                  <a:srgbClr val="222222"/>
                </a:solidFill>
                <a:latin typeface="Times New Roman" panose="02020603050405020304"/>
                <a:ea typeface="Times New Roman" panose="02020603050405020304"/>
              </a:rPr>
              <a:t>)</a:t>
            </a:r>
            <a:endParaRPr lang="en-US" sz="2000" b="1" u="sng" dirty="0">
              <a:solidFill>
                <a:srgbClr val="222222"/>
              </a:solidFill>
              <a:latin typeface="Times New Roman" panose="02020603050405020304"/>
              <a:ea typeface="Times New Roman" panose="02020603050405020304"/>
            </a:endParaRPr>
          </a:p>
          <a:p>
            <a:pPr marL="0" lvl="0" indent="0">
              <a:buNone/>
            </a:pPr>
            <a:r>
              <a:rPr lang="en-US" sz="2000" b="1" dirty="0">
                <a:solidFill>
                  <a:srgbClr val="222222"/>
                </a:solidFill>
                <a:latin typeface="Times New Roman" panose="02020603050405020304"/>
                <a:ea typeface="Times New Roman" panose="02020603050405020304"/>
              </a:rPr>
              <a:t>	 	1 + </a:t>
            </a:r>
            <a:r>
              <a:rPr lang="en-US" sz="2000" b="1" dirty="0" err="1">
                <a:solidFill>
                  <a:srgbClr val="222222"/>
                </a:solidFill>
                <a:latin typeface="Times New Roman" panose="02020603050405020304"/>
                <a:ea typeface="Times New Roman" panose="02020603050405020304"/>
              </a:rPr>
              <a:t>rb</a:t>
            </a:r>
            <a:r>
              <a:rPr lang="en-US" sz="2000" b="1" dirty="0">
                <a:solidFill>
                  <a:srgbClr val="222222"/>
                </a:solidFill>
                <a:latin typeface="Times New Roman" panose="02020603050405020304"/>
                <a:ea typeface="Times New Roman" panose="02020603050405020304"/>
              </a:rPr>
              <a:t>  </a:t>
            </a:r>
            <a:r>
              <a:rPr lang="en-US" sz="2000" b="1" dirty="0" smtClean="0">
                <a:solidFill>
                  <a:srgbClr val="222222"/>
                </a:solidFill>
                <a:latin typeface="Times New Roman" panose="02020603050405020304"/>
                <a:ea typeface="Times New Roman" panose="02020603050405020304"/>
              </a:rPr>
              <a:t>    </a:t>
            </a:r>
            <a:r>
              <a:rPr lang="en-US" sz="2000" b="1" dirty="0">
                <a:solidFill>
                  <a:srgbClr val="222222"/>
                </a:solidFill>
                <a:latin typeface="Times New Roman" panose="02020603050405020304"/>
                <a:ea typeface="Times New Roman" panose="02020603050405020304"/>
              </a:rPr>
              <a:t>E(1 + </a:t>
            </a:r>
            <a:r>
              <a:rPr lang="en-US" sz="2000" b="1" dirty="0" err="1">
                <a:solidFill>
                  <a:srgbClr val="222222"/>
                </a:solidFill>
                <a:latin typeface="Times New Roman" panose="02020603050405020304"/>
                <a:ea typeface="Times New Roman" panose="02020603050405020304"/>
              </a:rPr>
              <a:t>ib</a:t>
            </a:r>
            <a:r>
              <a:rPr lang="en-US" sz="2000" b="1" dirty="0">
                <a:solidFill>
                  <a:srgbClr val="222222"/>
                </a:solidFill>
                <a:latin typeface="Times New Roman" panose="02020603050405020304"/>
                <a:ea typeface="Times New Roman" panose="02020603050405020304"/>
              </a:rPr>
              <a:t>)</a:t>
            </a:r>
            <a:endParaRPr lang="en-IN" sz="2000" b="1" dirty="0">
              <a:solidFill>
                <a:srgbClr val="222222"/>
              </a:solidFill>
              <a:latin typeface="Times New Roman" panose="02020603050405020304"/>
              <a:ea typeface="Times New Roman" panose="02020603050405020304"/>
            </a:endParaRPr>
          </a:p>
          <a:p>
            <a:pPr marL="0" indent="0">
              <a:buNone/>
            </a:pP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	</a:t>
            </a:r>
            <a:r>
              <a:rPr lang="en-IN" sz="2000" u="sng" dirty="0" smtClean="0">
                <a:solidFill>
                  <a:srgbClr val="222222"/>
                </a:solidFill>
                <a:latin typeface="Times New Roman" panose="02020603050405020304"/>
                <a:ea typeface="Times New Roman" panose="02020603050405020304"/>
              </a:rPr>
              <a:t>1 </a:t>
            </a:r>
            <a:r>
              <a:rPr lang="en-IN" sz="2000" u="sng" dirty="0">
                <a:solidFill>
                  <a:srgbClr val="222222"/>
                </a:solidFill>
                <a:latin typeface="Times New Roman" panose="02020603050405020304"/>
                <a:ea typeface="Times New Roman" panose="02020603050405020304"/>
              </a:rPr>
              <a:t>+</a:t>
            </a:r>
            <a:r>
              <a:rPr lang="en-IN" sz="2000" u="sng" dirty="0" smtClean="0">
                <a:solidFill>
                  <a:srgbClr val="222222"/>
                </a:solidFill>
                <a:latin typeface="Times New Roman" panose="02020603050405020304"/>
                <a:ea typeface="Times New Roman" panose="02020603050405020304"/>
              </a:rPr>
              <a:t>0.06</a:t>
            </a:r>
            <a:r>
              <a:rPr lang="en-IN" sz="2000" dirty="0" smtClean="0">
                <a:solidFill>
                  <a:srgbClr val="222222"/>
                </a:solidFill>
                <a:latin typeface="Times New Roman" panose="02020603050405020304"/>
                <a:ea typeface="Times New Roman" panose="02020603050405020304"/>
              </a:rPr>
              <a:t>	=  </a:t>
            </a:r>
            <a:r>
              <a:rPr lang="en-IN" sz="2000" u="sng" dirty="0" smtClean="0">
                <a:solidFill>
                  <a:srgbClr val="222222"/>
                </a:solidFill>
                <a:latin typeface="Times New Roman" panose="02020603050405020304"/>
                <a:ea typeface="Times New Roman" panose="02020603050405020304"/>
              </a:rPr>
              <a:t>1+0.04</a:t>
            </a:r>
            <a:br>
              <a:rPr lang="en-IN" sz="2000" u="sng"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1+rb	</a:t>
            </a:r>
            <a:r>
              <a:rPr lang="en-IN" sz="2000" dirty="0" smtClean="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1+0.07</a:t>
            </a:r>
            <a:br>
              <a:rPr lang="en-IN" sz="2000" dirty="0">
                <a:solidFill>
                  <a:srgbClr val="222222"/>
                </a:solidFill>
                <a:latin typeface="Times New Roman" panose="02020603050405020304"/>
                <a:ea typeface="Times New Roman" panose="02020603050405020304"/>
              </a:rPr>
            </a:b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     </a:t>
            </a:r>
            <a:r>
              <a:rPr lang="en-IN" sz="2000" u="sng" dirty="0" smtClean="0">
                <a:solidFill>
                  <a:srgbClr val="222222"/>
                </a:solidFill>
                <a:latin typeface="Times New Roman" panose="02020603050405020304"/>
                <a:ea typeface="Times New Roman" panose="02020603050405020304"/>
              </a:rPr>
              <a:t>1.06</a:t>
            </a:r>
            <a:r>
              <a:rPr lang="en-IN" sz="2000" dirty="0">
                <a:solidFill>
                  <a:srgbClr val="222222"/>
                </a:solidFill>
                <a:latin typeface="Times New Roman" panose="02020603050405020304"/>
                <a:ea typeface="Times New Roman" panose="02020603050405020304"/>
              </a:rPr>
              <a:t>	=  </a:t>
            </a:r>
            <a:r>
              <a:rPr lang="en-IN" sz="2000" u="sng" dirty="0">
                <a:solidFill>
                  <a:srgbClr val="222222"/>
                </a:solidFill>
                <a:latin typeface="Times New Roman" panose="02020603050405020304"/>
                <a:ea typeface="Times New Roman" panose="02020603050405020304"/>
              </a:rPr>
              <a:t>1</a:t>
            </a:r>
            <a:r>
              <a:rPr lang="en-IN" sz="2000" u="sng" dirty="0" smtClean="0">
                <a:solidFill>
                  <a:srgbClr val="222222"/>
                </a:solidFill>
                <a:latin typeface="Times New Roman" panose="02020603050405020304"/>
                <a:ea typeface="Times New Roman" panose="02020603050405020304"/>
              </a:rPr>
              <a:t>.04</a:t>
            </a:r>
            <a:br>
              <a:rPr lang="en-IN" sz="2000" u="sng" dirty="0">
                <a:solidFill>
                  <a:srgbClr val="222222"/>
                </a:solidFill>
                <a:latin typeface="Times New Roman" panose="02020603050405020304"/>
                <a:ea typeface="Times New Roman" panose="02020603050405020304"/>
              </a:rPr>
            </a:br>
            <a:r>
              <a:rPr lang="en-IN" sz="2000" dirty="0">
                <a:solidFill>
                  <a:srgbClr val="222222"/>
                </a:solidFill>
                <a:latin typeface="Times New Roman" panose="02020603050405020304"/>
                <a:ea typeface="Times New Roman" panose="02020603050405020304"/>
              </a:rPr>
              <a:t>		1+rb	</a:t>
            </a: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1.07</a:t>
            </a: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a:t>
            </a:r>
            <a:endParaRPr lang="en-IN" sz="2000" dirty="0" smtClean="0">
              <a:solidFill>
                <a:srgbClr val="222222"/>
              </a:solidFill>
              <a:latin typeface="Times New Roman" panose="02020603050405020304"/>
              <a:ea typeface="Times New Roman" panose="02020603050405020304"/>
            </a:endParaRPr>
          </a:p>
          <a:p>
            <a:pPr marL="0" indent="0">
              <a:buNone/>
            </a:pP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                         </a:t>
            </a:r>
            <a:br>
              <a:rPr lang="en-IN" sz="2000" dirty="0">
                <a:solidFill>
                  <a:srgbClr val="222222"/>
                </a:solidFill>
                <a:latin typeface="Times New Roman" panose="02020603050405020304"/>
                <a:ea typeface="Times New Roman" panose="02020603050405020304"/>
              </a:rPr>
            </a:br>
            <a:br>
              <a:rPr lang="en-IN" sz="2000" dirty="0">
                <a:solidFill>
                  <a:srgbClr val="222222"/>
                </a:solidFill>
                <a:latin typeface="Times New Roman" panose="02020603050405020304"/>
                <a:ea typeface="Times New Roman" panose="02020603050405020304"/>
              </a:rPr>
            </a:br>
            <a:endParaRPr lang="en-I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lstStyle/>
          <a:p>
            <a:pPr marL="0" lvl="0" indent="0">
              <a:buNone/>
            </a:pPr>
            <a:r>
              <a:rPr lang="en-IN" sz="2000" b="1" dirty="0">
                <a:solidFill>
                  <a:srgbClr val="222222"/>
                </a:solidFill>
                <a:latin typeface="Times New Roman" panose="02020603050405020304"/>
                <a:ea typeface="Times New Roman" panose="02020603050405020304"/>
              </a:rPr>
              <a:t>Cross multiplying,</a:t>
            </a:r>
            <a:r>
              <a:rPr lang="en-IN" sz="2000" dirty="0">
                <a:solidFill>
                  <a:srgbClr val="222222"/>
                </a:solidFill>
                <a:latin typeface="Times New Roman" panose="02020603050405020304"/>
                <a:ea typeface="Times New Roman" panose="02020603050405020304"/>
              </a:rPr>
              <a:t> we get </a:t>
            </a:r>
            <a:endParaRPr lang="en-IN" sz="2000" dirty="0" smtClean="0">
              <a:solidFill>
                <a:srgbClr val="222222"/>
              </a:solidFill>
              <a:latin typeface="Times New Roman" panose="02020603050405020304"/>
              <a:ea typeface="Times New Roman" panose="02020603050405020304"/>
            </a:endParaRPr>
          </a:p>
          <a:p>
            <a:pPr marL="0" lvl="0" indent="0">
              <a:buNone/>
            </a:pP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 </a:t>
            </a:r>
            <a:r>
              <a:rPr lang="en-IN" sz="2000" dirty="0">
                <a:solidFill>
                  <a:srgbClr val="222222"/>
                </a:solidFill>
                <a:latin typeface="Times New Roman" panose="02020603050405020304"/>
                <a:ea typeface="Times New Roman" panose="02020603050405020304"/>
              </a:rPr>
              <a:t>1.06 x 1.07 = 1+ </a:t>
            </a:r>
            <a:r>
              <a:rPr lang="en-IN" sz="2400" dirty="0" err="1" smtClean="0">
                <a:solidFill>
                  <a:srgbClr val="222222"/>
                </a:solidFill>
                <a:latin typeface="Times New Roman" panose="02020603050405020304"/>
                <a:ea typeface="Times New Roman" panose="02020603050405020304"/>
              </a:rPr>
              <a:t>r</a:t>
            </a:r>
            <a:r>
              <a:rPr lang="en-IN" sz="2000" dirty="0" err="1" smtClean="0">
                <a:solidFill>
                  <a:srgbClr val="222222"/>
                </a:solidFill>
                <a:latin typeface="Times New Roman" panose="02020603050405020304"/>
                <a:ea typeface="Times New Roman" panose="02020603050405020304"/>
              </a:rPr>
              <a:t>b</a:t>
            </a:r>
            <a:r>
              <a:rPr lang="en-IN" sz="2000" dirty="0" smtClean="0">
                <a:solidFill>
                  <a:srgbClr val="222222"/>
                </a:solidFill>
                <a:latin typeface="Times New Roman" panose="02020603050405020304"/>
                <a:ea typeface="Times New Roman" panose="02020603050405020304"/>
              </a:rPr>
              <a:t> </a:t>
            </a:r>
            <a:r>
              <a:rPr lang="en-IN" sz="2000" dirty="0">
                <a:solidFill>
                  <a:srgbClr val="222222"/>
                </a:solidFill>
                <a:latin typeface="Times New Roman" panose="02020603050405020304"/>
                <a:ea typeface="Times New Roman" panose="02020603050405020304"/>
              </a:rPr>
              <a:t>x 1.04 </a:t>
            </a:r>
            <a:endParaRPr lang="en-IN" sz="2000" dirty="0" smtClean="0">
              <a:solidFill>
                <a:srgbClr val="222222"/>
              </a:solidFill>
              <a:latin typeface="Times New Roman" panose="02020603050405020304"/>
              <a:ea typeface="Times New Roman" panose="02020603050405020304"/>
            </a:endParaRPr>
          </a:p>
          <a:p>
            <a:pPr marL="0" lvl="0" indent="0">
              <a:buNone/>
            </a:pP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 1+</a:t>
            </a:r>
            <a:r>
              <a:rPr lang="en-IN" sz="2400" dirty="0" smtClean="0">
                <a:solidFill>
                  <a:srgbClr val="222222"/>
                </a:solidFill>
                <a:latin typeface="Times New Roman" panose="02020603050405020304"/>
                <a:ea typeface="Times New Roman" panose="02020603050405020304"/>
              </a:rPr>
              <a:t>r</a:t>
            </a:r>
            <a:r>
              <a:rPr lang="en-IN" sz="2000" dirty="0" smtClean="0">
                <a:solidFill>
                  <a:srgbClr val="222222"/>
                </a:solidFill>
                <a:latin typeface="Times New Roman" panose="02020603050405020304"/>
                <a:ea typeface="Times New Roman" panose="02020603050405020304"/>
              </a:rPr>
              <a:t>b </a:t>
            </a:r>
            <a:r>
              <a:rPr lang="en-IN" sz="2000" dirty="0">
                <a:solidFill>
                  <a:srgbClr val="222222"/>
                </a:solidFill>
                <a:latin typeface="Times New Roman" panose="02020603050405020304"/>
                <a:ea typeface="Times New Roman" panose="02020603050405020304"/>
              </a:rPr>
              <a:t>x 1.04 = 1.06 x 1.07</a:t>
            </a:r>
            <a:br>
              <a:rPr lang="en-IN" sz="2000" dirty="0">
                <a:solidFill>
                  <a:srgbClr val="222222"/>
                </a:solidFill>
                <a:latin typeface="Times New Roman" panose="02020603050405020304"/>
                <a:ea typeface="Times New Roman" panose="02020603050405020304"/>
              </a:rPr>
            </a:b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1 + </a:t>
            </a:r>
            <a:r>
              <a:rPr lang="en-IN" sz="2400" dirty="0" err="1" smtClean="0">
                <a:solidFill>
                  <a:srgbClr val="222222"/>
                </a:solidFill>
                <a:latin typeface="Times New Roman" panose="02020603050405020304"/>
                <a:ea typeface="Times New Roman" panose="02020603050405020304"/>
              </a:rPr>
              <a:t>r</a:t>
            </a:r>
            <a:r>
              <a:rPr lang="en-IN" sz="2000" dirty="0" err="1" smtClean="0">
                <a:solidFill>
                  <a:srgbClr val="222222"/>
                </a:solidFill>
                <a:latin typeface="Times New Roman" panose="02020603050405020304"/>
                <a:ea typeface="Times New Roman" panose="02020603050405020304"/>
              </a:rPr>
              <a:t>b</a:t>
            </a:r>
            <a:r>
              <a:rPr lang="en-IN" sz="2000" dirty="0" smtClean="0">
                <a:solidFill>
                  <a:srgbClr val="222222"/>
                </a:solidFill>
                <a:latin typeface="Times New Roman" panose="02020603050405020304"/>
                <a:ea typeface="Times New Roman" panose="02020603050405020304"/>
              </a:rPr>
              <a:t> = </a:t>
            </a:r>
            <a:r>
              <a:rPr lang="en-IN" sz="2000" u="sng" dirty="0" smtClean="0">
                <a:solidFill>
                  <a:srgbClr val="222222"/>
                </a:solidFill>
                <a:latin typeface="Times New Roman" panose="02020603050405020304"/>
                <a:ea typeface="Times New Roman" panose="02020603050405020304"/>
              </a:rPr>
              <a:t>1.06 </a:t>
            </a:r>
            <a:r>
              <a:rPr lang="en-IN" sz="2000" u="sng" dirty="0">
                <a:solidFill>
                  <a:srgbClr val="222222"/>
                </a:solidFill>
                <a:latin typeface="Times New Roman" panose="02020603050405020304"/>
                <a:ea typeface="Times New Roman" panose="02020603050405020304"/>
              </a:rPr>
              <a:t>x 1.07</a:t>
            </a:r>
            <a:r>
              <a:rPr lang="en-IN" sz="2000" dirty="0">
                <a:solidFill>
                  <a:srgbClr val="222222"/>
                </a:solidFill>
                <a:latin typeface="Times New Roman" panose="02020603050405020304"/>
                <a:ea typeface="Times New Roman" panose="02020603050405020304"/>
              </a:rPr>
              <a:t> </a:t>
            </a:r>
            <a:endParaRPr lang="en-IN" sz="2000" dirty="0">
              <a:solidFill>
                <a:srgbClr val="222222"/>
              </a:solidFill>
              <a:latin typeface="Times New Roman" panose="02020603050405020304"/>
              <a:ea typeface="Times New Roman" panose="02020603050405020304"/>
            </a:endParaRPr>
          </a:p>
          <a:p>
            <a:pPr marL="0" lvl="0" indent="0">
              <a:buNone/>
            </a:pPr>
            <a:r>
              <a:rPr lang="en-IN" sz="2000" dirty="0" smtClean="0">
                <a:solidFill>
                  <a:srgbClr val="222222"/>
                </a:solidFill>
                <a:latin typeface="Times New Roman" panose="02020603050405020304"/>
                <a:ea typeface="Times New Roman" panose="02020603050405020304"/>
              </a:rPr>
              <a:t>		    1.04 </a:t>
            </a:r>
            <a:br>
              <a:rPr lang="en-IN" sz="2000" dirty="0">
                <a:solidFill>
                  <a:srgbClr val="222222"/>
                </a:solidFill>
                <a:latin typeface="Times New Roman" panose="02020603050405020304"/>
                <a:ea typeface="Times New Roman" panose="02020603050405020304"/>
              </a:rPr>
            </a:b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1+</a:t>
            </a:r>
            <a:r>
              <a:rPr lang="en-IN" sz="2400" dirty="0" smtClean="0">
                <a:solidFill>
                  <a:srgbClr val="222222"/>
                </a:solidFill>
                <a:latin typeface="Times New Roman" panose="02020603050405020304"/>
                <a:ea typeface="Times New Roman" panose="02020603050405020304"/>
              </a:rPr>
              <a:t>r</a:t>
            </a:r>
            <a:r>
              <a:rPr lang="en-IN" sz="2000" dirty="0" smtClean="0">
                <a:solidFill>
                  <a:srgbClr val="222222"/>
                </a:solidFill>
                <a:latin typeface="Times New Roman" panose="02020603050405020304"/>
                <a:ea typeface="Times New Roman" panose="02020603050405020304"/>
              </a:rPr>
              <a:t>b </a:t>
            </a:r>
            <a:r>
              <a:rPr lang="en-IN" sz="2000" dirty="0">
                <a:solidFill>
                  <a:srgbClr val="222222"/>
                </a:solidFill>
                <a:latin typeface="Times New Roman" panose="02020603050405020304"/>
                <a:ea typeface="Times New Roman" panose="02020603050405020304"/>
              </a:rPr>
              <a:t>= </a:t>
            </a:r>
            <a:r>
              <a:rPr lang="en-IN" sz="2000" dirty="0" smtClean="0">
                <a:solidFill>
                  <a:srgbClr val="222222"/>
                </a:solidFill>
                <a:latin typeface="Times New Roman" panose="02020603050405020304"/>
                <a:ea typeface="Times New Roman" panose="02020603050405020304"/>
              </a:rPr>
              <a:t>1.091</a:t>
            </a:r>
            <a:endParaRPr lang="en-IN" sz="2000" dirty="0" smtClean="0">
              <a:solidFill>
                <a:srgbClr val="222222"/>
              </a:solidFill>
              <a:latin typeface="Times New Roman" panose="02020603050405020304"/>
              <a:ea typeface="Times New Roman" panose="02020603050405020304"/>
            </a:endParaRPr>
          </a:p>
          <a:p>
            <a:pPr marL="0" lvl="0" indent="0">
              <a:buNone/>
            </a:pPr>
            <a:br>
              <a:rPr lang="en-IN" sz="2000" dirty="0">
                <a:solidFill>
                  <a:srgbClr val="222222"/>
                </a:solidFill>
                <a:latin typeface="Times New Roman" panose="02020603050405020304"/>
                <a:ea typeface="Times New Roman" panose="02020603050405020304"/>
              </a:rPr>
            </a:br>
            <a:r>
              <a:rPr lang="en-IN" sz="20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000" dirty="0" err="1" smtClean="0">
                <a:solidFill>
                  <a:srgbClr val="222222"/>
                </a:solidFill>
                <a:latin typeface="Times New Roman" panose="02020603050405020304"/>
                <a:ea typeface="Times New Roman" panose="02020603050405020304"/>
              </a:rPr>
              <a:t>b</a:t>
            </a:r>
            <a:r>
              <a:rPr lang="en-IN" sz="2000" dirty="0" smtClean="0">
                <a:solidFill>
                  <a:srgbClr val="222222"/>
                </a:solidFill>
                <a:latin typeface="Times New Roman" panose="02020603050405020304"/>
                <a:ea typeface="Times New Roman" panose="02020603050405020304"/>
              </a:rPr>
              <a:t> </a:t>
            </a:r>
            <a:r>
              <a:rPr lang="en-IN" sz="2000" dirty="0">
                <a:solidFill>
                  <a:srgbClr val="222222"/>
                </a:solidFill>
                <a:latin typeface="Times New Roman" panose="02020603050405020304"/>
                <a:ea typeface="Times New Roman" panose="02020603050405020304"/>
              </a:rPr>
              <a:t>= 1.091 - 1 = </a:t>
            </a:r>
            <a:r>
              <a:rPr lang="en-IN" sz="2000" b="1" dirty="0">
                <a:solidFill>
                  <a:srgbClr val="222222"/>
                </a:solidFill>
                <a:latin typeface="Times New Roman" panose="02020603050405020304"/>
                <a:ea typeface="Times New Roman" panose="02020603050405020304"/>
              </a:rPr>
              <a:t>0.091 </a:t>
            </a:r>
            <a:r>
              <a:rPr lang="en-IN" sz="2000" dirty="0">
                <a:solidFill>
                  <a:srgbClr val="222222"/>
                </a:solidFill>
                <a:latin typeface="Times New Roman" panose="02020603050405020304"/>
                <a:ea typeface="Times New Roman" panose="02020603050405020304"/>
              </a:rPr>
              <a:t>or </a:t>
            </a:r>
            <a:r>
              <a:rPr lang="en-IN" sz="2000" b="1" dirty="0">
                <a:solidFill>
                  <a:srgbClr val="222222"/>
                </a:solidFill>
                <a:latin typeface="Times New Roman" panose="02020603050405020304"/>
                <a:ea typeface="Times New Roman" panose="02020603050405020304"/>
              </a:rPr>
              <a:t>9.1%</a:t>
            </a:r>
            <a:endParaRPr lang="en-IN" sz="2000" b="1" dirty="0">
              <a:solidFill>
                <a:prstClr val="black"/>
              </a:solidFill>
            </a:endParaRP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500" b="1" dirty="0" smtClean="0">
                <a:solidFill>
                  <a:srgbClr val="222222"/>
                </a:solidFill>
                <a:latin typeface="Times New Roman" panose="02020603050405020304"/>
                <a:ea typeface="Times New Roman" panose="02020603050405020304"/>
              </a:rPr>
              <a:t>Advantages of IFE theory</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514350" indent="-514350">
              <a:buFont typeface="+mj-lt"/>
              <a:buAutoNum type="arabicPeriod"/>
            </a:pPr>
            <a:r>
              <a:rPr lang="en-IN" sz="2200" dirty="0" smtClean="0">
                <a:solidFill>
                  <a:srgbClr val="222222"/>
                </a:solidFill>
                <a:latin typeface="Times New Roman" panose="02020603050405020304"/>
                <a:ea typeface="Times New Roman" panose="02020603050405020304"/>
              </a:rPr>
              <a:t>Forecast </a:t>
            </a:r>
            <a:r>
              <a:rPr lang="en-IN" sz="2200" dirty="0">
                <a:solidFill>
                  <a:srgbClr val="222222"/>
                </a:solidFill>
                <a:latin typeface="Times New Roman" panose="02020603050405020304"/>
                <a:ea typeface="Times New Roman" panose="02020603050405020304"/>
              </a:rPr>
              <a:t>of </a:t>
            </a:r>
            <a:r>
              <a:rPr lang="en-IN" sz="2200" dirty="0" smtClean="0">
                <a:solidFill>
                  <a:srgbClr val="222222"/>
                </a:solidFill>
                <a:latin typeface="Times New Roman" panose="02020603050405020304"/>
                <a:ea typeface="Times New Roman" panose="02020603050405020304"/>
              </a:rPr>
              <a:t>long term Future </a:t>
            </a:r>
            <a:r>
              <a:rPr lang="en-IN" sz="2200" dirty="0">
                <a:solidFill>
                  <a:srgbClr val="222222"/>
                </a:solidFill>
                <a:latin typeface="Times New Roman" panose="02020603050405020304"/>
                <a:ea typeface="Times New Roman" panose="02020603050405020304"/>
              </a:rPr>
              <a:t>Currency </a:t>
            </a:r>
            <a:r>
              <a:rPr lang="en-IN" sz="2200" dirty="0" smtClean="0">
                <a:solidFill>
                  <a:srgbClr val="222222"/>
                </a:solidFill>
                <a:latin typeface="Times New Roman" panose="02020603050405020304"/>
                <a:ea typeface="Times New Roman" panose="02020603050405020304"/>
              </a:rPr>
              <a:t>Movements.</a:t>
            </a:r>
            <a:endParaRPr lang="en-IN" sz="2200" dirty="0" smtClean="0">
              <a:solidFill>
                <a:srgbClr val="222222"/>
              </a:solidFill>
              <a:latin typeface="Times New Roman" panose="02020603050405020304"/>
              <a:ea typeface="Times New Roman" panose="02020603050405020304"/>
            </a:endParaRPr>
          </a:p>
          <a:p>
            <a:pPr marL="514350" indent="-514350">
              <a:buFont typeface="+mj-lt"/>
              <a:buAutoNum type="arabicPeriod"/>
            </a:pPr>
            <a:r>
              <a:rPr lang="en-IN" sz="2200" dirty="0" smtClean="0">
                <a:solidFill>
                  <a:srgbClr val="222222"/>
                </a:solidFill>
                <a:latin typeface="Times New Roman" panose="02020603050405020304"/>
                <a:ea typeface="Times New Roman" panose="02020603050405020304"/>
              </a:rPr>
              <a:t>Lending </a:t>
            </a:r>
            <a:r>
              <a:rPr lang="en-IN" sz="2200" dirty="0">
                <a:solidFill>
                  <a:srgbClr val="222222"/>
                </a:solidFill>
                <a:latin typeface="Times New Roman" panose="02020603050405020304"/>
                <a:ea typeface="Times New Roman" panose="02020603050405020304"/>
              </a:rPr>
              <a:t>Decisions (</a:t>
            </a:r>
            <a:r>
              <a:rPr lang="en-IN" sz="2200" dirty="0" smtClean="0">
                <a:solidFill>
                  <a:srgbClr val="222222"/>
                </a:solidFill>
                <a:latin typeface="Times New Roman" panose="02020603050405020304"/>
                <a:ea typeface="Times New Roman" panose="02020603050405020304"/>
              </a:rPr>
              <a:t>bank loan etc.)</a:t>
            </a:r>
            <a:endParaRPr lang="en-IN" sz="2200" dirty="0" smtClean="0">
              <a:solidFill>
                <a:srgbClr val="222222"/>
              </a:solidFill>
              <a:latin typeface="Times New Roman" panose="02020603050405020304"/>
              <a:ea typeface="Times New Roman" panose="02020603050405020304"/>
            </a:endParaRPr>
          </a:p>
          <a:p>
            <a:pPr marL="514350" indent="-514350">
              <a:buFont typeface="+mj-lt"/>
              <a:buAutoNum type="arabicPeriod"/>
            </a:pPr>
            <a:r>
              <a:rPr lang="en-IN" sz="2200" dirty="0" smtClean="0">
                <a:solidFill>
                  <a:srgbClr val="222222"/>
                </a:solidFill>
                <a:latin typeface="Times New Roman" panose="02020603050405020304"/>
                <a:ea typeface="Times New Roman" panose="02020603050405020304"/>
              </a:rPr>
              <a:t>Making </a:t>
            </a:r>
            <a:r>
              <a:rPr lang="en-IN" sz="2200" dirty="0">
                <a:solidFill>
                  <a:srgbClr val="222222"/>
                </a:solidFill>
                <a:latin typeface="Times New Roman" panose="02020603050405020304"/>
                <a:ea typeface="Times New Roman" panose="02020603050405020304"/>
              </a:rPr>
              <a:t>Trade Decisions </a:t>
            </a:r>
            <a:r>
              <a:rPr lang="en-IN" sz="2200" dirty="0" smtClean="0">
                <a:solidFill>
                  <a:srgbClr val="222222"/>
                </a:solidFill>
                <a:latin typeface="Times New Roman" panose="02020603050405020304"/>
                <a:ea typeface="Times New Roman" panose="02020603050405020304"/>
              </a:rPr>
              <a:t>(Investors </a:t>
            </a:r>
            <a:r>
              <a:rPr lang="en-IN" sz="2200" dirty="0">
                <a:solidFill>
                  <a:srgbClr val="222222"/>
                </a:solidFill>
                <a:latin typeface="Times New Roman" panose="02020603050405020304"/>
                <a:ea typeface="Times New Roman" panose="02020603050405020304"/>
              </a:rPr>
              <a:t>who make money through </a:t>
            </a:r>
            <a:r>
              <a:rPr lang="en-IN" sz="2200" dirty="0" smtClean="0">
                <a:solidFill>
                  <a:srgbClr val="222222"/>
                </a:solidFill>
                <a:latin typeface="Times New Roman" panose="02020603050405020304"/>
                <a:ea typeface="Times New Roman" panose="02020603050405020304"/>
              </a:rPr>
              <a:t>				imports </a:t>
            </a:r>
            <a:r>
              <a:rPr lang="en-IN" sz="2200" dirty="0">
                <a:solidFill>
                  <a:srgbClr val="222222"/>
                </a:solidFill>
                <a:latin typeface="Times New Roman" panose="02020603050405020304"/>
                <a:ea typeface="Times New Roman" panose="02020603050405020304"/>
              </a:rPr>
              <a:t>and </a:t>
            </a:r>
            <a:r>
              <a:rPr lang="en-IN" sz="2200" dirty="0" smtClean="0">
                <a:solidFill>
                  <a:srgbClr val="222222"/>
                </a:solidFill>
                <a:latin typeface="Times New Roman" panose="02020603050405020304"/>
                <a:ea typeface="Times New Roman" panose="02020603050405020304"/>
              </a:rPr>
              <a:t>exports)</a:t>
            </a:r>
            <a:endParaRPr lang="en-IN" sz="2200" dirty="0" smtClean="0">
              <a:solidFill>
                <a:srgbClr val="222222"/>
              </a:solidFill>
              <a:latin typeface="Times New Roman" panose="02020603050405020304"/>
              <a:ea typeface="Times New Roman" panose="02020603050405020304"/>
            </a:endParaRPr>
          </a:p>
          <a:p>
            <a:pPr marL="514350" indent="-514350">
              <a:buFont typeface="+mj-lt"/>
              <a:buAutoNum type="arabicPeriod"/>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Financial Trading (Financial </a:t>
            </a:r>
            <a:r>
              <a:rPr lang="en-IN" sz="2200" dirty="0">
                <a:solidFill>
                  <a:srgbClr val="222222"/>
                </a:solidFill>
                <a:latin typeface="Times New Roman" panose="02020603050405020304"/>
                <a:ea typeface="Times New Roman" panose="02020603050405020304"/>
              </a:rPr>
              <a:t>traders such as </a:t>
            </a:r>
            <a:r>
              <a:rPr lang="en-IN" sz="2200" dirty="0" err="1">
                <a:solidFill>
                  <a:srgbClr val="222222"/>
                </a:solidFill>
                <a:latin typeface="Times New Roman" panose="02020603050405020304"/>
                <a:ea typeface="Times New Roman" panose="02020603050405020304"/>
              </a:rPr>
              <a:t>Forex</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traders)</a:t>
            </a:r>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40000"/>
              <a:lumOff val="60000"/>
            </a:schemeClr>
          </a:solidFill>
        </p:spPr>
        <p:txBody>
          <a:bodyPr/>
          <a:lstStyle/>
          <a:p>
            <a:r>
              <a:rPr lang="en-IN" sz="2500" b="1" dirty="0" smtClean="0">
                <a:solidFill>
                  <a:srgbClr val="222222"/>
                </a:solidFill>
                <a:latin typeface="Times New Roman" panose="02020603050405020304"/>
                <a:ea typeface="Times New Roman" panose="02020603050405020304"/>
              </a:rPr>
              <a:t>Disadvantages </a:t>
            </a:r>
            <a:r>
              <a:rPr lang="en-IN" sz="2500" b="1" dirty="0">
                <a:solidFill>
                  <a:srgbClr val="222222"/>
                </a:solidFill>
                <a:latin typeface="Times New Roman" panose="02020603050405020304"/>
                <a:ea typeface="Times New Roman" panose="02020603050405020304"/>
              </a:rPr>
              <a:t>of IFE theory</a:t>
            </a:r>
            <a:endParaRPr lang="en-IN" dirty="0"/>
          </a:p>
        </p:txBody>
      </p:sp>
      <p:sp>
        <p:nvSpPr>
          <p:cNvPr id="3" name="Content Placeholder 2"/>
          <p:cNvSpPr>
            <a:spLocks noGrp="1"/>
          </p:cNvSpPr>
          <p:nvPr>
            <p:ph idx="1"/>
          </p:nvPr>
        </p:nvSpPr>
        <p:spPr>
          <a:xfrm>
            <a:off x="457200" y="1412776"/>
            <a:ext cx="8229600" cy="4713387"/>
          </a:xfrm>
          <a:solidFill>
            <a:schemeClr val="accent3">
              <a:lumMod val="20000"/>
              <a:lumOff val="80000"/>
            </a:schemeClr>
          </a:solidFill>
        </p:spPr>
        <p:txBody>
          <a:bodyPr>
            <a:noAutofit/>
          </a:bodyPr>
          <a:lstStyle/>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It makes Long-term Predictions only</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Uncovered Interest Parity (cannot </a:t>
            </a:r>
            <a:r>
              <a:rPr lang="en-IN" sz="2200" dirty="0">
                <a:solidFill>
                  <a:srgbClr val="222222"/>
                </a:solidFill>
                <a:latin typeface="Times New Roman" panose="02020603050405020304"/>
                <a:ea typeface="Times New Roman" panose="02020603050405020304"/>
              </a:rPr>
              <a:t>t</a:t>
            </a:r>
            <a:r>
              <a:rPr lang="en-IN" sz="2200" dirty="0" smtClean="0">
                <a:solidFill>
                  <a:srgbClr val="222222"/>
                </a:solidFill>
                <a:latin typeface="Times New Roman" panose="02020603050405020304"/>
                <a:ea typeface="Times New Roman" panose="02020603050405020304"/>
              </a:rPr>
              <a:t>ell </a:t>
            </a:r>
            <a:r>
              <a:rPr lang="en-IN" sz="2200" dirty="0" smtClean="0">
                <a:solidFill>
                  <a:srgbClr val="222222"/>
                </a:solidFill>
                <a:latin typeface="Times New Roman" panose="02020603050405020304"/>
                <a:ea typeface="Times New Roman" panose="02020603050405020304"/>
              </a:rPr>
              <a:t>when the effects will start).</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Uncontrolled Exchange Rates</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Interest Rates used to Determine Inflation</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Other Factors affecting Exchange Rates such as government controls, exchange rate risks and income levels.</a:t>
            </a:r>
            <a:br>
              <a:rPr lang="en-IN" sz="2200" dirty="0" smtClean="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b="1" dirty="0" smtClean="0">
                <a:latin typeface="Times New Roman" panose="02020603050405020304" pitchFamily="18" charset="0"/>
                <a:cs typeface="Times New Roman" panose="02020603050405020304" pitchFamily="18" charset="0"/>
              </a:rPr>
              <a:t>We can conclude that</a:t>
            </a:r>
            <a:endParaRPr lang="en-IN" sz="25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sz="2200" b="1" dirty="0" smtClean="0">
                <a:latin typeface="Times New Roman" panose="02020603050405020304" pitchFamily="18" charset="0"/>
                <a:cs typeface="Times New Roman" panose="02020603050405020304" pitchFamily="18" charset="0"/>
              </a:rPr>
              <a:t>IRP theory</a:t>
            </a:r>
            <a:r>
              <a:rPr lang="en-US" sz="2200" dirty="0" smtClean="0">
                <a:latin typeface="Times New Roman" panose="02020603050405020304" pitchFamily="18" charset="0"/>
                <a:cs typeface="Times New Roman" panose="02020603050405020304" pitchFamily="18" charset="0"/>
              </a:rPr>
              <a:t> focuses on why the forward rate differs from the spot rate and on the degree of difference that should exist to a specific point time.</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lgn="ctr">
              <a:buNone/>
            </a:pPr>
            <a:r>
              <a:rPr lang="en-US" sz="2200" b="1" dirty="0" smtClean="0">
                <a:latin typeface="Times New Roman" panose="02020603050405020304" pitchFamily="18" charset="0"/>
                <a:cs typeface="Times New Roman" panose="02020603050405020304" pitchFamily="18" charset="0"/>
              </a:rPr>
              <a:t>The PPP theory and IFE theory focus on how a currency’s spot rate will change over time.</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r>
              <a:rPr lang="en-US" sz="2200" b="1" dirty="0" smtClean="0">
                <a:latin typeface="Times New Roman" panose="02020603050405020304" pitchFamily="18" charset="0"/>
                <a:cs typeface="Times New Roman" panose="02020603050405020304" pitchFamily="18" charset="0"/>
              </a:rPr>
              <a:t>PPP theory</a:t>
            </a:r>
            <a:r>
              <a:rPr lang="en-US" sz="2200" dirty="0" smtClean="0">
                <a:latin typeface="Times New Roman" panose="02020603050405020304" pitchFamily="18" charset="0"/>
                <a:cs typeface="Times New Roman" panose="02020603050405020304" pitchFamily="18" charset="0"/>
              </a:rPr>
              <a:t> suggests that spot rate will change in accordance with inflation differentials.</a:t>
            </a:r>
            <a:endParaRPr lang="en-US" sz="2200" dirty="0" smtClean="0">
              <a:latin typeface="Times New Roman" panose="02020603050405020304" pitchFamily="18" charset="0"/>
              <a:cs typeface="Times New Roman" panose="02020603050405020304" pitchFamily="18" charset="0"/>
            </a:endParaRPr>
          </a:p>
          <a:p>
            <a:r>
              <a:rPr lang="en-US" sz="2200" b="1" dirty="0" smtClean="0">
                <a:latin typeface="Times New Roman" panose="02020603050405020304" pitchFamily="18" charset="0"/>
                <a:cs typeface="Times New Roman" panose="02020603050405020304" pitchFamily="18" charset="0"/>
              </a:rPr>
              <a:t>IFE theory</a:t>
            </a:r>
            <a:r>
              <a:rPr lang="en-US" sz="2200" dirty="0" smtClean="0">
                <a:latin typeface="Times New Roman" panose="02020603050405020304" pitchFamily="18" charset="0"/>
                <a:cs typeface="Times New Roman" panose="02020603050405020304" pitchFamily="18" charset="0"/>
              </a:rPr>
              <a:t> suggests </a:t>
            </a:r>
            <a:r>
              <a:rPr lang="en-US" sz="2200" smtClean="0">
                <a:latin typeface="Times New Roman" panose="02020603050405020304" pitchFamily="18" charset="0"/>
                <a:cs typeface="Times New Roman" panose="02020603050405020304" pitchFamily="18" charset="0"/>
              </a:rPr>
              <a:t>that </a:t>
            </a:r>
            <a:r>
              <a:rPr lang="en-US" sz="2200" smtClean="0">
                <a:latin typeface="Times New Roman" panose="02020603050405020304" pitchFamily="18" charset="0"/>
                <a:cs typeface="Times New Roman" panose="02020603050405020304" pitchFamily="18" charset="0"/>
              </a:rPr>
              <a:t>spot rate </a:t>
            </a:r>
            <a:r>
              <a:rPr lang="en-US" sz="220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will change in accordance with interest rate differentials.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600" b="1" dirty="0">
                <a:solidFill>
                  <a:srgbClr val="222222"/>
                </a:solidFill>
                <a:latin typeface="Times New Roman" panose="02020603050405020304"/>
                <a:ea typeface="Times New Roman" panose="02020603050405020304"/>
              </a:rPr>
              <a:t>Networks for International Transactions</a:t>
            </a:r>
            <a:br>
              <a:rPr lang="en-IN" sz="2600" b="1" dirty="0">
                <a:solidFill>
                  <a:srgbClr val="222222"/>
                </a:solidFill>
                <a:latin typeface="Times New Roman" panose="02020603050405020304"/>
                <a:ea typeface="Times New Roman" panose="02020603050405020304"/>
              </a:rPr>
            </a:br>
            <a:endParaRPr lang="en-IN" sz="26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dominant networks used for international transactions and </a:t>
            </a:r>
            <a:r>
              <a:rPr lang="en-IN" sz="2200" dirty="0" smtClean="0">
                <a:solidFill>
                  <a:srgbClr val="222222"/>
                </a:solidFill>
                <a:latin typeface="Times New Roman" panose="02020603050405020304"/>
                <a:ea typeface="Times New Roman" panose="02020603050405020304"/>
              </a:rPr>
              <a:t>settlements are:</a:t>
            </a:r>
            <a:br>
              <a:rPr lang="en-IN" sz="2200" dirty="0">
                <a:solidFill>
                  <a:srgbClr val="222222"/>
                </a:solidFill>
                <a:latin typeface="Times New Roman" panose="02020603050405020304"/>
                <a:ea typeface="Times New Roman" panose="02020603050405020304"/>
              </a:rPr>
            </a:b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Society for Worldwide Interbank Financial Telecommunications (SWIFT</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Clearing House Interbank Payment System (CHIPS</a:t>
            </a:r>
            <a:r>
              <a:rPr lang="en-IN" sz="2200" dirty="0" smtClean="0">
                <a:solidFill>
                  <a:srgbClr val="222222"/>
                </a:solidFill>
                <a:latin typeface="Times New Roman" panose="02020603050405020304"/>
                <a:ea typeface="Times New Roman" panose="02020603050405020304"/>
              </a:rPr>
              <a:t>).</a:t>
            </a:r>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800" b="1" dirty="0" smtClean="0"/>
              <a:t>1. SWIFT</a:t>
            </a:r>
            <a:endParaRPr lang="en-IN" sz="28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a:solidFill>
                  <a:srgbClr val="222222"/>
                </a:solidFill>
                <a:latin typeface="Times New Roman" panose="02020603050405020304"/>
                <a:ea typeface="Times New Roman" panose="02020603050405020304"/>
              </a:rPr>
              <a:t>SWIFT is a network through which international banks conduct their financial transactions</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SWIFT </a:t>
            </a:r>
            <a:r>
              <a:rPr lang="en-IN" sz="2200" dirty="0">
                <a:solidFill>
                  <a:srgbClr val="222222"/>
                </a:solidFill>
                <a:latin typeface="Times New Roman" panose="02020603050405020304"/>
                <a:ea typeface="Times New Roman" panose="02020603050405020304"/>
              </a:rPr>
              <a:t>was established in Brussels in 1973.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It </a:t>
            </a:r>
            <a:r>
              <a:rPr lang="en-IN" sz="2200" dirty="0">
                <a:solidFill>
                  <a:srgbClr val="222222"/>
                </a:solidFill>
                <a:latin typeface="Times New Roman" panose="02020603050405020304"/>
                <a:ea typeface="Times New Roman" panose="02020603050405020304"/>
              </a:rPr>
              <a:t>is a co-operative society registered under the Belgian law.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It </a:t>
            </a:r>
            <a:r>
              <a:rPr lang="en-IN" sz="2200" dirty="0">
                <a:solidFill>
                  <a:srgbClr val="222222"/>
                </a:solidFill>
                <a:latin typeface="Times New Roman" panose="02020603050405020304"/>
                <a:ea typeface="Times New Roman" panose="02020603050405020304"/>
              </a:rPr>
              <a:t>is owned by its more than 10,000 member financial institutions.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It </a:t>
            </a:r>
            <a:r>
              <a:rPr lang="en-IN" sz="2200" dirty="0">
                <a:solidFill>
                  <a:srgbClr val="222222"/>
                </a:solidFill>
                <a:latin typeface="Times New Roman" panose="02020603050405020304"/>
                <a:ea typeface="Times New Roman" panose="02020603050405020304"/>
              </a:rPr>
              <a:t>has offices around the globe</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SWIFT </a:t>
            </a:r>
            <a:r>
              <a:rPr lang="en-IN" sz="2200" dirty="0">
                <a:solidFill>
                  <a:srgbClr val="222222"/>
                </a:solidFill>
                <a:latin typeface="Times New Roman" panose="02020603050405020304"/>
                <a:ea typeface="Times New Roman" panose="02020603050405020304"/>
              </a:rPr>
              <a:t>connects financial institutions in 212 countries</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SWIFT provides </a:t>
            </a:r>
            <a:r>
              <a:rPr lang="en-IN" sz="2200" dirty="0">
                <a:solidFill>
                  <a:srgbClr val="222222"/>
                </a:solidFill>
                <a:latin typeface="Times New Roman" panose="02020603050405020304"/>
                <a:ea typeface="Times New Roman" panose="02020603050405020304"/>
              </a:rPr>
              <a:t>a consistent, universal way to get money from one country to </a:t>
            </a:r>
            <a:r>
              <a:rPr lang="en-IN" sz="2200" dirty="0" smtClean="0">
                <a:solidFill>
                  <a:srgbClr val="222222"/>
                </a:solidFill>
                <a:latin typeface="Times New Roman" panose="02020603050405020304"/>
                <a:ea typeface="Times New Roman" panose="02020603050405020304"/>
              </a:rPr>
              <a:t>another</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world wide.</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average daily transactions run to about 5 trillion US dollars</a:t>
            </a:r>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600" b="1" dirty="0">
                <a:solidFill>
                  <a:srgbClr val="222222"/>
                </a:solidFill>
                <a:latin typeface="Times New Roman" panose="02020603050405020304"/>
                <a:ea typeface="Times New Roman" panose="02020603050405020304"/>
              </a:rPr>
              <a:t>How does the SWIFT System Work?</a:t>
            </a:r>
            <a:br>
              <a:rPr lang="en-IN" sz="2600" b="1" dirty="0">
                <a:solidFill>
                  <a:srgbClr val="222222"/>
                </a:solidFill>
                <a:latin typeface="Times New Roman" panose="02020603050405020304"/>
                <a:ea typeface="Times New Roman" panose="02020603050405020304"/>
              </a:rPr>
            </a:br>
            <a:endParaRPr lang="en-IN" sz="26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100" dirty="0" smtClean="0">
                <a:solidFill>
                  <a:srgbClr val="222222"/>
                </a:solidFill>
                <a:latin typeface="Times New Roman" panose="02020603050405020304"/>
                <a:ea typeface="Times New Roman" panose="02020603050405020304"/>
              </a:rPr>
              <a:t>The work of SWIFT is just like travelling of connection flight of airport.</a:t>
            </a:r>
            <a:endParaRPr lang="en-IN" sz="2100" dirty="0" smtClean="0">
              <a:solidFill>
                <a:srgbClr val="222222"/>
              </a:solidFill>
              <a:latin typeface="Times New Roman" panose="02020603050405020304"/>
              <a:ea typeface="Times New Roman" panose="02020603050405020304"/>
            </a:endParaRPr>
          </a:p>
          <a:p>
            <a:r>
              <a:rPr lang="en-IN" sz="2100" dirty="0" smtClean="0">
                <a:solidFill>
                  <a:srgbClr val="222222"/>
                </a:solidFill>
                <a:latin typeface="Times New Roman" panose="02020603050405020304"/>
                <a:ea typeface="Times New Roman" panose="02020603050405020304"/>
              </a:rPr>
              <a:t>Our  money will travel from one country to another, but to do that there are often intermediary/correspondent banks involved.</a:t>
            </a:r>
            <a:endParaRPr lang="en-IN" sz="2100" dirty="0">
              <a:solidFill>
                <a:srgbClr val="222222"/>
              </a:solidFill>
              <a:latin typeface="Times New Roman" panose="02020603050405020304"/>
              <a:ea typeface="Times New Roman" panose="02020603050405020304"/>
            </a:endParaRPr>
          </a:p>
          <a:p>
            <a:r>
              <a:rPr lang="en-IN" sz="2100" dirty="0" smtClean="0">
                <a:solidFill>
                  <a:srgbClr val="222222"/>
                </a:solidFill>
                <a:latin typeface="Times New Roman" panose="02020603050405020304"/>
                <a:ea typeface="Times New Roman" panose="02020603050405020304"/>
              </a:rPr>
              <a:t>The </a:t>
            </a:r>
            <a:r>
              <a:rPr lang="en-IN" sz="2100" dirty="0">
                <a:solidFill>
                  <a:srgbClr val="222222"/>
                </a:solidFill>
                <a:latin typeface="Times New Roman" panose="02020603050405020304"/>
                <a:ea typeface="Times New Roman" panose="02020603050405020304"/>
              </a:rPr>
              <a:t>SWIFT network doesn't actually transfer funds, but instead it sends payment orders between institutions' accounts, using SWIFT codes. </a:t>
            </a:r>
            <a:endParaRPr lang="en-IN" sz="2100" dirty="0" smtClean="0">
              <a:solidFill>
                <a:srgbClr val="222222"/>
              </a:solidFill>
              <a:latin typeface="Times New Roman" panose="02020603050405020304"/>
              <a:ea typeface="Times New Roman" panose="02020603050405020304"/>
            </a:endParaRPr>
          </a:p>
          <a:p>
            <a:r>
              <a:rPr lang="en-IN" sz="2100" dirty="0" smtClean="0">
                <a:solidFill>
                  <a:srgbClr val="222222"/>
                </a:solidFill>
                <a:latin typeface="Times New Roman" panose="02020603050405020304"/>
                <a:ea typeface="Times New Roman" panose="02020603050405020304"/>
              </a:rPr>
              <a:t>It </a:t>
            </a:r>
            <a:r>
              <a:rPr lang="en-IN" sz="2100" dirty="0">
                <a:solidFill>
                  <a:srgbClr val="222222"/>
                </a:solidFill>
                <a:latin typeface="Times New Roman" panose="02020603050405020304"/>
                <a:ea typeface="Times New Roman" panose="02020603050405020304"/>
              </a:rPr>
              <a:t>was SWIFT that standardised IBAN (International Bank Account Numbers) and BIC (Bank Identifier Codes) formats. </a:t>
            </a:r>
            <a:endParaRPr lang="en-IN" sz="2100" dirty="0" smtClean="0">
              <a:solidFill>
                <a:srgbClr val="222222"/>
              </a:solidFill>
              <a:latin typeface="Times New Roman" panose="02020603050405020304"/>
              <a:ea typeface="Times New Roman" panose="02020603050405020304"/>
            </a:endParaRPr>
          </a:p>
          <a:p>
            <a:r>
              <a:rPr lang="en-IN" sz="2100" dirty="0" smtClean="0">
                <a:solidFill>
                  <a:srgbClr val="222222"/>
                </a:solidFill>
                <a:latin typeface="Times New Roman" panose="02020603050405020304"/>
                <a:ea typeface="Times New Roman" panose="02020603050405020304"/>
              </a:rPr>
              <a:t>SWIFT </a:t>
            </a:r>
            <a:r>
              <a:rPr lang="en-IN" sz="2100" dirty="0">
                <a:solidFill>
                  <a:srgbClr val="222222"/>
                </a:solidFill>
                <a:latin typeface="Times New Roman" panose="02020603050405020304"/>
                <a:ea typeface="Times New Roman" panose="02020603050405020304"/>
              </a:rPr>
              <a:t>owns and administers the BIC system. </a:t>
            </a:r>
            <a:endParaRPr lang="en-IN" sz="2100" dirty="0" smtClean="0">
              <a:solidFill>
                <a:srgbClr val="222222"/>
              </a:solidFill>
              <a:latin typeface="Times New Roman" panose="02020603050405020304"/>
              <a:ea typeface="Times New Roman" panose="02020603050405020304"/>
            </a:endParaRPr>
          </a:p>
          <a:p>
            <a:r>
              <a:rPr lang="en-IN" sz="2100" dirty="0" smtClean="0">
                <a:solidFill>
                  <a:srgbClr val="222222"/>
                </a:solidFill>
                <a:latin typeface="Times New Roman" panose="02020603050405020304"/>
                <a:ea typeface="Times New Roman" panose="02020603050405020304"/>
              </a:rPr>
              <a:t>It </a:t>
            </a:r>
            <a:r>
              <a:rPr lang="en-IN" sz="2100" dirty="0">
                <a:solidFill>
                  <a:srgbClr val="222222"/>
                </a:solidFill>
                <a:latin typeface="Times New Roman" panose="02020603050405020304"/>
                <a:ea typeface="Times New Roman" panose="02020603050405020304"/>
              </a:rPr>
              <a:t>means that it can quickly identify a bank and send a payment there securely.</a:t>
            </a:r>
            <a:br>
              <a:rPr lang="en-IN" sz="2100" dirty="0">
                <a:solidFill>
                  <a:srgbClr val="222222"/>
                </a:solidFill>
                <a:latin typeface="Times New Roman" panose="02020603050405020304"/>
                <a:ea typeface="Times New Roman" panose="02020603050405020304"/>
              </a:rPr>
            </a:br>
            <a:endParaRPr lang="en-IN" sz="21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accent3">
              <a:lumMod val="40000"/>
              <a:lumOff val="60000"/>
            </a:schemeClr>
          </a:solidFill>
        </p:spPr>
        <p:txBody>
          <a:bodyPr>
            <a:normAutofit/>
          </a:bodyPr>
          <a:lstStyle/>
          <a:p>
            <a:r>
              <a:rPr lang="en-US" sz="2600" b="1" dirty="0" smtClean="0"/>
              <a:t>2. CHIPS</a:t>
            </a:r>
            <a:endParaRPr lang="en-IN" sz="2600" b="1" dirty="0"/>
          </a:p>
        </p:txBody>
      </p:sp>
      <p:sp>
        <p:nvSpPr>
          <p:cNvPr id="3" name="Content Placeholder 2"/>
          <p:cNvSpPr>
            <a:spLocks noGrp="1"/>
          </p:cNvSpPr>
          <p:nvPr>
            <p:ph idx="1"/>
          </p:nvPr>
        </p:nvSpPr>
        <p:spPr>
          <a:xfrm>
            <a:off x="457200" y="1340768"/>
            <a:ext cx="8229600" cy="5328592"/>
          </a:xfrm>
          <a:solidFill>
            <a:schemeClr val="accent3">
              <a:lumMod val="20000"/>
              <a:lumOff val="80000"/>
            </a:schemeClr>
          </a:solidFill>
        </p:spPr>
        <p:txBody>
          <a:bodyPr>
            <a:normAutofit/>
          </a:bodyPr>
          <a:lstStyle/>
          <a:p>
            <a:pPr>
              <a:lnSpc>
                <a:spcPct val="115000"/>
              </a:lnSpc>
            </a:pPr>
            <a:r>
              <a:rPr lang="en-IN" sz="2100" dirty="0" smtClean="0">
                <a:solidFill>
                  <a:srgbClr val="222222"/>
                </a:solidFill>
                <a:latin typeface="Times New Roman" panose="02020603050405020304"/>
                <a:ea typeface="Times New Roman" panose="02020603050405020304"/>
                <a:cs typeface="Times New Roman" panose="02020603050405020304"/>
              </a:rPr>
              <a:t>Within </a:t>
            </a:r>
            <a:r>
              <a:rPr lang="en-IN" sz="2100" dirty="0">
                <a:solidFill>
                  <a:srgbClr val="222222"/>
                </a:solidFill>
                <a:latin typeface="Times New Roman" panose="02020603050405020304"/>
                <a:ea typeface="Times New Roman" panose="02020603050405020304"/>
                <a:cs typeface="Times New Roman" panose="02020603050405020304"/>
              </a:rPr>
              <a:t>the United States, fund transfers are accomplished through the Clearing House Inter-bank Payment System (CHIPS). </a:t>
            </a:r>
            <a:endParaRPr lang="en-IN" sz="21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IN" sz="2100" dirty="0" smtClean="0">
                <a:solidFill>
                  <a:srgbClr val="222222"/>
                </a:solidFill>
                <a:latin typeface="Times New Roman" panose="02020603050405020304"/>
                <a:ea typeface="Times New Roman" panose="02020603050405020304"/>
                <a:cs typeface="Times New Roman" panose="02020603050405020304"/>
              </a:rPr>
              <a:t>It </a:t>
            </a:r>
            <a:r>
              <a:rPr lang="en-IN" sz="2100" dirty="0">
                <a:solidFill>
                  <a:srgbClr val="222222"/>
                </a:solidFill>
                <a:latin typeface="Times New Roman" panose="02020603050405020304"/>
                <a:ea typeface="Times New Roman" panose="02020603050405020304"/>
                <a:cs typeface="Times New Roman" panose="02020603050405020304"/>
              </a:rPr>
              <a:t>links US banks through computerised network. </a:t>
            </a:r>
            <a:endParaRPr lang="en-IN" sz="21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IN" sz="2100" dirty="0" smtClean="0">
                <a:solidFill>
                  <a:srgbClr val="222222"/>
                </a:solidFill>
                <a:latin typeface="Times New Roman" panose="02020603050405020304"/>
                <a:ea typeface="Times New Roman" panose="02020603050405020304"/>
                <a:cs typeface="Times New Roman" panose="02020603050405020304"/>
              </a:rPr>
              <a:t>Electronic </a:t>
            </a:r>
            <a:r>
              <a:rPr lang="en-IN" sz="2100" dirty="0">
                <a:solidFill>
                  <a:srgbClr val="222222"/>
                </a:solidFill>
                <a:latin typeface="Times New Roman" panose="02020603050405020304"/>
                <a:ea typeface="Times New Roman" panose="02020603050405020304"/>
                <a:cs typeface="Times New Roman" panose="02020603050405020304"/>
              </a:rPr>
              <a:t>transfers are entered into CHIPS by member banks.</a:t>
            </a:r>
            <a:endParaRPr lang="en-IN" sz="2100" dirty="0">
              <a:ea typeface="Calibri" panose="020F0502020204030204"/>
              <a:cs typeface="Times New Roman" panose="02020603050405020304"/>
            </a:endParaRPr>
          </a:p>
          <a:p>
            <a:pPr>
              <a:lnSpc>
                <a:spcPct val="115000"/>
              </a:lnSpc>
              <a:spcAft>
                <a:spcPts val="1000"/>
              </a:spcAft>
            </a:pPr>
            <a:r>
              <a:rPr lang="en-IN" sz="2100" dirty="0" smtClean="0">
                <a:solidFill>
                  <a:srgbClr val="222222"/>
                </a:solidFill>
                <a:latin typeface="Times New Roman" panose="02020603050405020304"/>
                <a:ea typeface="Times New Roman" panose="02020603050405020304"/>
              </a:rPr>
              <a:t>CHIPS </a:t>
            </a:r>
            <a:r>
              <a:rPr lang="en-IN" sz="2100" dirty="0">
                <a:solidFill>
                  <a:srgbClr val="222222"/>
                </a:solidFill>
                <a:latin typeface="Times New Roman" panose="02020603050405020304"/>
                <a:ea typeface="Times New Roman" panose="02020603050405020304"/>
              </a:rPr>
              <a:t>is a network that connects major banks across countries</a:t>
            </a:r>
            <a:r>
              <a:rPr lang="en-IN" sz="2100" dirty="0" smtClean="0">
                <a:solidFill>
                  <a:srgbClr val="222222"/>
                </a:solidFill>
                <a:latin typeface="Times New Roman" panose="02020603050405020304"/>
                <a:ea typeface="Times New Roman" panose="02020603050405020304"/>
              </a:rPr>
              <a:t>.</a:t>
            </a:r>
            <a:endParaRPr lang="en-IN" sz="2100" dirty="0" smtClean="0">
              <a:solidFill>
                <a:srgbClr val="222222"/>
              </a:solidFill>
              <a:latin typeface="Times New Roman" panose="02020603050405020304"/>
              <a:ea typeface="Times New Roman" panose="02020603050405020304"/>
            </a:endParaRPr>
          </a:p>
          <a:p>
            <a:pPr>
              <a:lnSpc>
                <a:spcPct val="115000"/>
              </a:lnSpc>
              <a:spcAft>
                <a:spcPts val="1000"/>
              </a:spcAft>
            </a:pPr>
            <a:r>
              <a:rPr lang="en-IN" sz="2100" dirty="0" smtClean="0">
                <a:solidFill>
                  <a:srgbClr val="222222"/>
                </a:solidFill>
                <a:latin typeface="Times New Roman" panose="02020603050405020304"/>
                <a:ea typeface="Times New Roman" panose="02020603050405020304"/>
              </a:rPr>
              <a:t>It </a:t>
            </a:r>
            <a:r>
              <a:rPr lang="en-IN" sz="2100" dirty="0">
                <a:solidFill>
                  <a:srgbClr val="222222"/>
                </a:solidFill>
                <a:latin typeface="Times New Roman" panose="02020603050405020304"/>
                <a:ea typeface="Times New Roman" panose="02020603050405020304"/>
              </a:rPr>
              <a:t>is owned by the banks that participate in the system. </a:t>
            </a:r>
            <a:endParaRPr lang="en-IN" sz="2100" dirty="0" smtClean="0">
              <a:solidFill>
                <a:srgbClr val="222222"/>
              </a:solidFill>
              <a:latin typeface="Times New Roman" panose="02020603050405020304"/>
              <a:ea typeface="Times New Roman" panose="02020603050405020304"/>
            </a:endParaRPr>
          </a:p>
          <a:p>
            <a:pPr>
              <a:lnSpc>
                <a:spcPct val="115000"/>
              </a:lnSpc>
              <a:spcAft>
                <a:spcPts val="1000"/>
              </a:spcAft>
            </a:pPr>
            <a:r>
              <a:rPr lang="en-IN" sz="2100" dirty="0" smtClean="0">
                <a:solidFill>
                  <a:srgbClr val="222222"/>
                </a:solidFill>
                <a:latin typeface="Times New Roman" panose="02020603050405020304"/>
                <a:ea typeface="Times New Roman" panose="02020603050405020304"/>
              </a:rPr>
              <a:t>It </a:t>
            </a:r>
            <a:r>
              <a:rPr lang="en-IN" sz="2100" dirty="0">
                <a:solidFill>
                  <a:srgbClr val="222222"/>
                </a:solidFill>
                <a:latin typeface="Times New Roman" panose="02020603050405020304"/>
                <a:ea typeface="Times New Roman" panose="02020603050405020304"/>
              </a:rPr>
              <a:t>is a subsidiary of the New York Clearing House. </a:t>
            </a:r>
            <a:endParaRPr lang="en-IN" sz="2100" dirty="0" smtClean="0">
              <a:solidFill>
                <a:srgbClr val="222222"/>
              </a:solidFill>
              <a:latin typeface="Times New Roman" panose="02020603050405020304"/>
              <a:ea typeface="Times New Roman" panose="02020603050405020304"/>
            </a:endParaRPr>
          </a:p>
          <a:p>
            <a:pPr>
              <a:lnSpc>
                <a:spcPct val="115000"/>
              </a:lnSpc>
              <a:spcAft>
                <a:spcPts val="1000"/>
              </a:spcAft>
            </a:pPr>
            <a:r>
              <a:rPr lang="en-IN" sz="2100" dirty="0" smtClean="0">
                <a:solidFill>
                  <a:srgbClr val="222222"/>
                </a:solidFill>
                <a:latin typeface="Times New Roman" panose="02020603050405020304"/>
                <a:ea typeface="Times New Roman" panose="02020603050405020304"/>
              </a:rPr>
              <a:t>It </a:t>
            </a:r>
            <a:r>
              <a:rPr lang="en-IN" sz="2100" dirty="0">
                <a:solidFill>
                  <a:srgbClr val="222222"/>
                </a:solidFill>
                <a:latin typeface="Times New Roman" panose="02020603050405020304"/>
                <a:ea typeface="Times New Roman" panose="02020603050405020304"/>
              </a:rPr>
              <a:t>is a real time, final payments system for US Dollars, which uses bilateral and multilateral netting. </a:t>
            </a:r>
            <a:endParaRPr lang="en-IN" sz="2100" dirty="0" smtClean="0">
              <a:solidFill>
                <a:srgbClr val="222222"/>
              </a:solidFill>
              <a:latin typeface="Times New Roman" panose="02020603050405020304"/>
              <a:ea typeface="Times New Roman" panose="02020603050405020304"/>
            </a:endParaRPr>
          </a:p>
          <a:p>
            <a:pPr>
              <a:lnSpc>
                <a:spcPct val="115000"/>
              </a:lnSpc>
              <a:spcAft>
                <a:spcPts val="1000"/>
              </a:spcAft>
            </a:pPr>
            <a:r>
              <a:rPr lang="en-IN" sz="2100" dirty="0" smtClean="0">
                <a:solidFill>
                  <a:srgbClr val="222222"/>
                </a:solidFill>
                <a:latin typeface="Times New Roman" panose="02020603050405020304"/>
                <a:ea typeface="Times New Roman" panose="02020603050405020304"/>
              </a:rPr>
              <a:t>This </a:t>
            </a:r>
            <a:r>
              <a:rPr lang="en-IN" sz="2100" dirty="0">
                <a:solidFill>
                  <a:srgbClr val="222222"/>
                </a:solidFill>
                <a:latin typeface="Times New Roman" panose="02020603050405020304"/>
                <a:ea typeface="Times New Roman" panose="02020603050405020304"/>
              </a:rPr>
              <a:t>ensures maximum liquidity efficiency.</a:t>
            </a:r>
            <a:br>
              <a:rPr lang="en-IN" sz="2100" dirty="0">
                <a:solidFill>
                  <a:srgbClr val="222222"/>
                </a:solidFill>
                <a:latin typeface="Times New Roman" panose="02020603050405020304"/>
                <a:ea typeface="Times New Roman" panose="02020603050405020304"/>
              </a:rPr>
            </a:br>
            <a:endParaRPr lang="en-IN" sz="2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600" b="1" dirty="0">
                <a:solidFill>
                  <a:srgbClr val="222222"/>
                </a:solidFill>
                <a:latin typeface="Times New Roman" panose="02020603050405020304"/>
                <a:ea typeface="Times New Roman" panose="02020603050405020304"/>
              </a:rPr>
              <a:t>Purchasing Power </a:t>
            </a:r>
            <a:r>
              <a:rPr lang="en-IN" sz="2600" b="1" dirty="0" smtClean="0">
                <a:solidFill>
                  <a:srgbClr val="222222"/>
                </a:solidFill>
                <a:latin typeface="Times New Roman" panose="02020603050405020304"/>
                <a:ea typeface="Times New Roman" panose="02020603050405020304"/>
              </a:rPr>
              <a:t>Parity(PPP) </a:t>
            </a:r>
            <a:r>
              <a:rPr lang="en-IN" sz="2600" b="1" dirty="0">
                <a:solidFill>
                  <a:srgbClr val="222222"/>
                </a:solidFill>
                <a:latin typeface="Times New Roman" panose="02020603050405020304"/>
                <a:ea typeface="Times New Roman" panose="02020603050405020304"/>
              </a:rPr>
              <a:t>Theory</a:t>
            </a:r>
            <a:br>
              <a:rPr lang="en-IN" sz="2600" b="1" dirty="0">
                <a:solidFill>
                  <a:srgbClr val="222222"/>
                </a:solidFill>
                <a:latin typeface="Times New Roman" panose="02020603050405020304"/>
                <a:ea typeface="Times New Roman" panose="02020603050405020304"/>
              </a:rPr>
            </a:br>
            <a:endParaRPr lang="en-IN" sz="26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0"/>
              </a:spcAft>
            </a:pPr>
            <a:r>
              <a:rPr lang="en-IN" sz="2200" dirty="0" smtClean="0">
                <a:solidFill>
                  <a:srgbClr val="222222"/>
                </a:solidFill>
                <a:latin typeface="Times New Roman" panose="02020603050405020304"/>
                <a:ea typeface="Times New Roman" panose="02020603050405020304"/>
                <a:cs typeface="Times New Roman" panose="02020603050405020304"/>
              </a:rPr>
              <a:t>It is </a:t>
            </a:r>
            <a:r>
              <a:rPr lang="en-IN" sz="2200" dirty="0">
                <a:solidFill>
                  <a:srgbClr val="222222"/>
                </a:solidFill>
                <a:latin typeface="Times New Roman" panose="02020603050405020304"/>
                <a:ea typeface="Times New Roman" panose="02020603050405020304"/>
                <a:cs typeface="Times New Roman" panose="02020603050405020304"/>
              </a:rPr>
              <a:t>a theory of exchange rate determination and a way to compare the average costs of goods and services between countries.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spcAft>
                <a:spcPts val="0"/>
              </a:spcAft>
            </a:pPr>
            <a:r>
              <a:rPr lang="en-IN" sz="2200" dirty="0" smtClean="0">
                <a:solidFill>
                  <a:srgbClr val="222222"/>
                </a:solidFill>
                <a:latin typeface="Times New Roman" panose="02020603050405020304"/>
                <a:ea typeface="Times New Roman" panose="02020603050405020304"/>
                <a:cs typeface="Times New Roman" panose="02020603050405020304"/>
              </a:rPr>
              <a:t>According </a:t>
            </a:r>
            <a:r>
              <a:rPr lang="en-IN" sz="2200" dirty="0">
                <a:solidFill>
                  <a:srgbClr val="222222"/>
                </a:solidFill>
                <a:latin typeface="Times New Roman" panose="02020603050405020304"/>
                <a:ea typeface="Times New Roman" panose="02020603050405020304"/>
                <a:cs typeface="Times New Roman" panose="02020603050405020304"/>
              </a:rPr>
              <a:t>to this parity theory, the value of a currency in one country is determined by the amount of goods and services that can be purchased with a unit of the currency. This is called the purchasing power of the currency,</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a:solidFill>
                  <a:srgbClr val="222222"/>
                </a:solidFill>
                <a:latin typeface="Times New Roman" panose="02020603050405020304"/>
                <a:ea typeface="Times New Roman" panose="02020603050405020304"/>
              </a:rPr>
              <a:t>If there is more than one currency, the exchange rate between currencies must provide the same purchasing power for each currency.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In </a:t>
            </a:r>
            <a:r>
              <a:rPr lang="en-IN" sz="2200" dirty="0">
                <a:solidFill>
                  <a:srgbClr val="222222"/>
                </a:solidFill>
                <a:latin typeface="Times New Roman" panose="02020603050405020304"/>
                <a:ea typeface="Times New Roman" panose="02020603050405020304"/>
              </a:rPr>
              <a:t>other words, a unit of home currency should have the same purchasing power worldwide. </a:t>
            </a:r>
            <a:endParaRPr lang="en-IN" sz="2200" dirty="0" smtClean="0">
              <a:solidFill>
                <a:srgbClr val="222222"/>
              </a:solidFill>
              <a:latin typeface="Times New Roman" panose="02020603050405020304"/>
              <a:ea typeface="Times New Roman" panose="02020603050405020304"/>
            </a:endParaRPr>
          </a:p>
          <a:p>
            <a:endParaRPr lang="en-IN" sz="2200" dirty="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For example,  </a:t>
            </a:r>
            <a:r>
              <a:rPr lang="en-IN" sz="2200" dirty="0">
                <a:solidFill>
                  <a:srgbClr val="222222"/>
                </a:solidFill>
                <a:latin typeface="Times New Roman" panose="02020603050405020304"/>
                <a:ea typeface="Times New Roman" panose="02020603050405020304"/>
              </a:rPr>
              <a:t>if Tanzania shilling buys one bottle of coca cola in Tanzania; it should buy the same volume of coca cola in any other country. This relationship is called purchasing power parity.</a:t>
            </a: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gn="ctr">
              <a:lnSpc>
                <a:spcPct val="150000"/>
              </a:lnSpc>
            </a:pPr>
            <a:r>
              <a:rPr lang="en-US" sz="2200" dirty="0" smtClean="0">
                <a:latin typeface="Times New Roman" panose="02020603050405020304" pitchFamily="18" charset="0"/>
                <a:cs typeface="Times New Roman" panose="02020603050405020304" pitchFamily="18" charset="0"/>
              </a:rPr>
              <a:t>Thus under PPP theory, the spot rate of one currency with respect to another will change in response to the differential in inflation rates between the two countries.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pPr>
              <a:lnSpc>
                <a:spcPct val="150000"/>
              </a:lnSpc>
            </a:pPr>
            <a:r>
              <a:rPr lang="en-IN" sz="2200" dirty="0">
                <a:solidFill>
                  <a:srgbClr val="222222"/>
                </a:solidFill>
                <a:latin typeface="Times New Roman" panose="02020603050405020304"/>
                <a:ea typeface="Times New Roman" panose="02020603050405020304"/>
              </a:rPr>
              <a:t>In the country where the price for the products is lower, the demand will be higher. This will lead to high demand for foreign </a:t>
            </a:r>
            <a:r>
              <a:rPr lang="en-IN" sz="2200" dirty="0" smtClean="0">
                <a:solidFill>
                  <a:srgbClr val="222222"/>
                </a:solidFill>
                <a:latin typeface="Times New Roman" panose="02020603050405020304"/>
                <a:ea typeface="Times New Roman" panose="02020603050405020304"/>
              </a:rPr>
              <a:t>currency.</a:t>
            </a:r>
            <a:endParaRPr lang="en-IN" sz="2200" dirty="0" smtClean="0">
              <a:solidFill>
                <a:srgbClr val="222222"/>
              </a:solidFill>
              <a:latin typeface="Times New Roman" panose="02020603050405020304"/>
              <a:ea typeface="Times New Roman" panose="02020603050405020304"/>
            </a:endParaRPr>
          </a:p>
          <a:p>
            <a:pPr>
              <a:lnSpc>
                <a:spcPct val="150000"/>
              </a:lnSpc>
            </a:pP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The higher demand for foreign currency will eventually lead to rise of exchange rate and hence higher price for the goods. </a:t>
            </a:r>
            <a:endParaRPr lang="en-IN" sz="2200" dirty="0" smtClean="0">
              <a:solidFill>
                <a:srgbClr val="222222"/>
              </a:solidFill>
              <a:latin typeface="Times New Roman" panose="02020603050405020304"/>
              <a:ea typeface="Times New Roman" panose="02020603050405020304"/>
            </a:endParaRPr>
          </a:p>
          <a:p>
            <a:pPr>
              <a:lnSpc>
                <a:spcPct val="150000"/>
              </a:lnSpc>
            </a:pPr>
            <a:r>
              <a:rPr lang="en-IN" sz="2200" dirty="0" smtClean="0">
                <a:solidFill>
                  <a:srgbClr val="222222"/>
                </a:solidFill>
                <a:latin typeface="Times New Roman" panose="02020603050405020304"/>
                <a:ea typeface="Times New Roman" panose="02020603050405020304"/>
              </a:rPr>
              <a:t>Similarly</a:t>
            </a:r>
            <a:r>
              <a:rPr lang="en-IN" sz="2200" dirty="0">
                <a:solidFill>
                  <a:srgbClr val="222222"/>
                </a:solidFill>
                <a:latin typeface="Times New Roman" panose="02020603050405020304"/>
                <a:ea typeface="Times New Roman" panose="02020603050405020304"/>
              </a:rPr>
              <a:t>, in the country where the price for goods is higher, will attract more supply. The effect of which would lead to fall in price of goods and hence decrease in exchange rates</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a:lnSpc>
                <a:spcPct val="150000"/>
              </a:lnSpc>
            </a:pPr>
            <a:r>
              <a:rPr lang="en-US" sz="2200" dirty="0">
                <a:solidFill>
                  <a:srgbClr val="222222"/>
                </a:solidFill>
                <a:latin typeface="Times New Roman" panose="02020603050405020304"/>
                <a:ea typeface="Times New Roman" panose="02020603050405020304"/>
              </a:rPr>
              <a:t> </a:t>
            </a:r>
            <a:r>
              <a:rPr lang="en-US" sz="2200" dirty="0" smtClean="0">
                <a:solidFill>
                  <a:srgbClr val="222222"/>
                </a:solidFill>
                <a:latin typeface="Times New Roman" panose="02020603050405020304"/>
                <a:ea typeface="Times New Roman" panose="02020603050405020304"/>
              </a:rPr>
              <a:t>T</a:t>
            </a:r>
            <a:r>
              <a:rPr lang="en-IN" sz="2200" dirty="0" smtClean="0">
                <a:solidFill>
                  <a:srgbClr val="222222"/>
                </a:solidFill>
                <a:latin typeface="Times New Roman" panose="02020603050405020304"/>
                <a:ea typeface="Times New Roman" panose="02020603050405020304"/>
              </a:rPr>
              <a:t>he </a:t>
            </a:r>
            <a:r>
              <a:rPr lang="en-IN" sz="2200" dirty="0">
                <a:solidFill>
                  <a:srgbClr val="222222"/>
                </a:solidFill>
                <a:latin typeface="Times New Roman" panose="02020603050405020304"/>
                <a:ea typeface="Times New Roman" panose="02020603050405020304"/>
              </a:rPr>
              <a:t>importers and exporters will be motivated to take advantages of such price differences.</a:t>
            </a: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Autofit/>
          </a:bodyPr>
          <a:lstStyle/>
          <a:p>
            <a:r>
              <a:rPr lang="en-IN" sz="2500" b="1" dirty="0">
                <a:solidFill>
                  <a:srgbClr val="222222"/>
                </a:solidFill>
                <a:latin typeface="Times New Roman" panose="02020603050405020304"/>
                <a:ea typeface="Times New Roman" panose="02020603050405020304"/>
              </a:rPr>
              <a:t>International</a:t>
            </a:r>
            <a:br>
              <a:rPr lang="en-IN" sz="2500" b="1" dirty="0">
                <a:solidFill>
                  <a:srgbClr val="222222"/>
                </a:solidFill>
                <a:latin typeface="Times New Roman" panose="02020603050405020304"/>
                <a:ea typeface="Times New Roman" panose="02020603050405020304"/>
              </a:rPr>
            </a:br>
            <a:r>
              <a:rPr lang="en-IN" sz="2500" b="1" dirty="0" smtClean="0">
                <a:solidFill>
                  <a:srgbClr val="222222"/>
                </a:solidFill>
                <a:latin typeface="Times New Roman" panose="02020603050405020304"/>
                <a:ea typeface="Times New Roman" panose="02020603050405020304"/>
              </a:rPr>
              <a:t>Fisher </a:t>
            </a:r>
            <a:r>
              <a:rPr lang="en-IN" sz="2500" b="1" dirty="0">
                <a:solidFill>
                  <a:srgbClr val="222222"/>
                </a:solidFill>
                <a:latin typeface="Times New Roman" panose="02020603050405020304"/>
                <a:ea typeface="Times New Roman" panose="02020603050405020304"/>
              </a:rPr>
              <a:t>Effect Theory</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fontScale="70000" lnSpcReduction="20000"/>
          </a:bodyPr>
          <a:lstStyle/>
          <a:p>
            <a:r>
              <a:rPr lang="en-IN" dirty="0">
                <a:solidFill>
                  <a:srgbClr val="222222"/>
                </a:solidFill>
                <a:latin typeface="Times New Roman" panose="02020603050405020304"/>
                <a:ea typeface="Times New Roman" panose="02020603050405020304"/>
              </a:rPr>
              <a:t>This theory was propounded by Irving Fisher in 1930s and hence the term Fisher </a:t>
            </a:r>
            <a:r>
              <a:rPr lang="en-IN" dirty="0" smtClean="0">
                <a:solidFill>
                  <a:srgbClr val="222222"/>
                </a:solidFill>
                <a:latin typeface="Times New Roman" panose="02020603050405020304"/>
                <a:ea typeface="Times New Roman" panose="02020603050405020304"/>
              </a:rPr>
              <a:t>effect).</a:t>
            </a:r>
            <a:endParaRPr lang="en-IN" dirty="0" smtClean="0">
              <a:solidFill>
                <a:srgbClr val="222222"/>
              </a:solidFill>
              <a:latin typeface="Times New Roman" panose="02020603050405020304"/>
              <a:ea typeface="Times New Roman" panose="02020603050405020304"/>
            </a:endParaRPr>
          </a:p>
          <a:p>
            <a:r>
              <a:rPr lang="en-IN" dirty="0" smtClean="0">
                <a:solidFill>
                  <a:srgbClr val="222222"/>
                </a:solidFill>
                <a:latin typeface="Times New Roman" panose="02020603050405020304"/>
                <a:ea typeface="Times New Roman" panose="02020603050405020304"/>
              </a:rPr>
              <a:t>This </a:t>
            </a:r>
            <a:r>
              <a:rPr lang="en-IN" dirty="0">
                <a:solidFill>
                  <a:srgbClr val="222222"/>
                </a:solidFill>
                <a:latin typeface="Times New Roman" panose="02020603050405020304"/>
                <a:ea typeface="Times New Roman" panose="02020603050405020304"/>
              </a:rPr>
              <a:t>theory uses interest rates rather than inflation rate differentials to explain why exchange rates change over time</a:t>
            </a:r>
            <a:r>
              <a:rPr lang="en-IN" dirty="0" smtClean="0">
                <a:solidFill>
                  <a:srgbClr val="222222"/>
                </a:solidFill>
                <a:latin typeface="Times New Roman" panose="02020603050405020304"/>
                <a:ea typeface="Times New Roman" panose="02020603050405020304"/>
              </a:rPr>
              <a:t>.</a:t>
            </a:r>
            <a:endParaRPr lang="en-IN" dirty="0" smtClean="0">
              <a:solidFill>
                <a:srgbClr val="222222"/>
              </a:solidFill>
              <a:latin typeface="Times New Roman" panose="02020603050405020304"/>
              <a:ea typeface="Times New Roman" panose="02020603050405020304"/>
            </a:endParaRPr>
          </a:p>
          <a:p>
            <a:r>
              <a:rPr lang="en-IN" dirty="0" smtClean="0">
                <a:solidFill>
                  <a:srgbClr val="222222"/>
                </a:solidFill>
                <a:latin typeface="Times New Roman" panose="02020603050405020304"/>
                <a:ea typeface="Times New Roman" panose="02020603050405020304"/>
              </a:rPr>
              <a:t> This theory </a:t>
            </a:r>
            <a:r>
              <a:rPr lang="en-IN" dirty="0">
                <a:solidFill>
                  <a:srgbClr val="222222"/>
                </a:solidFill>
                <a:latin typeface="Times New Roman" panose="02020603050405020304"/>
                <a:ea typeface="Times New Roman" panose="02020603050405020304"/>
              </a:rPr>
              <a:t>states that an increase (or decrease) in the expected inflation rate in a country will cause a proportionate increase (or decrease) in the interest rate in the </a:t>
            </a:r>
            <a:r>
              <a:rPr lang="en-IN" dirty="0" smtClean="0">
                <a:solidFill>
                  <a:srgbClr val="222222"/>
                </a:solidFill>
                <a:latin typeface="Times New Roman" panose="02020603050405020304"/>
                <a:ea typeface="Times New Roman" panose="02020603050405020304"/>
              </a:rPr>
              <a:t>country.</a:t>
            </a:r>
            <a:endParaRPr lang="en-IN" dirty="0" smtClean="0">
              <a:solidFill>
                <a:srgbClr val="222222"/>
              </a:solidFill>
              <a:latin typeface="Times New Roman" panose="02020603050405020304"/>
              <a:ea typeface="Times New Roman" panose="02020603050405020304"/>
            </a:endParaRPr>
          </a:p>
          <a:p>
            <a:r>
              <a:rPr lang="en-IN" dirty="0">
                <a:solidFill>
                  <a:srgbClr val="222222"/>
                </a:solidFill>
                <a:latin typeface="Times New Roman" panose="02020603050405020304"/>
                <a:ea typeface="Times New Roman" panose="02020603050405020304"/>
              </a:rPr>
              <a:t>T</a:t>
            </a:r>
            <a:r>
              <a:rPr lang="en-IN" dirty="0" smtClean="0">
                <a:solidFill>
                  <a:srgbClr val="222222"/>
                </a:solidFill>
                <a:latin typeface="Times New Roman" panose="02020603050405020304"/>
                <a:ea typeface="Times New Roman" panose="02020603050405020304"/>
              </a:rPr>
              <a:t>he </a:t>
            </a:r>
            <a:r>
              <a:rPr lang="en-IN" dirty="0">
                <a:solidFill>
                  <a:srgbClr val="222222"/>
                </a:solidFill>
                <a:latin typeface="Times New Roman" panose="02020603050405020304"/>
                <a:ea typeface="Times New Roman" panose="02020603050405020304"/>
              </a:rPr>
              <a:t>relationship between the </a:t>
            </a:r>
            <a:r>
              <a:rPr lang="en-IN" b="1" dirty="0">
                <a:solidFill>
                  <a:srgbClr val="222222"/>
                </a:solidFill>
                <a:latin typeface="Times New Roman" panose="02020603050405020304"/>
                <a:ea typeface="Times New Roman" panose="02020603050405020304"/>
              </a:rPr>
              <a:t>percentage change in the spot exchange rate over the time</a:t>
            </a:r>
            <a:r>
              <a:rPr lang="en-IN" dirty="0">
                <a:solidFill>
                  <a:srgbClr val="222222"/>
                </a:solidFill>
                <a:latin typeface="Times New Roman" panose="02020603050405020304"/>
                <a:ea typeface="Times New Roman" panose="02020603050405020304"/>
              </a:rPr>
              <a:t> and the </a:t>
            </a:r>
            <a:r>
              <a:rPr lang="en-IN" b="1" dirty="0">
                <a:solidFill>
                  <a:srgbClr val="222222"/>
                </a:solidFill>
                <a:latin typeface="Times New Roman" panose="02020603050405020304"/>
                <a:ea typeface="Times New Roman" panose="02020603050405020304"/>
              </a:rPr>
              <a:t>differential between interest rates in different countries</a:t>
            </a:r>
            <a:r>
              <a:rPr lang="en-IN" dirty="0">
                <a:solidFill>
                  <a:srgbClr val="222222"/>
                </a:solidFill>
                <a:latin typeface="Times New Roman" panose="02020603050405020304"/>
                <a:ea typeface="Times New Roman" panose="02020603050405020304"/>
              </a:rPr>
              <a:t> is known as the International Fisher Effect. </a:t>
            </a:r>
            <a:endParaRPr lang="en-IN" dirty="0" smtClean="0">
              <a:solidFill>
                <a:srgbClr val="222222"/>
              </a:solidFill>
              <a:latin typeface="Times New Roman" panose="02020603050405020304"/>
              <a:ea typeface="Times New Roman" panose="02020603050405020304"/>
            </a:endParaRPr>
          </a:p>
          <a:p>
            <a:r>
              <a:rPr lang="en-IN" dirty="0" smtClean="0">
                <a:solidFill>
                  <a:srgbClr val="222222"/>
                </a:solidFill>
                <a:latin typeface="Times New Roman" panose="02020603050405020304"/>
                <a:ea typeface="Times New Roman" panose="02020603050405020304"/>
              </a:rPr>
              <a:t>The </a:t>
            </a:r>
            <a:r>
              <a:rPr lang="en-IN" dirty="0">
                <a:solidFill>
                  <a:srgbClr val="222222"/>
                </a:solidFill>
                <a:latin typeface="Times New Roman" panose="02020603050405020304"/>
                <a:ea typeface="Times New Roman" panose="02020603050405020304"/>
              </a:rPr>
              <a:t>nominal interest rates are related to real interest rates and inflation </a:t>
            </a:r>
            <a:r>
              <a:rPr lang="en-IN" dirty="0" err="1">
                <a:solidFill>
                  <a:srgbClr val="222222"/>
                </a:solidFill>
                <a:latin typeface="Times New Roman" panose="02020603050405020304"/>
                <a:ea typeface="Times New Roman" panose="02020603050405020304"/>
              </a:rPr>
              <a:t>ratęs</a:t>
            </a:r>
            <a:r>
              <a:rPr lang="en-IN" dirty="0">
                <a:solidFill>
                  <a:srgbClr val="222222"/>
                </a:solidFill>
                <a:latin typeface="Times New Roman" panose="02020603050405020304"/>
                <a:ea typeface="Times New Roman" panose="02020603050405020304"/>
              </a:rPr>
              <a:t>. </a:t>
            </a:r>
            <a:endParaRPr lang="en-IN" dirty="0" smtClean="0">
              <a:solidFill>
                <a:srgbClr val="222222"/>
              </a:solidFill>
              <a:latin typeface="Times New Roman" panose="02020603050405020304"/>
              <a:ea typeface="Times New Roman" panose="02020603050405020304"/>
            </a:endParaRPr>
          </a:p>
          <a:p>
            <a:r>
              <a:rPr lang="en-IN" dirty="0" smtClean="0">
                <a:solidFill>
                  <a:srgbClr val="222222"/>
                </a:solidFill>
                <a:latin typeface="Times New Roman" panose="02020603050405020304"/>
                <a:ea typeface="Times New Roman" panose="02020603050405020304"/>
              </a:rPr>
              <a:t>Real </a:t>
            </a:r>
            <a:r>
              <a:rPr lang="en-IN" dirty="0">
                <a:solidFill>
                  <a:srgbClr val="222222"/>
                </a:solidFill>
                <a:latin typeface="Times New Roman" panose="02020603050405020304"/>
                <a:ea typeface="Times New Roman" panose="02020603050405020304"/>
              </a:rPr>
              <a:t>interest rate means inflation adjusted interest rate.</a:t>
            </a:r>
            <a:br>
              <a:rPr lang="en-IN" dirty="0">
                <a:solidFill>
                  <a:srgbClr val="222222"/>
                </a:solidFill>
                <a:latin typeface="Times New Roman" panose="02020603050405020304"/>
                <a:ea typeface="Times New Roman" panose="02020603050405020304"/>
              </a:rPr>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marL="0" indent="0">
              <a:buNone/>
            </a:pPr>
            <a:r>
              <a:rPr lang="en-IN" sz="2200" dirty="0" smtClean="0">
                <a:solidFill>
                  <a:srgbClr val="222222"/>
                </a:solidFill>
                <a:latin typeface="Times New Roman" panose="02020603050405020304"/>
                <a:ea typeface="Times New Roman" panose="02020603050405020304"/>
              </a:rPr>
              <a:t>When </a:t>
            </a:r>
            <a:r>
              <a:rPr lang="en-IN" sz="2200" dirty="0">
                <a:solidFill>
                  <a:srgbClr val="222222"/>
                </a:solidFill>
                <a:latin typeface="Times New Roman" panose="02020603050405020304"/>
                <a:ea typeface="Times New Roman" panose="02020603050405020304"/>
              </a:rPr>
              <a:t>higher inflation rate is </a:t>
            </a:r>
            <a:r>
              <a:rPr lang="en-IN" sz="2200" dirty="0" smtClean="0">
                <a:solidFill>
                  <a:srgbClr val="222222"/>
                </a:solidFill>
                <a:latin typeface="Times New Roman" panose="02020603050405020304"/>
                <a:ea typeface="Times New Roman" panose="02020603050405020304"/>
              </a:rPr>
              <a:t>expected, </a:t>
            </a:r>
            <a:r>
              <a:rPr lang="en-IN" sz="2200" dirty="0">
                <a:solidFill>
                  <a:srgbClr val="222222"/>
                </a:solidFill>
                <a:latin typeface="Times New Roman" panose="02020603050405020304"/>
                <a:ea typeface="Times New Roman" panose="02020603050405020304"/>
              </a:rPr>
              <a:t>nominal interest rate will be higher and vice </a:t>
            </a:r>
            <a:r>
              <a:rPr lang="en-IN" sz="2200" dirty="0" smtClean="0">
                <a:solidFill>
                  <a:srgbClr val="222222"/>
                </a:solidFill>
                <a:latin typeface="Times New Roman" panose="02020603050405020304"/>
                <a:ea typeface="Times New Roman" panose="02020603050405020304"/>
              </a:rPr>
              <a:t>versa. It </a:t>
            </a:r>
            <a:r>
              <a:rPr lang="en-IN" sz="2200" dirty="0">
                <a:solidFill>
                  <a:srgbClr val="222222"/>
                </a:solidFill>
                <a:latin typeface="Times New Roman" panose="02020603050405020304"/>
                <a:ea typeface="Times New Roman" panose="02020603050405020304"/>
              </a:rPr>
              <a:t>can be written as below:</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n</a:t>
            </a:r>
            <a:r>
              <a:rPr lang="en-IN" sz="2200" dirty="0" smtClean="0">
                <a:solidFill>
                  <a:srgbClr val="222222"/>
                </a:solidFill>
                <a:latin typeface="Times New Roman" panose="02020603050405020304"/>
                <a:ea typeface="Times New Roman" panose="02020603050405020304"/>
              </a:rPr>
              <a:t> = r + i</a:t>
            </a:r>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where,</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n</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 nominal rate of interest</a:t>
            </a: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r   = real </a:t>
            </a:r>
            <a:r>
              <a:rPr lang="en-IN" sz="2200" dirty="0">
                <a:solidFill>
                  <a:srgbClr val="222222"/>
                </a:solidFill>
                <a:latin typeface="Times New Roman" panose="02020603050405020304"/>
                <a:ea typeface="Times New Roman" panose="02020603050405020304"/>
              </a:rPr>
              <a:t>rate of interest</a:t>
            </a: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i    = </a:t>
            </a:r>
            <a:r>
              <a:rPr lang="en-IN" sz="2200" dirty="0">
                <a:solidFill>
                  <a:srgbClr val="222222"/>
                </a:solidFill>
                <a:latin typeface="Times New Roman" panose="02020603050405020304"/>
                <a:ea typeface="Times New Roman" panose="02020603050405020304"/>
              </a:rPr>
              <a:t>rate of inflation</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069160"/>
          </a:xfrm>
          <a:solidFill>
            <a:schemeClr val="accent3">
              <a:lumMod val="20000"/>
              <a:lumOff val="80000"/>
            </a:schemeClr>
          </a:solidFill>
        </p:spPr>
        <p:txBody>
          <a:bodyPr>
            <a:noAutofit/>
          </a:bodyPr>
          <a:lstStyle/>
          <a:p>
            <a:pPr>
              <a:lnSpc>
                <a:spcPct val="150000"/>
              </a:lnSpc>
            </a:pPr>
            <a:r>
              <a:rPr lang="en-IN" sz="2200" dirty="0" smtClean="0">
                <a:solidFill>
                  <a:srgbClr val="222222"/>
                </a:solidFill>
                <a:latin typeface="Times New Roman" panose="02020603050405020304"/>
                <a:ea typeface="Times New Roman" panose="02020603050405020304"/>
              </a:rPr>
              <a:t>The </a:t>
            </a:r>
            <a:r>
              <a:rPr lang="en-IN" sz="2200" b="1" dirty="0">
                <a:solidFill>
                  <a:srgbClr val="222222"/>
                </a:solidFill>
                <a:latin typeface="Times New Roman" panose="02020603050405020304"/>
                <a:ea typeface="Times New Roman" panose="02020603050405020304"/>
              </a:rPr>
              <a:t>PPP theory</a:t>
            </a:r>
            <a:r>
              <a:rPr lang="en-IN" sz="2200" dirty="0">
                <a:solidFill>
                  <a:srgbClr val="222222"/>
                </a:solidFill>
                <a:latin typeface="Times New Roman" panose="02020603050405020304"/>
                <a:ea typeface="Times New Roman" panose="02020603050405020304"/>
              </a:rPr>
              <a:t> suggests that exchange rate movements are caused by </a:t>
            </a:r>
            <a:r>
              <a:rPr lang="en-IN" sz="2200" b="1" dirty="0">
                <a:solidFill>
                  <a:srgbClr val="222222"/>
                </a:solidFill>
                <a:latin typeface="Times New Roman" panose="02020603050405020304"/>
                <a:ea typeface="Times New Roman" panose="02020603050405020304"/>
              </a:rPr>
              <a:t>inflation rate differentials</a:t>
            </a:r>
            <a:r>
              <a:rPr lang="en-IN" sz="2200" dirty="0">
                <a:solidFill>
                  <a:srgbClr val="222222"/>
                </a:solidFill>
                <a:latin typeface="Times New Roman" panose="02020603050405020304"/>
                <a:ea typeface="Times New Roman" panose="02020603050405020304"/>
              </a:rPr>
              <a:t>. </a:t>
            </a:r>
            <a:endParaRPr lang="en-IN" sz="2200" dirty="0" smtClean="0">
              <a:solidFill>
                <a:srgbClr val="222222"/>
              </a:solidFill>
              <a:latin typeface="Times New Roman" panose="02020603050405020304"/>
              <a:ea typeface="Times New Roman" panose="02020603050405020304"/>
            </a:endParaRPr>
          </a:p>
          <a:p>
            <a:pPr>
              <a:lnSpc>
                <a:spcPct val="150000"/>
              </a:lnSpc>
            </a:pPr>
            <a:r>
              <a:rPr lang="en-IN" sz="2200" dirty="0" smtClean="0">
                <a:solidFill>
                  <a:srgbClr val="222222"/>
                </a:solidFill>
                <a:latin typeface="Times New Roman" panose="02020603050405020304"/>
                <a:ea typeface="Times New Roman" panose="02020603050405020304"/>
              </a:rPr>
              <a:t>But t</a:t>
            </a:r>
            <a:r>
              <a:rPr lang="en-IN" sz="2200" dirty="0" smtClean="0">
                <a:solidFill>
                  <a:srgbClr val="222222"/>
                </a:solidFill>
                <a:latin typeface="Times New Roman" panose="02020603050405020304"/>
                <a:ea typeface="Times New Roman" panose="02020603050405020304"/>
              </a:rPr>
              <a:t>he </a:t>
            </a:r>
            <a:r>
              <a:rPr lang="en-IN" sz="2200" b="1" dirty="0">
                <a:solidFill>
                  <a:srgbClr val="222222"/>
                </a:solidFill>
                <a:latin typeface="Times New Roman" panose="02020603050405020304"/>
                <a:ea typeface="Times New Roman" panose="02020603050405020304"/>
              </a:rPr>
              <a:t>IFE</a:t>
            </a:r>
            <a:r>
              <a:rPr lang="en-IN" sz="2200" dirty="0">
                <a:solidFill>
                  <a:srgbClr val="222222"/>
                </a:solidFill>
                <a:latin typeface="Times New Roman" panose="02020603050405020304"/>
                <a:ea typeface="Times New Roman" panose="02020603050405020304"/>
              </a:rPr>
              <a:t> </a:t>
            </a:r>
            <a:r>
              <a:rPr lang="en-IN" sz="2200" b="1" dirty="0" smtClean="0">
                <a:solidFill>
                  <a:srgbClr val="222222"/>
                </a:solidFill>
                <a:latin typeface="Times New Roman" panose="02020603050405020304"/>
                <a:ea typeface="Times New Roman" panose="02020603050405020304"/>
              </a:rPr>
              <a:t>theory</a:t>
            </a:r>
            <a:r>
              <a:rPr lang="en-IN" sz="2200" dirty="0" smtClean="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states </a:t>
            </a:r>
            <a:r>
              <a:rPr lang="en-IN" sz="2200" dirty="0">
                <a:solidFill>
                  <a:srgbClr val="222222"/>
                </a:solidFill>
                <a:latin typeface="Times New Roman" panose="02020603050405020304"/>
                <a:ea typeface="Times New Roman" panose="02020603050405020304"/>
              </a:rPr>
              <a:t>that the nominal interest rate differential would be equal to the expected inflation rate differential between the two countries. We can say,</a:t>
            </a:r>
            <a:br>
              <a:rPr lang="en-IN" sz="2200" dirty="0">
                <a:solidFill>
                  <a:srgbClr val="222222"/>
                </a:solidFill>
                <a:latin typeface="Times New Roman" panose="02020603050405020304"/>
                <a:ea typeface="Times New Roman" panose="02020603050405020304"/>
              </a:rPr>
            </a:br>
            <a:r>
              <a:rPr lang="en-IN" sz="2000" b="1" dirty="0" smtClean="0">
                <a:solidFill>
                  <a:srgbClr val="222222"/>
                </a:solidFill>
                <a:latin typeface="Times New Roman" panose="02020603050405020304"/>
                <a:ea typeface="Times New Roman" panose="02020603050405020304"/>
              </a:rPr>
              <a:t>Nominal </a:t>
            </a:r>
            <a:r>
              <a:rPr lang="en-IN" sz="2000" b="1" dirty="0">
                <a:solidFill>
                  <a:srgbClr val="222222"/>
                </a:solidFill>
                <a:latin typeface="Times New Roman" panose="02020603050405020304"/>
                <a:ea typeface="Times New Roman" panose="02020603050405020304"/>
              </a:rPr>
              <a:t>interest rate differential = Expected inflation rate </a:t>
            </a:r>
            <a:r>
              <a:rPr lang="en-IN" sz="2000" b="1" dirty="0" smtClean="0">
                <a:solidFill>
                  <a:srgbClr val="222222"/>
                </a:solidFill>
                <a:latin typeface="Times New Roman" panose="02020603050405020304"/>
                <a:ea typeface="Times New Roman" panose="02020603050405020304"/>
              </a:rPr>
              <a:t>differential</a:t>
            </a:r>
            <a:endParaRPr lang="en-IN" sz="2000" b="1" dirty="0" smtClean="0">
              <a:solidFill>
                <a:srgbClr val="222222"/>
              </a:solidFill>
              <a:latin typeface="Times New Roman" panose="02020603050405020304"/>
              <a:ea typeface="Times New Roman" panose="02020603050405020304"/>
            </a:endParaRPr>
          </a:p>
          <a:p>
            <a:pPr marL="0" indent="0">
              <a:buNone/>
            </a:pPr>
            <a:r>
              <a:rPr lang="en-US" sz="2000" b="1" dirty="0">
                <a:solidFill>
                  <a:srgbClr val="222222"/>
                </a:solidFill>
                <a:latin typeface="Times New Roman" panose="02020603050405020304"/>
                <a:ea typeface="Times New Roman" panose="02020603050405020304"/>
              </a:rPr>
              <a:t>	</a:t>
            </a:r>
            <a:r>
              <a:rPr lang="en-US" sz="2000" b="1" dirty="0" smtClean="0">
                <a:solidFill>
                  <a:srgbClr val="222222"/>
                </a:solidFill>
                <a:latin typeface="Times New Roman" panose="02020603050405020304"/>
                <a:ea typeface="Times New Roman" panose="02020603050405020304"/>
              </a:rPr>
              <a:t>	</a:t>
            </a:r>
            <a:r>
              <a:rPr lang="en-US" sz="2000" b="1" u="sng" dirty="0" smtClean="0">
                <a:solidFill>
                  <a:srgbClr val="222222"/>
                </a:solidFill>
                <a:latin typeface="Times New Roman" panose="02020603050405020304"/>
                <a:ea typeface="Times New Roman" panose="02020603050405020304"/>
              </a:rPr>
              <a:t>1 + </a:t>
            </a:r>
            <a:r>
              <a:rPr lang="en-US" sz="2400" b="1" u="sng" dirty="0" err="1" smtClean="0">
                <a:solidFill>
                  <a:srgbClr val="222222"/>
                </a:solidFill>
                <a:latin typeface="Times New Roman" panose="02020603050405020304"/>
                <a:ea typeface="Times New Roman" panose="02020603050405020304"/>
              </a:rPr>
              <a:t>r</a:t>
            </a:r>
            <a:r>
              <a:rPr lang="en-US" sz="2000" b="1" u="sng" dirty="0" err="1" smtClean="0">
                <a:solidFill>
                  <a:srgbClr val="222222"/>
                </a:solidFill>
                <a:latin typeface="Times New Roman" panose="02020603050405020304"/>
                <a:ea typeface="Times New Roman" panose="02020603050405020304"/>
              </a:rPr>
              <a:t>a</a:t>
            </a:r>
            <a:r>
              <a:rPr lang="en-US" sz="2000" b="1" u="sng" dirty="0" smtClean="0">
                <a:solidFill>
                  <a:srgbClr val="222222"/>
                </a:solidFill>
                <a:latin typeface="Times New Roman" panose="02020603050405020304"/>
                <a:ea typeface="Times New Roman" panose="02020603050405020304"/>
              </a:rPr>
              <a:t> </a:t>
            </a:r>
            <a:r>
              <a:rPr lang="en-US" sz="2000" b="1" dirty="0" smtClean="0">
                <a:solidFill>
                  <a:srgbClr val="222222"/>
                </a:solidFill>
                <a:latin typeface="Times New Roman" panose="02020603050405020304"/>
                <a:ea typeface="Times New Roman" panose="02020603050405020304"/>
              </a:rPr>
              <a:t>   =    </a:t>
            </a:r>
            <a:r>
              <a:rPr lang="en-US" sz="2000" b="1" u="sng" dirty="0" smtClean="0">
                <a:solidFill>
                  <a:srgbClr val="222222"/>
                </a:solidFill>
                <a:latin typeface="Times New Roman" panose="02020603050405020304"/>
                <a:ea typeface="Times New Roman" panose="02020603050405020304"/>
              </a:rPr>
              <a:t> E(1 + </a:t>
            </a:r>
            <a:r>
              <a:rPr lang="en-US" sz="2400" b="1" u="sng" dirty="0" err="1" smtClean="0">
                <a:solidFill>
                  <a:srgbClr val="222222"/>
                </a:solidFill>
                <a:latin typeface="Times New Roman" panose="02020603050405020304"/>
                <a:ea typeface="Times New Roman" panose="02020603050405020304"/>
              </a:rPr>
              <a:t>i</a:t>
            </a:r>
            <a:r>
              <a:rPr lang="en-US" sz="2000" b="1" u="sng" dirty="0" err="1" smtClean="0">
                <a:solidFill>
                  <a:srgbClr val="222222"/>
                </a:solidFill>
                <a:latin typeface="Times New Roman" panose="02020603050405020304"/>
                <a:ea typeface="Times New Roman" panose="02020603050405020304"/>
              </a:rPr>
              <a:t>a</a:t>
            </a:r>
            <a:r>
              <a:rPr lang="en-US" sz="2000" b="1" u="sng" dirty="0" smtClean="0">
                <a:solidFill>
                  <a:srgbClr val="222222"/>
                </a:solidFill>
                <a:latin typeface="Times New Roman" panose="02020603050405020304"/>
                <a:ea typeface="Times New Roman" panose="02020603050405020304"/>
              </a:rPr>
              <a:t>)</a:t>
            </a:r>
            <a:endParaRPr lang="en-US" sz="2000" b="1" u="sng" dirty="0" smtClean="0">
              <a:solidFill>
                <a:srgbClr val="222222"/>
              </a:solidFill>
              <a:latin typeface="Times New Roman" panose="02020603050405020304"/>
              <a:ea typeface="Times New Roman" panose="02020603050405020304"/>
            </a:endParaRPr>
          </a:p>
          <a:p>
            <a:pPr marL="0" indent="0">
              <a:buNone/>
            </a:pPr>
            <a:r>
              <a:rPr lang="en-US" sz="2000" b="1" dirty="0">
                <a:solidFill>
                  <a:srgbClr val="222222"/>
                </a:solidFill>
                <a:latin typeface="Times New Roman" panose="02020603050405020304"/>
                <a:ea typeface="Times New Roman" panose="02020603050405020304"/>
              </a:rPr>
              <a:t>	 </a:t>
            </a:r>
            <a:r>
              <a:rPr lang="en-US" sz="2000" b="1" dirty="0" smtClean="0">
                <a:solidFill>
                  <a:srgbClr val="222222"/>
                </a:solidFill>
                <a:latin typeface="Times New Roman" panose="02020603050405020304"/>
                <a:ea typeface="Times New Roman" panose="02020603050405020304"/>
              </a:rPr>
              <a:t>	1 </a:t>
            </a:r>
            <a:r>
              <a:rPr lang="en-US" sz="2000" b="1" dirty="0">
                <a:solidFill>
                  <a:srgbClr val="222222"/>
                </a:solidFill>
                <a:latin typeface="Times New Roman" panose="02020603050405020304"/>
                <a:ea typeface="Times New Roman" panose="02020603050405020304"/>
              </a:rPr>
              <a:t>+ </a:t>
            </a:r>
            <a:r>
              <a:rPr lang="en-US" sz="2400" b="1" dirty="0" err="1" smtClean="0">
                <a:solidFill>
                  <a:srgbClr val="222222"/>
                </a:solidFill>
                <a:latin typeface="Times New Roman" panose="02020603050405020304"/>
                <a:ea typeface="Times New Roman" panose="02020603050405020304"/>
              </a:rPr>
              <a:t>r</a:t>
            </a:r>
            <a:r>
              <a:rPr lang="en-US" sz="2000" b="1" dirty="0" err="1" smtClean="0">
                <a:solidFill>
                  <a:srgbClr val="222222"/>
                </a:solidFill>
                <a:latin typeface="Times New Roman" panose="02020603050405020304"/>
                <a:ea typeface="Times New Roman" panose="02020603050405020304"/>
              </a:rPr>
              <a:t>b</a:t>
            </a:r>
            <a:r>
              <a:rPr lang="en-US" sz="2000" b="1" dirty="0" smtClean="0">
                <a:solidFill>
                  <a:srgbClr val="222222"/>
                </a:solidFill>
                <a:latin typeface="Times New Roman" panose="02020603050405020304"/>
                <a:ea typeface="Times New Roman" panose="02020603050405020304"/>
              </a:rPr>
              <a:t>  </a:t>
            </a:r>
            <a:r>
              <a:rPr lang="en-US" sz="2000" b="1" dirty="0">
                <a:solidFill>
                  <a:srgbClr val="222222"/>
                </a:solidFill>
                <a:latin typeface="Times New Roman" panose="02020603050405020304"/>
                <a:ea typeface="Times New Roman" panose="02020603050405020304"/>
              </a:rPr>
              <a:t> </a:t>
            </a:r>
            <a:r>
              <a:rPr lang="en-US" sz="2000" b="1" dirty="0" smtClean="0">
                <a:solidFill>
                  <a:srgbClr val="222222"/>
                </a:solidFill>
                <a:latin typeface="Times New Roman" panose="02020603050405020304"/>
                <a:ea typeface="Times New Roman" panose="02020603050405020304"/>
              </a:rPr>
              <a:t>       </a:t>
            </a:r>
            <a:r>
              <a:rPr lang="en-US" sz="2000" b="1" dirty="0">
                <a:solidFill>
                  <a:srgbClr val="222222"/>
                </a:solidFill>
                <a:latin typeface="Times New Roman" panose="02020603050405020304"/>
                <a:ea typeface="Times New Roman" panose="02020603050405020304"/>
              </a:rPr>
              <a:t>E(1 + </a:t>
            </a:r>
            <a:r>
              <a:rPr lang="en-US" sz="2400" b="1" dirty="0" err="1" smtClean="0">
                <a:solidFill>
                  <a:srgbClr val="222222"/>
                </a:solidFill>
                <a:latin typeface="Times New Roman" panose="02020603050405020304"/>
                <a:ea typeface="Times New Roman" panose="02020603050405020304"/>
              </a:rPr>
              <a:t>i</a:t>
            </a:r>
            <a:r>
              <a:rPr lang="en-US" sz="2000" b="1" dirty="0" err="1" smtClean="0">
                <a:solidFill>
                  <a:srgbClr val="222222"/>
                </a:solidFill>
                <a:latin typeface="Times New Roman" panose="02020603050405020304"/>
                <a:ea typeface="Times New Roman" panose="02020603050405020304"/>
              </a:rPr>
              <a:t>b</a:t>
            </a:r>
            <a:r>
              <a:rPr lang="en-US" sz="2000" b="1" dirty="0" smtClean="0">
                <a:solidFill>
                  <a:srgbClr val="222222"/>
                </a:solidFill>
                <a:latin typeface="Times New Roman" panose="02020603050405020304"/>
                <a:ea typeface="Times New Roman" panose="02020603050405020304"/>
              </a:rPr>
              <a:t>)</a:t>
            </a:r>
            <a:endParaRPr lang="en-IN" sz="2000" b="1" dirty="0" smtClean="0">
              <a:solidFill>
                <a:srgbClr val="222222"/>
              </a:solidFill>
              <a:latin typeface="Times New Roman" panose="02020603050405020304"/>
              <a:ea typeface="Times New Roman" panose="02020603050405020304"/>
            </a:endParaRPr>
          </a:p>
          <a:p>
            <a:pPr>
              <a:lnSpc>
                <a:spcPct val="150000"/>
              </a:lnSpc>
            </a:pPr>
            <a:r>
              <a:rPr lang="en-IN" sz="2000" b="1"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nominal interest rate would also include the default risk of an investment.</a:t>
            </a: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endParaRPr lang="en-IN" dirty="0"/>
          </a:p>
        </p:txBody>
      </p:sp>
      <p:sp>
        <p:nvSpPr>
          <p:cNvPr id="3" name="Content Placeholder 2"/>
          <p:cNvSpPr>
            <a:spLocks noGrp="1"/>
          </p:cNvSpPr>
          <p:nvPr>
            <p:ph idx="1"/>
          </p:nvPr>
        </p:nvSpPr>
        <p:spPr>
          <a:xfrm>
            <a:off x="457200" y="1412776"/>
            <a:ext cx="8229600" cy="3672408"/>
          </a:xfrm>
          <a:solidFill>
            <a:schemeClr val="accent3">
              <a:lumMod val="20000"/>
              <a:lumOff val="80000"/>
            </a:schemeClr>
          </a:solidFill>
        </p:spPr>
        <p:txBody>
          <a:bodyPr>
            <a:noAutofit/>
          </a:bodyPr>
          <a:lstStyle/>
          <a:p>
            <a:pPr>
              <a:lnSpc>
                <a:spcPct val="115000"/>
              </a:lnSpc>
              <a:spcAft>
                <a:spcPts val="0"/>
              </a:spcAft>
            </a:pPr>
            <a:r>
              <a:rPr lang="en-IN" sz="2200" dirty="0">
                <a:solidFill>
                  <a:srgbClr val="222222"/>
                </a:solidFill>
                <a:latin typeface="Times New Roman" panose="02020603050405020304"/>
                <a:ea typeface="Times New Roman" panose="02020603050405020304"/>
                <a:cs typeface="Times New Roman" panose="02020603050405020304"/>
              </a:rPr>
              <a:t>Suppose the nominal interest rate is 6% in USA.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spcAft>
                <a:spcPts val="0"/>
              </a:spcAft>
            </a:pPr>
            <a:r>
              <a:rPr lang="en-IN" sz="2200" dirty="0" smtClean="0">
                <a:solidFill>
                  <a:srgbClr val="222222"/>
                </a:solidFill>
                <a:latin typeface="Times New Roman" panose="02020603050405020304"/>
                <a:ea typeface="Times New Roman" panose="02020603050405020304"/>
                <a:cs typeface="Times New Roman" panose="02020603050405020304"/>
              </a:rPr>
              <a:t>Investors </a:t>
            </a:r>
            <a:r>
              <a:rPr lang="en-IN" sz="2200" dirty="0">
                <a:solidFill>
                  <a:srgbClr val="222222"/>
                </a:solidFill>
                <a:latin typeface="Times New Roman" panose="02020603050405020304"/>
                <a:ea typeface="Times New Roman" panose="02020603050405020304"/>
                <a:cs typeface="Times New Roman" panose="02020603050405020304"/>
              </a:rPr>
              <a:t>in USA expect a 4% rate of inflation.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marL="0" indent="0">
              <a:lnSpc>
                <a:spcPct val="115000"/>
              </a:lnSpc>
              <a:spcAft>
                <a:spcPts val="0"/>
              </a:spcAft>
              <a:buNone/>
            </a:pPr>
            <a:r>
              <a:rPr lang="en-IN" sz="2200" dirty="0">
                <a:solidFill>
                  <a:srgbClr val="222222"/>
                </a:solidFill>
                <a:latin typeface="Times New Roman" panose="02020603050405020304"/>
                <a:ea typeface="Times New Roman" panose="02020603050405020304"/>
                <a:cs typeface="Times New Roman" panose="02020603050405020304"/>
              </a:rPr>
              <a:t>	</a:t>
            </a:r>
            <a:r>
              <a:rPr lang="en-IN" sz="2200" dirty="0" smtClean="0">
                <a:solidFill>
                  <a:srgbClr val="222222"/>
                </a:solidFill>
                <a:latin typeface="Times New Roman" panose="02020603050405020304"/>
                <a:ea typeface="Times New Roman" panose="02020603050405020304"/>
                <a:cs typeface="Times New Roman" panose="02020603050405020304"/>
              </a:rPr>
              <a:t>Then real </a:t>
            </a:r>
            <a:r>
              <a:rPr lang="en-IN" sz="2200" dirty="0">
                <a:solidFill>
                  <a:srgbClr val="222222"/>
                </a:solidFill>
                <a:latin typeface="Times New Roman" panose="02020603050405020304"/>
                <a:ea typeface="Times New Roman" panose="02020603050405020304"/>
                <a:cs typeface="Times New Roman" panose="02020603050405020304"/>
              </a:rPr>
              <a:t>return </a:t>
            </a:r>
            <a:r>
              <a:rPr lang="en-IN" sz="2200" dirty="0" smtClean="0">
                <a:solidFill>
                  <a:srgbClr val="222222"/>
                </a:solidFill>
                <a:latin typeface="Times New Roman" panose="02020603050405020304"/>
                <a:ea typeface="Times New Roman" panose="02020603050405020304"/>
                <a:cs typeface="Times New Roman" panose="02020603050405020304"/>
              </a:rPr>
              <a:t>= 2</a:t>
            </a:r>
            <a:r>
              <a:rPr lang="en-IN" sz="2200" dirty="0">
                <a:solidFill>
                  <a:srgbClr val="222222"/>
                </a:solidFill>
                <a:latin typeface="Times New Roman" panose="02020603050405020304"/>
                <a:ea typeface="Times New Roman" panose="02020603050405020304"/>
                <a:cs typeface="Times New Roman" panose="02020603050405020304"/>
              </a:rPr>
              <a:t>% over one year.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IN" sz="2200" dirty="0" smtClean="0">
                <a:solidFill>
                  <a:srgbClr val="222222"/>
                </a:solidFill>
                <a:latin typeface="Times New Roman" panose="02020603050405020304"/>
                <a:ea typeface="Times New Roman" panose="02020603050405020304"/>
                <a:cs typeface="Times New Roman" panose="02020603050405020304"/>
              </a:rPr>
              <a:t>Suppose </a:t>
            </a:r>
            <a:r>
              <a:rPr lang="en-IN" sz="2200" dirty="0">
                <a:solidFill>
                  <a:srgbClr val="222222"/>
                </a:solidFill>
                <a:latin typeface="Times New Roman" panose="02020603050405020304"/>
                <a:ea typeface="Times New Roman" panose="02020603050405020304"/>
                <a:cs typeface="Times New Roman" panose="02020603050405020304"/>
              </a:rPr>
              <a:t>the nominal interest rate in India is 11%.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a:lnSpc>
                <a:spcPct val="115000"/>
              </a:lnSpc>
            </a:pPr>
            <a:r>
              <a:rPr lang="en-IN" sz="2200" dirty="0" smtClean="0">
                <a:solidFill>
                  <a:srgbClr val="222222"/>
                </a:solidFill>
                <a:latin typeface="Times New Roman" panose="02020603050405020304"/>
                <a:ea typeface="Times New Roman" panose="02020603050405020304"/>
                <a:cs typeface="Times New Roman" panose="02020603050405020304"/>
              </a:rPr>
              <a:t>Given </a:t>
            </a:r>
            <a:r>
              <a:rPr lang="en-IN" sz="2200" dirty="0">
                <a:solidFill>
                  <a:srgbClr val="222222"/>
                </a:solidFill>
                <a:latin typeface="Times New Roman" panose="02020603050405020304"/>
                <a:ea typeface="Times New Roman" panose="02020603050405020304"/>
                <a:cs typeface="Times New Roman" panose="02020603050405020304"/>
              </a:rPr>
              <a:t>that investors in India also require a real return of 2%, </a:t>
            </a:r>
            <a:endParaRPr lang="en-IN" sz="2200" dirty="0" smtClean="0">
              <a:solidFill>
                <a:srgbClr val="222222"/>
              </a:solidFill>
              <a:latin typeface="Times New Roman" panose="02020603050405020304"/>
              <a:ea typeface="Times New Roman" panose="02020603050405020304"/>
              <a:cs typeface="Times New Roman" panose="02020603050405020304"/>
            </a:endParaRPr>
          </a:p>
          <a:p>
            <a:pPr marL="0" indent="0">
              <a:lnSpc>
                <a:spcPct val="115000"/>
              </a:lnSpc>
              <a:buNone/>
            </a:pPr>
            <a:r>
              <a:rPr lang="en-IN" sz="2200" dirty="0">
                <a:solidFill>
                  <a:srgbClr val="222222"/>
                </a:solidFill>
                <a:latin typeface="Times New Roman" panose="02020603050405020304"/>
                <a:ea typeface="Times New Roman" panose="02020603050405020304"/>
                <a:cs typeface="Times New Roman" panose="02020603050405020304"/>
              </a:rPr>
              <a:t>	</a:t>
            </a:r>
            <a:r>
              <a:rPr lang="en-IN" sz="2200" dirty="0" smtClean="0">
                <a:solidFill>
                  <a:srgbClr val="222222"/>
                </a:solidFill>
                <a:latin typeface="Times New Roman" panose="02020603050405020304"/>
                <a:ea typeface="Times New Roman" panose="02020603050405020304"/>
                <a:cs typeface="Times New Roman" panose="02020603050405020304"/>
              </a:rPr>
              <a:t>the </a:t>
            </a:r>
            <a:r>
              <a:rPr lang="en-IN" sz="2200" dirty="0">
                <a:solidFill>
                  <a:srgbClr val="222222"/>
                </a:solidFill>
                <a:latin typeface="Times New Roman" panose="02020603050405020304"/>
                <a:ea typeface="Times New Roman" panose="02020603050405020304"/>
                <a:cs typeface="Times New Roman" panose="02020603050405020304"/>
              </a:rPr>
              <a:t>expected inflation rate in India must be 9</a:t>
            </a:r>
            <a:r>
              <a:rPr lang="en-IN" sz="2200" dirty="0" smtClean="0">
                <a:solidFill>
                  <a:srgbClr val="222222"/>
                </a:solidFill>
                <a:latin typeface="Times New Roman" panose="02020603050405020304"/>
                <a:ea typeface="Times New Roman" panose="02020603050405020304"/>
                <a:cs typeface="Times New Roman" panose="02020603050405020304"/>
              </a:rPr>
              <a:t>%.</a:t>
            </a:r>
            <a:endParaRPr lang="en-IN" sz="2200" dirty="0" smtClean="0">
              <a:solidFill>
                <a:srgbClr val="222222"/>
              </a:solidFill>
              <a:latin typeface="Times New Roman" panose="02020603050405020304"/>
              <a:ea typeface="Times New Roman" panose="02020603050405020304"/>
              <a:cs typeface="Times New Roman" panose="02020603050405020304"/>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7553</Words>
  <Application>WPS Presentation</Application>
  <PresentationFormat>On-screen Show (4:3)</PresentationFormat>
  <Paragraphs>128</Paragraphs>
  <Slides>19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19</vt:i4>
      </vt:variant>
    </vt:vector>
  </HeadingPairs>
  <TitlesOfParts>
    <vt:vector size="29" baseType="lpstr">
      <vt:lpstr>Arial</vt:lpstr>
      <vt:lpstr>SimSun</vt:lpstr>
      <vt:lpstr>Wingdings</vt:lpstr>
      <vt:lpstr>Times New Roman</vt:lpstr>
      <vt:lpstr>Calibri</vt:lpstr>
      <vt:lpstr>Times New Roman</vt:lpstr>
      <vt:lpstr>Microsoft YaHei</vt:lpstr>
      <vt:lpstr>Arial Unicode MS</vt:lpstr>
      <vt:lpstr>Calibri</vt:lpstr>
      <vt:lpstr>Office Theme</vt:lpstr>
      <vt:lpstr>Purchasing Power Parity(PPP) Theory </vt:lpstr>
      <vt:lpstr>Purchasing Power Parity(PPP) Theory </vt:lpstr>
      <vt:lpstr>PowerPoint 演示文稿</vt:lpstr>
      <vt:lpstr>PowerPoint 演示文稿</vt:lpstr>
      <vt:lpstr>PowerPoint 演示文稿</vt:lpstr>
      <vt:lpstr>International Fisher Effect Theory</vt:lpstr>
      <vt:lpstr>PowerPoint 演示文稿</vt:lpstr>
      <vt:lpstr>PowerPoint 演示文稿</vt:lpstr>
      <vt:lpstr>PowerPoint 演示文稿</vt:lpstr>
      <vt:lpstr>PowerPoint 演示文稿</vt:lpstr>
      <vt:lpstr>PowerPoint 演示文稿</vt:lpstr>
      <vt:lpstr>PowerPoint 演示文稿</vt:lpstr>
      <vt:lpstr>Advantages of IFE theory</vt:lpstr>
      <vt:lpstr>Disadvantages of IFE theory</vt:lpstr>
      <vt:lpstr>We can conclude that</vt:lpstr>
      <vt:lpstr>Networks for International Transactions </vt:lpstr>
      <vt:lpstr>1. SWIFT</vt:lpstr>
      <vt:lpstr>How does the SWIFT System Work? </vt:lpstr>
      <vt:lpstr>2. CHIPS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Purchasing Power Parity(PPP) Theory</dc:title>
  <dc:creator>user</dc:creator>
  <cp:lastModifiedBy>user</cp:lastModifiedBy>
  <cp:revision>6</cp:revision>
  <dcterms:created xsi:type="dcterms:W3CDTF">2022-04-29T04:19:00Z</dcterms:created>
  <dcterms:modified xsi:type="dcterms:W3CDTF">2024-08-31T07:21:32Z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7B268A04145C41C683B89708B066B668_12</vt:lpwstr>
  </property>
  <property fmtid="{D5CDD505-2E9C-101B-9397-08002B2CF9AE}" pid="3" name="KSOProductBuildVer">
    <vt:lpwstr>1033-12.2.0.17562</vt:lpwstr>
  </property>
</Properties>
</file>