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89" r:id="rId15"/>
    <p:sldId id="268" r:id="rId16"/>
    <p:sldId id="269" r:id="rId17"/>
    <p:sldId id="270" r:id="rId18"/>
    <p:sldId id="271" r:id="rId19"/>
    <p:sldId id="274" r:id="rId20"/>
    <p:sldId id="290" r:id="rId21"/>
    <p:sldId id="291" r:id="rId22"/>
    <p:sldId id="275" r:id="rId23"/>
    <p:sldId id="292" r:id="rId24"/>
    <p:sldId id="276" r:id="rId25"/>
    <p:sldId id="277" r:id="rId26"/>
    <p:sldId id="278" r:id="rId27"/>
    <p:sldId id="293" r:id="rId28"/>
    <p:sldId id="279" r:id="rId29"/>
    <p:sldId id="280" r:id="rId30"/>
    <p:sldId id="281" r:id="rId31"/>
    <p:sldId id="282" r:id="rId32"/>
    <p:sldId id="317" r:id="rId33"/>
    <p:sldId id="283" r:id="rId34"/>
    <p:sldId id="284" r:id="rId35"/>
    <p:sldId id="285" r:id="rId36"/>
    <p:sldId id="286" r:id="rId37"/>
    <p:sldId id="295" r:id="rId38"/>
    <p:sldId id="288" r:id="rId39"/>
    <p:sldId id="296" r:id="rId40"/>
    <p:sldId id="297" r:id="rId41"/>
    <p:sldId id="298" r:id="rId42"/>
    <p:sldId id="299" r:id="rId43"/>
    <p:sldId id="300" r:id="rId44"/>
    <p:sldId id="301" r:id="rId45"/>
    <p:sldId id="302" r:id="rId46"/>
    <p:sldId id="303" r:id="rId47"/>
    <p:sldId id="304" r:id="rId48"/>
    <p:sldId id="305" r:id="rId49"/>
    <p:sldId id="315" r:id="rId50"/>
    <p:sldId id="306" r:id="rId51"/>
    <p:sldId id="318" r:id="rId52"/>
    <p:sldId id="307" r:id="rId53"/>
    <p:sldId id="308" r:id="rId54"/>
    <p:sldId id="309" r:id="rId55"/>
    <p:sldId id="310" r:id="rId56"/>
    <p:sldId id="316" r:id="rId57"/>
    <p:sldId id="311" r:id="rId58"/>
    <p:sldId id="312" r:id="rId59"/>
    <p:sldId id="313" r:id="rId60"/>
    <p:sldId id="314" r:id="rId61"/>
    <p:sldId id="319" r:id="rId62"/>
    <p:sldId id="320" r:id="rId63"/>
    <p:sldId id="321" r:id="rId64"/>
    <p:sldId id="322" r:id="rId65"/>
    <p:sldId id="323" r:id="rId66"/>
    <p:sldId id="325" r:id="rId67"/>
    <p:sldId id="327"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1" Type="http://schemas.openxmlformats.org/officeDocument/2006/relationships/tableStyles" Target="tableStyles.xml"/><Relationship Id="rId70" Type="http://schemas.openxmlformats.org/officeDocument/2006/relationships/viewProps" Target="viewProps.xml"/><Relationship Id="rId7" Type="http://schemas.openxmlformats.org/officeDocument/2006/relationships/slide" Target="slides/slide5.xml"/><Relationship Id="rId69" Type="http://schemas.openxmlformats.org/officeDocument/2006/relationships/presProps" Target="presProps.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1C4CB65-31B6-411D-9CFE-FFE94542CC4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1C4CB65-31B6-411D-9CFE-FFE94542CC4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1C4CB65-31B6-411D-9CFE-FFE94542CC4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1C4CB65-31B6-411D-9CFE-FFE94542CC4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1C4CB65-31B6-411D-9CFE-FFE94542CC4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61C4CB65-31B6-411D-9CFE-FFE94542CC4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61C4CB65-31B6-411D-9CFE-FFE94542CC4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1C4CB65-31B6-411D-9CFE-FFE94542CC4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4CB65-31B6-411D-9CFE-FFE94542CC4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1C4CB65-31B6-411D-9CFE-FFE94542CC4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1C4CB65-31B6-411D-9CFE-FFE94542CC4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D5BF21-0907-4219-9C6D-AD185814AC6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4CB65-31B6-411D-9CFE-FFE94542CC4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5BF21-0907-4219-9C6D-AD185814AC6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normAutofit/>
          </a:bodyPr>
          <a:lstStyle/>
          <a:p>
            <a:r>
              <a:rPr lang="en-US" sz="3000" b="1" dirty="0" smtClean="0">
                <a:solidFill>
                  <a:srgbClr val="C00000"/>
                </a:solidFill>
              </a:rPr>
              <a:t>Foreign exchange exposure</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a:bodyPr>
          <a:lstStyle/>
          <a:p>
            <a:r>
              <a:rPr lang="en-US" sz="2300" b="1" dirty="0" smtClean="0">
                <a:solidFill>
                  <a:schemeClr val="bg1"/>
                </a:solidFill>
              </a:rPr>
              <a:t>Problem</a:t>
            </a:r>
            <a:endParaRPr lang="en-IN" sz="2300" b="1" dirty="0">
              <a:solidFill>
                <a:schemeClr val="bg1"/>
              </a:solidFill>
            </a:endParaRPr>
          </a:p>
        </p:txBody>
      </p:sp>
      <p:sp>
        <p:nvSpPr>
          <p:cNvPr id="3" name="Content Placeholder 2"/>
          <p:cNvSpPr>
            <a:spLocks noGrp="1"/>
          </p:cNvSpPr>
          <p:nvPr>
            <p:ph idx="1"/>
          </p:nvPr>
        </p:nvSpPr>
        <p:spPr>
          <a:xfrm>
            <a:off x="457200" y="1196752"/>
            <a:ext cx="8229600" cy="4929411"/>
          </a:xfrm>
          <a:solidFill>
            <a:schemeClr val="accent1">
              <a:lumMod val="20000"/>
              <a:lumOff val="80000"/>
            </a:schemeClr>
          </a:solidFill>
        </p:spPr>
        <p:txBody>
          <a:bodyPr>
            <a:normAutofit/>
          </a:bodyPr>
          <a:lstStyle/>
          <a:p>
            <a:pPr marL="0" indent="0" algn="just">
              <a:lnSpc>
                <a:spcPct val="150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An Indian company has exported goods worth USD 5 million to a US firm, payable three months from now. At the same time it has purchased from the same US firm for USD 3 million, payable in the next three months. The spot rate is </a:t>
            </a:r>
            <a:r>
              <a:rPr lang="en-IN" sz="2200" dirty="0" smtClean="0">
                <a:latin typeface="Times New Roman" panose="02020603050405020304" pitchFamily="18" charset="0"/>
                <a:ea typeface="Calibri" panose="020F0502020204030204"/>
                <a:cs typeface="Times New Roman" panose="02020603050405020304" pitchFamily="18" charset="0"/>
              </a:rPr>
              <a:t>INR/USD </a:t>
            </a:r>
            <a:r>
              <a:rPr lang="en-IN" sz="2200" dirty="0">
                <a:latin typeface="Times New Roman" panose="02020603050405020304" pitchFamily="18" charset="0"/>
                <a:ea typeface="Calibri" panose="020F0502020204030204"/>
                <a:cs typeface="Times New Roman" panose="02020603050405020304" pitchFamily="18" charset="0"/>
              </a:rPr>
              <a:t>70.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gn="just">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 What </a:t>
            </a:r>
            <a:r>
              <a:rPr lang="en-IN" sz="2200" dirty="0">
                <a:latin typeface="Times New Roman" panose="02020603050405020304" pitchFamily="18" charset="0"/>
                <a:ea typeface="Calibri" panose="020F0502020204030204"/>
                <a:cs typeface="Times New Roman" panose="02020603050405020304" pitchFamily="18" charset="0"/>
              </a:rPr>
              <a:t>is the transaction exposure of the Indian company.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gn="just">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2. Suppose </a:t>
            </a:r>
            <a:r>
              <a:rPr lang="en-IN" sz="2200" dirty="0">
                <a:latin typeface="Times New Roman" panose="02020603050405020304" pitchFamily="18" charset="0"/>
                <a:ea typeface="Calibri" panose="020F0502020204030204"/>
                <a:cs typeface="Times New Roman" panose="02020603050405020304" pitchFamily="18" charset="0"/>
              </a:rPr>
              <a:t>the INR appreciates against the USD and the exchange rate becomes </a:t>
            </a:r>
            <a:r>
              <a:rPr lang="en-IN" sz="2200" dirty="0" smtClean="0">
                <a:latin typeface="Times New Roman" panose="02020603050405020304" pitchFamily="18" charset="0"/>
                <a:ea typeface="Calibri" panose="020F0502020204030204"/>
                <a:cs typeface="Times New Roman" panose="02020603050405020304" pitchFamily="18" charset="0"/>
              </a:rPr>
              <a:t>INR/USD </a:t>
            </a:r>
            <a:r>
              <a:rPr lang="en-IN" sz="2200" dirty="0">
                <a:latin typeface="Times New Roman" panose="02020603050405020304" pitchFamily="18" charset="0"/>
                <a:ea typeface="Calibri" panose="020F0502020204030204"/>
                <a:cs typeface="Times New Roman" panose="02020603050405020304" pitchFamily="18" charset="0"/>
              </a:rPr>
              <a:t>69 in three month period. What is the transaction loss to the Indian company?</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tx2">
              <a:lumMod val="40000"/>
              <a:lumOff val="60000"/>
            </a:schemeClr>
          </a:solidFill>
        </p:spPr>
        <p:txBody>
          <a:bodyPr>
            <a:normAutofit/>
          </a:bodyPr>
          <a:lstStyle/>
          <a:p>
            <a:r>
              <a:rPr lang="en-US" sz="2500" b="1" dirty="0" smtClean="0"/>
              <a:t>Solution</a:t>
            </a:r>
            <a:endParaRPr lang="en-IN" sz="2500" b="1" dirty="0"/>
          </a:p>
        </p:txBody>
      </p:sp>
      <p:sp>
        <p:nvSpPr>
          <p:cNvPr id="3" name="Content Placeholder 2"/>
          <p:cNvSpPr>
            <a:spLocks noGrp="1"/>
          </p:cNvSpPr>
          <p:nvPr>
            <p:ph idx="1"/>
          </p:nvPr>
        </p:nvSpPr>
        <p:spPr>
          <a:xfrm>
            <a:off x="457200" y="1052736"/>
            <a:ext cx="8229600" cy="5073427"/>
          </a:xfrm>
          <a:solidFill>
            <a:schemeClr val="accent1">
              <a:lumMod val="20000"/>
              <a:lumOff val="80000"/>
            </a:schemeClr>
          </a:solidFill>
        </p:spPr>
        <p:txBody>
          <a:bodyPr>
            <a:no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Net </a:t>
            </a:r>
            <a:r>
              <a:rPr lang="en-IN" sz="2200" dirty="0">
                <a:latin typeface="Times New Roman" panose="02020603050405020304" pitchFamily="18" charset="0"/>
                <a:ea typeface="Calibri" panose="020F0502020204030204"/>
                <a:cs typeface="Times New Roman" panose="02020603050405020304" pitchFamily="18" charset="0"/>
              </a:rPr>
              <a:t>exposure in USD = Inflows - Outflows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USD 5 million - USD 3 million = USD 2 million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b="1" dirty="0" smtClean="0">
                <a:latin typeface="Times New Roman" panose="02020603050405020304" pitchFamily="18" charset="0"/>
                <a:ea typeface="Calibri" panose="020F0502020204030204"/>
                <a:cs typeface="Times New Roman" panose="02020603050405020304" pitchFamily="18" charset="0"/>
              </a:rPr>
              <a:t>Exposure </a:t>
            </a:r>
            <a:r>
              <a:rPr lang="en-IN" sz="2200" b="1" dirty="0">
                <a:latin typeface="Times New Roman" panose="02020603050405020304" pitchFamily="18" charset="0"/>
                <a:ea typeface="Calibri" panose="020F0502020204030204"/>
                <a:cs typeface="Times New Roman" panose="02020603050405020304" pitchFamily="18" charset="0"/>
              </a:rPr>
              <a:t>in terms of INR </a:t>
            </a:r>
            <a:r>
              <a:rPr lang="en-IN" sz="2200" dirty="0">
                <a:latin typeface="Times New Roman" panose="02020603050405020304" pitchFamily="18" charset="0"/>
                <a:ea typeface="Calibri" panose="020F0502020204030204"/>
                <a:cs typeface="Times New Roman" panose="02020603050405020304" pitchFamily="18" charset="0"/>
              </a:rPr>
              <a:t>= 70 x 2 million = INR 140 million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Transaction </a:t>
            </a:r>
            <a:r>
              <a:rPr lang="en-IN" sz="2200" dirty="0">
                <a:latin typeface="Times New Roman" panose="02020603050405020304" pitchFamily="18" charset="0"/>
                <a:ea typeface="Calibri" panose="020F0502020204030204"/>
                <a:cs typeface="Times New Roman" panose="02020603050405020304" pitchFamily="18" charset="0"/>
              </a:rPr>
              <a:t>loss = INR 140 x [(70 - 69) / 70] = </a:t>
            </a:r>
            <a:r>
              <a:rPr lang="en-IN" sz="2200" b="1" dirty="0">
                <a:latin typeface="Times New Roman" panose="02020603050405020304" pitchFamily="18" charset="0"/>
                <a:ea typeface="Calibri" panose="020F0502020204030204"/>
                <a:cs typeface="Times New Roman" panose="02020603050405020304" pitchFamily="18" charset="0"/>
              </a:rPr>
              <a:t>INR 2 million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or</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USD </a:t>
            </a:r>
            <a:r>
              <a:rPr lang="en-IN" sz="2200" dirty="0">
                <a:latin typeface="Times New Roman" panose="02020603050405020304" pitchFamily="18" charset="0"/>
                <a:ea typeface="Calibri" panose="020F0502020204030204"/>
                <a:cs typeface="Times New Roman" panose="02020603050405020304" pitchFamily="18" charset="0"/>
              </a:rPr>
              <a:t>2 million x (70 - 69) = </a:t>
            </a:r>
            <a:r>
              <a:rPr lang="en-IN" sz="2200" b="1" dirty="0">
                <a:latin typeface="Times New Roman" panose="02020603050405020304" pitchFamily="18" charset="0"/>
                <a:ea typeface="Calibri" panose="020F0502020204030204"/>
                <a:cs typeface="Times New Roman" panose="02020603050405020304" pitchFamily="18" charset="0"/>
              </a:rPr>
              <a:t>INR 2 million</a:t>
            </a:r>
            <a:endParaRPr lang="en-IN" sz="2200" b="1"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tx2">
              <a:lumMod val="40000"/>
              <a:lumOff val="60000"/>
            </a:schemeClr>
          </a:solidFill>
        </p:spPr>
        <p:txBody>
          <a:bodyPr>
            <a:noAutofit/>
          </a:bodyPr>
          <a:lstStyle/>
          <a:p>
            <a:pPr>
              <a:lnSpc>
                <a:spcPct val="115000"/>
              </a:lnSpc>
              <a:spcAft>
                <a:spcPts val="1000"/>
              </a:spcAft>
            </a:pPr>
            <a:br>
              <a:rPr lang="en-IN" sz="2800" b="1" dirty="0" smtClean="0">
                <a:solidFill>
                  <a:schemeClr val="bg1"/>
                </a:solidFill>
                <a:ea typeface="Calibri" panose="020F0502020204030204"/>
                <a:cs typeface="Times New Roman" panose="02020603050405020304"/>
              </a:rPr>
            </a:br>
            <a:r>
              <a:rPr lang="en-IN" sz="2800" b="1" dirty="0" smtClean="0">
                <a:solidFill>
                  <a:schemeClr val="bg1"/>
                </a:solidFill>
                <a:ea typeface="Calibri" panose="020F0502020204030204"/>
                <a:cs typeface="Times New Roman" panose="02020603050405020304"/>
              </a:rPr>
              <a:t>Hedging</a:t>
            </a:r>
            <a:br>
              <a:rPr lang="en-IN" dirty="0">
                <a:solidFill>
                  <a:schemeClr val="bg1"/>
                </a:solidFill>
                <a:ea typeface="Calibri" panose="020F0502020204030204"/>
                <a:cs typeface="Times New Roman" panose="02020603050405020304"/>
              </a:rPr>
            </a:br>
            <a:endParaRPr lang="en-IN" dirty="0">
              <a:solidFill>
                <a:schemeClr val="bg1"/>
              </a:solidFill>
            </a:endParaRPr>
          </a:p>
        </p:txBody>
      </p:sp>
      <p:sp>
        <p:nvSpPr>
          <p:cNvPr id="3" name="Content Placeholder 2"/>
          <p:cNvSpPr>
            <a:spLocks noGrp="1"/>
          </p:cNvSpPr>
          <p:nvPr>
            <p:ph idx="1"/>
          </p:nvPr>
        </p:nvSpPr>
        <p:spPr>
          <a:xfrm>
            <a:off x="457200" y="1268760"/>
            <a:ext cx="8229600" cy="4857403"/>
          </a:xfrm>
          <a:solidFill>
            <a:schemeClr val="accent1">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Foreign </a:t>
            </a:r>
            <a:r>
              <a:rPr lang="en-IN" sz="2200" dirty="0">
                <a:latin typeface="Times New Roman" panose="02020603050405020304" pitchFamily="18" charset="0"/>
                <a:ea typeface="Calibri" panose="020F0502020204030204"/>
                <a:cs typeface="Times New Roman" panose="02020603050405020304" pitchFamily="18" charset="0"/>
              </a:rPr>
              <a:t>exchange risks can be avoided or reduced by means of hedging.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H</a:t>
            </a:r>
            <a:r>
              <a:rPr lang="en-IN" sz="2200" dirty="0" smtClean="0">
                <a:latin typeface="Times New Roman" panose="02020603050405020304" pitchFamily="18" charset="0"/>
                <a:ea typeface="Calibri" panose="020F0502020204030204"/>
                <a:cs typeface="Times New Roman" panose="02020603050405020304" pitchFamily="18" charset="0"/>
              </a:rPr>
              <a:t>edging </a:t>
            </a:r>
            <a:r>
              <a:rPr lang="en-IN" sz="2200" dirty="0">
                <a:latin typeface="Times New Roman" panose="02020603050405020304" pitchFamily="18" charset="0"/>
                <a:ea typeface="Calibri" panose="020F0502020204030204"/>
                <a:cs typeface="Times New Roman" panose="02020603050405020304" pitchFamily="18" charset="0"/>
              </a:rPr>
              <a:t>means a mechanism for avoiding or covering a foreign exchange risk.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Hedging </a:t>
            </a:r>
            <a:r>
              <a:rPr lang="en-IN" sz="2200" dirty="0">
                <a:latin typeface="Times New Roman" panose="02020603050405020304" pitchFamily="18" charset="0"/>
                <a:ea typeface="Calibri" panose="020F0502020204030204"/>
                <a:cs typeface="Times New Roman" panose="02020603050405020304" pitchFamily="18" charset="0"/>
              </a:rPr>
              <a:t>involves an agreement to buy or sell the required foreign exchange at today's agreed rate on some future date.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tx2">
              <a:lumMod val="40000"/>
              <a:lumOff val="60000"/>
            </a:schemeClr>
          </a:solidFill>
        </p:spPr>
        <p:txBody>
          <a:bodyPr>
            <a:normAutofit/>
          </a:bodyPr>
          <a:lstStyle/>
          <a:p>
            <a:r>
              <a:rPr lang="en-IN" sz="2500" b="1" dirty="0" smtClean="0">
                <a:solidFill>
                  <a:schemeClr val="bg1"/>
                </a:solidFill>
                <a:latin typeface="Times New Roman" panose="02020603050405020304" pitchFamily="18" charset="0"/>
                <a:ea typeface="Calibri" panose="020F0502020204030204"/>
                <a:cs typeface="Times New Roman" panose="02020603050405020304" pitchFamily="18" charset="0"/>
              </a:rPr>
              <a:t>Example</a:t>
            </a:r>
            <a:endParaRPr lang="en-IN" sz="2500" b="1" dirty="0">
              <a:solidFill>
                <a:schemeClr val="bg1"/>
              </a:solidFill>
            </a:endParaRPr>
          </a:p>
        </p:txBody>
      </p:sp>
      <p:sp>
        <p:nvSpPr>
          <p:cNvPr id="3" name="Content Placeholder 2"/>
          <p:cNvSpPr>
            <a:spLocks noGrp="1"/>
          </p:cNvSpPr>
          <p:nvPr>
            <p:ph idx="1"/>
          </p:nvPr>
        </p:nvSpPr>
        <p:spPr>
          <a:xfrm>
            <a:off x="457200" y="1052736"/>
            <a:ext cx="8229600" cy="5073427"/>
          </a:xfrm>
          <a:solidFill>
            <a:schemeClr val="accent1">
              <a:lumMod val="20000"/>
              <a:lumOff val="80000"/>
            </a:schemeClr>
          </a:solidFill>
        </p:spPr>
        <p:txBody>
          <a:bodyPr>
            <a:normAutofit/>
          </a:bodyPr>
          <a:lstStyle/>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uppose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 US exporter sells goods to a British firm and expects to receive $ 20,000 after 3 months.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order to avoid this risk, he covers himself by hedging. He sells $ 20,000 at today's forward rate for the pound to be delivered after 3 months.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this hedging operation, he has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neither received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nor paid any money.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Similarly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 US importer who has to make payments to a British firm 3 months hence, can avoid exchange risk by buying $20,000 at today's forward rate for pound. Thus by hedging, he avoids the risk of the spot rate 3 months hence being higher than today's rate.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Thus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by hedging, an uncertainty is converted to certainty</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Autofit/>
          </a:bodyPr>
          <a:lstStyle/>
          <a:p>
            <a:pPr>
              <a:lnSpc>
                <a:spcPct val="115000"/>
              </a:lnSpc>
              <a:spcAft>
                <a:spcPts val="1000"/>
              </a:spcAft>
            </a:pPr>
            <a:r>
              <a:rPr lang="en-IN" sz="2400" b="1" dirty="0">
                <a:solidFill>
                  <a:schemeClr val="bg1"/>
                </a:solidFill>
                <a:ea typeface="Calibri" panose="020F0502020204030204"/>
                <a:cs typeface="Times New Roman" panose="02020603050405020304"/>
              </a:rPr>
              <a:t>Management of Transaction Exposure</a:t>
            </a:r>
            <a:br>
              <a:rPr lang="en-IN" sz="2400" b="1" dirty="0">
                <a:solidFill>
                  <a:schemeClr val="bg1"/>
                </a:solidFill>
                <a:ea typeface="Calibri" panose="020F0502020204030204"/>
                <a:cs typeface="Times New Roman" panose="02020603050405020304"/>
              </a:rPr>
            </a:br>
            <a:endParaRPr lang="en-IN" sz="2400" b="1" dirty="0">
              <a:solidFill>
                <a:schemeClr val="bg1"/>
              </a:solidFill>
            </a:endParaRPr>
          </a:p>
        </p:txBody>
      </p:sp>
      <p:sp>
        <p:nvSpPr>
          <p:cNvPr id="3" name="Content Placeholder 2"/>
          <p:cNvSpPr>
            <a:spLocks noGrp="1"/>
          </p:cNvSpPr>
          <p:nvPr>
            <p:ph idx="1"/>
          </p:nvPr>
        </p:nvSpPr>
        <p:spPr>
          <a:xfrm>
            <a:off x="457200" y="1196752"/>
            <a:ext cx="8229600" cy="4929411"/>
          </a:xfrm>
          <a:solidFill>
            <a:schemeClr val="accent1">
              <a:lumMod val="40000"/>
              <a:lumOff val="60000"/>
            </a:schemeClr>
          </a:solidFill>
        </p:spPr>
        <p:txBody>
          <a:bodyPr>
            <a:normAutofit/>
          </a:bodyPr>
          <a:lstStyle/>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Transaction exposure is the risk due to the fluctuations in exchange rates before the contract is settled.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A Company  </a:t>
            </a:r>
            <a:r>
              <a:rPr lang="en-IN" sz="2200" dirty="0">
                <a:latin typeface="Times New Roman" panose="02020603050405020304" pitchFamily="18" charset="0"/>
                <a:ea typeface="Calibri" panose="020F0502020204030204"/>
                <a:cs typeface="Times New Roman" panose="02020603050405020304" pitchFamily="18" charset="0"/>
              </a:rPr>
              <a:t>has agreed to a contract but not yet settled it, faces the transaction exposure risk.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fontScale="90000"/>
          </a:bodyPr>
          <a:lstStyle/>
          <a:p>
            <a:pPr>
              <a:lnSpc>
                <a:spcPct val="115000"/>
              </a:lnSpc>
              <a:spcAft>
                <a:spcPts val="1000"/>
              </a:spcAft>
            </a:pPr>
            <a:r>
              <a:rPr lang="en-IN" sz="2500" b="1" dirty="0" smtClean="0">
                <a:ea typeface="Calibri" panose="020F0502020204030204"/>
                <a:cs typeface="Times New Roman" panose="02020603050405020304"/>
              </a:rPr>
              <a:t>Methods or Techniques of Managing Transaction Exposure</a:t>
            </a:r>
            <a:br>
              <a:rPr lang="en-IN" sz="2500" b="1" dirty="0" smtClean="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xfrm>
            <a:off x="457200" y="1412776"/>
            <a:ext cx="8229600" cy="4713387"/>
          </a:xfrm>
          <a:solidFill>
            <a:schemeClr val="accent1">
              <a:lumMod val="20000"/>
              <a:lumOff val="80000"/>
            </a:schemeClr>
          </a:solidFill>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There are many techniques by which the firms can manage their transaction exposure.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These </a:t>
            </a:r>
            <a:r>
              <a:rPr lang="en-IN" sz="2200" dirty="0">
                <a:latin typeface="Times New Roman" panose="02020603050405020304" pitchFamily="18" charset="0"/>
                <a:ea typeface="Calibri" panose="020F0502020204030204"/>
                <a:cs typeface="Times New Roman" panose="02020603050405020304" pitchFamily="18" charset="0"/>
              </a:rPr>
              <a:t>techniques can be broadly divided into hedging techniques or financial techniques and operation techniques.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Hedging </a:t>
            </a:r>
            <a:r>
              <a:rPr lang="en-IN" sz="2200" dirty="0">
                <a:latin typeface="Times New Roman" panose="02020603050405020304" pitchFamily="18" charset="0"/>
                <a:ea typeface="Calibri" panose="020F0502020204030204"/>
                <a:cs typeface="Times New Roman" panose="02020603050405020304" pitchFamily="18" charset="0"/>
              </a:rPr>
              <a:t>techniques </a:t>
            </a:r>
            <a:r>
              <a:rPr lang="en-IN" sz="2200" dirty="0" smtClean="0">
                <a:latin typeface="Times New Roman" panose="02020603050405020304" pitchFamily="18" charset="0"/>
                <a:ea typeface="Calibri" panose="020F0502020204030204"/>
                <a:cs typeface="Times New Roman" panose="02020603050405020304" pitchFamily="18" charset="0"/>
              </a:rPr>
              <a:t>include </a:t>
            </a:r>
            <a:r>
              <a:rPr lang="en-IN" sz="2200" dirty="0">
                <a:latin typeface="Times New Roman" panose="02020603050405020304" pitchFamily="18" charset="0"/>
                <a:ea typeface="Calibri" panose="020F0502020204030204"/>
                <a:cs typeface="Times New Roman" panose="02020603050405020304" pitchFamily="18" charset="0"/>
              </a:rPr>
              <a:t>forwards/futures, money market hedges, options, and swaps.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Operational </a:t>
            </a:r>
            <a:r>
              <a:rPr lang="en-IN" sz="2200" dirty="0">
                <a:latin typeface="Times New Roman" panose="02020603050405020304" pitchFamily="18" charset="0"/>
                <a:ea typeface="Calibri" panose="020F0502020204030204"/>
                <a:cs typeface="Times New Roman" panose="02020603050405020304" pitchFamily="18" charset="0"/>
              </a:rPr>
              <a:t>techniques include exposure netting, leading and legging, and currency of invoicing.</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Autofit/>
          </a:bodyPr>
          <a:lstStyle/>
          <a:p>
            <a:pPr>
              <a:lnSpc>
                <a:spcPct val="115000"/>
              </a:lnSpc>
              <a:spcAft>
                <a:spcPts val="1000"/>
              </a:spcAft>
            </a:pPr>
            <a:r>
              <a:rPr lang="en-IN" sz="2400" b="1" dirty="0">
                <a:solidFill>
                  <a:schemeClr val="bg1"/>
                </a:solidFill>
                <a:ea typeface="Calibri" panose="020F0502020204030204"/>
                <a:cs typeface="Times New Roman" panose="02020603050405020304"/>
              </a:rPr>
              <a:t>Techniques of Managing Transaction Exposure</a:t>
            </a:r>
            <a:br>
              <a:rPr lang="en-IN" sz="2400" b="1" dirty="0">
                <a:solidFill>
                  <a:schemeClr val="bg1"/>
                </a:solidFill>
                <a:ea typeface="Calibri" panose="020F0502020204030204"/>
                <a:cs typeface="Times New Roman" panose="02020603050405020304"/>
              </a:rPr>
            </a:br>
            <a:endParaRPr lang="en-IN" sz="2400" b="1"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3907135"/>
        </p:xfrm>
        <a:graphic>
          <a:graphicData uri="http://schemas.openxmlformats.org/drawingml/2006/table">
            <a:tbl>
              <a:tblPr firstRow="1" bandRow="1">
                <a:tableStyleId>{5C22544A-7EE6-4342-B048-85BDC9FD1C3A}</a:tableStyleId>
              </a:tblPr>
              <a:tblGrid>
                <a:gridCol w="1306488"/>
                <a:gridCol w="3240360"/>
                <a:gridCol w="3682752"/>
              </a:tblGrid>
              <a:tr h="616835">
                <a:tc>
                  <a:txBody>
                    <a:bodyPr/>
                    <a:lstStyle/>
                    <a:p>
                      <a:endParaRPr lang="en-IN" dirty="0"/>
                    </a:p>
                  </a:txBody>
                  <a:tcPr/>
                </a:tc>
                <a:tc>
                  <a:txBody>
                    <a:bodyPr/>
                    <a:lstStyle/>
                    <a:p>
                      <a:pPr algn="ctr"/>
                      <a:r>
                        <a:rPr lang="en-IN" sz="2400" dirty="0" smtClean="0">
                          <a:effectLst/>
                          <a:latin typeface="+mn-lt"/>
                          <a:ea typeface="Calibri" panose="020F0502020204030204"/>
                          <a:cs typeface="Times New Roman" panose="02020603050405020304"/>
                        </a:rPr>
                        <a:t>Financial Techniques  or</a:t>
                      </a:r>
                      <a:r>
                        <a:rPr lang="en-IN" sz="2400" baseline="0" dirty="0" smtClean="0">
                          <a:effectLst/>
                          <a:latin typeface="+mn-lt"/>
                          <a:ea typeface="Calibri" panose="020F0502020204030204"/>
                          <a:cs typeface="Times New Roman" panose="02020603050405020304"/>
                        </a:rPr>
                        <a:t> Hedging  Techniques</a:t>
                      </a:r>
                      <a:endParaRPr lang="en-IN" sz="2400" dirty="0"/>
                    </a:p>
                  </a:txBody>
                  <a:tcPr/>
                </a:tc>
                <a:tc>
                  <a:txBody>
                    <a:bodyPr/>
                    <a:lstStyle/>
                    <a:p>
                      <a:pPr algn="ctr"/>
                      <a:r>
                        <a:rPr lang="en-IN" sz="2400" dirty="0" smtClean="0">
                          <a:effectLst/>
                          <a:latin typeface="+mn-lt"/>
                          <a:ea typeface="Calibri" panose="020F0502020204030204"/>
                          <a:cs typeface="Times New Roman" panose="02020603050405020304"/>
                        </a:rPr>
                        <a:t>Operational </a:t>
                      </a:r>
                      <a:r>
                        <a:rPr kumimoji="0" lang="en-IN" sz="2400" b="1" i="0" u="none" strike="noStrike" kern="1200" cap="none" spc="0" normalizeH="0" baseline="0" noProof="0" dirty="0" smtClean="0">
                          <a:ln>
                            <a:noFill/>
                          </a:ln>
                          <a:solidFill>
                            <a:prstClr val="white"/>
                          </a:solidFill>
                          <a:effectLst/>
                          <a:uLnTx/>
                          <a:uFillTx/>
                          <a:latin typeface="+mn-lt"/>
                          <a:ea typeface="Calibri" panose="020F0502020204030204"/>
                          <a:cs typeface="Times New Roman" panose="02020603050405020304"/>
                        </a:rPr>
                        <a:t>Techniques </a:t>
                      </a:r>
                      <a:endParaRPr lang="en-IN" sz="2400" dirty="0"/>
                    </a:p>
                  </a:txBody>
                  <a:tcPr/>
                </a:tc>
              </a:tr>
              <a:tr h="616835">
                <a:tc>
                  <a:txBody>
                    <a:bodyPr/>
                    <a:lstStyle/>
                    <a:p>
                      <a:pPr algn="ctr"/>
                      <a:r>
                        <a:rPr lang="en-US" dirty="0" smtClean="0"/>
                        <a:t>1</a:t>
                      </a:r>
                      <a:endParaRPr lang="en-IN" dirty="0"/>
                    </a:p>
                  </a:txBody>
                  <a:tcPr/>
                </a:tc>
                <a:tc>
                  <a:txBody>
                    <a:bodyPr/>
                    <a:lstStyle/>
                    <a:p>
                      <a:r>
                        <a:rPr lang="en-IN" sz="1800" dirty="0" smtClean="0">
                          <a:effectLst/>
                          <a:latin typeface="+mn-lt"/>
                          <a:ea typeface="Calibri" panose="020F0502020204030204"/>
                          <a:cs typeface="Times New Roman" panose="02020603050405020304"/>
                        </a:rPr>
                        <a:t>Forward Contracts </a:t>
                      </a:r>
                      <a:endParaRPr lang="en-IN" dirty="0"/>
                    </a:p>
                  </a:txBody>
                  <a:tcPr/>
                </a:tc>
                <a:tc>
                  <a:txBody>
                    <a:bodyPr/>
                    <a:lstStyle/>
                    <a:p>
                      <a:r>
                        <a:rPr lang="en-IN" sz="1800" dirty="0" smtClean="0">
                          <a:effectLst/>
                          <a:latin typeface="+mn-lt"/>
                          <a:ea typeface="Calibri" panose="020F0502020204030204"/>
                          <a:cs typeface="Times New Roman" panose="02020603050405020304"/>
                        </a:rPr>
                        <a:t>Risk Shifting </a:t>
                      </a:r>
                      <a:endParaRPr lang="en-IN" dirty="0"/>
                    </a:p>
                  </a:txBody>
                  <a:tcPr/>
                </a:tc>
              </a:tr>
              <a:tr h="616835">
                <a:tc>
                  <a:txBody>
                    <a:bodyPr/>
                    <a:lstStyle/>
                    <a:p>
                      <a:pPr algn="ctr"/>
                      <a:r>
                        <a:rPr lang="en-US" dirty="0" smtClean="0"/>
                        <a:t>2</a:t>
                      </a:r>
                      <a:endParaRPr lang="en-IN" dirty="0"/>
                    </a:p>
                  </a:txBody>
                  <a:tcPr/>
                </a:tc>
                <a:tc>
                  <a:txBody>
                    <a:bodyPr/>
                    <a:lstStyle/>
                    <a:p>
                      <a:r>
                        <a:rPr lang="en-IN" sz="1800" dirty="0" smtClean="0">
                          <a:effectLst/>
                          <a:latin typeface="+mn-lt"/>
                          <a:ea typeface="Calibri" panose="020F0502020204030204"/>
                          <a:cs typeface="Times New Roman" panose="02020603050405020304"/>
                        </a:rPr>
                        <a:t>Futures Contracts </a:t>
                      </a:r>
                      <a:endParaRPr lang="en-IN" dirty="0"/>
                    </a:p>
                  </a:txBody>
                  <a:tcPr/>
                </a:tc>
                <a:tc>
                  <a:txBody>
                    <a:bodyPr/>
                    <a:lstStyle/>
                    <a:p>
                      <a:r>
                        <a:rPr lang="en-IN" sz="1800" dirty="0" smtClean="0">
                          <a:effectLst/>
                          <a:latin typeface="+mn-lt"/>
                          <a:ea typeface="Calibri" panose="020F0502020204030204"/>
                          <a:cs typeface="Times New Roman" panose="02020603050405020304"/>
                        </a:rPr>
                        <a:t>Currency Risk Sharing </a:t>
                      </a:r>
                      <a:endParaRPr lang="en-IN" dirty="0"/>
                    </a:p>
                  </a:txBody>
                  <a:tcPr/>
                </a:tc>
              </a:tr>
              <a:tr h="616835">
                <a:tc>
                  <a:txBody>
                    <a:bodyPr/>
                    <a:lstStyle/>
                    <a:p>
                      <a:pPr algn="ctr"/>
                      <a:r>
                        <a:rPr lang="en-US" dirty="0" smtClean="0"/>
                        <a:t>3</a:t>
                      </a:r>
                      <a:endParaRPr lang="en-IN" dirty="0"/>
                    </a:p>
                  </a:txBody>
                  <a:tcPr/>
                </a:tc>
                <a:tc>
                  <a:txBody>
                    <a:bodyPr/>
                    <a:lstStyle/>
                    <a:p>
                      <a:r>
                        <a:rPr lang="en-IN" sz="1800" dirty="0" smtClean="0">
                          <a:effectLst/>
                          <a:latin typeface="+mn-lt"/>
                          <a:ea typeface="Calibri" panose="020F0502020204030204"/>
                          <a:cs typeface="Times New Roman" panose="02020603050405020304"/>
                        </a:rPr>
                        <a:t>Money Market Hedge </a:t>
                      </a:r>
                      <a:endParaRPr lang="en-IN" dirty="0"/>
                    </a:p>
                  </a:txBody>
                  <a:tcPr/>
                </a:tc>
                <a:tc>
                  <a:txBody>
                    <a:bodyPr/>
                    <a:lstStyle/>
                    <a:p>
                      <a:r>
                        <a:rPr lang="en-IN" sz="1800" dirty="0" smtClean="0">
                          <a:effectLst/>
                          <a:latin typeface="+mn-lt"/>
                          <a:ea typeface="Calibri" panose="020F0502020204030204"/>
                          <a:cs typeface="Times New Roman" panose="02020603050405020304"/>
                        </a:rPr>
                        <a:t>Leading and Lagging </a:t>
                      </a:r>
                      <a:endParaRPr lang="en-IN" dirty="0"/>
                    </a:p>
                  </a:txBody>
                  <a:tcPr/>
                </a:tc>
              </a:tr>
              <a:tr h="616835">
                <a:tc>
                  <a:txBody>
                    <a:bodyPr/>
                    <a:lstStyle/>
                    <a:p>
                      <a:pPr algn="ctr"/>
                      <a:r>
                        <a:rPr lang="en-US" dirty="0" smtClean="0"/>
                        <a:t>4</a:t>
                      </a:r>
                      <a:endParaRPr lang="en-IN" dirty="0"/>
                    </a:p>
                  </a:txBody>
                  <a:tcPr/>
                </a:tc>
                <a:tc>
                  <a:txBody>
                    <a:bodyPr/>
                    <a:lstStyle/>
                    <a:p>
                      <a:r>
                        <a:rPr lang="en-IN" sz="1800" dirty="0" smtClean="0">
                          <a:effectLst/>
                          <a:latin typeface="+mn-lt"/>
                          <a:ea typeface="Calibri" panose="020F0502020204030204"/>
                          <a:cs typeface="Times New Roman" panose="02020603050405020304"/>
                        </a:rPr>
                        <a:t>Options </a:t>
                      </a:r>
                      <a:endParaRPr lang="en-IN" dirty="0"/>
                    </a:p>
                  </a:txBody>
                  <a:tcPr/>
                </a:tc>
                <a:tc>
                  <a:txBody>
                    <a:bodyPr/>
                    <a:lstStyle/>
                    <a:p>
                      <a:r>
                        <a:rPr lang="en-IN" sz="1800" dirty="0" smtClean="0">
                          <a:effectLst/>
                          <a:latin typeface="+mn-lt"/>
                          <a:ea typeface="Calibri" panose="020F0502020204030204"/>
                          <a:cs typeface="Times New Roman" panose="02020603050405020304"/>
                        </a:rPr>
                        <a:t>Re invoicing </a:t>
                      </a:r>
                      <a:r>
                        <a:rPr lang="en-IN" sz="1800" dirty="0" err="1" smtClean="0">
                          <a:effectLst/>
                          <a:latin typeface="+mn-lt"/>
                          <a:ea typeface="Calibri" panose="020F0502020204030204"/>
                          <a:cs typeface="Times New Roman" panose="02020603050405020304"/>
                        </a:rPr>
                        <a:t>Centers</a:t>
                      </a:r>
                      <a:r>
                        <a:rPr lang="en-IN" sz="1800" dirty="0" smtClean="0">
                          <a:effectLst/>
                          <a:latin typeface="+mn-lt"/>
                          <a:ea typeface="Calibri" panose="020F0502020204030204"/>
                          <a:cs typeface="Times New Roman" panose="02020603050405020304"/>
                        </a:rPr>
                        <a:t> </a:t>
                      </a:r>
                      <a:endParaRPr lang="en-IN" dirty="0"/>
                    </a:p>
                  </a:txBody>
                  <a:tcPr/>
                </a:tc>
              </a:tr>
              <a:tr h="616835">
                <a:tc>
                  <a:txBody>
                    <a:bodyPr/>
                    <a:lstStyle/>
                    <a:p>
                      <a:pPr algn="ctr"/>
                      <a:r>
                        <a:rPr lang="en-US" dirty="0" smtClean="0"/>
                        <a:t>5</a:t>
                      </a:r>
                      <a:endParaRPr lang="en-IN" dirty="0"/>
                    </a:p>
                  </a:txBody>
                  <a:tcPr/>
                </a:tc>
                <a:tc>
                  <a:txBody>
                    <a:bodyPr/>
                    <a:lstStyle/>
                    <a:p>
                      <a:r>
                        <a:rPr lang="en-IN" sz="1800" dirty="0" smtClean="0">
                          <a:effectLst/>
                          <a:latin typeface="+mn-lt"/>
                          <a:ea typeface="Calibri" panose="020F0502020204030204"/>
                          <a:cs typeface="Times New Roman" panose="02020603050405020304"/>
                        </a:rPr>
                        <a:t>Swaps</a:t>
                      </a:r>
                      <a:endParaRPr lang="en-IN" dirty="0"/>
                    </a:p>
                  </a:txBody>
                  <a:tcPr/>
                </a:tc>
                <a:tc>
                  <a:txBody>
                    <a:bodyPr/>
                    <a:lstStyle/>
                    <a:p>
                      <a:endParaRPr lang="en-IN"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a:bodyPr>
          <a:lstStyle/>
          <a:p>
            <a:r>
              <a:rPr lang="en-IN" sz="2500" b="1" dirty="0">
                <a:solidFill>
                  <a:schemeClr val="bg1"/>
                </a:solidFill>
                <a:ea typeface="Calibri" panose="020F0502020204030204"/>
                <a:cs typeface="Times New Roman" panose="02020603050405020304"/>
              </a:rPr>
              <a:t>Hedging with forward contract</a:t>
            </a:r>
            <a:endParaRPr lang="en-IN" sz="25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forward contract is a legally enforceable agreement to buy or sell a certain amount of foreign currency on a specified date at an exchange rate fixed at the time of entering the contract.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That </a:t>
            </a:r>
            <a:r>
              <a:rPr lang="en-IN" sz="2200" dirty="0">
                <a:latin typeface="Times New Roman" panose="02020603050405020304" pitchFamily="18" charset="0"/>
                <a:ea typeface="Calibri" panose="020F0502020204030204"/>
                <a:cs typeface="Times New Roman" panose="02020603050405020304" pitchFamily="18" charset="0"/>
              </a:rPr>
              <a:t>is, a firm may buy or sell the foreign currency forward and thereby avoid fluctuations in the home currency value of the foreign currency-denominated fixed future cash flows.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Autofit/>
          </a:bodyPr>
          <a:lstStyle/>
          <a:p>
            <a:pPr marL="0" indent="0">
              <a:lnSpc>
                <a:spcPct val="150000"/>
              </a:lnSpc>
              <a:buNone/>
            </a:pPr>
            <a:r>
              <a:rPr lang="en-IN" sz="2200" dirty="0">
                <a:latin typeface="Times New Roman" panose="02020603050405020304" pitchFamily="18" charset="0"/>
                <a:cs typeface="Times New Roman" panose="02020603050405020304" pitchFamily="18" charset="0"/>
              </a:rPr>
              <a:t>A firm's decision, whether to hedge or not depends on three considerations. They are: </a:t>
            </a: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a:t>
            </a:r>
            <a:r>
              <a:rPr lang="en-IN" sz="2200" dirty="0">
                <a:latin typeface="Times New Roman" panose="02020603050405020304" pitchFamily="18" charset="0"/>
                <a:cs typeface="Times New Roman" panose="02020603050405020304" pitchFamily="18" charset="0"/>
              </a:rPr>
              <a:t>) The real cost of hedging</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b</a:t>
            </a:r>
            <a:r>
              <a:rPr lang="en-IN" sz="2200" dirty="0">
                <a:latin typeface="Times New Roman" panose="02020603050405020304" pitchFamily="18" charset="0"/>
                <a:cs typeface="Times New Roman" panose="02020603050405020304" pitchFamily="18" charset="0"/>
              </a:rPr>
              <a:t>) The possible gains / losses from hedging</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c</a:t>
            </a:r>
            <a:r>
              <a:rPr lang="en-IN" sz="2200" dirty="0">
                <a:latin typeface="Times New Roman" panose="02020603050405020304" pitchFamily="18" charset="0"/>
                <a:cs typeface="Times New Roman" panose="02020603050405020304" pitchFamily="18" charset="0"/>
              </a:rPr>
              <a:t>) The expected transaction costs</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Real cost of hedging: </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real cost of hedging (anticipated) can be obtained from the following equation: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r>
              <a:rPr lang="en-IN" sz="2200" dirty="0">
                <a:solidFill>
                  <a:prstClr val="black"/>
                </a:solidFill>
                <a:latin typeface="Times New Roman" panose="02020603050405020304" pitchFamily="18" charset="0"/>
                <a:cs typeface="Times New Roman" panose="02020603050405020304" pitchFamily="18" charset="0"/>
              </a:rPr>
              <a:t>Real cost of hedging </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u="sng" dirty="0" smtClean="0">
                <a:solidFill>
                  <a:prstClr val="black"/>
                </a:solidFill>
                <a:latin typeface="Times New Roman" panose="02020603050405020304" pitchFamily="18" charset="0"/>
                <a:cs typeface="Times New Roman" panose="02020603050405020304" pitchFamily="18" charset="0"/>
              </a:rPr>
              <a:t>(Ft </a:t>
            </a:r>
            <a:r>
              <a:rPr lang="en-IN" sz="2200" u="sng" dirty="0">
                <a:solidFill>
                  <a:prstClr val="black"/>
                </a:solidFill>
                <a:latin typeface="Times New Roman" panose="02020603050405020304" pitchFamily="18" charset="0"/>
                <a:cs typeface="Times New Roman" panose="02020603050405020304" pitchFamily="18" charset="0"/>
              </a:rPr>
              <a:t>- </a:t>
            </a:r>
            <a:r>
              <a:rPr lang="en-IN" sz="2200" u="sng" dirty="0" smtClean="0">
                <a:solidFill>
                  <a:prstClr val="black"/>
                </a:solidFill>
                <a:latin typeface="Times New Roman" panose="02020603050405020304" pitchFamily="18" charset="0"/>
                <a:cs typeface="Times New Roman" panose="02020603050405020304" pitchFamily="18" charset="0"/>
              </a:rPr>
              <a:t>S</a:t>
            </a:r>
            <a:r>
              <a:rPr lang="en-IN" sz="2200" u="sng" dirty="0">
                <a:solidFill>
                  <a:prstClr val="black"/>
                </a:solidFill>
                <a:latin typeface="Times New Roman" panose="02020603050405020304" pitchFamily="18" charset="0"/>
                <a:cs typeface="Times New Roman" panose="02020603050405020304" pitchFamily="18" charset="0"/>
              </a:rPr>
              <a:t>t</a:t>
            </a:r>
            <a:r>
              <a:rPr lang="en-IN" sz="2200" u="sng" dirty="0" smtClean="0">
                <a:solidFill>
                  <a:prstClr val="black"/>
                </a:solidFill>
                <a:latin typeface="Times New Roman" panose="02020603050405020304" pitchFamily="18" charset="0"/>
                <a:cs typeface="Times New Roman" panose="02020603050405020304" pitchFamily="18" charset="0"/>
              </a:rPr>
              <a:t>)</a:t>
            </a:r>
            <a:endParaRPr lang="en-IN" sz="2200" u="sng"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St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Ft </a:t>
            </a:r>
            <a:r>
              <a:rPr lang="en-IN" sz="2200" dirty="0">
                <a:solidFill>
                  <a:prstClr val="black"/>
                </a:solidFill>
                <a:latin typeface="Times New Roman" panose="02020603050405020304" pitchFamily="18" charset="0"/>
                <a:cs typeface="Times New Roman" panose="02020603050405020304" pitchFamily="18" charset="0"/>
              </a:rPr>
              <a:t>= Future forward rate at time 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St = Future </a:t>
            </a:r>
            <a:r>
              <a:rPr lang="en-IN" sz="2200" dirty="0">
                <a:solidFill>
                  <a:prstClr val="black"/>
                </a:solidFill>
                <a:latin typeface="Times New Roman" panose="02020603050405020304" pitchFamily="18" charset="0"/>
                <a:cs typeface="Times New Roman" panose="02020603050405020304" pitchFamily="18" charset="0"/>
              </a:rPr>
              <a:t>spot rate at time 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853136"/>
          </a:xfrm>
          <a:solidFill>
            <a:schemeClr val="accent1">
              <a:lumMod val="20000"/>
              <a:lumOff val="80000"/>
            </a:schemeClr>
          </a:solidFill>
        </p:spPr>
        <p:txBody>
          <a:bodyPr>
            <a:normAutofit fontScale="62500" lnSpcReduction="20000"/>
          </a:bodyPr>
          <a:lstStyle/>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Foreign </a:t>
            </a:r>
            <a:r>
              <a:rPr lang="en-IN" dirty="0">
                <a:latin typeface="Times New Roman" panose="02020603050405020304" pitchFamily="18" charset="0"/>
                <a:ea typeface="Calibri" panose="020F0502020204030204"/>
                <a:cs typeface="Times New Roman" panose="02020603050405020304" pitchFamily="18" charset="0"/>
              </a:rPr>
              <a:t>exchange markets are very sensitive and volatile</a:t>
            </a:r>
            <a:r>
              <a:rPr lang="en-IN" dirty="0" smtClean="0">
                <a:latin typeface="Times New Roman" panose="02020603050405020304" pitchFamily="18" charset="0"/>
                <a:ea typeface="Calibri" panose="020F0502020204030204"/>
                <a:cs typeface="Times New Roman" panose="02020603050405020304" pitchFamily="18" charset="0"/>
              </a:rPr>
              <a:t>.</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a:latin typeface="Times New Roman" panose="02020603050405020304" pitchFamily="18" charset="0"/>
                <a:ea typeface="Calibri" panose="020F0502020204030204"/>
                <a:cs typeface="Times New Roman" panose="02020603050405020304" pitchFamily="18" charset="0"/>
              </a:rPr>
              <a:t>B</a:t>
            </a:r>
            <a:r>
              <a:rPr lang="en-IN" dirty="0" smtClean="0">
                <a:latin typeface="Times New Roman" panose="02020603050405020304" pitchFamily="18" charset="0"/>
                <a:ea typeface="Calibri" panose="020F0502020204030204"/>
                <a:cs typeface="Times New Roman" panose="02020603050405020304" pitchFamily="18" charset="0"/>
              </a:rPr>
              <a:t>ecause </a:t>
            </a:r>
            <a:r>
              <a:rPr lang="en-IN" dirty="0">
                <a:latin typeface="Times New Roman" panose="02020603050405020304" pitchFamily="18" charset="0"/>
                <a:ea typeface="Calibri" panose="020F0502020204030204"/>
                <a:cs typeface="Times New Roman" panose="02020603050405020304" pitchFamily="18" charset="0"/>
              </a:rPr>
              <a:t>foreign exchange markets are influenced by developments in economic, political, social and financial factors among the </a:t>
            </a:r>
            <a:r>
              <a:rPr lang="en-IN" dirty="0" smtClean="0">
                <a:latin typeface="Times New Roman" panose="02020603050405020304" pitchFamily="18" charset="0"/>
                <a:ea typeface="Calibri" panose="020F0502020204030204"/>
                <a:cs typeface="Times New Roman" panose="02020603050405020304" pitchFamily="18" charset="0"/>
              </a:rPr>
              <a:t>countries.</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 </a:t>
            </a:r>
            <a:r>
              <a:rPr lang="en-IN" dirty="0">
                <a:latin typeface="Times New Roman" panose="02020603050405020304" pitchFamily="18" charset="0"/>
                <a:ea typeface="Calibri" panose="020F0502020204030204"/>
                <a:cs typeface="Times New Roman" panose="02020603050405020304" pitchFamily="18" charset="0"/>
              </a:rPr>
              <a:t>As changes occur in economic, political and social conditions in foreign exchange markets, the exchange rates change.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Such </a:t>
            </a:r>
            <a:r>
              <a:rPr lang="en-IN" dirty="0">
                <a:latin typeface="Times New Roman" panose="02020603050405020304" pitchFamily="18" charset="0"/>
                <a:ea typeface="Calibri" panose="020F0502020204030204"/>
                <a:cs typeface="Times New Roman" panose="02020603050405020304" pitchFamily="18" charset="0"/>
              </a:rPr>
              <a:t>changes influence the value of those firms that are involved in international transactions. The value of their assets and liabilities changes. Thus, they face foreign exchange exposure.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Due </a:t>
            </a:r>
            <a:r>
              <a:rPr lang="en-IN" dirty="0">
                <a:latin typeface="Times New Roman" panose="02020603050405020304" pitchFamily="18" charset="0"/>
                <a:ea typeface="Calibri" panose="020F0502020204030204"/>
                <a:cs typeface="Times New Roman" panose="02020603050405020304" pitchFamily="18" charset="0"/>
              </a:rPr>
              <a:t>to the fluctuations in the exchange rate between time from which such risk is contracted and settled, there will be an effect on the profit or loss of the firm (favourable or unfavourable). This is called exchange exposure.</a:t>
            </a:r>
            <a:endParaRPr lang="en-IN" dirty="0">
              <a:latin typeface="Times New Roman" panose="02020603050405020304" pitchFamily="18" charset="0"/>
              <a:ea typeface="Calibri" panose="020F0502020204030204"/>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r>
              <a:rPr lang="en-IN" sz="2200" dirty="0">
                <a:solidFill>
                  <a:prstClr val="black"/>
                </a:solidFill>
                <a:latin typeface="Times New Roman" panose="02020603050405020304" pitchFamily="18" charset="0"/>
                <a:cs typeface="Times New Roman" panose="02020603050405020304" pitchFamily="18" charset="0"/>
              </a:rPr>
              <a:t>If it is anticipated that the foreign currency will strengthen during the period of forward contract, the real cost of receivables will become positive.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It </a:t>
            </a:r>
            <a:r>
              <a:rPr lang="en-IN" sz="2200" dirty="0">
                <a:solidFill>
                  <a:prstClr val="black"/>
                </a:solidFill>
                <a:latin typeface="Times New Roman" panose="02020603050405020304" pitchFamily="18" charset="0"/>
                <a:cs typeface="Times New Roman" panose="02020603050405020304" pitchFamily="18" charset="0"/>
              </a:rPr>
              <a:t>means the firm would receive a lower amount of foreign currency (foreign currency appreciation) by hedging. Hence, the firm decides not to hedge.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At </a:t>
            </a:r>
            <a:r>
              <a:rPr lang="en-IN" sz="2200" dirty="0">
                <a:solidFill>
                  <a:prstClr val="black"/>
                </a:solidFill>
                <a:latin typeface="Times New Roman" panose="02020603050405020304" pitchFamily="18" charset="0"/>
                <a:cs typeface="Times New Roman" panose="02020603050405020304" pitchFamily="18" charset="0"/>
              </a:rPr>
              <a:t>the same time, the real cost of hedging payables will become negative with the anticipated appreciation of foreign currency (depreciation of home currency).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This </a:t>
            </a:r>
            <a:r>
              <a:rPr lang="en-IN" sz="2200" dirty="0">
                <a:solidFill>
                  <a:prstClr val="black"/>
                </a:solidFill>
                <a:latin typeface="Times New Roman" panose="02020603050405020304" pitchFamily="18" charset="0"/>
                <a:cs typeface="Times New Roman" panose="02020603050405020304" pitchFamily="18" charset="0"/>
              </a:rPr>
              <a:t>means the firm has to pay a higher amount of home currency.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So </a:t>
            </a:r>
            <a:r>
              <a:rPr lang="en-IN" sz="2200" dirty="0">
                <a:solidFill>
                  <a:prstClr val="black"/>
                </a:solidFill>
                <a:latin typeface="Times New Roman" panose="02020603050405020304" pitchFamily="18" charset="0"/>
                <a:cs typeface="Times New Roman" panose="02020603050405020304" pitchFamily="18" charset="0"/>
              </a:rPr>
              <a:t>hedging is not desirable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Autofit/>
          </a:bodyPr>
          <a:lstStyle/>
          <a:p>
            <a:pPr marL="0" indent="0">
              <a:lnSpc>
                <a:spcPct val="150000"/>
              </a:lnSpc>
              <a:buNone/>
            </a:pPr>
            <a:r>
              <a:rPr lang="en-IN" sz="2200" b="1" dirty="0">
                <a:latin typeface="Times New Roman" panose="02020603050405020304" pitchFamily="18" charset="0"/>
                <a:cs typeface="Times New Roman" panose="02020603050405020304" pitchFamily="18" charset="0"/>
              </a:rPr>
              <a:t>Gains/Losses: </a:t>
            </a:r>
            <a:endParaRPr lang="en-IN" sz="2200" b="1" dirty="0" smtClean="0">
              <a:latin typeface="Times New Roman" panose="02020603050405020304" pitchFamily="18" charset="0"/>
              <a:cs typeface="Times New Roman" panose="02020603050405020304" pitchFamily="18" charset="0"/>
            </a:endParaRPr>
          </a:p>
          <a:p>
            <a:pPr marL="0" indent="0">
              <a:lnSpc>
                <a:spcPct val="150000"/>
              </a:lnSpc>
              <a:buNone/>
            </a:pPr>
            <a:r>
              <a:rPr lang="en-IN" sz="2200" dirty="0" smtClean="0">
                <a:latin typeface="Times New Roman" panose="02020603050405020304" pitchFamily="18" charset="0"/>
                <a:cs typeface="Times New Roman" panose="02020603050405020304" pitchFamily="18" charset="0"/>
              </a:rPr>
              <a:t>Gains </a:t>
            </a:r>
            <a:r>
              <a:rPr lang="en-IN" sz="2200" dirty="0">
                <a:latin typeface="Times New Roman" panose="02020603050405020304" pitchFamily="18" charset="0"/>
                <a:cs typeface="Times New Roman" panose="02020603050405020304" pitchFamily="18" charset="0"/>
              </a:rPr>
              <a:t>or losses can be calculated with the help of the following equation:</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Gains/Loss  : </a:t>
            </a:r>
            <a:r>
              <a:rPr lang="en-IN" sz="2200" b="1" dirty="0" err="1">
                <a:latin typeface="Times New Roman" panose="02020603050405020304" pitchFamily="18" charset="0"/>
                <a:cs typeface="Times New Roman" panose="02020603050405020304" pitchFamily="18" charset="0"/>
              </a:rPr>
              <a:t>Fn</a:t>
            </a: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St </a:t>
            </a:r>
            <a:r>
              <a:rPr lang="en-IN" sz="2200" b="1" dirty="0" smtClean="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x </a:t>
            </a:r>
            <a:r>
              <a:rPr lang="en-IN" sz="2200" b="1" dirty="0">
                <a:latin typeface="Times New Roman" panose="02020603050405020304" pitchFamily="18" charset="0"/>
                <a:cs typeface="Times New Roman" panose="02020603050405020304" pitchFamily="18" charset="0"/>
              </a:rPr>
              <a:t>Amount involved in the transaction </a:t>
            </a:r>
            <a:endParaRPr lang="en-IN" sz="2200" b="1" dirty="0">
              <a:latin typeface="Times New Roman" panose="02020603050405020304" pitchFamily="18" charset="0"/>
              <a:cs typeface="Times New Roman" panose="02020603050405020304" pitchFamily="18" charset="0"/>
            </a:endParaRPr>
          </a:p>
          <a:p>
            <a:pPr marL="0" indent="0">
              <a:lnSpc>
                <a:spcPct val="150000"/>
              </a:lnSpc>
              <a:buNone/>
            </a:pP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Fn</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 Forward rate for period n (Contract maturing at time t) </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St </a:t>
            </a:r>
            <a:r>
              <a:rPr lang="en-IN" sz="2200" dirty="0">
                <a:latin typeface="Times New Roman" panose="02020603050405020304" pitchFamily="18" charset="0"/>
                <a:cs typeface="Times New Roman" panose="02020603050405020304" pitchFamily="18" charset="0"/>
              </a:rPr>
              <a:t>= Future spot rate at time t</a:t>
            </a: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endParaRPr lang="en-IN" dirty="0"/>
          </a:p>
        </p:txBody>
      </p:sp>
      <p:sp>
        <p:nvSpPr>
          <p:cNvPr id="3" name="Content Placeholder 2"/>
          <p:cNvSpPr>
            <a:spLocks noGrp="1"/>
          </p:cNvSpPr>
          <p:nvPr>
            <p:ph idx="1"/>
          </p:nvPr>
        </p:nvSpPr>
        <p:spPr>
          <a:xfrm>
            <a:off x="457200" y="1412776"/>
            <a:ext cx="8229600" cy="5112568"/>
          </a:xfrm>
          <a:solidFill>
            <a:schemeClr val="accent1">
              <a:lumMod val="20000"/>
              <a:lumOff val="80000"/>
            </a:schemeClr>
          </a:solidFill>
        </p:spPr>
        <p:txBody>
          <a:bodyPr>
            <a:normAutofit/>
          </a:bodyPr>
          <a:lstStyle/>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If </a:t>
            </a:r>
            <a:r>
              <a:rPr lang="en-IN" sz="2200" dirty="0">
                <a:solidFill>
                  <a:prstClr val="black"/>
                </a:solidFill>
                <a:latin typeface="Times New Roman" panose="02020603050405020304" pitchFamily="18" charset="0"/>
                <a:cs typeface="Times New Roman" panose="02020603050405020304" pitchFamily="18" charset="0"/>
              </a:rPr>
              <a:t>the future spot rate is lower than the forward rate (i.e., the foreign currency is at a forward premium), the firm gains on the sale of foreign currency forward. </a:t>
            </a:r>
            <a:endParaRPr lang="en-IN" sz="2200" dirty="0" smtClean="0">
              <a:solidFill>
                <a:prstClr val="black"/>
              </a:solidFill>
              <a:latin typeface="Times New Roman" panose="02020603050405020304" pitchFamily="18" charset="0"/>
              <a:cs typeface="Times New Roman" panose="02020603050405020304" pitchFamily="18" charset="0"/>
            </a:endParaRPr>
          </a:p>
          <a:p>
            <a:pPr>
              <a:lnSpc>
                <a:spcPct val="150000"/>
              </a:lnSpc>
            </a:pPr>
            <a:r>
              <a:rPr lang="en-IN" sz="2200" dirty="0">
                <a:solidFill>
                  <a:prstClr val="black"/>
                </a:solidFill>
                <a:latin typeface="Times New Roman" panose="02020603050405020304" pitchFamily="18" charset="0"/>
                <a:cs typeface="Times New Roman" panose="02020603050405020304" pitchFamily="18" charset="0"/>
              </a:rPr>
              <a:t>If the future spot rate is </a:t>
            </a:r>
            <a:r>
              <a:rPr lang="en-IN" sz="2200" dirty="0" smtClean="0">
                <a:solidFill>
                  <a:prstClr val="black"/>
                </a:solidFill>
                <a:latin typeface="Times New Roman" panose="02020603050405020304" pitchFamily="18" charset="0"/>
                <a:cs typeface="Times New Roman" panose="02020603050405020304" pitchFamily="18" charset="0"/>
              </a:rPr>
              <a:t>higher </a:t>
            </a:r>
            <a:r>
              <a:rPr lang="en-IN" sz="2200" dirty="0">
                <a:solidFill>
                  <a:prstClr val="black"/>
                </a:solidFill>
                <a:latin typeface="Times New Roman" panose="02020603050405020304" pitchFamily="18" charset="0"/>
                <a:cs typeface="Times New Roman" panose="02020603050405020304" pitchFamily="18" charset="0"/>
              </a:rPr>
              <a:t>than the forward rate (i.e., the foreign currency is at a forward </a:t>
            </a:r>
            <a:r>
              <a:rPr lang="en-IN" sz="2200" dirty="0" smtClean="0">
                <a:solidFill>
                  <a:prstClr val="black"/>
                </a:solidFill>
                <a:latin typeface="Times New Roman" panose="02020603050405020304" pitchFamily="18" charset="0"/>
                <a:cs typeface="Times New Roman" panose="02020603050405020304" pitchFamily="18" charset="0"/>
              </a:rPr>
              <a:t>discount), </a:t>
            </a:r>
            <a:r>
              <a:rPr lang="en-IN" sz="2200" dirty="0">
                <a:solidFill>
                  <a:prstClr val="black"/>
                </a:solidFill>
                <a:latin typeface="Times New Roman" panose="02020603050405020304" pitchFamily="18" charset="0"/>
                <a:cs typeface="Times New Roman" panose="02020603050405020304" pitchFamily="18" charset="0"/>
              </a:rPr>
              <a:t>the firm gains on the </a:t>
            </a:r>
            <a:r>
              <a:rPr lang="en-IN" sz="2200" dirty="0" smtClean="0">
                <a:solidFill>
                  <a:prstClr val="black"/>
                </a:solidFill>
                <a:latin typeface="Times New Roman" panose="02020603050405020304" pitchFamily="18" charset="0"/>
                <a:cs typeface="Times New Roman" panose="02020603050405020304" pitchFamily="18" charset="0"/>
              </a:rPr>
              <a:t>buying of </a:t>
            </a:r>
            <a:r>
              <a:rPr lang="en-IN" sz="2200" dirty="0">
                <a:solidFill>
                  <a:prstClr val="black"/>
                </a:solidFill>
                <a:latin typeface="Times New Roman" panose="02020603050405020304" pitchFamily="18" charset="0"/>
                <a:cs typeface="Times New Roman" panose="02020603050405020304" pitchFamily="18" charset="0"/>
              </a:rPr>
              <a:t>foreign currency forward. </a:t>
            </a:r>
            <a:endParaRPr lang="en-IN" sz="2200" dirty="0">
              <a:solidFill>
                <a:prstClr val="black"/>
              </a:solidFill>
              <a:latin typeface="Times New Roman" panose="02020603050405020304" pitchFamily="18" charset="0"/>
              <a:cs typeface="Times New Roman" panose="02020603050405020304" pitchFamily="18" charset="0"/>
            </a:endParaRPr>
          </a:p>
          <a:p>
            <a:pPr lvl="0">
              <a:lnSpc>
                <a:spcPct val="150000"/>
              </a:lnSpc>
            </a:pPr>
            <a:endParaRPr lang="en-IN" sz="2200" dirty="0" smtClean="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b="1" dirty="0">
                <a:latin typeface="Times New Roman" panose="02020603050405020304" pitchFamily="18" charset="0"/>
                <a:ea typeface="Calibri" panose="020F0502020204030204"/>
                <a:cs typeface="Times New Roman" panose="02020603050405020304" pitchFamily="18" charset="0"/>
              </a:rPr>
              <a:t>Transaction Cost</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taking the decision whether to hedge or not, transaction cost should be taken into consideration.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a:bodyPr>
          <a:lstStyle/>
          <a:p>
            <a:r>
              <a:rPr lang="en-US" sz="2500" b="1" dirty="0" smtClean="0"/>
              <a:t>Problem </a:t>
            </a:r>
            <a:endParaRPr lang="en-IN" sz="2500" b="1" dirty="0"/>
          </a:p>
        </p:txBody>
      </p:sp>
      <p:sp>
        <p:nvSpPr>
          <p:cNvPr id="3" name="Content Placeholder 2"/>
          <p:cNvSpPr>
            <a:spLocks noGrp="1"/>
          </p:cNvSpPr>
          <p:nvPr>
            <p:ph idx="1"/>
          </p:nvPr>
        </p:nvSpPr>
        <p:spPr>
          <a:xfrm>
            <a:off x="457200" y="1268760"/>
            <a:ext cx="8229600" cy="4857403"/>
          </a:xfrm>
          <a:solidFill>
            <a:schemeClr val="accent1">
              <a:lumMod val="20000"/>
              <a:lumOff val="80000"/>
            </a:schemeClr>
          </a:solidFill>
        </p:spPr>
        <p:txBody>
          <a:bodyPr>
            <a:normAutofit/>
          </a:bodyPr>
          <a:lstStyle/>
          <a:p>
            <a:pPr marL="0" indent="0">
              <a:lnSpc>
                <a:spcPct val="150000"/>
              </a:lnSpc>
              <a:buNone/>
            </a:pPr>
            <a:r>
              <a:rPr lang="en-IN" sz="2200" dirty="0">
                <a:latin typeface="Times New Roman" panose="02020603050405020304" pitchFamily="18" charset="0"/>
                <a:ea typeface="Calibri" panose="020F0502020204030204"/>
                <a:cs typeface="Times New Roman" panose="02020603050405020304" pitchFamily="18" charset="0"/>
              </a:rPr>
              <a:t>A </a:t>
            </a:r>
            <a:r>
              <a:rPr lang="en-IN" sz="2200" dirty="0" smtClean="0">
                <a:latin typeface="Times New Roman" panose="02020603050405020304" pitchFamily="18" charset="0"/>
                <a:ea typeface="Calibri" panose="020F0502020204030204"/>
                <a:cs typeface="Times New Roman" panose="02020603050405020304" pitchFamily="18" charset="0"/>
              </a:rPr>
              <a:t>U.S based </a:t>
            </a:r>
            <a:r>
              <a:rPr lang="en-IN" sz="2200" dirty="0">
                <a:latin typeface="Times New Roman" panose="02020603050405020304" pitchFamily="18" charset="0"/>
                <a:ea typeface="Calibri" panose="020F0502020204030204"/>
                <a:cs typeface="Times New Roman" panose="02020603050405020304" pitchFamily="18" charset="0"/>
              </a:rPr>
              <a:t>MNC has sold its product (involved in the US Dollar) to a firm in the United Kingdom. The invoice amount is USD 10 million. The payment is due three months from today. The current spot rate is USD/GBP 0.5252. It is expected that the U.S. dollar will depreciate by 5 per cent over the three months period. The three-month forward rate as quoted is USD/GBP 0.54. What is the expected loss to the British firm, and how it can be hedged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tx2">
              <a:lumMod val="40000"/>
              <a:lumOff val="60000"/>
            </a:schemeClr>
          </a:solidFill>
        </p:spPr>
        <p:txBody>
          <a:bodyPr>
            <a:normAutofit/>
          </a:bodyPr>
          <a:lstStyle/>
          <a:p>
            <a:r>
              <a:rPr lang="en-US" sz="2400" b="1" dirty="0" smtClean="0">
                <a:latin typeface="Times New Roman" panose="02020603050405020304" pitchFamily="18" charset="0"/>
                <a:cs typeface="Times New Roman" panose="02020603050405020304" pitchFamily="18" charset="0"/>
              </a:rPr>
              <a:t>Solution </a:t>
            </a:r>
            <a:endParaRPr lang="en-IN"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52736"/>
            <a:ext cx="8229600" cy="5256584"/>
          </a:xfrm>
          <a:solidFill>
            <a:schemeClr val="accent1">
              <a:lumMod val="20000"/>
              <a:lumOff val="80000"/>
            </a:schemeClr>
          </a:solidFill>
        </p:spPr>
        <p:txBody>
          <a:bodyPr>
            <a:no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Expected </a:t>
            </a:r>
            <a:r>
              <a:rPr lang="en-IN" sz="2200" dirty="0">
                <a:latin typeface="Times New Roman" panose="02020603050405020304" pitchFamily="18" charset="0"/>
                <a:ea typeface="Calibri" panose="020F0502020204030204"/>
                <a:cs typeface="Times New Roman" panose="02020603050405020304" pitchFamily="18" charset="0"/>
              </a:rPr>
              <a:t>future spot rate = 0.5252 + 5% = </a:t>
            </a:r>
            <a:r>
              <a:rPr lang="en-IN" sz="2200" dirty="0" smtClean="0">
                <a:latin typeface="Times New Roman" panose="02020603050405020304" pitchFamily="18" charset="0"/>
                <a:ea typeface="Calibri" panose="020F0502020204030204"/>
                <a:cs typeface="Times New Roman" panose="02020603050405020304" pitchFamily="18" charset="0"/>
              </a:rPr>
              <a:t>0.5515 GBP</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a) </a:t>
            </a:r>
            <a:r>
              <a:rPr lang="en-IN" sz="2200" b="1" dirty="0">
                <a:latin typeface="Times New Roman" panose="02020603050405020304" pitchFamily="18" charset="0"/>
                <a:ea typeface="Calibri" panose="020F0502020204030204"/>
                <a:cs typeface="Times New Roman" panose="02020603050405020304" pitchFamily="18" charset="0"/>
              </a:rPr>
              <a:t>Calculation of loss without hedging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Invoice </a:t>
            </a:r>
            <a:r>
              <a:rPr lang="en-IN" sz="2200" dirty="0">
                <a:latin typeface="Times New Roman" panose="02020603050405020304" pitchFamily="18" charset="0"/>
                <a:ea typeface="Calibri" panose="020F0502020204030204"/>
                <a:cs typeface="Times New Roman" panose="02020603050405020304" pitchFamily="18" charset="0"/>
              </a:rPr>
              <a:t>Amount = USD 10 million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10 x 0.5252 = GBP 5.252 million at the current rate</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After three months the British firm has to pay USD 10 million x 0.5515 = GBP 5.515 million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Expected </a:t>
            </a:r>
            <a:r>
              <a:rPr lang="en-IN" sz="2200" dirty="0">
                <a:latin typeface="Times New Roman" panose="02020603050405020304" pitchFamily="18" charset="0"/>
                <a:ea typeface="Calibri" panose="020F0502020204030204"/>
                <a:cs typeface="Times New Roman" panose="02020603050405020304" pitchFamily="18" charset="0"/>
              </a:rPr>
              <a:t>loss = GBP 5.515 million - GBP 5.252 million = 0.263 million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Calculation of loss with hedging (by entering into a forward contract)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Payment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after 3 months with a 3 month forward contract is GBP 5.40 million (i.e., 10 million x 0.54)</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Loss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GBP 5.40 million - GBP 5.252 million = GBP 0.148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million</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So, by entering into a forward contract, the British firm could reduce its loss by GBP 0.115 million (i.e., 0.263 -0.148)</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r>
              <a:rPr lang="en-IN" sz="2400" b="1" dirty="0" smtClean="0">
                <a:solidFill>
                  <a:prstClr val="black"/>
                </a:solidFill>
                <a:ea typeface="Calibri" panose="020F0502020204030204"/>
                <a:cs typeface="Times New Roman" panose="02020603050405020304"/>
              </a:rPr>
              <a:t>Hedging </a:t>
            </a:r>
            <a:r>
              <a:rPr lang="en-IN" sz="2400" b="1" dirty="0">
                <a:solidFill>
                  <a:prstClr val="black"/>
                </a:solidFill>
                <a:ea typeface="Calibri" panose="020F0502020204030204"/>
                <a:cs typeface="Times New Roman" panose="02020603050405020304"/>
              </a:rPr>
              <a:t>with futures </a:t>
            </a:r>
            <a:r>
              <a:rPr lang="en-IN" sz="2400" b="1" dirty="0" smtClean="0">
                <a:solidFill>
                  <a:prstClr val="black"/>
                </a:solidFill>
                <a:ea typeface="Calibri" panose="020F0502020204030204"/>
                <a:cs typeface="Times New Roman" panose="02020603050405020304"/>
              </a:rPr>
              <a:t>contract</a:t>
            </a:r>
            <a:endParaRPr lang="en-IN" sz="2400" b="1"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Futures </a:t>
            </a:r>
            <a:r>
              <a:rPr lang="en-IN" sz="2200" dirty="0">
                <a:latin typeface="Times New Roman" panose="02020603050405020304" pitchFamily="18" charset="0"/>
                <a:ea typeface="Calibri" panose="020F0502020204030204"/>
                <a:cs typeface="Times New Roman" panose="02020603050405020304" pitchFamily="18" charset="0"/>
              </a:rPr>
              <a:t>contracts are similar to forward contracts in function. Futures contracts are usually exchange traded.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They </a:t>
            </a:r>
            <a:r>
              <a:rPr lang="en-IN" sz="2200" dirty="0">
                <a:latin typeface="Times New Roman" panose="02020603050405020304" pitchFamily="18" charset="0"/>
                <a:ea typeface="Calibri" panose="020F0502020204030204"/>
                <a:cs typeface="Times New Roman" panose="02020603050405020304" pitchFamily="18" charset="0"/>
              </a:rPr>
              <a:t>have standardized and limited contract sizes, maturity dates, initial collateral, and several other features.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Forward </a:t>
            </a:r>
            <a:r>
              <a:rPr lang="en-IN" sz="2200" dirty="0">
                <a:latin typeface="Times New Roman" panose="02020603050405020304" pitchFamily="18" charset="0"/>
                <a:ea typeface="Calibri" panose="020F0502020204030204"/>
                <a:cs typeface="Times New Roman" panose="02020603050405020304" pitchFamily="18" charset="0"/>
              </a:rPr>
              <a:t>contracts are commonly negotiated for large transactions, while the standardized futures contracts tend to be used for smaller amounts.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tx2">
              <a:lumMod val="40000"/>
              <a:lumOff val="60000"/>
            </a:schemeClr>
          </a:solidFill>
        </p:spPr>
        <p:txBody>
          <a:bodyPr/>
          <a:lstStyle/>
          <a:p>
            <a:r>
              <a:rPr lang="en-IN" sz="2200" b="1" dirty="0" smtClean="0">
                <a:solidFill>
                  <a:prstClr val="black"/>
                </a:solidFill>
                <a:ea typeface="Calibri" panose="020F0502020204030204"/>
                <a:cs typeface="Times New Roman" panose="02020603050405020304"/>
              </a:rPr>
              <a:t> </a:t>
            </a:r>
            <a:r>
              <a:rPr lang="en-IN" sz="2200" b="1" dirty="0">
                <a:solidFill>
                  <a:prstClr val="black"/>
                </a:solidFill>
                <a:ea typeface="Calibri" panose="020F0502020204030204"/>
                <a:cs typeface="Times New Roman" panose="02020603050405020304"/>
              </a:rPr>
              <a:t>Money market </a:t>
            </a:r>
            <a:r>
              <a:rPr lang="en-IN" sz="2200" b="1" dirty="0" smtClean="0">
                <a:solidFill>
                  <a:prstClr val="black"/>
                </a:solidFill>
                <a:ea typeface="Calibri" panose="020F0502020204030204"/>
                <a:cs typeface="Times New Roman" panose="02020603050405020304"/>
              </a:rPr>
              <a:t>hedge</a:t>
            </a:r>
            <a:endParaRPr lang="en-IN" b="1" dirty="0"/>
          </a:p>
        </p:txBody>
      </p:sp>
      <p:sp>
        <p:nvSpPr>
          <p:cNvPr id="3" name="Content Placeholder 2"/>
          <p:cNvSpPr>
            <a:spLocks noGrp="1"/>
          </p:cNvSpPr>
          <p:nvPr>
            <p:ph idx="1"/>
          </p:nvPr>
        </p:nvSpPr>
        <p:spPr>
          <a:xfrm>
            <a:off x="457200" y="1268760"/>
            <a:ext cx="8229600" cy="4857403"/>
          </a:xfrm>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Money </a:t>
            </a:r>
            <a:r>
              <a:rPr lang="en-IN" sz="2200" dirty="0">
                <a:latin typeface="Times New Roman" panose="02020603050405020304" pitchFamily="18" charset="0"/>
                <a:ea typeface="Calibri" panose="020F0502020204030204"/>
                <a:cs typeface="Times New Roman" panose="02020603050405020304" pitchFamily="18" charset="0"/>
              </a:rPr>
              <a:t>market hedge involves </a:t>
            </a:r>
            <a:r>
              <a:rPr lang="en-IN" sz="2200" b="1" dirty="0">
                <a:latin typeface="Times New Roman" panose="02020603050405020304" pitchFamily="18" charset="0"/>
                <a:ea typeface="Calibri" panose="020F0502020204030204"/>
                <a:cs typeface="Times New Roman" panose="02020603050405020304" pitchFamily="18" charset="0"/>
              </a:rPr>
              <a:t>simultaneous borrowing and lending or investing in the money market</a:t>
            </a:r>
            <a:r>
              <a:rPr lang="en-IN" sz="2200" dirty="0">
                <a:latin typeface="Times New Roman" panose="02020603050405020304" pitchFamily="18" charset="0"/>
                <a:ea typeface="Calibri" panose="020F0502020204030204"/>
                <a:cs typeface="Times New Roman" panose="02020603050405020304" pitchFamily="18" charset="0"/>
              </a:rPr>
              <a:t>, with an aim to avoid or reduce foreign exchange exposure with regard to </a:t>
            </a:r>
            <a:r>
              <a:rPr lang="en-IN" sz="2200" b="1" dirty="0">
                <a:latin typeface="Times New Roman" panose="02020603050405020304" pitchFamily="18" charset="0"/>
                <a:ea typeface="Calibri" panose="020F0502020204030204"/>
                <a:cs typeface="Times New Roman" panose="02020603050405020304" pitchFamily="18" charset="0"/>
              </a:rPr>
              <a:t>receivables or </a:t>
            </a:r>
            <a:r>
              <a:rPr lang="en-IN" sz="2200" b="1" dirty="0" smtClean="0">
                <a:latin typeface="Times New Roman" panose="02020603050405020304" pitchFamily="18" charset="0"/>
                <a:ea typeface="Calibri" panose="020F0502020204030204"/>
                <a:cs typeface="Times New Roman" panose="02020603050405020304" pitchFamily="18" charset="0"/>
              </a:rPr>
              <a:t>payables</a:t>
            </a:r>
            <a:r>
              <a:rPr lang="en-IN" sz="2200" dirty="0" smtClean="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firm that wants to hedge foreign exchange exposure on receivables (payables) may borrow (lend) foreign currency in the money market, so that its assets and liabilities in the same currency will match.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Only </a:t>
            </a:r>
            <a:r>
              <a:rPr lang="en-IN" sz="2200" dirty="0">
                <a:latin typeface="Times New Roman" panose="02020603050405020304" pitchFamily="18" charset="0"/>
                <a:ea typeface="Calibri" panose="020F0502020204030204"/>
                <a:cs typeface="Times New Roman" panose="02020603050405020304" pitchFamily="18" charset="0"/>
              </a:rPr>
              <a:t>firms that have access to the international money market can use this type of hedging effectively.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tx2">
              <a:lumMod val="40000"/>
              <a:lumOff val="60000"/>
            </a:schemeClr>
          </a:solidFill>
        </p:spPr>
        <p:txBody>
          <a:bodyPr>
            <a:noAutofit/>
          </a:bodyPr>
          <a:lstStyle/>
          <a:p>
            <a:pPr>
              <a:lnSpc>
                <a:spcPct val="115000"/>
              </a:lnSpc>
              <a:spcAft>
                <a:spcPts val="1000"/>
              </a:spcAft>
            </a:pPr>
            <a:br>
              <a:rPr lang="en-IN" sz="2400" b="1" dirty="0" smtClean="0">
                <a:ea typeface="Calibri" panose="020F0502020204030204"/>
                <a:cs typeface="Times New Roman" panose="02020603050405020304"/>
              </a:rPr>
            </a:br>
            <a:r>
              <a:rPr lang="en-IN" sz="2400" b="1" dirty="0" smtClean="0">
                <a:ea typeface="Calibri" panose="020F0502020204030204"/>
                <a:cs typeface="Times New Roman" panose="02020603050405020304"/>
              </a:rPr>
              <a:t>The </a:t>
            </a:r>
            <a:r>
              <a:rPr lang="en-IN" sz="2400" b="1" dirty="0">
                <a:ea typeface="Calibri" panose="020F0502020204030204"/>
                <a:cs typeface="Times New Roman" panose="02020603050405020304"/>
              </a:rPr>
              <a:t>steps involved in money market hedging </a:t>
            </a:r>
            <a:br>
              <a:rPr lang="en-IN" sz="2400" b="1" dirty="0" smtClean="0">
                <a:ea typeface="Calibri" panose="020F0502020204030204"/>
                <a:cs typeface="Times New Roman" panose="02020603050405020304"/>
              </a:rPr>
            </a:br>
            <a:r>
              <a:rPr lang="en-IN" sz="2400" b="1" dirty="0" smtClean="0">
                <a:ea typeface="Calibri" panose="020F0502020204030204"/>
                <a:cs typeface="Times New Roman" panose="02020603050405020304"/>
              </a:rPr>
              <a:t>on receivables</a:t>
            </a:r>
            <a:br>
              <a:rPr lang="en-IN" sz="2400" b="1" dirty="0">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412776"/>
            <a:ext cx="8229600" cy="4713387"/>
          </a:xfrm>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Borrow </a:t>
            </a:r>
            <a:r>
              <a:rPr lang="en-IN" sz="2200" dirty="0">
                <a:latin typeface="Times New Roman" panose="02020603050405020304" pitchFamily="18" charset="0"/>
                <a:ea typeface="Calibri" panose="020F0502020204030204"/>
                <a:cs typeface="Times New Roman" panose="02020603050405020304" pitchFamily="18" charset="0"/>
              </a:rPr>
              <a:t>in the foreign currency in which the receivables are denominated at the prevailing interest rate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Convert </a:t>
            </a:r>
            <a:r>
              <a:rPr lang="en-IN" sz="2200" dirty="0">
                <a:latin typeface="Times New Roman" panose="02020603050405020304" pitchFamily="18" charset="0"/>
                <a:ea typeface="Calibri" panose="020F0502020204030204"/>
                <a:cs typeface="Times New Roman" panose="02020603050405020304" pitchFamily="18" charset="0"/>
              </a:rPr>
              <a:t>the borrowed currency to domestic currency at the spot bid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Invest </a:t>
            </a:r>
            <a:r>
              <a:rPr lang="en-IN" sz="2200" dirty="0">
                <a:latin typeface="Times New Roman" panose="02020603050405020304" pitchFamily="18" charset="0"/>
                <a:ea typeface="Calibri" panose="020F0502020204030204"/>
                <a:cs typeface="Times New Roman" panose="02020603050405020304" pitchFamily="18" charset="0"/>
              </a:rPr>
              <a:t>that amount at the prevailing interest rate for the period of the receivables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Repay </a:t>
            </a:r>
            <a:r>
              <a:rPr lang="en-IN" sz="2200" dirty="0">
                <a:latin typeface="Times New Roman" panose="02020603050405020304" pitchFamily="18" charset="0"/>
                <a:ea typeface="Calibri" panose="020F0502020204030204"/>
                <a:cs typeface="Times New Roman" panose="02020603050405020304" pitchFamily="18" charset="0"/>
              </a:rPr>
              <a:t>the foreign currency loan with the amount realized through receivables.</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Realize </a:t>
            </a:r>
            <a:r>
              <a:rPr lang="en-IN" sz="2200" dirty="0">
                <a:latin typeface="Times New Roman" panose="02020603050405020304" pitchFamily="18" charset="0"/>
                <a:ea typeface="Calibri" panose="020F0502020204030204"/>
                <a:cs typeface="Times New Roman" panose="02020603050405020304" pitchFamily="18" charset="0"/>
              </a:rPr>
              <a:t>the maturity value of the investment.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pPr>
              <a:lnSpc>
                <a:spcPct val="115000"/>
              </a:lnSpc>
              <a:spcAft>
                <a:spcPts val="1000"/>
              </a:spcAft>
            </a:pPr>
            <a:r>
              <a:rPr lang="en-IN" sz="2500" b="1" dirty="0">
                <a:solidFill>
                  <a:schemeClr val="bg1"/>
                </a:solidFill>
                <a:ea typeface="Calibri" panose="020F0502020204030204"/>
                <a:cs typeface="Times New Roman" panose="02020603050405020304"/>
              </a:rPr>
              <a:t>Meaning of Foreign Exchange Exposure</a:t>
            </a:r>
            <a:br>
              <a:rPr lang="en-IN" sz="2500" b="1" dirty="0">
                <a:solidFill>
                  <a:schemeClr val="bg1"/>
                </a:solidFill>
                <a:ea typeface="Calibri" panose="020F0502020204030204"/>
                <a:cs typeface="Times New Roman" panose="02020603050405020304"/>
              </a:rPr>
            </a:br>
            <a:endParaRPr lang="en-IN" sz="25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The changes in foreign exchange rates affect not only firms engaged in international business, but also those engaged in domestic business.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A change in the exchange rate may bring about a change in the value of an asset, liability, and operating income. This is known as foreign exchange exposure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tx2">
              <a:lumMod val="40000"/>
              <a:lumOff val="60000"/>
            </a:schemeClr>
          </a:solidFill>
        </p:spPr>
        <p:txBody>
          <a:bodyPr>
            <a:normAutofit/>
          </a:bodyPr>
          <a:lstStyle/>
          <a:p>
            <a:r>
              <a:rPr lang="en-US" sz="2800" b="1" dirty="0" smtClean="0"/>
              <a:t>Example </a:t>
            </a:r>
            <a:endParaRPr lang="en-IN" sz="2800" b="1" dirty="0"/>
          </a:p>
        </p:txBody>
      </p:sp>
      <p:sp>
        <p:nvSpPr>
          <p:cNvPr id="3" name="Content Placeholder 2"/>
          <p:cNvSpPr>
            <a:spLocks noGrp="1"/>
          </p:cNvSpPr>
          <p:nvPr>
            <p:ph idx="1"/>
          </p:nvPr>
        </p:nvSpPr>
        <p:spPr>
          <a:xfrm>
            <a:off x="457200" y="980728"/>
            <a:ext cx="8229600" cy="5877272"/>
          </a:xfrm>
          <a:solidFill>
            <a:schemeClr val="accent1">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Suppose </a:t>
            </a:r>
            <a:r>
              <a:rPr lang="en-IN" sz="2200" dirty="0">
                <a:latin typeface="Times New Roman" panose="02020603050405020304" pitchFamily="18" charset="0"/>
                <a:ea typeface="Calibri" panose="020F0502020204030204"/>
                <a:cs typeface="Times New Roman" panose="02020603050405020304" pitchFamily="18" charset="0"/>
              </a:rPr>
              <a:t>a firm in India has </a:t>
            </a:r>
            <a:r>
              <a:rPr lang="en-IN" sz="2200" b="1" dirty="0">
                <a:latin typeface="Times New Roman" panose="02020603050405020304" pitchFamily="18" charset="0"/>
                <a:ea typeface="Calibri" panose="020F0502020204030204"/>
                <a:cs typeface="Times New Roman" panose="02020603050405020304" pitchFamily="18" charset="0"/>
              </a:rPr>
              <a:t>90-day receivables of USD 10 million</a:t>
            </a:r>
            <a:r>
              <a:rPr lang="en-IN" sz="2200" dirty="0">
                <a:latin typeface="Times New Roman" panose="02020603050405020304" pitchFamily="18" charset="0"/>
                <a:ea typeface="Calibri" panose="020F0502020204030204"/>
                <a:cs typeface="Times New Roman" panose="02020603050405020304" pitchFamily="18" charset="0"/>
              </a:rPr>
              <a:t>. First, the firm may </a:t>
            </a:r>
            <a:r>
              <a:rPr lang="en-IN" sz="2200" b="1" dirty="0">
                <a:latin typeface="Times New Roman" panose="02020603050405020304" pitchFamily="18" charset="0"/>
                <a:ea typeface="Calibri" panose="020F0502020204030204"/>
                <a:cs typeface="Times New Roman" panose="02020603050405020304" pitchFamily="18" charset="0"/>
              </a:rPr>
              <a:t>borrow an amount such that the principal and interest after 90 days</a:t>
            </a:r>
            <a:r>
              <a:rPr lang="en-IN" sz="2200" dirty="0">
                <a:latin typeface="Times New Roman" panose="02020603050405020304" pitchFamily="18" charset="0"/>
                <a:ea typeface="Calibri" panose="020F0502020204030204"/>
                <a:cs typeface="Times New Roman" panose="02020603050405020304" pitchFamily="18" charset="0"/>
              </a:rPr>
              <a:t> will be equal to the receivable amount.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annual rate of interest on the U.S. dollar denominated loan is </a:t>
            </a:r>
            <a:r>
              <a:rPr lang="en-IN" sz="2200" dirty="0" smtClean="0">
                <a:latin typeface="Times New Roman" panose="02020603050405020304" pitchFamily="18" charset="0"/>
                <a:ea typeface="Calibri" panose="020F0502020204030204"/>
                <a:cs typeface="Times New Roman" panose="02020603050405020304" pitchFamily="18" charset="0"/>
              </a:rPr>
              <a:t>8% </a:t>
            </a:r>
            <a:r>
              <a:rPr lang="en-IN" sz="2200" dirty="0">
                <a:latin typeface="Times New Roman" panose="02020603050405020304" pitchFamily="18" charset="0"/>
                <a:ea typeface="Calibri" panose="020F0502020204030204"/>
                <a:cs typeface="Times New Roman" panose="02020603050405020304" pitchFamily="18" charset="0"/>
              </a:rPr>
              <a:t>p.a. (or 2 per cent for 90 days). The firm initially </a:t>
            </a:r>
            <a:r>
              <a:rPr lang="en-IN" sz="2200" b="1" dirty="0">
                <a:latin typeface="Times New Roman" panose="02020603050405020304" pitchFamily="18" charset="0"/>
                <a:ea typeface="Calibri" panose="020F0502020204030204"/>
                <a:cs typeface="Times New Roman" panose="02020603050405020304" pitchFamily="18" charset="0"/>
              </a:rPr>
              <a:t>borrows USD 9. 8039 million </a:t>
            </a:r>
            <a:r>
              <a:rPr lang="en-IN" sz="2200" dirty="0">
                <a:latin typeface="Times New Roman" panose="02020603050405020304" pitchFamily="18" charset="0"/>
                <a:ea typeface="Calibri" panose="020F0502020204030204"/>
                <a:cs typeface="Times New Roman" panose="02020603050405020304" pitchFamily="18" charset="0"/>
              </a:rPr>
              <a:t>[(i.e., USD 10 million / (1 + 0.02)].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Then</a:t>
            </a:r>
            <a:r>
              <a:rPr lang="en-IN" sz="2200" dirty="0">
                <a:latin typeface="Times New Roman" panose="02020603050405020304" pitchFamily="18" charset="0"/>
                <a:ea typeface="Calibri" panose="020F0502020204030204"/>
                <a:cs typeface="Times New Roman" panose="02020603050405020304" pitchFamily="18" charset="0"/>
              </a:rPr>
              <a:t>, the borrowed amount is </a:t>
            </a:r>
            <a:r>
              <a:rPr lang="en-IN" sz="2200" b="1" dirty="0">
                <a:latin typeface="Times New Roman" panose="02020603050405020304" pitchFamily="18" charset="0"/>
                <a:ea typeface="Calibri" panose="020F0502020204030204"/>
                <a:cs typeface="Times New Roman" panose="02020603050405020304" pitchFamily="18" charset="0"/>
              </a:rPr>
              <a:t>converted into INR </a:t>
            </a:r>
            <a:r>
              <a:rPr lang="en-IN" sz="2200" dirty="0">
                <a:latin typeface="Times New Roman" panose="02020603050405020304" pitchFamily="18" charset="0"/>
                <a:ea typeface="Calibri" panose="020F0502020204030204"/>
                <a:cs typeface="Times New Roman" panose="02020603050405020304" pitchFamily="18" charset="0"/>
              </a:rPr>
              <a:t>at the spot rate of, say, USD/INR 70. So the firm realizes an amount of INR 686.273 (i.e., 9.8039 x 70) million, and </a:t>
            </a:r>
            <a:r>
              <a:rPr lang="en-IN" sz="2200" b="1" dirty="0">
                <a:latin typeface="Times New Roman" panose="02020603050405020304" pitchFamily="18" charset="0"/>
                <a:ea typeface="Calibri" panose="020F0502020204030204"/>
                <a:cs typeface="Times New Roman" panose="02020603050405020304" pitchFamily="18" charset="0"/>
              </a:rPr>
              <a:t>invests that amount at 10 per cent per annum.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On the day when the firm realizes the receivables amount, it will have its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investment matured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for INR 703.43 million (i.e., 686.273 +2.5%, for 3 months).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By using the receivables amount, the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firm will pay off the USD-denominated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loan of 10 million.</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sz="2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rmAutofit fontScale="90000"/>
          </a:bodyPr>
          <a:lstStyle/>
          <a:p>
            <a:pPr>
              <a:lnSpc>
                <a:spcPct val="115000"/>
              </a:lnSpc>
              <a:spcAft>
                <a:spcPts val="1000"/>
              </a:spcAft>
            </a:pPr>
            <a:br>
              <a:rPr lang="en-IN" sz="2400" b="1" dirty="0" smtClean="0">
                <a:ea typeface="Calibri" panose="020F0502020204030204"/>
                <a:cs typeface="Times New Roman" panose="02020603050405020304"/>
              </a:rPr>
            </a:br>
            <a:r>
              <a:rPr lang="en-IN" sz="2400" b="1" dirty="0" smtClean="0">
                <a:ea typeface="Calibri" panose="020F0502020204030204"/>
                <a:cs typeface="Times New Roman" panose="02020603050405020304"/>
              </a:rPr>
              <a:t>The </a:t>
            </a:r>
            <a:r>
              <a:rPr lang="en-IN" sz="2400" b="1" dirty="0">
                <a:ea typeface="Calibri" panose="020F0502020204030204"/>
                <a:cs typeface="Times New Roman" panose="02020603050405020304"/>
              </a:rPr>
              <a:t>steps involved in money market hedging </a:t>
            </a:r>
            <a:br>
              <a:rPr lang="en-IN" sz="2400" b="1" dirty="0" smtClean="0">
                <a:ea typeface="Calibri" panose="020F0502020204030204"/>
                <a:cs typeface="Times New Roman" panose="02020603050405020304"/>
              </a:rPr>
            </a:br>
            <a:r>
              <a:rPr lang="en-IN" sz="2400" b="1" dirty="0" smtClean="0">
                <a:ea typeface="Calibri" panose="020F0502020204030204"/>
                <a:cs typeface="Times New Roman" panose="02020603050405020304"/>
              </a:rPr>
              <a:t>on payables</a:t>
            </a:r>
            <a:br>
              <a:rPr lang="en-IN" sz="2400" b="1" dirty="0">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268760"/>
            <a:ext cx="8229600" cy="5256584"/>
          </a:xfrm>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Borrow</a:t>
            </a:r>
            <a:r>
              <a:rPr lang="en-IN" sz="2200" dirty="0">
                <a:latin typeface="Times New Roman" panose="02020603050405020304" pitchFamily="18" charset="0"/>
                <a:ea typeface="Calibri" panose="020F0502020204030204"/>
                <a:cs typeface="Times New Roman" panose="02020603050405020304" pitchFamily="18" charset="0"/>
              </a:rPr>
              <a:t>, if necessary, a certain amount in home currency at the prevailing borrowing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Buy </a:t>
            </a:r>
            <a:r>
              <a:rPr lang="en-IN" sz="2200" dirty="0">
                <a:latin typeface="Times New Roman" panose="02020603050405020304" pitchFamily="18" charset="0"/>
                <a:ea typeface="Calibri" panose="020F0502020204030204"/>
                <a:cs typeface="Times New Roman" panose="02020603050405020304" pitchFamily="18" charset="0"/>
              </a:rPr>
              <a:t>the foreign currency in which the import bill has to be paid at the ask </a:t>
            </a:r>
            <a:r>
              <a:rPr lang="en-IN" sz="2200" dirty="0" smtClean="0">
                <a:latin typeface="Times New Roman" panose="02020603050405020304" pitchFamily="18" charset="0"/>
                <a:ea typeface="Calibri" panose="020F0502020204030204"/>
                <a:cs typeface="Times New Roman" panose="02020603050405020304" pitchFamily="18" charset="0"/>
              </a:rPr>
              <a:t>rate.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Invest </a:t>
            </a:r>
            <a:r>
              <a:rPr lang="en-IN" sz="2200" dirty="0">
                <a:latin typeface="Times New Roman" panose="02020603050405020304" pitchFamily="18" charset="0"/>
                <a:ea typeface="Calibri" panose="020F0502020204030204"/>
                <a:cs typeface="Times New Roman" panose="02020603050405020304" pitchFamily="18" charset="0"/>
              </a:rPr>
              <a:t>the proceeds realized above (2) at the prevailing lending rate for the period of payables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Receive </a:t>
            </a:r>
            <a:r>
              <a:rPr lang="en-IN" sz="2200" dirty="0">
                <a:latin typeface="Times New Roman" panose="02020603050405020304" pitchFamily="18" charset="0"/>
                <a:ea typeface="Calibri" panose="020F0502020204030204"/>
                <a:cs typeface="Times New Roman" panose="02020603050405020304" pitchFamily="18" charset="0"/>
              </a:rPr>
              <a:t>the maturity value of the investment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Pay </a:t>
            </a:r>
            <a:r>
              <a:rPr lang="en-IN" sz="2200" dirty="0">
                <a:latin typeface="Times New Roman" panose="02020603050405020304" pitchFamily="18" charset="0"/>
                <a:ea typeface="Calibri" panose="020F0502020204030204"/>
                <a:cs typeface="Times New Roman" panose="02020603050405020304" pitchFamily="18" charset="0"/>
              </a:rPr>
              <a:t>off the payables denominated in foreign currency.</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Repay </a:t>
            </a:r>
            <a:r>
              <a:rPr lang="en-IN" sz="2200" dirty="0">
                <a:latin typeface="Times New Roman" panose="02020603050405020304" pitchFamily="18" charset="0"/>
                <a:ea typeface="Calibri" panose="020F0502020204030204"/>
                <a:cs typeface="Times New Roman" panose="02020603050405020304" pitchFamily="18" charset="0"/>
              </a:rPr>
              <a:t>the domestic currency debt, if borrowed.</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IN" sz="2800" b="1" dirty="0">
                <a:solidFill>
                  <a:schemeClr val="bg1"/>
                </a:solidFill>
                <a:ea typeface="Calibri" panose="020F0502020204030204"/>
                <a:cs typeface="Times New Roman" panose="02020603050405020304"/>
              </a:rPr>
              <a:t>4. Hedging C</a:t>
            </a:r>
            <a:r>
              <a:rPr lang="en-IN" sz="2800" b="1" dirty="0" smtClean="0">
                <a:solidFill>
                  <a:schemeClr val="bg1"/>
                </a:solidFill>
                <a:ea typeface="Calibri" panose="020F0502020204030204"/>
                <a:cs typeface="Times New Roman" panose="02020603050405020304"/>
              </a:rPr>
              <a:t>urrency options</a:t>
            </a:r>
            <a:endParaRPr lang="en-IN" sz="54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main problem with forward contract and money market hedging is that </a:t>
            </a:r>
            <a:r>
              <a:rPr lang="en-IN" sz="2200" dirty="0" smtClean="0">
                <a:latin typeface="Times New Roman" panose="02020603050405020304" pitchFamily="18" charset="0"/>
                <a:ea typeface="Calibri" panose="020F0502020204030204"/>
                <a:cs typeface="Times New Roman" panose="02020603050405020304" pitchFamily="18" charset="0"/>
              </a:rPr>
              <a:t>they </a:t>
            </a:r>
            <a:r>
              <a:rPr lang="en-IN" sz="2200" dirty="0">
                <a:latin typeface="Times New Roman" panose="02020603050405020304" pitchFamily="18" charset="0"/>
                <a:ea typeface="Calibri" panose="020F0502020204030204"/>
                <a:cs typeface="Times New Roman" panose="02020603050405020304" pitchFamily="18" charset="0"/>
              </a:rPr>
              <a:t>don't allow the exporter or importer to benefit from favourable exchange rate </a:t>
            </a:r>
            <a:r>
              <a:rPr lang="en-IN" sz="2200" dirty="0" smtClean="0">
                <a:latin typeface="Times New Roman" panose="02020603050405020304" pitchFamily="18" charset="0"/>
                <a:ea typeface="Calibri" panose="020F0502020204030204"/>
                <a:cs typeface="Times New Roman" panose="02020603050405020304" pitchFamily="18" charset="0"/>
              </a:rPr>
              <a:t>movements.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Currency </a:t>
            </a:r>
            <a:r>
              <a:rPr lang="en-IN" sz="2200" dirty="0">
                <a:latin typeface="Times New Roman" panose="02020603050405020304" pitchFamily="18" charset="0"/>
                <a:ea typeface="Calibri" panose="020F0502020204030204"/>
                <a:cs typeface="Times New Roman" panose="02020603050405020304" pitchFamily="18" charset="0"/>
              </a:rPr>
              <a:t>option hedging is a technique that avoids this problem.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currency option is a contract that gives the buyer the right, but not the obligation, to buy or sell a specified currency at a specified exchange rate in the future.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Options </a:t>
            </a:r>
            <a:r>
              <a:rPr lang="en-IN" sz="2200" dirty="0">
                <a:latin typeface="Times New Roman" panose="02020603050405020304" pitchFamily="18" charset="0"/>
                <a:ea typeface="Calibri" panose="020F0502020204030204"/>
                <a:cs typeface="Times New Roman" panose="02020603050405020304" pitchFamily="18" charset="0"/>
              </a:rPr>
              <a:t>are basically of two types: P</a:t>
            </a:r>
            <a:r>
              <a:rPr lang="en-IN" sz="2200" dirty="0" smtClean="0">
                <a:latin typeface="Times New Roman" panose="02020603050405020304" pitchFamily="18" charset="0"/>
                <a:ea typeface="Calibri" panose="020F0502020204030204"/>
                <a:cs typeface="Times New Roman" panose="02020603050405020304" pitchFamily="18" charset="0"/>
              </a:rPr>
              <a:t>ut </a:t>
            </a:r>
            <a:r>
              <a:rPr lang="en-IN" sz="2200" dirty="0">
                <a:latin typeface="Times New Roman" panose="02020603050405020304" pitchFamily="18" charset="0"/>
                <a:ea typeface="Calibri" panose="020F0502020204030204"/>
                <a:cs typeface="Times New Roman" panose="02020603050405020304" pitchFamily="18" charset="0"/>
              </a:rPr>
              <a:t>options and </a:t>
            </a:r>
            <a:r>
              <a:rPr lang="en-IN" sz="2200" dirty="0" smtClean="0">
                <a:latin typeface="Times New Roman" panose="02020603050405020304" pitchFamily="18" charset="0"/>
                <a:ea typeface="Calibri" panose="020F0502020204030204"/>
                <a:cs typeface="Times New Roman" panose="02020603050405020304" pitchFamily="18" charset="0"/>
              </a:rPr>
              <a:t>Call </a:t>
            </a:r>
            <a:r>
              <a:rPr lang="en-IN" sz="2200" dirty="0">
                <a:latin typeface="Times New Roman" panose="02020603050405020304" pitchFamily="18" charset="0"/>
                <a:ea typeface="Calibri" panose="020F0502020204030204"/>
                <a:cs typeface="Times New Roman" panose="02020603050405020304" pitchFamily="18" charset="0"/>
              </a:rPr>
              <a:t>options.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IN" dirty="0"/>
          </a:p>
        </p:txBody>
      </p:sp>
      <p:sp>
        <p:nvSpPr>
          <p:cNvPr id="3" name="Content Placeholder 2"/>
          <p:cNvSpPr>
            <a:spLocks noGrp="1"/>
          </p:cNvSpPr>
          <p:nvPr>
            <p:ph idx="1"/>
          </p:nvPr>
        </p:nvSpPr>
        <p:spPr>
          <a:xfrm>
            <a:off x="457200" y="908720"/>
            <a:ext cx="8229600" cy="5544616"/>
          </a:xfrm>
          <a:solidFill>
            <a:schemeClr val="accent1">
              <a:lumMod val="20000"/>
              <a:lumOff val="80000"/>
            </a:schemeClr>
          </a:solidFill>
        </p:spPr>
        <p:txBody>
          <a:bodyPr>
            <a:noAutofit/>
          </a:bodyPr>
          <a:lstStyle/>
          <a:p>
            <a:pPr>
              <a:lnSpc>
                <a:spcPct val="15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 put option gives the option holder the right to sell a </a:t>
            </a:r>
            <a:r>
              <a:rPr lang="en-IN" sz="2200" dirty="0" smtClean="0">
                <a:latin typeface="Times New Roman" panose="02020603050405020304" pitchFamily="18" charset="0"/>
                <a:ea typeface="Calibri" panose="020F0502020204030204"/>
                <a:cs typeface="Times New Roman" panose="02020603050405020304" pitchFamily="18" charset="0"/>
              </a:rPr>
              <a:t>specified </a:t>
            </a:r>
            <a:r>
              <a:rPr lang="en-IN" sz="2200" dirty="0">
                <a:latin typeface="Times New Roman" panose="02020603050405020304" pitchFamily="18" charset="0"/>
                <a:ea typeface="Calibri" panose="020F0502020204030204"/>
                <a:cs typeface="Times New Roman" panose="02020603050405020304" pitchFamily="18" charset="0"/>
              </a:rPr>
              <a:t>quantity of foreign currency to the option seller at a fixed rate of exchange on or before the expiration date.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call option gives the option holder the right to buy a specified quantity of foreign currency from the option seller at a predetermined exchange rate on or before the expiration </a:t>
            </a:r>
            <a:r>
              <a:rPr lang="en-IN" sz="2200" dirty="0" smtClean="0">
                <a:latin typeface="Times New Roman" panose="02020603050405020304" pitchFamily="18" charset="0"/>
                <a:ea typeface="Calibri" panose="020F0502020204030204"/>
                <a:cs typeface="Times New Roman" panose="02020603050405020304" pitchFamily="18" charset="0"/>
              </a:rPr>
              <a:t>date.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firm that wants to protect itself against the appreciation of a foreign currency may buy a call option on that currency. Conversely, a firm that wants to protect itself against depreciation of a particular foreign currency may buy a put option on that </a:t>
            </a:r>
            <a:r>
              <a:rPr lang="en-IN" sz="2200" dirty="0" smtClean="0">
                <a:latin typeface="Times New Roman" panose="02020603050405020304" pitchFamily="18" charset="0"/>
                <a:ea typeface="Calibri" panose="020F0502020204030204"/>
                <a:cs typeface="Times New Roman" panose="02020603050405020304" pitchFamily="18" charset="0"/>
              </a:rPr>
              <a:t>currency</a:t>
            </a:r>
            <a:r>
              <a:rPr lang="en-IN" sz="2200" dirty="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endParaRPr lang="en-IN" dirty="0"/>
          </a:p>
        </p:txBody>
      </p:sp>
      <p:sp>
        <p:nvSpPr>
          <p:cNvPr id="3" name="Content Placeholder 2"/>
          <p:cNvSpPr>
            <a:spLocks noGrp="1"/>
          </p:cNvSpPr>
          <p:nvPr>
            <p:ph idx="1"/>
          </p:nvPr>
        </p:nvSpPr>
        <p:spPr>
          <a:xfrm>
            <a:off x="457200" y="1196752"/>
            <a:ext cx="8229600" cy="4929411"/>
          </a:xfrm>
          <a:solidFill>
            <a:schemeClr val="accent1">
              <a:lumMod val="20000"/>
              <a:lumOff val="80000"/>
            </a:schemeClr>
          </a:solidFill>
        </p:spPr>
        <p:txBody>
          <a:bodyPr>
            <a:noAutofit/>
          </a:bodyPr>
          <a:lstStyle/>
          <a:p>
            <a:pPr>
              <a:lnSpc>
                <a:spcPct val="15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Options can be used to hedge </a:t>
            </a:r>
            <a:r>
              <a:rPr lang="en-IN" sz="2200" b="1" dirty="0">
                <a:latin typeface="Times New Roman" panose="02020603050405020304" pitchFamily="18" charset="0"/>
                <a:ea typeface="Calibri" panose="020F0502020204030204"/>
                <a:cs typeface="Times New Roman" panose="02020603050405020304" pitchFamily="18" charset="0"/>
              </a:rPr>
              <a:t>both receivables and payables in foreign currency.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firm that has an obligation to make payments in foreign currency may hedge its payables or foreign currency outflows by</a:t>
            </a:r>
            <a:r>
              <a:rPr lang="en-IN" sz="2200" b="1" dirty="0">
                <a:latin typeface="Times New Roman" panose="02020603050405020304" pitchFamily="18" charset="0"/>
                <a:ea typeface="Calibri" panose="020F0502020204030204"/>
                <a:cs typeface="Times New Roman" panose="02020603050405020304" pitchFamily="18" charset="0"/>
              </a:rPr>
              <a:t> buying a call option on the currency</a:t>
            </a:r>
            <a:r>
              <a:rPr lang="en-IN" sz="2200" dirty="0">
                <a:latin typeface="Times New Roman" panose="02020603050405020304" pitchFamily="18" charset="0"/>
                <a:ea typeface="Calibri" panose="020F0502020204030204"/>
                <a:cs typeface="Times New Roman" panose="02020603050405020304" pitchFamily="18" charset="0"/>
              </a:rPr>
              <a:t> in which the payables are denominated.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By </a:t>
            </a:r>
            <a:r>
              <a:rPr lang="en-IN" sz="2200" dirty="0">
                <a:latin typeface="Times New Roman" panose="02020603050405020304" pitchFamily="18" charset="0"/>
                <a:ea typeface="Calibri" panose="020F0502020204030204"/>
                <a:cs typeface="Times New Roman" panose="02020603050405020304" pitchFamily="18" charset="0"/>
              </a:rPr>
              <a:t>buying a call option, the firm knows the maximum amount that it has to pay in home currency and, at the same time, can benefit if the exchange rate ends up below the strike rate.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endParaRPr lang="en-IN" dirty="0"/>
          </a:p>
        </p:txBody>
      </p:sp>
      <p:sp>
        <p:nvSpPr>
          <p:cNvPr id="3" name="Content Placeholder 2"/>
          <p:cNvSpPr>
            <a:spLocks noGrp="1"/>
          </p:cNvSpPr>
          <p:nvPr>
            <p:ph idx="1"/>
          </p:nvPr>
        </p:nvSpPr>
        <p:spPr>
          <a:xfrm>
            <a:off x="457200" y="1268760"/>
            <a:ext cx="8229600" cy="5256584"/>
          </a:xfrm>
          <a:solidFill>
            <a:schemeClr val="accent1">
              <a:lumMod val="20000"/>
              <a:lumOff val="80000"/>
            </a:schemeClr>
          </a:solidFill>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Similarly, al exporting firm may hedge its </a:t>
            </a:r>
            <a:r>
              <a:rPr lang="en-IN" sz="2200" b="1" dirty="0">
                <a:latin typeface="Times New Roman" panose="02020603050405020304" pitchFamily="18" charset="0"/>
                <a:ea typeface="Calibri" panose="020F0502020204030204"/>
                <a:cs typeface="Times New Roman" panose="02020603050405020304" pitchFamily="18" charset="0"/>
              </a:rPr>
              <a:t>receivables or foreign currency inflows by buying a put option.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will ensure that a minimum quantity of domestic currency is received for foreign currency inflows.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At </a:t>
            </a:r>
            <a:r>
              <a:rPr lang="en-IN" sz="2200" dirty="0">
                <a:latin typeface="Times New Roman" panose="02020603050405020304" pitchFamily="18" charset="0"/>
                <a:ea typeface="Calibri" panose="020F0502020204030204"/>
                <a:cs typeface="Times New Roman" panose="02020603050405020304" pitchFamily="18" charset="0"/>
              </a:rPr>
              <a:t>the same time, the exporter may also benefit if the domestic currency price of the foreign currency becomes higher than the strike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r>
              <a:rPr lang="en-IN" sz="2400" b="1" dirty="0">
                <a:solidFill>
                  <a:schemeClr val="bg1"/>
                </a:solidFill>
                <a:ea typeface="Calibri" panose="020F0502020204030204"/>
                <a:cs typeface="Times New Roman" panose="02020603050405020304"/>
              </a:rPr>
              <a:t>5. Hedging with currency swaps</a:t>
            </a:r>
            <a:endParaRPr lang="en-IN" sz="40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swap is an agreement between two parties to exchange a cash flow in one currency against a cash flow in another currency according to predetermined terms and conditions.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S</a:t>
            </a:r>
            <a:r>
              <a:rPr lang="en-IN" sz="2200" dirty="0" smtClean="0">
                <a:latin typeface="Times New Roman" panose="02020603050405020304" pitchFamily="18" charset="0"/>
                <a:ea typeface="Calibri" panose="020F0502020204030204"/>
                <a:cs typeface="Times New Roman" panose="02020603050405020304" pitchFamily="18" charset="0"/>
              </a:rPr>
              <a:t>wap </a:t>
            </a:r>
            <a:r>
              <a:rPr lang="en-IN" sz="2200" dirty="0">
                <a:latin typeface="Times New Roman" panose="02020603050405020304" pitchFamily="18" charset="0"/>
                <a:ea typeface="Calibri" panose="020F0502020204030204"/>
                <a:cs typeface="Times New Roman" panose="02020603050405020304" pitchFamily="18" charset="0"/>
              </a:rPr>
              <a:t>agreement requires periodic payments from one party to the other in order to safeguard against unfavourable exchange rate movements.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firm which expects certain cash flows in a foreign currency in the future may enter into a swap contract in order to hedge those cash flows against foreign exchange rate fluctuations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fontScale="90000"/>
          </a:bodyPr>
          <a:lstStyle/>
          <a:p>
            <a:pPr>
              <a:lnSpc>
                <a:spcPct val="115000"/>
              </a:lnSpc>
              <a:spcAft>
                <a:spcPts val="1000"/>
              </a:spcAft>
            </a:pPr>
            <a:r>
              <a:rPr lang="en-IN" sz="2500" b="1" dirty="0">
                <a:ea typeface="Calibri" panose="020F0502020204030204"/>
                <a:cs typeface="Times New Roman" panose="02020603050405020304"/>
              </a:rPr>
              <a:t>Operational Techniques for Managing Transaction Exposure</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xfrm>
            <a:off x="457200" y="1268760"/>
            <a:ext cx="8229600" cy="5184576"/>
          </a:xfrm>
          <a:solidFill>
            <a:schemeClr val="accent1">
              <a:lumMod val="20000"/>
              <a:lumOff val="80000"/>
            </a:schemeClr>
          </a:solidFill>
        </p:spPr>
        <p:txBody>
          <a:bodyPr>
            <a:noAutofit/>
          </a:bodyPr>
          <a:lstStyle/>
          <a:p>
            <a:pPr marL="0" indent="0">
              <a:buNone/>
            </a:pPr>
            <a:r>
              <a:rPr lang="en-IN" sz="2200" b="1" dirty="0" smtClean="0">
                <a:latin typeface="Times New Roman" panose="02020603050405020304" pitchFamily="18" charset="0"/>
                <a:cs typeface="Times New Roman" panose="02020603050405020304" pitchFamily="18" charset="0"/>
              </a:rPr>
              <a:t>1. Risk </a:t>
            </a:r>
            <a:r>
              <a:rPr lang="en-IN" sz="2200" b="1" dirty="0">
                <a:latin typeface="Times New Roman" panose="02020603050405020304" pitchFamily="18" charset="0"/>
                <a:cs typeface="Times New Roman" panose="02020603050405020304" pitchFamily="18" charset="0"/>
              </a:rPr>
              <a:t>Shifting: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By </a:t>
            </a:r>
            <a:r>
              <a:rPr lang="en-IN" sz="2200" dirty="0">
                <a:latin typeface="Times New Roman" panose="02020603050405020304" pitchFamily="18" charset="0"/>
                <a:cs typeface="Times New Roman" panose="02020603050405020304" pitchFamily="18" charset="0"/>
              </a:rPr>
              <a:t>invoicing all parts of the transactions in the home currency, the firm can avoid transaction exposure completely. </a:t>
            </a:r>
            <a:r>
              <a:rPr lang="en-IN" sz="2200" dirty="0" smtClean="0">
                <a:latin typeface="Times New Roman" panose="02020603050405020304" pitchFamily="18" charset="0"/>
                <a:cs typeface="Times New Roman" panose="02020603050405020304" pitchFamily="18" charset="0"/>
              </a:rPr>
              <a:t>But, </a:t>
            </a:r>
            <a:r>
              <a:rPr lang="en-IN" sz="2200" dirty="0">
                <a:latin typeface="Times New Roman" panose="02020603050405020304" pitchFamily="18" charset="0"/>
                <a:cs typeface="Times New Roman" panose="02020603050405020304" pitchFamily="18" charset="0"/>
              </a:rPr>
              <a:t>it is not possible in all cases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ea typeface="Calibri" panose="020F0502020204030204"/>
                <a:cs typeface="Times New Roman" panose="02020603050405020304" pitchFamily="18" charset="0"/>
              </a:rPr>
              <a:t>2. Currency </a:t>
            </a:r>
            <a:r>
              <a:rPr lang="en-IN" sz="2200" b="1" dirty="0">
                <a:latin typeface="Times New Roman" panose="02020603050405020304" pitchFamily="18" charset="0"/>
                <a:ea typeface="Calibri" panose="020F0502020204030204"/>
                <a:cs typeface="Times New Roman" panose="02020603050405020304" pitchFamily="18" charset="0"/>
              </a:rPr>
              <a:t>risk Sharing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two parties can share the transaction risk. As the short-term zero sum game, one party loses and the other party </a:t>
            </a:r>
            <a:r>
              <a:rPr lang="en-IN" sz="2200" dirty="0" smtClean="0">
                <a:latin typeface="Times New Roman" panose="02020603050405020304" pitchFamily="18" charset="0"/>
                <a:ea typeface="Calibri" panose="020F0502020204030204"/>
                <a:cs typeface="Times New Roman" panose="02020603050405020304" pitchFamily="18" charset="0"/>
              </a:rPr>
              <a:t>gains</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ea typeface="Calibri" panose="020F0502020204030204"/>
                <a:cs typeface="Times New Roman" panose="02020603050405020304" pitchFamily="18" charset="0"/>
              </a:rPr>
              <a:t>3. Leading </a:t>
            </a:r>
            <a:r>
              <a:rPr lang="en-IN" sz="2200" b="1" dirty="0">
                <a:latin typeface="Times New Roman" panose="02020603050405020304" pitchFamily="18" charset="0"/>
                <a:ea typeface="Calibri" panose="020F0502020204030204"/>
                <a:cs typeface="Times New Roman" panose="02020603050405020304" pitchFamily="18" charset="0"/>
              </a:rPr>
              <a:t>and Lagging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involves playing with the time of the foreign currency cash flows. When the foreign currency (in which the nominal contract is denominated) is appreciating, pay off the liabilities early and collect the receivables later. The first is known as leading and the latter is called lagging.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4. </a:t>
            </a:r>
            <a:r>
              <a:rPr lang="en-IN" sz="2200" b="1" dirty="0" err="1" smtClean="0">
                <a:latin typeface="Times New Roman" panose="02020603050405020304" pitchFamily="18" charset="0"/>
                <a:ea typeface="Calibri" panose="020F0502020204030204"/>
                <a:cs typeface="Times New Roman" panose="02020603050405020304" pitchFamily="18" charset="0"/>
              </a:rPr>
              <a:t>Reinvoicing</a:t>
            </a:r>
            <a:r>
              <a:rPr lang="en-IN" sz="2200" b="1" dirty="0" smtClean="0">
                <a:latin typeface="Times New Roman" panose="02020603050405020304" pitchFamily="18" charset="0"/>
                <a:ea typeface="Calibri" panose="020F0502020204030204"/>
                <a:cs typeface="Times New Roman" panose="02020603050405020304" pitchFamily="18" charset="0"/>
              </a:rPr>
              <a:t> </a:t>
            </a:r>
            <a:r>
              <a:rPr lang="en-IN" sz="2200" b="1" dirty="0" err="1">
                <a:latin typeface="Times New Roman" panose="02020603050405020304" pitchFamily="18" charset="0"/>
                <a:ea typeface="Calibri" panose="020F0502020204030204"/>
                <a:cs typeface="Times New Roman" panose="02020603050405020304" pitchFamily="18" charset="0"/>
              </a:rPr>
              <a:t>Centers</a:t>
            </a:r>
            <a:r>
              <a:rPr lang="en-IN" sz="2200" b="1" dirty="0">
                <a:latin typeface="Times New Roman" panose="02020603050405020304" pitchFamily="18" charset="0"/>
                <a:ea typeface="Calibri" panose="020F0502020204030204"/>
                <a:cs typeface="Times New Roman" panose="02020603050405020304" pitchFamily="18" charset="0"/>
              </a:rPr>
              <a:t>: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err="1">
                <a:latin typeface="Times New Roman" panose="02020603050405020304" pitchFamily="18" charset="0"/>
                <a:ea typeface="Calibri" panose="020F0502020204030204"/>
                <a:cs typeface="Times New Roman" panose="02020603050405020304" pitchFamily="18" charset="0"/>
              </a:rPr>
              <a:t>reinvoicing</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err="1">
                <a:latin typeface="Times New Roman" panose="02020603050405020304" pitchFamily="18" charset="0"/>
                <a:ea typeface="Calibri" panose="020F0502020204030204"/>
                <a:cs typeface="Times New Roman" panose="02020603050405020304" pitchFamily="18" charset="0"/>
              </a:rPr>
              <a:t>center</a:t>
            </a:r>
            <a:r>
              <a:rPr lang="en-IN" sz="2200" dirty="0">
                <a:latin typeface="Times New Roman" panose="02020603050405020304" pitchFamily="18" charset="0"/>
                <a:ea typeface="Calibri" panose="020F0502020204030204"/>
                <a:cs typeface="Times New Roman" panose="02020603050405020304" pitchFamily="18" charset="0"/>
              </a:rPr>
              <a:t> is a third-party corporate subsidiary that uses to manage one location for all transaction exposure from intra-company trade. In a </a:t>
            </a:r>
            <a:r>
              <a:rPr lang="en-IN" sz="2200" dirty="0" err="1">
                <a:latin typeface="Times New Roman" panose="02020603050405020304" pitchFamily="18" charset="0"/>
                <a:ea typeface="Calibri" panose="020F0502020204030204"/>
                <a:cs typeface="Times New Roman" panose="02020603050405020304" pitchFamily="18" charset="0"/>
              </a:rPr>
              <a:t>reinvoicing</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err="1">
                <a:latin typeface="Times New Roman" panose="02020603050405020304" pitchFamily="18" charset="0"/>
                <a:ea typeface="Calibri" panose="020F0502020204030204"/>
                <a:cs typeface="Times New Roman" panose="02020603050405020304" pitchFamily="18" charset="0"/>
              </a:rPr>
              <a:t>center</a:t>
            </a:r>
            <a:r>
              <a:rPr lang="en-IN" sz="2200" dirty="0">
                <a:latin typeface="Times New Roman" panose="02020603050405020304" pitchFamily="18" charset="0"/>
                <a:ea typeface="Calibri" panose="020F0502020204030204"/>
                <a:cs typeface="Times New Roman" panose="02020603050405020304" pitchFamily="18" charset="0"/>
              </a:rPr>
              <a:t>, the transactions are carried out in the domestic currency. </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r>
              <a:rPr lang="en-US" sz="2500" b="1" dirty="0" smtClean="0">
                <a:solidFill>
                  <a:schemeClr val="bg1"/>
                </a:solidFill>
              </a:rPr>
              <a:t>Definition</a:t>
            </a:r>
            <a:endParaRPr lang="en-IN" sz="25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Michael Adler and Bernard Dumas have defined foreign exchange exposure as </a:t>
            </a: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b="1" dirty="0" smtClean="0">
                <a:latin typeface="Times New Roman" panose="02020603050405020304" pitchFamily="18" charset="0"/>
                <a:ea typeface="Calibri" panose="020F0502020204030204"/>
                <a:cs typeface="Times New Roman" panose="02020603050405020304" pitchFamily="18" charset="0"/>
              </a:rPr>
              <a:t>the </a:t>
            </a:r>
            <a:r>
              <a:rPr lang="en-IN" sz="2200" b="1" dirty="0">
                <a:latin typeface="Times New Roman" panose="02020603050405020304" pitchFamily="18" charset="0"/>
                <a:ea typeface="Calibri" panose="020F0502020204030204"/>
                <a:cs typeface="Times New Roman" panose="02020603050405020304" pitchFamily="18" charset="0"/>
              </a:rPr>
              <a:t>measure of </a:t>
            </a:r>
            <a:r>
              <a:rPr lang="en-IN" sz="2200" b="1" dirty="0" smtClean="0">
                <a:latin typeface="Times New Roman" panose="02020603050405020304" pitchFamily="18" charset="0"/>
                <a:ea typeface="Calibri" panose="020F0502020204030204"/>
                <a:cs typeface="Times New Roman" panose="02020603050405020304" pitchFamily="18" charset="0"/>
              </a:rPr>
              <a:t>the </a:t>
            </a:r>
            <a:r>
              <a:rPr lang="en-IN" sz="2200" b="1" dirty="0">
                <a:latin typeface="Times New Roman" panose="02020603050405020304" pitchFamily="18" charset="0"/>
                <a:ea typeface="Calibri" panose="020F0502020204030204"/>
                <a:cs typeface="Times New Roman" panose="02020603050405020304" pitchFamily="18" charset="0"/>
              </a:rPr>
              <a:t>sensitivity of changes in the real domestic currency value of assets, liabilities or operating incomes to unanticipated changes in exchange rates</a:t>
            </a:r>
            <a:r>
              <a:rPr lang="en-IN" sz="2200" dirty="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tx2">
              <a:lumMod val="40000"/>
              <a:lumOff val="60000"/>
            </a:schemeClr>
          </a:solidFill>
        </p:spPr>
        <p:txBody>
          <a:bodyPr>
            <a:normAutofit/>
          </a:bodyPr>
          <a:lstStyle/>
          <a:p>
            <a:r>
              <a:rPr lang="en-IN" sz="2800" b="1" dirty="0">
                <a:solidFill>
                  <a:prstClr val="black"/>
                </a:solidFill>
                <a:latin typeface="Times New Roman" panose="02020603050405020304" pitchFamily="18" charset="0"/>
                <a:ea typeface="Calibri" panose="020F0502020204030204"/>
                <a:cs typeface="Times New Roman" panose="02020603050405020304" pitchFamily="18" charset="0"/>
              </a:rPr>
              <a:t>Translation exposure</a:t>
            </a:r>
            <a:endParaRPr lang="en-IN" sz="5400" b="1" dirty="0"/>
          </a:p>
        </p:txBody>
      </p:sp>
      <p:sp>
        <p:nvSpPr>
          <p:cNvPr id="3" name="Content Placeholder 2"/>
          <p:cNvSpPr>
            <a:spLocks noGrp="1"/>
          </p:cNvSpPr>
          <p:nvPr>
            <p:ph idx="1"/>
          </p:nvPr>
        </p:nvSpPr>
        <p:spPr>
          <a:xfrm>
            <a:off x="457200" y="1412776"/>
            <a:ext cx="8229600" cy="5112568"/>
          </a:xfrm>
          <a:solidFill>
            <a:schemeClr val="accent1">
              <a:lumMod val="20000"/>
              <a:lumOff val="80000"/>
            </a:schemeClr>
          </a:solidFill>
        </p:spPr>
        <p:txBody>
          <a:bodyPr>
            <a:noAutofit/>
          </a:bodyPr>
          <a:lstStyle/>
          <a:p>
            <a:pPr>
              <a:lnSpc>
                <a:spcPct val="15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All items in the financial statements of a foreign subsidiary have to be translated into the home currency for the purpose of finalising the accounts of any given period.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Translation </a:t>
            </a:r>
            <a:r>
              <a:rPr lang="en-IN" sz="2200" dirty="0">
                <a:latin typeface="Times New Roman" panose="02020603050405020304" pitchFamily="18" charset="0"/>
                <a:ea typeface="Calibri" panose="020F0502020204030204"/>
                <a:cs typeface="Times New Roman" panose="02020603050405020304" pitchFamily="18" charset="0"/>
              </a:rPr>
              <a:t>exposure occurs when companies </a:t>
            </a:r>
            <a:r>
              <a:rPr lang="en-IN" sz="2200" b="1" dirty="0">
                <a:latin typeface="Times New Roman" panose="02020603050405020304" pitchFamily="18" charset="0"/>
                <a:ea typeface="Calibri" panose="020F0502020204030204"/>
                <a:cs typeface="Times New Roman" panose="02020603050405020304" pitchFamily="18" charset="0"/>
              </a:rPr>
              <a:t>translate financial statements from a foreign currency to their home currency</a:t>
            </a:r>
            <a:r>
              <a:rPr lang="en-IN" sz="2200" dirty="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It is also known as an </a:t>
            </a:r>
            <a:r>
              <a:rPr lang="en-IN" sz="2200" b="1" dirty="0">
                <a:latin typeface="Times New Roman" panose="02020603050405020304" pitchFamily="18" charset="0"/>
                <a:ea typeface="Calibri" panose="020F0502020204030204"/>
                <a:cs typeface="Times New Roman" panose="02020603050405020304" pitchFamily="18" charset="0"/>
              </a:rPr>
              <a:t>Accounting Exposure </a:t>
            </a:r>
            <a:r>
              <a:rPr lang="en-IN" sz="2200" dirty="0">
                <a:latin typeface="Times New Roman" panose="02020603050405020304" pitchFamily="18" charset="0"/>
                <a:ea typeface="Calibri" panose="020F0502020204030204"/>
                <a:cs typeface="Times New Roman" panose="02020603050405020304" pitchFamily="18" charset="0"/>
              </a:rPr>
              <a:t>and also </a:t>
            </a:r>
            <a:r>
              <a:rPr lang="en-IN" sz="2200" b="1" dirty="0">
                <a:latin typeface="Times New Roman" panose="02020603050405020304" pitchFamily="18" charset="0"/>
                <a:ea typeface="Calibri" panose="020F0502020204030204"/>
                <a:cs typeface="Times New Roman" panose="02020603050405020304" pitchFamily="18" charset="0"/>
              </a:rPr>
              <a:t>Balance Sheet </a:t>
            </a:r>
            <a:r>
              <a:rPr lang="en-IN" sz="2200" b="1" dirty="0" smtClean="0">
                <a:latin typeface="Times New Roman" panose="02020603050405020304" pitchFamily="18" charset="0"/>
                <a:ea typeface="Calibri" panose="020F0502020204030204"/>
                <a:cs typeface="Times New Roman" panose="02020603050405020304" pitchFamily="18" charset="0"/>
              </a:rPr>
              <a:t>Exposure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Translation </a:t>
            </a:r>
            <a:r>
              <a:rPr lang="en-IN" sz="2200" dirty="0">
                <a:latin typeface="Times New Roman" panose="02020603050405020304" pitchFamily="18" charset="0"/>
                <a:ea typeface="Calibri" panose="020F0502020204030204"/>
                <a:cs typeface="Times New Roman" panose="02020603050405020304" pitchFamily="18" charset="0"/>
              </a:rPr>
              <a:t>exposure </a:t>
            </a:r>
            <a:r>
              <a:rPr lang="en-IN" sz="2200" b="1" dirty="0">
                <a:latin typeface="Times New Roman" panose="02020603050405020304" pitchFamily="18" charset="0"/>
                <a:ea typeface="Calibri" panose="020F0502020204030204"/>
                <a:cs typeface="Times New Roman" panose="02020603050405020304" pitchFamily="18" charset="0"/>
              </a:rPr>
              <a:t>measures impact of changes in foreign currency exchange rate on the value of assets and liabilities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tx2">
              <a:lumMod val="40000"/>
              <a:lumOff val="60000"/>
            </a:schemeClr>
          </a:solidFill>
        </p:spPr>
        <p:txBody>
          <a:bodyPr>
            <a:normAutofit/>
          </a:bodyPr>
          <a:lstStyle/>
          <a:p>
            <a:r>
              <a:rPr lang="en-IN" sz="2800" b="1" dirty="0">
                <a:solidFill>
                  <a:prstClr val="black"/>
                </a:solidFill>
                <a:ea typeface="Calibri" panose="020F0502020204030204"/>
                <a:cs typeface="Times New Roman" panose="02020603050405020304"/>
              </a:rPr>
              <a:t>E</a:t>
            </a:r>
            <a:r>
              <a:rPr lang="en-IN" sz="2800" b="1" dirty="0" smtClean="0">
                <a:solidFill>
                  <a:prstClr val="black"/>
                </a:solidFill>
                <a:ea typeface="Calibri" panose="020F0502020204030204"/>
                <a:cs typeface="Times New Roman" panose="02020603050405020304"/>
              </a:rPr>
              <a:t>xample</a:t>
            </a:r>
            <a:endParaRPr lang="en-IN" sz="4000" b="1" dirty="0"/>
          </a:p>
        </p:txBody>
      </p:sp>
      <p:sp>
        <p:nvSpPr>
          <p:cNvPr id="3" name="Content Placeholder 2"/>
          <p:cNvSpPr>
            <a:spLocks noGrp="1"/>
          </p:cNvSpPr>
          <p:nvPr>
            <p:ph idx="1"/>
          </p:nvPr>
        </p:nvSpPr>
        <p:spPr>
          <a:xfrm>
            <a:off x="457200" y="1268760"/>
            <a:ext cx="8229600" cy="4857403"/>
          </a:xfrm>
          <a:solidFill>
            <a:schemeClr val="accent1">
              <a:lumMod val="20000"/>
              <a:lumOff val="80000"/>
            </a:schemeClr>
          </a:solidFill>
        </p:spPr>
        <p:txBody>
          <a:bodyPr>
            <a:normAutofit/>
          </a:bodyPr>
          <a:lstStyle/>
          <a:p>
            <a:pPr marL="0" indent="0" algn="just">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An Indian company has a subsidiary in New York</a:t>
            </a:r>
            <a:r>
              <a:rPr lang="en-IN" sz="2200" dirty="0">
                <a:latin typeface="Times New Roman" panose="02020603050405020304" pitchFamily="18" charset="0"/>
                <a:ea typeface="Calibri" panose="020F0502020204030204"/>
                <a:cs typeface="Times New Roman" panose="02020603050405020304" pitchFamily="18" charset="0"/>
              </a:rPr>
              <a:t>. The subsidiary's assets are worth one million US dollars.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gn="just">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For </a:t>
            </a:r>
            <a:r>
              <a:rPr lang="en-IN" sz="2200" dirty="0">
                <a:latin typeface="Times New Roman" panose="02020603050405020304" pitchFamily="18" charset="0"/>
                <a:ea typeface="Calibri" panose="020F0502020204030204"/>
                <a:cs typeface="Times New Roman" panose="02020603050405020304" pitchFamily="18" charset="0"/>
              </a:rPr>
              <a:t>the purpose of reporting and consolidation the subsidiary's assets are shown in the parent company's balance sheet in rupees.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gn="just">
              <a:lnSpc>
                <a:spcPct val="150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When </a:t>
            </a:r>
            <a:r>
              <a:rPr lang="en-IN" sz="2200" b="1" dirty="0">
                <a:latin typeface="Times New Roman" panose="02020603050405020304" pitchFamily="18" charset="0"/>
                <a:ea typeface="Calibri" panose="020F0502020204030204"/>
                <a:cs typeface="Times New Roman" panose="02020603050405020304" pitchFamily="18" charset="0"/>
              </a:rPr>
              <a:t>the exchange rate changes, value of assets and liabilities change.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gn="just">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leads to loss or gain. This is known as translation exposure.</a:t>
            </a:r>
            <a:endParaRPr lang="en-IN" sz="2200" dirty="0">
              <a:latin typeface="Times New Roman" panose="02020603050405020304" pitchFamily="18" charset="0"/>
              <a:ea typeface="Calibri" panose="020F0502020204030204"/>
              <a:cs typeface="Times New Roman" panose="02020603050405020304" pitchFamily="18" charset="0"/>
            </a:endParaRPr>
          </a:p>
          <a:p>
            <a:pPr algn="just">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tx2">
              <a:lumMod val="40000"/>
              <a:lumOff val="60000"/>
            </a:schemeClr>
          </a:solidFill>
        </p:spPr>
        <p:txBody>
          <a:bodyPr>
            <a:noAutofit/>
          </a:bodyPr>
          <a:lstStyle/>
          <a:p>
            <a:pPr marL="342900" lvl="0" indent="-342900">
              <a:lnSpc>
                <a:spcPct val="115000"/>
              </a:lnSpc>
              <a:spcBef>
                <a:spcPct val="20000"/>
              </a:spcBef>
              <a:spcAft>
                <a:spcPts val="1000"/>
              </a:spcAft>
            </a:pPr>
            <a:br>
              <a:rPr lang="en-IN" sz="2400" b="1" dirty="0" smtClean="0">
                <a:solidFill>
                  <a:prstClr val="black"/>
                </a:solidFill>
                <a:ea typeface="Calibri" panose="020F0502020204030204"/>
                <a:cs typeface="Times New Roman" panose="02020603050405020304"/>
              </a:rPr>
            </a:br>
            <a:r>
              <a:rPr lang="en-IN" sz="2400" b="1" dirty="0" smtClean="0">
                <a:solidFill>
                  <a:prstClr val="black"/>
                </a:solidFill>
                <a:ea typeface="Calibri" panose="020F0502020204030204"/>
                <a:cs typeface="Times New Roman" panose="02020603050405020304"/>
              </a:rPr>
              <a:t>Parent </a:t>
            </a:r>
            <a:r>
              <a:rPr lang="en-IN" sz="2400" b="1" dirty="0">
                <a:solidFill>
                  <a:prstClr val="black"/>
                </a:solidFill>
                <a:ea typeface="Calibri" panose="020F0502020204030204"/>
                <a:cs typeface="Times New Roman" panose="02020603050405020304"/>
              </a:rPr>
              <a:t>Currency and Functional Currency</a:t>
            </a:r>
            <a:br>
              <a:rPr lang="en-IN" sz="2400" b="1" dirty="0">
                <a:solidFill>
                  <a:prstClr val="black"/>
                </a:solidFill>
                <a:ea typeface="Calibri" panose="020F0502020204030204"/>
                <a:cs typeface="Times New Roman" panose="02020603050405020304"/>
              </a:rPr>
            </a:br>
            <a:endParaRPr lang="en-IN" b="1"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Parent </a:t>
            </a:r>
            <a:r>
              <a:rPr lang="en-IN" sz="2200" dirty="0">
                <a:latin typeface="Times New Roman" panose="02020603050405020304" pitchFamily="18" charset="0"/>
                <a:ea typeface="Calibri" panose="020F0502020204030204"/>
                <a:cs typeface="Times New Roman" panose="02020603050405020304" pitchFamily="18" charset="0"/>
              </a:rPr>
              <a:t>currency is the currency of the country </a:t>
            </a:r>
            <a:r>
              <a:rPr lang="en-IN" sz="2200" b="1" dirty="0">
                <a:latin typeface="Times New Roman" panose="02020603050405020304" pitchFamily="18" charset="0"/>
                <a:ea typeface="Calibri" panose="020F0502020204030204"/>
                <a:cs typeface="Times New Roman" panose="02020603050405020304" pitchFamily="18" charset="0"/>
              </a:rPr>
              <a:t>where the parent company is located.</a:t>
            </a:r>
            <a:r>
              <a:rPr lang="en-IN" sz="2200" dirty="0">
                <a:latin typeface="Times New Roman" panose="02020603050405020304" pitchFamily="18" charset="0"/>
                <a:ea typeface="Calibri" panose="020F0502020204030204"/>
                <a:cs typeface="Times New Roman" panose="02020603050405020304" pitchFamily="18" charset="0"/>
              </a:rPr>
              <a:t> It is also called reporting currency. For example, the parent currency of US based MNCs is the dollar.</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Functional </a:t>
            </a:r>
            <a:r>
              <a:rPr lang="en-IN" sz="2200" dirty="0">
                <a:latin typeface="Times New Roman" panose="02020603050405020304" pitchFamily="18" charset="0"/>
                <a:ea typeface="Calibri" panose="020F0502020204030204"/>
                <a:cs typeface="Times New Roman" panose="02020603050405020304" pitchFamily="18" charset="0"/>
              </a:rPr>
              <a:t>currency is the currency of the country </a:t>
            </a:r>
            <a:r>
              <a:rPr lang="en-IN" sz="2200" b="1" dirty="0">
                <a:latin typeface="Times New Roman" panose="02020603050405020304" pitchFamily="18" charset="0"/>
                <a:ea typeface="Calibri" panose="020F0502020204030204"/>
                <a:cs typeface="Times New Roman" panose="02020603050405020304" pitchFamily="18" charset="0"/>
              </a:rPr>
              <a:t>where the foreign operation of an MNC is located</a:t>
            </a:r>
            <a:r>
              <a:rPr lang="en-IN" sz="2200" dirty="0">
                <a:latin typeface="Times New Roman" panose="02020603050405020304" pitchFamily="18" charset="0"/>
                <a:ea typeface="Calibri" panose="020F0502020204030204"/>
                <a:cs typeface="Times New Roman" panose="02020603050405020304" pitchFamily="18" charset="0"/>
              </a:rPr>
              <a:t>. It is usually the foreign currency or local currency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rmAutofit/>
          </a:bodyPr>
          <a:lstStyle/>
          <a:p>
            <a:r>
              <a:rPr lang="en-US" sz="2500" b="1" dirty="0" smtClean="0"/>
              <a:t>Problem</a:t>
            </a:r>
            <a:endParaRPr lang="en-IN" sz="2500" b="1" dirty="0"/>
          </a:p>
        </p:txBody>
      </p:sp>
      <p:sp>
        <p:nvSpPr>
          <p:cNvPr id="3" name="Content Placeholder 2"/>
          <p:cNvSpPr>
            <a:spLocks noGrp="1"/>
          </p:cNvSpPr>
          <p:nvPr>
            <p:ph idx="1"/>
          </p:nvPr>
        </p:nvSpPr>
        <p:spPr>
          <a:xfrm>
            <a:off x="457200" y="1196752"/>
            <a:ext cx="8229600" cy="4929411"/>
          </a:xfrm>
          <a:solidFill>
            <a:schemeClr val="accent1">
              <a:lumMod val="20000"/>
              <a:lumOff val="80000"/>
            </a:schemeClr>
          </a:solidFill>
        </p:spPr>
        <p:txBody>
          <a:bodyPr>
            <a:normAutofit/>
          </a:bodyPr>
          <a:lstStyle/>
          <a:p>
            <a:pPr marL="0" indent="0">
              <a:lnSpc>
                <a:spcPct val="150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Assume that Mani (India) Ltd., has a wholly owned subsidiary, </a:t>
            </a:r>
            <a:r>
              <a:rPr lang="en-IN" sz="2200" dirty="0" err="1">
                <a:latin typeface="Times New Roman" panose="02020603050405020304" pitchFamily="18" charset="0"/>
                <a:ea typeface="Calibri" panose="020F0502020204030204"/>
                <a:cs typeface="Times New Roman" panose="02020603050405020304" pitchFamily="18" charset="0"/>
              </a:rPr>
              <a:t>Priety</a:t>
            </a:r>
            <a:r>
              <a:rPr lang="en-IN" sz="2200" dirty="0">
                <a:latin typeface="Times New Roman" panose="02020603050405020304" pitchFamily="18" charset="0"/>
                <a:ea typeface="Calibri" panose="020F0502020204030204"/>
                <a:cs typeface="Times New Roman" panose="02020603050405020304" pitchFamily="18" charset="0"/>
              </a:rPr>
              <a:t> Inc., in USA. The exposed </a:t>
            </a:r>
            <a:r>
              <a:rPr lang="en-IN" sz="2200" b="1" dirty="0">
                <a:latin typeface="Times New Roman" panose="02020603050405020304" pitchFamily="18" charset="0"/>
                <a:ea typeface="Calibri" panose="020F0502020204030204"/>
                <a:cs typeface="Times New Roman" panose="02020603050405020304" pitchFamily="18" charset="0"/>
              </a:rPr>
              <a:t>assets of the subsidiary are $200 million </a:t>
            </a:r>
            <a:r>
              <a:rPr lang="en-IN" sz="2200" dirty="0">
                <a:latin typeface="Times New Roman" panose="02020603050405020304" pitchFamily="18" charset="0"/>
                <a:ea typeface="Calibri" panose="020F0502020204030204"/>
                <a:cs typeface="Times New Roman" panose="02020603050405020304" pitchFamily="18" charset="0"/>
              </a:rPr>
              <a:t>and its exposed </a:t>
            </a:r>
            <a:r>
              <a:rPr lang="en-IN" sz="2200" b="1" dirty="0">
                <a:latin typeface="Times New Roman" panose="02020603050405020304" pitchFamily="18" charset="0"/>
                <a:ea typeface="Calibri" panose="020F0502020204030204"/>
                <a:cs typeface="Times New Roman" panose="02020603050405020304" pitchFamily="18" charset="0"/>
              </a:rPr>
              <a:t>liabilities are $100 million</a:t>
            </a:r>
            <a:r>
              <a:rPr lang="en-IN" sz="2200" dirty="0">
                <a:latin typeface="Times New Roman" panose="02020603050405020304" pitchFamily="18" charset="0"/>
                <a:ea typeface="Calibri" panose="020F0502020204030204"/>
                <a:cs typeface="Times New Roman" panose="02020603050405020304" pitchFamily="18" charset="0"/>
              </a:rPr>
              <a:t>. The exchange rate changes </a:t>
            </a:r>
            <a:r>
              <a:rPr lang="en-IN" sz="2200" b="1" dirty="0">
                <a:latin typeface="Times New Roman" panose="02020603050405020304" pitchFamily="18" charset="0"/>
                <a:ea typeface="Calibri" panose="020F0502020204030204"/>
                <a:cs typeface="Times New Roman" panose="02020603050405020304" pitchFamily="18" charset="0"/>
              </a:rPr>
              <a:t>from $ 0.020 per rupee to $0.021 per rupee</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Calculate </a:t>
            </a:r>
            <a:r>
              <a:rPr lang="en-IN" sz="2200" dirty="0">
                <a:latin typeface="Times New Roman" panose="02020603050405020304" pitchFamily="18" charset="0"/>
                <a:ea typeface="Calibri" panose="020F0502020204030204"/>
                <a:cs typeface="Times New Roman" panose="02020603050405020304" pitchFamily="18" charset="0"/>
              </a:rPr>
              <a:t>the translation exposure and the potential foreign exchange gain or loss. If the post-devaluation rate is $ 0.019, what is the potential foreign exchange gain or loss?</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a:solidFill>
            <a:schemeClr val="tx2">
              <a:lumMod val="40000"/>
              <a:lumOff val="60000"/>
            </a:schemeClr>
          </a:solidFill>
        </p:spPr>
        <p:txBody>
          <a:bodyPr>
            <a:normAutofit/>
          </a:bodyPr>
          <a:lstStyle/>
          <a:p>
            <a:r>
              <a:rPr lang="en-US" sz="2500" b="1" dirty="0"/>
              <a:t>S</a:t>
            </a:r>
            <a:r>
              <a:rPr lang="en-US" sz="2500" b="1" dirty="0" smtClean="0"/>
              <a:t>olution</a:t>
            </a:r>
            <a:endParaRPr lang="en-IN" sz="2500" b="1" dirty="0"/>
          </a:p>
        </p:txBody>
      </p:sp>
      <p:sp>
        <p:nvSpPr>
          <p:cNvPr id="3" name="Content Placeholder 2"/>
          <p:cNvSpPr>
            <a:spLocks noGrp="1"/>
          </p:cNvSpPr>
          <p:nvPr>
            <p:ph idx="1"/>
          </p:nvPr>
        </p:nvSpPr>
        <p:spPr>
          <a:solidFill>
            <a:schemeClr val="accent1">
              <a:lumMod val="20000"/>
              <a:lumOff val="80000"/>
            </a:schemeClr>
          </a:solidFill>
        </p:spPr>
        <p:txBody>
          <a:bodyPr>
            <a:noAutofit/>
          </a:bodyPr>
          <a:lstStyle/>
          <a:p>
            <a:pPr>
              <a:spcAft>
                <a:spcPts val="1000"/>
              </a:spcAft>
            </a:pPr>
            <a:r>
              <a:rPr lang="en-IN" sz="2100" b="1" dirty="0">
                <a:latin typeface="Times New Roman" panose="02020603050405020304" pitchFamily="18" charset="0"/>
                <a:ea typeface="Calibri" panose="020F0502020204030204"/>
                <a:cs typeface="Times New Roman" panose="02020603050405020304" pitchFamily="18" charset="0"/>
              </a:rPr>
              <a:t>Calculation of net exposure</a:t>
            </a:r>
            <a:endParaRPr lang="en-IN" sz="2100" b="1"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100" dirty="0" smtClean="0">
                <a:latin typeface="Times New Roman" panose="02020603050405020304" pitchFamily="18" charset="0"/>
                <a:ea typeface="Calibri" panose="020F0502020204030204"/>
                <a:cs typeface="Times New Roman" panose="02020603050405020304" pitchFamily="18" charset="0"/>
              </a:rPr>
              <a:t>	Exposed assets		= 	$ </a:t>
            </a:r>
            <a:r>
              <a:rPr lang="en-IN" sz="2100" dirty="0">
                <a:latin typeface="Times New Roman" panose="02020603050405020304" pitchFamily="18" charset="0"/>
                <a:ea typeface="Calibri" panose="020F0502020204030204"/>
                <a:cs typeface="Times New Roman" panose="02020603050405020304" pitchFamily="18" charset="0"/>
              </a:rPr>
              <a:t>200 million</a:t>
            </a:r>
            <a:endParaRPr lang="en-IN" sz="2100" dirty="0">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r>
              <a:rPr lang="en-IN" sz="2100" dirty="0" smtClean="0">
                <a:latin typeface="Times New Roman" panose="02020603050405020304" pitchFamily="18" charset="0"/>
                <a:ea typeface="Calibri" panose="020F0502020204030204"/>
                <a:cs typeface="Times New Roman" panose="02020603050405020304" pitchFamily="18" charset="0"/>
              </a:rPr>
              <a:t>	Exposed liabilities	=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$ 100 million</a:t>
            </a:r>
            <a:endParaRPr lang="en-IN" sz="21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100" dirty="0" smtClean="0">
                <a:latin typeface="Times New Roman" panose="02020603050405020304" pitchFamily="18" charset="0"/>
                <a:ea typeface="Calibri" panose="020F0502020204030204"/>
                <a:cs typeface="Times New Roman" panose="02020603050405020304" pitchFamily="18" charset="0"/>
              </a:rPr>
              <a:t>	</a:t>
            </a:r>
            <a:r>
              <a:rPr lang="en-IN" sz="2100" b="1" dirty="0" smtClean="0">
                <a:latin typeface="Times New Roman" panose="02020603050405020304" pitchFamily="18" charset="0"/>
                <a:ea typeface="Calibri" panose="020F0502020204030204"/>
                <a:cs typeface="Times New Roman" panose="02020603050405020304" pitchFamily="18" charset="0"/>
              </a:rPr>
              <a:t>Net exposure		=	$ </a:t>
            </a:r>
            <a:r>
              <a:rPr lang="en-IN" sz="2100" b="1" dirty="0">
                <a:latin typeface="Times New Roman" panose="02020603050405020304" pitchFamily="18" charset="0"/>
                <a:ea typeface="Calibri" panose="020F0502020204030204"/>
                <a:cs typeface="Times New Roman" panose="02020603050405020304" pitchFamily="18" charset="0"/>
              </a:rPr>
              <a:t>100 million </a:t>
            </a:r>
            <a:endParaRPr lang="en-IN" sz="2100" b="1"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100" dirty="0">
                <a:latin typeface="Times New Roman" panose="02020603050405020304" pitchFamily="18" charset="0"/>
                <a:ea typeface="Calibri" panose="020F0502020204030204"/>
                <a:cs typeface="Times New Roman" panose="02020603050405020304" pitchFamily="18" charset="0"/>
              </a:rPr>
              <a:t>	</a:t>
            </a:r>
            <a:r>
              <a:rPr lang="en-IN" sz="2100" dirty="0" smtClean="0">
                <a:latin typeface="Times New Roman" panose="02020603050405020304" pitchFamily="18" charset="0"/>
                <a:ea typeface="Calibri" panose="020F0502020204030204"/>
                <a:cs typeface="Times New Roman" panose="02020603050405020304" pitchFamily="18" charset="0"/>
              </a:rPr>
              <a:t>			(</a:t>
            </a:r>
            <a:r>
              <a:rPr lang="en-IN" sz="2100" dirty="0">
                <a:latin typeface="Times New Roman" panose="02020603050405020304" pitchFamily="18" charset="0"/>
                <a:ea typeface="Calibri" panose="020F0502020204030204"/>
                <a:cs typeface="Times New Roman" panose="02020603050405020304" pitchFamily="18" charset="0"/>
              </a:rPr>
              <a:t>i.e., 200 million - 100 million</a:t>
            </a:r>
            <a:r>
              <a:rPr lang="en-IN" sz="2100" dirty="0" smtClean="0">
                <a:latin typeface="Times New Roman" panose="02020603050405020304" pitchFamily="18" charset="0"/>
                <a:ea typeface="Calibri" panose="020F0502020204030204"/>
                <a:cs typeface="Times New Roman" panose="02020603050405020304" pitchFamily="18" charset="0"/>
              </a:rPr>
              <a:t>)</a:t>
            </a:r>
            <a:endParaRPr lang="en-IN" sz="21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323528" y="1600200"/>
            <a:ext cx="8568952" cy="4853136"/>
          </a:xfrm>
          <a:solidFill>
            <a:schemeClr val="accent1">
              <a:lumMod val="20000"/>
              <a:lumOff val="80000"/>
            </a:schemeClr>
          </a:solidFill>
        </p:spPr>
        <p:txBody>
          <a:bodyPr>
            <a:normAutofit fontScale="92500" lnSpcReduction="10000"/>
          </a:bodyPr>
          <a:lstStyle/>
          <a:p>
            <a:pPr marL="0" lvl="0" indent="0">
              <a:spcAft>
                <a:spcPts val="1000"/>
              </a:spcAft>
              <a:buNone/>
            </a:pPr>
            <a:r>
              <a:rPr lang="en-IN" sz="2000" b="1" dirty="0">
                <a:solidFill>
                  <a:prstClr val="black"/>
                </a:solidFill>
                <a:latin typeface="Times New Roman" panose="02020603050405020304" pitchFamily="18" charset="0"/>
                <a:ea typeface="Calibri" panose="020F0502020204030204"/>
                <a:cs typeface="Times New Roman" panose="02020603050405020304" pitchFamily="18" charset="0"/>
              </a:rPr>
              <a:t>Amount of </a:t>
            </a:r>
            <a:r>
              <a:rPr lang="en-IN" sz="2000" b="1" dirty="0" smtClean="0">
                <a:solidFill>
                  <a:prstClr val="black"/>
                </a:solidFill>
                <a:latin typeface="Times New Roman" panose="02020603050405020304" pitchFamily="18" charset="0"/>
                <a:ea typeface="Calibri" panose="020F0502020204030204"/>
                <a:cs typeface="Times New Roman" panose="02020603050405020304" pitchFamily="18" charset="0"/>
              </a:rPr>
              <a:t>exposure:</a:t>
            </a:r>
            <a:endParaRPr lang="en-IN" sz="20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spcAft>
                <a:spcPts val="1000"/>
              </a:spcAft>
            </a:pPr>
            <a:r>
              <a:rPr lang="en-IN" sz="2100" b="1" dirty="0">
                <a:solidFill>
                  <a:prstClr val="black"/>
                </a:solidFill>
                <a:latin typeface="Times New Roman" panose="02020603050405020304" pitchFamily="18" charset="0"/>
                <a:ea typeface="Calibri" panose="020F0502020204030204"/>
                <a:cs typeface="Times New Roman" panose="02020603050405020304" pitchFamily="18" charset="0"/>
              </a:rPr>
              <a:t>If the </a:t>
            </a:r>
            <a:r>
              <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rPr>
              <a:t>pre-devaluation </a:t>
            </a:r>
            <a:r>
              <a:rPr lang="en-IN" sz="2100" b="1" dirty="0">
                <a:solidFill>
                  <a:prstClr val="black"/>
                </a:solidFill>
                <a:latin typeface="Times New Roman" panose="02020603050405020304" pitchFamily="18" charset="0"/>
                <a:ea typeface="Calibri" panose="020F0502020204030204"/>
                <a:cs typeface="Times New Roman" panose="02020603050405020304" pitchFamily="18" charset="0"/>
              </a:rPr>
              <a:t>rate is $ </a:t>
            </a:r>
            <a:r>
              <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rPr>
              <a:t>0.020, </a:t>
            </a:r>
            <a:r>
              <a:rPr lang="en-IN" sz="2100" b="1" dirty="0">
                <a:solidFill>
                  <a:prstClr val="black"/>
                </a:solidFill>
                <a:latin typeface="Times New Roman" panose="02020603050405020304" pitchFamily="18" charset="0"/>
                <a:ea typeface="Calibri" panose="020F0502020204030204"/>
                <a:cs typeface="Times New Roman" panose="02020603050405020304" pitchFamily="18" charset="0"/>
              </a:rPr>
              <a:t>the potential foreign exchange gain or loss: </a:t>
            </a:r>
            <a:endParaRPr lang="en-IN" sz="20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r>
              <a:rPr lang="en-IN" sz="20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100 million ÷ </a:t>
            </a:r>
            <a:r>
              <a:rPr lang="en-IN" sz="20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000" dirty="0" smtClean="0">
                <a:solidFill>
                  <a:prstClr val="black"/>
                </a:solidFill>
                <a:latin typeface="Times New Roman" panose="02020603050405020304" pitchFamily="18" charset="0"/>
                <a:ea typeface="Calibri" panose="020F0502020204030204"/>
                <a:cs typeface="Times New Roman" panose="02020603050405020304" pitchFamily="18" charset="0"/>
              </a:rPr>
              <a:t>0.021)     =  4,762 </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million</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60000"/>
              </a:lnSpc>
              <a:spcAft>
                <a:spcPts val="1000"/>
              </a:spcAft>
              <a:buNone/>
            </a:pP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Potential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exchange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loss	=  4762 million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 5000 million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rPr>
              <a:t>=  238 </a:t>
            </a:r>
            <a:r>
              <a:rPr lang="en-IN" sz="2100" b="1" dirty="0">
                <a:solidFill>
                  <a:prstClr val="black"/>
                </a:solidFill>
                <a:latin typeface="Times New Roman" panose="02020603050405020304" pitchFamily="18" charset="0"/>
                <a:ea typeface="Calibri" panose="020F0502020204030204"/>
                <a:cs typeface="Times New Roman" panose="02020603050405020304" pitchFamily="18" charset="0"/>
              </a:rPr>
              <a:t>million</a:t>
            </a:r>
            <a:endParaRPr lang="en-IN" sz="2100" b="1"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spcAft>
                <a:spcPts val="1000"/>
              </a:spcAft>
            </a:pPr>
            <a:r>
              <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rPr>
              <a:t>If </a:t>
            </a:r>
            <a:r>
              <a:rPr lang="en-IN" sz="2100" b="1" dirty="0">
                <a:solidFill>
                  <a:prstClr val="black"/>
                </a:solidFill>
                <a:latin typeface="Times New Roman" panose="02020603050405020304" pitchFamily="18" charset="0"/>
                <a:ea typeface="Calibri" panose="020F0502020204030204"/>
                <a:cs typeface="Times New Roman" panose="02020603050405020304" pitchFamily="18" charset="0"/>
              </a:rPr>
              <a:t>the post-devaluation rate is $ 0.019, the potential foreign exchange gain or loss: </a:t>
            </a:r>
            <a:endPar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100 million ÷ 0.019)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5,263 million </a:t>
            </a:r>
            <a:endPar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Potential </a:t>
            </a: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Exchange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Gain   = 5263 million – 5000 million</a:t>
            </a:r>
            <a:endPar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r>
              <a:rPr lang="en-IN" sz="21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100" dirty="0" smtClean="0">
                <a:solidFill>
                  <a:prstClr val="black"/>
                </a:solidFill>
                <a:latin typeface="Times New Roman" panose="02020603050405020304" pitchFamily="18" charset="0"/>
                <a:ea typeface="Calibri" panose="020F0502020204030204"/>
                <a:cs typeface="Times New Roman" panose="02020603050405020304" pitchFamily="18" charset="0"/>
              </a:rPr>
              <a:t>                                                      = </a:t>
            </a:r>
            <a:r>
              <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rPr>
              <a:t>263 million</a:t>
            </a:r>
            <a:endParaRPr lang="en-IN" sz="21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spcAft>
                <a:spcPts val="1000"/>
              </a:spcAft>
              <a:buNone/>
            </a:pPr>
            <a:endParaRPr lang="en-IN" sz="21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pPr>
              <a:lnSpc>
                <a:spcPct val="115000"/>
              </a:lnSpc>
              <a:spcAft>
                <a:spcPts val="1000"/>
              </a:spcAft>
            </a:pPr>
            <a:r>
              <a:rPr lang="en-IN" sz="2500" b="1" dirty="0">
                <a:ea typeface="Calibri" panose="020F0502020204030204"/>
                <a:cs typeface="Times New Roman" panose="02020603050405020304"/>
              </a:rPr>
              <a:t>Methods of Foreign Currency Translation</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1. Current </a:t>
            </a:r>
            <a:r>
              <a:rPr lang="en-IN" sz="2200" b="1" dirty="0">
                <a:latin typeface="Times New Roman" panose="02020603050405020304" pitchFamily="18" charset="0"/>
                <a:ea typeface="Calibri" panose="020F0502020204030204"/>
                <a:cs typeface="Times New Roman" panose="02020603050405020304" pitchFamily="18" charset="0"/>
              </a:rPr>
              <a:t>Rate Method: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Simple method .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the current rate method, all the items of the balance sheet and income statement are translated at the current spot rate of exchange. </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proportion or ratio of </a:t>
            </a:r>
            <a:r>
              <a:rPr lang="en-IN" sz="2200" dirty="0" smtClean="0">
                <a:latin typeface="Times New Roman" panose="02020603050405020304" pitchFamily="18" charset="0"/>
                <a:ea typeface="Calibri" panose="020F0502020204030204"/>
                <a:cs typeface="Times New Roman" panose="02020603050405020304" pitchFamily="18" charset="0"/>
              </a:rPr>
              <a:t>different items </a:t>
            </a:r>
            <a:r>
              <a:rPr lang="en-IN" sz="2200" dirty="0">
                <a:latin typeface="Times New Roman" panose="02020603050405020304" pitchFamily="18" charset="0"/>
                <a:ea typeface="Calibri" panose="020F0502020204030204"/>
                <a:cs typeface="Times New Roman" panose="02020603050405020304" pitchFamily="18" charset="0"/>
              </a:rPr>
              <a:t>of accounts will remain the same.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However</a:t>
            </a:r>
            <a:r>
              <a:rPr lang="en-IN" sz="2200" dirty="0">
                <a:latin typeface="Times New Roman" panose="02020603050405020304" pitchFamily="18" charset="0"/>
                <a:ea typeface="Calibri" panose="020F0502020204030204"/>
                <a:cs typeface="Times New Roman" panose="02020603050405020304" pitchFamily="18" charset="0"/>
              </a:rPr>
              <a:t>, MNCs will experience a translation gain or loss resulting from the appreciation or depreciation of the home currency of the parent unit.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25144"/>
          </a:xfrm>
          <a:solidFill>
            <a:schemeClr val="accent1">
              <a:lumMod val="20000"/>
              <a:lumOff val="80000"/>
            </a:schemeClr>
          </a:solidFill>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2. Current/Non-current </a:t>
            </a:r>
            <a:r>
              <a:rPr lang="en-IN" sz="2200" b="1" dirty="0">
                <a:latin typeface="Times New Roman" panose="02020603050405020304" pitchFamily="18" charset="0"/>
                <a:ea typeface="Calibri" panose="020F0502020204030204"/>
                <a:cs typeface="Times New Roman" panose="02020603050405020304" pitchFamily="18" charset="0"/>
              </a:rPr>
              <a:t>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all current assets and current liabilities are translated at the current exchange rate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All </a:t>
            </a:r>
            <a:r>
              <a:rPr lang="en-IN" sz="2200" dirty="0">
                <a:latin typeface="Times New Roman" panose="02020603050405020304" pitchFamily="18" charset="0"/>
                <a:ea typeface="Calibri" panose="020F0502020204030204"/>
                <a:cs typeface="Times New Roman" panose="02020603050405020304" pitchFamily="18" charset="0"/>
              </a:rPr>
              <a:t>non-current assets and non-current liabilities are translated at historical exchange rates.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Most </a:t>
            </a:r>
            <a:r>
              <a:rPr lang="en-IN" sz="2200" dirty="0">
                <a:latin typeface="Times New Roman" panose="02020603050405020304" pitchFamily="18" charset="0"/>
                <a:ea typeface="Calibri" panose="020F0502020204030204"/>
                <a:cs typeface="Times New Roman" panose="02020603050405020304" pitchFamily="18" charset="0"/>
              </a:rPr>
              <a:t>income statement items are related to current assets or liabilities and are translated at the average exchange rate over the reporting period.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Depreciation </a:t>
            </a:r>
            <a:r>
              <a:rPr lang="en-IN" sz="2200" dirty="0">
                <a:latin typeface="Times New Roman" panose="02020603050405020304" pitchFamily="18" charset="0"/>
                <a:ea typeface="Calibri" panose="020F0502020204030204"/>
                <a:cs typeface="Times New Roman" panose="02020603050405020304" pitchFamily="18" charset="0"/>
              </a:rPr>
              <a:t>is related to non-current assets and is translated at the historical exchange rate.</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pPr marL="0" lvl="0" indent="0">
              <a:lnSpc>
                <a:spcPct val="200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The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current exchange rate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the rate prevailing on the date of the financial statement.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200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Historical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exchange rate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refers to the rate that prevailed on the dates that items were first entered on the balance sheet.</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200000"/>
              </a:lnSpc>
            </a:pP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IN" dirty="0"/>
          </a:p>
        </p:txBody>
      </p:sp>
      <p:sp>
        <p:nvSpPr>
          <p:cNvPr id="3" name="Content Placeholder 2"/>
          <p:cNvSpPr>
            <a:spLocks noGrp="1"/>
          </p:cNvSpPr>
          <p:nvPr>
            <p:ph idx="1"/>
          </p:nvPr>
        </p:nvSpPr>
        <p:spPr>
          <a:xfrm>
            <a:off x="457200" y="980728"/>
            <a:ext cx="8229600" cy="5328592"/>
          </a:xfrm>
          <a:solidFill>
            <a:schemeClr val="accent1">
              <a:lumMod val="20000"/>
              <a:lumOff val="80000"/>
            </a:schemeClr>
          </a:solidFill>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3</a:t>
            </a:r>
            <a:r>
              <a:rPr lang="en-IN" sz="2200" b="1" dirty="0">
                <a:latin typeface="Times New Roman" panose="02020603050405020304" pitchFamily="18" charset="0"/>
                <a:ea typeface="Calibri" panose="020F0502020204030204"/>
                <a:cs typeface="Times New Roman" panose="02020603050405020304" pitchFamily="18" charset="0"/>
              </a:rPr>
              <a:t>. Monetary / Non-monetary method: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the assets and liabilities are </a:t>
            </a:r>
            <a:r>
              <a:rPr lang="en-IN" sz="2200" b="1" dirty="0">
                <a:latin typeface="Times New Roman" panose="02020603050405020304" pitchFamily="18" charset="0"/>
                <a:ea typeface="Calibri" panose="020F0502020204030204"/>
                <a:cs typeface="Times New Roman" panose="02020603050405020304" pitchFamily="18" charset="0"/>
              </a:rPr>
              <a:t>classified as monetary and non-monetary.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Items </a:t>
            </a:r>
            <a:r>
              <a:rPr lang="en-IN" sz="2200" dirty="0">
                <a:latin typeface="Times New Roman" panose="02020603050405020304" pitchFamily="18" charset="0"/>
                <a:ea typeface="Calibri" panose="020F0502020204030204"/>
                <a:cs typeface="Times New Roman" panose="02020603050405020304" pitchFamily="18" charset="0"/>
              </a:rPr>
              <a:t>that represent a claim to receive, or an obligation to pay, a fixed amount of foreign currency, such as cash, account receivables, accounts payable etc. fall under the </a:t>
            </a:r>
            <a:r>
              <a:rPr lang="en-IN" sz="2200" b="1" dirty="0">
                <a:latin typeface="Times New Roman" panose="02020603050405020304" pitchFamily="18" charset="0"/>
                <a:ea typeface="Calibri" panose="020F0502020204030204"/>
                <a:cs typeface="Times New Roman" panose="02020603050405020304" pitchFamily="18" charset="0"/>
              </a:rPr>
              <a:t>monetary group</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a:latin typeface="Times New Roman" panose="02020603050405020304" pitchFamily="18" charset="0"/>
                <a:ea typeface="Calibri" panose="020F0502020204030204"/>
                <a:cs typeface="Times New Roman" panose="02020603050405020304" pitchFamily="18" charset="0"/>
              </a:rPr>
              <a:t>T</a:t>
            </a:r>
            <a:r>
              <a:rPr lang="en-IN" sz="2200" dirty="0" smtClean="0">
                <a:latin typeface="Times New Roman" panose="02020603050405020304" pitchFamily="18" charset="0"/>
                <a:ea typeface="Calibri" panose="020F0502020204030204"/>
                <a:cs typeface="Times New Roman" panose="02020603050405020304" pitchFamily="18" charset="0"/>
              </a:rPr>
              <a:t>he </a:t>
            </a:r>
            <a:r>
              <a:rPr lang="en-IN" sz="2200" dirty="0">
                <a:latin typeface="Times New Roman" panose="02020603050405020304" pitchFamily="18" charset="0"/>
                <a:ea typeface="Calibri" panose="020F0502020204030204"/>
                <a:cs typeface="Times New Roman" panose="02020603050405020304" pitchFamily="18" charset="0"/>
              </a:rPr>
              <a:t>physical assets and liabilities such as fixed assets, inventory and long term investment are treated as </a:t>
            </a:r>
            <a:r>
              <a:rPr lang="en-IN" sz="2200" b="1" dirty="0">
                <a:latin typeface="Times New Roman" panose="02020603050405020304" pitchFamily="18" charset="0"/>
                <a:ea typeface="Calibri" panose="020F0502020204030204"/>
                <a:cs typeface="Times New Roman" panose="02020603050405020304" pitchFamily="18" charset="0"/>
              </a:rPr>
              <a:t>non-monetary items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b="1" dirty="0">
                <a:latin typeface="Times New Roman" panose="02020603050405020304" pitchFamily="18" charset="0"/>
                <a:ea typeface="Calibri" panose="020F0502020204030204"/>
                <a:cs typeface="Times New Roman" panose="02020603050405020304" pitchFamily="18" charset="0"/>
              </a:rPr>
              <a:t>monetary assets and liabilities </a:t>
            </a:r>
            <a:r>
              <a:rPr lang="en-IN" sz="2200" dirty="0">
                <a:latin typeface="Times New Roman" panose="02020603050405020304" pitchFamily="18" charset="0"/>
                <a:ea typeface="Calibri" panose="020F0502020204030204"/>
                <a:cs typeface="Times New Roman" panose="02020603050405020304" pitchFamily="18" charset="0"/>
              </a:rPr>
              <a:t>are translated at current exchange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b="1" dirty="0">
                <a:latin typeface="Times New Roman" panose="02020603050405020304" pitchFamily="18" charset="0"/>
                <a:ea typeface="Calibri" panose="020F0502020204030204"/>
                <a:cs typeface="Times New Roman" panose="02020603050405020304" pitchFamily="18" charset="0"/>
              </a:rPr>
              <a:t>non-monetary items </a:t>
            </a:r>
            <a:r>
              <a:rPr lang="en-IN" sz="2200" dirty="0">
                <a:latin typeface="Times New Roman" panose="02020603050405020304" pitchFamily="18" charset="0"/>
                <a:ea typeface="Calibri" panose="020F0502020204030204"/>
                <a:cs typeface="Times New Roman" panose="02020603050405020304" pitchFamily="18" charset="0"/>
              </a:rPr>
              <a:t>are translated at historical exchange rate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pPr>
              <a:lnSpc>
                <a:spcPct val="115000"/>
              </a:lnSpc>
              <a:spcAft>
                <a:spcPts val="1000"/>
              </a:spcAft>
            </a:pPr>
            <a:r>
              <a:rPr lang="en-IN" sz="2300" b="1" dirty="0">
                <a:solidFill>
                  <a:schemeClr val="bg1"/>
                </a:solidFill>
                <a:ea typeface="Calibri" panose="020F0502020204030204"/>
                <a:cs typeface="Times New Roman" panose="02020603050405020304"/>
              </a:rPr>
              <a:t>Difference between Exchange Risk and Exchange Exposure</a:t>
            </a:r>
            <a:br>
              <a:rPr lang="en-IN" sz="2300" b="1" dirty="0">
                <a:solidFill>
                  <a:schemeClr val="bg1"/>
                </a:solidFill>
                <a:ea typeface="Calibri" panose="020F0502020204030204"/>
                <a:cs typeface="Times New Roman" panose="02020603050405020304"/>
              </a:rPr>
            </a:br>
            <a:endParaRPr lang="en-IN" sz="2300" b="1" dirty="0">
              <a:solidFill>
                <a:schemeClr val="bg1"/>
              </a:solidFill>
            </a:endParaRPr>
          </a:p>
        </p:txBody>
      </p:sp>
      <p:sp>
        <p:nvSpPr>
          <p:cNvPr id="3" name="Content Placeholder 2"/>
          <p:cNvSpPr>
            <a:spLocks noGrp="1"/>
          </p:cNvSpPr>
          <p:nvPr>
            <p:ph idx="1"/>
          </p:nvPr>
        </p:nvSpPr>
        <p:spPr>
          <a:xfrm>
            <a:off x="457200" y="1600200"/>
            <a:ext cx="8229600" cy="4925144"/>
          </a:xfrm>
          <a:solidFill>
            <a:schemeClr val="accent1">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Due </a:t>
            </a:r>
            <a:r>
              <a:rPr lang="en-IN" sz="2200" dirty="0">
                <a:latin typeface="Times New Roman" panose="02020603050405020304" pitchFamily="18" charset="0"/>
                <a:ea typeface="Calibri" panose="020F0502020204030204"/>
                <a:cs typeface="Times New Roman" panose="02020603050405020304" pitchFamily="18" charset="0"/>
              </a:rPr>
              <a:t>to the fluctuation between the date on which the contract is concluded and the settlement is made, the effect is visible on the firm's profit and loss. This exposure is called foreign exchange exposure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F</a:t>
            </a:r>
            <a:r>
              <a:rPr lang="en-IN" sz="2200" dirty="0" smtClean="0">
                <a:latin typeface="Times New Roman" panose="02020603050405020304" pitchFamily="18" charset="0"/>
                <a:ea typeface="Calibri" panose="020F0502020204030204"/>
                <a:cs typeface="Times New Roman" panose="02020603050405020304" pitchFamily="18" charset="0"/>
              </a:rPr>
              <a:t>oreign </a:t>
            </a:r>
            <a:r>
              <a:rPr lang="en-IN" sz="2200" dirty="0">
                <a:latin typeface="Times New Roman" panose="02020603050405020304" pitchFamily="18" charset="0"/>
                <a:ea typeface="Calibri" panose="020F0502020204030204"/>
                <a:cs typeface="Times New Roman" panose="02020603050405020304" pitchFamily="18" charset="0"/>
              </a:rPr>
              <a:t>exchange risk means any other risk arises due to the difference between the actual exchange rate and the expected exchange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cs typeface="Times New Roman" panose="02020603050405020304" pitchFamily="18" charset="0"/>
              </a:rPr>
              <a:t>In </a:t>
            </a:r>
            <a:r>
              <a:rPr lang="en-IN" sz="2200" dirty="0">
                <a:latin typeface="Times New Roman" panose="02020603050405020304" pitchFamily="18" charset="0"/>
                <a:cs typeface="Times New Roman" panose="02020603050405020304" pitchFamily="18" charset="0"/>
              </a:rPr>
              <a:t>short, exchange exposure refers to the degree to which a firm is affected by exchange rate changes. But exchange risk refers to the variability of a firm's value due to uncertain changes in the exchange rate.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pPr lvl="0">
              <a:lnSpc>
                <a:spcPct val="150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As far as the income statement items are concerned, they are translated at the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average exchange rate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over the reporting period.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50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However</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depreciation and cost of goods sold including inventory are translated at historical exchange rates.</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50000"/>
              </a:lnSpc>
              <a:spcAft>
                <a:spcPts val="1000"/>
              </a:spcAft>
              <a:buNone/>
            </a:pP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lnSpcReduction="10000"/>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4. Temporal </a:t>
            </a:r>
            <a:r>
              <a:rPr lang="en-IN" sz="2200" b="1" dirty="0">
                <a:latin typeface="Times New Roman" panose="02020603050405020304" pitchFamily="18" charset="0"/>
                <a:ea typeface="Calibri" panose="020F0502020204030204"/>
                <a:cs typeface="Times New Roman" panose="02020603050405020304" pitchFamily="18" charset="0"/>
              </a:rPr>
              <a:t>Method: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As </a:t>
            </a:r>
            <a:r>
              <a:rPr lang="en-IN" sz="2200" dirty="0">
                <a:latin typeface="Times New Roman" panose="02020603050405020304" pitchFamily="18" charset="0"/>
                <a:ea typeface="Calibri" panose="020F0502020204030204"/>
                <a:cs typeface="Times New Roman" panose="02020603050405020304" pitchFamily="18" charset="0"/>
              </a:rPr>
              <a:t>per this method, the items that are </a:t>
            </a:r>
            <a:r>
              <a:rPr lang="en-IN" sz="2200" b="1" dirty="0">
                <a:latin typeface="Times New Roman" panose="02020603050405020304" pitchFamily="18" charset="0"/>
                <a:ea typeface="Calibri" panose="020F0502020204030204"/>
                <a:cs typeface="Times New Roman" panose="02020603050405020304" pitchFamily="18" charset="0"/>
              </a:rPr>
              <a:t>stated at historical cost </a:t>
            </a:r>
            <a:r>
              <a:rPr lang="en-IN" sz="2200" dirty="0">
                <a:latin typeface="Times New Roman" panose="02020603050405020304" pitchFamily="18" charset="0"/>
                <a:ea typeface="Calibri" panose="020F0502020204030204"/>
                <a:cs typeface="Times New Roman" panose="02020603050405020304" pitchFamily="18" charset="0"/>
              </a:rPr>
              <a:t>are translated at </a:t>
            </a:r>
            <a:r>
              <a:rPr lang="en-IN" sz="2200" b="1" dirty="0">
                <a:latin typeface="Times New Roman" panose="02020603050405020304" pitchFamily="18" charset="0"/>
                <a:ea typeface="Calibri" panose="020F0502020204030204"/>
                <a:cs typeface="Times New Roman" panose="02020603050405020304" pitchFamily="18" charset="0"/>
              </a:rPr>
              <a:t>historical exchange rate.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Items </a:t>
            </a:r>
            <a:r>
              <a:rPr lang="en-IN" sz="2200" dirty="0">
                <a:latin typeface="Times New Roman" panose="02020603050405020304" pitchFamily="18" charset="0"/>
                <a:ea typeface="Calibri" panose="020F0502020204030204"/>
                <a:cs typeface="Times New Roman" panose="02020603050405020304" pitchFamily="18" charset="0"/>
              </a:rPr>
              <a:t>that are </a:t>
            </a:r>
            <a:r>
              <a:rPr lang="en-IN" sz="2200" b="1" dirty="0">
                <a:latin typeface="Times New Roman" panose="02020603050405020304" pitchFamily="18" charset="0"/>
                <a:ea typeface="Calibri" panose="020F0502020204030204"/>
                <a:cs typeface="Times New Roman" panose="02020603050405020304" pitchFamily="18" charset="0"/>
              </a:rPr>
              <a:t>stated at replacement cost</a:t>
            </a:r>
            <a:r>
              <a:rPr lang="en-IN" sz="2200" dirty="0">
                <a:latin typeface="Times New Roman" panose="02020603050405020304" pitchFamily="18" charset="0"/>
                <a:ea typeface="Calibri" panose="020F0502020204030204"/>
                <a:cs typeface="Times New Roman" panose="02020603050405020304" pitchFamily="18" charset="0"/>
              </a:rPr>
              <a:t>, realisable value, market value, or expected future value, are translated at </a:t>
            </a:r>
            <a:r>
              <a:rPr lang="en-IN" sz="2200" b="1" dirty="0">
                <a:latin typeface="Times New Roman" panose="02020603050405020304" pitchFamily="18" charset="0"/>
                <a:ea typeface="Calibri" panose="020F0502020204030204"/>
                <a:cs typeface="Times New Roman" panose="02020603050405020304" pitchFamily="18" charset="0"/>
              </a:rPr>
              <a:t>current exchange rate.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is done with a view to preserve the value of assets and liabilities as shown in the original financial statement.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As </a:t>
            </a:r>
            <a:r>
              <a:rPr lang="en-IN" sz="2200" dirty="0">
                <a:latin typeface="Times New Roman" panose="02020603050405020304" pitchFamily="18" charset="0"/>
                <a:ea typeface="Calibri" panose="020F0502020204030204"/>
                <a:cs typeface="Times New Roman" panose="02020603050405020304" pitchFamily="18" charset="0"/>
              </a:rPr>
              <a:t>regards items of income statement, the same rule is applied as in the monetary/non- monetary method.</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Autofit/>
          </a:bodyPr>
          <a:lstStyle/>
          <a:p>
            <a:pPr>
              <a:lnSpc>
                <a:spcPct val="115000"/>
              </a:lnSpc>
              <a:spcAft>
                <a:spcPts val="1000"/>
              </a:spcAft>
            </a:pPr>
            <a:r>
              <a:rPr lang="en-IN" sz="2500" b="1" dirty="0">
                <a:ea typeface="Calibri" panose="020F0502020204030204"/>
                <a:cs typeface="Times New Roman" panose="02020603050405020304"/>
              </a:rPr>
              <a:t> </a:t>
            </a:r>
            <a:br>
              <a:rPr lang="en-IN" sz="2500" b="1" dirty="0">
                <a:ea typeface="Calibri" panose="020F0502020204030204"/>
                <a:cs typeface="Times New Roman" panose="02020603050405020304"/>
              </a:rPr>
            </a:br>
            <a:r>
              <a:rPr lang="en-IN" sz="2500" b="1" dirty="0">
                <a:ea typeface="Calibri" panose="020F0502020204030204"/>
                <a:cs typeface="Times New Roman" panose="02020603050405020304"/>
              </a:rPr>
              <a:t>Management of Translation of Exposure</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pPr>
            <a:r>
              <a:rPr lang="en-IN" sz="2200" b="1" dirty="0">
                <a:latin typeface="Times New Roman" panose="02020603050405020304" pitchFamily="18" charset="0"/>
                <a:ea typeface="Calibri" panose="020F0502020204030204"/>
                <a:cs typeface="Times New Roman" panose="02020603050405020304" pitchFamily="18" charset="0"/>
              </a:rPr>
              <a:t>Translation exposure </a:t>
            </a:r>
            <a:r>
              <a:rPr lang="en-IN" sz="2200" dirty="0">
                <a:latin typeface="Times New Roman" panose="02020603050405020304" pitchFamily="18" charset="0"/>
                <a:ea typeface="Calibri" panose="020F0502020204030204"/>
                <a:cs typeface="Times New Roman" panose="02020603050405020304" pitchFamily="18" charset="0"/>
              </a:rPr>
              <a:t>occurs when a MNC translates each subsidiary's financial data to its home currency for the purpose of consolidated financial statements.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As </a:t>
            </a:r>
            <a:r>
              <a:rPr lang="en-IN" sz="2200" dirty="0">
                <a:latin typeface="Times New Roman" panose="02020603050405020304" pitchFamily="18" charset="0"/>
                <a:ea typeface="Calibri" panose="020F0502020204030204"/>
                <a:cs typeface="Times New Roman" panose="02020603050405020304" pitchFamily="18" charset="0"/>
              </a:rPr>
              <a:t>investors all over the world are interested in home currency </a:t>
            </a:r>
            <a:r>
              <a:rPr lang="en-IN" sz="2200" dirty="0" smtClean="0">
                <a:latin typeface="Times New Roman" panose="02020603050405020304" pitchFamily="18" charset="0"/>
                <a:ea typeface="Calibri" panose="020F0502020204030204"/>
                <a:cs typeface="Times New Roman" panose="02020603050405020304" pitchFamily="18" charset="0"/>
              </a:rPr>
              <a:t>values.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tx2">
              <a:lumMod val="40000"/>
              <a:lumOff val="60000"/>
            </a:schemeClr>
          </a:solidFill>
        </p:spPr>
        <p:txBody>
          <a:bodyPr>
            <a:normAutofit fontScale="90000"/>
          </a:bodyPr>
          <a:lstStyle/>
          <a:p>
            <a:pPr marL="342900" lvl="0" indent="-342900">
              <a:spcBef>
                <a:spcPct val="20000"/>
              </a:spcBef>
            </a:pPr>
            <a:br>
              <a:rPr lang="en-IN" sz="2500" b="1" dirty="0" smtClean="0">
                <a:solidFill>
                  <a:prstClr val="black"/>
                </a:solidFill>
                <a:ea typeface="Calibri" panose="020F0502020204030204"/>
                <a:cs typeface="Times New Roman" panose="02020603050405020304"/>
              </a:rPr>
            </a:br>
            <a:r>
              <a:rPr lang="en-IN" sz="2500" b="1" dirty="0" smtClean="0">
                <a:solidFill>
                  <a:prstClr val="black"/>
                </a:solidFill>
                <a:ea typeface="Calibri" panose="020F0502020204030204"/>
                <a:cs typeface="Times New Roman" panose="02020603050405020304"/>
              </a:rPr>
              <a:t>Methods </a:t>
            </a:r>
            <a:r>
              <a:rPr lang="en-IN" sz="2500" b="1" dirty="0" smtClean="0">
                <a:solidFill>
                  <a:prstClr val="black"/>
                </a:solidFill>
                <a:ea typeface="Calibri" panose="020F0502020204030204"/>
                <a:cs typeface="Times New Roman" panose="02020603050405020304"/>
              </a:rPr>
              <a:t>and Techniques </a:t>
            </a:r>
            <a:r>
              <a:rPr lang="en-IN" sz="2500" b="1" dirty="0">
                <a:solidFill>
                  <a:prstClr val="black"/>
                </a:solidFill>
                <a:ea typeface="Calibri" panose="020F0502020204030204"/>
                <a:cs typeface="Times New Roman" panose="02020603050405020304"/>
              </a:rPr>
              <a:t>for managing translation exposure </a:t>
            </a:r>
            <a:br>
              <a:rPr lang="en-IN" sz="2500" b="1" dirty="0">
                <a:solidFill>
                  <a:prstClr val="black"/>
                </a:solidFill>
                <a:ea typeface="+mn-ea"/>
                <a:cs typeface="+mn-cs"/>
              </a:rPr>
            </a:br>
            <a:endParaRPr lang="en-IN" sz="2500" b="1" dirty="0"/>
          </a:p>
        </p:txBody>
      </p:sp>
      <p:sp>
        <p:nvSpPr>
          <p:cNvPr id="3" name="Content Placeholder 2"/>
          <p:cNvSpPr>
            <a:spLocks noGrp="1"/>
          </p:cNvSpPr>
          <p:nvPr>
            <p:ph idx="1"/>
          </p:nvPr>
        </p:nvSpPr>
        <p:spPr>
          <a:xfrm>
            <a:off x="457200" y="908720"/>
            <a:ext cx="8229600" cy="5832648"/>
          </a:xfrm>
          <a:solidFill>
            <a:schemeClr val="accent1">
              <a:lumMod val="20000"/>
              <a:lumOff val="80000"/>
            </a:schemeClr>
          </a:solidFill>
        </p:spPr>
        <p:txBody>
          <a:bodyPr>
            <a:noAutofit/>
          </a:bodyPr>
          <a:lstStyle/>
          <a:p>
            <a:pPr marL="457200" indent="-457200">
              <a:lnSpc>
                <a:spcPct val="115000"/>
              </a:lnSpc>
              <a:spcAft>
                <a:spcPts val="1000"/>
              </a:spcAft>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Balance </a:t>
            </a:r>
            <a:r>
              <a:rPr lang="en-IN" sz="2200" b="1" dirty="0">
                <a:latin typeface="Times New Roman" panose="02020603050405020304" pitchFamily="18" charset="0"/>
                <a:ea typeface="Calibri" panose="020F0502020204030204"/>
                <a:cs typeface="Times New Roman" panose="02020603050405020304" pitchFamily="18" charset="0"/>
              </a:rPr>
              <a:t>sheet hedge</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Balance-sheet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hedge attempts at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eliminating mismatches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between assets and liabilities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balance sheet hedge involves the </a:t>
            </a:r>
            <a:r>
              <a:rPr lang="en-IN" sz="2200" b="1" dirty="0">
                <a:latin typeface="Times New Roman" panose="02020603050405020304" pitchFamily="18" charset="0"/>
                <a:ea typeface="Calibri" panose="020F0502020204030204"/>
                <a:cs typeface="Times New Roman" panose="02020603050405020304" pitchFamily="18" charset="0"/>
              </a:rPr>
              <a:t>selection of the currency </a:t>
            </a:r>
            <a:r>
              <a:rPr lang="en-IN" sz="2200" dirty="0">
                <a:latin typeface="Times New Roman" panose="02020603050405020304" pitchFamily="18" charset="0"/>
                <a:ea typeface="Calibri" panose="020F0502020204030204"/>
                <a:cs typeface="Times New Roman" panose="02020603050405020304" pitchFamily="18" charset="0"/>
              </a:rPr>
              <a:t>in which exposed assets and liabilities are denominated so that an exchange rate change would make exposed assets equal to exposed liabilities.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To </a:t>
            </a:r>
            <a:r>
              <a:rPr lang="en-IN" sz="2200" dirty="0">
                <a:latin typeface="Times New Roman" panose="02020603050405020304" pitchFamily="18" charset="0"/>
                <a:ea typeface="Calibri" panose="020F0502020204030204"/>
                <a:cs typeface="Times New Roman" panose="02020603050405020304" pitchFamily="18" charset="0"/>
              </a:rPr>
              <a:t>attain this objective, </a:t>
            </a:r>
            <a:r>
              <a:rPr lang="en-IN" sz="2200" b="1" dirty="0">
                <a:latin typeface="Times New Roman" panose="02020603050405020304" pitchFamily="18" charset="0"/>
                <a:ea typeface="Calibri" panose="020F0502020204030204"/>
                <a:cs typeface="Times New Roman" panose="02020603050405020304" pitchFamily="18" charset="0"/>
              </a:rPr>
              <a:t>a company must maintain the same amount of exposed assets and exposed liabilities in a particular currency</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devaluation or depreciation would affect both types of balance sheet accounts equally. Thus, the company would suffer neither a gain nor a loss.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IN" dirty="0"/>
          </a:p>
        </p:txBody>
      </p:sp>
      <p:sp>
        <p:nvSpPr>
          <p:cNvPr id="3" name="Content Placeholder 2"/>
          <p:cNvSpPr>
            <a:spLocks noGrp="1"/>
          </p:cNvSpPr>
          <p:nvPr>
            <p:ph idx="1"/>
          </p:nvPr>
        </p:nvSpPr>
        <p:spPr>
          <a:xfrm>
            <a:off x="457200" y="908720"/>
            <a:ext cx="8229600" cy="5217443"/>
          </a:xfrm>
          <a:solidFill>
            <a:schemeClr val="accent1">
              <a:lumMod val="20000"/>
              <a:lumOff val="80000"/>
            </a:schemeClr>
          </a:solidFill>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Contractual and Natural Hedges: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Contractual </a:t>
            </a:r>
            <a:r>
              <a:rPr lang="en-IN" sz="2200" dirty="0">
                <a:latin typeface="Times New Roman" panose="02020603050405020304" pitchFamily="18" charset="0"/>
                <a:ea typeface="Calibri" panose="020F0502020204030204"/>
                <a:cs typeface="Times New Roman" panose="02020603050405020304" pitchFamily="18" charset="0"/>
              </a:rPr>
              <a:t>hedges include forward market hedge, money market hedge, futures market hedge and options market hedge.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forward market hedge, the exporter sells forward and the importer buys forward the foreign currency in which the trade is invoiced.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futures contract too, similar transactions are found.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process of hedging in the currency options market, the importer buys a call option or sells a put option or performs both the functions at the same </a:t>
            </a:r>
            <a:r>
              <a:rPr lang="en-IN" sz="2200" dirty="0" smtClean="0">
                <a:latin typeface="Times New Roman" panose="02020603050405020304" pitchFamily="18" charset="0"/>
                <a:ea typeface="Calibri" panose="020F0502020204030204"/>
                <a:cs typeface="Times New Roman" panose="02020603050405020304" pitchFamily="18" charset="0"/>
              </a:rPr>
              <a:t>time.</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pPr lvl="0">
              <a:lnSpc>
                <a:spcPct val="150000"/>
              </a:lnSpc>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Natural hedge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applied when the </a:t>
            </a:r>
            <a:r>
              <a:rPr lang="en-IN" sz="2200" dirty="0" err="1">
                <a:solidFill>
                  <a:prstClr val="black"/>
                </a:solidFill>
                <a:latin typeface="Times New Roman" panose="02020603050405020304" pitchFamily="18" charset="0"/>
                <a:ea typeface="Calibri" panose="020F0502020204030204"/>
                <a:cs typeface="Times New Roman" panose="02020603050405020304" pitchFamily="18" charset="0"/>
              </a:rPr>
              <a:t>contactual</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hedge fails to give good results.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may be mentioned that the contractual hedge provides only temporary protection against exchange rate movement.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different techniques included in natural hedge are leads and lags, cross hedging, currency diversification, risk sharing, parallel loans, currency swaps, matching of cash flows etc.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tx2">
              <a:lumMod val="20000"/>
              <a:lumOff val="80000"/>
            </a:schemeClr>
          </a:solidFill>
        </p:spPr>
        <p:txBody>
          <a:bodyPr>
            <a:normAutofit/>
          </a:bodyPr>
          <a:lstStyle/>
          <a:p>
            <a:r>
              <a:rPr lang="en-IN" sz="2500" b="1" dirty="0">
                <a:ea typeface="Calibri" panose="020F0502020204030204"/>
                <a:cs typeface="Times New Roman" panose="02020603050405020304"/>
              </a:rPr>
              <a:t>Comparison between Alternatives of </a:t>
            </a:r>
            <a:r>
              <a:rPr lang="en-IN" sz="2500" b="1" dirty="0" smtClean="0">
                <a:ea typeface="Calibri" panose="020F0502020204030204"/>
                <a:cs typeface="Times New Roman" panose="02020603050405020304"/>
              </a:rPr>
              <a:t>Contractual </a:t>
            </a:r>
            <a:r>
              <a:rPr lang="en-IN" sz="2500" b="1" dirty="0">
                <a:ea typeface="Calibri" panose="020F0502020204030204"/>
                <a:cs typeface="Times New Roman" panose="02020603050405020304"/>
              </a:rPr>
              <a:t>Hedge Hedging </a:t>
            </a:r>
            <a:endParaRPr lang="en-IN" sz="2500" b="1" dirty="0"/>
          </a:p>
        </p:txBody>
      </p:sp>
      <p:sp>
        <p:nvSpPr>
          <p:cNvPr id="3" name="Content Placeholder 2"/>
          <p:cNvSpPr>
            <a:spLocks noGrp="1"/>
          </p:cNvSpPr>
          <p:nvPr>
            <p:ph idx="1"/>
          </p:nvPr>
        </p:nvSpPr>
        <p:spPr>
          <a:xfrm>
            <a:off x="457200" y="1412776"/>
            <a:ext cx="8229600" cy="4968552"/>
          </a:xfrm>
          <a:solidFill>
            <a:schemeClr val="accent1">
              <a:lumMod val="20000"/>
              <a:lumOff val="80000"/>
            </a:schemeClr>
          </a:solidFill>
        </p:spPr>
        <p:txBody>
          <a:bodyPr>
            <a:noAutofit/>
          </a:bodyPr>
          <a:lstStyle/>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When different alternatives of contractual hedge are available, the hedger has to choose an alternative that gives him the largest </a:t>
            </a:r>
            <a:r>
              <a:rPr lang="en-IN" sz="2200" dirty="0" smtClean="0">
                <a:latin typeface="Times New Roman" panose="02020603050405020304" pitchFamily="18" charset="0"/>
                <a:ea typeface="Calibri" panose="020F0502020204030204"/>
                <a:cs typeface="Times New Roman" panose="02020603050405020304" pitchFamily="18" charset="0"/>
              </a:rPr>
              <a:t>amount </a:t>
            </a:r>
            <a:r>
              <a:rPr lang="en-IN" sz="2200" dirty="0">
                <a:latin typeface="Times New Roman" panose="02020603050405020304" pitchFamily="18" charset="0"/>
                <a:ea typeface="Calibri" panose="020F0502020204030204"/>
                <a:cs typeface="Times New Roman" panose="02020603050405020304" pitchFamily="18" charset="0"/>
              </a:rPr>
              <a:t>in terms of local currency.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F</a:t>
            </a:r>
            <a:r>
              <a:rPr lang="en-IN" sz="2200" dirty="0" smtClean="0">
                <a:latin typeface="Times New Roman" panose="02020603050405020304" pitchFamily="18" charset="0"/>
                <a:ea typeface="Calibri" panose="020F0502020204030204"/>
                <a:cs typeface="Times New Roman" panose="02020603050405020304" pitchFamily="18" charset="0"/>
              </a:rPr>
              <a:t>our </a:t>
            </a:r>
            <a:r>
              <a:rPr lang="en-IN" sz="2200" dirty="0">
                <a:latin typeface="Times New Roman" panose="02020603050405020304" pitchFamily="18" charset="0"/>
                <a:ea typeface="Calibri" panose="020F0502020204030204"/>
                <a:cs typeface="Times New Roman" panose="02020603050405020304" pitchFamily="18" charset="0"/>
              </a:rPr>
              <a:t>alternatives as applied to an importer and an </a:t>
            </a:r>
            <a:r>
              <a:rPr lang="en-IN" sz="2200" dirty="0" smtClean="0">
                <a:latin typeface="Times New Roman" panose="02020603050405020304" pitchFamily="18" charset="0"/>
                <a:ea typeface="Calibri" panose="020F0502020204030204"/>
                <a:cs typeface="Times New Roman" panose="02020603050405020304" pitchFamily="18" charset="0"/>
              </a:rPr>
              <a:t>exporter:</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1</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No hedge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2</a:t>
            </a:r>
            <a:r>
              <a:rPr lang="en-IN" sz="2200" dirty="0">
                <a:latin typeface="Times New Roman" panose="02020603050405020304" pitchFamily="18" charset="0"/>
                <a:ea typeface="Calibri" panose="020F0502020204030204"/>
                <a:cs typeface="Times New Roman" panose="02020603050405020304" pitchFamily="18" charset="0"/>
              </a:rPr>
              <a:t>. Hedging in the forward </a:t>
            </a:r>
            <a:r>
              <a:rPr lang="en-IN" sz="2200" dirty="0" smtClean="0">
                <a:latin typeface="Times New Roman" panose="02020603050405020304" pitchFamily="18" charset="0"/>
                <a:ea typeface="Calibri" panose="020F0502020204030204"/>
                <a:cs typeface="Times New Roman" panose="02020603050405020304" pitchFamily="18" charset="0"/>
              </a:rPr>
              <a:t>market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3.Hedging </a:t>
            </a:r>
            <a:r>
              <a:rPr lang="en-IN" sz="2200" dirty="0">
                <a:latin typeface="Times New Roman" panose="02020603050405020304" pitchFamily="18" charset="0"/>
                <a:ea typeface="Calibri" panose="020F0502020204030204"/>
                <a:cs typeface="Times New Roman" panose="02020603050405020304" pitchFamily="18" charset="0"/>
              </a:rPr>
              <a:t>in the money market</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50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4</a:t>
            </a:r>
            <a:r>
              <a:rPr lang="en-IN" sz="2200" dirty="0">
                <a:latin typeface="Times New Roman" panose="02020603050405020304" pitchFamily="18" charset="0"/>
                <a:ea typeface="Calibri" panose="020F0502020204030204"/>
                <a:cs typeface="Times New Roman" panose="02020603050405020304" pitchFamily="18" charset="0"/>
              </a:rPr>
              <a:t>. Hedging in the currency options market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rmAutofit/>
          </a:bodyPr>
          <a:lstStyle/>
          <a:p>
            <a:r>
              <a:rPr lang="en-US" sz="2500" b="1" dirty="0" smtClean="0"/>
              <a:t>Problem</a:t>
            </a:r>
            <a:endParaRPr lang="en-IN" sz="2500" b="1" dirty="0"/>
          </a:p>
        </p:txBody>
      </p:sp>
      <p:sp>
        <p:nvSpPr>
          <p:cNvPr id="3" name="Content Placeholder 2"/>
          <p:cNvSpPr>
            <a:spLocks noGrp="1"/>
          </p:cNvSpPr>
          <p:nvPr>
            <p:ph idx="1"/>
          </p:nvPr>
        </p:nvSpPr>
        <p:spPr>
          <a:xfrm>
            <a:off x="457200" y="1268760"/>
            <a:ext cx="8291264" cy="5256584"/>
          </a:xfrm>
          <a:solidFill>
            <a:schemeClr val="accent1">
              <a:lumMod val="20000"/>
              <a:lumOff val="80000"/>
            </a:schemeClr>
          </a:solidFill>
        </p:spPr>
        <p:txBody>
          <a:bodyPr>
            <a:noAutofit/>
          </a:bodyPr>
          <a:lstStyle/>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Spot </a:t>
            </a:r>
            <a:r>
              <a:rPr lang="en-IN" sz="2200" dirty="0">
                <a:latin typeface="Times New Roman" panose="02020603050405020304" pitchFamily="18" charset="0"/>
                <a:ea typeface="Calibri" panose="020F0502020204030204"/>
                <a:cs typeface="Times New Roman" panose="02020603050405020304" pitchFamily="18" charset="0"/>
              </a:rPr>
              <a:t>rate 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60/US$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90-day </a:t>
            </a:r>
            <a:r>
              <a:rPr lang="en-IN" sz="2200" dirty="0">
                <a:latin typeface="Times New Roman" panose="02020603050405020304" pitchFamily="18" charset="0"/>
                <a:ea typeface="Calibri" panose="020F0502020204030204"/>
                <a:cs typeface="Times New Roman" panose="02020603050405020304" pitchFamily="18" charset="0"/>
              </a:rPr>
              <a:t>forward rate 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59.50/US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Interest </a:t>
            </a:r>
            <a:r>
              <a:rPr lang="en-IN" sz="2200" dirty="0">
                <a:latin typeface="Times New Roman" panose="02020603050405020304" pitchFamily="18" charset="0"/>
                <a:ea typeface="Calibri" panose="020F0502020204030204"/>
                <a:cs typeface="Times New Roman" panose="02020603050405020304" pitchFamily="18" charset="0"/>
              </a:rPr>
              <a:t>rate on borrowing in India and the USA is 6% p.a. </a:t>
            </a:r>
            <a:endParaRPr lang="en-IN" sz="2200" dirty="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Interest </a:t>
            </a:r>
            <a:r>
              <a:rPr lang="en-IN" sz="2200" dirty="0">
                <a:latin typeface="Times New Roman" panose="02020603050405020304" pitchFamily="18" charset="0"/>
                <a:ea typeface="Calibri" panose="020F0502020204030204"/>
                <a:cs typeface="Times New Roman" panose="02020603050405020304" pitchFamily="18" charset="0"/>
              </a:rPr>
              <a:t>rate on deposit/investment is 5% p.a. </a:t>
            </a:r>
            <a:endParaRPr lang="en-IN" sz="2200" dirty="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90 day call option is having a strike price of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59.60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and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premium of ₹ 0.05 per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dollar</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90-day put option is having exercise price of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59.80 and a premium </a:t>
            </a:r>
            <a:r>
              <a:rPr lang="en-IN" sz="2200" dirty="0">
                <a:latin typeface="Times New Roman" panose="02020603050405020304" pitchFamily="18" charset="0"/>
                <a:ea typeface="Calibri" panose="020F0502020204030204"/>
                <a:cs typeface="Times New Roman" panose="02020603050405020304" pitchFamily="18" charset="0"/>
              </a:rPr>
              <a:t>of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0.05 </a:t>
            </a:r>
            <a:r>
              <a:rPr lang="en-IN" sz="2200" dirty="0">
                <a:latin typeface="Times New Roman" panose="02020603050405020304" pitchFamily="18" charset="0"/>
                <a:ea typeface="Calibri" panose="020F0502020204030204"/>
                <a:cs typeface="Times New Roman" panose="02020603050405020304" pitchFamily="18" charset="0"/>
              </a:rPr>
              <a:t>per </a:t>
            </a:r>
            <a:r>
              <a:rPr lang="en-IN" sz="2200" dirty="0" smtClean="0">
                <a:latin typeface="Times New Roman" panose="02020603050405020304" pitchFamily="18" charset="0"/>
                <a:ea typeface="Calibri" panose="020F0502020204030204"/>
                <a:cs typeface="Times New Roman" panose="02020603050405020304" pitchFamily="18" charset="0"/>
              </a:rPr>
              <a:t>dollar</a:t>
            </a:r>
            <a:endParaRPr lang="en-IN" sz="2200" dirty="0" smtClean="0">
              <a:latin typeface="Times New Roman" panose="02020603050405020304" pitchFamily="18" charset="0"/>
              <a:cs typeface="Times New Roman" panose="02020603050405020304" pitchFamily="18" charset="0"/>
            </a:endParaRPr>
          </a:p>
          <a:p>
            <a:pPr marL="457200" indent="-457200">
              <a:lnSpc>
                <a:spcPct val="115000"/>
              </a:lnSpc>
              <a:spcAft>
                <a:spcPts val="1000"/>
              </a:spcAft>
              <a:buFont typeface="+mj-lt"/>
              <a:buAutoNum type="alphaLcParenR"/>
            </a:pPr>
            <a:r>
              <a:rPr lang="en-IN" sz="2200" dirty="0" smtClean="0">
                <a:latin typeface="Times New Roman" panose="02020603050405020304" pitchFamily="18" charset="0"/>
                <a:ea typeface="Calibri" panose="020F0502020204030204"/>
                <a:cs typeface="Times New Roman" panose="02020603050405020304" pitchFamily="18" charset="0"/>
              </a:rPr>
              <a:t>Spot </a:t>
            </a:r>
            <a:r>
              <a:rPr lang="en-IN" sz="2200" dirty="0">
                <a:latin typeface="Times New Roman" panose="02020603050405020304" pitchFamily="18" charset="0"/>
                <a:ea typeface="Calibri" panose="020F0502020204030204"/>
                <a:cs typeface="Times New Roman" panose="02020603050405020304" pitchFamily="18" charset="0"/>
              </a:rPr>
              <a:t>rate on the 90th day 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59.80/US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normAutofit fontScale="90000"/>
          </a:bodyPr>
          <a:lstStyle/>
          <a:p>
            <a:r>
              <a:rPr lang="en-US" sz="2500" b="1" dirty="0" smtClean="0"/>
              <a:t>Solution</a:t>
            </a:r>
            <a:br>
              <a:rPr lang="en-US" sz="2500" b="1" dirty="0" smtClean="0"/>
            </a:br>
            <a:endParaRPr lang="en-IN" sz="2500" b="1" dirty="0"/>
          </a:p>
        </p:txBody>
      </p:sp>
      <p:sp>
        <p:nvSpPr>
          <p:cNvPr id="3" name="Content Placeholder 2"/>
          <p:cNvSpPr>
            <a:spLocks noGrp="1"/>
          </p:cNvSpPr>
          <p:nvPr>
            <p:ph idx="1"/>
          </p:nvPr>
        </p:nvSpPr>
        <p:spPr>
          <a:xfrm>
            <a:off x="457200" y="1124744"/>
            <a:ext cx="8229600" cy="5616624"/>
          </a:xfrm>
          <a:solidFill>
            <a:schemeClr val="accent1">
              <a:lumMod val="20000"/>
              <a:lumOff val="80000"/>
            </a:schemeClr>
          </a:solidFill>
        </p:spPr>
        <p:txBody>
          <a:bodyPr>
            <a:noAutofit/>
          </a:bodyPr>
          <a:lstStyle/>
          <a:p>
            <a:pPr>
              <a:lnSpc>
                <a:spcPct val="115000"/>
              </a:lnSpc>
              <a:spcAft>
                <a:spcPts val="1000"/>
              </a:spcAft>
            </a:pPr>
            <a:r>
              <a:rPr lang="en-IN" sz="2200" b="1" dirty="0">
                <a:latin typeface="Times New Roman" panose="02020603050405020304" pitchFamily="18" charset="0"/>
                <a:ea typeface="Calibri" panose="020F0502020204030204"/>
                <a:cs typeface="Times New Roman" panose="02020603050405020304" pitchFamily="18" charset="0"/>
              </a:rPr>
              <a:t>For the importer </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Suppose </a:t>
            </a:r>
            <a:r>
              <a:rPr lang="en-IN" sz="2200" dirty="0">
                <a:latin typeface="Times New Roman" panose="02020603050405020304" pitchFamily="18" charset="0"/>
                <a:ea typeface="Calibri" panose="020F0502020204030204"/>
                <a:cs typeface="Times New Roman" panose="02020603050405020304" pitchFamily="18" charset="0"/>
              </a:rPr>
              <a:t>the Indian importer imports goods worth US$ 1,000 from the USA and it has to make payments after 90 days. The importing firm is expecting changes in the exchange rate. So it thinks about selecting a particular alternative.</a:t>
            </a:r>
            <a:endParaRPr lang="en-IN" sz="2200" dirty="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AutoNum type="romanLcParenBoth"/>
            </a:pPr>
            <a:r>
              <a:rPr lang="en-IN" sz="2200" b="1" dirty="0" smtClean="0">
                <a:latin typeface="Times New Roman" panose="02020603050405020304" pitchFamily="18" charset="0"/>
                <a:ea typeface="Calibri" panose="020F0502020204030204"/>
                <a:cs typeface="Times New Roman" panose="02020603050405020304" pitchFamily="18" charset="0"/>
              </a:rPr>
              <a:t>No hedge: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importer will have to pay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59,800 (i.e., 1000 x 59.80 spot rate) for the import and will reap a gain: of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200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1,000 x 60 = 60,000</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60,000- 59,800)  =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200 </a:t>
            </a:r>
            <a:r>
              <a:rPr lang="en-IN" sz="2200" dirty="0" smtClean="0">
                <a:latin typeface="Times New Roman" panose="02020603050405020304" pitchFamily="18" charset="0"/>
                <a:ea typeface="Calibri" panose="020F0502020204030204"/>
                <a:cs typeface="Times New Roman" panose="02020603050405020304" pitchFamily="18" charset="0"/>
              </a:rPr>
              <a:t>on account of the exchange rate changes.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lstStyle/>
          <a:p>
            <a:pPr marL="0" lvl="0" indent="0">
              <a:lnSpc>
                <a:spcPct val="115000"/>
              </a:lnSpc>
              <a:spcAft>
                <a:spcPts val="1000"/>
              </a:spcAft>
              <a:buNone/>
            </a:pPr>
            <a:endParaRPr lang="en-IN" sz="2200" b="1"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ii</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Forward contract: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importer will have to pay only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59,500 for US $ 1,000 required for 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payment for the import. It saves further ₹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500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because of the forward contract</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60000-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59500 </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lnSpc>
                <a:spcPct val="115000"/>
              </a:lnSpc>
              <a:spcAft>
                <a:spcPts val="1000"/>
              </a:spcAft>
              <a:buNone/>
            </a:pP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500</a:t>
            </a:r>
            <a:endParaRPr lang="en-IN" sz="2200" b="1"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pPr>
              <a:lnSpc>
                <a:spcPct val="115000"/>
              </a:lnSpc>
              <a:spcAft>
                <a:spcPts val="1000"/>
              </a:spcAft>
            </a:pPr>
            <a:r>
              <a:rPr lang="en-IN" sz="2300" b="1" dirty="0">
                <a:solidFill>
                  <a:schemeClr val="bg1"/>
                </a:solidFill>
                <a:ea typeface="Calibri" panose="020F0502020204030204"/>
                <a:cs typeface="Times New Roman" panose="02020603050405020304"/>
              </a:rPr>
              <a:t>Types of Foreign Exchange Exposure</a:t>
            </a:r>
            <a:br>
              <a:rPr lang="en-IN" sz="2300" b="1" dirty="0">
                <a:solidFill>
                  <a:schemeClr val="bg1"/>
                </a:solidFill>
                <a:ea typeface="Calibri" panose="020F0502020204030204"/>
                <a:cs typeface="Times New Roman" panose="02020603050405020304"/>
              </a:rPr>
            </a:br>
            <a:endParaRPr lang="en-IN" sz="23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50000"/>
              </a:lnSpc>
              <a:buNone/>
            </a:pPr>
            <a:r>
              <a:rPr lang="en-IN" sz="2200" dirty="0">
                <a:latin typeface="Times New Roman" panose="02020603050405020304" pitchFamily="18" charset="0"/>
                <a:ea typeface="Calibri" panose="020F0502020204030204"/>
                <a:cs typeface="Times New Roman" panose="02020603050405020304" pitchFamily="18" charset="0"/>
              </a:rPr>
              <a:t>Firms engaged in international business operations face three types of exposure. They </a:t>
            </a:r>
            <a:r>
              <a:rPr lang="en-IN" sz="2200" dirty="0" smtClean="0">
                <a:latin typeface="Times New Roman" panose="02020603050405020304" pitchFamily="18" charset="0"/>
                <a:ea typeface="Calibri" panose="020F0502020204030204"/>
                <a:cs typeface="Times New Roman" panose="02020603050405020304" pitchFamily="18" charset="0"/>
              </a:rPr>
              <a:t>are: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50000"/>
              </a:lnSpc>
              <a:buFont typeface="+mj-lt"/>
              <a:buAutoNum type="arabicPeriod"/>
            </a:pPr>
            <a:r>
              <a:rPr lang="en-IN" sz="2200" dirty="0">
                <a:latin typeface="Times New Roman" panose="02020603050405020304" pitchFamily="18" charset="0"/>
                <a:ea typeface="Calibri" panose="020F0502020204030204"/>
                <a:cs typeface="Times New Roman" panose="02020603050405020304" pitchFamily="18" charset="0"/>
              </a:rPr>
              <a:t>T</a:t>
            </a:r>
            <a:r>
              <a:rPr lang="en-IN" sz="2200" dirty="0" smtClean="0">
                <a:latin typeface="Times New Roman" panose="02020603050405020304" pitchFamily="18" charset="0"/>
                <a:ea typeface="Calibri" panose="020F0502020204030204"/>
                <a:cs typeface="Times New Roman" panose="02020603050405020304" pitchFamily="18" charset="0"/>
              </a:rPr>
              <a:t>ransaction exposure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50000"/>
              </a:lnSpc>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Translation </a:t>
            </a:r>
            <a:r>
              <a:rPr lang="en-IN" sz="2200" dirty="0">
                <a:latin typeface="Times New Roman" panose="02020603050405020304" pitchFamily="18" charset="0"/>
                <a:ea typeface="Calibri" panose="020F0502020204030204"/>
                <a:cs typeface="Times New Roman" panose="02020603050405020304" pitchFamily="18" charset="0"/>
              </a:rPr>
              <a:t>exposure,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50000"/>
              </a:lnSpc>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Operating </a:t>
            </a:r>
            <a:r>
              <a:rPr lang="en-IN" sz="2200" dirty="0">
                <a:latin typeface="Times New Roman" panose="02020603050405020304" pitchFamily="18" charset="0"/>
                <a:ea typeface="Calibri" panose="020F0502020204030204"/>
                <a:cs typeface="Times New Roman" panose="02020603050405020304" pitchFamily="18" charset="0"/>
              </a:rPr>
              <a:t>exposure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IN" dirty="0"/>
          </a:p>
        </p:txBody>
      </p:sp>
      <p:sp>
        <p:nvSpPr>
          <p:cNvPr id="3" name="Content Placeholder 2"/>
          <p:cNvSpPr>
            <a:spLocks noGrp="1"/>
          </p:cNvSpPr>
          <p:nvPr>
            <p:ph idx="1"/>
          </p:nvPr>
        </p:nvSpPr>
        <p:spPr>
          <a:xfrm>
            <a:off x="323528" y="332656"/>
            <a:ext cx="8568952" cy="5793507"/>
          </a:xfrm>
          <a:solidFill>
            <a:schemeClr val="accent1">
              <a:lumMod val="20000"/>
              <a:lumOff val="80000"/>
            </a:schemeClr>
          </a:solidFill>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iii</a:t>
            </a:r>
            <a:r>
              <a:rPr lang="en-IN" sz="2200" b="1" dirty="0">
                <a:latin typeface="Times New Roman" panose="02020603050405020304" pitchFamily="18" charset="0"/>
                <a:ea typeface="Calibri" panose="020F0502020204030204"/>
                <a:cs typeface="Times New Roman" panose="02020603050405020304" pitchFamily="18" charset="0"/>
              </a:rPr>
              <a:t>) Money market hedging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As </a:t>
            </a:r>
            <a:r>
              <a:rPr lang="en-IN" sz="2200" dirty="0">
                <a:latin typeface="Times New Roman" panose="02020603050405020304" pitchFamily="18" charset="0"/>
                <a:ea typeface="Calibri" panose="020F0502020204030204"/>
                <a:cs typeface="Times New Roman" panose="02020603050405020304" pitchFamily="18" charset="0"/>
              </a:rPr>
              <a:t>shown below, under the money market hedge, the </a:t>
            </a:r>
            <a:r>
              <a:rPr lang="en-IN" sz="2200" dirty="0" smtClean="0">
                <a:latin typeface="Times New Roman" panose="02020603050405020304" pitchFamily="18" charset="0"/>
                <a:ea typeface="Calibri" panose="020F0502020204030204"/>
                <a:cs typeface="Times New Roman" panose="02020603050405020304" pitchFamily="18" charset="0"/>
              </a:rPr>
              <a:t>importer </a:t>
            </a:r>
            <a:r>
              <a:rPr lang="en-IN" sz="2200" dirty="0">
                <a:latin typeface="Times New Roman" panose="02020603050405020304" pitchFamily="18" charset="0"/>
                <a:ea typeface="Calibri" panose="020F0502020204030204"/>
                <a:cs typeface="Times New Roman" panose="02020603050405020304" pitchFamily="18" charset="0"/>
              </a:rPr>
              <a:t>will have to pay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60,147.88 for covering the import for US $1,000.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Had </a:t>
            </a:r>
            <a:r>
              <a:rPr lang="en-IN" sz="2200" dirty="0">
                <a:latin typeface="Times New Roman" panose="02020603050405020304" pitchFamily="18" charset="0"/>
                <a:ea typeface="Calibri" panose="020F0502020204030204"/>
                <a:cs typeface="Times New Roman" panose="02020603050405020304" pitchFamily="18" charset="0"/>
              </a:rPr>
              <a:t>there been no hedge, it would have had to pay only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59,800.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100" dirty="0" smtClean="0">
                <a:latin typeface="Times New Roman" panose="02020603050405020304" pitchFamily="18" charset="0"/>
                <a:ea typeface="Calibri" panose="020F0502020204030204"/>
                <a:cs typeface="Times New Roman" panose="02020603050405020304" pitchFamily="18" charset="0"/>
              </a:rPr>
              <a:t>Amount </a:t>
            </a:r>
            <a:r>
              <a:rPr lang="en-IN" sz="2100" dirty="0">
                <a:latin typeface="Times New Roman" panose="02020603050405020304" pitchFamily="18" charset="0"/>
                <a:ea typeface="Calibri" panose="020F0502020204030204"/>
                <a:cs typeface="Times New Roman" panose="02020603050405020304" pitchFamily="18" charset="0"/>
              </a:rPr>
              <a:t>of US dollar invested = US$1,000/(1+0.0125</a:t>
            </a:r>
            <a:r>
              <a:rPr lang="en-IN" sz="2100" dirty="0" smtClean="0">
                <a:latin typeface="Times New Roman" panose="02020603050405020304" pitchFamily="18" charset="0"/>
                <a:ea typeface="Calibri" panose="020F0502020204030204"/>
                <a:cs typeface="Times New Roman" panose="02020603050405020304" pitchFamily="18" charset="0"/>
              </a:rPr>
              <a:t>)= US </a:t>
            </a:r>
            <a:r>
              <a:rPr lang="en-IN" sz="2100" dirty="0">
                <a:latin typeface="Times New Roman" panose="02020603050405020304" pitchFamily="18" charset="0"/>
                <a:ea typeface="Calibri" panose="020F0502020204030204"/>
                <a:cs typeface="Times New Roman" panose="02020603050405020304" pitchFamily="18" charset="0"/>
              </a:rPr>
              <a:t>$ </a:t>
            </a:r>
            <a:r>
              <a:rPr lang="en-IN" sz="2100" dirty="0" smtClean="0">
                <a:latin typeface="Times New Roman" panose="02020603050405020304" pitchFamily="18" charset="0"/>
                <a:ea typeface="Calibri" panose="020F0502020204030204"/>
                <a:cs typeface="Times New Roman" panose="02020603050405020304" pitchFamily="18" charset="0"/>
              </a:rPr>
              <a:t>987.65</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100" dirty="0" smtClean="0">
                <a:latin typeface="Times New Roman" panose="02020603050405020304" pitchFamily="18" charset="0"/>
                <a:ea typeface="Calibri" panose="020F0502020204030204"/>
                <a:cs typeface="Times New Roman" panose="02020603050405020304" pitchFamily="18" charset="0"/>
              </a:rPr>
              <a:t>Amount </a:t>
            </a:r>
            <a:r>
              <a:rPr lang="en-IN" sz="2100" dirty="0">
                <a:latin typeface="Times New Roman" panose="02020603050405020304" pitchFamily="18" charset="0"/>
                <a:ea typeface="Calibri" panose="020F0502020204030204"/>
                <a:cs typeface="Times New Roman" panose="02020603050405020304" pitchFamily="18" charset="0"/>
              </a:rPr>
              <a:t>of investment in rupee at the spot rate = 60.0 x 987.65 = </a:t>
            </a:r>
            <a:r>
              <a:rPr lang="en-IN" sz="2100" dirty="0" smtClean="0">
                <a:latin typeface="Times New Roman" panose="02020603050405020304" pitchFamily="18" charset="0"/>
                <a:ea typeface="Calibri" panose="020F0502020204030204"/>
                <a:cs typeface="Times New Roman" panose="02020603050405020304" pitchFamily="18" charset="0"/>
              </a:rPr>
              <a:t>59,259</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Rate </a:t>
            </a:r>
            <a:r>
              <a:rPr lang="en-IN" sz="2200" dirty="0">
                <a:latin typeface="Times New Roman" panose="02020603050405020304" pitchFamily="18" charset="0"/>
                <a:ea typeface="Calibri" panose="020F0502020204030204"/>
                <a:cs typeface="Times New Roman" panose="02020603050405020304" pitchFamily="18" charset="0"/>
              </a:rPr>
              <a:t>of interest on investment 0.05 x 90/360 = </a:t>
            </a:r>
            <a:r>
              <a:rPr lang="en-IN" sz="2200" dirty="0" smtClean="0">
                <a:latin typeface="Times New Roman" panose="02020603050405020304" pitchFamily="18" charset="0"/>
                <a:ea typeface="Calibri" panose="020F0502020204030204"/>
                <a:cs typeface="Times New Roman" panose="02020603050405020304" pitchFamily="18" charset="0"/>
              </a:rPr>
              <a:t>0.0125</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100" dirty="0" smtClean="0">
                <a:latin typeface="Times New Roman" panose="02020603050405020304" pitchFamily="18" charset="0"/>
                <a:ea typeface="Calibri" panose="020F0502020204030204"/>
                <a:cs typeface="Times New Roman" panose="02020603050405020304" pitchFamily="18" charset="0"/>
              </a:rPr>
              <a:t>Repayment </a:t>
            </a:r>
            <a:r>
              <a:rPr lang="en-IN" sz="2100" dirty="0">
                <a:latin typeface="Times New Roman" panose="02020603050405020304" pitchFamily="18" charset="0"/>
                <a:ea typeface="Calibri" panose="020F0502020204030204"/>
                <a:cs typeface="Times New Roman" panose="02020603050405020304" pitchFamily="18" charset="0"/>
              </a:rPr>
              <a:t>of borrowing (principal + interest) = 59,259 (1+0.015</a:t>
            </a:r>
            <a:r>
              <a:rPr lang="en-IN" sz="2100" dirty="0" smtClean="0">
                <a:latin typeface="Times New Roman" panose="02020603050405020304" pitchFamily="18" charset="0"/>
                <a:ea typeface="Calibri" panose="020F0502020204030204"/>
                <a:cs typeface="Times New Roman" panose="02020603050405020304" pitchFamily="18" charset="0"/>
              </a:rPr>
              <a:t>) = 									60,147.88 </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100" dirty="0" smtClean="0">
                <a:latin typeface="Times New Roman" panose="02020603050405020304" pitchFamily="18" charset="0"/>
                <a:ea typeface="Calibri" panose="020F0502020204030204"/>
                <a:cs typeface="Times New Roman" panose="02020603050405020304" pitchFamily="18" charset="0"/>
              </a:rPr>
              <a:t>Rate </a:t>
            </a:r>
            <a:r>
              <a:rPr lang="en-IN" sz="2100" dirty="0">
                <a:latin typeface="Times New Roman" panose="02020603050405020304" pitchFamily="18" charset="0"/>
                <a:ea typeface="Calibri" panose="020F0502020204030204"/>
                <a:cs typeface="Times New Roman" panose="02020603050405020304" pitchFamily="18" charset="0"/>
              </a:rPr>
              <a:t>of interest on borrowing = 0.06 x 90/360 = 0.015</a:t>
            </a:r>
            <a:endParaRPr lang="en-IN" sz="21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iv) Hedging in options: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importer will get profit if it buys a call option and exercise it.</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 (59.80 - 59.60 - 0.05</a:t>
            </a:r>
            <a:r>
              <a:rPr lang="en-IN" sz="2200" dirty="0">
                <a:latin typeface="Times New Roman" panose="02020603050405020304" pitchFamily="18" charset="0"/>
                <a:ea typeface="Calibri" panose="020F0502020204030204"/>
                <a:cs typeface="Times New Roman" panose="02020603050405020304" pitchFamily="18" charset="0"/>
              </a:rPr>
              <a:t>) × 1000 = </a:t>
            </a:r>
            <a:r>
              <a:rPr lang="en-IN" sz="2200" dirty="0" smtClean="0">
                <a:latin typeface="Times New Roman" panose="02020603050405020304" pitchFamily="18" charset="0"/>
                <a:ea typeface="Calibri" panose="020F0502020204030204"/>
                <a:cs typeface="Times New Roman" panose="02020603050405020304" pitchFamily="18" charset="0"/>
              </a:rPr>
              <a:t>150</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US" sz="2200" dirty="0">
              <a:latin typeface="Times New Roman" panose="02020603050405020304" pitchFamily="18" charset="0"/>
              <a:ea typeface="Calibri" panose="020F0502020204030204"/>
              <a:cs typeface="Times New Roman" panose="02020603050405020304" pitchFamily="18" charset="0"/>
            </a:endParaRPr>
          </a:p>
          <a:p>
            <a:pPr marL="0" indent="0" algn="ctr">
              <a:lnSpc>
                <a:spcPct val="115000"/>
              </a:lnSpc>
              <a:spcAft>
                <a:spcPts val="1000"/>
              </a:spcAft>
              <a:buNone/>
            </a:pPr>
            <a:r>
              <a:rPr lang="en-IN" sz="2400" dirty="0">
                <a:ea typeface="Calibri" panose="020F0502020204030204"/>
                <a:cs typeface="Times New Roman" panose="02020603050405020304"/>
              </a:rPr>
              <a:t>When we compare the four options, we can see that the benefit in case of a forward market hedge is the greatest.</a:t>
            </a:r>
            <a:endParaRPr lang="en-US" sz="2200" dirty="0" smtClean="0">
              <a:latin typeface="Times New Roman" panose="02020603050405020304" pitchFamily="18" charset="0"/>
              <a:ea typeface="Calibri" panose="020F0502020204030204"/>
              <a:cs typeface="Times New Roman" panose="02020603050405020304" pitchFamily="18" charset="0"/>
            </a:endParaRPr>
          </a:p>
          <a:p>
            <a:pPr marL="0" indent="0" algn="ctr">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15000"/>
              </a:lnSpc>
              <a:spcAft>
                <a:spcPts val="1000"/>
              </a:spcAft>
            </a:pPr>
            <a:r>
              <a:rPr lang="en-IN" sz="2200" b="1" dirty="0">
                <a:latin typeface="Times New Roman" panose="02020603050405020304" pitchFamily="18" charset="0"/>
                <a:ea typeface="Calibri" panose="020F0502020204030204"/>
                <a:cs typeface="Times New Roman" panose="02020603050405020304" pitchFamily="18" charset="0"/>
              </a:rPr>
              <a:t>For the exporter</a:t>
            </a:r>
            <a:endParaRPr lang="en-IN" sz="2200" b="1"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case of hedging of receivables, where the Indian exporter has to get US $ 1,000 as export proceeds after 90 days and where the future spot rate is expected to </a:t>
            </a:r>
            <a:r>
              <a:rPr lang="en-IN" sz="2200" dirty="0" smtClean="0">
                <a:latin typeface="Times New Roman" panose="02020603050405020304" pitchFamily="18" charset="0"/>
                <a:ea typeface="Calibri" panose="020F0502020204030204"/>
                <a:cs typeface="Times New Roman" panose="02020603050405020304" pitchFamily="18" charset="0"/>
              </a:rPr>
              <a:t>fall: The </a:t>
            </a:r>
            <a:r>
              <a:rPr lang="en-IN" sz="2200" dirty="0">
                <a:latin typeface="Times New Roman" panose="02020603050405020304" pitchFamily="18" charset="0"/>
                <a:ea typeface="Calibri" panose="020F0502020204030204"/>
                <a:cs typeface="Times New Roman" panose="02020603050405020304" pitchFamily="18" charset="0"/>
              </a:rPr>
              <a:t>exporter will naturally think about </a:t>
            </a:r>
            <a:r>
              <a:rPr lang="en-IN" sz="2200" dirty="0" smtClean="0">
                <a:latin typeface="Times New Roman" panose="02020603050405020304" pitchFamily="18" charset="0"/>
                <a:ea typeface="Calibri" panose="020F0502020204030204"/>
                <a:cs typeface="Times New Roman" panose="02020603050405020304" pitchFamily="18" charset="0"/>
              </a:rPr>
              <a:t>hedging</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No </a:t>
            </a:r>
            <a:r>
              <a:rPr lang="en-IN" sz="2200" b="1" dirty="0">
                <a:latin typeface="Times New Roman" panose="02020603050405020304" pitchFamily="18" charset="0"/>
                <a:ea typeface="Calibri" panose="020F0502020204030204"/>
                <a:cs typeface="Times New Roman" panose="02020603050405020304" pitchFamily="18" charset="0"/>
              </a:rPr>
              <a:t>hedge: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The </a:t>
            </a:r>
            <a:r>
              <a:rPr lang="en-IN" sz="2200" dirty="0">
                <a:latin typeface="Times New Roman" panose="02020603050405020304" pitchFamily="18" charset="0"/>
                <a:ea typeface="Calibri" panose="020F0502020204030204"/>
                <a:cs typeface="Times New Roman" panose="02020603050405020304" pitchFamily="18" charset="0"/>
              </a:rPr>
              <a:t>exporter will receive only 59,800. The loss will amount to 200 on account of exchange rate changes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b="1" dirty="0">
                <a:latin typeface="Times New Roman" panose="02020603050405020304" pitchFamily="18" charset="0"/>
                <a:ea typeface="Calibri" panose="020F0502020204030204"/>
                <a:cs typeface="Times New Roman" panose="02020603050405020304" pitchFamily="18" charset="0"/>
              </a:rPr>
              <a:t>ii) Hedging in forward contract</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exporter will receive only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59,500</a:t>
            </a:r>
            <a:r>
              <a:rPr lang="en-IN" sz="2200" dirty="0">
                <a:latin typeface="Times New Roman" panose="02020603050405020304" pitchFamily="18" charset="0"/>
                <a:ea typeface="Calibri" panose="020F0502020204030204"/>
                <a:cs typeface="Times New Roman" panose="02020603050405020304" pitchFamily="18" charset="0"/>
              </a:rPr>
              <a:t>. The loss will be 500 on account of exchange rate changes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iii) Hedging money market: </a:t>
            </a:r>
            <a:r>
              <a:rPr lang="en-IN" sz="2200" dirty="0">
                <a:latin typeface="Times New Roman" panose="02020603050405020304" pitchFamily="18" charset="0"/>
                <a:cs typeface="Times New Roman" panose="02020603050405020304" pitchFamily="18" charset="0"/>
              </a:rPr>
              <a:t>The loss on account of exchange rate changes amounts to 147.88 as shown below:</a:t>
            </a:r>
            <a:endParaRPr lang="en-IN"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Borrowing </a:t>
            </a:r>
            <a:r>
              <a:rPr lang="en-IN" sz="2200" dirty="0">
                <a:latin typeface="Times New Roman" panose="02020603050405020304" pitchFamily="18" charset="0"/>
                <a:cs typeface="Times New Roman" panose="02020603050405020304" pitchFamily="18" charset="0"/>
              </a:rPr>
              <a:t>US $ 1,000 / (1+0.015) = $985.22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converted amount in Rupees at 60.0 per dollar </a:t>
            </a:r>
            <a:r>
              <a:rPr lang="en-IN" sz="2200" dirty="0" smtClean="0">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59113.20</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investment after 90 days (principal + interest) fetching :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59,113.20x </a:t>
            </a:r>
            <a:r>
              <a:rPr lang="en-IN" sz="2200" dirty="0">
                <a:latin typeface="Times New Roman" panose="02020603050405020304" pitchFamily="18" charset="0"/>
                <a:cs typeface="Times New Roman" panose="02020603050405020304" pitchFamily="18" charset="0"/>
              </a:rPr>
              <a:t>(1+0.0125</a:t>
            </a:r>
            <a:r>
              <a:rPr lang="en-IN" sz="2200" dirty="0" smtClean="0">
                <a:latin typeface="Times New Roman" panose="02020603050405020304" pitchFamily="18" charset="0"/>
                <a:cs typeface="Times New Roman" panose="02020603050405020304" pitchFamily="18" charset="0"/>
              </a:rPr>
              <a:t>) =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59,852.12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Loss 60,000-59,852.12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147.88 </a:t>
            </a:r>
            <a:endParaRPr lang="en-IN" sz="2200" dirty="0">
              <a:latin typeface="Times New Roman" panose="02020603050405020304" pitchFamily="18" charset="0"/>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iv) Hedging in options: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exporter will buy a put and sell a call. If it buys only a put, the put will not be exercised and the exporter will have to pay the premium amounting to 50. This means the loss on account of exchange rate changes will be 200 + 50 = 250.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If </a:t>
            </a:r>
            <a:r>
              <a:rPr lang="en-IN" sz="2200" dirty="0">
                <a:latin typeface="Times New Roman" panose="02020603050405020304" pitchFamily="18" charset="0"/>
                <a:ea typeface="Calibri" panose="020F0502020204030204"/>
                <a:cs typeface="Times New Roman" panose="02020603050405020304" pitchFamily="18" charset="0"/>
              </a:rPr>
              <a:t>the exporter sells the call only, the call will be exercised and the loss to the exporter will be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200 </a:t>
            </a:r>
            <a:r>
              <a:rPr lang="en-IN" sz="2200" dirty="0">
                <a:latin typeface="Times New Roman" panose="02020603050405020304" pitchFamily="18" charset="0"/>
                <a:ea typeface="Calibri" panose="020F0502020204030204"/>
                <a:cs typeface="Times New Roman" panose="02020603050405020304" pitchFamily="18" charset="0"/>
              </a:rPr>
              <a:t>- 50 =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150</a:t>
            </a:r>
            <a:r>
              <a:rPr lang="en-IN" sz="2200" dirty="0">
                <a:latin typeface="Times New Roman" panose="02020603050405020304" pitchFamily="18" charset="0"/>
                <a:ea typeface="Calibri" panose="020F0502020204030204"/>
                <a:cs typeface="Times New Roman" panose="02020603050405020304" pitchFamily="18" charset="0"/>
              </a:rPr>
              <a:t>. If it buys the put and sells the call simultaneously, the loss will amount to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400 </a:t>
            </a:r>
            <a:r>
              <a:rPr lang="en-IN" sz="2200" dirty="0">
                <a:latin typeface="Times New Roman" panose="02020603050405020304" pitchFamily="18" charset="0"/>
                <a:ea typeface="Calibri" panose="020F0502020204030204"/>
                <a:cs typeface="Times New Roman" panose="02020603050405020304" pitchFamily="18" charset="0"/>
              </a:rPr>
              <a:t>(i.e., 250 + 150) on account of exchange rate changes.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Autofit/>
          </a:bodyPr>
          <a:lstStyle/>
          <a:p>
            <a:r>
              <a:rPr lang="en-IN" sz="2400" b="1" dirty="0"/>
              <a:t>Difference between Transaction Exposure and Translation Exposure</a:t>
            </a:r>
            <a:endParaRPr lang="en-IN" sz="2400" b="1" dirty="0"/>
          </a:p>
        </p:txBody>
      </p:sp>
      <p:graphicFrame>
        <p:nvGraphicFramePr>
          <p:cNvPr id="4" name="Content Placeholder 3"/>
          <p:cNvGraphicFramePr>
            <a:graphicFrameLocks noGrp="1"/>
          </p:cNvGraphicFramePr>
          <p:nvPr>
            <p:ph idx="1"/>
          </p:nvPr>
        </p:nvGraphicFramePr>
        <p:xfrm>
          <a:off x="457200" y="1600200"/>
          <a:ext cx="8435280" cy="4724400"/>
        </p:xfrm>
        <a:graphic>
          <a:graphicData uri="http://schemas.openxmlformats.org/drawingml/2006/table">
            <a:tbl>
              <a:tblPr firstRow="1" bandRow="1">
                <a:tableStyleId>{5C22544A-7EE6-4342-B048-85BDC9FD1C3A}</a:tableStyleId>
              </a:tblPr>
              <a:tblGrid>
                <a:gridCol w="802432"/>
                <a:gridCol w="3858054"/>
                <a:gridCol w="3774794"/>
              </a:tblGrid>
              <a:tr h="616835">
                <a:tc>
                  <a:txBody>
                    <a:bodyPr/>
                    <a:lstStyle/>
                    <a:p>
                      <a:pPr algn="ctr"/>
                      <a:r>
                        <a:rPr lang="en-US" sz="2000" dirty="0" err="1" smtClean="0">
                          <a:latin typeface="Times New Roman" panose="02020603050405020304" pitchFamily="18" charset="0"/>
                          <a:cs typeface="Times New Roman" panose="02020603050405020304" pitchFamily="18" charset="0"/>
                        </a:rPr>
                        <a:t>Sl.No</a:t>
                      </a:r>
                      <a:r>
                        <a:rPr lang="en-US"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txBody>
                  <a:tcPr/>
                </a:tc>
                <a:tc>
                  <a:txBody>
                    <a:bodyPr/>
                    <a:lstStyle/>
                    <a:p>
                      <a:pPr algn="ctr"/>
                      <a:r>
                        <a:rPr lang="en-IN" sz="2000" dirty="0" smtClean="0">
                          <a:latin typeface="Times New Roman" panose="02020603050405020304" pitchFamily="18" charset="0"/>
                          <a:cs typeface="Times New Roman" panose="02020603050405020304" pitchFamily="18" charset="0"/>
                        </a:rPr>
                        <a:t>Transaction Exposure </a:t>
                      </a:r>
                      <a:endParaRPr lang="en-IN" sz="2000" dirty="0">
                        <a:latin typeface="Times New Roman" panose="02020603050405020304" pitchFamily="18" charset="0"/>
                        <a:cs typeface="Times New Roman" panose="02020603050405020304" pitchFamily="18" charset="0"/>
                      </a:endParaRPr>
                    </a:p>
                  </a:txBody>
                  <a:tcPr/>
                </a:tc>
                <a:tc>
                  <a:txBody>
                    <a:bodyPr/>
                    <a:lstStyle/>
                    <a:p>
                      <a:pPr algn="ctr"/>
                      <a:r>
                        <a:rPr lang="en-IN" sz="2000" dirty="0" smtClean="0">
                          <a:latin typeface="Times New Roman" panose="02020603050405020304" pitchFamily="18" charset="0"/>
                          <a:cs typeface="Times New Roman" panose="02020603050405020304" pitchFamily="18" charset="0"/>
                        </a:rPr>
                        <a:t>Translation Exposure</a:t>
                      </a:r>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sz="2000" dirty="0" smtClean="0">
                          <a:latin typeface="Times New Roman" panose="02020603050405020304" pitchFamily="18" charset="0"/>
                          <a:cs typeface="Times New Roman" panose="02020603050405020304" pitchFamily="18" charset="0"/>
                        </a:rPr>
                        <a:t>1</a:t>
                      </a:r>
                      <a:endParaRPr lang="en-IN"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2000" kern="1200" dirty="0" smtClean="0">
                          <a:solidFill>
                            <a:schemeClr val="dk1"/>
                          </a:solidFill>
                          <a:effectLst/>
                          <a:latin typeface="Times New Roman" panose="02020603050405020304" pitchFamily="18" charset="0"/>
                          <a:ea typeface="+mn-ea"/>
                          <a:cs typeface="Times New Roman" panose="02020603050405020304" pitchFamily="18" charset="0"/>
                        </a:rPr>
                        <a:t>It arises in the event of transactions (i.e., between the time the contract is entered into and it is settled)</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kern="1200" dirty="0" smtClean="0">
                          <a:solidFill>
                            <a:schemeClr val="dk1"/>
                          </a:solidFill>
                          <a:effectLst/>
                          <a:latin typeface="Times New Roman" panose="02020603050405020304" pitchFamily="18" charset="0"/>
                          <a:ea typeface="+mn-ea"/>
                          <a:cs typeface="Times New Roman" panose="02020603050405020304" pitchFamily="18" charset="0"/>
                        </a:rPr>
                        <a:t>It arises at the time of conversion of assets and liabilities into currencies of parent company (home currency).</a:t>
                      </a:r>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sz="2000" dirty="0" smtClean="0">
                          <a:latin typeface="Times New Roman" panose="02020603050405020304" pitchFamily="18" charset="0"/>
                          <a:cs typeface="Times New Roman" panose="02020603050405020304" pitchFamily="18" charset="0"/>
                        </a:rPr>
                        <a:t>2</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effectLst/>
                          <a:latin typeface="Times New Roman" panose="02020603050405020304" pitchFamily="18" charset="0"/>
                          <a:ea typeface="Calibri" panose="020F0502020204030204"/>
                          <a:cs typeface="Times New Roman" panose="02020603050405020304" pitchFamily="18" charset="0"/>
                        </a:rPr>
                        <a:t>The value of exposure depends on changes</a:t>
                      </a:r>
                      <a:r>
                        <a:rPr lang="en-IN" sz="2000" baseline="0" dirty="0" smtClean="0">
                          <a:effectLst/>
                          <a:latin typeface="Times New Roman" panose="02020603050405020304" pitchFamily="18" charset="0"/>
                          <a:ea typeface="Calibri" panose="020F0502020204030204"/>
                          <a:cs typeface="Times New Roman" panose="02020603050405020304" pitchFamily="18" charset="0"/>
                        </a:rPr>
                        <a:t> in actual spot rate</a:t>
                      </a:r>
                      <a:endParaRPr lang="en-IN"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IN"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The value of exposure depends on accounting guidelines</a:t>
                      </a:r>
                      <a:endParaRPr kumimoji="0" lang="en-IN"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sz="2000" dirty="0" smtClean="0">
                          <a:latin typeface="Times New Roman" panose="02020603050405020304" pitchFamily="18" charset="0"/>
                          <a:cs typeface="Times New Roman" panose="02020603050405020304" pitchFamily="18" charset="0"/>
                        </a:rPr>
                        <a:t>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effectLst/>
                          <a:latin typeface="Times New Roman" panose="02020603050405020304" pitchFamily="18" charset="0"/>
                          <a:ea typeface="Calibri" panose="020F0502020204030204"/>
                          <a:cs typeface="Times New Roman" panose="02020603050405020304" pitchFamily="18" charset="0"/>
                        </a:rPr>
                        <a:t>The extent of exposure depends on the nature</a:t>
                      </a:r>
                      <a:endParaRPr lang="en-IN"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2000" dirty="0" smtClean="0">
                          <a:effectLst/>
                          <a:latin typeface="Times New Roman" panose="02020603050405020304" pitchFamily="18" charset="0"/>
                          <a:ea typeface="Calibri" panose="020F0502020204030204"/>
                          <a:cs typeface="Times New Roman" panose="02020603050405020304" pitchFamily="18" charset="0"/>
                        </a:rPr>
                        <a:t>The extent of exposure depends on </a:t>
                      </a:r>
                      <a:endParaRPr lang="en-IN"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Accounting rules</a:t>
                      </a:r>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sz="2000" dirty="0" smtClean="0">
                          <a:latin typeface="Times New Roman" panose="02020603050405020304" pitchFamily="18" charset="0"/>
                          <a:cs typeface="Times New Roman" panose="02020603050405020304" pitchFamily="18" charset="0"/>
                        </a:rPr>
                        <a:t>4</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effectLst/>
                          <a:latin typeface="Times New Roman" panose="02020603050405020304" pitchFamily="18" charset="0"/>
                          <a:ea typeface="Calibri" panose="020F0502020204030204"/>
                          <a:cs typeface="Times New Roman" panose="02020603050405020304" pitchFamily="18" charset="0"/>
                        </a:rPr>
                        <a:t>It directly affects the firm's cash flows</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effectLst/>
                          <a:latin typeface="Times New Roman" panose="02020603050405020304" pitchFamily="18" charset="0"/>
                          <a:ea typeface="Calibri" panose="020F0502020204030204"/>
                          <a:cs typeface="Times New Roman" panose="02020603050405020304" pitchFamily="18" charset="0"/>
                        </a:rPr>
                        <a:t>It does not directly affect the firm's cash flows, but may indirectly affect future cash flows</a:t>
                      </a:r>
                      <a:endParaRPr lang="en-IN" sz="20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Autofit/>
          </a:bodyPr>
          <a:lstStyle/>
          <a:p>
            <a:r>
              <a:rPr lang="en-IN" sz="2400" dirty="0"/>
              <a:t>Difference between Transaction Exposure and Translation Exposure</a:t>
            </a:r>
            <a:endParaRPr lang="en-IN" sz="2400" dirty="0"/>
          </a:p>
        </p:txBody>
      </p:sp>
      <p:graphicFrame>
        <p:nvGraphicFramePr>
          <p:cNvPr id="4" name="Content Placeholder 3"/>
          <p:cNvGraphicFramePr>
            <a:graphicFrameLocks noGrp="1"/>
          </p:cNvGraphicFramePr>
          <p:nvPr>
            <p:ph idx="1"/>
          </p:nvPr>
        </p:nvGraphicFramePr>
        <p:xfrm>
          <a:off x="457200" y="1600200"/>
          <a:ext cx="8229600" cy="3634355"/>
        </p:xfrm>
        <a:graphic>
          <a:graphicData uri="http://schemas.openxmlformats.org/drawingml/2006/table">
            <a:tbl>
              <a:tblPr firstRow="1" bandRow="1">
                <a:tableStyleId>{5C22544A-7EE6-4342-B048-85BDC9FD1C3A}</a:tableStyleId>
              </a:tblPr>
              <a:tblGrid>
                <a:gridCol w="946448"/>
                <a:gridCol w="3600400"/>
                <a:gridCol w="3682752"/>
              </a:tblGrid>
              <a:tr h="616835">
                <a:tc>
                  <a:txBody>
                    <a:bodyPr/>
                    <a:lstStyle/>
                    <a:p>
                      <a:endParaRPr lang="en-IN" dirty="0"/>
                    </a:p>
                  </a:txBody>
                  <a:tcPr/>
                </a:tc>
                <a:tc>
                  <a:txBody>
                    <a:bodyPr/>
                    <a:lstStyle/>
                    <a:p>
                      <a:pPr algn="ctr"/>
                      <a:r>
                        <a:rPr lang="en-IN" sz="2400" dirty="0" smtClean="0"/>
                        <a:t>Transaction Exposure </a:t>
                      </a:r>
                      <a:endParaRPr lang="en-IN" sz="2400" dirty="0"/>
                    </a:p>
                  </a:txBody>
                  <a:tcPr/>
                </a:tc>
                <a:tc>
                  <a:txBody>
                    <a:bodyPr/>
                    <a:lstStyle/>
                    <a:p>
                      <a:pPr algn="ctr"/>
                      <a:r>
                        <a:rPr lang="en-IN" sz="2400" dirty="0" smtClean="0"/>
                        <a:t>Translation Exposure</a:t>
                      </a:r>
                      <a:endParaRPr lang="en-IN" sz="2400" dirty="0"/>
                    </a:p>
                  </a:txBody>
                  <a:tcPr/>
                </a:tc>
              </a:tr>
              <a:tr h="616835">
                <a:tc>
                  <a:txBody>
                    <a:bodyPr/>
                    <a:lstStyle/>
                    <a:p>
                      <a:pPr algn="ctr"/>
                      <a:r>
                        <a:rPr lang="en-US" dirty="0" smtClean="0"/>
                        <a:t>5</a:t>
                      </a:r>
                      <a:endParaRPr lang="en-IN" dirty="0"/>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Calculation of gains or losses is relatively easy.</a:t>
                      </a:r>
                      <a:endParaRPr lang="en-IN" sz="2000"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Calculation of gains or losses is very easy</a:t>
                      </a:r>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dirty="0" smtClean="0"/>
                        <a:t>6</a:t>
                      </a:r>
                      <a:endParaRPr lang="en-IN" dirty="0"/>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The result is notional profit or loss</a:t>
                      </a:r>
                      <a:endParaRPr lang="en-IN" sz="2000"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The result is realised profit or loss</a:t>
                      </a:r>
                      <a:endParaRPr lang="en-IN" sz="2000" dirty="0">
                        <a:latin typeface="Times New Roman" panose="02020603050405020304" pitchFamily="18" charset="0"/>
                        <a:cs typeface="Times New Roman" panose="02020603050405020304" pitchFamily="18" charset="0"/>
                      </a:endParaRPr>
                    </a:p>
                  </a:txBody>
                  <a:tcPr/>
                </a:tc>
              </a:tr>
              <a:tr h="616835">
                <a:tc>
                  <a:txBody>
                    <a:bodyPr/>
                    <a:lstStyle/>
                    <a:p>
                      <a:pPr algn="ctr"/>
                      <a:r>
                        <a:rPr lang="en-US" dirty="0" smtClean="0"/>
                        <a:t>7</a:t>
                      </a:r>
                      <a:endParaRPr lang="en-IN" dirty="0"/>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Gains or losses arise from the future settlement of transactions</a:t>
                      </a:r>
                      <a:endParaRPr lang="en-IN" sz="2000"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IN" sz="2000" dirty="0" smtClean="0">
                          <a:effectLst/>
                          <a:latin typeface="Times New Roman" panose="02020603050405020304" pitchFamily="18" charset="0"/>
                          <a:ea typeface="Calibri" panose="020F0502020204030204"/>
                          <a:cs typeface="Times New Roman" panose="02020603050405020304" pitchFamily="18" charset="0"/>
                        </a:rPr>
                        <a:t>Gains or losses arise on translation of assets and liabilities</a:t>
                      </a:r>
                      <a:endParaRPr lang="en-IN" sz="20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fontScale="90000"/>
          </a:bodyPr>
          <a:lstStyle/>
          <a:p>
            <a:pPr>
              <a:lnSpc>
                <a:spcPct val="115000"/>
              </a:lnSpc>
              <a:spcAft>
                <a:spcPts val="1000"/>
              </a:spcAft>
            </a:pPr>
            <a:r>
              <a:rPr lang="en-IN" sz="2300" b="1" dirty="0">
                <a:solidFill>
                  <a:schemeClr val="bg1"/>
                </a:solidFill>
                <a:ea typeface="Calibri" panose="020F0502020204030204"/>
                <a:cs typeface="Times New Roman" panose="02020603050405020304"/>
              </a:rPr>
              <a:t>TRANSACTION EXPOSURE </a:t>
            </a:r>
            <a:br>
              <a:rPr lang="en-IN" sz="2300" b="1" dirty="0" smtClean="0">
                <a:solidFill>
                  <a:schemeClr val="bg1"/>
                </a:solidFill>
                <a:ea typeface="Calibri" panose="020F0502020204030204"/>
                <a:cs typeface="Times New Roman" panose="02020603050405020304"/>
              </a:rPr>
            </a:br>
            <a:r>
              <a:rPr lang="en-IN" sz="2300" b="1" dirty="0" smtClean="0">
                <a:solidFill>
                  <a:schemeClr val="bg1"/>
                </a:solidFill>
                <a:ea typeface="Calibri" panose="020F0502020204030204"/>
                <a:cs typeface="Times New Roman" panose="02020603050405020304"/>
              </a:rPr>
              <a:t>(</a:t>
            </a:r>
            <a:r>
              <a:rPr lang="en-IN" sz="2300" b="1" dirty="0">
                <a:solidFill>
                  <a:schemeClr val="bg1"/>
                </a:solidFill>
                <a:ea typeface="Calibri" panose="020F0502020204030204"/>
                <a:cs typeface="Times New Roman" panose="02020603050405020304"/>
              </a:rPr>
              <a:t>CONVERSION EXPOSURE)</a:t>
            </a:r>
            <a:br>
              <a:rPr lang="en-IN" sz="2300" b="1" dirty="0">
                <a:solidFill>
                  <a:schemeClr val="bg1"/>
                </a:solidFill>
                <a:ea typeface="Calibri" panose="020F0502020204030204"/>
                <a:cs typeface="Times New Roman" panose="02020603050405020304"/>
              </a:rPr>
            </a:br>
            <a:endParaRPr lang="en-IN" sz="2300" b="1"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pPr>
            <a:r>
              <a:rPr lang="en-IN" sz="2200" dirty="0">
                <a:latin typeface="Times New Roman" panose="02020603050405020304" pitchFamily="18" charset="0"/>
                <a:ea typeface="Calibri" panose="020F0502020204030204"/>
                <a:cs typeface="Times New Roman" panose="02020603050405020304" pitchFamily="18" charset="0"/>
              </a:rPr>
              <a:t>Transaction exposure refers to the risk associated with change in the exchange rate between the date of the transaction and the date of its settlement.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concerned with changes in cash flows arising out of existing contractual obligations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The credit purchase and sales, borrowing and lending denominated in foreign currencies etc. are examples of transactions </a:t>
            </a:r>
            <a:r>
              <a:rPr lang="en-IN" sz="2200" dirty="0" smtClean="0">
                <a:latin typeface="Times New Roman" panose="02020603050405020304" pitchFamily="18" charset="0"/>
                <a:ea typeface="Calibri" panose="020F0502020204030204"/>
                <a:cs typeface="Times New Roman" panose="02020603050405020304" pitchFamily="18" charset="0"/>
              </a:rPr>
              <a:t>exposure.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a:solidFill>
            <a:schemeClr val="tx2">
              <a:lumMod val="40000"/>
              <a:lumOff val="60000"/>
            </a:schemeClr>
          </a:solidFill>
        </p:spPr>
        <p:txBody>
          <a:bodyPr/>
          <a:lstStyle/>
          <a:p>
            <a:r>
              <a:rPr lang="en-IN" sz="2700" b="1" dirty="0" smtClean="0">
                <a:solidFill>
                  <a:schemeClr val="bg1"/>
                </a:solidFill>
                <a:ea typeface="Calibri" panose="020F0502020204030204"/>
                <a:cs typeface="Times New Roman" panose="02020603050405020304"/>
              </a:rPr>
              <a:t>Example</a:t>
            </a:r>
            <a:endParaRPr lang="en-IN" b="1" dirty="0">
              <a:solidFill>
                <a:schemeClr val="bg1"/>
              </a:solidFill>
            </a:endParaRPr>
          </a:p>
        </p:txBody>
      </p:sp>
      <p:sp>
        <p:nvSpPr>
          <p:cNvPr id="3" name="Content Placeholder 2"/>
          <p:cNvSpPr>
            <a:spLocks noGrp="1"/>
          </p:cNvSpPr>
          <p:nvPr>
            <p:ph idx="1"/>
          </p:nvPr>
        </p:nvSpPr>
        <p:spPr>
          <a:xfrm>
            <a:off x="457200" y="1052736"/>
            <a:ext cx="8229600" cy="5073427"/>
          </a:xfrm>
          <a:solidFill>
            <a:schemeClr val="accent1">
              <a:lumMod val="20000"/>
              <a:lumOff val="80000"/>
            </a:schemeClr>
          </a:solidFill>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A</a:t>
            </a:r>
            <a:r>
              <a:rPr lang="en-IN" sz="2200" dirty="0" smtClean="0">
                <a:latin typeface="Times New Roman" panose="02020603050405020304" pitchFamily="18" charset="0"/>
                <a:ea typeface="Calibri" panose="020F0502020204030204"/>
                <a:cs typeface="Times New Roman" panose="02020603050405020304" pitchFamily="18" charset="0"/>
              </a:rPr>
              <a:t>n </a:t>
            </a:r>
            <a:r>
              <a:rPr lang="en-IN" sz="2200" dirty="0">
                <a:latin typeface="Times New Roman" panose="02020603050405020304" pitchFamily="18" charset="0"/>
                <a:ea typeface="Calibri" panose="020F0502020204030204"/>
                <a:cs typeface="Times New Roman" panose="02020603050405020304" pitchFamily="18" charset="0"/>
              </a:rPr>
              <a:t>Indian exporter enters into an export transaction with a Japanese firm at the value of 50,000 Yen. </a:t>
            </a:r>
            <a:r>
              <a:rPr lang="en-IN" sz="2200" dirty="0" smtClean="0">
                <a:latin typeface="Times New Roman" panose="02020603050405020304" pitchFamily="18" charset="0"/>
                <a:ea typeface="Calibri" panose="020F0502020204030204"/>
                <a:cs typeface="Times New Roman" panose="02020603050405020304" pitchFamily="18" charset="0"/>
              </a:rPr>
              <a:t>On </a:t>
            </a:r>
            <a:r>
              <a:rPr lang="en-IN" sz="2200" dirty="0">
                <a:latin typeface="Times New Roman" panose="02020603050405020304" pitchFamily="18" charset="0"/>
                <a:ea typeface="Calibri" panose="020F0502020204030204"/>
                <a:cs typeface="Times New Roman" panose="02020603050405020304" pitchFamily="18" charset="0"/>
              </a:rPr>
              <a:t>the date of the transaction the exchange rate is </a:t>
            </a:r>
            <a:r>
              <a:rPr lang="en-IN" sz="2200" dirty="0" smtClean="0">
                <a:latin typeface="Times New Roman" panose="02020603050405020304" pitchFamily="18" charset="0"/>
                <a:ea typeface="Calibri" panose="020F0502020204030204"/>
                <a:cs typeface="Times New Roman" panose="02020603050405020304" pitchFamily="18" charset="0"/>
              </a:rPr>
              <a:t>Rs.40 </a:t>
            </a:r>
            <a:r>
              <a:rPr lang="en-IN" sz="2200" dirty="0">
                <a:latin typeface="Times New Roman" panose="02020603050405020304" pitchFamily="18" charset="0"/>
                <a:ea typeface="Calibri" panose="020F0502020204030204"/>
                <a:cs typeface="Times New Roman" panose="02020603050405020304" pitchFamily="18" charset="0"/>
              </a:rPr>
              <a:t>per Yen. </a:t>
            </a:r>
            <a:r>
              <a:rPr lang="en-IN" sz="2200" dirty="0" smtClean="0">
                <a:latin typeface="Times New Roman" panose="02020603050405020304" pitchFamily="18" charset="0"/>
                <a:ea typeface="Calibri" panose="020F0502020204030204"/>
                <a:cs typeface="Times New Roman" panose="02020603050405020304" pitchFamily="18" charset="0"/>
              </a:rPr>
              <a:t>Therefore</a:t>
            </a:r>
            <a:r>
              <a:rPr lang="en-IN" sz="2200" dirty="0">
                <a:latin typeface="Times New Roman" panose="02020603050405020304" pitchFamily="18" charset="0"/>
                <a:ea typeface="Calibri" panose="020F0502020204030204"/>
                <a:cs typeface="Times New Roman" panose="02020603050405020304" pitchFamily="18" charset="0"/>
              </a:rPr>
              <a:t>, the exporter hopes to receive 20 lakhs on the execution of the order.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order is executed after three months when the exchange rate moves to </a:t>
            </a:r>
            <a:r>
              <a:rPr lang="en-IN" sz="2200" dirty="0" smtClean="0">
                <a:latin typeface="Times New Roman" panose="02020603050405020304" pitchFamily="18" charset="0"/>
                <a:ea typeface="Calibri" panose="020F0502020204030204"/>
                <a:cs typeface="Times New Roman" panose="02020603050405020304" pitchFamily="18" charset="0"/>
              </a:rPr>
              <a:t>Rs.35 </a:t>
            </a:r>
            <a:r>
              <a:rPr lang="en-IN" sz="2200" dirty="0">
                <a:latin typeface="Times New Roman" panose="02020603050405020304" pitchFamily="18" charset="0"/>
                <a:ea typeface="Calibri" panose="020F0502020204030204"/>
                <a:cs typeface="Times New Roman" panose="02020603050405020304" pitchFamily="18" charset="0"/>
              </a:rPr>
              <a:t>per Yen (i.e., INR has appreciated).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exporter will receive 17.50 lakhs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Therefore</a:t>
            </a:r>
            <a:r>
              <a:rPr lang="en-IN" sz="2200" dirty="0">
                <a:latin typeface="Times New Roman" panose="02020603050405020304" pitchFamily="18" charset="0"/>
                <a:ea typeface="Calibri" panose="020F0502020204030204"/>
                <a:cs typeface="Times New Roman" panose="02020603050405020304" pitchFamily="18" charset="0"/>
              </a:rPr>
              <a:t>, suffering a loss of 2.50 lakhs.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pP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Such exposure occurs whenever a company has foreign currency denominated receivables or payables.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Transaction exposure is short-term nature usually for a period of less than one year.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Transaction exposure is also known as competitive exposure or strategic exposure.</a:t>
            </a: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26662</Words>
  <Application>WPS Presentation</Application>
  <PresentationFormat>On-screen Show (4:3)</PresentationFormat>
  <Paragraphs>523</Paragraphs>
  <Slides>66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66</vt:i4>
      </vt:variant>
    </vt:vector>
  </HeadingPairs>
  <TitlesOfParts>
    <vt:vector size="76" baseType="lpstr">
      <vt:lpstr>Arial</vt:lpstr>
      <vt:lpstr>SimSun</vt:lpstr>
      <vt:lpstr>Wingdings</vt:lpstr>
      <vt:lpstr>Times New Roman</vt:lpstr>
      <vt:lpstr>Calibri</vt:lpstr>
      <vt:lpstr>Times New Roman</vt:lpstr>
      <vt:lpstr>Microsoft YaHei</vt:lpstr>
      <vt:lpstr>Arial Unicode MS</vt:lpstr>
      <vt:lpstr>Calibri</vt:lpstr>
      <vt:lpstr>Office Theme</vt:lpstr>
      <vt:lpstr>Foreign exchange exposure</vt:lpstr>
      <vt:lpstr>PowerPoint 演示文稿</vt:lpstr>
      <vt:lpstr>Meaning of Foreign Exchange Exposure </vt:lpstr>
      <vt:lpstr>Definition</vt:lpstr>
      <vt:lpstr>Difference between Exchange Risk and Exchange Exposure </vt:lpstr>
      <vt:lpstr>Types of Foreign Exchange Exposure </vt:lpstr>
      <vt:lpstr>TRANSACTION EXPOSURE  (CONVERSION EXPOSURE) </vt:lpstr>
      <vt:lpstr>Example</vt:lpstr>
      <vt:lpstr>PowerPoint 演示文稿</vt:lpstr>
      <vt:lpstr>Problem</vt:lpstr>
      <vt:lpstr>Solution</vt:lpstr>
      <vt:lpstr> Hedging </vt:lpstr>
      <vt:lpstr>Example</vt:lpstr>
      <vt:lpstr>Management of Transaction Exposure </vt:lpstr>
      <vt:lpstr>Methods or Techniques of Managing Transaction Exposure </vt:lpstr>
      <vt:lpstr>Techniques of Managing Transaction Exposure </vt:lpstr>
      <vt:lpstr>Hedging with forward contract</vt:lpstr>
      <vt:lpstr>PowerPoint 演示文稿</vt:lpstr>
      <vt:lpstr>PowerPoint 演示文稿</vt:lpstr>
      <vt:lpstr>PowerPoint 演示文稿</vt:lpstr>
      <vt:lpstr>PowerPoint 演示文稿</vt:lpstr>
      <vt:lpstr>PowerPoint 演示文稿</vt:lpstr>
      <vt:lpstr>PowerPoint 演示文稿</vt:lpstr>
      <vt:lpstr>Problem </vt:lpstr>
      <vt:lpstr>Solution </vt:lpstr>
      <vt:lpstr>PowerPoint 演示文稿</vt:lpstr>
      <vt:lpstr>Hedging with futures contract</vt:lpstr>
      <vt:lpstr> Money market hedge</vt:lpstr>
      <vt:lpstr> The steps involved in money market hedging  on receivables </vt:lpstr>
      <vt:lpstr>Example </vt:lpstr>
      <vt:lpstr>PowerPoint 演示文稿</vt:lpstr>
      <vt:lpstr> The steps involved in money market hedging  on payables </vt:lpstr>
      <vt:lpstr>4. Hedging Currency options</vt:lpstr>
      <vt:lpstr>PowerPoint 演示文稿</vt:lpstr>
      <vt:lpstr>PowerPoint 演示文稿</vt:lpstr>
      <vt:lpstr>PowerPoint 演示文稿</vt:lpstr>
      <vt:lpstr>5. Hedging with currency swaps</vt:lpstr>
      <vt:lpstr>Operational Techniques for Managing Transaction Exposure </vt:lpstr>
      <vt:lpstr>PowerPoint 演示文稿</vt:lpstr>
      <vt:lpstr>Translation exposure</vt:lpstr>
      <vt:lpstr>Example</vt:lpstr>
      <vt:lpstr> Parent Currency and Functional Currency </vt:lpstr>
      <vt:lpstr>Problem</vt:lpstr>
      <vt:lpstr>Solution</vt:lpstr>
      <vt:lpstr>PowerPoint 演示文稿</vt:lpstr>
      <vt:lpstr>Methods of Foreign Currency Translation </vt:lpstr>
      <vt:lpstr>PowerPoint 演示文稿</vt:lpstr>
      <vt:lpstr>PowerPoint 演示文稿</vt:lpstr>
      <vt:lpstr>PowerPoint 演示文稿</vt:lpstr>
      <vt:lpstr>PowerPoint 演示文稿</vt:lpstr>
      <vt:lpstr>PowerPoint 演示文稿</vt:lpstr>
      <vt:lpstr>  Management of Translation of Exposure </vt:lpstr>
      <vt:lpstr> Methods and Techniques for managing translation exposure  </vt:lpstr>
      <vt:lpstr>PowerPoint 演示文稿</vt:lpstr>
      <vt:lpstr>PowerPoint 演示文稿</vt:lpstr>
      <vt:lpstr>Comparison between Alternatives of Contractual Hedge Hedging </vt:lpstr>
      <vt:lpstr>Problem</vt:lpstr>
      <vt:lpstr>Solution </vt:lpstr>
      <vt:lpstr>PowerPoint 演示文稿</vt:lpstr>
      <vt:lpstr>PowerPoint 演示文稿</vt:lpstr>
      <vt:lpstr>PowerPoint 演示文稿</vt:lpstr>
      <vt:lpstr>PowerPoint 演示文稿</vt:lpstr>
      <vt:lpstr>PowerPoint 演示文稿</vt:lpstr>
      <vt:lpstr>PowerPoint 演示文稿</vt:lpstr>
      <vt:lpstr>Difference between Transaction Exposure and Translation Exposure</vt:lpstr>
      <vt:lpstr>Difference between Transaction Exposure and Translation Exposure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exchange exposure</dc:title>
  <dc:creator>user</dc:creator>
  <cp:lastModifiedBy>user</cp:lastModifiedBy>
  <cp:revision>42</cp:revision>
  <dcterms:created xsi:type="dcterms:W3CDTF">2024-05-09T06:24:00Z</dcterms:created>
  <dcterms:modified xsi:type="dcterms:W3CDTF">2024-08-31T07:22:37Z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E72C94674EEC40C1A76B5C40A0CFD37E_12</vt:lpwstr>
  </property>
  <property fmtid="{D5CDD505-2E9C-101B-9397-08002B2CF9AE}" pid="3" name="KSOProductBuildVer">
    <vt:lpwstr>1033-12.2.0.17562</vt:lpwstr>
  </property>
</Properties>
</file>