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81" r:id="rId18"/>
    <p:sldId id="271" r:id="rId19"/>
    <p:sldId id="272" r:id="rId20"/>
    <p:sldId id="273" r:id="rId21"/>
    <p:sldId id="282" r:id="rId22"/>
    <p:sldId id="274" r:id="rId23"/>
    <p:sldId id="275" r:id="rId24"/>
    <p:sldId id="276" r:id="rId25"/>
    <p:sldId id="277"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D39F455-A029-42CC-B1EA-B01DD66622F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D39F455-A029-42CC-B1EA-B01DD66622F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D39F455-A029-42CC-B1EA-B01DD66622F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D39F455-A029-42CC-B1EA-B01DD66622F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D39F455-A029-42CC-B1EA-B01DD66622F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0D39F455-A029-42CC-B1EA-B01DD66622F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0D39F455-A029-42CC-B1EA-B01DD66622F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D39F455-A029-42CC-B1EA-B01DD66622F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9F455-A029-42CC-B1EA-B01DD66622F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D39F455-A029-42CC-B1EA-B01DD66622F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D39F455-A029-42CC-B1EA-B01DD66622F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87A1E5-D21C-4162-8AEC-40D006E0B05E}"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9F455-A029-42CC-B1EA-B01DD66622FC}"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7A1E5-D21C-4162-8AEC-40D006E0B05E}"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20000"/>
              <a:lumOff val="80000"/>
            </a:schemeClr>
          </a:solidFill>
        </p:spPr>
        <p:txBody>
          <a:bodyPr>
            <a:normAutofit/>
          </a:bodyPr>
          <a:lstStyle/>
          <a:p>
            <a:r>
              <a:rPr lang="en-US" sz="3500" b="1" dirty="0" smtClean="0">
                <a:solidFill>
                  <a:srgbClr val="FF0000"/>
                </a:solidFill>
              </a:rPr>
              <a:t>Operating exposure</a:t>
            </a:r>
            <a:endParaRPr lang="en-IN" sz="3500" b="1" dirty="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2">
              <a:lumMod val="40000"/>
              <a:lumOff val="60000"/>
            </a:schemeClr>
          </a:solidFill>
        </p:spPr>
        <p:txBody>
          <a:bodyPr>
            <a:normAutofit fontScale="90000"/>
          </a:bodyPr>
          <a:lstStyle/>
          <a:p>
            <a:r>
              <a:rPr lang="en-IN" sz="2500" b="1" dirty="0" smtClean="0"/>
              <a:t>Management of Economic or Operating Exposure</a:t>
            </a:r>
            <a:br>
              <a:rPr lang="en-IN" sz="2500" b="1" dirty="0" smtClean="0"/>
            </a:br>
            <a:endParaRPr lang="en-IN" sz="2500" b="1" dirty="0"/>
          </a:p>
        </p:txBody>
      </p:sp>
      <p:sp>
        <p:nvSpPr>
          <p:cNvPr id="3" name="Content Placeholder 2"/>
          <p:cNvSpPr>
            <a:spLocks noGrp="1"/>
          </p:cNvSpPr>
          <p:nvPr>
            <p:ph idx="1"/>
          </p:nvPr>
        </p:nvSpPr>
        <p:spPr>
          <a:xfrm>
            <a:off x="457200" y="1124744"/>
            <a:ext cx="8229600" cy="5328592"/>
          </a:xfrm>
          <a:solidFill>
            <a:schemeClr val="accent2">
              <a:lumMod val="20000"/>
              <a:lumOff val="80000"/>
            </a:schemeClr>
          </a:solidFill>
        </p:spPr>
        <p:txBody>
          <a:bodyPr>
            <a:noAutofit/>
          </a:bodyPr>
          <a:lstStyle/>
          <a:p>
            <a:pPr marL="342900" lvl="1" indent="-342900">
              <a:buFont typeface="Arial" panose="020B0604020202020204" pitchFamily="34" charset="0"/>
              <a:buChar char="•"/>
            </a:pPr>
            <a:r>
              <a:rPr lang="en-IN" sz="2000" dirty="0" smtClean="0"/>
              <a:t>Management of operating Exposure is the set of methods companies can use to handle economic risk. </a:t>
            </a:r>
            <a:endParaRPr lang="en-IN" sz="2000" dirty="0" smtClean="0"/>
          </a:p>
          <a:p>
            <a:pPr marL="342900" lvl="1" indent="-342900">
              <a:buFont typeface="Arial" panose="020B0604020202020204" pitchFamily="34" charset="0"/>
              <a:buChar char="•"/>
            </a:pPr>
            <a:r>
              <a:rPr lang="en-IN" sz="2000" dirty="0" smtClean="0"/>
              <a:t>It involves </a:t>
            </a:r>
            <a:r>
              <a:rPr lang="en-IN" sz="2000" dirty="0"/>
              <a:t>decision making with respect to </a:t>
            </a:r>
            <a:r>
              <a:rPr lang="en-IN" sz="2000" dirty="0" smtClean="0"/>
              <a:t>:</a:t>
            </a:r>
            <a:endParaRPr lang="en-IN" sz="2000" dirty="0" smtClean="0"/>
          </a:p>
          <a:p>
            <a:pPr lvl="1"/>
            <a:r>
              <a:rPr lang="en-IN" sz="2000" dirty="0" smtClean="0"/>
              <a:t>plant </a:t>
            </a:r>
            <a:r>
              <a:rPr lang="en-IN" sz="2000" dirty="0"/>
              <a:t>location, </a:t>
            </a:r>
            <a:endParaRPr lang="en-IN" sz="2000" dirty="0" smtClean="0"/>
          </a:p>
          <a:p>
            <a:pPr lvl="1"/>
            <a:r>
              <a:rPr lang="en-IN" sz="2000" dirty="0" smtClean="0"/>
              <a:t>sourcing </a:t>
            </a:r>
            <a:r>
              <a:rPr lang="en-IN" sz="2000" dirty="0"/>
              <a:t>of raw material, </a:t>
            </a:r>
            <a:endParaRPr lang="en-IN" sz="2000" dirty="0" smtClean="0"/>
          </a:p>
          <a:p>
            <a:pPr lvl="1"/>
            <a:r>
              <a:rPr lang="en-IN" sz="2000" dirty="0" smtClean="0"/>
              <a:t>production</a:t>
            </a:r>
            <a:r>
              <a:rPr lang="en-IN" sz="2000" dirty="0"/>
              <a:t>, </a:t>
            </a:r>
            <a:endParaRPr lang="en-IN" sz="2000" dirty="0" smtClean="0"/>
          </a:p>
          <a:p>
            <a:pPr lvl="1"/>
            <a:r>
              <a:rPr lang="en-IN" sz="2000" dirty="0" smtClean="0"/>
              <a:t>technology</a:t>
            </a:r>
            <a:r>
              <a:rPr lang="en-IN" sz="2000" dirty="0"/>
              <a:t>, </a:t>
            </a:r>
            <a:endParaRPr lang="en-IN" sz="2000" dirty="0" smtClean="0"/>
          </a:p>
          <a:p>
            <a:pPr lvl="1"/>
            <a:r>
              <a:rPr lang="en-IN" sz="2000" dirty="0" smtClean="0"/>
              <a:t>pricing </a:t>
            </a:r>
            <a:r>
              <a:rPr lang="en-IN" sz="2000" dirty="0"/>
              <a:t>of products, </a:t>
            </a:r>
            <a:endParaRPr lang="en-IN" sz="2000" dirty="0" smtClean="0"/>
          </a:p>
          <a:p>
            <a:pPr lvl="1"/>
            <a:r>
              <a:rPr lang="en-IN" sz="2000" dirty="0" smtClean="0"/>
              <a:t>product </a:t>
            </a:r>
            <a:r>
              <a:rPr lang="en-IN" sz="2000" dirty="0"/>
              <a:t>development, and </a:t>
            </a:r>
            <a:endParaRPr lang="en-IN" sz="2000" dirty="0" smtClean="0"/>
          </a:p>
          <a:p>
            <a:pPr lvl="1"/>
            <a:r>
              <a:rPr lang="en-IN" sz="2000" dirty="0" smtClean="0"/>
              <a:t>selection </a:t>
            </a:r>
            <a:r>
              <a:rPr lang="en-IN" sz="2000" dirty="0"/>
              <a:t>of markets.</a:t>
            </a:r>
            <a:br>
              <a:rPr lang="en-IN" sz="2000" dirty="0"/>
            </a:br>
            <a:endParaRPr lang="en-IN" sz="2000" dirty="0" smtClean="0"/>
          </a:p>
          <a:p>
            <a:pPr marL="457200" lvl="1" indent="0">
              <a:buNone/>
            </a:pPr>
            <a:r>
              <a:rPr lang="en-IN" sz="2000" b="1" dirty="0" smtClean="0"/>
              <a:t>Unlike </a:t>
            </a:r>
            <a:r>
              <a:rPr lang="en-IN" sz="2000" b="1" dirty="0"/>
              <a:t>transaction and translation exposure, economic exposure is long-term and therefore more difficult to forecast and hedge.</a:t>
            </a:r>
            <a:br>
              <a:rPr lang="en-IN" sz="2000" b="1" dirty="0"/>
            </a:br>
            <a:endParaRPr lang="en-IN" sz="2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Autofit/>
          </a:bodyPr>
          <a:lstStyle/>
          <a:p>
            <a:r>
              <a:rPr lang="en-IN" sz="2800" b="1" dirty="0"/>
              <a:t>Technique or Methods of Managing Operating Exposure</a:t>
            </a:r>
            <a:br>
              <a:rPr lang="en-IN" sz="2800" b="1" dirty="0"/>
            </a:br>
            <a:endParaRPr lang="en-IN" sz="2800" b="1" dirty="0"/>
          </a:p>
        </p:txBody>
      </p:sp>
      <p:sp>
        <p:nvSpPr>
          <p:cNvPr id="3" name="Content Placeholder 2"/>
          <p:cNvSpPr>
            <a:spLocks noGrp="1"/>
          </p:cNvSpPr>
          <p:nvPr>
            <p:ph idx="1"/>
          </p:nvPr>
        </p:nvSpPr>
        <p:spPr>
          <a:xfrm>
            <a:off x="1115616" y="1600200"/>
            <a:ext cx="7571184" cy="4525963"/>
          </a:xfrm>
          <a:solidFill>
            <a:schemeClr val="accent2">
              <a:lumMod val="20000"/>
              <a:lumOff val="80000"/>
            </a:schemeClr>
          </a:solidFill>
        </p:spPr>
        <p:txBody>
          <a:bodyPr>
            <a:normAutofit/>
          </a:bodyPr>
          <a:lstStyle/>
          <a:p>
            <a:pPr marL="0" indent="0">
              <a:buNone/>
            </a:pPr>
            <a:r>
              <a:rPr lang="en-IN" sz="2200" dirty="0">
                <a:latin typeface="Times New Roman" panose="02020603050405020304" pitchFamily="18" charset="0"/>
                <a:cs typeface="Times New Roman" panose="02020603050405020304" pitchFamily="18" charset="0"/>
              </a:rPr>
              <a:t>Mainly there are three techniques to manage operating or economic exposure. They </a:t>
            </a:r>
            <a:r>
              <a:rPr lang="en-IN" sz="2200" dirty="0" smtClean="0">
                <a:latin typeface="Times New Roman" panose="02020603050405020304" pitchFamily="18" charset="0"/>
                <a:cs typeface="Times New Roman" panose="02020603050405020304" pitchFamily="18" charset="0"/>
              </a:rPr>
              <a:t>are:</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I.     Marketing </a:t>
            </a:r>
            <a:r>
              <a:rPr lang="en-IN" sz="2200" dirty="0">
                <a:latin typeface="Times New Roman" panose="02020603050405020304" pitchFamily="18" charset="0"/>
                <a:cs typeface="Times New Roman" panose="02020603050405020304" pitchFamily="18" charset="0"/>
              </a:rPr>
              <a:t>strategies,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II.   Production </a:t>
            </a:r>
            <a:r>
              <a:rPr lang="en-IN" sz="2200" dirty="0">
                <a:latin typeface="Times New Roman" panose="02020603050405020304" pitchFamily="18" charset="0"/>
                <a:cs typeface="Times New Roman" panose="02020603050405020304" pitchFamily="18" charset="0"/>
              </a:rPr>
              <a:t>strategies, and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III.  Financial </a:t>
            </a:r>
            <a:r>
              <a:rPr lang="en-IN" sz="2200" dirty="0">
                <a:latin typeface="Times New Roman" panose="02020603050405020304" pitchFamily="18" charset="0"/>
                <a:cs typeface="Times New Roman" panose="02020603050405020304" pitchFamily="18" charset="0"/>
              </a:rPr>
              <a:t>hedging.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nSpc>
                <a:spcPct val="150000"/>
              </a:lnSpc>
              <a:buNone/>
            </a:pPr>
            <a:r>
              <a:rPr lang="en-IN" sz="2100" b="1" dirty="0" smtClean="0"/>
              <a:t>I. The </a:t>
            </a:r>
            <a:r>
              <a:rPr lang="en-IN" sz="2100" b="1" dirty="0"/>
              <a:t>marketing strategies include: </a:t>
            </a:r>
            <a:endParaRPr lang="en-IN" sz="2100" b="1" dirty="0" smtClean="0"/>
          </a:p>
          <a:p>
            <a:pPr marL="0" indent="0">
              <a:lnSpc>
                <a:spcPct val="150000"/>
              </a:lnSpc>
              <a:buNone/>
            </a:pPr>
            <a:r>
              <a:rPr lang="en-IN" sz="2100" dirty="0"/>
              <a:t>	</a:t>
            </a:r>
            <a:r>
              <a:rPr lang="en-IN" sz="2100" dirty="0" smtClean="0"/>
              <a:t>(</a:t>
            </a:r>
            <a:r>
              <a:rPr lang="en-IN" sz="2100" dirty="0"/>
              <a:t>a) Selection of market, </a:t>
            </a:r>
            <a:endParaRPr lang="en-IN" sz="2100" dirty="0" smtClean="0"/>
          </a:p>
          <a:p>
            <a:pPr marL="0" indent="0">
              <a:lnSpc>
                <a:spcPct val="150000"/>
              </a:lnSpc>
              <a:buNone/>
            </a:pPr>
            <a:r>
              <a:rPr lang="en-IN" sz="2100" dirty="0"/>
              <a:t>	</a:t>
            </a:r>
            <a:r>
              <a:rPr lang="en-IN" sz="2100" dirty="0" smtClean="0"/>
              <a:t>(</a:t>
            </a:r>
            <a:r>
              <a:rPr lang="en-IN" sz="2100" dirty="0"/>
              <a:t>b) Product strategy, </a:t>
            </a:r>
            <a:endParaRPr lang="en-IN" sz="2100" dirty="0" smtClean="0"/>
          </a:p>
          <a:p>
            <a:pPr marL="0" indent="0">
              <a:lnSpc>
                <a:spcPct val="150000"/>
              </a:lnSpc>
              <a:buNone/>
            </a:pPr>
            <a:r>
              <a:rPr lang="en-IN" sz="2100" dirty="0"/>
              <a:t>	</a:t>
            </a:r>
            <a:r>
              <a:rPr lang="en-IN" sz="2100" dirty="0" smtClean="0"/>
              <a:t>(</a:t>
            </a:r>
            <a:r>
              <a:rPr lang="en-IN" sz="2100" dirty="0"/>
              <a:t>c) Pricing policy, </a:t>
            </a:r>
            <a:endParaRPr lang="en-IN" sz="2100" dirty="0" smtClean="0"/>
          </a:p>
          <a:p>
            <a:pPr marL="0" indent="0">
              <a:lnSpc>
                <a:spcPct val="150000"/>
              </a:lnSpc>
              <a:buNone/>
            </a:pPr>
            <a:r>
              <a:rPr lang="en-IN" sz="2100" dirty="0"/>
              <a:t>	</a:t>
            </a:r>
            <a:r>
              <a:rPr lang="en-IN" sz="2100" dirty="0" smtClean="0"/>
              <a:t>(</a:t>
            </a:r>
            <a:r>
              <a:rPr lang="en-IN" sz="2100" dirty="0"/>
              <a:t>d) </a:t>
            </a:r>
            <a:r>
              <a:rPr lang="en-IN" sz="2100" dirty="0" smtClean="0"/>
              <a:t>Promotional </a:t>
            </a:r>
            <a:r>
              <a:rPr lang="en-IN" sz="2100" dirty="0"/>
              <a:t>strategy, </a:t>
            </a:r>
            <a:endParaRPr lang="en-IN" sz="2100" dirty="0" smtClean="0"/>
          </a:p>
          <a:p>
            <a:pPr marL="0" indent="0">
              <a:lnSpc>
                <a:spcPct val="150000"/>
              </a:lnSpc>
              <a:buNone/>
            </a:pPr>
            <a:r>
              <a:rPr lang="en-IN" sz="2100" dirty="0"/>
              <a:t>	</a:t>
            </a:r>
            <a:r>
              <a:rPr lang="en-IN" sz="2100" dirty="0" smtClean="0"/>
              <a:t>(</a:t>
            </a:r>
            <a:r>
              <a:rPr lang="en-IN" sz="2100" dirty="0"/>
              <a:t>e) </a:t>
            </a:r>
            <a:r>
              <a:rPr lang="en-IN" sz="2100" dirty="0" smtClean="0"/>
              <a:t>Diversification </a:t>
            </a:r>
            <a:r>
              <a:rPr lang="en-IN" sz="2100" dirty="0"/>
              <a:t>of the market, and </a:t>
            </a:r>
            <a:endParaRPr lang="en-IN" sz="2100" dirty="0" smtClean="0"/>
          </a:p>
          <a:p>
            <a:pPr marL="0" indent="0">
              <a:lnSpc>
                <a:spcPct val="150000"/>
              </a:lnSpc>
              <a:buNone/>
            </a:pPr>
            <a:r>
              <a:rPr lang="en-IN" sz="2100" dirty="0"/>
              <a:t>	</a:t>
            </a:r>
            <a:r>
              <a:rPr lang="en-IN" sz="2100" dirty="0" smtClean="0"/>
              <a:t>(</a:t>
            </a:r>
            <a:r>
              <a:rPr lang="en-IN" sz="2100" dirty="0"/>
              <a:t>f) R&amp;D and product differentiation.</a:t>
            </a:r>
            <a:br>
              <a:rPr lang="en-IN" sz="2100" dirty="0"/>
            </a:br>
            <a:endParaRPr lang="en-IN" sz="2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IN" sz="2000" b="1" dirty="0" smtClean="0"/>
              <a:t>a) Selection </a:t>
            </a:r>
            <a:r>
              <a:rPr lang="en-IN" sz="2000" b="1" dirty="0"/>
              <a:t>of Market</a:t>
            </a:r>
            <a:r>
              <a:rPr lang="en-IN" sz="2000" b="1" dirty="0" smtClean="0"/>
              <a:t>:</a:t>
            </a:r>
            <a:endParaRPr lang="en-IN" sz="2000" b="1" dirty="0" smtClean="0"/>
          </a:p>
          <a:p>
            <a:pPr marL="0" indent="0">
              <a:buNone/>
            </a:pPr>
            <a:r>
              <a:rPr lang="en-IN" sz="2000" dirty="0"/>
              <a:t>	</a:t>
            </a:r>
            <a:r>
              <a:rPr lang="en-IN" sz="2000" dirty="0" smtClean="0"/>
              <a:t> </a:t>
            </a:r>
            <a:r>
              <a:rPr lang="en-IN" sz="2000" dirty="0"/>
              <a:t>If the firm is an exporter and if the domestic currency appreciates or if the currency of the importing country depreciates, the strategy is to leave the existing market and to develop new markets. </a:t>
            </a:r>
            <a:endParaRPr lang="en-IN" sz="2000" dirty="0" smtClean="0"/>
          </a:p>
          <a:p>
            <a:r>
              <a:rPr lang="en-IN" sz="2000" dirty="0" smtClean="0"/>
              <a:t>Further</a:t>
            </a:r>
            <a:r>
              <a:rPr lang="en-IN" sz="2000" dirty="0"/>
              <a:t>, market segmentation within a particular importing country may be adopted</a:t>
            </a:r>
            <a:r>
              <a:rPr lang="en-IN" sz="2000" dirty="0" smtClean="0"/>
              <a:t>.</a:t>
            </a:r>
            <a:endParaRPr lang="en-IN" sz="2000" dirty="0" smtClean="0"/>
          </a:p>
          <a:p>
            <a:r>
              <a:rPr lang="en-IN" sz="2000" dirty="0" smtClean="0"/>
              <a:t>If </a:t>
            </a:r>
            <a:r>
              <a:rPr lang="en-IN" sz="2000" dirty="0"/>
              <a:t>the product is demanded more by the affluent class of consumers, the appreciation of domestic currency may not matter much. The strategy should, therefore, be to concentrate on this class of consumers. </a:t>
            </a:r>
            <a:endParaRPr lang="en-IN" sz="2000" dirty="0" smtClean="0"/>
          </a:p>
          <a:p>
            <a:r>
              <a:rPr lang="en-IN" sz="2000" dirty="0" smtClean="0"/>
              <a:t>Again</a:t>
            </a:r>
            <a:r>
              <a:rPr lang="en-IN" sz="2000" dirty="0"/>
              <a:t>, if the firm is a dominant supplier of the product or if the price-elasticity of demand for the product is low, the firm can stick to the existing market without making changes in price.</a:t>
            </a:r>
            <a:br>
              <a:rPr lang="en-IN" sz="2000" dirty="0"/>
            </a:br>
            <a:endParaRPr lang="en-IN"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nSpc>
                <a:spcPct val="150000"/>
              </a:lnSpc>
              <a:buNone/>
            </a:pPr>
            <a:r>
              <a:rPr lang="en-IN" sz="2000" b="1" dirty="0" smtClean="0"/>
              <a:t>b) Product </a:t>
            </a:r>
            <a:r>
              <a:rPr lang="en-IN" sz="2000" b="1" dirty="0"/>
              <a:t>Strategy: </a:t>
            </a:r>
            <a:endParaRPr lang="en-IN" sz="2000" b="1" dirty="0" smtClean="0"/>
          </a:p>
          <a:p>
            <a:pPr>
              <a:lnSpc>
                <a:spcPct val="150000"/>
              </a:lnSpc>
            </a:pPr>
            <a:r>
              <a:rPr lang="en-IN" sz="2000" dirty="0" smtClean="0"/>
              <a:t>A </a:t>
            </a:r>
            <a:r>
              <a:rPr lang="en-IN" sz="2000" dirty="0"/>
              <a:t>firm can manage its operating exposure by modifying its product strategy. It may undertake innovation and introduce a new product. </a:t>
            </a:r>
            <a:endParaRPr lang="en-IN" sz="2000" dirty="0" smtClean="0"/>
          </a:p>
          <a:p>
            <a:pPr>
              <a:lnSpc>
                <a:spcPct val="150000"/>
              </a:lnSpc>
            </a:pPr>
            <a:r>
              <a:rPr lang="en-IN" sz="2000" dirty="0" smtClean="0"/>
              <a:t>If </a:t>
            </a:r>
            <a:r>
              <a:rPr lang="en-IN" sz="2000" dirty="0"/>
              <a:t>the appreciation of the home currency leads to a drop in export of the existing product, an innovated product may fill this gap.</a:t>
            </a:r>
            <a:br>
              <a:rPr lang="en-IN" sz="2000" dirty="0"/>
            </a:br>
            <a:endParaRPr lang="en-IN"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Autofit/>
          </a:bodyPr>
          <a:lstStyle/>
          <a:p>
            <a:pPr marL="0" indent="0">
              <a:lnSpc>
                <a:spcPct val="150000"/>
              </a:lnSpc>
              <a:buNone/>
            </a:pPr>
            <a:r>
              <a:rPr lang="en-IN" sz="2000" b="1" dirty="0" smtClean="0"/>
              <a:t>c) Pricing </a:t>
            </a:r>
            <a:r>
              <a:rPr lang="en-IN" sz="2000" b="1" dirty="0"/>
              <a:t>Strategy: </a:t>
            </a:r>
            <a:endParaRPr lang="en-IN" sz="2000" b="1" dirty="0" smtClean="0"/>
          </a:p>
          <a:p>
            <a:pPr>
              <a:lnSpc>
                <a:spcPct val="150000"/>
              </a:lnSpc>
            </a:pPr>
            <a:r>
              <a:rPr lang="en-IN" sz="2000" dirty="0" smtClean="0"/>
              <a:t>A </a:t>
            </a:r>
            <a:r>
              <a:rPr lang="en-IN" sz="2000" dirty="0"/>
              <a:t>firm may raise or lower price of the product following the exchange rate changes. If the domestic currency depreciates, a firm has to decide whether it needs to maintain its profit margin or market share by changing its pricing policy or </a:t>
            </a:r>
            <a:r>
              <a:rPr lang="en-IN" sz="2000" dirty="0" smtClean="0"/>
              <a:t>strategy.</a:t>
            </a:r>
            <a:endParaRPr lang="en-IN" sz="2000" dirty="0" smtClean="0"/>
          </a:p>
          <a:p>
            <a:pPr marL="0" indent="0">
              <a:lnSpc>
                <a:spcPct val="150000"/>
              </a:lnSpc>
              <a:buNone/>
            </a:pPr>
            <a:endParaRPr lang="en-IN"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IN" dirty="0"/>
          </a:p>
        </p:txBody>
      </p:sp>
      <p:sp>
        <p:nvSpPr>
          <p:cNvPr id="3" name="Content Placeholder 2"/>
          <p:cNvSpPr>
            <a:spLocks noGrp="1"/>
          </p:cNvSpPr>
          <p:nvPr>
            <p:ph idx="1"/>
          </p:nvPr>
        </p:nvSpPr>
        <p:spPr>
          <a:xfrm>
            <a:off x="457200" y="836712"/>
            <a:ext cx="8229600" cy="5289451"/>
          </a:xfrm>
          <a:solidFill>
            <a:schemeClr val="accent2">
              <a:lumMod val="20000"/>
              <a:lumOff val="80000"/>
            </a:schemeClr>
          </a:solidFill>
        </p:spPr>
        <p:txBody>
          <a:bodyPr>
            <a:noAutofit/>
          </a:bodyPr>
          <a:lstStyle/>
          <a:p>
            <a:pPr marL="0" indent="0">
              <a:buNone/>
            </a:pPr>
            <a:br>
              <a:rPr lang="en-IN" sz="2000" dirty="0"/>
            </a:br>
            <a:r>
              <a:rPr lang="en-IN" sz="2000" dirty="0"/>
              <a:t>To overcome from the problems of operating exposure, a firm may choose one of the following three pricing strategies:</a:t>
            </a:r>
            <a:br>
              <a:rPr lang="en-IN" sz="2000" dirty="0"/>
            </a:br>
            <a:br>
              <a:rPr lang="en-IN" sz="2000" dirty="0"/>
            </a:br>
            <a:r>
              <a:rPr lang="en-IN" sz="2000" b="1" dirty="0"/>
              <a:t>(a) Pass the Cost Burden to Customers:</a:t>
            </a:r>
            <a:r>
              <a:rPr lang="en-IN" sz="2000" dirty="0"/>
              <a:t> In the cases of inelastic demand, firm can pass total cost burden to customers by changing the selling prices.</a:t>
            </a:r>
            <a:br>
              <a:rPr lang="en-IN" sz="2000" dirty="0"/>
            </a:br>
            <a:br>
              <a:rPr lang="en-IN" sz="2000" dirty="0"/>
            </a:br>
            <a:r>
              <a:rPr lang="en-IN" sz="2000" b="1" dirty="0"/>
              <a:t>(b) Keep the Cost Burden within Firm:</a:t>
            </a:r>
            <a:r>
              <a:rPr lang="en-IN" sz="2000" dirty="0"/>
              <a:t> A firm can adjust the cost which has increased due to the change in the exchange rate by absorbing the cost or by making adjustment in the other cost element. The firm would not increase the selling price of the commodity.</a:t>
            </a:r>
            <a:br>
              <a:rPr lang="en-IN" sz="2000" dirty="0"/>
            </a:br>
            <a:br>
              <a:rPr lang="en-IN" sz="2000" dirty="0"/>
            </a:br>
            <a:r>
              <a:rPr lang="en-IN" sz="2000" b="1" dirty="0" smtClean="0"/>
              <a:t>(c)Partial </a:t>
            </a:r>
            <a:r>
              <a:rPr lang="en-IN" sz="2000" b="1" dirty="0"/>
              <a:t>Pass Through:</a:t>
            </a:r>
            <a:r>
              <a:rPr lang="en-IN" sz="2000" dirty="0"/>
              <a:t> The firm will use the different combination of the above two strategies to adjust the increase in the cost due to the change in the exchange rate. </a:t>
            </a:r>
            <a:br>
              <a:rPr lang="en-IN" sz="2000" dirty="0"/>
            </a:br>
            <a:endParaRPr lang="en-IN"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IN" sz="2000" b="1" dirty="0"/>
              <a:t>d</a:t>
            </a:r>
            <a:r>
              <a:rPr lang="en-IN" sz="2000" b="1" dirty="0" smtClean="0"/>
              <a:t>)  Promotional </a:t>
            </a:r>
            <a:r>
              <a:rPr lang="en-IN" sz="2000" b="1" dirty="0"/>
              <a:t>Strategy :</a:t>
            </a:r>
            <a:r>
              <a:rPr lang="en-IN" sz="2000" dirty="0"/>
              <a:t> </a:t>
            </a:r>
            <a:endParaRPr lang="en-IN" sz="2000" dirty="0" smtClean="0"/>
          </a:p>
          <a:p>
            <a:pPr marL="0" indent="0">
              <a:buNone/>
            </a:pPr>
            <a:r>
              <a:rPr lang="en-IN" sz="2000" dirty="0"/>
              <a:t>	</a:t>
            </a:r>
            <a:r>
              <a:rPr lang="en-IN" sz="2000" dirty="0" smtClean="0"/>
              <a:t>Promotional </a:t>
            </a:r>
            <a:r>
              <a:rPr lang="en-IN" sz="2000" dirty="0"/>
              <a:t>strategy should take into account anticipated exchange rate changes.</a:t>
            </a:r>
            <a:br>
              <a:rPr lang="en-IN" sz="2000" dirty="0"/>
            </a:br>
            <a:br>
              <a:rPr lang="en-IN" sz="2000" dirty="0"/>
            </a:br>
            <a:r>
              <a:rPr lang="en-IN" sz="2000" dirty="0"/>
              <a:t>A firm exporting its products </a:t>
            </a:r>
            <a:r>
              <a:rPr lang="en-IN" sz="2000" b="1" dirty="0"/>
              <a:t>after a domestic devaluation</a:t>
            </a:r>
            <a:r>
              <a:rPr lang="en-IN" sz="2000" dirty="0"/>
              <a:t> may well find that the return per home currency expenditure on advertising or selling is increased because of the product's improved price positioning. </a:t>
            </a:r>
            <a:endParaRPr lang="en-IN" sz="2000" dirty="0" smtClean="0"/>
          </a:p>
          <a:p>
            <a:pPr marL="0" indent="0">
              <a:buNone/>
            </a:pPr>
            <a:endParaRPr lang="en-IN" sz="2000" dirty="0"/>
          </a:p>
          <a:p>
            <a:pPr marL="0" indent="0">
              <a:buNone/>
            </a:pPr>
            <a:r>
              <a:rPr lang="en-IN" sz="2000" dirty="0" smtClean="0"/>
              <a:t>A </a:t>
            </a:r>
            <a:r>
              <a:rPr lang="en-IN" sz="2000" b="1" dirty="0"/>
              <a:t>foreign currency devaluation</a:t>
            </a:r>
            <a:r>
              <a:rPr lang="en-IN" sz="2000" dirty="0"/>
              <a:t>, on the other hand, is likely to reduce the return on marketing expenditure and may require a more fundamental shift in the firm's product policy.</a:t>
            </a:r>
            <a:br>
              <a:rPr lang="en-IN" sz="2000" dirty="0"/>
            </a:br>
            <a:endParaRPr lang="en-IN"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IN" sz="2000" b="1" dirty="0" smtClean="0"/>
              <a:t>e) Diversification </a:t>
            </a:r>
            <a:r>
              <a:rPr lang="en-IN" sz="2000" b="1" dirty="0"/>
              <a:t>of the Market:</a:t>
            </a:r>
            <a:r>
              <a:rPr lang="en-IN" sz="2000" dirty="0"/>
              <a:t> </a:t>
            </a:r>
            <a:endParaRPr lang="en-IN" sz="2000" dirty="0" smtClean="0"/>
          </a:p>
          <a:p>
            <a:pPr marL="0" indent="0">
              <a:buNone/>
            </a:pPr>
            <a:r>
              <a:rPr lang="en-IN" sz="2000" dirty="0"/>
              <a:t>	</a:t>
            </a:r>
            <a:r>
              <a:rPr lang="en-IN" sz="2000" dirty="0" smtClean="0"/>
              <a:t>A </a:t>
            </a:r>
            <a:r>
              <a:rPr lang="en-IN" sz="2000" dirty="0"/>
              <a:t>firm can take the advantage of economies of scale through diversification and can reduce the exchange rate risk. Diversification can be done over the multiple markets which would help in reducing the firm risk. </a:t>
            </a:r>
            <a:br>
              <a:rPr lang="en-IN" sz="2000" dirty="0"/>
            </a:br>
            <a:endParaRPr lang="en-IN" sz="2000" dirty="0" smtClean="0"/>
          </a:p>
          <a:p>
            <a:pPr marL="0" indent="0">
              <a:buNone/>
            </a:pPr>
            <a:r>
              <a:rPr lang="en-IN" sz="2000" b="1" dirty="0" smtClean="0"/>
              <a:t>e) R&amp;D </a:t>
            </a:r>
            <a:r>
              <a:rPr lang="en-IN" sz="2000" b="1" dirty="0"/>
              <a:t>and Product Differentiation:</a:t>
            </a:r>
            <a:r>
              <a:rPr lang="en-IN" sz="2000" dirty="0"/>
              <a:t> </a:t>
            </a:r>
            <a:endParaRPr lang="en-IN" sz="2000" dirty="0" smtClean="0"/>
          </a:p>
          <a:p>
            <a:pPr marL="0" indent="0">
              <a:buNone/>
            </a:pPr>
            <a:r>
              <a:rPr lang="en-IN" sz="2000" dirty="0"/>
              <a:t>	</a:t>
            </a:r>
            <a:endParaRPr lang="en-IN" sz="2000" dirty="0" smtClean="0"/>
          </a:p>
          <a:p>
            <a:pPr marL="0" indent="0">
              <a:buNone/>
            </a:pPr>
            <a:r>
              <a:rPr lang="en-IN" sz="2000" dirty="0"/>
              <a:t>	</a:t>
            </a:r>
            <a:r>
              <a:rPr lang="en-IN" sz="2000" dirty="0" smtClean="0"/>
              <a:t>In </a:t>
            </a:r>
            <a:r>
              <a:rPr lang="en-IN" sz="2000" dirty="0"/>
              <a:t>today's competitive market, firms are concentrating on R&amp;D for cost cutting, enhancing productivity and product differentiation, to be in a competitive position.</a:t>
            </a:r>
            <a:endParaRPr lang="en-IN" sz="2000" dirty="0"/>
          </a:p>
          <a:p>
            <a:endParaRPr lang="en-IN"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lnSpcReduction="10000"/>
          </a:bodyPr>
          <a:lstStyle/>
          <a:p>
            <a:pPr marL="0" indent="0">
              <a:lnSpc>
                <a:spcPct val="150000"/>
              </a:lnSpc>
              <a:buNone/>
            </a:pPr>
            <a:r>
              <a:rPr lang="en-IN" sz="2000" b="1" dirty="0" smtClean="0"/>
              <a:t>II.  Production Strategy:</a:t>
            </a:r>
            <a:br>
              <a:rPr lang="en-IN" sz="2000" b="1" dirty="0"/>
            </a:br>
            <a:r>
              <a:rPr lang="en-IN" sz="2000" dirty="0" smtClean="0"/>
              <a:t>The </a:t>
            </a:r>
            <a:r>
              <a:rPr lang="en-IN" sz="2000" dirty="0"/>
              <a:t>firm may resort to production strategies to manage its the marketing </a:t>
            </a:r>
            <a:r>
              <a:rPr lang="en-IN" sz="2000" dirty="0" smtClean="0"/>
              <a:t>strategies to </a:t>
            </a:r>
            <a:r>
              <a:rPr lang="en-IN" sz="2000" dirty="0"/>
              <a:t>save the product from impact exchange operating exposure. </a:t>
            </a:r>
            <a:endParaRPr lang="en-IN" sz="2000" dirty="0" smtClean="0"/>
          </a:p>
          <a:p>
            <a:pPr marL="0" indent="0">
              <a:lnSpc>
                <a:spcPct val="150000"/>
              </a:lnSpc>
              <a:buNone/>
            </a:pPr>
            <a:r>
              <a:rPr lang="en-IN" sz="2000" dirty="0" smtClean="0"/>
              <a:t>The </a:t>
            </a:r>
            <a:r>
              <a:rPr lang="en-IN" sz="2000" dirty="0"/>
              <a:t>production strategy includes: </a:t>
            </a:r>
            <a:endParaRPr lang="en-IN" sz="2000" dirty="0" smtClean="0"/>
          </a:p>
          <a:p>
            <a:pPr marL="0" indent="0">
              <a:lnSpc>
                <a:spcPct val="150000"/>
              </a:lnSpc>
              <a:buNone/>
            </a:pPr>
            <a:r>
              <a:rPr lang="en-IN" sz="2000" dirty="0"/>
              <a:t>	</a:t>
            </a:r>
            <a:r>
              <a:rPr lang="en-IN" sz="2000" dirty="0" smtClean="0"/>
              <a:t>(a) Product </a:t>
            </a:r>
            <a:r>
              <a:rPr lang="en-IN" sz="2000" dirty="0"/>
              <a:t>sources, </a:t>
            </a:r>
            <a:endParaRPr lang="en-IN" sz="2000" dirty="0" smtClean="0"/>
          </a:p>
          <a:p>
            <a:pPr marL="0" indent="0">
              <a:lnSpc>
                <a:spcPct val="150000"/>
              </a:lnSpc>
              <a:buNone/>
            </a:pPr>
            <a:r>
              <a:rPr lang="en-IN" sz="2000" dirty="0"/>
              <a:t>	</a:t>
            </a:r>
            <a:r>
              <a:rPr lang="en-IN" sz="2000" dirty="0" smtClean="0"/>
              <a:t>(b) </a:t>
            </a:r>
            <a:r>
              <a:rPr lang="en-IN" sz="2000" dirty="0"/>
              <a:t>I</a:t>
            </a:r>
            <a:r>
              <a:rPr lang="en-IN" sz="2000" dirty="0" smtClean="0"/>
              <a:t>nput </a:t>
            </a:r>
            <a:r>
              <a:rPr lang="en-IN" sz="2000" dirty="0"/>
              <a:t>mixing, </a:t>
            </a:r>
            <a:endParaRPr lang="en-IN" sz="2000" dirty="0" smtClean="0"/>
          </a:p>
          <a:p>
            <a:pPr marL="0" indent="0">
              <a:lnSpc>
                <a:spcPct val="150000"/>
              </a:lnSpc>
              <a:buNone/>
            </a:pPr>
            <a:r>
              <a:rPr lang="en-IN" sz="2000" dirty="0"/>
              <a:t>	</a:t>
            </a:r>
            <a:r>
              <a:rPr lang="en-IN" sz="2000" dirty="0" smtClean="0"/>
              <a:t>(</a:t>
            </a:r>
            <a:r>
              <a:rPr lang="en-IN" sz="2000" dirty="0"/>
              <a:t>c</a:t>
            </a:r>
            <a:r>
              <a:rPr lang="en-IN" sz="2000" dirty="0" smtClean="0"/>
              <a:t>) </a:t>
            </a:r>
            <a:r>
              <a:rPr lang="en-IN" sz="2000" dirty="0"/>
              <a:t>P</a:t>
            </a:r>
            <a:r>
              <a:rPr lang="en-IN" sz="2000" dirty="0" smtClean="0"/>
              <a:t>lant </a:t>
            </a:r>
            <a:r>
              <a:rPr lang="en-IN" sz="2000" dirty="0"/>
              <a:t>location, </a:t>
            </a:r>
            <a:endParaRPr lang="en-IN" sz="2000" dirty="0" smtClean="0"/>
          </a:p>
          <a:p>
            <a:pPr marL="0" indent="0">
              <a:lnSpc>
                <a:spcPct val="150000"/>
              </a:lnSpc>
              <a:buNone/>
            </a:pPr>
            <a:r>
              <a:rPr lang="en-IN" sz="2000" dirty="0"/>
              <a:t>	</a:t>
            </a:r>
            <a:r>
              <a:rPr lang="en-IN" sz="2000" dirty="0" smtClean="0"/>
              <a:t>(</a:t>
            </a:r>
            <a:r>
              <a:rPr lang="en-IN" sz="2000" dirty="0"/>
              <a:t>d</a:t>
            </a:r>
            <a:r>
              <a:rPr lang="en-IN" sz="2000" dirty="0" smtClean="0"/>
              <a:t>) </a:t>
            </a:r>
            <a:r>
              <a:rPr lang="en-IN" sz="2000" dirty="0"/>
              <a:t>R</a:t>
            </a:r>
            <a:r>
              <a:rPr lang="en-IN" sz="2000" dirty="0" smtClean="0"/>
              <a:t>aising </a:t>
            </a:r>
            <a:r>
              <a:rPr lang="en-IN" sz="2000" dirty="0"/>
              <a:t>productivity</a:t>
            </a:r>
            <a:r>
              <a:rPr lang="en-IN" sz="2000" dirty="0" smtClean="0"/>
              <a:t>,</a:t>
            </a:r>
            <a:endParaRPr lang="en-IN" sz="2000" dirty="0" smtClean="0"/>
          </a:p>
          <a:p>
            <a:pPr marL="0" indent="0">
              <a:lnSpc>
                <a:spcPct val="150000"/>
              </a:lnSpc>
              <a:buNone/>
            </a:pPr>
            <a:r>
              <a:rPr lang="en-IN" sz="2000" dirty="0"/>
              <a:t>	</a:t>
            </a:r>
            <a:r>
              <a:rPr lang="en-IN" sz="2000" dirty="0" smtClean="0"/>
              <a:t> (e) </a:t>
            </a:r>
            <a:r>
              <a:rPr lang="en-IN" sz="2000" dirty="0"/>
              <a:t>Selection of low cost production site. </a:t>
            </a:r>
            <a:endParaRPr lang="en-IN"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IN" sz="2500" b="1" dirty="0" smtClean="0">
                <a:solidFill>
                  <a:srgbClr val="002060"/>
                </a:solidFill>
              </a:rPr>
              <a:t>OPERATING EXPOSURE</a:t>
            </a:r>
            <a:br>
              <a:rPr lang="en-IN" sz="2500" b="1" dirty="0" smtClean="0">
                <a:solidFill>
                  <a:srgbClr val="FF0000"/>
                </a:solidFill>
              </a:rPr>
            </a:br>
            <a:endParaRPr lang="en-IN" sz="2500" b="1" dirty="0">
              <a:solidFill>
                <a:srgbClr val="FF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nSpc>
                <a:spcPct val="150000"/>
              </a:lnSpc>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fluctuation in the exchange rates shall alter the competitive positions of firms in domestic market as well as foreign markets. This will affect their operating cash flows. This is known as operating exposure.</a:t>
            </a: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nSpc>
                <a:spcPct val="150000"/>
              </a:lnSpc>
              <a:buNone/>
            </a:pPr>
            <a:r>
              <a:rPr lang="en-IN" sz="2000" b="1" dirty="0" smtClean="0"/>
              <a:t>a) Flexible </a:t>
            </a:r>
            <a:r>
              <a:rPr lang="en-IN" sz="2000" b="1" dirty="0"/>
              <a:t>Sourcing Policy: </a:t>
            </a:r>
            <a:endParaRPr lang="en-IN" sz="2000" b="1" dirty="0" smtClean="0"/>
          </a:p>
          <a:p>
            <a:pPr marL="0" indent="0">
              <a:lnSpc>
                <a:spcPct val="150000"/>
              </a:lnSpc>
              <a:buNone/>
            </a:pPr>
            <a:r>
              <a:rPr lang="en-IN" sz="2000" dirty="0" smtClean="0"/>
              <a:t>	A </a:t>
            </a:r>
            <a:r>
              <a:rPr lang="en-IN" sz="2000" dirty="0"/>
              <a:t>firm operating in domestic country can substantially lessen its total cost of production and effect of exchange rate changes </a:t>
            </a:r>
            <a:r>
              <a:rPr lang="en-IN" sz="2000" b="1" dirty="0"/>
              <a:t>by procuring the input from the countries or places where the inputs costs are </a:t>
            </a:r>
            <a:r>
              <a:rPr lang="en-IN" sz="2000" b="1" dirty="0" smtClean="0"/>
              <a:t>lower</a:t>
            </a:r>
            <a:r>
              <a:rPr lang="en-IN" sz="2000" dirty="0" smtClean="0"/>
              <a:t> in order to keep them competitive in the global market. </a:t>
            </a:r>
            <a:endParaRPr lang="en-IN" sz="2000" dirty="0" smtClean="0"/>
          </a:p>
          <a:p>
            <a:pPr>
              <a:lnSpc>
                <a:spcPct val="150000"/>
              </a:lnSpc>
            </a:pPr>
            <a:endParaRPr lang="en-IN"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IN" sz="2000" b="1" dirty="0" smtClean="0"/>
              <a:t>b) Input Mixing:</a:t>
            </a:r>
            <a:br>
              <a:rPr lang="en-IN" sz="2000" dirty="0"/>
            </a:br>
            <a:br>
              <a:rPr lang="en-IN" sz="2000" dirty="0"/>
            </a:br>
            <a:r>
              <a:rPr lang="en-IN" sz="2000" dirty="0"/>
              <a:t>I</a:t>
            </a:r>
            <a:r>
              <a:rPr lang="en-IN" sz="2000" dirty="0" smtClean="0"/>
              <a:t>f a firm unable </a:t>
            </a:r>
            <a:r>
              <a:rPr lang="en-IN" sz="2000" dirty="0"/>
              <a:t>to buy cheaper inputs from any source, it can arrest rise in the cost of production through mixing local inputs which may be cheaper. </a:t>
            </a:r>
            <a:endParaRPr lang="en-IN" sz="2000" dirty="0" smtClean="0"/>
          </a:p>
          <a:p>
            <a:pPr marL="0" indent="0">
              <a:buNone/>
            </a:pPr>
            <a:br>
              <a:rPr lang="en-IN" sz="2000" dirty="0"/>
            </a:br>
            <a:r>
              <a:rPr lang="en-IN" sz="2000" dirty="0" smtClean="0"/>
              <a:t>c) </a:t>
            </a:r>
            <a:r>
              <a:rPr lang="en-IN" sz="2000" b="1" dirty="0" smtClean="0"/>
              <a:t>Plant </a:t>
            </a:r>
            <a:r>
              <a:rPr lang="en-IN" sz="2000" b="1" dirty="0"/>
              <a:t>Location: </a:t>
            </a:r>
            <a:endParaRPr lang="en-IN" sz="2000" b="1" dirty="0" smtClean="0"/>
          </a:p>
          <a:p>
            <a:pPr marL="0" indent="0">
              <a:buNone/>
            </a:pPr>
            <a:endParaRPr lang="en-IN" sz="2000" b="1" dirty="0" smtClean="0"/>
          </a:p>
          <a:p>
            <a:pPr marL="0" indent="0">
              <a:buNone/>
            </a:pPr>
            <a:r>
              <a:rPr lang="en-IN" sz="2000" dirty="0" smtClean="0"/>
              <a:t>The </a:t>
            </a:r>
            <a:r>
              <a:rPr lang="en-IN" sz="2000" dirty="0"/>
              <a:t>firm can locate its plant in a country whose currency has depreciated </a:t>
            </a:r>
            <a:r>
              <a:rPr lang="en-IN" sz="2000" dirty="0" smtClean="0"/>
              <a:t>where </a:t>
            </a:r>
            <a:r>
              <a:rPr lang="en-IN" sz="2000" dirty="0"/>
              <a:t>the inputs are </a:t>
            </a:r>
            <a:r>
              <a:rPr lang="en-IN" sz="2000" dirty="0" smtClean="0"/>
              <a:t>available. </a:t>
            </a:r>
            <a:r>
              <a:rPr lang="en-IN" sz="2000" dirty="0"/>
              <a:t>In a case where inputs are available only in one particular country, the firm will have to import them even if the currency of the input-supplying country appreciates.</a:t>
            </a:r>
            <a:br>
              <a:rPr lang="en-IN" sz="2000" dirty="0"/>
            </a:br>
            <a:endParaRPr lang="en-IN"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Autofit/>
          </a:bodyPr>
          <a:lstStyle/>
          <a:p>
            <a:pPr marL="0" indent="0">
              <a:buNone/>
            </a:pPr>
            <a:r>
              <a:rPr lang="en-IN" sz="2000" b="1" dirty="0" smtClean="0"/>
              <a:t>d) Raising Productivity:</a:t>
            </a:r>
            <a:endParaRPr lang="en-IN" sz="2000" b="1" dirty="0"/>
          </a:p>
          <a:p>
            <a:pPr marL="0" indent="0">
              <a:buNone/>
            </a:pPr>
            <a:r>
              <a:rPr lang="en-IN" sz="2000" b="1" dirty="0"/>
              <a:t>	</a:t>
            </a:r>
            <a:r>
              <a:rPr lang="en-IN" sz="2000" dirty="0" smtClean="0"/>
              <a:t>Productivity </a:t>
            </a:r>
            <a:r>
              <a:rPr lang="en-IN" sz="2000" dirty="0"/>
              <a:t>can be raised through closing inefficient plants, heavy automation, work rule concessions, adopting modern technology etc. The technology used by a firm should be flexible and capable of adjusting to changes in the sourcing of inputs, composition of inputs, production methods, and levels of production. Employee motivation can also be used to improve productivity and product quality.</a:t>
            </a:r>
            <a:br>
              <a:rPr lang="en-IN" sz="2000" dirty="0"/>
            </a:br>
            <a:br>
              <a:rPr lang="en-IN" sz="2000" dirty="0"/>
            </a:br>
            <a:r>
              <a:rPr lang="en-IN" sz="2000" dirty="0" smtClean="0"/>
              <a:t>e) </a:t>
            </a:r>
            <a:r>
              <a:rPr lang="en-IN" sz="2000" b="1" dirty="0" smtClean="0"/>
              <a:t>Selection </a:t>
            </a:r>
            <a:r>
              <a:rPr lang="en-IN" sz="2000" b="1" dirty="0"/>
              <a:t>of Low Cost Production Site :</a:t>
            </a:r>
            <a:r>
              <a:rPr lang="en-IN" sz="2000" dirty="0"/>
              <a:t> </a:t>
            </a:r>
            <a:endParaRPr lang="en-IN" sz="2000" dirty="0" smtClean="0"/>
          </a:p>
          <a:p>
            <a:pPr marL="0" indent="0">
              <a:buNone/>
            </a:pPr>
            <a:r>
              <a:rPr lang="en-IN" sz="2000" dirty="0" smtClean="0"/>
              <a:t>	The </a:t>
            </a:r>
            <a:r>
              <a:rPr lang="en-IN" sz="2000" dirty="0"/>
              <a:t>international firm has to choose a location for its production facilities in such a country where its cost of production are low. </a:t>
            </a:r>
            <a:endParaRPr lang="en-IN" sz="2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nSpc>
                <a:spcPct val="150000"/>
              </a:lnSpc>
              <a:buNone/>
            </a:pPr>
            <a:r>
              <a:rPr lang="en-IN" sz="2000" b="1" dirty="0" smtClean="0"/>
              <a:t>III. Financial </a:t>
            </a:r>
            <a:r>
              <a:rPr lang="en-IN" sz="2000" b="1" dirty="0"/>
              <a:t>Hedging</a:t>
            </a:r>
            <a:br>
              <a:rPr lang="en-IN" sz="2000" b="1" dirty="0"/>
            </a:br>
            <a:r>
              <a:rPr lang="en-IN" sz="2000" dirty="0" smtClean="0"/>
              <a:t>	The </a:t>
            </a:r>
            <a:r>
              <a:rPr lang="en-IN" sz="2000" dirty="0"/>
              <a:t>appreciation and depreciation of home currency affects exports and imports, resulting into financial gains or losses to the firms. A firm can stabilize its cash flows through using the instruments of financial </a:t>
            </a:r>
            <a:r>
              <a:rPr lang="en-IN" sz="2000" dirty="0" smtClean="0"/>
              <a:t>derivatives such </a:t>
            </a:r>
            <a:r>
              <a:rPr lang="en-IN" sz="2000" dirty="0"/>
              <a:t>as </a:t>
            </a:r>
            <a:endParaRPr lang="en-IN" sz="2000" dirty="0" smtClean="0"/>
          </a:p>
          <a:p>
            <a:pPr marL="0" indent="0">
              <a:lnSpc>
                <a:spcPct val="150000"/>
              </a:lnSpc>
              <a:buNone/>
            </a:pPr>
            <a:r>
              <a:rPr lang="en-IN" sz="2000" dirty="0"/>
              <a:t>	</a:t>
            </a:r>
            <a:r>
              <a:rPr lang="en-IN" sz="2000" dirty="0" smtClean="0"/>
              <a:t>- Currency </a:t>
            </a:r>
            <a:r>
              <a:rPr lang="en-IN" sz="2000" dirty="0"/>
              <a:t>swaps, </a:t>
            </a:r>
            <a:endParaRPr lang="en-IN" sz="2000" dirty="0" smtClean="0"/>
          </a:p>
          <a:p>
            <a:pPr marL="0" indent="0">
              <a:lnSpc>
                <a:spcPct val="150000"/>
              </a:lnSpc>
              <a:buNone/>
            </a:pPr>
            <a:r>
              <a:rPr lang="en-IN" sz="2000" dirty="0"/>
              <a:t>	</a:t>
            </a:r>
            <a:r>
              <a:rPr lang="en-IN" sz="2000" dirty="0" smtClean="0"/>
              <a:t>- Futures</a:t>
            </a:r>
            <a:r>
              <a:rPr lang="en-IN" sz="2000" dirty="0"/>
              <a:t>, </a:t>
            </a:r>
            <a:endParaRPr lang="en-IN" sz="2000" dirty="0" smtClean="0"/>
          </a:p>
          <a:p>
            <a:pPr marL="0" indent="0">
              <a:lnSpc>
                <a:spcPct val="150000"/>
              </a:lnSpc>
              <a:buNone/>
            </a:pPr>
            <a:r>
              <a:rPr lang="en-IN" sz="2000" dirty="0"/>
              <a:t>	</a:t>
            </a:r>
            <a:r>
              <a:rPr lang="en-IN" sz="2000" dirty="0" smtClean="0"/>
              <a:t>- Forwards</a:t>
            </a:r>
            <a:r>
              <a:rPr lang="en-IN" sz="2000" dirty="0"/>
              <a:t>, </a:t>
            </a:r>
            <a:endParaRPr lang="en-IN" sz="2000" dirty="0" smtClean="0"/>
          </a:p>
          <a:p>
            <a:pPr marL="0" indent="0">
              <a:lnSpc>
                <a:spcPct val="150000"/>
              </a:lnSpc>
              <a:buNone/>
            </a:pPr>
            <a:r>
              <a:rPr lang="en-IN" sz="2000" dirty="0"/>
              <a:t>	</a:t>
            </a:r>
            <a:r>
              <a:rPr lang="en-IN" sz="2000" dirty="0" smtClean="0"/>
              <a:t>- Currency </a:t>
            </a:r>
            <a:r>
              <a:rPr lang="en-IN" sz="2000" dirty="0"/>
              <a:t>options, etc</a:t>
            </a:r>
            <a:r>
              <a:rPr lang="en-IN" sz="2000" dirty="0" smtClean="0"/>
              <a:t>.</a:t>
            </a:r>
            <a:endParaRPr lang="en-IN" sz="2000" dirty="0"/>
          </a:p>
          <a:p>
            <a:pPr>
              <a:lnSpc>
                <a:spcPct val="150000"/>
              </a:lnSpc>
            </a:pPr>
            <a:endParaRPr lang="en-IN"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algn="just">
              <a:lnSpc>
                <a:spcPct val="150000"/>
              </a:lnSpc>
            </a:pPr>
            <a:r>
              <a:rPr lang="en-IN" sz="2000" dirty="0"/>
              <a:t>O</a:t>
            </a:r>
            <a:r>
              <a:rPr lang="en-IN" sz="2000" dirty="0" smtClean="0"/>
              <a:t>perating </a:t>
            </a:r>
            <a:r>
              <a:rPr lang="en-IN" sz="2000" dirty="0"/>
              <a:t>exposure cannot be measured or effectively controlled. </a:t>
            </a:r>
            <a:r>
              <a:rPr lang="en-IN" sz="2000" b="1" dirty="0"/>
              <a:t>Even after taking best efforts, there remains at least some element of operating exposure that cannot be hedged or eliminated</a:t>
            </a:r>
            <a:r>
              <a:rPr lang="en-IN" sz="2000" dirty="0"/>
              <a:t>. This is why operating exposure is also called the </a:t>
            </a:r>
            <a:r>
              <a:rPr lang="en-IN" sz="2000" b="1" dirty="0"/>
              <a:t>residual foreign exchange exposure.</a:t>
            </a:r>
            <a:br>
              <a:rPr lang="en-IN" sz="2000" dirty="0"/>
            </a:br>
            <a:endParaRPr lang="en-IN"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IN" sz="2500" dirty="0"/>
              <a:t>Difference between Transaction Exposure and Operating Exposure</a:t>
            </a:r>
            <a:br>
              <a:rPr lang="en-IN" sz="2500" dirty="0"/>
            </a:br>
            <a:endParaRPr lang="en-IN" sz="2500" dirty="0"/>
          </a:p>
        </p:txBody>
      </p:sp>
      <p:graphicFrame>
        <p:nvGraphicFramePr>
          <p:cNvPr id="4" name="Content Placeholder 3"/>
          <p:cNvGraphicFramePr>
            <a:graphicFrameLocks noGrp="1"/>
          </p:cNvGraphicFramePr>
          <p:nvPr>
            <p:ph idx="1"/>
          </p:nvPr>
        </p:nvGraphicFramePr>
        <p:xfrm>
          <a:off x="457200" y="980729"/>
          <a:ext cx="8229600" cy="5775274"/>
        </p:xfrm>
        <a:graphic>
          <a:graphicData uri="http://schemas.openxmlformats.org/drawingml/2006/table">
            <a:tbl>
              <a:tblPr firstRow="1" bandRow="1">
                <a:tableStyleId>{5C22544A-7EE6-4342-B048-85BDC9FD1C3A}</a:tableStyleId>
              </a:tblPr>
              <a:tblGrid>
                <a:gridCol w="1666528"/>
                <a:gridCol w="3168352"/>
                <a:gridCol w="3394720"/>
              </a:tblGrid>
              <a:tr h="346538">
                <a:tc>
                  <a:txBody>
                    <a:bodyPr/>
                    <a:lstStyle/>
                    <a:p>
                      <a:pPr algn="ctr"/>
                      <a:r>
                        <a:rPr lang="en-US" dirty="0" smtClean="0"/>
                        <a:t>Basis</a:t>
                      </a:r>
                      <a:endParaRPr lang="en-IN" dirty="0"/>
                    </a:p>
                  </a:txBody>
                  <a:tcPr/>
                </a:tc>
                <a:tc>
                  <a:txBody>
                    <a:bodyPr/>
                    <a:lstStyle/>
                    <a:p>
                      <a:pPr algn="ctr"/>
                      <a:r>
                        <a:rPr lang="en-US" dirty="0" smtClean="0"/>
                        <a:t>Transaction exposure</a:t>
                      </a:r>
                      <a:endParaRPr lang="en-IN" dirty="0"/>
                    </a:p>
                  </a:txBody>
                  <a:tcPr/>
                </a:tc>
                <a:tc>
                  <a:txBody>
                    <a:bodyPr/>
                    <a:lstStyle/>
                    <a:p>
                      <a:pPr algn="ctr"/>
                      <a:r>
                        <a:rPr lang="en-US" dirty="0" smtClean="0"/>
                        <a:t>Operating exposure</a:t>
                      </a:r>
                      <a:endParaRPr lang="en-IN" dirty="0"/>
                    </a:p>
                  </a:txBody>
                  <a:tcPr/>
                </a:tc>
              </a:tr>
              <a:tr h="1126250">
                <a:tc>
                  <a:txBody>
                    <a:bodyPr/>
                    <a:lstStyle/>
                    <a:p>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1.</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Meaning </a:t>
                      </a:r>
                      <a:endParaRPr lang="en-IN" dirty="0"/>
                    </a:p>
                  </a:txBody>
                  <a:tcPr/>
                </a:tc>
                <a:tc>
                  <a:txBody>
                    <a:bodyPr/>
                    <a:lstStyle/>
                    <a:p>
                      <a:r>
                        <a:rPr lang="en-IN" sz="1800" kern="1200" dirty="0" smtClean="0">
                          <a:solidFill>
                            <a:schemeClr val="dk1"/>
                          </a:solidFill>
                          <a:effectLst/>
                          <a:latin typeface="+mn-lt"/>
                          <a:ea typeface="+mn-ea"/>
                          <a:cs typeface="+mn-cs"/>
                        </a:rPr>
                        <a:t>It</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is driven by transactions which have already been contracted for.</a:t>
                      </a:r>
                      <a:endParaRPr lang="en-IN" dirty="0"/>
                    </a:p>
                  </a:txBody>
                  <a:tcPr/>
                </a:tc>
                <a:tc>
                  <a:txBody>
                    <a:bodyPr/>
                    <a:lstStyle/>
                    <a:p>
                      <a:r>
                        <a:rPr lang="en-IN" sz="1800" kern="1200" dirty="0" smtClean="0">
                          <a:solidFill>
                            <a:schemeClr val="dk1"/>
                          </a:solidFill>
                          <a:effectLst/>
                          <a:latin typeface="+mn-lt"/>
                          <a:ea typeface="+mn-ea"/>
                          <a:cs typeface="+mn-cs"/>
                        </a:rPr>
                        <a:t>It</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is exposure which is related to future cash flows</a:t>
                      </a:r>
                      <a:r>
                        <a:rPr lang="en-IN" sz="1800" kern="1200" baseline="0" dirty="0" smtClean="0">
                          <a:solidFill>
                            <a:schemeClr val="dk1"/>
                          </a:solidFill>
                          <a:effectLst/>
                          <a:latin typeface="+mn-lt"/>
                          <a:ea typeface="+mn-ea"/>
                          <a:cs typeface="+mn-cs"/>
                        </a:rPr>
                        <a:t> s</a:t>
                      </a:r>
                      <a:r>
                        <a:rPr lang="en-IN" sz="1800" kern="1200" dirty="0" smtClean="0">
                          <a:solidFill>
                            <a:schemeClr val="dk1"/>
                          </a:solidFill>
                          <a:effectLst/>
                          <a:latin typeface="+mn-lt"/>
                          <a:ea typeface="+mn-ea"/>
                          <a:cs typeface="+mn-cs"/>
                        </a:rPr>
                        <a:t>uch as change in future sales, volume, pricing or cost profile.</a:t>
                      </a:r>
                      <a:endParaRPr lang="en-IN" dirty="0"/>
                    </a:p>
                  </a:txBody>
                  <a:tcPr/>
                </a:tc>
              </a:tr>
              <a:tr h="606442">
                <a:tc>
                  <a:txBody>
                    <a:bodyPr/>
                    <a:lstStyle/>
                    <a:p>
                      <a:r>
                        <a:rPr lang="en-IN" sz="1800" kern="1200" dirty="0" smtClean="0">
                          <a:solidFill>
                            <a:schemeClr val="dk1"/>
                          </a:solidFill>
                          <a:effectLst/>
                          <a:latin typeface="+mn-lt"/>
                          <a:ea typeface="+mn-ea"/>
                          <a:cs typeface="+mn-cs"/>
                        </a:rPr>
                        <a:t>2.</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Nature of Risk </a:t>
                      </a:r>
                      <a:endParaRPr lang="en-IN" dirty="0"/>
                    </a:p>
                  </a:txBody>
                  <a:tcPr/>
                </a:tc>
                <a:tc>
                  <a:txBody>
                    <a:bodyPr/>
                    <a:lstStyle/>
                    <a:p>
                      <a:r>
                        <a:rPr lang="en-IN" sz="1800" kern="1200" dirty="0" smtClean="0">
                          <a:solidFill>
                            <a:schemeClr val="dk1"/>
                          </a:solidFill>
                          <a:effectLst/>
                          <a:latin typeface="+mn-lt"/>
                          <a:ea typeface="+mn-ea"/>
                          <a:cs typeface="+mn-cs"/>
                        </a:rPr>
                        <a:t>Risk associated is limited to the contract or transaction.</a:t>
                      </a:r>
                      <a:endParaRPr lang="en-IN" dirty="0"/>
                    </a:p>
                  </a:txBody>
                  <a:tcPr/>
                </a:tc>
                <a:tc>
                  <a:txBody>
                    <a:bodyPr/>
                    <a:lstStyle/>
                    <a:p>
                      <a:r>
                        <a:rPr lang="en-IN" sz="1800" kern="1200" dirty="0" smtClean="0">
                          <a:solidFill>
                            <a:schemeClr val="dk1"/>
                          </a:solidFill>
                          <a:effectLst/>
                          <a:latin typeface="+mn-lt"/>
                          <a:ea typeface="+mn-ea"/>
                          <a:cs typeface="+mn-cs"/>
                        </a:rPr>
                        <a:t>Risk associated affects the core value of a business</a:t>
                      </a:r>
                      <a:endParaRPr lang="en-IN" dirty="0"/>
                    </a:p>
                  </a:txBody>
                  <a:tcPr/>
                </a:tc>
              </a:tr>
              <a:tr h="866346">
                <a:tc>
                  <a:txBody>
                    <a:bodyPr/>
                    <a:lstStyle/>
                    <a:p>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3.Identification</a:t>
                      </a:r>
                      <a:endParaRPr lang="en-IN" dirty="0"/>
                    </a:p>
                  </a:txBody>
                  <a:tcPr/>
                </a:tc>
                <a:tc>
                  <a:txBody>
                    <a:bodyPr/>
                    <a:lstStyle/>
                    <a:p>
                      <a:r>
                        <a:rPr lang="en-IN" sz="1800" kern="1200" dirty="0" smtClean="0">
                          <a:solidFill>
                            <a:schemeClr val="dk1"/>
                          </a:solidFill>
                          <a:effectLst/>
                          <a:latin typeface="+mn-lt"/>
                          <a:ea typeface="+mn-ea"/>
                          <a:cs typeface="+mn-cs"/>
                        </a:rPr>
                        <a:t>The</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risk is the</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easily identifiable foreign exchange risk.</a:t>
                      </a:r>
                      <a:endParaRPr lang="en-IN" dirty="0"/>
                    </a:p>
                  </a:txBody>
                  <a:tcPr/>
                </a:tc>
                <a:tc>
                  <a:txBody>
                    <a:bodyPr/>
                    <a:lstStyle/>
                    <a:p>
                      <a:r>
                        <a:rPr lang="en-IN" sz="1800" kern="1200" dirty="0" smtClean="0">
                          <a:solidFill>
                            <a:schemeClr val="dk1"/>
                          </a:solidFill>
                          <a:effectLst/>
                          <a:latin typeface="+mn-lt"/>
                          <a:ea typeface="+mn-ea"/>
                          <a:cs typeface="+mn-cs"/>
                        </a:rPr>
                        <a:t>The</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exposure is not easy to identify because it is of anticipatory nature. </a:t>
                      </a:r>
                      <a:endParaRPr lang="en-IN" dirty="0"/>
                    </a:p>
                  </a:txBody>
                  <a:tcPr/>
                </a:tc>
              </a:tr>
              <a:tr h="606442">
                <a:tc>
                  <a:txBody>
                    <a:bodyPr/>
                    <a:lstStyle/>
                    <a:p>
                      <a:r>
                        <a:rPr lang="en-IN" sz="1800" kern="1200" dirty="0" smtClean="0">
                          <a:solidFill>
                            <a:schemeClr val="dk1"/>
                          </a:solidFill>
                          <a:effectLst/>
                          <a:latin typeface="+mn-lt"/>
                          <a:ea typeface="+mn-ea"/>
                          <a:cs typeface="+mn-cs"/>
                        </a:rPr>
                        <a:t>4. Cause of Scope</a:t>
                      </a:r>
                      <a:endParaRPr lang="en-IN" dirty="0"/>
                    </a:p>
                  </a:txBody>
                  <a:tcPr/>
                </a:tc>
                <a:tc>
                  <a:txBody>
                    <a:bodyPr/>
                    <a:lstStyle/>
                    <a:p>
                      <a:r>
                        <a:rPr lang="en-IN" sz="1800" kern="1200" dirty="0" smtClean="0">
                          <a:solidFill>
                            <a:schemeClr val="dk1"/>
                          </a:solidFill>
                          <a:effectLst/>
                          <a:latin typeface="+mn-lt"/>
                          <a:ea typeface="+mn-ea"/>
                          <a:cs typeface="+mn-cs"/>
                        </a:rPr>
                        <a:t>Narrow</a:t>
                      </a:r>
                      <a:r>
                        <a:rPr lang="en-IN" sz="1800" kern="1200" baseline="0" dirty="0" smtClean="0">
                          <a:solidFill>
                            <a:schemeClr val="dk1"/>
                          </a:solidFill>
                          <a:effectLst/>
                          <a:latin typeface="+mn-lt"/>
                          <a:ea typeface="+mn-ea"/>
                          <a:cs typeface="+mn-cs"/>
                        </a:rPr>
                        <a:t> scope</a:t>
                      </a:r>
                      <a:endParaRPr lang="en-IN" dirty="0"/>
                    </a:p>
                  </a:txBody>
                  <a:tcPr/>
                </a:tc>
                <a:tc>
                  <a:txBody>
                    <a:bodyPr/>
                    <a:lstStyle/>
                    <a:p>
                      <a:r>
                        <a:rPr lang="en-IN" sz="1800" kern="1200" dirty="0" smtClean="0">
                          <a:solidFill>
                            <a:schemeClr val="dk1"/>
                          </a:solidFill>
                          <a:effectLst/>
                          <a:latin typeface="+mn-lt"/>
                          <a:ea typeface="+mn-ea"/>
                          <a:cs typeface="+mn-cs"/>
                        </a:rPr>
                        <a:t>Wider scope remains </a:t>
                      </a:r>
                      <a:endParaRPr lang="en-IN" dirty="0"/>
                    </a:p>
                  </a:txBody>
                  <a:tcPr/>
                </a:tc>
              </a:tr>
              <a:tr h="606442">
                <a:tc>
                  <a:txBody>
                    <a:bodyPr/>
                    <a:lstStyle/>
                    <a:p>
                      <a:r>
                        <a:rPr lang="en-IN" sz="1800" kern="1200" dirty="0" smtClean="0">
                          <a:solidFill>
                            <a:schemeClr val="dk1"/>
                          </a:solidFill>
                          <a:effectLst/>
                          <a:latin typeface="+mn-lt"/>
                          <a:ea typeface="+mn-ea"/>
                          <a:cs typeface="+mn-cs"/>
                        </a:rPr>
                        <a:t>5.</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Characteristics</a:t>
                      </a:r>
                      <a:endParaRPr lang="en-IN" dirty="0"/>
                    </a:p>
                  </a:txBody>
                  <a:tcPr/>
                </a:tc>
                <a:tc>
                  <a:txBody>
                    <a:bodyPr/>
                    <a:lstStyle/>
                    <a:p>
                      <a:r>
                        <a:rPr lang="en-IN" sz="1800" kern="1200" dirty="0" smtClean="0">
                          <a:solidFill>
                            <a:schemeClr val="dk1"/>
                          </a:solidFill>
                          <a:effectLst/>
                          <a:latin typeface="+mn-lt"/>
                          <a:ea typeface="+mn-ea"/>
                          <a:cs typeface="+mn-cs"/>
                        </a:rPr>
                        <a:t>It</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is more technical and tactical in nature.</a:t>
                      </a:r>
                      <a:endParaRPr lang="en-IN" dirty="0"/>
                    </a:p>
                  </a:txBody>
                  <a:tcPr/>
                </a:tc>
                <a:tc>
                  <a:txBody>
                    <a:bodyPr/>
                    <a:lstStyle/>
                    <a:p>
                      <a:r>
                        <a:rPr lang="en-IN" sz="1800" kern="1200" dirty="0" smtClean="0">
                          <a:solidFill>
                            <a:schemeClr val="dk1"/>
                          </a:solidFill>
                          <a:effectLst/>
                          <a:latin typeface="+mn-lt"/>
                          <a:ea typeface="+mn-ea"/>
                          <a:cs typeface="+mn-cs"/>
                        </a:rPr>
                        <a:t>It</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is linked to a firm's strategy and hence is fundamental in nature.</a:t>
                      </a:r>
                      <a:endParaRPr lang="en-IN" dirty="0"/>
                    </a:p>
                  </a:txBody>
                  <a:tcPr/>
                </a:tc>
              </a:tr>
              <a:tr h="1386154">
                <a:tc>
                  <a:txBody>
                    <a:bodyPr/>
                    <a:lstStyle/>
                    <a:p>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6. Hedging</a:t>
                      </a:r>
                      <a:endParaRPr lang="en-IN" dirty="0"/>
                    </a:p>
                  </a:txBody>
                  <a:tcPr/>
                </a:tc>
                <a:tc>
                  <a:txBody>
                    <a:bodyPr/>
                    <a:lstStyle/>
                    <a:p>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There</a:t>
                      </a:r>
                      <a:r>
                        <a:rPr lang="en-IN" sz="1800" kern="1200" baseline="0" dirty="0" smtClean="0">
                          <a:solidFill>
                            <a:schemeClr val="dk1"/>
                          </a:solidFill>
                          <a:effectLst/>
                          <a:latin typeface="+mn-lt"/>
                          <a:ea typeface="+mn-ea"/>
                          <a:cs typeface="+mn-cs"/>
                        </a:rPr>
                        <a:t> are</a:t>
                      </a:r>
                      <a:r>
                        <a:rPr lang="en-IN" sz="1800" kern="1200" dirty="0" smtClean="0">
                          <a:solidFill>
                            <a:schemeClr val="dk1"/>
                          </a:solidFill>
                          <a:effectLst/>
                          <a:latin typeface="+mn-lt"/>
                          <a:ea typeface="+mn-ea"/>
                          <a:cs typeface="+mn-cs"/>
                        </a:rPr>
                        <a:t> hedged more frequently by most companies.</a:t>
                      </a:r>
                      <a:endParaRPr lang="en-IN" dirty="0"/>
                    </a:p>
                  </a:txBody>
                  <a:tcPr/>
                </a:tc>
                <a:tc>
                  <a:txBody>
                    <a:bodyPr/>
                    <a:lstStyle/>
                    <a:p>
                      <a:r>
                        <a:rPr lang="en-IN" sz="1800" kern="1200" dirty="0" smtClean="0">
                          <a:solidFill>
                            <a:schemeClr val="dk1"/>
                          </a:solidFill>
                          <a:effectLst/>
                          <a:latin typeface="+mn-lt"/>
                          <a:ea typeface="+mn-ea"/>
                          <a:cs typeface="+mn-cs"/>
                        </a:rPr>
                        <a:t>Most firms seldom apply any hedging strategy for managing this</a:t>
                      </a:r>
                      <a:r>
                        <a:rPr lang="en-IN" sz="1800" kern="1200" baseline="0" dirty="0" smtClean="0">
                          <a:solidFill>
                            <a:schemeClr val="dk1"/>
                          </a:solidFill>
                          <a:effectLst/>
                          <a:latin typeface="+mn-lt"/>
                          <a:ea typeface="+mn-ea"/>
                          <a:cs typeface="+mn-cs"/>
                        </a:rPr>
                        <a:t> </a:t>
                      </a:r>
                      <a:r>
                        <a:rPr lang="en-IN" sz="1800" kern="1200" dirty="0" smtClean="0">
                          <a:solidFill>
                            <a:schemeClr val="dk1"/>
                          </a:solidFill>
                          <a:effectLst/>
                          <a:latin typeface="+mn-lt"/>
                          <a:ea typeface="+mn-ea"/>
                          <a:cs typeface="+mn-cs"/>
                        </a:rPr>
                        <a:t>exposure and used natural hedging.</a:t>
                      </a:r>
                      <a:endParaRPr lang="en-IN"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256584"/>
          </a:xfrm>
          <a:solidFill>
            <a:schemeClr val="accent2">
              <a:lumMod val="20000"/>
              <a:lumOff val="80000"/>
            </a:schemeClr>
          </a:solidFill>
        </p:spPr>
        <p:txBody>
          <a:bodyPr>
            <a:noAutofit/>
          </a:bodyPr>
          <a:lstStyle/>
          <a:p>
            <a:r>
              <a:rPr lang="en-IN" sz="2000" dirty="0" smtClean="0">
                <a:latin typeface="Times New Roman" panose="02020603050405020304" pitchFamily="18" charset="0"/>
                <a:cs typeface="Times New Roman" panose="02020603050405020304" pitchFamily="18" charset="0"/>
              </a:rPr>
              <a:t>The </a:t>
            </a:r>
            <a:r>
              <a:rPr lang="en-IN" sz="2000" dirty="0">
                <a:latin typeface="Times New Roman" panose="02020603050405020304" pitchFamily="18" charset="0"/>
                <a:cs typeface="Times New Roman" panose="02020603050405020304" pitchFamily="18" charset="0"/>
              </a:rPr>
              <a:t>firm may not have any transactions in foreign currency</a:t>
            </a:r>
            <a:r>
              <a:rPr lang="en-IN" sz="2000" dirty="0" smtClean="0">
                <a:latin typeface="Times New Roman" panose="02020603050405020304" pitchFamily="18" charset="0"/>
                <a:cs typeface="Times New Roman" panose="02020603050405020304" pitchFamily="18" charset="0"/>
              </a:rPr>
              <a:t>.</a:t>
            </a:r>
            <a:endParaRPr lang="en-IN" sz="2000" dirty="0" smtClean="0">
              <a:latin typeface="Times New Roman" panose="02020603050405020304" pitchFamily="18" charset="0"/>
              <a:cs typeface="Times New Roman" panose="02020603050405020304" pitchFamily="18" charset="0"/>
            </a:endParaRPr>
          </a:p>
          <a:p>
            <a:pPr marL="0" indent="0">
              <a:buNone/>
            </a:pPr>
            <a:r>
              <a:rPr lang="en-IN" sz="2000" dirty="0" smtClean="0">
                <a:latin typeface="Times New Roman" panose="02020603050405020304" pitchFamily="18" charset="0"/>
                <a:cs typeface="Times New Roman" panose="02020603050405020304" pitchFamily="18" charset="0"/>
              </a:rPr>
              <a:t> For </a:t>
            </a:r>
            <a:r>
              <a:rPr lang="en-IN" sz="2000" dirty="0">
                <a:latin typeface="Times New Roman" panose="02020603050405020304" pitchFamily="18" charset="0"/>
                <a:cs typeface="Times New Roman" panose="02020603050405020304" pitchFamily="18" charset="0"/>
              </a:rPr>
              <a:t>example, an Indian firm has no transaction in foreign exchange (no export no import) but its competitor firm imports its major raw materials and components (say, from Japan). The firm is exposed to operating exposure. if Yen depreciates against rupee, then imports from Japan will become cheaper. This benefit can be passed on the customers (competitor's prices become cheaper), thereby directly affecting the market share of the firm. </a:t>
            </a:r>
            <a:endParaRPr lang="en-IN" sz="2000" dirty="0" smtClean="0">
              <a:latin typeface="Times New Roman" panose="02020603050405020304" pitchFamily="18" charset="0"/>
              <a:cs typeface="Times New Roman" panose="02020603050405020304" pitchFamily="18" charset="0"/>
            </a:endParaRPr>
          </a:p>
          <a:p>
            <a:pPr marL="0" indent="0">
              <a:buNone/>
            </a:pPr>
            <a:endParaRPr lang="en-IN" sz="2000" dirty="0" smtClean="0">
              <a:latin typeface="Times New Roman" panose="02020603050405020304" pitchFamily="18" charset="0"/>
              <a:cs typeface="Times New Roman" panose="02020603050405020304" pitchFamily="18" charset="0"/>
            </a:endParaRPr>
          </a:p>
          <a:p>
            <a:r>
              <a:rPr lang="en-IN" sz="2000" dirty="0" smtClean="0">
                <a:latin typeface="Times New Roman" panose="02020603050405020304" pitchFamily="18" charset="0"/>
                <a:cs typeface="Times New Roman" panose="02020603050405020304" pitchFamily="18" charset="0"/>
              </a:rPr>
              <a:t>Changes </a:t>
            </a:r>
            <a:r>
              <a:rPr lang="en-IN" sz="2000" dirty="0">
                <a:latin typeface="Times New Roman" panose="02020603050405020304" pitchFamily="18" charset="0"/>
                <a:cs typeface="Times New Roman" panose="02020603050405020304" pitchFamily="18" charset="0"/>
              </a:rPr>
              <a:t>in exchange rate affect the company's competitive position in the market. This affects the company's </a:t>
            </a:r>
            <a:r>
              <a:rPr lang="en-IN" sz="2000" dirty="0" smtClean="0">
                <a:latin typeface="Times New Roman" panose="02020603050405020304" pitchFamily="18" charset="0"/>
                <a:cs typeface="Times New Roman" panose="02020603050405020304" pitchFamily="18" charset="0"/>
              </a:rPr>
              <a:t>profits (Operating cash flows). </a:t>
            </a:r>
            <a:r>
              <a:rPr lang="en-IN" sz="2000" b="1" dirty="0" smtClean="0">
                <a:latin typeface="Times New Roman" panose="02020603050405020304" pitchFamily="18" charset="0"/>
                <a:cs typeface="Times New Roman" panose="02020603050405020304" pitchFamily="18" charset="0"/>
              </a:rPr>
              <a:t>This </a:t>
            </a:r>
            <a:r>
              <a:rPr lang="en-IN" sz="2000" b="1" dirty="0">
                <a:latin typeface="Times New Roman" panose="02020603050405020304" pitchFamily="18" charset="0"/>
                <a:cs typeface="Times New Roman" panose="02020603050405020304" pitchFamily="18" charset="0"/>
              </a:rPr>
              <a:t>is known as operating exposure</a:t>
            </a:r>
            <a:r>
              <a:rPr lang="en-IN" sz="2000" b="1" dirty="0" smtClean="0">
                <a:latin typeface="Times New Roman" panose="02020603050405020304" pitchFamily="18" charset="0"/>
                <a:cs typeface="Times New Roman" panose="02020603050405020304" pitchFamily="18" charset="0"/>
              </a:rPr>
              <a:t>. </a:t>
            </a:r>
            <a:endParaRPr lang="en-IN" sz="2000" b="1" dirty="0" smtClean="0">
              <a:latin typeface="Times New Roman" panose="02020603050405020304" pitchFamily="18" charset="0"/>
              <a:cs typeface="Times New Roman" panose="02020603050405020304" pitchFamily="18" charset="0"/>
            </a:endParaRPr>
          </a:p>
          <a:p>
            <a:r>
              <a:rPr lang="en-IN" sz="2000" dirty="0" smtClean="0">
                <a:latin typeface="Times New Roman" panose="02020603050405020304" pitchFamily="18" charset="0"/>
                <a:cs typeface="Times New Roman" panose="02020603050405020304" pitchFamily="18" charset="0"/>
              </a:rPr>
              <a:t>Operating cash flows include </a:t>
            </a:r>
            <a:r>
              <a:rPr lang="en-IN" sz="2000" b="1" dirty="0" smtClean="0">
                <a:latin typeface="Times New Roman" panose="02020603050405020304" pitchFamily="18" charset="0"/>
                <a:cs typeface="Times New Roman" panose="02020603050405020304" pitchFamily="18" charset="0"/>
              </a:rPr>
              <a:t>future revenue and cost stream</a:t>
            </a:r>
            <a:r>
              <a:rPr lang="en-IN" sz="2000" dirty="0" smtClean="0">
                <a:latin typeface="Times New Roman" panose="02020603050405020304" pitchFamily="18" charset="0"/>
                <a:cs typeface="Times New Roman" panose="02020603050405020304" pitchFamily="18" charset="0"/>
              </a:rPr>
              <a:t>. </a:t>
            </a:r>
            <a:endParaRPr lang="en-IN" sz="2000" dirty="0" smtClean="0">
              <a:latin typeface="Times New Roman" panose="02020603050405020304" pitchFamily="18" charset="0"/>
              <a:cs typeface="Times New Roman" panose="02020603050405020304" pitchFamily="18" charset="0"/>
            </a:endParaRPr>
          </a:p>
          <a:p>
            <a:r>
              <a:rPr lang="en-IN" sz="2000" dirty="0"/>
              <a:t>Operating exposure is sometimes called </a:t>
            </a:r>
            <a:r>
              <a:rPr lang="en-IN" sz="2000" b="1" dirty="0"/>
              <a:t>economic exposure.</a:t>
            </a:r>
            <a:br>
              <a:rPr lang="en-IN"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en-US" sz="2500" b="1" dirty="0" smtClean="0"/>
              <a:t>Problems</a:t>
            </a:r>
            <a:endParaRPr lang="en-IN" sz="2500" b="1" dirty="0"/>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nSpc>
                <a:spcPct val="150000"/>
              </a:lnSpc>
              <a:buNone/>
            </a:pPr>
            <a:r>
              <a:rPr lang="en-IN" sz="2000" dirty="0">
                <a:latin typeface="Times New Roman" panose="02020603050405020304" pitchFamily="18" charset="0"/>
                <a:cs typeface="Times New Roman" panose="02020603050405020304" pitchFamily="18" charset="0"/>
              </a:rPr>
              <a:t>An exporter has exported </a:t>
            </a:r>
            <a:r>
              <a:rPr lang="en-IN" sz="2000" b="1" dirty="0">
                <a:latin typeface="Times New Roman" panose="02020603050405020304" pitchFamily="18" charset="0"/>
                <a:cs typeface="Times New Roman" panose="02020603050405020304" pitchFamily="18" charset="0"/>
              </a:rPr>
              <a:t>100 articles for 50$ </a:t>
            </a:r>
            <a:r>
              <a:rPr lang="en-IN" sz="2000" dirty="0">
                <a:latin typeface="Times New Roman" panose="02020603050405020304" pitchFamily="18" charset="0"/>
                <a:cs typeface="Times New Roman" panose="02020603050405020304" pitchFamily="18" charset="0"/>
              </a:rPr>
              <a:t>each. At the same time he has imported </a:t>
            </a:r>
            <a:r>
              <a:rPr lang="en-IN" sz="2000" b="1" dirty="0">
                <a:latin typeface="Times New Roman" panose="02020603050405020304" pitchFamily="18" charset="0"/>
                <a:cs typeface="Times New Roman" panose="02020603050405020304" pitchFamily="18" charset="0"/>
              </a:rPr>
              <a:t>100 units of material at 10 Euros</a:t>
            </a:r>
            <a:r>
              <a:rPr lang="en-IN" sz="2000" dirty="0">
                <a:latin typeface="Times New Roman" panose="02020603050405020304" pitchFamily="18" charset="0"/>
                <a:cs typeface="Times New Roman" panose="02020603050405020304" pitchFamily="18" charset="0"/>
              </a:rPr>
              <a:t>. He has incurred other variable </a:t>
            </a:r>
            <a:r>
              <a:rPr lang="en-IN" sz="2000" b="1" dirty="0">
                <a:latin typeface="Times New Roman" panose="02020603050405020304" pitchFamily="18" charset="0"/>
                <a:cs typeface="Times New Roman" panose="02020603050405020304" pitchFamily="18" charset="0"/>
              </a:rPr>
              <a:t>expenses of </a:t>
            </a:r>
            <a:r>
              <a:rPr lang="en-IN" sz="2000" b="1" dirty="0" smtClean="0">
                <a:latin typeface="Times New Roman" panose="02020603050405020304" pitchFamily="18" charset="0"/>
                <a:cs typeface="Times New Roman" panose="02020603050405020304" pitchFamily="18" charset="0"/>
              </a:rPr>
              <a:t>Rs.20,000</a:t>
            </a:r>
            <a:r>
              <a:rPr lang="en-IN" sz="2000" dirty="0">
                <a:latin typeface="Times New Roman" panose="02020603050405020304" pitchFamily="18" charset="0"/>
                <a:cs typeface="Times New Roman" panose="02020603050405020304" pitchFamily="18" charset="0"/>
              </a:rPr>
              <a:t>. At the time of entering into contract the exchange rate </a:t>
            </a:r>
            <a:r>
              <a:rPr lang="en-IN" sz="2000" b="1" dirty="0">
                <a:latin typeface="Times New Roman" panose="02020603050405020304" pitchFamily="18" charset="0"/>
                <a:cs typeface="Times New Roman" panose="02020603050405020304" pitchFamily="18" charset="0"/>
              </a:rPr>
              <a:t>is 68/$. </a:t>
            </a:r>
            <a:r>
              <a:rPr lang="en-IN" sz="2000" dirty="0">
                <a:latin typeface="Times New Roman" panose="02020603050405020304" pitchFamily="18" charset="0"/>
                <a:cs typeface="Times New Roman" panose="02020603050405020304" pitchFamily="18" charset="0"/>
              </a:rPr>
              <a:t>At the time of export, it is </a:t>
            </a:r>
            <a:r>
              <a:rPr lang="en-IN" sz="2000" b="1" dirty="0">
                <a:latin typeface="Times New Roman" panose="02020603050405020304" pitchFamily="18" charset="0"/>
                <a:cs typeface="Times New Roman" panose="02020603050405020304" pitchFamily="18" charset="0"/>
              </a:rPr>
              <a:t>66. </a:t>
            </a:r>
            <a:r>
              <a:rPr lang="en-IN" sz="2000" dirty="0">
                <a:latin typeface="Times New Roman" panose="02020603050405020304" pitchFamily="18" charset="0"/>
                <a:cs typeface="Times New Roman" panose="02020603050405020304" pitchFamily="18" charset="0"/>
              </a:rPr>
              <a:t>At the </a:t>
            </a:r>
            <a:r>
              <a:rPr lang="en-IN" sz="2000" dirty="0" smtClean="0">
                <a:latin typeface="Times New Roman" panose="02020603050405020304" pitchFamily="18" charset="0"/>
                <a:cs typeface="Times New Roman" panose="02020603050405020304" pitchFamily="18" charset="0"/>
              </a:rPr>
              <a:t>time </a:t>
            </a:r>
            <a:r>
              <a:rPr lang="en-IN" sz="2000" dirty="0">
                <a:latin typeface="Times New Roman" panose="02020603050405020304" pitchFamily="18" charset="0"/>
                <a:cs typeface="Times New Roman" panose="02020603050405020304" pitchFamily="18" charset="0"/>
              </a:rPr>
              <a:t>of order of materials the exchange rate Rupees / Euros </a:t>
            </a:r>
            <a:r>
              <a:rPr lang="en-IN" sz="2000" dirty="0" smtClean="0">
                <a:latin typeface="Times New Roman" panose="02020603050405020304" pitchFamily="18" charset="0"/>
                <a:cs typeface="Times New Roman" panose="02020603050405020304" pitchFamily="18" charset="0"/>
              </a:rPr>
              <a:t>is </a:t>
            </a:r>
            <a:r>
              <a:rPr lang="en-IN" sz="2000" b="1" dirty="0" err="1" smtClean="0">
                <a:latin typeface="Times New Roman" panose="02020603050405020304" pitchFamily="18" charset="0"/>
                <a:cs typeface="Times New Roman" panose="02020603050405020304" pitchFamily="18" charset="0"/>
              </a:rPr>
              <a:t>Rs</a:t>
            </a:r>
            <a:r>
              <a:rPr lang="en-IN" sz="2000" b="1" dirty="0" smtClean="0">
                <a:latin typeface="Times New Roman" panose="02020603050405020304" pitchFamily="18" charset="0"/>
                <a:cs typeface="Times New Roman" panose="02020603050405020304" pitchFamily="18" charset="0"/>
              </a:rPr>
              <a:t>. </a:t>
            </a:r>
            <a:r>
              <a:rPr lang="en-IN" sz="2000" b="1" dirty="0">
                <a:latin typeface="Times New Roman" panose="02020603050405020304" pitchFamily="18" charset="0"/>
                <a:cs typeface="Times New Roman" panose="02020603050405020304" pitchFamily="18" charset="0"/>
              </a:rPr>
              <a:t>85. </a:t>
            </a:r>
            <a:r>
              <a:rPr lang="en-IN" sz="2000" dirty="0">
                <a:latin typeface="Times New Roman" panose="02020603050405020304" pitchFamily="18" charset="0"/>
                <a:cs typeface="Times New Roman" panose="02020603050405020304" pitchFamily="18" charset="0"/>
              </a:rPr>
              <a:t>At the time of import, it is </a:t>
            </a:r>
            <a:r>
              <a:rPr lang="en-IN" sz="2000" b="1" dirty="0" err="1" smtClean="0">
                <a:latin typeface="Times New Roman" panose="02020603050405020304" pitchFamily="18" charset="0"/>
                <a:cs typeface="Times New Roman" panose="02020603050405020304" pitchFamily="18" charset="0"/>
              </a:rPr>
              <a:t>Rs</a:t>
            </a:r>
            <a:r>
              <a:rPr lang="en-IN" sz="2000" b="1" dirty="0" smtClean="0">
                <a:latin typeface="Times New Roman" panose="02020603050405020304" pitchFamily="18" charset="0"/>
                <a:cs typeface="Times New Roman" panose="02020603050405020304" pitchFamily="18" charset="0"/>
              </a:rPr>
              <a:t>. </a:t>
            </a:r>
            <a:r>
              <a:rPr lang="en-IN" sz="2000" b="1" dirty="0">
                <a:latin typeface="Times New Roman" panose="02020603050405020304" pitchFamily="18" charset="0"/>
                <a:cs typeface="Times New Roman" panose="02020603050405020304" pitchFamily="18" charset="0"/>
              </a:rPr>
              <a:t>88. </a:t>
            </a:r>
            <a:r>
              <a:rPr lang="en-IN" sz="2000" dirty="0">
                <a:latin typeface="Times New Roman" panose="02020603050405020304" pitchFamily="18" charset="0"/>
                <a:cs typeface="Times New Roman" panose="02020603050405020304" pitchFamily="18" charset="0"/>
              </a:rPr>
              <a:t>Suppose the price elasticity of the goods is 2. Find out transaction exposure, transaction loss and operating or economic exposure.</a:t>
            </a:r>
            <a:br>
              <a:rPr lang="en-IN"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a:p>
            <a:pPr algn="just">
              <a:lnSpc>
                <a:spcPct val="150000"/>
              </a:lnSpc>
            </a:pP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endParaRPr lang="en-IN" dirty="0"/>
          </a:p>
        </p:txBody>
      </p:sp>
      <p:sp>
        <p:nvSpPr>
          <p:cNvPr id="3" name="Content Placeholder 2"/>
          <p:cNvSpPr>
            <a:spLocks noGrp="1"/>
          </p:cNvSpPr>
          <p:nvPr>
            <p:ph idx="1"/>
          </p:nvPr>
        </p:nvSpPr>
        <p:spPr>
          <a:xfrm>
            <a:off x="457200" y="1412776"/>
            <a:ext cx="8229600" cy="5112568"/>
          </a:xfrm>
          <a:solidFill>
            <a:schemeClr val="accent2">
              <a:lumMod val="20000"/>
              <a:lumOff val="80000"/>
            </a:schemeClr>
          </a:solidFill>
        </p:spPr>
        <p:txBody>
          <a:bodyPr>
            <a:noAutofit/>
          </a:bodyPr>
          <a:lstStyle/>
          <a:p>
            <a:pPr marL="457200" indent="-457200">
              <a:buAutoNum type="alphaUcParenR"/>
            </a:pPr>
            <a:r>
              <a:rPr lang="en-IN" sz="2000" dirty="0" smtClean="0"/>
              <a:t>        Exposure </a:t>
            </a:r>
            <a:r>
              <a:rPr lang="en-IN" sz="2000" dirty="0"/>
              <a:t>in export  </a:t>
            </a:r>
            <a:r>
              <a:rPr lang="en-IN" sz="2000" dirty="0" smtClean="0"/>
              <a:t>           =   100 </a:t>
            </a:r>
            <a:r>
              <a:rPr lang="en-IN" sz="2000" dirty="0"/>
              <a:t>x 50 </a:t>
            </a:r>
            <a:r>
              <a:rPr lang="en-IN" sz="2000" dirty="0" smtClean="0"/>
              <a:t>= USD </a:t>
            </a:r>
            <a:r>
              <a:rPr lang="en-IN" sz="2000" dirty="0"/>
              <a:t>5000</a:t>
            </a:r>
            <a:br>
              <a:rPr lang="en-IN" sz="2000" dirty="0"/>
            </a:br>
            <a:br>
              <a:rPr lang="en-IN" sz="2000" dirty="0"/>
            </a:br>
            <a:r>
              <a:rPr lang="en-IN" sz="2000" dirty="0" smtClean="0"/>
              <a:t>	Exposure </a:t>
            </a:r>
            <a:r>
              <a:rPr lang="en-IN" sz="2000" dirty="0"/>
              <a:t>in terms of </a:t>
            </a:r>
            <a:r>
              <a:rPr lang="en-IN" sz="2000" dirty="0" smtClean="0"/>
              <a:t>INR  </a:t>
            </a:r>
            <a:r>
              <a:rPr lang="en-IN" sz="2000" dirty="0"/>
              <a:t>= </a:t>
            </a:r>
            <a:r>
              <a:rPr lang="en-IN" sz="2000" dirty="0" smtClean="0"/>
              <a:t>  5000 </a:t>
            </a:r>
            <a:r>
              <a:rPr lang="en-IN" sz="2000" dirty="0"/>
              <a:t>x 68 = INR 3,40,000</a:t>
            </a:r>
            <a:br>
              <a:rPr lang="en-IN" sz="2000" dirty="0"/>
            </a:br>
            <a:br>
              <a:rPr lang="en-IN" sz="2000" dirty="0"/>
            </a:br>
            <a:r>
              <a:rPr lang="en-IN" sz="2000" dirty="0" smtClean="0"/>
              <a:t>			     	    </a:t>
            </a:r>
            <a:r>
              <a:rPr lang="en-IN" sz="2000" u="sng" dirty="0" smtClean="0"/>
              <a:t>(</a:t>
            </a:r>
            <a:r>
              <a:rPr lang="en-IN" sz="2000" u="sng" dirty="0"/>
              <a:t>68 - 66)</a:t>
            </a:r>
            <a:br>
              <a:rPr lang="en-IN" sz="2000" dirty="0"/>
            </a:br>
            <a:r>
              <a:rPr lang="en-IN" sz="2000" dirty="0" smtClean="0"/>
              <a:t>	Transaction loss </a:t>
            </a:r>
            <a:r>
              <a:rPr lang="en-IN" sz="2000" dirty="0"/>
              <a:t>= 3,40,000 </a:t>
            </a:r>
            <a:r>
              <a:rPr lang="en-IN" sz="2000" dirty="0" smtClean="0"/>
              <a:t>x      68		= </a:t>
            </a:r>
            <a:r>
              <a:rPr lang="en-IN" sz="2000" b="1" dirty="0" smtClean="0"/>
              <a:t>INR 10,000</a:t>
            </a:r>
            <a:br>
              <a:rPr lang="en-IN" sz="2000" dirty="0"/>
            </a:br>
            <a:r>
              <a:rPr lang="en-IN" sz="2000" dirty="0" smtClean="0"/>
              <a:t>				</a:t>
            </a:r>
            <a:r>
              <a:rPr lang="en-IN" sz="1600" dirty="0" smtClean="0"/>
              <a:t>or</a:t>
            </a:r>
            <a:br>
              <a:rPr lang="en-IN" sz="1600" dirty="0"/>
            </a:br>
            <a:r>
              <a:rPr lang="en-IN" sz="1600" dirty="0" smtClean="0"/>
              <a:t>		               </a:t>
            </a:r>
            <a:r>
              <a:rPr lang="en-IN" sz="1600" b="1" dirty="0" smtClean="0"/>
              <a:t> USD </a:t>
            </a:r>
            <a:r>
              <a:rPr lang="en-IN" sz="1600" b="1" dirty="0"/>
              <a:t>5000 x 2 = INR </a:t>
            </a:r>
            <a:r>
              <a:rPr lang="en-IN" sz="1600" b="1" dirty="0" smtClean="0"/>
              <a:t>10,000</a:t>
            </a:r>
            <a:br>
              <a:rPr lang="en-IN" sz="1600" b="1" dirty="0"/>
            </a:br>
            <a:br>
              <a:rPr lang="en-IN" sz="2000" dirty="0"/>
            </a:br>
            <a:r>
              <a:rPr lang="en-IN" sz="2000" dirty="0" smtClean="0"/>
              <a:t>B)	Exposure </a:t>
            </a:r>
            <a:r>
              <a:rPr lang="en-IN" sz="2000" dirty="0"/>
              <a:t>in imports = 100 x 10 = Euros 1,000</a:t>
            </a:r>
            <a:br>
              <a:rPr lang="en-IN" sz="2000" dirty="0"/>
            </a:br>
            <a:br>
              <a:rPr lang="en-IN" sz="2000" dirty="0"/>
            </a:br>
            <a:r>
              <a:rPr lang="en-IN" sz="2000" dirty="0" smtClean="0"/>
              <a:t>	Exposure </a:t>
            </a:r>
            <a:r>
              <a:rPr lang="en-IN" sz="2000" dirty="0"/>
              <a:t>in terms of INR = 1,000 x 85 = INR 85,000</a:t>
            </a:r>
            <a:br>
              <a:rPr lang="en-IN" sz="2000" dirty="0"/>
            </a:br>
            <a:br>
              <a:rPr lang="en-IN" sz="2000" dirty="0"/>
            </a:br>
            <a:r>
              <a:rPr lang="en-IN" sz="2000" dirty="0" smtClean="0"/>
              <a:t>	Transaction </a:t>
            </a:r>
            <a:r>
              <a:rPr lang="en-IN" sz="2000" dirty="0"/>
              <a:t>loss = 85,000 </a:t>
            </a:r>
            <a:r>
              <a:rPr lang="en-IN" sz="2000" dirty="0" smtClean="0"/>
              <a:t>x </a:t>
            </a:r>
            <a:r>
              <a:rPr lang="en-IN" sz="2000" u="sng" dirty="0" smtClean="0"/>
              <a:t>(88-85</a:t>
            </a:r>
            <a:r>
              <a:rPr lang="en-IN" sz="2000" u="sng" dirty="0"/>
              <a:t>)</a:t>
            </a:r>
            <a:r>
              <a:rPr lang="en-IN" sz="2000" dirty="0"/>
              <a:t> </a:t>
            </a:r>
            <a:r>
              <a:rPr lang="en-IN" sz="2000" dirty="0" smtClean="0"/>
              <a:t>= </a:t>
            </a:r>
            <a:r>
              <a:rPr lang="en-IN" sz="2000" b="1" dirty="0" smtClean="0"/>
              <a:t>INR 3,000</a:t>
            </a:r>
            <a:endParaRPr lang="en-IN" sz="2000" b="1" dirty="0" smtClean="0"/>
          </a:p>
          <a:p>
            <a:pPr marL="400050" lvl="1" indent="0">
              <a:buNone/>
            </a:pPr>
            <a:r>
              <a:rPr lang="en-IN" sz="1600" dirty="0"/>
              <a:t>	</a:t>
            </a:r>
            <a:r>
              <a:rPr lang="en-IN" sz="1600" dirty="0" smtClean="0"/>
              <a:t>			      85</a:t>
            </a:r>
            <a:br>
              <a:rPr lang="en-IN" sz="1600" dirty="0"/>
            </a:br>
            <a:r>
              <a:rPr lang="en-IN" sz="1600" dirty="0" smtClean="0"/>
              <a:t>				or</a:t>
            </a:r>
            <a:br>
              <a:rPr lang="en-IN" sz="1600" dirty="0"/>
            </a:br>
            <a:r>
              <a:rPr lang="en-IN" sz="1600" dirty="0" smtClean="0"/>
              <a:t>			</a:t>
            </a:r>
            <a:r>
              <a:rPr lang="en-IN" sz="1600" b="1" dirty="0" smtClean="0"/>
              <a:t>Euro </a:t>
            </a:r>
            <a:r>
              <a:rPr lang="en-IN" sz="1600" b="1" dirty="0"/>
              <a:t>1000 x 3= INR 3,000</a:t>
            </a:r>
            <a:br>
              <a:rPr lang="en-IN" sz="1600" dirty="0"/>
            </a:br>
            <a:br>
              <a:rPr lang="en-IN" sz="1600" dirty="0"/>
            </a:br>
            <a:endParaRPr lang="en-IN"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IN" sz="2200" dirty="0" smtClean="0"/>
              <a:t>	Total </a:t>
            </a:r>
            <a:r>
              <a:rPr lang="en-IN" sz="2200" dirty="0"/>
              <a:t>exposure </a:t>
            </a:r>
            <a:r>
              <a:rPr lang="en-IN" sz="2200" dirty="0" smtClean="0"/>
              <a:t>            =     3,40,000+85,000 </a:t>
            </a:r>
            <a:r>
              <a:rPr lang="en-IN" sz="2200" dirty="0"/>
              <a:t>= INR 4,25,000</a:t>
            </a:r>
            <a:br>
              <a:rPr lang="en-IN" sz="2200" dirty="0"/>
            </a:br>
            <a:br>
              <a:rPr lang="en-IN" sz="2200" dirty="0"/>
            </a:br>
            <a:r>
              <a:rPr lang="en-IN" sz="2200" dirty="0" smtClean="0"/>
              <a:t>	Total </a:t>
            </a:r>
            <a:r>
              <a:rPr lang="en-IN" sz="2200" dirty="0"/>
              <a:t>transaction loss = </a:t>
            </a:r>
            <a:r>
              <a:rPr lang="en-IN" sz="2200" dirty="0" smtClean="0"/>
              <a:t>    10,000</a:t>
            </a:r>
            <a:r>
              <a:rPr lang="en-IN" sz="2200" dirty="0"/>
              <a:t>+ 3,000 = INR 13,000</a:t>
            </a:r>
            <a:br>
              <a:rPr lang="en-IN" sz="2200" dirty="0"/>
            </a:br>
            <a:endParaRPr lang="en-IN"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fontScale="92500"/>
          </a:bodyPr>
          <a:lstStyle/>
          <a:p>
            <a:r>
              <a:rPr lang="en-IN" sz="2200" b="1" dirty="0"/>
              <a:t>Operating exposure (or economic exposure) is calculated as below</a:t>
            </a:r>
            <a:r>
              <a:rPr lang="en-IN" sz="2200" b="1" dirty="0" smtClean="0"/>
              <a:t>:</a:t>
            </a:r>
            <a:endParaRPr lang="en-IN" sz="2200" b="1" dirty="0" smtClean="0"/>
          </a:p>
          <a:p>
            <a:endParaRPr lang="en-IN" sz="2200" dirty="0"/>
          </a:p>
          <a:p>
            <a:pPr marL="0" indent="0">
              <a:buNone/>
            </a:pPr>
            <a:r>
              <a:rPr lang="en-IN" sz="2200" dirty="0" smtClean="0"/>
              <a:t>	</a:t>
            </a:r>
            <a:r>
              <a:rPr lang="en-IN" sz="2200" b="1" dirty="0" smtClean="0"/>
              <a:t>Export </a:t>
            </a:r>
            <a:r>
              <a:rPr lang="en-IN" sz="2200" b="1" dirty="0"/>
              <a:t>earnings  </a:t>
            </a:r>
            <a:r>
              <a:rPr lang="en-IN" sz="2200" b="1" dirty="0" smtClean="0"/>
              <a:t>   = </a:t>
            </a:r>
            <a:r>
              <a:rPr lang="en-IN" sz="2200" b="1" dirty="0"/>
              <a:t>USD 5000 x 68 = INR 3,40,000</a:t>
            </a:r>
            <a:br>
              <a:rPr lang="en-IN" sz="2200" b="1" dirty="0"/>
            </a:br>
            <a:br>
              <a:rPr lang="en-IN" sz="2200" dirty="0"/>
            </a:br>
            <a:r>
              <a:rPr lang="en-IN" sz="2200" dirty="0" smtClean="0"/>
              <a:t>	Import cost	     = </a:t>
            </a:r>
            <a:r>
              <a:rPr lang="en-IN" sz="2200" dirty="0"/>
              <a:t>Euro 1000 x 85 = INR 85,000 </a:t>
            </a:r>
            <a:endParaRPr lang="en-IN" sz="2200" dirty="0" smtClean="0"/>
          </a:p>
          <a:p>
            <a:pPr marL="0" indent="0">
              <a:buNone/>
            </a:pPr>
            <a:r>
              <a:rPr lang="en-IN" sz="2200" dirty="0"/>
              <a:t>	</a:t>
            </a:r>
            <a:r>
              <a:rPr lang="en-IN" sz="2200" dirty="0" smtClean="0"/>
              <a:t>Variable </a:t>
            </a:r>
            <a:r>
              <a:rPr lang="en-IN" sz="2200" dirty="0"/>
              <a:t>expenses </a:t>
            </a:r>
            <a:r>
              <a:rPr lang="en-IN" sz="2200" dirty="0" smtClean="0"/>
              <a:t> = </a:t>
            </a:r>
            <a:r>
              <a:rPr lang="en-IN" sz="2200" dirty="0"/>
              <a:t>INR 20,000 (given</a:t>
            </a:r>
            <a:r>
              <a:rPr lang="en-IN" sz="2200" dirty="0" smtClean="0"/>
              <a:t>)</a:t>
            </a:r>
            <a:br>
              <a:rPr lang="en-IN" sz="2200" dirty="0"/>
            </a:br>
            <a:br>
              <a:rPr lang="en-IN" sz="2200" dirty="0"/>
            </a:br>
            <a:r>
              <a:rPr lang="en-IN" sz="2200" dirty="0" smtClean="0"/>
              <a:t>	</a:t>
            </a:r>
            <a:r>
              <a:rPr lang="en-IN" sz="2200" b="1" dirty="0" smtClean="0"/>
              <a:t>Total </a:t>
            </a:r>
            <a:r>
              <a:rPr lang="en-IN" sz="2200" b="1" dirty="0"/>
              <a:t>cost = </a:t>
            </a:r>
            <a:r>
              <a:rPr lang="en-IN" sz="2200" b="1" dirty="0" smtClean="0"/>
              <a:t>85,000 + 20,000 = INR </a:t>
            </a:r>
            <a:r>
              <a:rPr lang="en-IN" sz="2200" b="1" dirty="0"/>
              <a:t>1,05,000</a:t>
            </a:r>
            <a:br>
              <a:rPr lang="en-IN" sz="2200" b="1" dirty="0"/>
            </a:br>
            <a:br>
              <a:rPr lang="en-IN" sz="2200" dirty="0"/>
            </a:br>
            <a:r>
              <a:rPr lang="en-IN" sz="2200" dirty="0" smtClean="0"/>
              <a:t>	</a:t>
            </a:r>
            <a:r>
              <a:rPr lang="en-IN" sz="2200" b="1" dirty="0" smtClean="0"/>
              <a:t>Original </a:t>
            </a:r>
            <a:r>
              <a:rPr lang="en-IN" sz="2200" b="1" dirty="0"/>
              <a:t>profit </a:t>
            </a:r>
            <a:r>
              <a:rPr lang="en-IN" sz="2200" dirty="0"/>
              <a:t>= 3,40,000 - 1,05,000 = </a:t>
            </a:r>
            <a:r>
              <a:rPr lang="en-IN" sz="2200" b="1" dirty="0"/>
              <a:t>2,35,000</a:t>
            </a:r>
            <a:r>
              <a:rPr lang="en-IN" sz="2200" dirty="0"/>
              <a:t> </a:t>
            </a:r>
            <a:endParaRPr lang="en-IN" sz="2200" dirty="0" smtClean="0"/>
          </a:p>
          <a:p>
            <a:pPr marL="0" indent="0">
              <a:buNone/>
            </a:pPr>
            <a:endParaRPr lang="en-IN" sz="2200" dirty="0"/>
          </a:p>
          <a:p>
            <a:pPr marL="0" indent="0">
              <a:buNone/>
            </a:pPr>
            <a:br>
              <a:rPr lang="en-IN" sz="2200" dirty="0"/>
            </a:br>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Autofit/>
          </a:bodyPr>
          <a:lstStyle/>
          <a:p>
            <a:pPr marL="0" indent="0">
              <a:lnSpc>
                <a:spcPct val="150000"/>
              </a:lnSpc>
              <a:buNone/>
            </a:pPr>
            <a:r>
              <a:rPr lang="en-IN" sz="2000" dirty="0" smtClean="0"/>
              <a:t>	Revised </a:t>
            </a:r>
            <a:r>
              <a:rPr lang="en-IN" sz="2000" dirty="0"/>
              <a:t>price after export </a:t>
            </a:r>
            <a:r>
              <a:rPr lang="en-IN" sz="2000" dirty="0" smtClean="0"/>
              <a:t>     = 68/66*50 = 51.5</a:t>
            </a:r>
            <a:br>
              <a:rPr lang="en-IN" sz="2000" dirty="0"/>
            </a:br>
            <a:r>
              <a:rPr lang="en-IN" sz="2000" dirty="0" smtClean="0"/>
              <a:t>	% </a:t>
            </a:r>
            <a:r>
              <a:rPr lang="en-IN" sz="2000" dirty="0"/>
              <a:t>of increase in price </a:t>
            </a:r>
            <a:r>
              <a:rPr lang="en-IN" sz="2000" dirty="0" smtClean="0"/>
              <a:t>	     =  1.5/50*100  = 3</a:t>
            </a:r>
            <a:br>
              <a:rPr lang="en-IN" sz="2000" dirty="0"/>
            </a:br>
            <a:r>
              <a:rPr lang="en-IN" sz="2000" dirty="0" smtClean="0"/>
              <a:t>	Elasticity </a:t>
            </a:r>
            <a:r>
              <a:rPr lang="en-IN" sz="2000" dirty="0"/>
              <a:t>of demand </a:t>
            </a:r>
            <a:r>
              <a:rPr lang="en-IN" sz="2000" dirty="0" smtClean="0"/>
              <a:t>	     = </a:t>
            </a:r>
            <a:r>
              <a:rPr lang="en-IN" sz="2000" dirty="0"/>
              <a:t>2 (given)</a:t>
            </a:r>
            <a:br>
              <a:rPr lang="en-IN" sz="2000" dirty="0"/>
            </a:br>
            <a:r>
              <a:rPr lang="en-IN" sz="2000" dirty="0" smtClean="0"/>
              <a:t>	Decrease </a:t>
            </a:r>
            <a:r>
              <a:rPr lang="en-IN" sz="2000" dirty="0"/>
              <a:t>in demand due to increase in price = 3 x 2 = </a:t>
            </a:r>
            <a:r>
              <a:rPr lang="en-IN" sz="2000" dirty="0" smtClean="0"/>
              <a:t>6</a:t>
            </a:r>
            <a:br>
              <a:rPr lang="en-IN" sz="2000" dirty="0"/>
            </a:br>
            <a:r>
              <a:rPr lang="en-IN" sz="2000" dirty="0" smtClean="0"/>
              <a:t>		</a:t>
            </a:r>
            <a:r>
              <a:rPr lang="en-IN" sz="2000" b="1" dirty="0" smtClean="0"/>
              <a:t>Demand</a:t>
            </a:r>
            <a:r>
              <a:rPr lang="en-IN" sz="2000" dirty="0" smtClean="0"/>
              <a:t> 	</a:t>
            </a:r>
            <a:r>
              <a:rPr lang="en-IN" sz="2000" dirty="0"/>
              <a:t> </a:t>
            </a:r>
            <a:r>
              <a:rPr lang="en-IN" sz="2000" dirty="0" smtClean="0"/>
              <a:t>     = 100 - 6  = 94</a:t>
            </a:r>
            <a:br>
              <a:rPr lang="en-IN" sz="2000" dirty="0"/>
            </a:br>
            <a:br>
              <a:rPr lang="en-IN" sz="2000" dirty="0"/>
            </a:br>
            <a:r>
              <a:rPr lang="en-IN" sz="2000" dirty="0" smtClean="0"/>
              <a:t>	</a:t>
            </a:r>
            <a:endParaRPr lang="en-IN"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lnSpc>
                <a:spcPct val="150000"/>
              </a:lnSpc>
              <a:buNone/>
            </a:pPr>
            <a:r>
              <a:rPr lang="en-IN" sz="2000" dirty="0" smtClean="0"/>
              <a:t>	</a:t>
            </a:r>
            <a:r>
              <a:rPr lang="en-IN" sz="2000" b="1" dirty="0" smtClean="0"/>
              <a:t>Revised export earnings</a:t>
            </a:r>
            <a:r>
              <a:rPr lang="en-IN" sz="2000" dirty="0" smtClean="0"/>
              <a:t> = 94 x 51.5 x 66 = INR </a:t>
            </a:r>
            <a:r>
              <a:rPr lang="en-IN" sz="2000" b="1" u="sng" dirty="0" smtClean="0"/>
              <a:t>3,19,506</a:t>
            </a:r>
            <a:r>
              <a:rPr lang="en-IN" sz="2000" dirty="0" smtClean="0"/>
              <a:t> </a:t>
            </a:r>
            <a:endParaRPr lang="en-IN" sz="2000" dirty="0" smtClean="0"/>
          </a:p>
          <a:p>
            <a:pPr marL="0" indent="0">
              <a:lnSpc>
                <a:spcPct val="150000"/>
              </a:lnSpc>
              <a:buNone/>
            </a:pPr>
            <a:r>
              <a:rPr lang="en-IN" sz="2000" dirty="0" smtClean="0"/>
              <a:t>   	Revised import cost = 94 x 10 x 88            = INR 82720 </a:t>
            </a:r>
            <a:endParaRPr lang="en-IN" sz="2000" dirty="0" smtClean="0"/>
          </a:p>
          <a:p>
            <a:pPr marL="0" indent="0">
              <a:lnSpc>
                <a:spcPct val="150000"/>
              </a:lnSpc>
              <a:buNone/>
            </a:pPr>
            <a:r>
              <a:rPr lang="en-IN" sz="2000" dirty="0" smtClean="0"/>
              <a:t>   	Variable expenses for 100 units                 = 20,000</a:t>
            </a:r>
            <a:br>
              <a:rPr lang="en-IN" sz="2000" dirty="0" smtClean="0"/>
            </a:br>
            <a:r>
              <a:rPr lang="en-IN" sz="2000" dirty="0" smtClean="0"/>
              <a:t>	Variable </a:t>
            </a:r>
            <a:r>
              <a:rPr lang="en-IN" sz="2000" dirty="0"/>
              <a:t>expenses for 94 units = 20,000 x 94/100 = INR 18,800 </a:t>
            </a:r>
            <a:endParaRPr lang="en-IN" sz="2000" dirty="0" smtClean="0"/>
          </a:p>
          <a:p>
            <a:pPr marL="0" indent="0">
              <a:buNone/>
            </a:pPr>
            <a:r>
              <a:rPr lang="en-IN" sz="2000" dirty="0"/>
              <a:t>	</a:t>
            </a:r>
            <a:r>
              <a:rPr lang="en-IN" sz="2000" dirty="0" smtClean="0"/>
              <a:t>	</a:t>
            </a:r>
            <a:r>
              <a:rPr lang="en-IN" sz="2000" b="1" dirty="0" smtClean="0"/>
              <a:t>Total </a:t>
            </a:r>
            <a:r>
              <a:rPr lang="en-IN" sz="2000" b="1" dirty="0"/>
              <a:t>Cost</a:t>
            </a:r>
            <a:r>
              <a:rPr lang="en-IN" sz="2000" dirty="0"/>
              <a:t> = 82,720+18,800 </a:t>
            </a:r>
            <a:r>
              <a:rPr lang="en-IN" sz="2000" dirty="0" smtClean="0"/>
              <a:t>        =    </a:t>
            </a:r>
            <a:r>
              <a:rPr lang="en-IN" sz="2000" b="1" dirty="0" smtClean="0"/>
              <a:t>INR </a:t>
            </a:r>
            <a:r>
              <a:rPr lang="en-IN" sz="2000" b="1" u="sng" dirty="0"/>
              <a:t>1,01,520</a:t>
            </a:r>
            <a:br>
              <a:rPr lang="en-IN" sz="2000" dirty="0"/>
            </a:br>
            <a:br>
              <a:rPr lang="en-IN" sz="2000" dirty="0"/>
            </a:br>
            <a:r>
              <a:rPr lang="en-IN" sz="2000" dirty="0" smtClean="0"/>
              <a:t>	</a:t>
            </a:r>
            <a:r>
              <a:rPr lang="en-IN" sz="2000" b="1" dirty="0" smtClean="0"/>
              <a:t>Revised </a:t>
            </a:r>
            <a:r>
              <a:rPr lang="en-IN" sz="2000" b="1" dirty="0"/>
              <a:t>profit</a:t>
            </a:r>
            <a:r>
              <a:rPr lang="en-IN" sz="2000" dirty="0"/>
              <a:t> = </a:t>
            </a:r>
            <a:r>
              <a:rPr lang="en-IN" sz="2000" dirty="0" smtClean="0"/>
              <a:t>3,19,506 -1,01,520= </a:t>
            </a:r>
            <a:r>
              <a:rPr lang="en-IN" sz="2000" b="1" dirty="0"/>
              <a:t>INR </a:t>
            </a:r>
            <a:r>
              <a:rPr lang="en-IN" sz="2000" b="1" u="sng" dirty="0"/>
              <a:t>217986</a:t>
            </a:r>
            <a:br>
              <a:rPr lang="en-IN" sz="2000" dirty="0"/>
            </a:br>
            <a:br>
              <a:rPr lang="en-IN" sz="2000" dirty="0"/>
            </a:br>
            <a:endParaRPr lang="en-IN" sz="2000" dirty="0" smtClean="0"/>
          </a:p>
          <a:p>
            <a:pPr marL="0" indent="0">
              <a:buNone/>
            </a:pPr>
            <a:r>
              <a:rPr lang="en-IN" sz="2000" dirty="0"/>
              <a:t>	</a:t>
            </a:r>
            <a:r>
              <a:rPr lang="en-IN" sz="2000" b="1" dirty="0" smtClean="0"/>
              <a:t>Loss </a:t>
            </a:r>
            <a:r>
              <a:rPr lang="en-IN" sz="2000" b="1" dirty="0"/>
              <a:t>due to </a:t>
            </a:r>
            <a:r>
              <a:rPr lang="en-IN" sz="2000" b="1" dirty="0" smtClean="0"/>
              <a:t>operating exposure</a:t>
            </a:r>
            <a:r>
              <a:rPr lang="en-IN" sz="2000" dirty="0" smtClean="0"/>
              <a:t> </a:t>
            </a:r>
            <a:r>
              <a:rPr lang="en-IN" sz="2000" dirty="0"/>
              <a:t>= </a:t>
            </a:r>
            <a:r>
              <a:rPr lang="en-IN" sz="2000" dirty="0" smtClean="0"/>
              <a:t>2,35,000- 217986 </a:t>
            </a:r>
            <a:r>
              <a:rPr lang="en-IN" sz="2000" dirty="0"/>
              <a:t>= </a:t>
            </a:r>
            <a:r>
              <a:rPr lang="en-IN" sz="2000" b="1" dirty="0"/>
              <a:t>INR </a:t>
            </a:r>
            <a:r>
              <a:rPr lang="en-IN" sz="2000" b="1" dirty="0" smtClean="0"/>
              <a:t>17,014</a:t>
            </a:r>
            <a:endParaRPr lang="en-IN" sz="2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10223</Words>
  <Application>WPS Presentation</Application>
  <PresentationFormat>On-screen Show (4:3)</PresentationFormat>
  <Paragraphs>172</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Arial</vt:lpstr>
      <vt:lpstr>SimSun</vt:lpstr>
      <vt:lpstr>Wingdings</vt:lpstr>
      <vt:lpstr>Times New Roman</vt:lpstr>
      <vt:lpstr>Calibri</vt:lpstr>
      <vt:lpstr>Microsoft YaHei</vt:lpstr>
      <vt:lpstr>Arial Unicode MS</vt:lpstr>
      <vt:lpstr>Office Theme</vt:lpstr>
      <vt:lpstr>Operating exposure</vt:lpstr>
      <vt:lpstr>OPERATING EXPOSURE </vt:lpstr>
      <vt:lpstr>PowerPoint 演示文稿</vt:lpstr>
      <vt:lpstr>Problems</vt:lpstr>
      <vt:lpstr>PowerPoint 演示文稿</vt:lpstr>
      <vt:lpstr>PowerPoint 演示文稿</vt:lpstr>
      <vt:lpstr>PowerPoint 演示文稿</vt:lpstr>
      <vt:lpstr>PowerPoint 演示文稿</vt:lpstr>
      <vt:lpstr>PowerPoint 演示文稿</vt:lpstr>
      <vt:lpstr>Management of Economic or Operating Exposure </vt:lpstr>
      <vt:lpstr>Technique or Methods of Managing Operating Exposure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Difference between Transaction Exposure and Operating Exposure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33</cp:revision>
  <dcterms:created xsi:type="dcterms:W3CDTF">2023-06-10T08:44:00Z</dcterms:created>
  <dcterms:modified xsi:type="dcterms:W3CDTF">2024-08-31T07:23:07Z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4ECE99D3BA6A4B2CBF3E0FB25139B28D_12</vt:lpwstr>
  </property>
  <property fmtid="{D5CDD505-2E9C-101B-9397-08002B2CF9AE}" pid="3" name="KSOProductBuildVer">
    <vt:lpwstr>1033-12.2.0.17562</vt:lpwstr>
  </property>
</Properties>
</file>