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3" r:id="rId9"/>
    <p:sldId id="264" r:id="rId10"/>
    <p:sldId id="265" r:id="rId11"/>
    <p:sldId id="266" r:id="rId12"/>
    <p:sldId id="267" r:id="rId13"/>
    <p:sldId id="268" r:id="rId14"/>
    <p:sldId id="262" r:id="rId15"/>
    <p:sldId id="269" r:id="rId16"/>
    <p:sldId id="270" r:id="rId17"/>
    <p:sldId id="271" r:id="rId18"/>
    <p:sldId id="272" r:id="rId19"/>
    <p:sldId id="273" r:id="rId20"/>
    <p:sldId id="274" r:id="rId21"/>
    <p:sldId id="275" r:id="rId22"/>
    <p:sldId id="279" r:id="rId23"/>
    <p:sldId id="276" r:id="rId24"/>
    <p:sldId id="277" r:id="rId25"/>
    <p:sldId id="284" r:id="rId26"/>
    <p:sldId id="280" r:id="rId27"/>
    <p:sldId id="281" r:id="rId28"/>
    <p:sldId id="282" r:id="rId29"/>
    <p:sldId id="285" r:id="rId30"/>
    <p:sldId id="286" r:id="rId31"/>
    <p:sldId id="287"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E2E84CD-3145-460D-B569-55B36AC7B40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E2E84CD-3145-460D-B569-55B36AC7B40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E2E84CD-3145-460D-B569-55B36AC7B40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E2E84CD-3145-460D-B569-55B36AC7B40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DE2E84CD-3145-460D-B569-55B36AC7B40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DE2E84CD-3145-460D-B569-55B36AC7B40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DE2E84CD-3145-460D-B569-55B36AC7B40A}"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E2E84CD-3145-460D-B569-55B36AC7B40A}"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E84CD-3145-460D-B569-55B36AC7B40A}"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E2E84CD-3145-460D-B569-55B36AC7B40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E2E84CD-3145-460D-B569-55B36AC7B40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B51E5-C346-48C4-890C-76C1C0F4831B}"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2E84CD-3145-460D-B569-55B36AC7B40A}"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B51E5-C346-48C4-890C-76C1C0F4831B}"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b="1" dirty="0" smtClean="0">
                <a:solidFill>
                  <a:srgbClr val="FF0000"/>
                </a:solidFill>
              </a:rPr>
              <a:t>Political exposure</a:t>
            </a:r>
            <a:endParaRPr lang="en-IN" sz="3500" b="1" dirty="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997152"/>
          </a:xfrm>
          <a:solidFill>
            <a:schemeClr val="accent3">
              <a:lumMod val="20000"/>
              <a:lumOff val="80000"/>
            </a:schemeClr>
          </a:solidFill>
        </p:spPr>
        <p:txBody>
          <a:bodyPr>
            <a:normAutofit lnSpcReduction="10000"/>
          </a:bodyPr>
          <a:lstStyle/>
          <a:p>
            <a:pPr marL="0" indent="0">
              <a:lnSpc>
                <a:spcPct val="150000"/>
              </a:lnSpc>
              <a:buNone/>
            </a:pPr>
            <a:r>
              <a:rPr lang="en-IN" sz="2000" b="1" dirty="0" smtClean="0"/>
              <a:t>5. Terrorism </a:t>
            </a:r>
            <a:r>
              <a:rPr lang="en-IN" sz="2000" b="1" dirty="0"/>
              <a:t>consultants:</a:t>
            </a:r>
            <a:r>
              <a:rPr lang="en-IN" sz="2000" dirty="0"/>
              <a:t> </a:t>
            </a:r>
            <a:endParaRPr lang="en-IN" sz="2000" dirty="0" smtClean="0"/>
          </a:p>
          <a:p>
            <a:pPr marL="0" indent="0">
              <a:lnSpc>
                <a:spcPct val="150000"/>
              </a:lnSpc>
              <a:buNone/>
            </a:pPr>
            <a:r>
              <a:rPr lang="en-IN" sz="2000" dirty="0"/>
              <a:t>	</a:t>
            </a:r>
            <a:r>
              <a:rPr lang="en-IN" sz="2000" dirty="0" smtClean="0"/>
              <a:t>To </a:t>
            </a:r>
            <a:r>
              <a:rPr lang="en-IN" sz="2000" dirty="0"/>
              <a:t>manage terrorism risk, MNCs hire consultants in counterterrorism </a:t>
            </a:r>
            <a:r>
              <a:rPr lang="en-IN" sz="2000" b="1" dirty="0"/>
              <a:t>to train employees </a:t>
            </a:r>
            <a:r>
              <a:rPr lang="en-IN" sz="2000" dirty="0"/>
              <a:t>to cope with the threat of terrorism</a:t>
            </a:r>
            <a:r>
              <a:rPr lang="en-IN" sz="2000" dirty="0" smtClean="0"/>
              <a:t>.</a:t>
            </a:r>
            <a:endParaRPr lang="en-IN" sz="2000" dirty="0" smtClean="0"/>
          </a:p>
          <a:p>
            <a:pPr marL="0" indent="0">
              <a:lnSpc>
                <a:spcPct val="150000"/>
              </a:lnSpc>
              <a:buNone/>
            </a:pPr>
            <a:endParaRPr lang="en-IN" sz="2000" dirty="0"/>
          </a:p>
          <a:p>
            <a:pPr marL="0" indent="0">
              <a:buNone/>
            </a:pPr>
            <a:r>
              <a:rPr lang="en-IN" sz="2000" b="1" dirty="0"/>
              <a:t>6. Invaluable status:</a:t>
            </a:r>
            <a:r>
              <a:rPr lang="en-IN" sz="2000" dirty="0"/>
              <a:t> </a:t>
            </a:r>
            <a:endParaRPr lang="en-IN" sz="2000" dirty="0" smtClean="0"/>
          </a:p>
          <a:p>
            <a:pPr marL="0" indent="0">
              <a:lnSpc>
                <a:spcPct val="150000"/>
              </a:lnSpc>
              <a:buNone/>
            </a:pPr>
            <a:r>
              <a:rPr lang="en-IN" sz="2000" dirty="0"/>
              <a:t>	</a:t>
            </a:r>
            <a:r>
              <a:rPr lang="en-IN" sz="2000" dirty="0" smtClean="0"/>
              <a:t>Achieving </a:t>
            </a:r>
            <a:r>
              <a:rPr lang="en-IN" sz="2000" dirty="0"/>
              <a:t>a status of </a:t>
            </a:r>
            <a:r>
              <a:rPr lang="en-IN" sz="2000" b="1" dirty="0"/>
              <a:t>indispensability</a:t>
            </a:r>
            <a:r>
              <a:rPr lang="en-IN" sz="2000" dirty="0"/>
              <a:t> is an effective strategy for firms that have </a:t>
            </a:r>
            <a:r>
              <a:rPr lang="en-IN" sz="2000" b="1" dirty="0"/>
              <a:t>exclusive access to high technology or specific products</a:t>
            </a:r>
            <a:r>
              <a:rPr lang="en-IN" sz="2000" dirty="0"/>
              <a:t>. Such companies keep research and development out of the reach of their politically vulnerable subsidiaries and, at the same time, </a:t>
            </a:r>
            <a:r>
              <a:rPr lang="en-IN" sz="2000" b="1" dirty="0"/>
              <a:t>enhance their bargaining power with host governments by emphasizing their contributions to the economy.</a:t>
            </a:r>
            <a:endParaRPr lang="en-IN" sz="2000" b="1" dirty="0"/>
          </a:p>
          <a:p>
            <a:endParaRPr lang="en-IN"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a:t>7. Minimizing fixed investments:</a:t>
            </a:r>
            <a:r>
              <a:rPr lang="en-IN" sz="2000" dirty="0"/>
              <a:t> </a:t>
            </a:r>
            <a:endParaRPr lang="en-IN" sz="2000" dirty="0" smtClean="0"/>
          </a:p>
          <a:p>
            <a:pPr marL="0" indent="0">
              <a:lnSpc>
                <a:spcPct val="150000"/>
              </a:lnSpc>
              <a:buNone/>
            </a:pPr>
            <a:r>
              <a:rPr lang="en-IN" sz="2000" dirty="0"/>
              <a:t>	</a:t>
            </a:r>
            <a:r>
              <a:rPr lang="en-IN" sz="2000" dirty="0" smtClean="0"/>
              <a:t>Political </a:t>
            </a:r>
            <a:r>
              <a:rPr lang="en-IN" sz="2000" dirty="0"/>
              <a:t>risk, of course, is always related to the amount of capital at risk. Given equal political risk, an alternative with comparably </a:t>
            </a:r>
            <a:r>
              <a:rPr lang="en-IN" sz="2000" b="1" dirty="0"/>
              <a:t>lower exposed capital amounts</a:t>
            </a:r>
            <a:r>
              <a:rPr lang="en-IN" sz="2000" dirty="0"/>
              <a:t> is preferable. A company can decide to </a:t>
            </a:r>
            <a:r>
              <a:rPr lang="en-IN" sz="2000" b="1" dirty="0"/>
              <a:t>lease facilities</a:t>
            </a:r>
            <a:r>
              <a:rPr lang="en-IN" sz="2000" dirty="0"/>
              <a:t> instead of buying them, or it can rely more on outside suppliers, provided they exist.</a:t>
            </a:r>
            <a:endParaRPr lang="en-IN" sz="2000" dirty="0"/>
          </a:p>
          <a:p>
            <a:pPr>
              <a:lnSpc>
                <a:spcPct val="150000"/>
              </a:lnSpc>
            </a:pPr>
            <a:endParaRPr lang="en-IN"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a:t>8. Political risk insurance:</a:t>
            </a:r>
            <a:r>
              <a:rPr lang="en-IN" sz="2000" dirty="0"/>
              <a:t> </a:t>
            </a:r>
            <a:endParaRPr lang="en-IN" sz="2000" dirty="0" smtClean="0"/>
          </a:p>
          <a:p>
            <a:pPr marL="0" indent="0">
              <a:lnSpc>
                <a:spcPct val="150000"/>
              </a:lnSpc>
              <a:buNone/>
            </a:pPr>
            <a:r>
              <a:rPr lang="en-IN" sz="2000" dirty="0"/>
              <a:t>	</a:t>
            </a:r>
            <a:r>
              <a:rPr lang="en-IN" sz="2000" dirty="0" smtClean="0"/>
              <a:t>As </a:t>
            </a:r>
            <a:r>
              <a:rPr lang="en-IN" sz="2000" dirty="0"/>
              <a:t>a final recourse, global companies can purchase insurance to cover their political risk. Political risk insurance can offset large potential losses</a:t>
            </a:r>
            <a:r>
              <a:rPr lang="en-IN" sz="2000" dirty="0" smtClean="0"/>
              <a:t>.</a:t>
            </a:r>
            <a:endParaRPr lang="en-I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2500" b="1" dirty="0" smtClean="0"/>
              <a:t>Management of Interest Rate Exposure</a:t>
            </a:r>
            <a:br>
              <a:rPr lang="en-IN" sz="2500" b="1" dirty="0" smtClean="0"/>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50000"/>
              </a:lnSpc>
            </a:pPr>
            <a:r>
              <a:rPr lang="en-IN" sz="2200" dirty="0" smtClean="0">
                <a:latin typeface="Times New Roman" panose="02020603050405020304" pitchFamily="18" charset="0"/>
                <a:cs typeface="Times New Roman" panose="02020603050405020304" pitchFamily="18" charset="0"/>
              </a:rPr>
              <a:t>Interest </a:t>
            </a:r>
            <a:r>
              <a:rPr lang="en-IN" sz="2200" dirty="0">
                <a:latin typeface="Times New Roman" panose="02020603050405020304" pitchFamily="18" charset="0"/>
                <a:cs typeface="Times New Roman" panose="02020603050405020304" pitchFamily="18" charset="0"/>
              </a:rPr>
              <a:t>rate risk </a:t>
            </a:r>
            <a:r>
              <a:rPr lang="en-IN" sz="2200" b="1" dirty="0">
                <a:latin typeface="Times New Roman" panose="02020603050405020304" pitchFamily="18" charset="0"/>
                <a:cs typeface="Times New Roman" panose="02020603050405020304" pitchFamily="18" charset="0"/>
              </a:rPr>
              <a:t>exists in an interest-bearing asset</a:t>
            </a:r>
            <a:r>
              <a:rPr lang="en-IN" sz="2200" dirty="0">
                <a:latin typeface="Times New Roman" panose="02020603050405020304" pitchFamily="18" charset="0"/>
                <a:cs typeface="Times New Roman" panose="02020603050405020304" pitchFamily="18" charset="0"/>
              </a:rPr>
              <a:t>, such as a loan or a bond, due to the possibility of a change in the asset's value </a:t>
            </a:r>
            <a:r>
              <a:rPr lang="en-IN" sz="2200" b="1" dirty="0">
                <a:latin typeface="Times New Roman" panose="02020603050405020304" pitchFamily="18" charset="0"/>
                <a:cs typeface="Times New Roman" panose="02020603050405020304" pitchFamily="18" charset="0"/>
              </a:rPr>
              <a:t>resulting from the variability of interest rates. </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2500" b="1" dirty="0"/>
              <a:t>Meaning of Interest Rate Risk</a:t>
            </a:r>
            <a:br>
              <a:rPr lang="en-IN" sz="2500" b="1" dirty="0"/>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50000"/>
              </a:lnSpc>
            </a:pPr>
            <a:r>
              <a:rPr lang="en-IN" sz="2000" dirty="0"/>
              <a:t>Interest rate risk is the risk that arises when the absolute level of interest rates fluctuate. </a:t>
            </a:r>
            <a:endParaRPr lang="en-IN" sz="2000" dirty="0" smtClean="0"/>
          </a:p>
          <a:p>
            <a:pPr>
              <a:lnSpc>
                <a:spcPct val="150000"/>
              </a:lnSpc>
            </a:pPr>
            <a:r>
              <a:rPr lang="en-IN" sz="2000" dirty="0" smtClean="0"/>
              <a:t>Interest </a:t>
            </a:r>
            <a:r>
              <a:rPr lang="en-IN" sz="2000" dirty="0"/>
              <a:t>rate risk </a:t>
            </a:r>
            <a:r>
              <a:rPr lang="en-IN" sz="2000" b="1" dirty="0"/>
              <a:t>directly affects the values of fixed-income securities</a:t>
            </a:r>
            <a:r>
              <a:rPr lang="en-IN" sz="2000" dirty="0"/>
              <a:t>. </a:t>
            </a:r>
            <a:endParaRPr lang="en-IN" sz="2000" dirty="0" smtClean="0"/>
          </a:p>
          <a:p>
            <a:pPr>
              <a:lnSpc>
                <a:spcPct val="150000"/>
              </a:lnSpc>
            </a:pPr>
            <a:r>
              <a:rPr lang="en-IN" sz="2000" dirty="0"/>
              <a:t>I</a:t>
            </a:r>
            <a:r>
              <a:rPr lang="en-IN" sz="2000" dirty="0" smtClean="0"/>
              <a:t>nterest </a:t>
            </a:r>
            <a:r>
              <a:rPr lang="en-IN" sz="2000" dirty="0"/>
              <a:t>rates and bond prices are inversely </a:t>
            </a:r>
            <a:r>
              <a:rPr lang="en-IN" sz="2000" dirty="0" smtClean="0"/>
              <a:t>related.</a:t>
            </a:r>
            <a:endParaRPr lang="en-IN" sz="2000" dirty="0" smtClean="0"/>
          </a:p>
          <a:p>
            <a:pPr>
              <a:lnSpc>
                <a:spcPct val="150000"/>
              </a:lnSpc>
            </a:pPr>
            <a:r>
              <a:rPr lang="en-IN" sz="2000" dirty="0" smtClean="0"/>
              <a:t>In </a:t>
            </a:r>
            <a:r>
              <a:rPr lang="en-IN" sz="2000" dirty="0"/>
              <a:t>short the </a:t>
            </a:r>
            <a:r>
              <a:rPr lang="en-IN" sz="2000" b="1" dirty="0"/>
              <a:t>risk of value depreciation of bonds</a:t>
            </a:r>
            <a:r>
              <a:rPr lang="en-IN" sz="2000" dirty="0"/>
              <a:t> and other fixed-income investments because of </a:t>
            </a:r>
            <a:r>
              <a:rPr lang="en-IN" sz="2000" b="1" dirty="0"/>
              <a:t>market fluctuations</a:t>
            </a:r>
            <a:r>
              <a:rPr lang="en-IN" sz="2000" dirty="0"/>
              <a:t> is known as interest rate risk,</a:t>
            </a:r>
            <a:endParaRPr lang="en-IN" sz="2000" dirty="0"/>
          </a:p>
          <a:p>
            <a:pPr>
              <a:lnSpc>
                <a:spcPct val="150000"/>
              </a:lnSpc>
            </a:pPr>
            <a:endParaRPr lang="en-IN"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2">
              <a:lumMod val="40000"/>
              <a:lumOff val="60000"/>
            </a:schemeClr>
          </a:solidFill>
        </p:spPr>
        <p:txBody>
          <a:bodyPr>
            <a:normAutofit/>
          </a:bodyPr>
          <a:lstStyle/>
          <a:p>
            <a:r>
              <a:rPr lang="en-US" sz="3000" dirty="0" smtClean="0"/>
              <a:t>Example </a:t>
            </a:r>
            <a:endParaRPr lang="en-IN" sz="3000" dirty="0"/>
          </a:p>
        </p:txBody>
      </p:sp>
      <p:sp>
        <p:nvSpPr>
          <p:cNvPr id="3" name="Content Placeholder 2"/>
          <p:cNvSpPr>
            <a:spLocks noGrp="1"/>
          </p:cNvSpPr>
          <p:nvPr>
            <p:ph idx="1"/>
          </p:nvPr>
        </p:nvSpPr>
        <p:spPr>
          <a:xfrm>
            <a:off x="457200" y="1124744"/>
            <a:ext cx="8229600" cy="5001419"/>
          </a:xfrm>
          <a:solidFill>
            <a:schemeClr val="accent3">
              <a:lumMod val="20000"/>
              <a:lumOff val="80000"/>
            </a:schemeClr>
          </a:solidFill>
        </p:spPr>
        <p:txBody>
          <a:bodyPr>
            <a:noAutofit/>
          </a:bodyPr>
          <a:lstStyle/>
          <a:p>
            <a:pPr marL="0" indent="0">
              <a:buNone/>
            </a:pPr>
            <a:r>
              <a:rPr lang="en-IN" sz="2000" dirty="0" err="1" smtClean="0"/>
              <a:t>Mr</a:t>
            </a:r>
            <a:r>
              <a:rPr lang="en-IN" sz="2000" dirty="0" err="1"/>
              <a:t>.</a:t>
            </a:r>
            <a:r>
              <a:rPr lang="en-IN" sz="2000" dirty="0"/>
              <a:t> Das invests 10,000 on bonds of value 100 each. These securities offer a fixed </a:t>
            </a:r>
            <a:r>
              <a:rPr lang="en-IN" sz="2000" b="1" dirty="0"/>
              <a:t>return of 5%</a:t>
            </a:r>
            <a:r>
              <a:rPr lang="en-IN" sz="2000" dirty="0"/>
              <a:t> per annum. </a:t>
            </a:r>
            <a:endParaRPr lang="en-IN" sz="2000" dirty="0" smtClean="0"/>
          </a:p>
          <a:p>
            <a:pPr marL="0" indent="0">
              <a:buNone/>
            </a:pPr>
            <a:r>
              <a:rPr lang="en-IN" sz="2000" dirty="0"/>
              <a:t>	</a:t>
            </a:r>
            <a:r>
              <a:rPr lang="en-IN" sz="2000" dirty="0" smtClean="0"/>
              <a:t>In </a:t>
            </a:r>
            <a:r>
              <a:rPr lang="en-IN" sz="2000" dirty="0"/>
              <a:t>a 1-year period, the total value of an investment would be as </a:t>
            </a:r>
            <a:r>
              <a:rPr lang="en-IN" sz="2000" dirty="0" smtClean="0"/>
              <a:t>follows:</a:t>
            </a:r>
            <a:endParaRPr lang="en-IN" sz="2000" dirty="0" smtClean="0"/>
          </a:p>
          <a:p>
            <a:pPr marL="0" indent="0">
              <a:buNone/>
            </a:pPr>
            <a:r>
              <a:rPr lang="en-IN" sz="2000" dirty="0"/>
              <a:t>	</a:t>
            </a:r>
            <a:r>
              <a:rPr lang="en-IN" sz="2000" dirty="0" smtClean="0"/>
              <a:t> = 10,000</a:t>
            </a:r>
            <a:r>
              <a:rPr lang="en-IN" sz="2000" dirty="0"/>
              <a:t>+ 5% of 10,000 = 10,000+ 500 = </a:t>
            </a:r>
            <a:r>
              <a:rPr lang="en-IN" sz="2000" b="1" dirty="0"/>
              <a:t>10,500</a:t>
            </a:r>
            <a:endParaRPr lang="en-IN" sz="2000" b="1" dirty="0"/>
          </a:p>
          <a:p>
            <a:pPr marL="0" indent="0">
              <a:buNone/>
            </a:pPr>
            <a:endParaRPr lang="en-IN" sz="2000" dirty="0"/>
          </a:p>
          <a:p>
            <a:r>
              <a:rPr lang="en-IN" sz="2000" dirty="0"/>
              <a:t>Now, if the interest rate on </a:t>
            </a:r>
            <a:r>
              <a:rPr lang="en-IN" sz="2000" b="1" dirty="0"/>
              <a:t>newly issued securities is offered at 6% </a:t>
            </a:r>
            <a:r>
              <a:rPr lang="en-IN" sz="2000" dirty="0"/>
              <a:t>per annum, the total </a:t>
            </a:r>
            <a:r>
              <a:rPr lang="en-IN" sz="2000" dirty="0" smtClean="0"/>
              <a:t>revenue:</a:t>
            </a:r>
            <a:endParaRPr lang="en-IN" sz="2000" dirty="0"/>
          </a:p>
          <a:p>
            <a:pPr marL="0" indent="0">
              <a:buNone/>
            </a:pPr>
            <a:r>
              <a:rPr lang="en-IN" sz="2000" dirty="0"/>
              <a:t>	</a:t>
            </a:r>
            <a:r>
              <a:rPr lang="en-IN" sz="2000" dirty="0" smtClean="0"/>
              <a:t>= 10,000</a:t>
            </a:r>
            <a:r>
              <a:rPr lang="en-IN" sz="2000" dirty="0"/>
              <a:t>+ 6% of 10,000 = 10,000+600 = </a:t>
            </a:r>
            <a:r>
              <a:rPr lang="en-IN" sz="2000" b="1" dirty="0"/>
              <a:t>10,600</a:t>
            </a:r>
            <a:endParaRPr lang="en-IN" sz="2000" b="1" dirty="0"/>
          </a:p>
          <a:p>
            <a:r>
              <a:rPr lang="en-IN" sz="2000" dirty="0"/>
              <a:t> </a:t>
            </a:r>
            <a:r>
              <a:rPr lang="en-IN" sz="2000" dirty="0" err="1" smtClean="0"/>
              <a:t>Mr</a:t>
            </a:r>
            <a:r>
              <a:rPr lang="en-IN" sz="2000" dirty="0" err="1"/>
              <a:t>.</a:t>
            </a:r>
            <a:r>
              <a:rPr lang="en-IN" sz="2000" dirty="0"/>
              <a:t> Das </a:t>
            </a:r>
            <a:r>
              <a:rPr lang="en-IN" sz="2000" b="1" dirty="0"/>
              <a:t>misses out on 100</a:t>
            </a:r>
            <a:r>
              <a:rPr lang="en-IN" sz="2000" dirty="0"/>
              <a:t> when the interest rate offered on fixed securities increase to 6</a:t>
            </a:r>
            <a:r>
              <a:rPr lang="en-IN" sz="2000" dirty="0" smtClean="0"/>
              <a:t>%.</a:t>
            </a:r>
            <a:endParaRPr lang="en-IN" sz="2000" dirty="0" smtClean="0"/>
          </a:p>
          <a:p>
            <a:r>
              <a:rPr lang="en-IN" sz="2000" dirty="0" smtClean="0"/>
              <a:t> </a:t>
            </a:r>
            <a:r>
              <a:rPr lang="en-IN" sz="2000" b="1" dirty="0"/>
              <a:t>This risk of devaluation of a bond due to an increase in its interest rate </a:t>
            </a:r>
            <a:r>
              <a:rPr lang="en-IN" sz="2000" dirty="0"/>
              <a:t>is known as the interest rate risk.</a:t>
            </a:r>
            <a:endParaRPr lang="en-IN" sz="2000" dirty="0"/>
          </a:p>
          <a:p>
            <a:endParaRPr lang="en-IN"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accent2">
              <a:lumMod val="40000"/>
              <a:lumOff val="60000"/>
            </a:schemeClr>
          </a:solidFill>
        </p:spPr>
        <p:txBody>
          <a:bodyPr>
            <a:normAutofit/>
          </a:bodyPr>
          <a:lstStyle/>
          <a:p>
            <a:r>
              <a:rPr lang="en-IN" sz="2500" b="1" dirty="0"/>
              <a:t>Types of Interest Rate Risks</a:t>
            </a:r>
            <a:endParaRPr lang="en-IN" sz="2500" b="1" dirty="0"/>
          </a:p>
        </p:txBody>
      </p:sp>
      <p:sp>
        <p:nvSpPr>
          <p:cNvPr id="3" name="Content Placeholder 2"/>
          <p:cNvSpPr>
            <a:spLocks noGrp="1"/>
          </p:cNvSpPr>
          <p:nvPr>
            <p:ph idx="1"/>
          </p:nvPr>
        </p:nvSpPr>
        <p:spPr>
          <a:xfrm>
            <a:off x="457200" y="980728"/>
            <a:ext cx="8229600" cy="5145435"/>
          </a:xfrm>
          <a:solidFill>
            <a:schemeClr val="accent3">
              <a:lumMod val="20000"/>
              <a:lumOff val="80000"/>
            </a:schemeClr>
          </a:solidFill>
        </p:spPr>
        <p:txBody>
          <a:bodyPr>
            <a:noAutofit/>
          </a:bodyPr>
          <a:lstStyle/>
          <a:p>
            <a:pPr marL="514350" indent="-514350">
              <a:buAutoNum type="romanLcParenR"/>
            </a:pPr>
            <a:r>
              <a:rPr lang="en-IN" sz="2000" b="1" dirty="0" smtClean="0"/>
              <a:t>Price </a:t>
            </a:r>
            <a:r>
              <a:rPr lang="en-IN" sz="2000" b="1" dirty="0"/>
              <a:t>risk: </a:t>
            </a:r>
            <a:endParaRPr lang="en-IN" sz="2000" b="1" dirty="0"/>
          </a:p>
          <a:p>
            <a:pPr marL="0" indent="0">
              <a:buNone/>
            </a:pPr>
            <a:r>
              <a:rPr lang="en-IN" sz="2000" dirty="0" smtClean="0"/>
              <a:t>        It is the </a:t>
            </a:r>
            <a:r>
              <a:rPr lang="en-IN" sz="2000" dirty="0"/>
              <a:t>risk of change in the price of an investment bond or </a:t>
            </a:r>
            <a:r>
              <a:rPr lang="en-IN" sz="2000" dirty="0" smtClean="0"/>
              <a:t>certificate.</a:t>
            </a:r>
            <a:endParaRPr lang="en-IN" sz="2000" dirty="0" smtClean="0"/>
          </a:p>
          <a:p>
            <a:pPr marL="0" indent="0">
              <a:buNone/>
            </a:pPr>
            <a:endParaRPr lang="en-IN" sz="2000" dirty="0"/>
          </a:p>
          <a:p>
            <a:pPr marL="0" indent="0">
              <a:buNone/>
            </a:pPr>
            <a:r>
              <a:rPr lang="en-IN" sz="2000" b="1" dirty="0"/>
              <a:t>ii) </a:t>
            </a:r>
            <a:r>
              <a:rPr lang="en-IN" sz="2000" b="1" dirty="0" smtClean="0"/>
              <a:t>Reinvestment </a:t>
            </a:r>
            <a:r>
              <a:rPr lang="en-IN" sz="2000" b="1" dirty="0"/>
              <a:t>risk: </a:t>
            </a:r>
            <a:endParaRPr lang="en-IN" sz="2000" b="1" dirty="0" smtClean="0"/>
          </a:p>
          <a:p>
            <a:pPr marL="0" indent="0">
              <a:buNone/>
            </a:pPr>
            <a:r>
              <a:rPr lang="en-IN" sz="2000" dirty="0"/>
              <a:t>	</a:t>
            </a:r>
            <a:r>
              <a:rPr lang="en-IN" sz="2000" dirty="0" smtClean="0"/>
              <a:t>The </a:t>
            </a:r>
            <a:r>
              <a:rPr lang="en-IN" sz="2000" dirty="0"/>
              <a:t>risk of change in their interest rate might lead to the selling of the securities. In turn, this can lead to a loss of opportunity to re-invest in the current interest rate. This is called reinvestment risk. </a:t>
            </a:r>
            <a:r>
              <a:rPr lang="en-IN" sz="2000" dirty="0" smtClean="0"/>
              <a:t>It </a:t>
            </a:r>
            <a:r>
              <a:rPr lang="en-IN" sz="2000" dirty="0"/>
              <a:t>can be further divided into 2 </a:t>
            </a:r>
            <a:r>
              <a:rPr lang="en-IN" sz="2000" dirty="0" smtClean="0"/>
              <a:t>categories:</a:t>
            </a:r>
            <a:endParaRPr lang="en-IN" sz="2000" dirty="0" smtClean="0"/>
          </a:p>
          <a:p>
            <a:pPr marL="0" indent="0">
              <a:buNone/>
            </a:pPr>
            <a:endParaRPr lang="en-IN" sz="2000" dirty="0"/>
          </a:p>
          <a:p>
            <a:pPr marL="0" indent="0">
              <a:buNone/>
            </a:pPr>
            <a:r>
              <a:rPr lang="en-IN" sz="2000" dirty="0"/>
              <a:t>	</a:t>
            </a:r>
            <a:r>
              <a:rPr lang="en-IN" sz="2000" b="1" dirty="0" smtClean="0"/>
              <a:t>(</a:t>
            </a:r>
            <a:r>
              <a:rPr lang="en-IN" sz="2000" b="1" dirty="0"/>
              <a:t>a) Duration risk:</a:t>
            </a:r>
            <a:r>
              <a:rPr lang="en-IN" sz="2000" dirty="0"/>
              <a:t> This is the risk due to the probability of unwillingness to extend an investment beyond its maturity period</a:t>
            </a:r>
            <a:r>
              <a:rPr lang="en-IN" sz="2000" dirty="0" smtClean="0"/>
              <a:t>.</a:t>
            </a:r>
            <a:endParaRPr lang="en-IN" sz="2000" dirty="0" smtClean="0"/>
          </a:p>
          <a:p>
            <a:pPr marL="0" indent="0">
              <a:buNone/>
            </a:pPr>
            <a:endParaRPr lang="en-IN" sz="2000" dirty="0"/>
          </a:p>
          <a:p>
            <a:pPr marL="0" indent="0">
              <a:buNone/>
            </a:pPr>
            <a:r>
              <a:rPr lang="en-IN" sz="2000" dirty="0"/>
              <a:t>	</a:t>
            </a:r>
            <a:r>
              <a:rPr lang="en-IN" sz="2000" b="1" dirty="0" smtClean="0"/>
              <a:t>(</a:t>
            </a:r>
            <a:r>
              <a:rPr lang="en-IN" sz="2000" b="1" dirty="0"/>
              <a:t>b) Basis risk:</a:t>
            </a:r>
            <a:r>
              <a:rPr lang="en-IN" sz="2000" dirty="0"/>
              <a:t> This is the risk of being subjected to a negative downturn in the market. </a:t>
            </a:r>
            <a:endParaRPr lang="en-IN"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2500" b="1" dirty="0"/>
              <a:t>Factors Affecting Interest Rate Risks of a Firm</a:t>
            </a:r>
            <a:br>
              <a:rPr lang="en-IN" sz="2500" b="1" dirty="0"/>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514350" indent="-514350">
              <a:buAutoNum type="romanLcParenR"/>
            </a:pPr>
            <a:r>
              <a:rPr lang="en-IN" sz="2000" b="1" dirty="0" smtClean="0"/>
              <a:t>Credit </a:t>
            </a:r>
            <a:r>
              <a:rPr lang="en-IN" sz="2000" b="1" dirty="0"/>
              <a:t>risk associated with a company:</a:t>
            </a:r>
            <a:r>
              <a:rPr lang="en-IN" sz="2000" dirty="0"/>
              <a:t> </a:t>
            </a:r>
            <a:endParaRPr lang="en-IN" sz="2000" dirty="0" smtClean="0"/>
          </a:p>
          <a:p>
            <a:pPr marL="0" indent="0">
              <a:buNone/>
            </a:pPr>
            <a:r>
              <a:rPr lang="en-IN" sz="2000" dirty="0"/>
              <a:t>	</a:t>
            </a:r>
            <a:r>
              <a:rPr lang="en-IN" sz="2000" dirty="0" smtClean="0"/>
              <a:t>A </a:t>
            </a:r>
            <a:r>
              <a:rPr lang="en-IN" sz="2000" dirty="0"/>
              <a:t>rise in interest rates leads to more expense for a company because they have to pay more interest to its investors. As a result, the credit risk of an institution increases.</a:t>
            </a:r>
            <a:endParaRPr lang="en-IN" sz="2000" dirty="0"/>
          </a:p>
          <a:p>
            <a:pPr marL="0" indent="0">
              <a:buNone/>
            </a:pPr>
            <a:r>
              <a:rPr lang="en-IN" sz="2000" b="1" dirty="0" smtClean="0"/>
              <a:t>ii) Length </a:t>
            </a:r>
            <a:r>
              <a:rPr lang="en-IN" sz="2000" b="1" dirty="0"/>
              <a:t>of loan terms: </a:t>
            </a:r>
            <a:endParaRPr lang="en-IN" sz="2000" b="1" dirty="0" smtClean="0"/>
          </a:p>
          <a:p>
            <a:pPr marL="0" indent="0">
              <a:buNone/>
            </a:pPr>
            <a:r>
              <a:rPr lang="en-IN" sz="2000" b="1" dirty="0"/>
              <a:t>	</a:t>
            </a:r>
            <a:r>
              <a:rPr lang="en-IN" sz="2000" dirty="0" smtClean="0"/>
              <a:t>Length </a:t>
            </a:r>
            <a:r>
              <a:rPr lang="en-IN" sz="2000" dirty="0"/>
              <a:t>of loan terms, both as a borrower as well as a lender, are major determinants of the interest rate risks of an institution. Companies and ventures charging a fixed interest on its receivable accounts might have baselines dropping down if they need to refinance themselves. This, in turn, increases the risk involved with the shift in interest rates.</a:t>
            </a:r>
            <a:endParaRPr lang="en-IN" sz="2000" dirty="0"/>
          </a:p>
          <a:p>
            <a:endParaRPr lang="en-IN"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buNone/>
            </a:pPr>
            <a:r>
              <a:rPr lang="en-IN" sz="2000" b="1" dirty="0"/>
              <a:t>iii) Market fluctuation:</a:t>
            </a:r>
            <a:r>
              <a:rPr lang="en-IN" sz="2000" dirty="0"/>
              <a:t> </a:t>
            </a:r>
            <a:endParaRPr lang="en-IN" sz="2000" dirty="0" smtClean="0"/>
          </a:p>
          <a:p>
            <a:pPr marL="0" indent="0">
              <a:buNone/>
            </a:pPr>
            <a:r>
              <a:rPr lang="en-IN" sz="2000" dirty="0"/>
              <a:t>	</a:t>
            </a:r>
            <a:r>
              <a:rPr lang="en-IN" sz="2000" dirty="0" smtClean="0"/>
              <a:t>Market </a:t>
            </a:r>
            <a:r>
              <a:rPr lang="en-IN" sz="2000" dirty="0"/>
              <a:t>fluctuation and inflation can immensely affect the risk related to interest rates because </a:t>
            </a:r>
            <a:r>
              <a:rPr lang="en-IN" sz="2000" b="1" dirty="0"/>
              <a:t>refinancing or other such necessities</a:t>
            </a:r>
            <a:r>
              <a:rPr lang="en-IN" sz="2000" dirty="0"/>
              <a:t> can become more difficult during such times. Such circumstances often lead to a situation where </a:t>
            </a:r>
            <a:r>
              <a:rPr lang="en-IN" sz="2000" b="1" dirty="0"/>
              <a:t>outgoing cash flow crosses the incoming cash flow</a:t>
            </a:r>
            <a:r>
              <a:rPr lang="en-IN" sz="2000" dirty="0"/>
              <a:t>. </a:t>
            </a:r>
            <a:endParaRPr lang="en-IN" sz="2000" dirty="0" smtClean="0"/>
          </a:p>
          <a:p>
            <a:pPr marL="0" indent="0">
              <a:buNone/>
            </a:pPr>
            <a:endParaRPr lang="en-IN" sz="2000" dirty="0"/>
          </a:p>
          <a:p>
            <a:pPr marL="0" indent="0">
              <a:buNone/>
            </a:pPr>
            <a:r>
              <a:rPr lang="en-IN" sz="2000" b="1" dirty="0" smtClean="0"/>
              <a:t>iv</a:t>
            </a:r>
            <a:r>
              <a:rPr lang="en-IN" sz="2000" b="1" dirty="0"/>
              <a:t>) Foreign exchange rates</a:t>
            </a:r>
            <a:r>
              <a:rPr lang="en-IN" sz="2000" b="1" dirty="0" smtClean="0"/>
              <a:t>:</a:t>
            </a:r>
            <a:endParaRPr lang="en-IN" sz="2000" b="1" dirty="0" smtClean="0"/>
          </a:p>
          <a:p>
            <a:pPr marL="0" indent="0">
              <a:buNone/>
            </a:pPr>
            <a:r>
              <a:rPr lang="en-IN" sz="2000" b="1" dirty="0"/>
              <a:t>	</a:t>
            </a:r>
            <a:r>
              <a:rPr lang="en-IN" sz="2000" dirty="0" smtClean="0"/>
              <a:t> </a:t>
            </a:r>
            <a:r>
              <a:rPr lang="en-IN" sz="2000" dirty="0"/>
              <a:t>Any company which has a </a:t>
            </a:r>
            <a:r>
              <a:rPr lang="en-IN" sz="2000" b="1" dirty="0"/>
              <a:t>foreign debt</a:t>
            </a:r>
            <a:r>
              <a:rPr lang="en-IN" sz="2000" dirty="0"/>
              <a:t> is also affected by a change in foreign exchange rates. The associated interest rate risks increase with fall in the price of the prevalent currency, while the inverse happens in case there is a rise in the price of the currency.</a:t>
            </a:r>
            <a:endParaRPr lang="en-IN" sz="2000" dirty="0"/>
          </a:p>
          <a:p>
            <a:endParaRPr lang="en-IN"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2500" b="1" dirty="0"/>
              <a:t>Methods or Techniques of Managing Interest Rate Exposure</a:t>
            </a:r>
            <a:br>
              <a:rPr lang="en-IN" sz="2500" b="1" dirty="0"/>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lvl="0" indent="-457200">
              <a:buAutoNum type="arabicParenR"/>
            </a:pPr>
            <a:r>
              <a:rPr lang="en-IN" sz="2000" b="1" dirty="0" smtClean="0"/>
              <a:t>Diversification</a:t>
            </a:r>
            <a:r>
              <a:rPr lang="en-IN" sz="2000" b="1" dirty="0"/>
              <a:t>:</a:t>
            </a:r>
            <a:r>
              <a:rPr lang="en-IN" sz="2000" dirty="0"/>
              <a:t> </a:t>
            </a:r>
            <a:endParaRPr lang="en-IN" sz="2000" dirty="0" smtClean="0"/>
          </a:p>
          <a:p>
            <a:pPr marL="0" lvl="0" indent="0">
              <a:buNone/>
            </a:pPr>
            <a:r>
              <a:rPr lang="en-IN" sz="2000" dirty="0"/>
              <a:t>	T</a:t>
            </a:r>
            <a:r>
              <a:rPr lang="en-IN" sz="2000" dirty="0" smtClean="0"/>
              <a:t>o </a:t>
            </a:r>
            <a:r>
              <a:rPr lang="en-IN" sz="2000" dirty="0"/>
              <a:t>diversify their financial </a:t>
            </a:r>
            <a:r>
              <a:rPr lang="en-IN" sz="2000" dirty="0" smtClean="0"/>
              <a:t>investments </a:t>
            </a:r>
            <a:r>
              <a:rPr lang="en-IN" sz="2000" dirty="0"/>
              <a:t> is the best method to manage the risks associated with interest </a:t>
            </a:r>
            <a:r>
              <a:rPr lang="en-IN" sz="2000" dirty="0" smtClean="0"/>
              <a:t>rates</a:t>
            </a:r>
            <a:r>
              <a:rPr lang="en-IN" sz="2000" dirty="0"/>
              <a:t> </a:t>
            </a:r>
            <a:r>
              <a:rPr lang="en-IN" sz="2000" dirty="0" smtClean="0"/>
              <a:t>such as invest </a:t>
            </a:r>
            <a:r>
              <a:rPr lang="en-IN" sz="2000" dirty="0"/>
              <a:t>in both equity and fixed investment </a:t>
            </a:r>
            <a:r>
              <a:rPr lang="en-IN" sz="2000" dirty="0" smtClean="0"/>
              <a:t>options.</a:t>
            </a:r>
            <a:endParaRPr lang="en-IN" sz="2000" dirty="0" smtClean="0"/>
          </a:p>
          <a:p>
            <a:pPr marL="0" indent="0">
              <a:buNone/>
            </a:pPr>
            <a:r>
              <a:rPr lang="en-IN" sz="2000" b="1" dirty="0"/>
              <a:t>2</a:t>
            </a:r>
            <a:r>
              <a:rPr lang="en-IN" sz="2000" b="1" dirty="0" smtClean="0"/>
              <a:t>) </a:t>
            </a:r>
            <a:r>
              <a:rPr lang="en-IN" sz="2000" b="1" dirty="0"/>
              <a:t>Safer investments: </a:t>
            </a:r>
            <a:endParaRPr lang="en-IN" sz="2000" b="1" dirty="0" smtClean="0"/>
          </a:p>
          <a:p>
            <a:pPr marL="0" indent="0">
              <a:buNone/>
            </a:pPr>
            <a:r>
              <a:rPr lang="en-IN" sz="2000" b="1" dirty="0"/>
              <a:t>	</a:t>
            </a:r>
            <a:r>
              <a:rPr lang="en-IN" sz="2000" b="1" dirty="0" smtClean="0"/>
              <a:t>T</a:t>
            </a:r>
            <a:r>
              <a:rPr lang="en-IN" sz="2000" dirty="0" smtClean="0"/>
              <a:t>o </a:t>
            </a:r>
            <a:r>
              <a:rPr lang="en-IN" sz="2000" dirty="0"/>
              <a:t>invest in bonds and certificates, which have short maturity tenure. Securities with short maturity tenure are less susceptible to the fluctuations in interest rate. </a:t>
            </a:r>
            <a:endParaRPr lang="en-IN" sz="2000" dirty="0" smtClean="0"/>
          </a:p>
          <a:p>
            <a:pPr marL="0" indent="0">
              <a:buNone/>
            </a:pPr>
            <a:r>
              <a:rPr lang="en-IN" sz="2000" b="1" dirty="0"/>
              <a:t>iii) Selling long-term bonds:</a:t>
            </a:r>
            <a:r>
              <a:rPr lang="en-IN" sz="2000" dirty="0"/>
              <a:t> </a:t>
            </a:r>
            <a:endParaRPr lang="en-IN" sz="2000" dirty="0" smtClean="0"/>
          </a:p>
          <a:p>
            <a:pPr marL="0" indent="0">
              <a:buNone/>
            </a:pPr>
            <a:r>
              <a:rPr lang="en-IN" sz="2000" dirty="0"/>
              <a:t>	S</a:t>
            </a:r>
            <a:r>
              <a:rPr lang="en-IN" sz="2000" dirty="0" smtClean="0"/>
              <a:t>elling </a:t>
            </a:r>
            <a:r>
              <a:rPr lang="en-IN" sz="2000" dirty="0"/>
              <a:t>the long-term </a:t>
            </a:r>
            <a:r>
              <a:rPr lang="en-IN" sz="2000" dirty="0" smtClean="0"/>
              <a:t>bonds and re-investment </a:t>
            </a:r>
            <a:r>
              <a:rPr lang="en-IN" sz="2000" dirty="0"/>
              <a:t>in bonds with higher </a:t>
            </a:r>
            <a:r>
              <a:rPr lang="en-IN" sz="2000" dirty="0" smtClean="0"/>
              <a:t>returns having shorter maturity to reduce risk.</a:t>
            </a:r>
            <a:endParaRPr lang="en-IN" sz="2000" dirty="0"/>
          </a:p>
          <a:p>
            <a:pPr marL="0" indent="0">
              <a:buNone/>
            </a:pPr>
            <a:endParaRPr lang="en-IN" sz="2000" dirty="0"/>
          </a:p>
          <a:p>
            <a:endParaRPr lang="en-IN"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2500" b="1" dirty="0"/>
              <a:t>Management of Political Exposure</a:t>
            </a:r>
            <a:br>
              <a:rPr lang="en-IN" sz="2500" b="1" dirty="0"/>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50000"/>
              </a:lnSpc>
            </a:pPr>
            <a:r>
              <a:rPr lang="en-IN" sz="2200" dirty="0">
                <a:latin typeface="Times New Roman" panose="02020603050405020304" pitchFamily="18" charset="0"/>
                <a:cs typeface="Times New Roman" panose="02020603050405020304" pitchFamily="18" charset="0"/>
              </a:rPr>
              <a:t>Political risk is among the most important factors facing international investors. </a:t>
            </a:r>
            <a:endParaRPr lang="en-IN" sz="2200" dirty="0">
              <a:latin typeface="Times New Roman" panose="02020603050405020304" pitchFamily="18" charset="0"/>
              <a:cs typeface="Times New Roman" panose="02020603050405020304" pitchFamily="18" charset="0"/>
            </a:endParaRPr>
          </a:p>
          <a:p>
            <a:pPr>
              <a:lnSpc>
                <a:spcPct val="150000"/>
              </a:lnSpc>
            </a:pPr>
            <a:r>
              <a:rPr lang="en-IN" sz="2200" dirty="0">
                <a:latin typeface="Times New Roman" panose="02020603050405020304" pitchFamily="18" charset="0"/>
                <a:cs typeface="Times New Roman" panose="02020603050405020304" pitchFamily="18" charset="0"/>
              </a:rPr>
              <a:t>There are a variety of decisions governments make that can affect individual businesses, industries, and the overall economy. </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These </a:t>
            </a:r>
            <a:r>
              <a:rPr lang="en-IN" sz="2200" dirty="0">
                <a:latin typeface="Times New Roman" panose="02020603050405020304" pitchFamily="18" charset="0"/>
                <a:cs typeface="Times New Roman" panose="02020603050405020304" pitchFamily="18" charset="0"/>
              </a:rPr>
              <a:t>include taxes, spending, regulation, currency valuation, trade tariffs, labour laws such as the minimum wage, and environmental regulations. </a:t>
            </a:r>
            <a:endParaRPr lang="en-IN" sz="2200" dirty="0">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IN" dirty="0"/>
          </a:p>
        </p:txBody>
      </p:sp>
      <p:sp>
        <p:nvSpPr>
          <p:cNvPr id="3" name="Content Placeholder 2"/>
          <p:cNvSpPr>
            <a:spLocks noGrp="1"/>
          </p:cNvSpPr>
          <p:nvPr>
            <p:ph idx="1"/>
          </p:nvPr>
        </p:nvSpPr>
        <p:spPr>
          <a:xfrm>
            <a:off x="457200" y="1052736"/>
            <a:ext cx="8229600" cy="5616624"/>
          </a:xfrm>
          <a:solidFill>
            <a:schemeClr val="accent3">
              <a:lumMod val="20000"/>
              <a:lumOff val="80000"/>
            </a:schemeClr>
          </a:solidFill>
        </p:spPr>
        <p:txBody>
          <a:bodyPr>
            <a:normAutofit fontScale="92500" lnSpcReduction="20000"/>
          </a:bodyPr>
          <a:lstStyle/>
          <a:p>
            <a:pPr marL="457200" indent="-457200">
              <a:buAutoNum type="arabicParenR" startAt="4"/>
            </a:pPr>
            <a:r>
              <a:rPr lang="en-IN" sz="2000" b="1" dirty="0" smtClean="0"/>
              <a:t>Purchasing </a:t>
            </a:r>
            <a:r>
              <a:rPr lang="en-IN" sz="2000" b="1" dirty="0"/>
              <a:t>floating-rate </a:t>
            </a:r>
            <a:r>
              <a:rPr lang="en-IN" sz="2000" b="1" dirty="0" smtClean="0"/>
              <a:t>bonds:</a:t>
            </a:r>
            <a:r>
              <a:rPr lang="en-IN" sz="2000" dirty="0" smtClean="0"/>
              <a:t> </a:t>
            </a:r>
            <a:endParaRPr lang="en-IN" sz="2000" dirty="0" smtClean="0"/>
          </a:p>
          <a:p>
            <a:pPr marL="0" indent="0">
              <a:buNone/>
            </a:pPr>
            <a:r>
              <a:rPr lang="en-IN" sz="2000" dirty="0" smtClean="0"/>
              <a:t>	It </a:t>
            </a:r>
            <a:r>
              <a:rPr lang="en-IN" sz="2000" dirty="0"/>
              <a:t>is advisable to invest </a:t>
            </a:r>
            <a:r>
              <a:rPr lang="en-IN" sz="2000" dirty="0" smtClean="0"/>
              <a:t>in </a:t>
            </a:r>
            <a:r>
              <a:rPr lang="en-IN" sz="2000" dirty="0"/>
              <a:t>Floating rate </a:t>
            </a:r>
            <a:r>
              <a:rPr lang="en-IN" sz="2000" dirty="0" smtClean="0"/>
              <a:t>bonds </a:t>
            </a:r>
            <a:r>
              <a:rPr lang="en-IN" sz="2000" dirty="0"/>
              <a:t>because being related to the market fluctuations, the return on these investments go up and down too. </a:t>
            </a:r>
            <a:r>
              <a:rPr lang="en-IN" sz="2000" dirty="0" smtClean="0"/>
              <a:t>It brings a </a:t>
            </a:r>
            <a:r>
              <a:rPr lang="en-IN" sz="2000" dirty="0"/>
              <a:t>healthy mix of long-term and short-term investments. </a:t>
            </a:r>
            <a:endParaRPr lang="en-IN" sz="2000" dirty="0" smtClean="0"/>
          </a:p>
          <a:p>
            <a:pPr marL="0" indent="0">
              <a:buNone/>
            </a:pPr>
            <a:endParaRPr lang="en-IN" sz="2000" dirty="0" smtClean="0"/>
          </a:p>
          <a:p>
            <a:pPr marL="0" indent="0">
              <a:buNone/>
            </a:pPr>
            <a:r>
              <a:rPr lang="en-IN" sz="2000" b="1" dirty="0" smtClean="0"/>
              <a:t>5) </a:t>
            </a:r>
            <a:r>
              <a:rPr lang="en-IN" sz="2000" b="1" dirty="0"/>
              <a:t>Hedging:</a:t>
            </a:r>
            <a:r>
              <a:rPr lang="en-IN" sz="2000" dirty="0"/>
              <a:t> </a:t>
            </a:r>
            <a:endParaRPr lang="en-IN" sz="2000" dirty="0" smtClean="0"/>
          </a:p>
          <a:p>
            <a:pPr marL="0" indent="0">
              <a:buNone/>
            </a:pPr>
            <a:r>
              <a:rPr lang="en-IN" sz="2000" dirty="0"/>
              <a:t>	I</a:t>
            </a:r>
            <a:r>
              <a:rPr lang="en-IN" sz="2000" dirty="0" smtClean="0"/>
              <a:t>t involves the purchase </a:t>
            </a:r>
            <a:r>
              <a:rPr lang="en-IN" sz="2000" dirty="0"/>
              <a:t>of various types of derivatives </a:t>
            </a:r>
            <a:r>
              <a:rPr lang="en-IN" sz="2000" dirty="0" smtClean="0"/>
              <a:t>such as:</a:t>
            </a:r>
            <a:endParaRPr lang="en-IN" sz="2000" dirty="0" smtClean="0"/>
          </a:p>
          <a:p>
            <a:pPr marL="0" indent="0">
              <a:buNone/>
            </a:pPr>
            <a:r>
              <a:rPr lang="en-IN" sz="2000" dirty="0" smtClean="0"/>
              <a:t>	a</a:t>
            </a:r>
            <a:r>
              <a:rPr lang="en-IN" sz="2000" dirty="0"/>
              <a:t>) </a:t>
            </a:r>
            <a:r>
              <a:rPr lang="en-IN" sz="2000" dirty="0" smtClean="0"/>
              <a:t>Forwards</a:t>
            </a:r>
            <a:endParaRPr lang="en-IN" sz="2000" dirty="0"/>
          </a:p>
          <a:p>
            <a:pPr marL="0" indent="0">
              <a:buNone/>
            </a:pPr>
            <a:r>
              <a:rPr lang="en-IN" sz="2000" dirty="0"/>
              <a:t>	</a:t>
            </a:r>
            <a:r>
              <a:rPr lang="en-IN" sz="2000" dirty="0" smtClean="0"/>
              <a:t>b) Forward </a:t>
            </a:r>
            <a:r>
              <a:rPr lang="en-IN" sz="2000" dirty="0"/>
              <a:t>Rate Agreements (FRAS</a:t>
            </a:r>
            <a:r>
              <a:rPr lang="en-IN" sz="2000" dirty="0" smtClean="0"/>
              <a:t>)</a:t>
            </a:r>
            <a:endParaRPr lang="en-IN" sz="2000" dirty="0" smtClean="0"/>
          </a:p>
          <a:p>
            <a:pPr marL="0" indent="0">
              <a:buNone/>
            </a:pPr>
            <a:r>
              <a:rPr lang="en-US" sz="2000" dirty="0"/>
              <a:t>	c</a:t>
            </a:r>
            <a:r>
              <a:rPr lang="en-US" sz="2000" dirty="0" smtClean="0"/>
              <a:t>) Future</a:t>
            </a:r>
            <a:endParaRPr lang="en-US" sz="2000" dirty="0" smtClean="0"/>
          </a:p>
          <a:p>
            <a:pPr marL="0" indent="0">
              <a:buNone/>
            </a:pPr>
            <a:r>
              <a:rPr lang="en-US" sz="2000" dirty="0"/>
              <a:t>	</a:t>
            </a:r>
            <a:r>
              <a:rPr lang="en-US" sz="2000" dirty="0" smtClean="0"/>
              <a:t>d) Swaps</a:t>
            </a:r>
            <a:endParaRPr lang="en-US" sz="2000" dirty="0" smtClean="0"/>
          </a:p>
          <a:p>
            <a:pPr marL="0" indent="0">
              <a:buNone/>
            </a:pPr>
            <a:r>
              <a:rPr lang="en-US" sz="2000" dirty="0"/>
              <a:t>	</a:t>
            </a:r>
            <a:r>
              <a:rPr lang="en-US" sz="2000" dirty="0" smtClean="0"/>
              <a:t>e) Options</a:t>
            </a:r>
            <a:endParaRPr lang="en-US" sz="2000" dirty="0" smtClean="0"/>
          </a:p>
          <a:p>
            <a:pPr marL="0" indent="0">
              <a:buNone/>
            </a:pPr>
            <a:r>
              <a:rPr lang="en-US" sz="2000" dirty="0"/>
              <a:t>	</a:t>
            </a:r>
            <a:r>
              <a:rPr lang="en-US" sz="2000" dirty="0" smtClean="0"/>
              <a:t>f) </a:t>
            </a:r>
            <a:r>
              <a:rPr lang="en-US" sz="2000" dirty="0" err="1" smtClean="0"/>
              <a:t>Swaptions</a:t>
            </a:r>
            <a:endParaRPr lang="en-US" sz="2000" dirty="0" smtClean="0"/>
          </a:p>
          <a:p>
            <a:pPr marL="0" indent="0">
              <a:buNone/>
            </a:pPr>
            <a:r>
              <a:rPr lang="en-US" sz="2000" dirty="0"/>
              <a:t>	</a:t>
            </a:r>
            <a:r>
              <a:rPr lang="en-US" sz="2000" dirty="0" smtClean="0"/>
              <a:t>g) Embedded options</a:t>
            </a:r>
            <a:endParaRPr lang="en-US" sz="2000" dirty="0" smtClean="0"/>
          </a:p>
          <a:p>
            <a:pPr marL="0" indent="0">
              <a:buNone/>
            </a:pPr>
            <a:r>
              <a:rPr lang="en-US" sz="2000" dirty="0"/>
              <a:t>	</a:t>
            </a:r>
            <a:r>
              <a:rPr lang="en-US" sz="2000" dirty="0" smtClean="0"/>
              <a:t>h) Caps</a:t>
            </a:r>
            <a:endParaRPr lang="en-US" sz="2000" dirty="0" smtClean="0"/>
          </a:p>
          <a:p>
            <a:pPr marL="0" indent="0">
              <a:buNone/>
            </a:pPr>
            <a:r>
              <a:rPr lang="en-US" sz="2000" dirty="0"/>
              <a:t>	</a:t>
            </a:r>
            <a:r>
              <a:rPr lang="en-US" sz="2000" dirty="0" smtClean="0"/>
              <a:t>i) Floors</a:t>
            </a:r>
            <a:endParaRPr lang="en-US" sz="2000" dirty="0" smtClean="0"/>
          </a:p>
          <a:p>
            <a:pPr marL="0" indent="0">
              <a:buNone/>
            </a:pPr>
            <a:r>
              <a:rPr lang="en-US" sz="2000" dirty="0"/>
              <a:t>	</a:t>
            </a:r>
            <a:r>
              <a:rPr lang="en-US" sz="2000" dirty="0" smtClean="0"/>
              <a:t>j) Collars</a:t>
            </a:r>
            <a:endParaRPr lang="en-IN" sz="2000" dirty="0" smtClean="0"/>
          </a:p>
          <a:p>
            <a:pPr marL="0" indent="0">
              <a:buNone/>
            </a:pPr>
            <a:r>
              <a:rPr lang="en-IN" sz="2000" dirty="0"/>
              <a:t>	</a:t>
            </a:r>
            <a:r>
              <a:rPr lang="en-IN" sz="2000" dirty="0" smtClean="0"/>
              <a:t>	</a:t>
            </a:r>
            <a:endParaRPr lang="en-IN"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3000" b="1" dirty="0"/>
              <a:t> Forward Rate Agreements (FRAS</a:t>
            </a:r>
            <a:r>
              <a:rPr lang="en-IN" sz="3000" b="1" dirty="0" smtClean="0"/>
              <a:t>)</a:t>
            </a: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50000"/>
              </a:lnSpc>
            </a:pPr>
            <a:r>
              <a:rPr lang="en-IN" sz="2000" dirty="0"/>
              <a:t> Under this agreement, one party </a:t>
            </a:r>
            <a:r>
              <a:rPr lang="en-IN" sz="2000" b="1" dirty="0"/>
              <a:t>pays a fixed interest rate</a:t>
            </a:r>
            <a:r>
              <a:rPr lang="en-IN" sz="2000" dirty="0"/>
              <a:t> and </a:t>
            </a:r>
            <a:r>
              <a:rPr lang="en-IN" sz="2000" b="1" dirty="0"/>
              <a:t>receives a floating interest rate</a:t>
            </a:r>
            <a:r>
              <a:rPr lang="en-IN" sz="2000" dirty="0"/>
              <a:t> equal to a </a:t>
            </a:r>
            <a:r>
              <a:rPr lang="en-IN" sz="2000" b="1" dirty="0"/>
              <a:t>reference rate</a:t>
            </a:r>
            <a:r>
              <a:rPr lang="en-IN" sz="2000" dirty="0"/>
              <a:t>. The actual payments are calculated based on a notional principal amount and paid at intervals determined by the parties. Only </a:t>
            </a:r>
            <a:r>
              <a:rPr lang="en-IN" sz="2000" b="1" dirty="0"/>
              <a:t>a net payment is made</a:t>
            </a:r>
            <a:r>
              <a:rPr lang="en-IN" sz="2000" dirty="0"/>
              <a:t> (the loser pays the winner). FRAs are always settled in cash.</a:t>
            </a:r>
            <a:endParaRPr lang="en-IN" sz="2000" dirty="0"/>
          </a:p>
          <a:p>
            <a:pPr>
              <a:lnSpc>
                <a:spcPct val="150000"/>
              </a:lnSpc>
            </a:pPr>
            <a:endParaRPr lang="en-IN"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accent2">
              <a:lumMod val="40000"/>
              <a:lumOff val="60000"/>
            </a:schemeClr>
          </a:solidFill>
        </p:spPr>
        <p:txBody>
          <a:bodyPr>
            <a:normAutofit/>
          </a:bodyPr>
          <a:lstStyle/>
          <a:p>
            <a:r>
              <a:rPr lang="en-US" sz="2500" b="1" dirty="0" smtClean="0"/>
              <a:t>Example of </a:t>
            </a:r>
            <a:r>
              <a:rPr lang="en-IN" sz="2500" dirty="0" smtClean="0"/>
              <a:t> </a:t>
            </a:r>
            <a:r>
              <a:rPr lang="en-IN" sz="2500" dirty="0"/>
              <a:t>Forward Rate Agreements (FRAS</a:t>
            </a:r>
            <a:r>
              <a:rPr lang="en-IN" sz="2500" dirty="0" smtClean="0"/>
              <a:t>)</a:t>
            </a:r>
            <a:endParaRPr lang="en-IN" sz="2500" b="1" dirty="0"/>
          </a:p>
        </p:txBody>
      </p:sp>
      <p:sp>
        <p:nvSpPr>
          <p:cNvPr id="3" name="Content Placeholder 2"/>
          <p:cNvSpPr>
            <a:spLocks noGrp="1"/>
          </p:cNvSpPr>
          <p:nvPr>
            <p:ph idx="1"/>
          </p:nvPr>
        </p:nvSpPr>
        <p:spPr>
          <a:xfrm>
            <a:off x="457200" y="1124744"/>
            <a:ext cx="8229600" cy="5001419"/>
          </a:xfrm>
          <a:solidFill>
            <a:schemeClr val="accent3">
              <a:lumMod val="20000"/>
              <a:lumOff val="80000"/>
            </a:schemeClr>
          </a:solidFill>
        </p:spPr>
        <p:txBody>
          <a:bodyPr>
            <a:noAutofit/>
          </a:bodyPr>
          <a:lstStyle/>
          <a:p>
            <a:r>
              <a:rPr lang="en-IN" sz="2000" dirty="0"/>
              <a:t>Suppose the present interest rate is 6% p.a. </a:t>
            </a:r>
            <a:endParaRPr lang="en-IN" sz="2000" dirty="0" smtClean="0"/>
          </a:p>
          <a:p>
            <a:r>
              <a:rPr lang="en-IN" sz="2000" dirty="0" smtClean="0"/>
              <a:t>The </a:t>
            </a:r>
            <a:r>
              <a:rPr lang="en-IN" sz="2000" dirty="0"/>
              <a:t>amount of future borrowing is $ 1,00,000. </a:t>
            </a:r>
            <a:endParaRPr lang="en-IN" sz="2000" dirty="0" smtClean="0"/>
          </a:p>
          <a:p>
            <a:r>
              <a:rPr lang="en-IN" sz="2000" dirty="0" smtClean="0"/>
              <a:t>The </a:t>
            </a:r>
            <a:r>
              <a:rPr lang="en-IN" sz="2000" dirty="0"/>
              <a:t>maturity is three months. </a:t>
            </a:r>
            <a:endParaRPr lang="en-IN" sz="2000" dirty="0" smtClean="0"/>
          </a:p>
          <a:p>
            <a:r>
              <a:rPr lang="en-IN" sz="2000" dirty="0"/>
              <a:t>T</a:t>
            </a:r>
            <a:r>
              <a:rPr lang="en-IN" sz="2000" dirty="0" smtClean="0"/>
              <a:t>he </a:t>
            </a:r>
            <a:r>
              <a:rPr lang="en-IN" sz="2000" dirty="0"/>
              <a:t>increased interest rate is 7% p.a. </a:t>
            </a:r>
            <a:endParaRPr lang="en-IN" sz="2000" dirty="0" smtClean="0"/>
          </a:p>
          <a:p>
            <a:pPr marL="0" indent="0">
              <a:buNone/>
            </a:pPr>
            <a:r>
              <a:rPr lang="en-IN" sz="2000" dirty="0" smtClean="0"/>
              <a:t>	So the </a:t>
            </a:r>
            <a:r>
              <a:rPr lang="en-IN" sz="2000" dirty="0"/>
              <a:t>borrowing firm will have to make interest payment equivalent </a:t>
            </a:r>
            <a:r>
              <a:rPr lang="en-IN" sz="2000" dirty="0" smtClean="0"/>
              <a:t>to:	 = </a:t>
            </a:r>
            <a:r>
              <a:rPr lang="en-IN" sz="2000" b="1" dirty="0"/>
              <a:t>$ 1750</a:t>
            </a:r>
            <a:r>
              <a:rPr lang="en-IN" sz="2000" dirty="0"/>
              <a:t> </a:t>
            </a:r>
            <a:r>
              <a:rPr lang="en-IN" sz="2000" dirty="0" smtClean="0"/>
              <a:t>    (</a:t>
            </a:r>
            <a:r>
              <a:rPr lang="en-IN" sz="2000" dirty="0"/>
              <a:t>i.e., 1,00,000 × 7% × 3/12) </a:t>
            </a:r>
            <a:endParaRPr lang="en-IN" sz="2000" dirty="0" smtClean="0"/>
          </a:p>
          <a:p>
            <a:pPr marL="0" indent="0">
              <a:buNone/>
            </a:pPr>
            <a:r>
              <a:rPr lang="en-IN" sz="2000" dirty="0" smtClean="0"/>
              <a:t>             or=   </a:t>
            </a:r>
            <a:r>
              <a:rPr lang="en-IN" sz="2000" b="1" dirty="0"/>
              <a:t>$ 250</a:t>
            </a:r>
            <a:r>
              <a:rPr lang="en-IN" sz="2000" dirty="0"/>
              <a:t> </a:t>
            </a:r>
            <a:r>
              <a:rPr lang="en-IN" sz="2000" dirty="0" smtClean="0"/>
              <a:t>   (</a:t>
            </a:r>
            <a:r>
              <a:rPr lang="en-IN" sz="2000" dirty="0"/>
              <a:t>i.e., 1,00,000 x 1% x 3/12) more than that at the pre-change rate. </a:t>
            </a:r>
            <a:endParaRPr lang="en-IN" sz="2000" dirty="0" smtClean="0"/>
          </a:p>
          <a:p>
            <a:pPr marL="0" indent="0">
              <a:buNone/>
            </a:pPr>
            <a:r>
              <a:rPr lang="en-IN" sz="2000" dirty="0" smtClean="0"/>
              <a:t>	</a:t>
            </a:r>
            <a:r>
              <a:rPr lang="en-IN" sz="2000" b="1" dirty="0" smtClean="0"/>
              <a:t>If </a:t>
            </a:r>
            <a:r>
              <a:rPr lang="en-IN" sz="2000" b="1" dirty="0"/>
              <a:t>it purchases FRA for an equivalent principal</a:t>
            </a:r>
            <a:r>
              <a:rPr lang="en-IN" sz="2000" dirty="0"/>
              <a:t>, it will get from its banker (</a:t>
            </a:r>
            <a:r>
              <a:rPr lang="en-IN" sz="2000" dirty="0" err="1" smtClean="0"/>
              <a:t>şeller</a:t>
            </a:r>
            <a:r>
              <a:rPr lang="en-IN" sz="2000" dirty="0" smtClean="0"/>
              <a:t> </a:t>
            </a:r>
            <a:r>
              <a:rPr lang="en-IN" sz="2000" dirty="0"/>
              <a:t>of the FRA), the following amount as compensation :</a:t>
            </a:r>
            <a:endParaRPr lang="en-IN" sz="2000" dirty="0"/>
          </a:p>
          <a:p>
            <a:pPr marL="0" indent="0">
              <a:buNone/>
            </a:pPr>
            <a:r>
              <a:rPr lang="en-IN" sz="2000" dirty="0"/>
              <a:t>	</a:t>
            </a:r>
            <a:r>
              <a:rPr lang="en-IN" sz="2000" dirty="0" smtClean="0"/>
              <a:t>= $ </a:t>
            </a:r>
            <a:r>
              <a:rPr lang="en-IN" sz="2000" dirty="0"/>
              <a:t>(1,00,000 x {(0.07 -0.06) x (3/12)})/{1+ (0.07 x 3/12)} = </a:t>
            </a:r>
            <a:r>
              <a:rPr lang="en-IN" sz="2000" b="1" dirty="0"/>
              <a:t>$ 245.70</a:t>
            </a:r>
            <a:endParaRPr lang="en-IN" sz="2000" b="1" dirty="0"/>
          </a:p>
          <a:p>
            <a:pPr marL="0" indent="0">
              <a:buNone/>
            </a:pPr>
            <a:endParaRPr lang="en-IN" sz="2000" dirty="0"/>
          </a:p>
          <a:p>
            <a:r>
              <a:rPr lang="en-IN" sz="2000" dirty="0"/>
              <a:t>The interest rate exposure amounting to $ 250 is completely eliminated through the receipt of $ 245.70. It is because the seller of the FRA pays $ 245.70 in the beginning of the period. </a:t>
            </a:r>
            <a:endParaRPr lang="en-IN"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gn="ctr">
              <a:lnSpc>
                <a:spcPct val="150000"/>
              </a:lnSpc>
              <a:buNone/>
            </a:pPr>
            <a:r>
              <a:rPr lang="en-IN" sz="2000" dirty="0"/>
              <a:t>Thus when interest rate rise is expected, the borrower purchases FRA. But when interest rate is expected to fall, the borrower does not go for FRA deal. As far as the lender is concerned, he will go for buying FRA if interest rate is expected to fall.</a:t>
            </a:r>
            <a:endParaRPr lang="en-IN" sz="2000" dirty="0"/>
          </a:p>
          <a:p>
            <a:pPr algn="ctr">
              <a:lnSpc>
                <a:spcPct val="150000"/>
              </a:lnSpc>
            </a:pPr>
            <a:endParaRPr lang="en-IN"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buNone/>
            </a:pPr>
            <a:r>
              <a:rPr lang="en-IN" sz="2000" b="1" dirty="0"/>
              <a:t>c) Interest Rate Futures</a:t>
            </a:r>
            <a:r>
              <a:rPr lang="en-IN" sz="2000" b="1" dirty="0" smtClean="0"/>
              <a:t>:</a:t>
            </a:r>
            <a:endParaRPr lang="en-IN" sz="2000" b="1" dirty="0" smtClean="0"/>
          </a:p>
          <a:p>
            <a:pPr marL="0" indent="0">
              <a:lnSpc>
                <a:spcPct val="150000"/>
              </a:lnSpc>
              <a:buNone/>
            </a:pPr>
            <a:r>
              <a:rPr lang="en-IN" sz="2000" b="1" dirty="0"/>
              <a:t>	</a:t>
            </a:r>
            <a:r>
              <a:rPr lang="en-IN" sz="2000" dirty="0" smtClean="0"/>
              <a:t> </a:t>
            </a:r>
            <a:r>
              <a:rPr lang="en-IN" sz="2000" dirty="0"/>
              <a:t>A futures contract is similar to a forward, but it provides the counterparties with less risk than a forward contract, namely, a lessening of default and liquidity risk due to the inclusion of an intermediary.</a:t>
            </a:r>
            <a:endParaRPr lang="en-IN" sz="2000" dirty="0"/>
          </a:p>
          <a:p>
            <a:endParaRPr lang="en-IN"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2">
              <a:lumMod val="40000"/>
              <a:lumOff val="60000"/>
            </a:schemeClr>
          </a:solidFill>
        </p:spPr>
        <p:txBody>
          <a:bodyPr>
            <a:normAutofit/>
          </a:bodyPr>
          <a:lstStyle/>
          <a:p>
            <a:r>
              <a:rPr lang="en-US" sz="2500" b="1" dirty="0" smtClean="0"/>
              <a:t>Example of future </a:t>
            </a:r>
            <a:endParaRPr lang="en-IN" sz="2500" b="1" dirty="0"/>
          </a:p>
        </p:txBody>
      </p:sp>
      <p:sp>
        <p:nvSpPr>
          <p:cNvPr id="3" name="Content Placeholder 2"/>
          <p:cNvSpPr>
            <a:spLocks noGrp="1"/>
          </p:cNvSpPr>
          <p:nvPr>
            <p:ph idx="1"/>
          </p:nvPr>
        </p:nvSpPr>
        <p:spPr>
          <a:xfrm>
            <a:off x="457200" y="980728"/>
            <a:ext cx="8229600" cy="5145435"/>
          </a:xfrm>
          <a:solidFill>
            <a:schemeClr val="accent3">
              <a:lumMod val="20000"/>
              <a:lumOff val="80000"/>
            </a:schemeClr>
          </a:solidFill>
        </p:spPr>
        <p:txBody>
          <a:bodyPr>
            <a:noAutofit/>
          </a:bodyPr>
          <a:lstStyle/>
          <a:p>
            <a:r>
              <a:rPr lang="en-IN" sz="2000" dirty="0"/>
              <a:t>Suppose a company is having 10-year French Government bond for Euro </a:t>
            </a:r>
            <a:r>
              <a:rPr lang="en-IN" sz="2000" b="1" dirty="0" smtClean="0"/>
              <a:t>10,00,000</a:t>
            </a:r>
            <a:r>
              <a:rPr lang="en-IN" sz="2000" dirty="0"/>
              <a:t>. The interest rate, which is </a:t>
            </a:r>
            <a:r>
              <a:rPr lang="en-IN" sz="2000" b="1" dirty="0"/>
              <a:t>10 per cent in July</a:t>
            </a:r>
            <a:r>
              <a:rPr lang="en-IN" sz="2000" dirty="0"/>
              <a:t>, is expected to move up to </a:t>
            </a:r>
            <a:r>
              <a:rPr lang="en-IN" sz="2000" b="1" dirty="0"/>
              <a:t>11 per cent by December</a:t>
            </a:r>
            <a:r>
              <a:rPr lang="en-IN" sz="2000" dirty="0"/>
              <a:t>, as a result of which the price of the bond is expected to fall. The company would like to go for interest rate futures for protecting itself from this loss. </a:t>
            </a:r>
            <a:endParaRPr lang="en-IN" sz="2000" dirty="0" smtClean="0"/>
          </a:p>
          <a:p>
            <a:r>
              <a:rPr lang="en-IN" sz="2000" dirty="0" smtClean="0"/>
              <a:t>It </a:t>
            </a:r>
            <a:r>
              <a:rPr lang="en-IN" sz="2000" dirty="0"/>
              <a:t>will instruct its broker to sell interest rate futures for the equivalent amount which is a notional amount. Since the </a:t>
            </a:r>
            <a:r>
              <a:rPr lang="en-IN" sz="2000" b="1" dirty="0"/>
              <a:t>standard size of Euro futures is Euro 5,00,000</a:t>
            </a:r>
            <a:r>
              <a:rPr lang="en-IN" sz="2000" dirty="0"/>
              <a:t>, two futures will be sold</a:t>
            </a:r>
            <a:r>
              <a:rPr lang="en-IN" sz="2000" dirty="0" smtClean="0"/>
              <a:t>.</a:t>
            </a:r>
            <a:endParaRPr lang="en-IN" sz="2000" dirty="0"/>
          </a:p>
          <a:p>
            <a:r>
              <a:rPr lang="en-IN" sz="2000" dirty="0"/>
              <a:t>In December, interest rate rises to </a:t>
            </a:r>
            <a:r>
              <a:rPr lang="en-IN" sz="2000" b="1" dirty="0"/>
              <a:t>11 per cent</a:t>
            </a:r>
            <a:r>
              <a:rPr lang="en-IN" sz="2000" dirty="0"/>
              <a:t>. </a:t>
            </a:r>
            <a:endParaRPr lang="en-IN" sz="2000" dirty="0" smtClean="0"/>
          </a:p>
          <a:p>
            <a:r>
              <a:rPr lang="en-IN" sz="2000" dirty="0" smtClean="0"/>
              <a:t>As </a:t>
            </a:r>
            <a:r>
              <a:rPr lang="en-IN" sz="2000" dirty="0"/>
              <a:t>a result, the value of the bond drops to Euro </a:t>
            </a:r>
            <a:r>
              <a:rPr lang="en-IN" sz="2000" b="1" dirty="0"/>
              <a:t>991,000</a:t>
            </a:r>
            <a:r>
              <a:rPr lang="en-IN" sz="2000" dirty="0"/>
              <a:t> (Euro 941,000 as the price of the bond plus Euro 50,000 as the interest accrued). The broker will then </a:t>
            </a:r>
            <a:r>
              <a:rPr lang="en-IN" sz="2000" b="1" dirty="0"/>
              <a:t>go for a reverse contract</a:t>
            </a:r>
            <a:r>
              <a:rPr lang="en-IN" sz="2000" dirty="0"/>
              <a:t>, that is, for buying December delivery </a:t>
            </a:r>
            <a:r>
              <a:rPr lang="en-IN" sz="2000" b="1" dirty="0"/>
              <a:t>futures at a price of Euro 941,000</a:t>
            </a:r>
            <a:r>
              <a:rPr lang="en-IN" sz="2000" dirty="0"/>
              <a:t>. By doing so, the broker will gain</a:t>
            </a:r>
            <a:r>
              <a:rPr lang="en-IN" sz="2000" dirty="0" smtClean="0"/>
              <a:t>:</a:t>
            </a:r>
            <a:endParaRPr lang="en-IN" sz="2000" dirty="0"/>
          </a:p>
          <a:p>
            <a:r>
              <a:rPr lang="en-IN" sz="2000" dirty="0"/>
              <a:t>Price sold - price </a:t>
            </a:r>
            <a:r>
              <a:rPr lang="en-IN" sz="2000" dirty="0" smtClean="0"/>
              <a:t>bought</a:t>
            </a:r>
            <a:endParaRPr lang="en-IN" sz="2000" dirty="0"/>
          </a:p>
          <a:p>
            <a:r>
              <a:rPr lang="en-IN" sz="2000" dirty="0"/>
              <a:t>or Euro 1,000,000 - Euro 941,000 = Euro </a:t>
            </a:r>
            <a:r>
              <a:rPr lang="en-IN" sz="2000" b="1" dirty="0" smtClean="0"/>
              <a:t>59,000</a:t>
            </a:r>
            <a:endParaRPr lang="en-IN" sz="20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0" indent="0">
              <a:buNone/>
            </a:pPr>
            <a:r>
              <a:rPr lang="en-IN" sz="2000" dirty="0" smtClean="0"/>
              <a:t>1</a:t>
            </a:r>
            <a:r>
              <a:rPr lang="en-IN" sz="2000" dirty="0"/>
              <a:t>.</a:t>
            </a:r>
            <a:r>
              <a:rPr lang="en-IN" sz="2000" b="1" dirty="0"/>
              <a:t> After the futures deals</a:t>
            </a:r>
            <a:r>
              <a:rPr lang="en-IN" sz="2000" dirty="0"/>
              <a:t>, the value of the company's portfolio at the end of December will be equal to:</a:t>
            </a:r>
            <a:endParaRPr lang="en-IN" sz="2000" dirty="0"/>
          </a:p>
          <a:p>
            <a:pPr marL="0" indent="0">
              <a:buNone/>
            </a:pPr>
            <a:r>
              <a:rPr lang="en-IN" sz="2000" dirty="0" smtClean="0"/>
              <a:t>	= Euro </a:t>
            </a:r>
            <a:r>
              <a:rPr lang="en-IN" sz="2000" dirty="0"/>
              <a:t>941,000 + 50,000+59,000 = Euro </a:t>
            </a:r>
            <a:r>
              <a:rPr lang="en-IN" sz="2000" b="1" dirty="0"/>
              <a:t>1,050,000</a:t>
            </a:r>
            <a:endParaRPr lang="en-IN" sz="2000" b="1" dirty="0"/>
          </a:p>
          <a:p>
            <a:pPr marL="0" indent="0">
              <a:buNone/>
            </a:pPr>
            <a:r>
              <a:rPr lang="en-IN" sz="2000" dirty="0" smtClean="0"/>
              <a:t>2</a:t>
            </a:r>
            <a:r>
              <a:rPr lang="en-IN" sz="2000" dirty="0"/>
              <a:t>. If the bondholder does </a:t>
            </a:r>
            <a:r>
              <a:rPr lang="en-IN" sz="2000" b="1" dirty="0"/>
              <a:t>not opt for the IRFS </a:t>
            </a:r>
            <a:r>
              <a:rPr lang="en-IN" sz="2000" dirty="0"/>
              <a:t>(Interest Rate Futures), the value of the investment portfolio will be equal to:</a:t>
            </a:r>
            <a:endParaRPr lang="en-IN" sz="2000" dirty="0"/>
          </a:p>
          <a:p>
            <a:pPr marL="0" indent="0">
              <a:buNone/>
            </a:pPr>
            <a:r>
              <a:rPr lang="en-IN" sz="2000" dirty="0" smtClean="0"/>
              <a:t>	= Euro </a:t>
            </a:r>
            <a:r>
              <a:rPr lang="en-IN" sz="2000" dirty="0"/>
              <a:t>941,000+50,000 = </a:t>
            </a:r>
            <a:r>
              <a:rPr lang="en-IN" sz="2000" b="1" dirty="0"/>
              <a:t>Euro </a:t>
            </a:r>
            <a:r>
              <a:rPr lang="en-IN" sz="2000" b="1" dirty="0" smtClean="0"/>
              <a:t>991,000</a:t>
            </a:r>
            <a:r>
              <a:rPr lang="en-IN" sz="2000" dirty="0"/>
              <a:t> </a:t>
            </a:r>
            <a:endParaRPr lang="en-IN" sz="2000" dirty="0"/>
          </a:p>
          <a:p>
            <a:pPr marL="0" indent="0">
              <a:buNone/>
            </a:pPr>
            <a:r>
              <a:rPr lang="en-IN" sz="2000" dirty="0"/>
              <a:t>3. If there is </a:t>
            </a:r>
            <a:r>
              <a:rPr lang="en-IN" sz="2000" b="1" dirty="0"/>
              <a:t>no interest rate change and no futures deal</a:t>
            </a:r>
            <a:r>
              <a:rPr lang="en-IN" sz="2000" dirty="0"/>
              <a:t>, the value of the investment portfolio will be equal to:</a:t>
            </a:r>
            <a:endParaRPr lang="en-IN" sz="2000" dirty="0"/>
          </a:p>
          <a:p>
            <a:pPr marL="0" indent="0">
              <a:buNone/>
            </a:pPr>
            <a:r>
              <a:rPr lang="en-IN" sz="2000" dirty="0" smtClean="0"/>
              <a:t>	= Euro </a:t>
            </a:r>
            <a:r>
              <a:rPr lang="en-IN" sz="2000" dirty="0"/>
              <a:t>1,000,000 as principal + Euro 50,000 as the interest </a:t>
            </a:r>
            <a:r>
              <a:rPr lang="en-IN" sz="2000" dirty="0" smtClean="0"/>
              <a:t>=</a:t>
            </a:r>
            <a:r>
              <a:rPr lang="en-IN" sz="2000" b="1" dirty="0" smtClean="0"/>
              <a:t> </a:t>
            </a:r>
            <a:r>
              <a:rPr lang="en-IN" sz="2000" b="1" dirty="0"/>
              <a:t>Euro </a:t>
            </a:r>
            <a:r>
              <a:rPr lang="en-IN" sz="2000" b="1" dirty="0" smtClean="0"/>
              <a:t>1,050,000</a:t>
            </a:r>
            <a:r>
              <a:rPr lang="en-IN" sz="2000" dirty="0" smtClean="0"/>
              <a:t>.</a:t>
            </a:r>
            <a:endParaRPr lang="en-IN" sz="2000" dirty="0" smtClean="0"/>
          </a:p>
          <a:p>
            <a:pPr marL="0" indent="0">
              <a:buNone/>
            </a:pPr>
            <a:r>
              <a:rPr lang="en-IN" sz="2000" dirty="0"/>
              <a:t>	</a:t>
            </a:r>
            <a:r>
              <a:rPr lang="en-IN" sz="2000" dirty="0" smtClean="0"/>
              <a:t> </a:t>
            </a:r>
            <a:r>
              <a:rPr lang="en-IN" sz="2000" dirty="0"/>
              <a:t>Thus, it is clear that with a rise in interest rate, the value of the investment portfolio diminishes and it puts the investors to loss. But if the investor goes for the interest rate futures, the loss is hedged.</a:t>
            </a:r>
            <a:endParaRPr lang="en-IN" sz="2000" dirty="0"/>
          </a:p>
          <a:p>
            <a:endParaRPr lang="en-IN" sz="2000" dirty="0"/>
          </a:p>
          <a:p>
            <a:endParaRPr lang="en-IN"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a:t>d) Swaps:</a:t>
            </a:r>
            <a:r>
              <a:rPr lang="en-IN" sz="2000" dirty="0"/>
              <a:t> </a:t>
            </a:r>
            <a:endParaRPr lang="en-IN" sz="2000" dirty="0" smtClean="0"/>
          </a:p>
          <a:p>
            <a:pPr marL="0" indent="0">
              <a:lnSpc>
                <a:spcPct val="150000"/>
              </a:lnSpc>
              <a:buNone/>
            </a:pPr>
            <a:r>
              <a:rPr lang="en-IN" sz="2000" dirty="0"/>
              <a:t>	</a:t>
            </a:r>
            <a:r>
              <a:rPr lang="en-IN" sz="2000" dirty="0" smtClean="0"/>
              <a:t>Swap </a:t>
            </a:r>
            <a:r>
              <a:rPr lang="en-IN" sz="2000" dirty="0"/>
              <a:t>is an exchange. </a:t>
            </a:r>
            <a:endParaRPr lang="en-IN" sz="2000" dirty="0" smtClean="0"/>
          </a:p>
          <a:p>
            <a:pPr>
              <a:lnSpc>
                <a:spcPct val="150000"/>
              </a:lnSpc>
              <a:buFont typeface="Wingdings" panose="05000000000000000000" pitchFamily="2" charset="2"/>
              <a:buChar char="Ø"/>
            </a:pPr>
            <a:r>
              <a:rPr lang="en-IN" sz="2000" dirty="0" smtClean="0"/>
              <a:t>An </a:t>
            </a:r>
            <a:r>
              <a:rPr lang="en-IN" sz="2000" dirty="0"/>
              <a:t>interest rate swap looks a lot like a combination of FRAs and involves an agreement between counterparties to exchange sets of future cash flows. </a:t>
            </a:r>
            <a:endParaRPr lang="en-IN" sz="2000" dirty="0" smtClean="0"/>
          </a:p>
          <a:p>
            <a:pPr>
              <a:lnSpc>
                <a:spcPct val="150000"/>
              </a:lnSpc>
              <a:buFont typeface="Wingdings" panose="05000000000000000000" pitchFamily="2" charset="2"/>
              <a:buChar char="Ø"/>
            </a:pPr>
            <a:r>
              <a:rPr lang="en-IN" sz="2000" dirty="0" smtClean="0"/>
              <a:t>The </a:t>
            </a:r>
            <a:r>
              <a:rPr lang="en-IN" sz="2000" dirty="0"/>
              <a:t>most common type of interest rate swap is a plain vanilla swap. This involves one party paying a fixed interest rate and receiving a floating rate, and the other party paying a floating rate and receiving a fixed rate.</a:t>
            </a:r>
            <a:endParaRPr lang="en-IN" sz="2000" dirty="0"/>
          </a:p>
          <a:p>
            <a:pPr>
              <a:lnSpc>
                <a:spcPct val="150000"/>
              </a:lnSpc>
            </a:pPr>
            <a:endParaRPr lang="en-IN"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a:t>e) Options:</a:t>
            </a:r>
            <a:r>
              <a:rPr lang="en-IN" sz="2000" dirty="0"/>
              <a:t> </a:t>
            </a:r>
            <a:endParaRPr lang="en-IN" sz="2000" dirty="0" smtClean="0"/>
          </a:p>
          <a:p>
            <a:pPr>
              <a:lnSpc>
                <a:spcPct val="150000"/>
              </a:lnSpc>
              <a:buFont typeface="Wingdings" panose="05000000000000000000" pitchFamily="2" charset="2"/>
              <a:buChar char="Ø"/>
            </a:pPr>
            <a:r>
              <a:rPr lang="en-IN" sz="2000" dirty="0" smtClean="0"/>
              <a:t>Interest </a:t>
            </a:r>
            <a:r>
              <a:rPr lang="en-IN" sz="2000" dirty="0"/>
              <a:t>rate management options are option contracts for which the underlying security is a debt obligation. These instruments are useful in protecting the parties involved in a floating-rate loan, such as adjustable-rate mortgages (</a:t>
            </a:r>
            <a:r>
              <a:rPr lang="en-IN" sz="2000" dirty="0" smtClean="0"/>
              <a:t>ARMs).</a:t>
            </a:r>
            <a:endParaRPr lang="en-IN" sz="2000" dirty="0" smtClean="0"/>
          </a:p>
          <a:p>
            <a:pPr>
              <a:lnSpc>
                <a:spcPct val="150000"/>
              </a:lnSpc>
              <a:buFont typeface="Wingdings" panose="05000000000000000000" pitchFamily="2" charset="2"/>
              <a:buChar char="Ø"/>
            </a:pPr>
            <a:r>
              <a:rPr lang="en-IN" sz="2000" dirty="0" smtClean="0"/>
              <a:t>A </a:t>
            </a:r>
            <a:r>
              <a:rPr lang="en-IN" sz="2000" dirty="0"/>
              <a:t>grouping of interest rate call options is referred to as an</a:t>
            </a:r>
            <a:r>
              <a:rPr lang="en-IN" sz="2000" b="1" dirty="0"/>
              <a:t> interest rate cap</a:t>
            </a:r>
            <a:r>
              <a:rPr lang="en-IN" sz="2000" dirty="0"/>
              <a:t>; a combination of interest rate put options is referred to as an </a:t>
            </a:r>
            <a:r>
              <a:rPr lang="en-IN" sz="2000" b="1" dirty="0"/>
              <a:t>interest rate floor</a:t>
            </a:r>
            <a:r>
              <a:rPr lang="en-IN" sz="2000" dirty="0"/>
              <a:t>. In general, a cap is like a call, and a floor is like a put.</a:t>
            </a:r>
            <a:endParaRPr lang="en-IN" sz="2000" dirty="0"/>
          </a:p>
          <a:p>
            <a:pPr>
              <a:lnSpc>
                <a:spcPct val="150000"/>
              </a:lnSpc>
            </a:pPr>
            <a:endParaRPr lang="en-IN"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a:t>f) </a:t>
            </a:r>
            <a:r>
              <a:rPr lang="en-IN" sz="2000" b="1" dirty="0" err="1"/>
              <a:t>Swaptions</a:t>
            </a:r>
            <a:r>
              <a:rPr lang="en-IN" sz="2000" b="1" dirty="0"/>
              <a:t>:</a:t>
            </a:r>
            <a:r>
              <a:rPr lang="en-IN" sz="2000" dirty="0"/>
              <a:t> </a:t>
            </a:r>
            <a:endParaRPr lang="en-IN" sz="2000" dirty="0" smtClean="0"/>
          </a:p>
          <a:p>
            <a:pPr marL="0" indent="0">
              <a:lnSpc>
                <a:spcPct val="150000"/>
              </a:lnSpc>
              <a:buNone/>
            </a:pPr>
            <a:r>
              <a:rPr lang="en-US" sz="2000" dirty="0" smtClean="0"/>
              <a:t>	</a:t>
            </a:r>
            <a:r>
              <a:rPr lang="en-IN" sz="2000" dirty="0" smtClean="0"/>
              <a:t>A </a:t>
            </a:r>
            <a:r>
              <a:rPr lang="en-IN" sz="2000" dirty="0" err="1"/>
              <a:t>swaption</a:t>
            </a:r>
            <a:r>
              <a:rPr lang="en-IN" sz="2000" dirty="0"/>
              <a:t>, or swap option, is simply an option to enter into a swap. </a:t>
            </a:r>
            <a:endParaRPr lang="en-IN" sz="2000" dirty="0" smtClean="0"/>
          </a:p>
          <a:p>
            <a:pPr marL="0" indent="0">
              <a:lnSpc>
                <a:spcPct val="150000"/>
              </a:lnSpc>
              <a:buNone/>
            </a:pPr>
            <a:endParaRPr lang="en-IN" sz="2000" b="1" dirty="0" smtClean="0"/>
          </a:p>
          <a:p>
            <a:pPr marL="0" indent="0">
              <a:lnSpc>
                <a:spcPct val="150000"/>
              </a:lnSpc>
              <a:buNone/>
            </a:pPr>
            <a:r>
              <a:rPr lang="en-IN" sz="2000" b="1" dirty="0" smtClean="0"/>
              <a:t>g</a:t>
            </a:r>
            <a:r>
              <a:rPr lang="en-IN" sz="2000" b="1" dirty="0"/>
              <a:t>) Embedded options:</a:t>
            </a:r>
            <a:r>
              <a:rPr lang="en-IN" sz="2000" dirty="0"/>
              <a:t> Many investors manage interest rate exposure by using embedded options. The issuer of callable bond is insuring that if interest rates decline, they can </a:t>
            </a:r>
            <a:r>
              <a:rPr lang="en-IN" sz="2000" dirty="0" smtClean="0"/>
              <a:t>call in </a:t>
            </a:r>
            <a:r>
              <a:rPr lang="en-IN" sz="2000" dirty="0"/>
              <a:t>bond and issue new bonds with a lower coupon.</a:t>
            </a:r>
            <a:endParaRPr lang="en-IN" sz="2000" dirty="0"/>
          </a:p>
          <a:p>
            <a:pPr>
              <a:lnSpc>
                <a:spcPct val="150000"/>
              </a:lnSpc>
            </a:pPr>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850106"/>
          </a:xfrm>
          <a:solidFill>
            <a:schemeClr val="accent2">
              <a:lumMod val="40000"/>
              <a:lumOff val="60000"/>
            </a:schemeClr>
          </a:solidFill>
        </p:spPr>
        <p:txBody>
          <a:bodyPr>
            <a:normAutofit fontScale="90000"/>
          </a:bodyPr>
          <a:lstStyle/>
          <a:p>
            <a:br>
              <a:rPr lang="en-IN" sz="2500" b="1" dirty="0" smtClean="0"/>
            </a:br>
            <a:r>
              <a:rPr lang="en-IN" sz="2500" b="1" dirty="0" smtClean="0"/>
              <a:t>Meaning </a:t>
            </a:r>
            <a:r>
              <a:rPr lang="en-IN" sz="2500" b="1" dirty="0"/>
              <a:t>of Political Exposure</a:t>
            </a:r>
            <a:br>
              <a:rPr lang="en-IN" sz="2500" b="1" dirty="0"/>
            </a:br>
            <a:endParaRPr lang="en-IN" sz="2500" b="1" dirty="0"/>
          </a:p>
        </p:txBody>
      </p:sp>
      <p:sp>
        <p:nvSpPr>
          <p:cNvPr id="3" name="Content Placeholder 2"/>
          <p:cNvSpPr>
            <a:spLocks noGrp="1"/>
          </p:cNvSpPr>
          <p:nvPr>
            <p:ph idx="1"/>
          </p:nvPr>
        </p:nvSpPr>
        <p:spPr>
          <a:xfrm>
            <a:off x="457200" y="1268760"/>
            <a:ext cx="8229600" cy="4857403"/>
          </a:xfrm>
          <a:solidFill>
            <a:schemeClr val="accent3">
              <a:lumMod val="20000"/>
              <a:lumOff val="80000"/>
            </a:schemeClr>
          </a:solidFill>
        </p:spPr>
        <p:txBody>
          <a:bodyPr>
            <a:noAutofit/>
          </a:bodyPr>
          <a:lstStyle/>
          <a:p>
            <a:pPr algn="just">
              <a:lnSpc>
                <a:spcPct val="150000"/>
              </a:lnSpc>
            </a:pPr>
            <a:r>
              <a:rPr lang="en-IN" sz="2200" b="1" dirty="0"/>
              <a:t>Political exposure is associated</a:t>
            </a:r>
            <a:r>
              <a:rPr lang="en-IN" sz="2200" dirty="0"/>
              <a:t> with changes that occur within a country's policies, business laws, or investment regulations. Other influential factors include international relationships and any other situation which may have an influence on the economy of a given country. </a:t>
            </a:r>
            <a:endParaRPr lang="en-IN" sz="2200" dirty="0" smtClean="0"/>
          </a:p>
          <a:p>
            <a:pPr algn="just">
              <a:lnSpc>
                <a:spcPct val="150000"/>
              </a:lnSpc>
            </a:pPr>
            <a:r>
              <a:rPr lang="en-IN" sz="2200" b="1" dirty="0" smtClean="0"/>
              <a:t>Political </a:t>
            </a:r>
            <a:r>
              <a:rPr lang="en-IN" sz="2200" b="1" dirty="0"/>
              <a:t>exposure </a:t>
            </a:r>
            <a:r>
              <a:rPr lang="en-IN" sz="2200" dirty="0"/>
              <a:t>refers to the complications businesses and governments may face as a result of political decisions or any political change that alters the </a:t>
            </a:r>
            <a:r>
              <a:rPr lang="en-IN" sz="2200" dirty="0" smtClean="0"/>
              <a:t>expected outcome </a:t>
            </a:r>
            <a:r>
              <a:rPr lang="en-IN" sz="2200" dirty="0"/>
              <a:t>and value of a given economic action.</a:t>
            </a:r>
            <a:endParaRPr lang="en-IN" sz="2200" dirty="0"/>
          </a:p>
          <a:p>
            <a:pPr algn="just">
              <a:lnSpc>
                <a:spcPct val="150000"/>
              </a:lnSpc>
            </a:pPr>
            <a:r>
              <a:rPr lang="en-US" sz="2200" dirty="0" smtClean="0"/>
              <a:t>Political risk is also known as </a:t>
            </a:r>
            <a:r>
              <a:rPr lang="en-US" sz="2200" b="1" dirty="0" smtClean="0"/>
              <a:t>geopolitical risk</a:t>
            </a:r>
            <a:r>
              <a:rPr lang="en-US" sz="2200" dirty="0" smtClean="0"/>
              <a:t>.</a:t>
            </a:r>
            <a:endParaRPr lang="en-IN" sz="2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fontScale="92500"/>
          </a:bodyPr>
          <a:lstStyle/>
          <a:p>
            <a:pPr marL="0" indent="0">
              <a:lnSpc>
                <a:spcPct val="150000"/>
              </a:lnSpc>
              <a:buNone/>
            </a:pPr>
            <a:r>
              <a:rPr lang="en-IN" sz="2000" b="1" dirty="0"/>
              <a:t>g) Caps</a:t>
            </a:r>
            <a:r>
              <a:rPr lang="en-IN" sz="2000" b="1" dirty="0" smtClean="0"/>
              <a:t>:</a:t>
            </a:r>
            <a:endParaRPr lang="en-IN" sz="2000" b="1" dirty="0" smtClean="0"/>
          </a:p>
          <a:p>
            <a:pPr marL="0" indent="0">
              <a:lnSpc>
                <a:spcPct val="150000"/>
              </a:lnSpc>
              <a:buNone/>
            </a:pPr>
            <a:r>
              <a:rPr lang="en-IN" sz="2000" b="1" dirty="0"/>
              <a:t>	</a:t>
            </a:r>
            <a:r>
              <a:rPr lang="en-IN" sz="2000" dirty="0" smtClean="0"/>
              <a:t> </a:t>
            </a:r>
            <a:r>
              <a:rPr lang="en-IN" sz="2000" dirty="0"/>
              <a:t>A cap, also called a ceiling, is a </a:t>
            </a:r>
            <a:r>
              <a:rPr lang="en-IN" sz="2000" b="1" dirty="0"/>
              <a:t>call option on an interest rate. </a:t>
            </a:r>
            <a:r>
              <a:rPr lang="en-IN" sz="2000" dirty="0"/>
              <a:t>An example of its application would be a borrower going long (the buyer), or paying a premium to buy a cap and receiving cash payments from the cap seller (the short) when the reference interest rate exceeds the cap's strike rate. The payments are designed to offset interest rate increases on a floating-rate loan</a:t>
            </a:r>
            <a:r>
              <a:rPr lang="en-IN" sz="2000" dirty="0" smtClean="0"/>
              <a:t>.</a:t>
            </a:r>
            <a:endParaRPr lang="en-IN" sz="2000" dirty="0" smtClean="0"/>
          </a:p>
          <a:p>
            <a:pPr marL="0" indent="0">
              <a:lnSpc>
                <a:spcPct val="150000"/>
              </a:lnSpc>
              <a:buNone/>
            </a:pPr>
            <a:r>
              <a:rPr lang="en-IN" sz="2000" dirty="0"/>
              <a:t>If the actual interest rate exceeds the strike rate, the seller pays the difference between the strike and the interest rate multiplied by the notional principal. This option will "cap," or place an upper limit, on the holder's interest expense.</a:t>
            </a:r>
            <a:endParaRPr lang="en-IN" sz="2000" dirty="0"/>
          </a:p>
          <a:p>
            <a:pPr marL="0" indent="0">
              <a:lnSpc>
                <a:spcPct val="150000"/>
              </a:lnSpc>
              <a:buNone/>
            </a:pPr>
            <a:endParaRPr lang="en-IN" sz="2000" dirty="0"/>
          </a:p>
          <a:p>
            <a:pPr>
              <a:lnSpc>
                <a:spcPct val="150000"/>
              </a:lnSpc>
            </a:pPr>
            <a:endParaRPr lang="en-IN"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a:t>h) Floors</a:t>
            </a:r>
            <a:r>
              <a:rPr lang="en-IN" sz="2000" b="1" dirty="0" smtClean="0"/>
              <a:t>:</a:t>
            </a:r>
            <a:endParaRPr lang="en-IN" sz="2000" b="1" dirty="0" smtClean="0"/>
          </a:p>
          <a:p>
            <a:pPr marL="0" indent="0">
              <a:lnSpc>
                <a:spcPct val="150000"/>
              </a:lnSpc>
              <a:buNone/>
            </a:pPr>
            <a:r>
              <a:rPr lang="en-IN" sz="2000" dirty="0" smtClean="0"/>
              <a:t>	The </a:t>
            </a:r>
            <a:r>
              <a:rPr lang="en-IN" sz="2000" dirty="0"/>
              <a:t>interest rate floor, like the cap, is a series of component options, except that </a:t>
            </a:r>
            <a:r>
              <a:rPr lang="en-IN" sz="2000" b="1" dirty="0"/>
              <a:t>they are put options</a:t>
            </a:r>
            <a:r>
              <a:rPr lang="en-IN" sz="2000" dirty="0"/>
              <a:t> and the series components are referred to as "</a:t>
            </a:r>
            <a:r>
              <a:rPr lang="en-IN" sz="2000" dirty="0" err="1"/>
              <a:t>floorlets</a:t>
            </a:r>
            <a:r>
              <a:rPr lang="en-IN" sz="2000" dirty="0"/>
              <a:t>." Whoever is long, the floor is paid upon maturity of the </a:t>
            </a:r>
            <a:r>
              <a:rPr lang="en-IN" sz="2000" dirty="0" err="1"/>
              <a:t>floorlets</a:t>
            </a:r>
            <a:r>
              <a:rPr lang="en-IN" sz="2000" dirty="0"/>
              <a:t> if the reference rate is below the floor's strike price. </a:t>
            </a:r>
            <a:r>
              <a:rPr lang="en-IN" sz="2000" b="1" dirty="0"/>
              <a:t>A lender uses this to protect against falling rates on an outstanding floating-rate loan.</a:t>
            </a:r>
            <a:endParaRPr lang="en-IN" sz="2000" b="1" dirty="0"/>
          </a:p>
          <a:p>
            <a:pPr>
              <a:lnSpc>
                <a:spcPct val="150000"/>
              </a:lnSpc>
            </a:pPr>
            <a:endParaRPr lang="en-IN"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smtClean="0"/>
              <a:t>i) Collars</a:t>
            </a:r>
            <a:r>
              <a:rPr lang="en-IN" sz="2000" b="1" dirty="0"/>
              <a:t>: </a:t>
            </a:r>
            <a:endParaRPr lang="en-IN" sz="2000" b="1" dirty="0" smtClean="0"/>
          </a:p>
          <a:p>
            <a:pPr marL="0" indent="0">
              <a:lnSpc>
                <a:spcPct val="150000"/>
              </a:lnSpc>
              <a:buNone/>
            </a:pPr>
            <a:r>
              <a:rPr lang="en-IN" sz="2000" dirty="0" smtClean="0"/>
              <a:t>	A </a:t>
            </a:r>
            <a:r>
              <a:rPr lang="en-IN" sz="2000" dirty="0"/>
              <a:t>protective collar can also help manage interest rate risk. Collaring is accomplished by</a:t>
            </a:r>
            <a:r>
              <a:rPr lang="en-IN" sz="2000" b="1" dirty="0"/>
              <a:t> simultaneously buying a cap and selling a floor</a:t>
            </a:r>
            <a:r>
              <a:rPr lang="en-IN" sz="2000" dirty="0"/>
              <a:t> (or vice versa), just like </a:t>
            </a:r>
            <a:r>
              <a:rPr lang="en-IN" sz="2000" b="1" dirty="0"/>
              <a:t>a collar protects an investor who is long on a stock. </a:t>
            </a:r>
            <a:endParaRPr lang="en-IN" sz="2000" b="1" dirty="0"/>
          </a:p>
          <a:p>
            <a:pPr>
              <a:lnSpc>
                <a:spcPct val="150000"/>
              </a:lnSpc>
            </a:pP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2200" b="1" dirty="0"/>
              <a:t>Common Types of Political Risks or Exposure</a:t>
            </a:r>
            <a:endParaRPr lang="en-IN" sz="22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indent="-457200">
              <a:buAutoNum type="arabicPeriod"/>
            </a:pPr>
            <a:r>
              <a:rPr lang="en-IN" sz="2000" b="1" dirty="0" smtClean="0"/>
              <a:t>Expropriation/government </a:t>
            </a:r>
            <a:r>
              <a:rPr lang="en-IN" sz="2000" b="1" dirty="0"/>
              <a:t>interference </a:t>
            </a:r>
            <a:r>
              <a:rPr lang="en-IN" sz="2000" b="1" dirty="0" smtClean="0"/>
              <a:t>:</a:t>
            </a:r>
            <a:endParaRPr lang="en-IN" sz="2000" b="1" dirty="0" smtClean="0"/>
          </a:p>
          <a:p>
            <a:pPr marL="0" indent="0">
              <a:buNone/>
            </a:pPr>
            <a:r>
              <a:rPr lang="en-IN" sz="2000" dirty="0" smtClean="0"/>
              <a:t>	 </a:t>
            </a:r>
            <a:r>
              <a:rPr lang="en-IN" sz="2000" dirty="0"/>
              <a:t>For no apparent reason or with no justification, foreign governments can seize, confiscate or otherwise expropriate a company's investment. They can even adopt a series of measures that have the effect of expropriation. In either case, the result is that a firm could lose overseas investments or assets</a:t>
            </a:r>
            <a:r>
              <a:rPr lang="en-IN" sz="2000" dirty="0" smtClean="0"/>
              <a:t>.</a:t>
            </a:r>
            <a:endParaRPr lang="en-IN" sz="2000" dirty="0" smtClean="0"/>
          </a:p>
          <a:p>
            <a:pPr marL="0" indent="0">
              <a:buNone/>
            </a:pPr>
            <a:endParaRPr lang="en-US" sz="2000" dirty="0"/>
          </a:p>
          <a:p>
            <a:pPr marL="0" indent="0">
              <a:buNone/>
            </a:pPr>
            <a:r>
              <a:rPr lang="en-IN" sz="2000" b="1" dirty="0" smtClean="0"/>
              <a:t>2. Transfer </a:t>
            </a:r>
            <a:r>
              <a:rPr lang="en-IN" sz="2000" b="1" dirty="0"/>
              <a:t>and conversion</a:t>
            </a:r>
            <a:r>
              <a:rPr lang="en-IN" sz="2000" dirty="0"/>
              <a:t> : </a:t>
            </a:r>
            <a:endParaRPr lang="en-IN" sz="2000" dirty="0" smtClean="0"/>
          </a:p>
          <a:p>
            <a:pPr marL="0" indent="0">
              <a:buNone/>
            </a:pPr>
            <a:r>
              <a:rPr lang="en-IN" sz="2000" dirty="0"/>
              <a:t>	</a:t>
            </a:r>
            <a:r>
              <a:rPr lang="en-IN" sz="2000" dirty="0" smtClean="0"/>
              <a:t>During </a:t>
            </a:r>
            <a:r>
              <a:rPr lang="en-IN" sz="2000" dirty="0"/>
              <a:t>an economic crisis, foreign governments or central banks may decide to impose restrictions or prohibitions on the conversion of the local currency to hard currency or may prevent hard currency from leaving the country.</a:t>
            </a:r>
            <a:endParaRPr lang="en-IN" sz="2000" dirty="0"/>
          </a:p>
          <a:p>
            <a:pPr marL="0" indent="0">
              <a:buNone/>
            </a:pPr>
            <a:endParaRPr lang="en-IN" sz="2000" dirty="0"/>
          </a:p>
          <a:p>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buNone/>
            </a:pPr>
            <a:r>
              <a:rPr lang="en-IN" sz="2000" b="1" dirty="0" smtClean="0"/>
              <a:t>3. Political </a:t>
            </a:r>
            <a:r>
              <a:rPr lang="en-IN" sz="2000" b="1" dirty="0"/>
              <a:t>violence :</a:t>
            </a:r>
            <a:r>
              <a:rPr lang="en-IN" sz="2000" dirty="0"/>
              <a:t> </a:t>
            </a:r>
            <a:endParaRPr lang="en-IN" sz="2000" dirty="0" smtClean="0"/>
          </a:p>
          <a:p>
            <a:pPr marL="0" indent="0">
              <a:lnSpc>
                <a:spcPct val="150000"/>
              </a:lnSpc>
              <a:buNone/>
            </a:pPr>
            <a:r>
              <a:rPr lang="en-IN" sz="2000" dirty="0"/>
              <a:t>	</a:t>
            </a:r>
            <a:r>
              <a:rPr lang="en-IN" sz="2000" dirty="0" smtClean="0"/>
              <a:t>Political </a:t>
            </a:r>
            <a:r>
              <a:rPr lang="en-IN" sz="2000" dirty="0"/>
              <a:t>terrorism, war, civil strife or other forms of political violence can damage or destroy a company's assets and prevent it from conducting operations essential to doing business.</a:t>
            </a:r>
            <a:endParaRPr lang="en-IN" sz="2000" dirty="0"/>
          </a:p>
          <a:p>
            <a:pPr>
              <a:lnSpc>
                <a:spcPct val="150000"/>
              </a:lnSpc>
            </a:pPr>
            <a:endParaRPr lang="en-IN"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a:bodyPr>
          <a:lstStyle/>
          <a:p>
            <a:r>
              <a:rPr lang="en-IN" sz="2200" b="1" dirty="0"/>
              <a:t>Methods or Techniques of Managing Political Risks or Exposure</a:t>
            </a:r>
            <a:br>
              <a:rPr lang="en-IN" sz="2200" b="1" dirty="0"/>
            </a:br>
            <a:endParaRPr lang="en-IN" sz="22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indent="-457200">
              <a:buAutoNum type="arabicPeriod"/>
            </a:pPr>
            <a:r>
              <a:rPr lang="en-IN" sz="2000" b="1" dirty="0" smtClean="0"/>
              <a:t>Avoiding </a:t>
            </a:r>
            <a:r>
              <a:rPr lang="en-IN" sz="2000" b="1" dirty="0"/>
              <a:t>Investment: </a:t>
            </a:r>
            <a:endParaRPr lang="en-IN" sz="2000" b="1" dirty="0" smtClean="0"/>
          </a:p>
          <a:p>
            <a:pPr marL="0" indent="0">
              <a:lnSpc>
                <a:spcPct val="150000"/>
              </a:lnSpc>
              <a:buNone/>
            </a:pPr>
            <a:r>
              <a:rPr lang="en-IN" sz="2000" b="1" dirty="0"/>
              <a:t>	</a:t>
            </a:r>
            <a:r>
              <a:rPr lang="en-IN" sz="2000" dirty="0" smtClean="0"/>
              <a:t>The </a:t>
            </a:r>
            <a:r>
              <a:rPr lang="en-IN" sz="2000" dirty="0"/>
              <a:t>simplest way to manage political risks is to avoid investing in a country ranked high on such risks. Where investment has already been made, plants may be closed or transferred to some other country which is considered to be relatively safe</a:t>
            </a:r>
            <a:r>
              <a:rPr lang="en-IN" sz="2000" dirty="0" smtClean="0"/>
              <a:t>.</a:t>
            </a:r>
            <a:endParaRPr lang="en-IN" sz="2000" dirty="0" smtClean="0"/>
          </a:p>
          <a:p>
            <a:pPr marL="0" indent="0">
              <a:lnSpc>
                <a:spcPct val="150000"/>
              </a:lnSpc>
              <a:buNone/>
            </a:pPr>
            <a:r>
              <a:rPr lang="en-IN" sz="2000" b="1" dirty="0"/>
              <a:t>2. Adaptation:</a:t>
            </a:r>
            <a:r>
              <a:rPr lang="en-IN" sz="2000" dirty="0"/>
              <a:t> </a:t>
            </a:r>
            <a:endParaRPr lang="en-IN" sz="2000" dirty="0" smtClean="0"/>
          </a:p>
          <a:p>
            <a:pPr marL="0" indent="0">
              <a:lnSpc>
                <a:spcPct val="150000"/>
              </a:lnSpc>
              <a:buNone/>
            </a:pPr>
            <a:r>
              <a:rPr lang="en-IN" sz="2000" dirty="0"/>
              <a:t>	</a:t>
            </a:r>
            <a:r>
              <a:rPr lang="en-IN" sz="2000" dirty="0" smtClean="0"/>
              <a:t>Adaptation </a:t>
            </a:r>
            <a:r>
              <a:rPr lang="en-IN" sz="2000" dirty="0"/>
              <a:t>means incorporating risk into business strategies. MNCs incorporate risk by means of the following three strategies: local equity and debt, development assistance, and insurance.</a:t>
            </a:r>
            <a:endParaRPr lang="en-IN" sz="2000" dirty="0"/>
          </a:p>
          <a:p>
            <a:pPr marL="0" indent="0">
              <a:lnSpc>
                <a:spcPct val="150000"/>
              </a:lnSpc>
              <a:buNone/>
            </a:pPr>
            <a:endParaRPr lang="en-IN" sz="2000" dirty="0"/>
          </a:p>
          <a:p>
            <a:endParaRPr lang="en-IN"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a:t>i)Local equity and debt:</a:t>
            </a:r>
            <a:r>
              <a:rPr lang="en-IN" sz="2000" dirty="0"/>
              <a:t> </a:t>
            </a:r>
            <a:endParaRPr lang="en-IN" sz="2000" dirty="0" smtClean="0"/>
          </a:p>
          <a:p>
            <a:pPr marL="0" indent="0">
              <a:lnSpc>
                <a:spcPct val="150000"/>
              </a:lnSpc>
              <a:buNone/>
            </a:pPr>
            <a:r>
              <a:rPr lang="en-IN" sz="2000" dirty="0"/>
              <a:t>	</a:t>
            </a:r>
            <a:r>
              <a:rPr lang="en-IN" sz="2000" dirty="0" smtClean="0"/>
              <a:t>This </a:t>
            </a:r>
            <a:r>
              <a:rPr lang="en-IN" sz="2000" dirty="0"/>
              <a:t>involves </a:t>
            </a:r>
            <a:r>
              <a:rPr lang="en-IN" sz="2000" b="1" dirty="0"/>
              <a:t>financing subsidiaries with the help of local firms, trade unions, financial institutions, and government</a:t>
            </a:r>
            <a:r>
              <a:rPr lang="en-IN" sz="2000" dirty="0"/>
              <a:t>. As partners in local businesses, these groups ensure that political developments do not disturb operations. </a:t>
            </a:r>
            <a:endParaRPr lang="en-IN" sz="2000" dirty="0" smtClean="0"/>
          </a:p>
          <a:p>
            <a:pPr marL="0" indent="0">
              <a:lnSpc>
                <a:spcPct val="150000"/>
              </a:lnSpc>
              <a:buNone/>
            </a:pPr>
            <a:r>
              <a:rPr lang="en-IN" sz="2000" b="1" dirty="0"/>
              <a:t>ii) Developmental assistance:</a:t>
            </a:r>
            <a:r>
              <a:rPr lang="en-IN" sz="2000" dirty="0"/>
              <a:t> </a:t>
            </a:r>
            <a:endParaRPr lang="en-IN" sz="2000" dirty="0" smtClean="0"/>
          </a:p>
          <a:p>
            <a:pPr marL="0" indent="0">
              <a:lnSpc>
                <a:spcPct val="150000"/>
              </a:lnSpc>
              <a:buNone/>
            </a:pPr>
            <a:r>
              <a:rPr lang="en-IN" sz="2000" dirty="0"/>
              <a:t>	</a:t>
            </a:r>
            <a:r>
              <a:rPr lang="en-IN" sz="2000" dirty="0" smtClean="0"/>
              <a:t>Offering </a:t>
            </a:r>
            <a:r>
              <a:rPr lang="en-IN" sz="2000" b="1" dirty="0"/>
              <a:t>development assistance allows an international business to assist the host country in improving its quality of life</a:t>
            </a:r>
            <a:r>
              <a:rPr lang="en-IN" sz="2000" dirty="0"/>
              <a:t>. Since the firm and the nation become partners, both stand to gain</a:t>
            </a:r>
            <a:r>
              <a:rPr lang="en-IN" sz="2000" dirty="0" smtClean="0"/>
              <a:t>.</a:t>
            </a:r>
            <a:endParaRPr lang="en-IN" sz="2000" dirty="0"/>
          </a:p>
          <a:p>
            <a:pPr marL="0" indent="0">
              <a:lnSpc>
                <a:spcPct val="150000"/>
              </a:lnSpc>
              <a:buNone/>
            </a:pPr>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000" b="1" dirty="0" smtClean="0"/>
              <a:t>iii</a:t>
            </a:r>
            <a:r>
              <a:rPr lang="en-IN" sz="2000" b="1" dirty="0"/>
              <a:t>) Insurance:</a:t>
            </a:r>
            <a:r>
              <a:rPr lang="en-IN" sz="2000" dirty="0"/>
              <a:t> </a:t>
            </a:r>
            <a:endParaRPr lang="en-IN" sz="2000" dirty="0" smtClean="0"/>
          </a:p>
          <a:p>
            <a:pPr marL="0" indent="0">
              <a:lnSpc>
                <a:spcPct val="150000"/>
              </a:lnSpc>
              <a:buNone/>
            </a:pPr>
            <a:r>
              <a:rPr lang="en-IN" sz="2000" dirty="0"/>
              <a:t>	</a:t>
            </a:r>
            <a:r>
              <a:rPr lang="en-IN" sz="2000" dirty="0" smtClean="0"/>
              <a:t>Companies </a:t>
            </a:r>
            <a:r>
              <a:rPr lang="en-IN" sz="2000" dirty="0"/>
              <a:t>buy insurance against the potential effects of political risk. Some policies </a:t>
            </a:r>
            <a:r>
              <a:rPr lang="en-IN" sz="2000" b="1" dirty="0"/>
              <a:t>protect companies </a:t>
            </a:r>
            <a:r>
              <a:rPr lang="en-IN" sz="2000" dirty="0"/>
              <a:t>when host governments restrict the </a:t>
            </a:r>
            <a:r>
              <a:rPr lang="en-IN" sz="2000" b="1" dirty="0"/>
              <a:t>convertibility of their currency into parent country currency</a:t>
            </a:r>
            <a:r>
              <a:rPr lang="en-IN" sz="2000" dirty="0"/>
              <a:t>. Others insure against </a:t>
            </a:r>
            <a:r>
              <a:rPr lang="en-IN" sz="2000" b="1" dirty="0"/>
              <a:t>losses created by violent events</a:t>
            </a:r>
            <a:r>
              <a:rPr lang="en-IN" sz="2000" dirty="0"/>
              <a:t>, including war and terrorism.</a:t>
            </a:r>
            <a:endParaRPr lang="en-IN" sz="2000" dirty="0"/>
          </a:p>
          <a:p>
            <a:pPr>
              <a:lnSpc>
                <a:spcPct val="150000"/>
              </a:lnSpc>
            </a:pPr>
            <a:endParaRPr lang="en-IN"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buNone/>
            </a:pPr>
            <a:r>
              <a:rPr lang="en-IN" sz="2000" b="1" dirty="0"/>
              <a:t>3. Threat:</a:t>
            </a:r>
            <a:r>
              <a:rPr lang="en-IN" sz="2000" dirty="0"/>
              <a:t> </a:t>
            </a:r>
            <a:endParaRPr lang="en-IN" sz="2000" dirty="0" smtClean="0"/>
          </a:p>
          <a:p>
            <a:pPr marL="0" indent="0">
              <a:lnSpc>
                <a:spcPct val="150000"/>
              </a:lnSpc>
              <a:buNone/>
            </a:pPr>
            <a:r>
              <a:rPr lang="en-IN" sz="2000" dirty="0"/>
              <a:t>	</a:t>
            </a:r>
            <a:r>
              <a:rPr lang="en-IN" sz="2000" dirty="0" smtClean="0"/>
              <a:t> </a:t>
            </a:r>
            <a:r>
              <a:rPr lang="en-IN" sz="2000" dirty="0"/>
              <a:t>The firm may threaten the host country that the supply of materials, products, or technology would be stopped if </a:t>
            </a:r>
            <a:r>
              <a:rPr lang="en-IN" sz="2000" dirty="0" smtClean="0"/>
              <a:t>its functioning </a:t>
            </a:r>
            <a:r>
              <a:rPr lang="en-IN" sz="2000" dirty="0"/>
              <a:t>is disrupted</a:t>
            </a:r>
            <a:r>
              <a:rPr lang="en-IN" sz="2000" dirty="0" smtClean="0"/>
              <a:t>. </a:t>
            </a:r>
            <a:r>
              <a:rPr lang="en-IN" sz="2000" dirty="0" err="1" smtClean="0"/>
              <a:t>I.e</a:t>
            </a:r>
            <a:r>
              <a:rPr lang="en-IN" sz="2000" dirty="0" smtClean="0"/>
              <a:t>, the </a:t>
            </a:r>
            <a:r>
              <a:rPr lang="en-IN" sz="2000" b="1" dirty="0" smtClean="0"/>
              <a:t>host country cannot do without the activities of the firm</a:t>
            </a:r>
            <a:r>
              <a:rPr lang="en-IN" sz="2000" dirty="0" smtClean="0"/>
              <a:t>.</a:t>
            </a:r>
            <a:endParaRPr lang="en-IN" sz="2000" dirty="0" smtClean="0"/>
          </a:p>
          <a:p>
            <a:pPr marL="0" indent="0">
              <a:lnSpc>
                <a:spcPct val="150000"/>
              </a:lnSpc>
              <a:buNone/>
            </a:pPr>
            <a:r>
              <a:rPr lang="en-US" sz="2000" b="1" dirty="0" smtClean="0"/>
              <a:t>4. </a:t>
            </a:r>
            <a:r>
              <a:rPr lang="en-IN" sz="2000" b="1" dirty="0" smtClean="0"/>
              <a:t>Lobbying:</a:t>
            </a:r>
            <a:r>
              <a:rPr lang="en-IN" sz="2000" dirty="0" smtClean="0"/>
              <a:t> </a:t>
            </a:r>
            <a:endParaRPr lang="en-IN" sz="2000" dirty="0" smtClean="0"/>
          </a:p>
          <a:p>
            <a:pPr marL="0" indent="0">
              <a:lnSpc>
                <a:spcPct val="150000"/>
              </a:lnSpc>
              <a:buNone/>
            </a:pPr>
            <a:r>
              <a:rPr lang="en-IN" sz="2000" dirty="0"/>
              <a:t>	</a:t>
            </a:r>
            <a:r>
              <a:rPr lang="en-IN" sz="2000" b="1" dirty="0" smtClean="0"/>
              <a:t>Influencing </a:t>
            </a:r>
            <a:r>
              <a:rPr lang="en-IN" sz="2000" b="1" dirty="0"/>
              <a:t>local politics through lobbying</a:t>
            </a:r>
            <a:r>
              <a:rPr lang="en-IN" sz="2000" dirty="0"/>
              <a:t> is another way of </a:t>
            </a:r>
            <a:r>
              <a:rPr lang="en-IN" sz="2000" dirty="0" smtClean="0"/>
              <a:t>managing political risk. Lobbyists </a:t>
            </a:r>
            <a:r>
              <a:rPr lang="en-IN" sz="2000" dirty="0"/>
              <a:t>meet with local public officials and try to influence their position on issues relevant to the firm. Their ultimate goal is </a:t>
            </a:r>
            <a:r>
              <a:rPr lang="en-IN" sz="2000" b="1" dirty="0"/>
              <a:t>getting favourable legislation</a:t>
            </a:r>
            <a:r>
              <a:rPr lang="en-IN" sz="2000" dirty="0"/>
              <a:t> passed and unfavourable ones rejected.</a:t>
            </a:r>
            <a:endParaRPr lang="en-IN" sz="2000" dirty="0"/>
          </a:p>
          <a:p>
            <a:pPr marL="0" indent="0">
              <a:lnSpc>
                <a:spcPct val="150000"/>
              </a:lnSpc>
              <a:buNone/>
            </a:pPr>
            <a:endParaRPr lang="en-IN" sz="2000" dirty="0"/>
          </a:p>
          <a:p>
            <a:endParaRPr lang="en-IN"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14775</Words>
  <Application>WPS Presentation</Application>
  <PresentationFormat>On-screen Show (4:3)</PresentationFormat>
  <Paragraphs>226</Paragraphs>
  <Slides>32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32</vt:i4>
      </vt:variant>
    </vt:vector>
  </HeadingPairs>
  <TitlesOfParts>
    <vt:vector size="40" baseType="lpstr">
      <vt:lpstr>Arial</vt:lpstr>
      <vt:lpstr>SimSun</vt:lpstr>
      <vt:lpstr>Wingdings</vt:lpstr>
      <vt:lpstr>Times New Roman</vt:lpstr>
      <vt:lpstr>Calibri</vt:lpstr>
      <vt:lpstr>Microsoft YaHei</vt:lpstr>
      <vt:lpstr>Arial Unicode MS</vt:lpstr>
      <vt:lpstr>Office Theme</vt:lpstr>
      <vt:lpstr>Political exposure</vt:lpstr>
      <vt:lpstr>Management of Political Exposure </vt:lpstr>
      <vt:lpstr> Meaning of Political Exposure </vt:lpstr>
      <vt:lpstr>Common Types of Political Risks or Exposure</vt:lpstr>
      <vt:lpstr>PowerPoint 演示文稿</vt:lpstr>
      <vt:lpstr>Methods or Techniques of Managing Political Risks or Exposure </vt:lpstr>
      <vt:lpstr>PowerPoint 演示文稿</vt:lpstr>
      <vt:lpstr>PowerPoint 演示文稿</vt:lpstr>
      <vt:lpstr>PowerPoint 演示文稿</vt:lpstr>
      <vt:lpstr>PowerPoint 演示文稿</vt:lpstr>
      <vt:lpstr>PowerPoint 演示文稿</vt:lpstr>
      <vt:lpstr>PowerPoint 演示文稿</vt:lpstr>
      <vt:lpstr>Management of Interest Rate Exposure </vt:lpstr>
      <vt:lpstr>Meaning of Interest Rate Risk </vt:lpstr>
      <vt:lpstr>Example </vt:lpstr>
      <vt:lpstr>Types of Interest Rate Risks</vt:lpstr>
      <vt:lpstr>Factors Affecting Interest Rate Risks of a Firm </vt:lpstr>
      <vt:lpstr>PowerPoint 演示文稿</vt:lpstr>
      <vt:lpstr>Methods or Techniques of Managing Interest Rate Exposure </vt:lpstr>
      <vt:lpstr>PowerPoint 演示文稿</vt:lpstr>
      <vt:lpstr> Forward Rate Agreements (FRAS)</vt:lpstr>
      <vt:lpstr>Example of  Forward Rate Agreements (FRAS)</vt:lpstr>
      <vt:lpstr>PowerPoint 演示文稿</vt:lpstr>
      <vt:lpstr>PowerPoint 演示文稿</vt:lpstr>
      <vt:lpstr>Example of future </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22</cp:revision>
  <dcterms:created xsi:type="dcterms:W3CDTF">2023-06-13T16:00:00Z</dcterms:created>
  <dcterms:modified xsi:type="dcterms:W3CDTF">2024-08-31T07:23:16Z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B4EC40181F894F7694D36923C1260479_12</vt:lpwstr>
  </property>
  <property fmtid="{D5CDD505-2E9C-101B-9397-08002B2CF9AE}" pid="3" name="KSOProductBuildVer">
    <vt:lpwstr>1033-12.2.0.17562</vt:lpwstr>
  </property>
</Properties>
</file>