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2" r:id="rId4"/>
    <p:sldId id="283" r:id="rId5"/>
    <p:sldId id="284" r:id="rId6"/>
    <p:sldId id="285" r:id="rId7"/>
    <p:sldId id="257" r:id="rId8"/>
    <p:sldId id="258" r:id="rId9"/>
    <p:sldId id="259" r:id="rId10"/>
    <p:sldId id="261" r:id="rId11"/>
    <p:sldId id="260" r:id="rId12"/>
    <p:sldId id="262" r:id="rId13"/>
    <p:sldId id="263" r:id="rId14"/>
    <p:sldId id="264" r:id="rId15"/>
    <p:sldId id="265" r:id="rId16"/>
    <p:sldId id="266" r:id="rId17"/>
    <p:sldId id="267" r:id="rId18"/>
    <p:sldId id="271" r:id="rId19"/>
    <p:sldId id="269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225F-179B-47EB-A0F9-F7103358AA52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D733-551F-461E-8C48-30FB71A746F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225F-179B-47EB-A0F9-F7103358AA52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D733-551F-461E-8C48-30FB71A746F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225F-179B-47EB-A0F9-F7103358AA52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D733-551F-461E-8C48-30FB71A746F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225F-179B-47EB-A0F9-F7103358AA52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D733-551F-461E-8C48-30FB71A746F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225F-179B-47EB-A0F9-F7103358AA52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D733-551F-461E-8C48-30FB71A746F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225F-179B-47EB-A0F9-F7103358AA52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D733-551F-461E-8C48-30FB71A746F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225F-179B-47EB-A0F9-F7103358AA52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D733-551F-461E-8C48-30FB71A746F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225F-179B-47EB-A0F9-F7103358AA52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D733-551F-461E-8C48-30FB71A746F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225F-179B-47EB-A0F9-F7103358AA52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D733-551F-461E-8C48-30FB71A746F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225F-179B-47EB-A0F9-F7103358AA52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D733-551F-461E-8C48-30FB71A746F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225F-179B-47EB-A0F9-F7103358AA52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6D733-551F-461E-8C48-30FB71A746F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C225F-179B-47EB-A0F9-F7103358AA52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6D733-551F-461E-8C48-30FB71A746F1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International capital budgeting</a:t>
            </a:r>
            <a:endParaRPr lang="en-US" sz="3000" b="1" dirty="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6" name="Picture 2" descr="C:\Users\user\Downloads\CamScanner 03-22-2021 12.09.01_2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8826"/>
            <a:ext cx="8568952" cy="4384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Example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An Indian firm wishes to invest in a US project. It is estimated that the project will initially cost USD 100 million. The firm expects to have a debt ratio of 52 per cent in the project funding. The expected free cash flows (net cash flows after tax) for the next five years are shown below: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20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Year   : 	 1	2	3	4	5</a:t>
            </a:r>
            <a:endParaRPr lang="en-IN" sz="2000" b="1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20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Net cash flows:  20	35	40	40	50</a:t>
            </a:r>
            <a:endParaRPr lang="en-US" sz="2000" b="1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20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(USD million) </a:t>
            </a:r>
            <a:endParaRPr lang="en-IN" sz="2000" b="1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The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risk-free interest rate is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6%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 India and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4%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 the United States. The inflation rate is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5%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 India and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3%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 the United States. The tax rate is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35%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 India and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30%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 the United States. The risk premium is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10%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 India and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8%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 the United States. The estimated equity beta for United States investment is 0.90. The general interest rate is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12%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 India and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9%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 the United States. The current spot exchange rate is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INR/USD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66.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Evaluate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project.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/>
              <a:t>S</a:t>
            </a:r>
            <a:r>
              <a:rPr lang="en-US" sz="3000" b="1" dirty="0" smtClean="0"/>
              <a:t>olution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lphaUcPeriod"/>
            </a:pPr>
            <a:r>
              <a:rPr lang="en-IN" sz="22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To </a:t>
            </a:r>
            <a:r>
              <a:rPr lang="en-IN" sz="22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evaluate the project in INR (i.e., the parent </a:t>
            </a:r>
            <a:r>
              <a:rPr lang="en-IN" sz="2200" b="1" dirty="0" err="1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</a:t>
            </a:r>
            <a:r>
              <a:rPr lang="en-IN" sz="2200" b="1" dirty="0" err="1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o's</a:t>
            </a:r>
            <a:r>
              <a:rPr lang="en-IN" sz="22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perspective) the following steps </a:t>
            </a:r>
            <a:r>
              <a:rPr lang="en-IN" sz="22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can be </a:t>
            </a:r>
            <a:r>
              <a:rPr lang="en-IN" sz="22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observed : </a:t>
            </a:r>
            <a:endParaRPr lang="en-IN" sz="2200" b="1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Convert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initial cost of the project (USD 100 million) into INR at the current spot rate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of INR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66, which comes to INR 6,600 million.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Forecast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forward exchange rate by using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interest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rate parity or inflation rate parity.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E(USD/INR) = So  x 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(1+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(1+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E(USD/INR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Expected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exchange rate between the Indian rupee and the US dollar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So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= Current spot rate of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exchange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 </a:t>
            </a:r>
            <a:r>
              <a:rPr lang="en-IN" sz="2400" dirty="0" err="1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</a:t>
            </a:r>
            <a:r>
              <a:rPr lang="en-IN" sz="2200" dirty="0" err="1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= Inflation rate in home country (India)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if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= Inflation rate in foreign country (United States)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Accordingly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, the expected spot rate after one year is :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2200" dirty="0" err="1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Rs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66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x (1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+0.05)/(1+0.03) =  </a:t>
            </a:r>
            <a:r>
              <a:rPr lang="en-IN" sz="2200" dirty="0" err="1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Rs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67.28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>
                <a:noAutofit/>
              </a:bodyPr>
              <a:lstStyle/>
              <a:p>
                <a:pPr marL="0" lv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en-IN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Similarly, the expected spot rates for other years can also be found. 	</a:t>
                </a:r>
                <a:endParaRPr lang="en-IN" sz="20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/>
                  <a:cs typeface="Times New Roman" panose="02020603050405020304" pitchFamily="18" charset="0"/>
                </a:endParaRPr>
              </a:p>
              <a:p>
                <a:pPr marL="0" lv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en-IN" sz="20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	</a:t>
                </a:r>
                <a:r>
                  <a:rPr lang="en-IN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II </a:t>
                </a:r>
                <a:r>
                  <a:rPr lang="en-IN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Year = INR </a:t>
                </a:r>
                <a:r>
                  <a:rPr lang="en-IN" sz="20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66 x (1 +</a:t>
                </a:r>
                <a:r>
                  <a:rPr lang="en-IN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0.05)²/(1+0.03)² </a:t>
                </a:r>
                <a:r>
                  <a:rPr lang="en-IN" sz="20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= INR </a:t>
                </a:r>
                <a:r>
                  <a:rPr lang="en-IN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68.59</a:t>
                </a:r>
                <a:endParaRPr lang="en-IN" sz="20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/>
                  <a:cs typeface="Times New Roman" panose="02020603050405020304" pitchFamily="18" charset="0"/>
                </a:endParaRPr>
              </a:p>
              <a:p>
                <a:pPr marL="0" lv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	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III Year =</a:t>
                </a:r>
                <a:r>
                  <a:rPr lang="en-IN" sz="20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 INR 66 x (1 +</a:t>
                </a:r>
                <a:r>
                  <a:rPr lang="en-IN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0.05)ᵌ/(1+0.03)ᵌ </a:t>
                </a:r>
                <a:r>
                  <a:rPr lang="en-IN" sz="20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= INR </a:t>
                </a:r>
                <a:r>
                  <a:rPr lang="en-IN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69.92</a:t>
                </a:r>
                <a:endParaRPr lang="en-US" sz="20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/>
                  <a:cs typeface="Times New Roman" panose="02020603050405020304" pitchFamily="18" charset="0"/>
                </a:endParaRPr>
              </a:p>
              <a:p>
                <a:pPr marL="0" lv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	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IV Year = </a:t>
                </a:r>
                <a:r>
                  <a:rPr lang="en-IN" sz="20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INR 66 x (1 +</a:t>
                </a:r>
                <a:r>
                  <a:rPr lang="en-IN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0.05)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prstClr val="black"/>
                        </a:solidFill>
                        <a:latin typeface="Cambria Math" panose="02040503050406030204"/>
                        <a:ea typeface="Calibri" panose="020F0502020204030204"/>
                        <a:cs typeface="Times New Roman" panose="02020603050405020304" pitchFamily="18" charset="0"/>
                      </a:rPr>
                      <m:t>4</m:t>
                    </m:r>
                    <m:r>
                      <a:rPr lang="en-IN" sz="2000" i="1" smtClean="0">
                        <a:solidFill>
                          <a:prstClr val="black"/>
                        </a:solidFill>
                        <a:latin typeface="Cambria Math" panose="02040503050406030204"/>
                        <a:ea typeface="Calibri" panose="020F0502020204030204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IN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/(1+0.03)4 </a:t>
                </a:r>
                <a:r>
                  <a:rPr lang="en-IN" sz="20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= INR </a:t>
                </a:r>
                <a:r>
                  <a:rPr lang="en-IN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71.28</a:t>
                </a:r>
                <a:endParaRPr lang="en-US" sz="20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/>
                  <a:cs typeface="Times New Roman" panose="02020603050405020304" pitchFamily="18" charset="0"/>
                </a:endParaRPr>
              </a:p>
              <a:p>
                <a:pPr marL="0" lv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	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V Year = </a:t>
                </a:r>
                <a:r>
                  <a:rPr lang="en-IN" sz="20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INR 66 x (1 +</a:t>
                </a:r>
                <a:r>
                  <a:rPr lang="en-IN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0.05)5/(1+0.03)5 </a:t>
                </a:r>
                <a:r>
                  <a:rPr lang="en-IN" sz="20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= INR </a:t>
                </a:r>
                <a:r>
                  <a:rPr lang="en-IN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72.66</a:t>
                </a:r>
                <a:endParaRPr lang="en-IN" sz="20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en-IN" sz="2000" dirty="0" smtClean="0"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3</a:t>
                </a:r>
                <a:r>
                  <a:rPr lang="en-IN" sz="2000" dirty="0"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. Convert annual net cash flows into INR at the expected spot rates. </a:t>
                </a:r>
                <a:endParaRPr lang="en-IN" sz="2000" dirty="0" smtClean="0">
                  <a:latin typeface="Times New Roman" panose="02020603050405020304" pitchFamily="18" charset="0"/>
                  <a:ea typeface="Calibri" panose="020F0502020204030204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en-IN" sz="2000" dirty="0" smtClean="0"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4</a:t>
                </a:r>
                <a:r>
                  <a:rPr lang="en-IN" sz="2000" dirty="0"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. Discount all cash flows at the INR cost of capital, which is computed in the </a:t>
                </a:r>
                <a:r>
                  <a:rPr lang="en-IN" sz="2000" dirty="0" smtClean="0"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	following </a:t>
                </a:r>
                <a:r>
                  <a:rPr lang="en-IN" sz="2000" dirty="0" smtClean="0"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way:</a:t>
                </a:r>
                <a:endParaRPr lang="en-IN" sz="2000" dirty="0" smtClean="0">
                  <a:latin typeface="Times New Roman" panose="02020603050405020304" pitchFamily="18" charset="0"/>
                  <a:ea typeface="Calibri" panose="020F0502020204030204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en-IN" sz="2000" dirty="0" smtClean="0"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		The </a:t>
                </a:r>
                <a:r>
                  <a:rPr lang="en-IN" sz="2000" dirty="0">
                    <a:latin typeface="Times New Roman" panose="02020603050405020304" pitchFamily="18" charset="0"/>
                    <a:ea typeface="Calibri" panose="020F0502020204030204"/>
                    <a:cs typeface="Times New Roman" panose="02020603050405020304" pitchFamily="18" charset="0"/>
                  </a:rPr>
                  <a:t>after-tax cost of debt is 0.12(1-0.35) = 0.078 </a:t>
                </a:r>
                <a:endParaRPr lang="en-IN" sz="2000" dirty="0" smtClean="0">
                  <a:latin typeface="Times New Roman" panose="02020603050405020304" pitchFamily="18" charset="0"/>
                  <a:ea typeface="Calibri" panose="020F0502020204030204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  <a:blipFill rotWithShape="1">
                <a:blip r:embed="rId1"/>
                <a:stretch>
                  <a:fillRect b="7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cost of equity is </a:t>
            </a:r>
            <a:r>
              <a:rPr lang="en-IN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:</a:t>
            </a:r>
            <a:endParaRPr lang="en-IN" sz="2200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Ke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= Nominal risk - free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interest rate + Risk premium x </a:t>
            </a:r>
            <a:r>
              <a:rPr lang="el-GR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β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= .12-.06+(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0.10 x0.90) = 0.15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Weighted </a:t>
            </a:r>
            <a:r>
              <a:rPr lang="en-IN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average </a:t>
            </a:r>
            <a:r>
              <a:rPr lang="en-IN" sz="2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cost of capital (WACC</a:t>
            </a:r>
            <a:r>
              <a:rPr lang="en-IN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)</a:t>
            </a:r>
            <a:endParaRPr lang="en-IN" sz="2200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= (Cost of debt + Cost of equity)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=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(0.078x0.52) + (0.15 x 0.48) = 0.11 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Calculation of NPV</a:t>
            </a:r>
            <a:endParaRPr lang="en-IN" sz="3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29600" cy="5256584"/>
        </p:xfrm>
        <a:graphic>
          <a:graphicData uri="http://schemas.openxmlformats.org/drawingml/2006/table">
            <a:tbl>
              <a:tblPr/>
              <a:tblGrid>
                <a:gridCol w="581340"/>
                <a:gridCol w="1662270"/>
                <a:gridCol w="1768244"/>
                <a:gridCol w="1635020"/>
                <a:gridCol w="971929"/>
                <a:gridCol w="1610797"/>
              </a:tblGrid>
              <a:tr h="96861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 cash flows(USD Million)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Estimated spot rate(USD/INR)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 cash flows(INR million)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PV factor at 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 value (INR million)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5996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3(1X2)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5(3X4)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5996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-6600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-6600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5996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67.28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1345.6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0.901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1212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5996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68.59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2400.65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0.812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1949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5996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69.92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2796.8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0.731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2044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5996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71.28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2851.2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0.659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1879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5996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72.66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3633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0.593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2154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599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NPV = INR 2,638 (i.e., Total PV - Initial cost, 9,238 - 6600)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B. To evaluate the project in US dollars (i.e., subsidiary's perspective), the following calculations can be made: </a:t>
            </a:r>
            <a:endParaRPr lang="en-IN" sz="2200" b="1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U.S. dollar cost of capital will be :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=  (1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+ INR cost of capital)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x </a:t>
            </a:r>
            <a:r>
              <a:rPr lang="en-IN" sz="2200" u="sng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(1+rf)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- 1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		        (1+rh)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U.S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 cost of capital = 1 +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0.11 x (1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+0.09)/(1+0.12) - 1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	     </a:t>
            </a:r>
            <a:r>
              <a:rPr lang="en-IN" sz="22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= </a:t>
            </a:r>
            <a:r>
              <a:rPr lang="en-IN" sz="22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0.08</a:t>
            </a: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Calculation of NPV</a:t>
            </a:r>
            <a:endParaRPr lang="en-IN" sz="3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43608" y="1340768"/>
          <a:ext cx="6408712" cy="4320479"/>
        </p:xfrm>
        <a:graphic>
          <a:graphicData uri="http://schemas.openxmlformats.org/drawingml/2006/table">
            <a:tbl>
              <a:tblPr/>
              <a:tblGrid>
                <a:gridCol w="771940"/>
                <a:gridCol w="2207266"/>
                <a:gridCol w="1290588"/>
                <a:gridCol w="2138918"/>
              </a:tblGrid>
              <a:tr h="67669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 cash flows(USD Million)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PV factor at 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 value 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(USD 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million)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05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05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0.926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18.52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05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0.857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05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0.797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31.76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05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29.40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05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0.681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34.05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054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NPV =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USD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43.73 million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90" marR="9090" marT="90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Capital budgeting 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refers to a process of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selecting investment projects.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defined as the process of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capital investment opportunities and deciding which project to undertake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Converting NPV in US dollars into NPV in INR at the current spot rate, the NPV comes to INR 2,886.18 million (i.e., 43.73 x 66)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 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Since the NPV is positive, the project can be taken up by the Indian firm.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br>
              <a:rPr lang="en-IN" sz="3000" b="1" dirty="0" smtClean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</a:br>
            <a:r>
              <a:rPr lang="en-IN" sz="3000" b="1" dirty="0" smtClean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  <a:t>Evaluation </a:t>
            </a:r>
            <a:r>
              <a:rPr lang="en-IN" sz="3000" b="1" dirty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  <a:t>of Foreign Projects</a:t>
            </a:r>
            <a:br>
              <a:rPr lang="en-IN" sz="3000" b="1" dirty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</a:b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 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Evaluating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 foreign project is more complex than evaluating a local project due to multiple factors.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First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, foreign projects are subject to foreign exchange risk.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Second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, multiple tax jurisdictions are involved potentially subjecting the cash flows to double-taxation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Further, foreign governments may place restrictions on repatriation of earnings back to the home country.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International capital budgeting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budgeting is the process of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selecting the most profitable investment project.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case of international capital budgeting , some additional complexities influence the computation of the cash flow and required rate of return.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techniques are similar to domestic capital budgeting.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500" b="1" dirty="0" smtClean="0"/>
              <a:t>Problems associated with International capital budgeting</a:t>
            </a:r>
            <a:endParaRPr lang="en-IN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 of currency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Difficulty in anticipation of inflation rates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Foreign exchange risk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Restrictions on the remittance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Difficulty in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recognising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exact remittances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Country risk or economic and political risk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Complexities due to type of financing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Sibsidized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loans and cost of capital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Currency of evaluation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Incremental cash flows (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Cannibalisation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sales reaction, transfer pricing, Royalties and fees)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Difficulties in estimating the terminal value.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Factors affecting Risk Evaluation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conditions in the foreign country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 conditions in the foreign country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Taxes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conditions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 risk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Blocked fund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Uncertain salvage value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risk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Host government incentives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arrangement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Approaches to evaluate a Foreign project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approaches to the cash flows of a MNC.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Foreign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currency approach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and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Home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currency approach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en-IN" sz="25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</a:br>
            <a:r>
              <a:rPr lang="en-IN" sz="25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Foreign </a:t>
            </a:r>
            <a:r>
              <a:rPr lang="en-IN" sz="25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Currency Approach </a:t>
            </a:r>
            <a:br>
              <a:rPr lang="en-IN" sz="25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</a:br>
            <a:r>
              <a:rPr lang="en-IN" sz="25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(</a:t>
            </a:r>
            <a:r>
              <a:rPr lang="en-IN" sz="25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Appraisal from the Project's or Subsidiary's perspective)</a:t>
            </a:r>
            <a:br>
              <a:rPr lang="en-IN" sz="25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</a:br>
            <a:endParaRPr lang="en-IN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</a:t>
            </a:r>
            <a:r>
              <a:rPr lang="en-IN" sz="22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steps involved are :</a:t>
            </a:r>
            <a:endParaRPr lang="en-IN" sz="2200" b="1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Estimate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cash flows of a project in the foreign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currency.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</a:t>
            </a:r>
            <a:r>
              <a:rPr lang="en-IN" sz="2200" dirty="0" err="1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dentify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foreign currency discount rate and discount the cash flows.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Find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NPV in the foreign currency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2050" name="Picture 2" descr="C:\Users\user\Downloads\CamScanner 03-22-2021 12.09.01_1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36322"/>
            <a:ext cx="8208912" cy="398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br>
              <a:rPr lang="en-IN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</a:br>
            <a:r>
              <a:rPr lang="en-IN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Home Currency </a:t>
            </a:r>
            <a:r>
              <a:rPr lang="en-IN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Approach </a:t>
            </a:r>
            <a:br>
              <a:rPr lang="en-IN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</a:br>
            <a:r>
              <a:rPr lang="en-IN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(</a:t>
            </a:r>
            <a:r>
              <a:rPr lang="en-IN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Appraisal from the Parent Company's perspective).</a:t>
            </a:r>
            <a:br>
              <a:rPr lang="en-IN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</a:b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</a:t>
            </a:r>
            <a:r>
              <a:rPr lang="en-IN" sz="22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steps involved are: </a:t>
            </a:r>
            <a:endParaRPr lang="en-IN" sz="2200" b="1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Estimate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cash flows of a project in the foreign currency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Estimate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expected future spot rate of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exchange.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Convert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foreign currency cash flows to INR (domestic currency) at the expected future spot rate.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Identify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domestic discount rate, discount the cash flows, and find NPV in the INR (domestic currency)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6339</Words>
  <Application>WPS Presentation</Application>
  <PresentationFormat>On-screen Show (4:3)</PresentationFormat>
  <Paragraphs>305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Cambria Math</vt:lpstr>
      <vt:lpstr>Times New Roman</vt:lpstr>
      <vt:lpstr>Calibri</vt:lpstr>
      <vt:lpstr>Office Theme</vt:lpstr>
      <vt:lpstr>International capital budgeting</vt:lpstr>
      <vt:lpstr>Capital budgeting </vt:lpstr>
      <vt:lpstr>International capital budgeting</vt:lpstr>
      <vt:lpstr>Problems associated with International capital budgeting</vt:lpstr>
      <vt:lpstr>Factors affecting Risk Evaluation</vt:lpstr>
      <vt:lpstr>Approaches to evaluate a Foreign project</vt:lpstr>
      <vt:lpstr> Foreign Currency Approach  (Appraisal from the Project's or Subsidiary's perspective) </vt:lpstr>
      <vt:lpstr>PowerPoint 演示文稿</vt:lpstr>
      <vt:lpstr> Home Currency Approach  (Appraisal from the Parent Company's perspective). </vt:lpstr>
      <vt:lpstr>PowerPoint 演示文稿</vt:lpstr>
      <vt:lpstr>Example</vt:lpstr>
      <vt:lpstr>PowerPoint 演示文稿</vt:lpstr>
      <vt:lpstr>Solution</vt:lpstr>
      <vt:lpstr>PowerPoint 演示文稿</vt:lpstr>
      <vt:lpstr>PowerPoint 演示文稿</vt:lpstr>
      <vt:lpstr>PowerPoint 演示文稿</vt:lpstr>
      <vt:lpstr>Calculation of NPV</vt:lpstr>
      <vt:lpstr>PowerPoint 演示文稿</vt:lpstr>
      <vt:lpstr>Calculation of NPV</vt:lpstr>
      <vt:lpstr>PowerPoint 演示文稿</vt:lpstr>
      <vt:lpstr> Evaluation of Foreign Projects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58</cp:revision>
  <dcterms:created xsi:type="dcterms:W3CDTF">2021-03-22T05:59:00Z</dcterms:created>
  <dcterms:modified xsi:type="dcterms:W3CDTF">2024-08-31T07:23:52Z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D609D69BCFB94575BEF17502149A7A0C_12</vt:lpwstr>
  </property>
  <property fmtid="{D5CDD505-2E9C-101B-9397-08002B2CF9AE}" pid="3" name="KSOProductBuildVer">
    <vt:lpwstr>1033-12.2.0.17562</vt:lpwstr>
  </property>
</Properties>
</file>