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3ED5D7E-2EE6-4654-BE90-CBE61BB2675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3ED5D7E-2EE6-4654-BE90-CBE61BB2675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3ED5D7E-2EE6-4654-BE90-CBE61BB2675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3ED5D7E-2EE6-4654-BE90-CBE61BB2675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3ED5D7E-2EE6-4654-BE90-CBE61BB2675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3ED5D7E-2EE6-4654-BE90-CBE61BB2675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3ED5D7E-2EE6-4654-BE90-CBE61BB26751}"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3ED5D7E-2EE6-4654-BE90-CBE61BB26751}"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D5D7E-2EE6-4654-BE90-CBE61BB26751}"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3ED5D7E-2EE6-4654-BE90-CBE61BB2675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3ED5D7E-2EE6-4654-BE90-CBE61BB2675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BAB239-E1A8-4ABE-AE17-C67BD342F19B}"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D5D7E-2EE6-4654-BE90-CBE61BB26751}"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AB239-E1A8-4ABE-AE17-C67BD342F19B}"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20000"/>
              <a:lumOff val="80000"/>
            </a:schemeClr>
          </a:solidFill>
        </p:spPr>
        <p:txBody>
          <a:bodyPr/>
          <a:lstStyle/>
          <a:p>
            <a:r>
              <a:rPr lang="en-IN" sz="2800" b="1" dirty="0" smtClean="0">
                <a:solidFill>
                  <a:srgbClr val="FF0000"/>
                </a:solidFill>
                <a:ea typeface="Calibri" panose="020F0502020204030204"/>
                <a:cs typeface="Times New Roman" panose="02020603050405020304"/>
              </a:rPr>
              <a:t>Information </a:t>
            </a:r>
            <a:r>
              <a:rPr lang="en-IN" sz="2800" b="1" dirty="0">
                <a:solidFill>
                  <a:srgbClr val="FF0000"/>
                </a:solidFill>
                <a:ea typeface="Calibri" panose="020F0502020204030204"/>
                <a:cs typeface="Times New Roman" panose="02020603050405020304"/>
              </a:rPr>
              <a:t>for appraising </a:t>
            </a:r>
            <a:br>
              <a:rPr lang="en-IN" sz="2800" b="1" dirty="0" smtClean="0">
                <a:solidFill>
                  <a:srgbClr val="FF0000"/>
                </a:solidFill>
                <a:ea typeface="Calibri" panose="020F0502020204030204"/>
                <a:cs typeface="Times New Roman" panose="02020603050405020304"/>
              </a:rPr>
            </a:br>
            <a:r>
              <a:rPr lang="en-IN" sz="2800" b="1" dirty="0" smtClean="0">
                <a:solidFill>
                  <a:srgbClr val="FF0000"/>
                </a:solidFill>
                <a:ea typeface="Calibri" panose="020F0502020204030204"/>
                <a:cs typeface="Times New Roman" panose="02020603050405020304"/>
              </a:rPr>
              <a:t>for </a:t>
            </a:r>
            <a:r>
              <a:rPr lang="en-IN" sz="2800" b="1" dirty="0">
                <a:solidFill>
                  <a:srgbClr val="FF0000"/>
                </a:solidFill>
                <a:ea typeface="Calibri" panose="020F0502020204030204"/>
                <a:cs typeface="Times New Roman" panose="02020603050405020304"/>
              </a:rPr>
              <a:t>evaluating a project</a:t>
            </a:r>
            <a:endParaRPr lang="en-IN" sz="2800" b="1" dirty="0">
              <a:solidFill>
                <a:srgbClr val="FF0000"/>
              </a:solidFill>
              <a:ea typeface="Calibri" panose="020F0502020204030204"/>
              <a:cs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lstStyle/>
          <a:p>
            <a:pPr lvl="0">
              <a:lnSpc>
                <a:spcPct val="115000"/>
              </a:lnSpc>
              <a:spcAft>
                <a:spcPts val="1000"/>
              </a:spcAft>
            </a:pPr>
            <a:r>
              <a:rPr lang="en-IN" sz="2200" dirty="0">
                <a:solidFill>
                  <a:prstClr val="black"/>
                </a:solidFill>
                <a:ea typeface="Calibri" panose="020F0502020204030204"/>
                <a:cs typeface="Times New Roman" panose="02020603050405020304"/>
              </a:rPr>
              <a:t>Break even salvage value is calculated as below:</a:t>
            </a:r>
            <a:endParaRPr lang="en-IN" sz="2200" dirty="0">
              <a:solidFill>
                <a:prstClr val="black"/>
              </a:solidFill>
              <a:ea typeface="Calibri" panose="020F0502020204030204"/>
              <a:cs typeface="Times New Roman" panose="02020603050405020304"/>
            </a:endParaRPr>
          </a:p>
          <a:p>
            <a:endParaRPr lang="en-IN" dirty="0"/>
          </a:p>
        </p:txBody>
      </p:sp>
      <p:pic>
        <p:nvPicPr>
          <p:cNvPr id="1026" name="Picture 2" descr="C:\Users\user\Downloads\CamScanner 06-06-2021 21.56.28_1.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23528" y="2039924"/>
            <a:ext cx="8352928" cy="34052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en-US" sz="3000" dirty="0" smtClean="0"/>
              <a:t>Example</a:t>
            </a:r>
            <a:endParaRPr lang="en-IN" sz="3000" dirty="0"/>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 operating cash inflows of a project for the 3 years (life of the project) are $ 10,000, $ 12,000 and $ 13,000. The initial investment is $ 35,000. If the discount rate is 10%, calculate the break even salvage value.</a:t>
            </a:r>
            <a:endParaRPr lang="en-IN" sz="2200" dirty="0">
              <a:latin typeface="Times New Roman" panose="02020603050405020304" pitchFamily="18" charset="0"/>
              <a:ea typeface="Calibri" panose="020F0502020204030204"/>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Solution:</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pic>
        <p:nvPicPr>
          <p:cNvPr id="2050" name="Picture 2" descr="C:\Users\user\Downloads\CamScanner 06-06-2021 21.56.28_3.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11560" y="4077072"/>
            <a:ext cx="7992888" cy="20162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3000" b="1" dirty="0" smtClean="0"/>
              <a:t>4 .Discount rate</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r>
              <a:rPr lang="en-IN" sz="2200" dirty="0" smtClean="0">
                <a:solidFill>
                  <a:srgbClr val="222222"/>
                </a:solidFill>
                <a:latin typeface="Times New Roman" panose="02020603050405020304" pitchFamily="18" charset="0"/>
                <a:cs typeface="Times New Roman" panose="02020603050405020304" pitchFamily="18" charset="0"/>
              </a:rPr>
              <a:t>A </a:t>
            </a:r>
            <a:r>
              <a:rPr lang="en-IN" sz="2200" dirty="0">
                <a:solidFill>
                  <a:srgbClr val="222222"/>
                </a:solidFill>
                <a:latin typeface="Times New Roman" panose="02020603050405020304" pitchFamily="18" charset="0"/>
                <a:cs typeface="Times New Roman" panose="02020603050405020304" pitchFamily="18" charset="0"/>
              </a:rPr>
              <a:t>rupee in hand today is worth more than a rupee to be received some time in the future. This is because if one has the rupee now, it can be invested or loaned, and can earn some interest or return.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This </a:t>
            </a:r>
            <a:r>
              <a:rPr lang="en-IN" sz="2200" dirty="0">
                <a:solidFill>
                  <a:srgbClr val="222222"/>
                </a:solidFill>
                <a:latin typeface="Times New Roman" panose="02020603050405020304" pitchFamily="18" charset="0"/>
                <a:cs typeface="Times New Roman" panose="02020603050405020304" pitchFamily="18" charset="0"/>
              </a:rPr>
              <a:t>implies that money has time value.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Projects </a:t>
            </a:r>
            <a:r>
              <a:rPr lang="en-IN" sz="2200" dirty="0">
                <a:solidFill>
                  <a:srgbClr val="222222"/>
                </a:solidFill>
                <a:latin typeface="Times New Roman" panose="02020603050405020304" pitchFamily="18" charset="0"/>
                <a:cs typeface="Times New Roman" panose="02020603050405020304" pitchFamily="18" charset="0"/>
              </a:rPr>
              <a:t>generate cash flows at different points in time</a:t>
            </a:r>
            <a:r>
              <a:rPr lang="en-IN" sz="2200" dirty="0" smtClean="0">
                <a:solidFill>
                  <a:srgbClr val="222222"/>
                </a:solidFill>
                <a:latin typeface="Times New Roman" panose="02020603050405020304" pitchFamily="18" charset="0"/>
                <a:cs typeface="Times New Roman" panose="02020603050405020304" pitchFamily="18" charset="0"/>
              </a:rPr>
              <a:t>.</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 </a:t>
            </a:r>
            <a:r>
              <a:rPr lang="en-IN" sz="2200" dirty="0">
                <a:solidFill>
                  <a:srgbClr val="222222"/>
                </a:solidFill>
                <a:latin typeface="Times New Roman" panose="02020603050405020304" pitchFamily="18" charset="0"/>
                <a:cs typeface="Times New Roman" panose="02020603050405020304" pitchFamily="18" charset="0"/>
              </a:rPr>
              <a:t>Therefore, such cash flows need to be adjusted for their differences in timing. One such adjustment process is discounting</a:t>
            </a:r>
            <a:r>
              <a:rPr lang="en-IN" sz="2200" dirty="0" smtClean="0">
                <a:solidFill>
                  <a:srgbClr val="222222"/>
                </a:solidFill>
                <a:latin typeface="Times New Roman" panose="02020603050405020304" pitchFamily="18" charset="0"/>
                <a:cs typeface="Times New Roman" panose="02020603050405020304" pitchFamily="18" charset="0"/>
              </a:rPr>
              <a:t>.</a:t>
            </a:r>
            <a:endParaRPr lang="en-IN" sz="2200" dirty="0" smtClean="0">
              <a:solidFill>
                <a:srgbClr val="22222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lstStyle/>
          <a:p>
            <a:pPr lvl="0"/>
            <a:r>
              <a:rPr lang="en-IN" sz="2200" dirty="0" smtClean="0">
                <a:solidFill>
                  <a:srgbClr val="222222"/>
                </a:solidFill>
                <a:latin typeface="Times New Roman" panose="02020603050405020304" pitchFamily="18" charset="0"/>
                <a:cs typeface="Times New Roman" panose="02020603050405020304" pitchFamily="18" charset="0"/>
              </a:rPr>
              <a:t>Discounting is </a:t>
            </a:r>
            <a:r>
              <a:rPr lang="en-IN" sz="2200" dirty="0">
                <a:solidFill>
                  <a:srgbClr val="222222"/>
                </a:solidFill>
                <a:latin typeface="Times New Roman" panose="02020603050405020304" pitchFamily="18" charset="0"/>
                <a:cs typeface="Times New Roman" panose="02020603050405020304" pitchFamily="18" charset="0"/>
              </a:rPr>
              <a:t>the reverse or reciprocal of compounding. </a:t>
            </a:r>
            <a:endParaRPr lang="en-IN" sz="2200" dirty="0" smtClean="0">
              <a:solidFill>
                <a:srgbClr val="222222"/>
              </a:solidFill>
              <a:latin typeface="Times New Roman" panose="02020603050405020304" pitchFamily="18" charset="0"/>
              <a:cs typeface="Times New Roman" panose="02020603050405020304" pitchFamily="18" charset="0"/>
            </a:endParaRPr>
          </a:p>
          <a:p>
            <a:pPr lvl="0"/>
            <a:r>
              <a:rPr lang="en-IN" sz="2200" dirty="0" smtClean="0">
                <a:solidFill>
                  <a:srgbClr val="222222"/>
                </a:solidFill>
                <a:latin typeface="Times New Roman" panose="02020603050405020304" pitchFamily="18" charset="0"/>
                <a:cs typeface="Times New Roman" panose="02020603050405020304" pitchFamily="18" charset="0"/>
              </a:rPr>
              <a:t>Compounding </a:t>
            </a:r>
            <a:r>
              <a:rPr lang="en-IN" sz="2200" dirty="0">
                <a:solidFill>
                  <a:srgbClr val="222222"/>
                </a:solidFill>
                <a:latin typeface="Times New Roman" panose="02020603050405020304" pitchFamily="18" charset="0"/>
                <a:cs typeface="Times New Roman" panose="02020603050405020304" pitchFamily="18" charset="0"/>
              </a:rPr>
              <a:t>is the process of determining the future value of a certain amount today whereas discounting is the process of finding the present value of a certain amount in future (i.e., a future cash flow). </a:t>
            </a:r>
            <a:endParaRPr lang="en-IN" sz="2200" dirty="0">
              <a:solidFill>
                <a:srgbClr val="222222"/>
              </a:solidFill>
              <a:latin typeface="Times New Roman" panose="02020603050405020304" pitchFamily="18" charset="0"/>
              <a:cs typeface="Times New Roman" panose="02020603050405020304" pitchFamily="18" charset="0"/>
            </a:endParaRPr>
          </a:p>
          <a:p>
            <a:pPr lvl="0"/>
            <a:r>
              <a:rPr lang="en-IN" sz="2200" dirty="0">
                <a:solidFill>
                  <a:srgbClr val="222222"/>
                </a:solidFill>
                <a:latin typeface="Times New Roman" panose="02020603050405020304" pitchFamily="18" charset="0"/>
                <a:cs typeface="Times New Roman" panose="02020603050405020304" pitchFamily="18" charset="0"/>
              </a:rPr>
              <a:t>The compound interest rate that is used to discount future.</a:t>
            </a:r>
            <a:endParaRPr lang="en-IN" sz="2200" dirty="0">
              <a:solidFill>
                <a:srgbClr val="222222"/>
              </a:solidFill>
              <a:latin typeface="Times New Roman" panose="02020603050405020304" pitchFamily="18" charset="0"/>
              <a:cs typeface="Times New Roman" panose="02020603050405020304" pitchFamily="18" charset="0"/>
            </a:endParaRPr>
          </a:p>
          <a:p>
            <a:pPr lvl="0"/>
            <a:r>
              <a:rPr lang="en-IN" sz="2200" dirty="0">
                <a:solidFill>
                  <a:srgbClr val="222222"/>
                </a:solidFill>
                <a:latin typeface="Times New Roman" panose="02020603050405020304" pitchFamily="18" charset="0"/>
                <a:cs typeface="Times New Roman" panose="02020603050405020304" pitchFamily="18" charset="0"/>
              </a:rPr>
              <a:t>The </a:t>
            </a:r>
            <a:r>
              <a:rPr lang="en-IN" sz="2200" b="1" dirty="0">
                <a:solidFill>
                  <a:srgbClr val="222222"/>
                </a:solidFill>
                <a:latin typeface="Times New Roman" panose="02020603050405020304" pitchFamily="18" charset="0"/>
                <a:cs typeface="Times New Roman" panose="02020603050405020304" pitchFamily="18" charset="0"/>
              </a:rPr>
              <a:t>discount rate is the weighted average cost of capital</a:t>
            </a:r>
            <a:r>
              <a:rPr lang="en-IN" sz="2200" dirty="0">
                <a:solidFill>
                  <a:srgbClr val="222222"/>
                </a:solidFill>
                <a:latin typeface="Times New Roman" panose="02020603050405020304" pitchFamily="18" charset="0"/>
                <a:cs typeface="Times New Roman" panose="02020603050405020304" pitchFamily="18" charset="0"/>
              </a:rPr>
              <a:t> that is used to present value under discounted cash flow methods of evaluation Projects (Approaches to Projects Evaluation)</a:t>
            </a:r>
            <a:br>
              <a:rPr lang="en-IN" sz="2200" dirty="0">
                <a:solidFill>
                  <a:prstClr val="black"/>
                </a:solidFill>
                <a:latin typeface="Times New Roman" panose="02020603050405020304" pitchFamily="18" charset="0"/>
                <a:cs typeface="Times New Roman" panose="02020603050405020304" pitchFamily="18" charset="0"/>
              </a:rPr>
            </a:b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a:solidFill>
            <a:schemeClr val="accent4">
              <a:lumMod val="20000"/>
              <a:lumOff val="80000"/>
            </a:schemeClr>
          </a:solidFill>
        </p:spPr>
        <p:txBody>
          <a:bodyPr>
            <a:noAutofit/>
          </a:bodyPr>
          <a:lstStyle/>
          <a:p>
            <a:pPr lvl="0">
              <a:lnSpc>
                <a:spcPct val="115000"/>
              </a:lnSpc>
              <a:spcBef>
                <a:spcPct val="20000"/>
              </a:spcBef>
              <a:spcAft>
                <a:spcPts val="1000"/>
              </a:spcAft>
            </a:pPr>
            <a:br>
              <a:rPr lang="en-IN" sz="2400" b="1" dirty="0" smtClean="0">
                <a:solidFill>
                  <a:prstClr val="black"/>
                </a:solidFill>
                <a:ea typeface="Calibri" panose="020F0502020204030204"/>
                <a:cs typeface="Times New Roman" panose="02020603050405020304"/>
              </a:rPr>
            </a:br>
            <a:r>
              <a:rPr lang="en-IN" sz="2400" b="1" dirty="0" smtClean="0">
                <a:solidFill>
                  <a:prstClr val="black"/>
                </a:solidFill>
                <a:ea typeface="Calibri" panose="020F0502020204030204"/>
                <a:cs typeface="Times New Roman" panose="02020603050405020304"/>
              </a:rPr>
              <a:t>1</a:t>
            </a:r>
            <a:r>
              <a:rPr lang="en-IN" sz="2400" b="1" dirty="0">
                <a:solidFill>
                  <a:prstClr val="black"/>
                </a:solidFill>
                <a:ea typeface="Calibri" panose="020F0502020204030204"/>
                <a:cs typeface="Times New Roman" panose="02020603050405020304"/>
              </a:rPr>
              <a:t>. Cash Flows:</a:t>
            </a:r>
            <a:br>
              <a:rPr lang="en-IN" sz="2400" b="1" dirty="0">
                <a:solidFill>
                  <a:prstClr val="black"/>
                </a:solidFill>
                <a:ea typeface="Calibri" panose="020F0502020204030204"/>
                <a:cs typeface="Times New Roman" panose="02020603050405020304"/>
              </a:rPr>
            </a:br>
            <a:endParaRPr lang="en-IN" sz="3600" b="1" dirty="0"/>
          </a:p>
        </p:txBody>
      </p:sp>
      <p:sp>
        <p:nvSpPr>
          <p:cNvPr id="3" name="Content Placeholder 2"/>
          <p:cNvSpPr>
            <a:spLocks noGrp="1"/>
          </p:cNvSpPr>
          <p:nvPr>
            <p:ph idx="1"/>
          </p:nvPr>
        </p:nvSpPr>
        <p:spPr>
          <a:xfrm>
            <a:off x="457200" y="1600200"/>
            <a:ext cx="8229600" cy="5069160"/>
          </a:xfrm>
          <a:solidFill>
            <a:schemeClr val="accent5">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case of MNCs, the parent unit is in one country and the affiliates are located in other countries.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b="1" dirty="0" smtClean="0">
                <a:latin typeface="Times New Roman" panose="02020603050405020304" pitchFamily="18" charset="0"/>
                <a:ea typeface="Calibri" panose="020F0502020204030204"/>
                <a:cs typeface="Times New Roman" panose="02020603050405020304" pitchFamily="18" charset="0"/>
              </a:rPr>
              <a:t>The </a:t>
            </a:r>
            <a:r>
              <a:rPr lang="en-IN" sz="2200" b="1" dirty="0">
                <a:latin typeface="Times New Roman" panose="02020603050405020304" pitchFamily="18" charset="0"/>
                <a:ea typeface="Calibri" panose="020F0502020204030204"/>
                <a:cs typeface="Times New Roman" panose="02020603050405020304" pitchFamily="18" charset="0"/>
              </a:rPr>
              <a:t>project is to be evaluated from the parent firm's perspective or from the subsidiary unit's perspective.</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subsidiary unit's perspective is also known as the </a:t>
            </a:r>
            <a:r>
              <a:rPr lang="en-IN" sz="2200" b="1" dirty="0">
                <a:latin typeface="Times New Roman" panose="02020603050405020304" pitchFamily="18" charset="0"/>
                <a:ea typeface="Calibri" panose="020F0502020204030204"/>
                <a:cs typeface="Times New Roman" panose="02020603050405020304" pitchFamily="18" charset="0"/>
              </a:rPr>
              <a:t>project's perspective</a:t>
            </a:r>
            <a:r>
              <a:rPr lang="en-IN" sz="2200" dirty="0">
                <a:latin typeface="Times New Roman" panose="02020603050405020304" pitchFamily="18" charset="0"/>
                <a:ea typeface="Calibri" panose="020F0502020204030204"/>
                <a:cs typeface="Times New Roman" panose="02020603050405020304" pitchFamily="18" charset="0"/>
              </a:rPr>
              <a:t>, and the parent company's perspective is also </a:t>
            </a:r>
            <a:r>
              <a:rPr lang="en-IN" sz="2200" dirty="0" smtClean="0">
                <a:latin typeface="Times New Roman" panose="02020603050405020304" pitchFamily="18" charset="0"/>
                <a:ea typeface="Calibri" panose="020F0502020204030204"/>
                <a:cs typeface="Times New Roman" panose="02020603050405020304" pitchFamily="18" charset="0"/>
              </a:rPr>
              <a:t>known </a:t>
            </a:r>
            <a:r>
              <a:rPr lang="en-IN" sz="2200" dirty="0">
                <a:latin typeface="Times New Roman" panose="02020603050405020304" pitchFamily="18" charset="0"/>
                <a:ea typeface="Calibri" panose="020F0502020204030204"/>
                <a:cs typeface="Times New Roman" panose="02020603050405020304" pitchFamily="18" charset="0"/>
              </a:rPr>
              <a:t>as </a:t>
            </a:r>
            <a:r>
              <a:rPr lang="en-IN" sz="2200" b="1" dirty="0">
                <a:latin typeface="Times New Roman" panose="02020603050405020304" pitchFamily="18" charset="0"/>
                <a:ea typeface="Calibri" panose="020F0502020204030204"/>
                <a:cs typeface="Times New Roman" panose="02020603050405020304" pitchFamily="18" charset="0"/>
              </a:rPr>
              <a:t>MNC's perspective.</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viability of a project varies with the perspective because of </a:t>
            </a:r>
            <a:r>
              <a:rPr lang="en-IN" sz="2200" b="1" dirty="0">
                <a:latin typeface="Times New Roman" panose="02020603050405020304" pitchFamily="18" charset="0"/>
                <a:ea typeface="Calibri" panose="020F0502020204030204"/>
                <a:cs typeface="Times New Roman" panose="02020603050405020304" pitchFamily="18" charset="0"/>
              </a:rPr>
              <a:t>differences in cash flows.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a:t>
            </a:r>
            <a:r>
              <a:rPr lang="en-IN" sz="2200" dirty="0" smtClean="0">
                <a:latin typeface="Times New Roman" panose="02020603050405020304" pitchFamily="18" charset="0"/>
                <a:ea typeface="Calibri" panose="020F0502020204030204"/>
                <a:cs typeface="Times New Roman" panose="02020603050405020304" pitchFamily="18" charset="0"/>
              </a:rPr>
              <a:t>his </a:t>
            </a:r>
            <a:r>
              <a:rPr lang="en-IN" sz="2200" dirty="0">
                <a:latin typeface="Times New Roman" panose="02020603050405020304" pitchFamily="18" charset="0"/>
                <a:ea typeface="Calibri" panose="020F0502020204030204"/>
                <a:cs typeface="Times New Roman" panose="02020603050405020304" pitchFamily="18" charset="0"/>
              </a:rPr>
              <a:t>difference arises because of certain factors </a:t>
            </a:r>
            <a:r>
              <a:rPr lang="en-IN" sz="2200" dirty="0" smtClean="0">
                <a:latin typeface="Times New Roman" panose="02020603050405020304" pitchFamily="18" charset="0"/>
                <a:ea typeface="Calibri" panose="020F0502020204030204"/>
                <a:cs typeface="Times New Roman" panose="02020603050405020304" pitchFamily="18" charset="0"/>
              </a:rPr>
              <a:t>such </a:t>
            </a:r>
            <a:r>
              <a:rPr lang="en-IN" sz="2200" dirty="0">
                <a:latin typeface="Times New Roman" panose="02020603050405020304" pitchFamily="18" charset="0"/>
                <a:ea typeface="Calibri" panose="020F0502020204030204"/>
                <a:cs typeface="Times New Roman" panose="02020603050405020304" pitchFamily="18" charset="0"/>
              </a:rPr>
              <a:t>as taxes, blocked funds, and transfer pricing.</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marL="342900" lvl="0" indent="-342900">
              <a:lnSpc>
                <a:spcPct val="115000"/>
              </a:lnSpc>
              <a:spcBef>
                <a:spcPct val="20000"/>
              </a:spcBef>
              <a:spcAft>
                <a:spcPts val="1000"/>
              </a:spcAft>
            </a:pPr>
            <a:r>
              <a:rPr lang="en-IN" sz="2800" b="1" dirty="0">
                <a:solidFill>
                  <a:srgbClr val="FF0000"/>
                </a:solidFill>
                <a:latin typeface="Times New Roman" panose="02020603050405020304" pitchFamily="18" charset="0"/>
                <a:ea typeface="Calibri" panose="020F0502020204030204"/>
                <a:cs typeface="Times New Roman" panose="02020603050405020304" pitchFamily="18" charset="0"/>
              </a:rPr>
              <a:t>Types of Cash Flows</a:t>
            </a:r>
            <a:br>
              <a:rPr lang="en-IN" sz="2800" b="1" dirty="0">
                <a:solidFill>
                  <a:srgbClr val="FF0000"/>
                </a:solidFill>
                <a:latin typeface="Times New Roman" panose="02020603050405020304" pitchFamily="18" charset="0"/>
                <a:ea typeface="Calibri" panose="020F0502020204030204"/>
                <a:cs typeface="Times New Roman" panose="02020603050405020304" pitchFamily="18" charset="0"/>
              </a:rPr>
            </a:br>
            <a:endParaRPr lang="en-IN" sz="2800" b="1" dirty="0">
              <a:solidFill>
                <a:srgbClr val="FF0000"/>
              </a:solidFill>
            </a:endParaRPr>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case of projects, there are </a:t>
            </a:r>
            <a:r>
              <a:rPr lang="en-IN" sz="2200" b="1" dirty="0">
                <a:latin typeface="Times New Roman" panose="02020603050405020304" pitchFamily="18" charset="0"/>
                <a:ea typeface="Calibri" panose="020F0502020204030204"/>
                <a:cs typeface="Times New Roman" panose="02020603050405020304" pitchFamily="18" charset="0"/>
              </a:rPr>
              <a:t>three types of cash flows.</a:t>
            </a:r>
            <a:r>
              <a:rPr lang="en-IN" sz="2200" dirty="0">
                <a:latin typeface="Times New Roman" panose="02020603050405020304" pitchFamily="18" charset="0"/>
                <a:ea typeface="Calibri" panose="020F0502020204030204"/>
                <a:cs typeface="Times New Roman" panose="02020603050405020304" pitchFamily="18" charset="0"/>
              </a:rPr>
              <a:t> They are : initial investment, operating cash flows, and terminal cash </a:t>
            </a:r>
            <a:r>
              <a:rPr lang="en-IN" sz="2200" dirty="0" smtClean="0">
                <a:latin typeface="Times New Roman" panose="02020603050405020304" pitchFamily="18" charset="0"/>
                <a:ea typeface="Calibri" panose="020F0502020204030204"/>
                <a:cs typeface="Times New Roman" panose="02020603050405020304" pitchFamily="18" charset="0"/>
              </a:rPr>
              <a:t>flows.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1.  Initial </a:t>
            </a:r>
            <a:r>
              <a:rPr lang="en-IN" sz="2200" b="1" dirty="0">
                <a:latin typeface="Times New Roman" panose="02020603050405020304" pitchFamily="18" charset="0"/>
                <a:ea typeface="Calibri" panose="020F0502020204030204"/>
                <a:cs typeface="Times New Roman" panose="02020603050405020304" pitchFamily="18" charset="0"/>
              </a:rPr>
              <a:t>Investment (Cash Outflow</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If </a:t>
            </a:r>
            <a:r>
              <a:rPr lang="en-IN" sz="2200" dirty="0">
                <a:latin typeface="Times New Roman" panose="02020603050405020304" pitchFamily="18" charset="0"/>
                <a:ea typeface="Calibri" panose="020F0502020204030204"/>
                <a:cs typeface="Times New Roman" panose="02020603050405020304" pitchFamily="18" charset="0"/>
              </a:rPr>
              <a:t>the entire project cost is met by the parent company, the </a:t>
            </a:r>
            <a:r>
              <a:rPr lang="en-IN" sz="2200" b="1" dirty="0">
                <a:latin typeface="Times New Roman" panose="02020603050405020304" pitchFamily="18" charset="0"/>
                <a:ea typeface="Calibri" panose="020F0502020204030204"/>
                <a:cs typeface="Times New Roman" panose="02020603050405020304" pitchFamily="18" charset="0"/>
              </a:rPr>
              <a:t>entire amount of initial investment</a:t>
            </a:r>
            <a:r>
              <a:rPr lang="en-IN" sz="2200" dirty="0">
                <a:latin typeface="Times New Roman" panose="02020603050405020304" pitchFamily="18" charset="0"/>
                <a:ea typeface="Calibri" panose="020F0502020204030204"/>
                <a:cs typeface="Times New Roman" panose="02020603050405020304" pitchFamily="18" charset="0"/>
              </a:rPr>
              <a:t> is treated as the cash outflow</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In some cases, </a:t>
            </a:r>
            <a:r>
              <a:rPr lang="en-IN" sz="2200" b="1" dirty="0">
                <a:latin typeface="Times New Roman" panose="02020603050405020304" pitchFamily="18" charset="0"/>
                <a:ea typeface="Calibri" panose="020F0502020204030204"/>
                <a:cs typeface="Times New Roman" panose="02020603050405020304" pitchFamily="18" charset="0"/>
              </a:rPr>
              <a:t>the project is partly financed by the </a:t>
            </a:r>
            <a:r>
              <a:rPr lang="en-IN" sz="2200" b="1" dirty="0" smtClean="0">
                <a:latin typeface="Times New Roman" panose="02020603050405020304" pitchFamily="18" charset="0"/>
                <a:ea typeface="Calibri" panose="020F0502020204030204"/>
                <a:cs typeface="Times New Roman" panose="02020603050405020304" pitchFamily="18" charset="0"/>
              </a:rPr>
              <a:t>subsidiary </a:t>
            </a:r>
            <a:r>
              <a:rPr lang="en-IN" sz="2200" b="1" dirty="0">
                <a:latin typeface="Times New Roman" panose="02020603050405020304" pitchFamily="18" charset="0"/>
                <a:ea typeface="Calibri" panose="020F0502020204030204"/>
                <a:cs typeface="Times New Roman" panose="02020603050405020304" pitchFamily="18" charset="0"/>
              </a:rPr>
              <a:t>itself</a:t>
            </a:r>
            <a:r>
              <a:rPr lang="en-IN" sz="2200" dirty="0">
                <a:latin typeface="Times New Roman" panose="02020603050405020304" pitchFamily="18" charset="0"/>
                <a:ea typeface="Calibri" panose="020F0502020204030204"/>
                <a:cs typeface="Times New Roman" panose="02020603050405020304" pitchFamily="18" charset="0"/>
              </a:rPr>
              <a:t> through local borrowing but such borrowings of the subsidiary </a:t>
            </a:r>
            <a:r>
              <a:rPr lang="en-IN" sz="2200" b="1" dirty="0">
                <a:latin typeface="Times New Roman" panose="02020603050405020304" pitchFamily="18" charset="0"/>
                <a:ea typeface="Calibri" panose="020F0502020204030204"/>
                <a:cs typeface="Times New Roman" panose="02020603050405020304" pitchFamily="18" charset="0"/>
              </a:rPr>
              <a:t>do not form a art of the initial cash outflow</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IN" dirty="0"/>
          </a:p>
        </p:txBody>
      </p:sp>
      <p:sp>
        <p:nvSpPr>
          <p:cNvPr id="3" name="Content Placeholder 2"/>
          <p:cNvSpPr>
            <a:spLocks noGrp="1"/>
          </p:cNvSpPr>
          <p:nvPr>
            <p:ph idx="1"/>
          </p:nvPr>
        </p:nvSpPr>
        <p:spPr>
          <a:xfrm>
            <a:off x="457200" y="1052736"/>
            <a:ext cx="8229600" cy="5616624"/>
          </a:xfrm>
          <a:solidFill>
            <a:schemeClr val="accent5">
              <a:lumMod val="20000"/>
              <a:lumOff val="80000"/>
            </a:schemeClr>
          </a:solidFill>
        </p:spPr>
        <p:txBody>
          <a:bodyPr>
            <a:noAutofit/>
          </a:bodyPr>
          <a:lstStyle/>
          <a:p>
            <a:pPr marL="0" indent="0">
              <a:lnSpc>
                <a:spcPct val="170000"/>
              </a:lnSpc>
              <a:spcAft>
                <a:spcPts val="1000"/>
              </a:spcAft>
              <a:buNone/>
            </a:pPr>
            <a:r>
              <a:rPr lang="en-IN" sz="2000" b="1" dirty="0" smtClean="0">
                <a:latin typeface="Times New Roman" panose="02020603050405020304" pitchFamily="18" charset="0"/>
                <a:ea typeface="Calibri" panose="020F0502020204030204"/>
                <a:cs typeface="Times New Roman" panose="02020603050405020304" pitchFamily="18" charset="0"/>
              </a:rPr>
              <a:t>2.  Operating </a:t>
            </a:r>
            <a:r>
              <a:rPr lang="en-IN" sz="2000" b="1" dirty="0">
                <a:latin typeface="Times New Roman" panose="02020603050405020304" pitchFamily="18" charset="0"/>
                <a:ea typeface="Calibri" panose="020F0502020204030204"/>
                <a:cs typeface="Times New Roman" panose="02020603050405020304" pitchFamily="18" charset="0"/>
              </a:rPr>
              <a:t>Cash Flow</a:t>
            </a:r>
            <a:endParaRPr lang="en-IN" sz="2000" b="1" dirty="0">
              <a:latin typeface="Times New Roman" panose="02020603050405020304" pitchFamily="18" charset="0"/>
              <a:ea typeface="Calibri" panose="020F0502020204030204"/>
              <a:cs typeface="Times New Roman" panose="02020603050405020304" pitchFamily="18" charset="0"/>
            </a:endParaRPr>
          </a:p>
          <a:p>
            <a:pPr marL="0" indent="0">
              <a:lnSpc>
                <a:spcPct val="170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a:t>
            </a: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The </a:t>
            </a:r>
            <a:r>
              <a:rPr lang="en-IN" sz="2000" dirty="0">
                <a:latin typeface="Times New Roman" panose="02020603050405020304" pitchFamily="18" charset="0"/>
                <a:ea typeface="Calibri" panose="020F0502020204030204"/>
                <a:cs typeface="Times New Roman" panose="02020603050405020304" pitchFamily="18" charset="0"/>
              </a:rPr>
              <a:t>revenue generated through </a:t>
            </a:r>
            <a:r>
              <a:rPr lang="en-IN" sz="2000" b="1" dirty="0">
                <a:latin typeface="Times New Roman" panose="02020603050405020304" pitchFamily="18" charset="0"/>
                <a:ea typeface="Calibri" panose="020F0502020204030204"/>
                <a:cs typeface="Times New Roman" panose="02020603050405020304" pitchFamily="18" charset="0"/>
              </a:rPr>
              <a:t>the sale of a subsidiary's product</a:t>
            </a:r>
            <a:r>
              <a:rPr lang="en-IN" sz="2000" dirty="0">
                <a:latin typeface="Times New Roman" panose="02020603050405020304" pitchFamily="18" charset="0"/>
                <a:ea typeface="Calibri" panose="020F0502020204030204"/>
                <a:cs typeface="Times New Roman" panose="02020603050405020304" pitchFamily="18" charset="0"/>
              </a:rPr>
              <a:t> in the </a:t>
            </a:r>
            <a:r>
              <a:rPr lang="en-IN" sz="2000" b="1" dirty="0">
                <a:latin typeface="Times New Roman" panose="02020603050405020304" pitchFamily="18" charset="0"/>
                <a:ea typeface="Calibri" panose="020F0502020204030204"/>
                <a:cs typeface="Times New Roman" panose="02020603050405020304" pitchFamily="18" charset="0"/>
              </a:rPr>
              <a:t>local market</a:t>
            </a:r>
            <a:r>
              <a:rPr lang="en-IN" sz="2000" dirty="0">
                <a:latin typeface="Times New Roman" panose="02020603050405020304" pitchFamily="18" charset="0"/>
                <a:ea typeface="Calibri" panose="020F0502020204030204"/>
                <a:cs typeface="Times New Roman" panose="02020603050405020304" pitchFamily="18" charset="0"/>
              </a:rPr>
              <a:t> as well as in </a:t>
            </a:r>
            <a:r>
              <a:rPr lang="en-IN" sz="2000" b="1" dirty="0">
                <a:latin typeface="Times New Roman" panose="02020603050405020304" pitchFamily="18" charset="0"/>
                <a:ea typeface="Calibri" panose="020F0502020204030204"/>
                <a:cs typeface="Times New Roman" panose="02020603050405020304" pitchFamily="18" charset="0"/>
              </a:rPr>
              <a:t>other countries</a:t>
            </a:r>
            <a:r>
              <a:rPr lang="en-IN" sz="2000" dirty="0">
                <a:latin typeface="Times New Roman" panose="02020603050405020304" pitchFamily="18" charset="0"/>
                <a:ea typeface="Calibri" panose="020F0502020204030204"/>
                <a:cs typeface="Times New Roman" panose="02020603050405020304" pitchFamily="18" charset="0"/>
              </a:rPr>
              <a:t>, is shown as the operating cash inflow from the parent's perspective but it is subject to downward adjustment by the </a:t>
            </a:r>
            <a:r>
              <a:rPr lang="en-IN" sz="2000" b="1" dirty="0">
                <a:latin typeface="Times New Roman" panose="02020603050405020304" pitchFamily="18" charset="0"/>
                <a:ea typeface="Calibri" panose="020F0502020204030204"/>
                <a:cs typeface="Times New Roman" panose="02020603050405020304" pitchFamily="18" charset="0"/>
              </a:rPr>
              <a:t>lost income</a:t>
            </a:r>
            <a:r>
              <a:rPr lang="en-IN" sz="2000" dirty="0">
                <a:latin typeface="Times New Roman" panose="02020603050405020304" pitchFamily="18" charset="0"/>
                <a:ea typeface="Calibri" panose="020F0502020204030204"/>
                <a:cs typeface="Times New Roman" panose="02020603050405020304" pitchFamily="18" charset="0"/>
              </a:rPr>
              <a:t> on sales previously realised through the parent company's export to these markets.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70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On </a:t>
            </a:r>
            <a:r>
              <a:rPr lang="en-IN" sz="2000" dirty="0">
                <a:latin typeface="Times New Roman" panose="02020603050405020304" pitchFamily="18" charset="0"/>
                <a:ea typeface="Calibri" panose="020F0502020204030204"/>
                <a:cs typeface="Times New Roman" panose="02020603050405020304" pitchFamily="18" charset="0"/>
              </a:rPr>
              <a:t>the contrary, if the operation in the subsidiary leads to import of components and </a:t>
            </a:r>
            <a:r>
              <a:rPr lang="en-IN" sz="2000" b="1" dirty="0">
                <a:latin typeface="Times New Roman" panose="02020603050405020304" pitchFamily="18" charset="0"/>
                <a:ea typeface="Calibri" panose="020F0502020204030204"/>
                <a:cs typeface="Times New Roman" panose="02020603050405020304" pitchFamily="18" charset="0"/>
              </a:rPr>
              <a:t>raw material from the parent company</a:t>
            </a:r>
            <a:r>
              <a:rPr lang="en-IN" sz="2000" dirty="0">
                <a:latin typeface="Times New Roman" panose="02020603050405020304" pitchFamily="18" charset="0"/>
                <a:ea typeface="Calibri" panose="020F0502020204030204"/>
                <a:cs typeface="Times New Roman" panose="02020603050405020304" pitchFamily="18" charset="0"/>
              </a:rPr>
              <a:t>, the value of such import will be </a:t>
            </a:r>
            <a:r>
              <a:rPr lang="en-IN" sz="2000" b="1" dirty="0">
                <a:latin typeface="Times New Roman" panose="02020603050405020304" pitchFamily="18" charset="0"/>
                <a:ea typeface="Calibri" panose="020F0502020204030204"/>
                <a:cs typeface="Times New Roman" panose="02020603050405020304" pitchFamily="18" charset="0"/>
              </a:rPr>
              <a:t>added to the revenue</a:t>
            </a:r>
            <a:r>
              <a:rPr lang="en-IN" sz="2000" dirty="0">
                <a:latin typeface="Times New Roman" panose="02020603050405020304" pitchFamily="18" charset="0"/>
                <a:ea typeface="Calibri" panose="020F0502020204030204"/>
                <a:cs typeface="Times New Roman" panose="02020603050405020304" pitchFamily="18" charset="0"/>
              </a:rPr>
              <a:t>. </a:t>
            </a:r>
            <a:endParaRPr lang="en-IN" sz="2000" dirty="0">
              <a:latin typeface="Times New Roman" panose="02020603050405020304" pitchFamily="18" charset="0"/>
              <a:ea typeface="Calibri" panose="020F0502020204030204"/>
              <a:cs typeface="Times New Roman" panose="02020603050405020304" pitchFamily="18" charset="0"/>
            </a:endParaRPr>
          </a:p>
          <a:p>
            <a:pPr>
              <a:lnSpc>
                <a:spcPct val="170000"/>
              </a:lnSpc>
            </a:pP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Autofit/>
          </a:bodyPr>
          <a:lstStyle/>
          <a:p>
            <a:pPr marL="342900" lvl="0" indent="-342900">
              <a:lnSpc>
                <a:spcPct val="115000"/>
              </a:lnSpc>
              <a:spcBef>
                <a:spcPct val="20000"/>
              </a:spcBef>
              <a:spcAft>
                <a:spcPts val="1000"/>
              </a:spcAft>
            </a:pPr>
            <a:br>
              <a:rPr lang="en-IN" sz="2400" b="1" dirty="0" smtClean="0">
                <a:solidFill>
                  <a:prstClr val="black"/>
                </a:solidFill>
                <a:latin typeface="Times New Roman" panose="02020603050405020304" pitchFamily="18" charset="0"/>
                <a:ea typeface="Calibri" panose="020F0502020204030204"/>
                <a:cs typeface="Times New Roman" panose="02020603050405020304" pitchFamily="18" charset="0"/>
              </a:rPr>
            </a:br>
            <a:r>
              <a:rPr lang="en-IN" sz="2400" b="1" dirty="0" smtClean="0">
                <a:solidFill>
                  <a:prstClr val="black"/>
                </a:solidFill>
                <a:latin typeface="Times New Roman" panose="02020603050405020304" pitchFamily="18" charset="0"/>
                <a:ea typeface="Calibri" panose="020F0502020204030204"/>
                <a:cs typeface="Times New Roman" panose="02020603050405020304" pitchFamily="18" charset="0"/>
              </a:rPr>
              <a:t>Calculation </a:t>
            </a:r>
            <a:r>
              <a:rPr lang="en-IN" sz="2400" b="1" dirty="0">
                <a:solidFill>
                  <a:prstClr val="black"/>
                </a:solidFill>
                <a:latin typeface="Times New Roman" panose="02020603050405020304" pitchFamily="18" charset="0"/>
                <a:ea typeface="Calibri" panose="020F0502020204030204"/>
                <a:cs typeface="Times New Roman" panose="02020603050405020304" pitchFamily="18" charset="0"/>
              </a:rPr>
              <a:t>of Operating Cash Flows</a:t>
            </a:r>
            <a:br>
              <a:rPr lang="en-IN" sz="2400" b="1" dirty="0">
                <a:solidFill>
                  <a:prstClr val="black"/>
                </a:solidFill>
                <a:latin typeface="Times New Roman" panose="02020603050405020304" pitchFamily="18" charset="0"/>
                <a:ea typeface="Calibri" panose="020F0502020204030204"/>
                <a:cs typeface="Times New Roman" panose="02020603050405020304" pitchFamily="18" charset="0"/>
              </a:rPr>
            </a:br>
            <a:endParaRPr lang="en-IN" b="1" dirty="0"/>
          </a:p>
        </p:txBody>
      </p:sp>
      <p:sp>
        <p:nvSpPr>
          <p:cNvPr id="3" name="Content Placeholder 2"/>
          <p:cNvSpPr>
            <a:spLocks noGrp="1"/>
          </p:cNvSpPr>
          <p:nvPr>
            <p:ph idx="1"/>
          </p:nvPr>
        </p:nvSpPr>
        <p:spPr>
          <a:xfrm>
            <a:off x="457200" y="1628800"/>
            <a:ext cx="8229600" cy="4497363"/>
          </a:xfrm>
          <a:solidFill>
            <a:schemeClr val="accent5">
              <a:lumMod val="20000"/>
              <a:lumOff val="80000"/>
            </a:schemeClr>
          </a:solidFill>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From </a:t>
            </a:r>
            <a:r>
              <a:rPr lang="en-IN" sz="2200" b="1" dirty="0">
                <a:latin typeface="Times New Roman" panose="02020603050405020304" pitchFamily="18" charset="0"/>
                <a:ea typeface="Calibri" panose="020F0502020204030204"/>
                <a:cs typeface="Times New Roman" panose="02020603050405020304" pitchFamily="18" charset="0"/>
              </a:rPr>
              <a:t>the operating revenue, operating expenses are deducted.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While </a:t>
            </a:r>
            <a:r>
              <a:rPr lang="en-IN" sz="2200" dirty="0">
                <a:latin typeface="Times New Roman" panose="02020603050405020304" pitchFamily="18" charset="0"/>
                <a:ea typeface="Calibri" panose="020F0502020204030204"/>
                <a:cs typeface="Times New Roman" panose="02020603050405020304" pitchFamily="18" charset="0"/>
              </a:rPr>
              <a:t>calculating operating cash flow, the following </a:t>
            </a:r>
            <a:r>
              <a:rPr lang="en-IN" sz="2200" dirty="0" smtClean="0">
                <a:latin typeface="Times New Roman" panose="02020603050405020304" pitchFamily="18" charset="0"/>
                <a:ea typeface="Calibri" panose="020F0502020204030204"/>
                <a:cs typeface="Times New Roman" panose="02020603050405020304" pitchFamily="18" charset="0"/>
              </a:rPr>
              <a:t>points </a:t>
            </a:r>
            <a:r>
              <a:rPr lang="en-IN" sz="2200" dirty="0">
                <a:latin typeface="Times New Roman" panose="02020603050405020304" pitchFamily="18" charset="0"/>
                <a:ea typeface="Calibri" panose="020F0502020204030204"/>
                <a:cs typeface="Times New Roman" panose="02020603050405020304" pitchFamily="18" charset="0"/>
              </a:rPr>
              <a:t>should be kept in mind: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a:t>
            </a:r>
            <a:r>
              <a:rPr lang="en-IN" sz="2200" dirty="0">
                <a:latin typeface="Times New Roman" panose="02020603050405020304" pitchFamily="18" charset="0"/>
                <a:ea typeface="Calibri" panose="020F0502020204030204"/>
                <a:cs typeface="Times New Roman" panose="02020603050405020304" pitchFamily="18" charset="0"/>
              </a:rPr>
              <a:t>) For calculating tax, depreciation should be deducted from the revenue to get </a:t>
            </a:r>
            <a:r>
              <a:rPr lang="en-IN" sz="2200" dirty="0" smtClean="0">
                <a:latin typeface="Times New Roman" panose="02020603050405020304" pitchFamily="18" charset="0"/>
                <a:ea typeface="Calibri" panose="020F0502020204030204"/>
                <a:cs typeface="Times New Roman" panose="02020603050405020304" pitchFamily="18" charset="0"/>
              </a:rPr>
              <a:t>pre-tax profit</a:t>
            </a:r>
            <a:r>
              <a:rPr lang="en-IN" sz="2200" dirty="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b</a:t>
            </a:r>
            <a:r>
              <a:rPr lang="en-IN" sz="2200" dirty="0">
                <a:latin typeface="Times New Roman" panose="02020603050405020304" pitchFamily="18" charset="0"/>
                <a:ea typeface="Calibri" panose="020F0502020204030204"/>
                <a:cs typeface="Times New Roman" panose="02020603050405020304" pitchFamily="18" charset="0"/>
              </a:rPr>
              <a:t>) Then tax is deducted. This gives after tax profit.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c) </a:t>
            </a:r>
            <a:r>
              <a:rPr lang="en-IN" sz="2200" dirty="0">
                <a:latin typeface="Times New Roman" panose="02020603050405020304" pitchFamily="18" charset="0"/>
                <a:ea typeface="Calibri" panose="020F0502020204030204"/>
                <a:cs typeface="Times New Roman" panose="02020603050405020304" pitchFamily="18" charset="0"/>
              </a:rPr>
              <a:t>Depreciation should be added again to arrive at the amount of net profit. </a:t>
            </a:r>
            <a:r>
              <a:rPr lang="en-IN" sz="2200" dirty="0" smtClean="0">
                <a:latin typeface="Times New Roman" panose="02020603050405020304" pitchFamily="18" charset="0"/>
                <a:ea typeface="Calibri" panose="020F0502020204030204"/>
                <a:cs typeface="Times New Roman" panose="02020603050405020304" pitchFamily="18" charset="0"/>
              </a:rPr>
              <a:t>or </a:t>
            </a:r>
            <a:r>
              <a:rPr lang="en-IN" sz="2200" dirty="0">
                <a:latin typeface="Times New Roman" panose="02020603050405020304" pitchFamily="18" charset="0"/>
                <a:ea typeface="Calibri" panose="020F0502020204030204"/>
                <a:cs typeface="Times New Roman" panose="02020603050405020304" pitchFamily="18" charset="0"/>
              </a:rPr>
              <a:t>return after tax but before depreciation.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a:solidFill>
            <a:schemeClr val="accent4">
              <a:lumMod val="20000"/>
              <a:lumOff val="80000"/>
            </a:schemeClr>
          </a:solidFill>
        </p:spPr>
        <p:txBody>
          <a:bodyPr>
            <a:noAutofit/>
          </a:bodyPr>
          <a:lstStyle/>
          <a:p>
            <a:pPr marL="342900" lvl="0" indent="-342900">
              <a:lnSpc>
                <a:spcPct val="115000"/>
              </a:lnSpc>
              <a:spcBef>
                <a:spcPct val="20000"/>
              </a:spcBef>
              <a:spcAft>
                <a:spcPts val="1000"/>
              </a:spcAft>
            </a:pPr>
            <a:br>
              <a:rPr lang="en-IN" sz="2400" b="1" dirty="0" smtClean="0">
                <a:solidFill>
                  <a:prstClr val="black"/>
                </a:solidFill>
                <a:latin typeface="Times New Roman" panose="02020603050405020304" pitchFamily="18" charset="0"/>
                <a:ea typeface="Calibri" panose="020F0502020204030204"/>
                <a:cs typeface="Times New Roman" panose="02020603050405020304" pitchFamily="18" charset="0"/>
              </a:rPr>
            </a:br>
            <a:r>
              <a:rPr lang="en-IN" sz="2400" b="1" dirty="0" smtClean="0">
                <a:solidFill>
                  <a:prstClr val="black"/>
                </a:solidFill>
                <a:latin typeface="Times New Roman" panose="02020603050405020304" pitchFamily="18" charset="0"/>
                <a:ea typeface="Calibri" panose="020F0502020204030204"/>
                <a:cs typeface="Times New Roman" panose="02020603050405020304" pitchFamily="18" charset="0"/>
              </a:rPr>
              <a:t>Example </a:t>
            </a:r>
            <a:r>
              <a:rPr lang="en-IN" sz="2400" b="1" dirty="0">
                <a:solidFill>
                  <a:prstClr val="black"/>
                </a:solidFill>
                <a:latin typeface="Times New Roman" panose="02020603050405020304" pitchFamily="18" charset="0"/>
                <a:ea typeface="Calibri" panose="020F0502020204030204"/>
                <a:cs typeface="Times New Roman" panose="02020603050405020304" pitchFamily="18" charset="0"/>
              </a:rPr>
              <a:t>2</a:t>
            </a:r>
            <a:br>
              <a:rPr lang="en-IN" sz="2400" b="1" dirty="0">
                <a:solidFill>
                  <a:prstClr val="black"/>
                </a:solidFill>
                <a:latin typeface="Times New Roman" panose="02020603050405020304" pitchFamily="18" charset="0"/>
                <a:ea typeface="Calibri" panose="020F0502020204030204"/>
                <a:cs typeface="Times New Roman" panose="02020603050405020304" pitchFamily="18" charset="0"/>
              </a:rPr>
            </a:br>
            <a:endParaRPr lang="en-IN" b="1"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project generates $ 50,000 annually. The operating expenses amount to $ 26,000. </a:t>
            </a:r>
            <a:r>
              <a:rPr lang="en-IN" sz="2200" dirty="0" smtClean="0">
                <a:latin typeface="Times New Roman" panose="02020603050405020304" pitchFamily="18" charset="0"/>
                <a:ea typeface="Calibri" panose="020F0502020204030204"/>
                <a:cs typeface="Times New Roman" panose="02020603050405020304" pitchFamily="18" charset="0"/>
              </a:rPr>
              <a:t>Depreciation </a:t>
            </a:r>
            <a:r>
              <a:rPr lang="en-IN" sz="2200" dirty="0">
                <a:latin typeface="Times New Roman" panose="02020603050405020304" pitchFamily="18" charset="0"/>
                <a:ea typeface="Calibri" panose="020F0502020204030204"/>
                <a:cs typeface="Times New Roman" panose="02020603050405020304" pitchFamily="18" charset="0"/>
              </a:rPr>
              <a:t>amounts to $ 10,000. The tax rate is 50%. Find out the operating net cash flow</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Cash Receipt			$50,000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Less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Operating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expenses	  </a:t>
            </a:r>
            <a:r>
              <a:rPr lang="en-IN" sz="2200" u="sng" dirty="0" smtClean="0">
                <a:solidFill>
                  <a:prstClr val="black"/>
                </a:solidFill>
                <a:latin typeface="Times New Roman" panose="02020603050405020304" pitchFamily="18" charset="0"/>
                <a:ea typeface="Calibri" panose="020F0502020204030204"/>
                <a:cs typeface="Times New Roman" panose="02020603050405020304" pitchFamily="18" charset="0"/>
              </a:rPr>
              <a:t>26,000</a:t>
            </a:r>
            <a:endParaRPr lang="en-IN" sz="2200" u="sng"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24,000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Less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Depreciation		</a:t>
            </a:r>
            <a:r>
              <a:rPr lang="en-IN" sz="2200" u="sng" dirty="0" smtClean="0">
                <a:solidFill>
                  <a:prstClr val="black"/>
                </a:solidFill>
                <a:latin typeface="Times New Roman" panose="02020603050405020304" pitchFamily="18" charset="0"/>
                <a:ea typeface="Calibri" panose="020F0502020204030204"/>
                <a:cs typeface="Times New Roman" panose="02020603050405020304" pitchFamily="18" charset="0"/>
              </a:rPr>
              <a:t> 10,000</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Taxable income			 14,000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Less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Tax (50</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u="sng" dirty="0" smtClean="0">
                <a:solidFill>
                  <a:prstClr val="black"/>
                </a:solidFill>
                <a:latin typeface="Times New Roman" panose="02020603050405020304" pitchFamily="18" charset="0"/>
                <a:ea typeface="Calibri" panose="020F0502020204030204"/>
                <a:cs typeface="Times New Roman" panose="02020603050405020304" pitchFamily="18" charset="0"/>
              </a:rPr>
              <a:t>7,000</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Net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profit after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tax		   7,000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Add</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Depreciation		 </a:t>
            </a:r>
            <a:r>
              <a:rPr lang="en-IN" sz="2200" u="sng" dirty="0" smtClean="0">
                <a:solidFill>
                  <a:prstClr val="black"/>
                </a:solidFill>
                <a:latin typeface="Times New Roman" panose="02020603050405020304" pitchFamily="18" charset="0"/>
                <a:ea typeface="Calibri" panose="020F0502020204030204"/>
                <a:cs typeface="Times New Roman" panose="02020603050405020304" pitchFamily="18" charset="0"/>
              </a:rPr>
              <a:t>10,000</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Operating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net cash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inflow	 </a:t>
            </a:r>
            <a:r>
              <a:rPr lang="en-IN" sz="2200" b="1" u="sng" dirty="0" smtClean="0">
                <a:solidFill>
                  <a:prstClr val="black"/>
                </a:solidFill>
                <a:latin typeface="Times New Roman" panose="02020603050405020304" pitchFamily="18" charset="0"/>
                <a:ea typeface="Calibri" panose="020F0502020204030204"/>
                <a:cs typeface="Times New Roman" panose="02020603050405020304" pitchFamily="18" charset="0"/>
              </a:rPr>
              <a:t>17,000</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en-US" sz="3000" b="1" dirty="0" smtClean="0"/>
              <a:t>2. Terminal cash flows</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rmAutofit fontScale="62500" lnSpcReduction="20000"/>
          </a:bodyPr>
          <a:lstStyle/>
          <a:p>
            <a:pPr>
              <a:lnSpc>
                <a:spcPct val="115000"/>
              </a:lnSpc>
              <a:spcAft>
                <a:spcPts val="1000"/>
              </a:spcAft>
            </a:pPr>
            <a:r>
              <a:rPr lang="en-IN" b="1" dirty="0" smtClean="0">
                <a:latin typeface="Times New Roman" panose="02020603050405020304" pitchFamily="18" charset="0"/>
                <a:ea typeface="Calibri" panose="020F0502020204030204"/>
                <a:cs typeface="Times New Roman" panose="02020603050405020304" pitchFamily="18" charset="0"/>
              </a:rPr>
              <a:t>Some </a:t>
            </a:r>
            <a:r>
              <a:rPr lang="en-IN" b="1" dirty="0">
                <a:latin typeface="Times New Roman" panose="02020603050405020304" pitchFamily="18" charset="0"/>
                <a:ea typeface="Calibri" panose="020F0502020204030204"/>
                <a:cs typeface="Times New Roman" panose="02020603050405020304" pitchFamily="18" charset="0"/>
              </a:rPr>
              <a:t>adjustments have to be made for the salvage value</a:t>
            </a:r>
            <a:r>
              <a:rPr lang="en-IN" dirty="0">
                <a:latin typeface="Times New Roman" panose="02020603050405020304" pitchFamily="18" charset="0"/>
                <a:ea typeface="Calibri" panose="020F0502020204030204"/>
                <a:cs typeface="Times New Roman" panose="02020603050405020304" pitchFamily="18" charset="0"/>
              </a:rPr>
              <a:t> that influences the terminal cash flow.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If </a:t>
            </a:r>
            <a:r>
              <a:rPr lang="en-IN" dirty="0">
                <a:solidFill>
                  <a:prstClr val="black"/>
                </a:solidFill>
                <a:latin typeface="Times New Roman" panose="02020603050405020304" pitchFamily="18" charset="0"/>
                <a:ea typeface="Calibri" panose="020F0502020204030204"/>
                <a:cs typeface="Times New Roman" panose="02020603050405020304" pitchFamily="18" charset="0"/>
              </a:rPr>
              <a:t>there is </a:t>
            </a:r>
            <a:r>
              <a:rPr lang="en-IN" b="1" dirty="0">
                <a:solidFill>
                  <a:prstClr val="black"/>
                </a:solidFill>
                <a:latin typeface="Times New Roman" panose="02020603050405020304" pitchFamily="18" charset="0"/>
                <a:ea typeface="Calibri" panose="020F0502020204030204"/>
                <a:cs typeface="Times New Roman" panose="02020603050405020304" pitchFamily="18" charset="0"/>
              </a:rPr>
              <a:t>provision in the foreign collaboration agreement for reversion of the project to </a:t>
            </a:r>
            <a:r>
              <a:rPr lang="en-IN" b="1"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dirty="0" smtClean="0">
                <a:latin typeface="Times New Roman" panose="02020603050405020304" pitchFamily="18" charset="0"/>
                <a:ea typeface="Calibri" panose="020F0502020204030204"/>
                <a:cs typeface="Times New Roman" panose="02020603050405020304" pitchFamily="18" charset="0"/>
              </a:rPr>
              <a:t>host </a:t>
            </a:r>
            <a:r>
              <a:rPr lang="en-IN" dirty="0">
                <a:latin typeface="Times New Roman" panose="02020603050405020304" pitchFamily="18" charset="0"/>
                <a:ea typeface="Calibri" panose="020F0502020204030204"/>
                <a:cs typeface="Times New Roman" panose="02020603050405020304" pitchFamily="18" charset="0"/>
              </a:rPr>
              <a:t>government after a certain period of time on the payment of a specific amount, that </a:t>
            </a:r>
            <a:r>
              <a:rPr lang="en-IN" b="1" dirty="0" smtClean="0">
                <a:latin typeface="Times New Roman" panose="02020603050405020304" pitchFamily="18" charset="0"/>
                <a:ea typeface="Calibri" panose="020F0502020204030204"/>
                <a:cs typeface="Times New Roman" panose="02020603050405020304" pitchFamily="18" charset="0"/>
              </a:rPr>
              <a:t> </a:t>
            </a:r>
            <a:r>
              <a:rPr lang="en-IN" b="1" dirty="0">
                <a:latin typeface="Times New Roman" panose="02020603050405020304" pitchFamily="18" charset="0"/>
                <a:ea typeface="Calibri" panose="020F0502020204030204"/>
                <a:cs typeface="Times New Roman" panose="02020603050405020304" pitchFamily="18" charset="0"/>
              </a:rPr>
              <a:t>specific amount is treated as the terminal cash inflow. </a:t>
            </a:r>
            <a:endParaRPr lang="en-IN"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Also</a:t>
            </a:r>
            <a:r>
              <a:rPr lang="en-IN" dirty="0">
                <a:latin typeface="Times New Roman" panose="02020603050405020304" pitchFamily="18" charset="0"/>
                <a:ea typeface="Calibri" panose="020F0502020204030204"/>
                <a:cs typeface="Times New Roman" panose="02020603050405020304" pitchFamily="18" charset="0"/>
              </a:rPr>
              <a:t>, if the first condition is not present, </a:t>
            </a:r>
            <a:r>
              <a:rPr lang="en-IN" b="1" dirty="0">
                <a:latin typeface="Times New Roman" panose="02020603050405020304" pitchFamily="18" charset="0"/>
                <a:ea typeface="Calibri" panose="020F0502020204030204"/>
                <a:cs typeface="Times New Roman" panose="02020603050405020304" pitchFamily="18" charset="0"/>
              </a:rPr>
              <a:t>the net cash flow generated in the terminal year is multiplied by a specific number of years</a:t>
            </a:r>
            <a:r>
              <a:rPr lang="en-IN" dirty="0">
                <a:latin typeface="Times New Roman" panose="02020603050405020304" pitchFamily="18" charset="0"/>
                <a:ea typeface="Calibri" panose="020F0502020204030204"/>
                <a:cs typeface="Times New Roman" panose="02020603050405020304" pitchFamily="18" charset="0"/>
              </a:rPr>
              <a:t> and the product is treated as the terminal cash inflow.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In </a:t>
            </a:r>
            <a:r>
              <a:rPr lang="en-IN" dirty="0">
                <a:latin typeface="Times New Roman" panose="02020603050405020304" pitchFamily="18" charset="0"/>
                <a:ea typeface="Calibri" panose="020F0502020204030204"/>
                <a:cs typeface="Times New Roman" panose="02020603050405020304" pitchFamily="18" charset="0"/>
              </a:rPr>
              <a:t>case, the project is dismantled in the terminal year, </a:t>
            </a:r>
            <a:r>
              <a:rPr lang="en-IN" b="1" dirty="0">
                <a:latin typeface="Times New Roman" panose="02020603050405020304" pitchFamily="18" charset="0"/>
                <a:ea typeface="Calibri" panose="020F0502020204030204"/>
                <a:cs typeface="Times New Roman" panose="02020603050405020304" pitchFamily="18" charset="0"/>
              </a:rPr>
              <a:t>the scrap value is treated as the terminal cash inflow. </a:t>
            </a:r>
            <a:endParaRPr lang="en-IN" b="1" dirty="0">
              <a:latin typeface="Times New Roman" panose="02020603050405020304" pitchFamily="18" charset="0"/>
              <a:ea typeface="Calibri" panose="020F0502020204030204"/>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en-US" sz="3000" b="1" dirty="0" smtClean="0"/>
              <a:t>3. Uncertain salvage value</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a:lnSpc>
                <a:spcPct val="115000"/>
              </a:lnSpc>
              <a:spcAft>
                <a:spcPts val="1000"/>
              </a:spcAft>
            </a:pPr>
            <a:r>
              <a:rPr lang="en-US" sz="2000" dirty="0" smtClean="0">
                <a:latin typeface="Times New Roman" panose="02020603050405020304" pitchFamily="18" charset="0"/>
                <a:ea typeface="Calibri" panose="020F0502020204030204"/>
                <a:cs typeface="Times New Roman" panose="02020603050405020304" pitchFamily="18" charset="0"/>
              </a:rPr>
              <a:t>When salvage value is uncertain , the MNC makes various estimates of the salvage value or terminal cash flow(NPV based).</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The </a:t>
            </a:r>
            <a:r>
              <a:rPr lang="en-IN" sz="2000" dirty="0">
                <a:latin typeface="Times New Roman" panose="02020603050405020304" pitchFamily="18" charset="0"/>
                <a:ea typeface="Calibri" panose="020F0502020204030204"/>
                <a:cs typeface="Times New Roman" panose="02020603050405020304" pitchFamily="18" charset="0"/>
              </a:rPr>
              <a:t>MNC may </a:t>
            </a:r>
            <a:r>
              <a:rPr lang="en-IN" sz="2000" b="1" dirty="0">
                <a:latin typeface="Times New Roman" panose="02020603050405020304" pitchFamily="18" charset="0"/>
                <a:ea typeface="Calibri" panose="020F0502020204030204"/>
                <a:cs typeface="Times New Roman" panose="02020603050405020304" pitchFamily="18" charset="0"/>
              </a:rPr>
              <a:t>estimate the break even salvage value</a:t>
            </a:r>
            <a:r>
              <a:rPr lang="en-IN" sz="2000" dirty="0">
                <a:latin typeface="Times New Roman" panose="02020603050405020304" pitchFamily="18" charset="0"/>
                <a:ea typeface="Calibri" panose="020F0502020204030204"/>
                <a:cs typeface="Times New Roman" panose="02020603050405020304" pitchFamily="18" charset="0"/>
              </a:rPr>
              <a:t>. Break even salvage value is the salvage value necessary to achieve zero NPV for the project.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The </a:t>
            </a:r>
            <a:r>
              <a:rPr lang="en-IN" sz="2000" dirty="0">
                <a:latin typeface="Times New Roman" panose="02020603050405020304" pitchFamily="18" charset="0"/>
                <a:ea typeface="Calibri" panose="020F0502020204030204"/>
                <a:cs typeface="Times New Roman" panose="02020603050405020304" pitchFamily="18" charset="0"/>
              </a:rPr>
              <a:t>break even salvage value is </a:t>
            </a:r>
            <a:r>
              <a:rPr lang="en-IN" sz="2000" b="1" dirty="0">
                <a:latin typeface="Times New Roman" panose="02020603050405020304" pitchFamily="18" charset="0"/>
                <a:ea typeface="Calibri" panose="020F0502020204030204"/>
                <a:cs typeface="Times New Roman" panose="02020603050405020304" pitchFamily="18" charset="0"/>
              </a:rPr>
              <a:t>also known as break even terminal value</a:t>
            </a:r>
            <a:r>
              <a:rPr lang="en-IN" sz="2000" dirty="0">
                <a:latin typeface="Times New Roman" panose="02020603050405020304" pitchFamily="18" charset="0"/>
                <a:ea typeface="Calibri" panose="020F0502020204030204"/>
                <a:cs typeface="Times New Roman" panose="02020603050405020304" pitchFamily="18" charset="0"/>
              </a:rPr>
              <a: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The </a:t>
            </a:r>
            <a:r>
              <a:rPr lang="en-IN" sz="2000" dirty="0">
                <a:latin typeface="Times New Roman" panose="02020603050405020304" pitchFamily="18" charset="0"/>
                <a:ea typeface="Calibri" panose="020F0502020204030204"/>
                <a:cs typeface="Times New Roman" panose="02020603050405020304" pitchFamily="18" charset="0"/>
              </a:rPr>
              <a:t>break even salvage value is then compared with the estimated terminal cash flow.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If </a:t>
            </a:r>
            <a:r>
              <a:rPr lang="en-IN" sz="2000" dirty="0">
                <a:latin typeface="Times New Roman" panose="02020603050405020304" pitchFamily="18" charset="0"/>
                <a:ea typeface="Calibri" panose="020F0502020204030204"/>
                <a:cs typeface="Times New Roman" panose="02020603050405020304" pitchFamily="18" charset="0"/>
              </a:rPr>
              <a:t>the estimated terminal cash flow is less than break even salvage value, the project will be rejected because it means that the NPV will be negative. </a:t>
            </a:r>
            <a:endParaRPr lang="en-IN" sz="2000" dirty="0" smtClean="0">
              <a:latin typeface="Times New Roman" panose="02020603050405020304" pitchFamily="18" charset="0"/>
              <a:ea typeface="Calibri" panose="020F0502020204030204"/>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5140</Words>
  <Application>WPS Presentation</Application>
  <PresentationFormat>On-screen Show (4:3)</PresentationFormat>
  <Paragraphs>88</Paragraphs>
  <Slides>13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vt:lpstr>
      <vt:lpstr>SimSun</vt:lpstr>
      <vt:lpstr>Wingdings</vt:lpstr>
      <vt:lpstr>Calibri</vt:lpstr>
      <vt:lpstr>Times New Roman</vt:lpstr>
      <vt:lpstr>Times New Roman</vt:lpstr>
      <vt:lpstr>Microsoft YaHei</vt:lpstr>
      <vt:lpstr>Arial Unicode MS</vt:lpstr>
      <vt:lpstr>Calibri</vt:lpstr>
      <vt:lpstr>Office Theme</vt:lpstr>
      <vt:lpstr>Information for appraising  for evaluating a project</vt:lpstr>
      <vt:lpstr> 1. Cash Flows: </vt:lpstr>
      <vt:lpstr>Types of Cash Flows </vt:lpstr>
      <vt:lpstr>PowerPoint 演示文稿</vt:lpstr>
      <vt:lpstr> Calculation of Operating Cash Flows </vt:lpstr>
      <vt:lpstr> Example 2 </vt:lpstr>
      <vt:lpstr>PowerPoint 演示文稿</vt:lpstr>
      <vt:lpstr>2. Terminal cash flows</vt:lpstr>
      <vt:lpstr>3. Uncertain salvage value</vt:lpstr>
      <vt:lpstr>PowerPoint 演示文稿</vt:lpstr>
      <vt:lpstr>Example</vt:lpstr>
      <vt:lpstr>4 .Discount rate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for appraising  for evaluating a project</dc:title>
  <dc:creator>user</dc:creator>
  <cp:lastModifiedBy>user</cp:lastModifiedBy>
  <cp:revision>7</cp:revision>
  <dcterms:created xsi:type="dcterms:W3CDTF">2021-06-27T07:47:00Z</dcterms:created>
  <dcterms:modified xsi:type="dcterms:W3CDTF">2024-08-31T07:24:05Z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1B4330EADA0F4025B67C132B22C7E87D_12</vt:lpwstr>
  </property>
  <property fmtid="{D5CDD505-2E9C-101B-9397-08002B2CF9AE}" pid="3" name="KSOProductBuildVer">
    <vt:lpwstr>1033-12.2.0.17562</vt:lpwstr>
  </property>
</Properties>
</file>