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07028B8-FB71-4A46-BAFB-1326F3F65BE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407028B8-FB71-4A46-BAFB-1326F3F65BE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407028B8-FB71-4A46-BAFB-1326F3F65BE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407028B8-FB71-4A46-BAFB-1326F3F65BE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07028B8-FB71-4A46-BAFB-1326F3F65BE9}"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Date Placeholder 4"/>
          <p:cNvSpPr>
            <a:spLocks noGrp="1"/>
          </p:cNvSpPr>
          <p:nvPr>
            <p:ph type="dt" sz="half" idx="10"/>
          </p:nvPr>
        </p:nvSpPr>
        <p:spPr/>
        <p:txBody>
          <a:bodyPr/>
          <a:lstStyle/>
          <a:p>
            <a:fld id="{407028B8-FB71-4A46-BAFB-1326F3F65BE9}"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7" name="Date Placeholder 6"/>
          <p:cNvSpPr>
            <a:spLocks noGrp="1"/>
          </p:cNvSpPr>
          <p:nvPr>
            <p:ph type="dt" sz="half" idx="10"/>
          </p:nvPr>
        </p:nvSpPr>
        <p:spPr/>
        <p:txBody>
          <a:bodyPr/>
          <a:lstStyle/>
          <a:p>
            <a:fld id="{407028B8-FB71-4A46-BAFB-1326F3F65BE9}"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07028B8-FB71-4A46-BAFB-1326F3F65BE9}"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028B8-FB71-4A46-BAFB-1326F3F65BE9}"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07028B8-FB71-4A46-BAFB-1326F3F65BE9}"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07028B8-FB71-4A46-BAFB-1326F3F65BE9}"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2E0108-ED1A-4129-B058-BB9A13452B0D}"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028B8-FB71-4A46-BAFB-1326F3F65BE9}" type="datetimeFigureOut">
              <a:rPr lang="en-IN" smtClean="0"/>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E0108-ED1A-4129-B058-BB9A13452B0D}"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2">
              <a:lumMod val="90000"/>
            </a:schemeClr>
          </a:solidFill>
        </p:spPr>
        <p:txBody>
          <a:bodyPr/>
          <a:lstStyle/>
          <a:p>
            <a:r>
              <a:rPr lang="en-US" sz="2500" b="1" dirty="0">
                <a:solidFill>
                  <a:srgbClr val="C00000"/>
                </a:solidFill>
              </a:rPr>
              <a:t>Techniques or Methods of evaluation of Foreign projects</a:t>
            </a:r>
            <a:br>
              <a:rPr lang="en-US" sz="2500" b="1" dirty="0">
                <a:solidFill>
                  <a:srgbClr val="C00000"/>
                </a:solidFill>
              </a:rPr>
            </a:br>
            <a:r>
              <a:rPr lang="en-US" sz="2500" b="1" dirty="0">
                <a:solidFill>
                  <a:srgbClr val="C00000"/>
                </a:solidFill>
              </a:rPr>
              <a:t>(Approaches to project evaluation)</a:t>
            </a:r>
            <a:endParaRPr lang="en-IN" dirty="0"/>
          </a:p>
        </p:txBody>
      </p:sp>
      <p:sp>
        <p:nvSpPr>
          <p:cNvPr id="3" name="Subtitle 2"/>
          <p:cNvSpPr>
            <a:spLocks noGrp="1"/>
          </p:cNvSpPr>
          <p:nvPr>
            <p:ph type="subTitle" idx="1"/>
          </p:nvPr>
        </p:nvSpPr>
        <p:spPr/>
        <p:txBody>
          <a:bodyPr>
            <a:normAutofit fontScale="60000"/>
          </a:bodyPr>
          <a:lstStyle/>
          <a:p>
            <a:r>
              <a:rPr lang="en-US" altLang="en-IN" b="1" dirty="0">
                <a:solidFill>
                  <a:srgbClr val="002060"/>
                </a:solidFill>
                <a:sym typeface="+mn-ea"/>
              </a:rPr>
              <a:t>Prepared by </a:t>
            </a:r>
            <a:endParaRPr lang="en-US" altLang="en-IN" b="1" dirty="0">
              <a:solidFill>
                <a:srgbClr val="002060"/>
              </a:solidFill>
              <a:sym typeface="+mn-ea"/>
            </a:endParaRPr>
          </a:p>
          <a:p>
            <a:br>
              <a:rPr lang="en-US" altLang="en-IN" b="1" dirty="0">
                <a:solidFill>
                  <a:srgbClr val="002060"/>
                </a:solidFill>
                <a:sym typeface="+mn-ea"/>
              </a:rPr>
            </a:br>
            <a:r>
              <a:rPr lang="en-US" altLang="en-IN" b="1" dirty="0">
                <a:solidFill>
                  <a:srgbClr val="002060"/>
                </a:solidFill>
                <a:sym typeface="+mn-ea"/>
              </a:rPr>
              <a:t>Dr. Muhammed Rafi.P</a:t>
            </a:r>
            <a:br>
              <a:rPr lang="en-US" altLang="en-IN" b="1" dirty="0">
                <a:solidFill>
                  <a:srgbClr val="002060"/>
                </a:solidFill>
                <a:sym typeface="+mn-ea"/>
              </a:rPr>
            </a:br>
            <a:r>
              <a:rPr lang="en-US" altLang="en-IN" b="1" dirty="0">
                <a:solidFill>
                  <a:srgbClr val="002060"/>
                </a:solidFill>
                <a:sym typeface="+mn-ea"/>
              </a:rPr>
              <a:t>Assistant Professor</a:t>
            </a:r>
            <a:br>
              <a:rPr lang="en-US" altLang="en-IN" b="1" dirty="0">
                <a:solidFill>
                  <a:srgbClr val="002060"/>
                </a:solidFill>
                <a:sym typeface="+mn-ea"/>
              </a:rPr>
            </a:br>
            <a:r>
              <a:rPr lang="en-US" altLang="en-IN" b="1" dirty="0">
                <a:solidFill>
                  <a:srgbClr val="002060"/>
                </a:solidFill>
                <a:sym typeface="+mn-ea"/>
              </a:rPr>
              <a:t>PG Department of Commerce &amp; Management studies</a:t>
            </a:r>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endParaRPr lang="en-IN" dirty="0"/>
          </a:p>
        </p:txBody>
      </p:sp>
      <p:graphicFrame>
        <p:nvGraphicFramePr>
          <p:cNvPr id="4" name="Content Placeholder 3"/>
          <p:cNvGraphicFramePr>
            <a:graphicFrameLocks noGrp="1"/>
          </p:cNvGraphicFramePr>
          <p:nvPr>
            <p:ph idx="1"/>
          </p:nvPr>
        </p:nvGraphicFramePr>
        <p:xfrm>
          <a:off x="755576" y="1700810"/>
          <a:ext cx="7272809" cy="3600400"/>
        </p:xfrm>
        <a:graphic>
          <a:graphicData uri="http://schemas.openxmlformats.org/drawingml/2006/table">
            <a:tbl>
              <a:tblPr/>
              <a:tblGrid>
                <a:gridCol w="893968"/>
                <a:gridCol w="1718097"/>
                <a:gridCol w="2328044"/>
                <a:gridCol w="2332700"/>
              </a:tblGrid>
              <a:tr h="900100">
                <a:tc>
                  <a:txBody>
                    <a:bodyPr/>
                    <a:lstStyle/>
                    <a:p>
                      <a:pPr algn="ctr" fontAlgn="ctr"/>
                      <a:r>
                        <a:rPr lang="en-IN" sz="2000" b="1" i="0" u="none" strike="noStrike" dirty="0">
                          <a:solidFill>
                            <a:srgbClr val="000000"/>
                          </a:solidFill>
                          <a:effectLst/>
                          <a:latin typeface="Calibri" panose="020F0502020204030204"/>
                        </a:rPr>
                        <a:t>Year</a:t>
                      </a:r>
                      <a:endParaRPr lang="en-IN" sz="2000" b="1" i="0" u="none" strike="noStrike" dirty="0">
                        <a:solidFill>
                          <a:srgbClr val="000000"/>
                        </a:solidFill>
                        <a:effectLst/>
                        <a:latin typeface="Calibri" panose="020F050202020403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IN" sz="2000" b="1" i="0" u="none" strike="noStrike">
                          <a:solidFill>
                            <a:srgbClr val="000000"/>
                          </a:solidFill>
                          <a:effectLst/>
                          <a:latin typeface="Calibri" panose="020F0502020204030204"/>
                        </a:rPr>
                        <a:t>Cash Flow(Cedi) </a:t>
                      </a:r>
                      <a:endParaRPr lang="en-IN" sz="2000" b="1" i="0" u="none" strike="noStrike">
                        <a:solidFill>
                          <a:srgbClr val="000000"/>
                        </a:solidFill>
                        <a:effectLst/>
                        <a:latin typeface="Calibri" panose="020F050202020403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IN" sz="2000" b="1" i="0" u="none" strike="noStrike" dirty="0" smtClean="0">
                          <a:solidFill>
                            <a:srgbClr val="000000"/>
                          </a:solidFill>
                          <a:effectLst/>
                          <a:latin typeface="Calibri" panose="020F0502020204030204"/>
                        </a:rPr>
                        <a:t>Exchange rate</a:t>
                      </a:r>
                      <a:endParaRPr lang="en-IN" sz="2000" b="1" i="0" u="none" strike="noStrike" dirty="0" smtClean="0">
                        <a:solidFill>
                          <a:srgbClr val="000000"/>
                        </a:solidFill>
                        <a:effectLst/>
                        <a:latin typeface="Calibri" panose="020F0502020204030204"/>
                      </a:endParaRPr>
                    </a:p>
                    <a:p>
                      <a:pPr algn="ctr" fontAlgn="ctr"/>
                      <a:r>
                        <a:rPr lang="en-IN" sz="2000" b="1" i="0" u="none" strike="noStrike" dirty="0" smtClean="0">
                          <a:solidFill>
                            <a:srgbClr val="000000"/>
                          </a:solidFill>
                          <a:effectLst/>
                          <a:latin typeface="Calibri" panose="020F0502020204030204"/>
                        </a:rPr>
                        <a:t>(</a:t>
                      </a:r>
                      <a:r>
                        <a:rPr lang="en-IN" sz="2000" b="1" i="0" u="none" strike="noStrike" dirty="0">
                          <a:solidFill>
                            <a:srgbClr val="000000"/>
                          </a:solidFill>
                          <a:effectLst/>
                          <a:latin typeface="Calibri" panose="020F0502020204030204"/>
                        </a:rPr>
                        <a:t>Cedi/$)</a:t>
                      </a:r>
                      <a:endParaRPr lang="en-IN" sz="2000" b="1" i="0" u="none" strike="noStrike" dirty="0">
                        <a:solidFill>
                          <a:srgbClr val="000000"/>
                        </a:solidFill>
                        <a:effectLst/>
                        <a:latin typeface="Calibri" panose="020F050202020403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IN" sz="2000" b="1" i="0" u="none" strike="noStrike">
                          <a:solidFill>
                            <a:srgbClr val="000000"/>
                          </a:solidFill>
                          <a:effectLst/>
                          <a:latin typeface="Calibri" panose="020F0502020204030204"/>
                        </a:rPr>
                        <a:t>Cash flow to Parent($)</a:t>
                      </a:r>
                      <a:endParaRPr lang="en-IN" sz="2000" b="1" i="0" u="none" strike="noStrike">
                        <a:solidFill>
                          <a:srgbClr val="000000"/>
                        </a:solidFill>
                        <a:effectLst/>
                        <a:latin typeface="Calibri" panose="020F050202020403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000" b="0" i="0" u="none" strike="noStrike">
                          <a:solidFill>
                            <a:srgbClr val="000000"/>
                          </a:solidFill>
                          <a:effectLst/>
                          <a:latin typeface="Calibri" panose="020F0502020204030204"/>
                        </a:rPr>
                        <a:t>0</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a:solidFill>
                            <a:srgbClr val="000000"/>
                          </a:solidFill>
                          <a:effectLst/>
                          <a:latin typeface="Calibri" panose="020F0502020204030204"/>
                        </a:rPr>
                        <a:t>-9,00,00,00,000</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dirty="0">
                          <a:solidFill>
                            <a:srgbClr val="000000"/>
                          </a:solidFill>
                          <a:effectLst/>
                          <a:latin typeface="Calibri" panose="020F0502020204030204"/>
                        </a:rPr>
                        <a:t>8700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dirty="0" smtClean="0">
                          <a:solidFill>
                            <a:srgbClr val="000000"/>
                          </a:solidFill>
                          <a:effectLst/>
                          <a:latin typeface="Calibri" panose="020F0502020204030204"/>
                        </a:rPr>
                        <a:t>-$1034483</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000" b="0" i="0" u="none" strike="noStrike">
                          <a:solidFill>
                            <a:srgbClr val="000000"/>
                          </a:solidFill>
                          <a:effectLst/>
                          <a:latin typeface="Calibri" panose="020F0502020204030204"/>
                        </a:rPr>
                        <a:t>1</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dirty="0">
                          <a:solidFill>
                            <a:srgbClr val="000000"/>
                          </a:solidFill>
                          <a:effectLst/>
                          <a:latin typeface="Calibri" panose="020F0502020204030204"/>
                        </a:rPr>
                        <a:t>3,00,00,00,000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000" b="0" i="0" u="none" strike="noStrike" dirty="0" smtClean="0">
                          <a:solidFill>
                            <a:srgbClr val="000000"/>
                          </a:solidFill>
                          <a:effectLst/>
                          <a:latin typeface="Calibri" panose="020F0502020204030204"/>
                        </a:rPr>
                        <a:t>8700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dirty="0" smtClean="0">
                          <a:solidFill>
                            <a:srgbClr val="000000"/>
                          </a:solidFill>
                          <a:effectLst/>
                          <a:latin typeface="Calibri" panose="020F0502020204030204"/>
                        </a:rPr>
                        <a:t>$344827.59</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000" b="0" i="0" u="none" strike="noStrike" dirty="0">
                          <a:solidFill>
                            <a:srgbClr val="000000"/>
                          </a:solidFill>
                          <a:effectLst/>
                          <a:latin typeface="Calibri" panose="020F0502020204030204"/>
                        </a:rPr>
                        <a:t>2</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a:solidFill>
                            <a:srgbClr val="000000"/>
                          </a:solidFill>
                          <a:effectLst/>
                          <a:latin typeface="Calibri" panose="020F0502020204030204"/>
                        </a:rPr>
                        <a:t>3,00,00,00,000</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000" b="0" i="0" u="none" strike="noStrike" dirty="0" smtClean="0">
                          <a:solidFill>
                            <a:srgbClr val="000000"/>
                          </a:solidFill>
                          <a:effectLst/>
                          <a:latin typeface="Calibri" panose="020F0502020204030204"/>
                        </a:rPr>
                        <a:t>8700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dirty="0" smtClean="0">
                          <a:solidFill>
                            <a:srgbClr val="000000"/>
                          </a:solidFill>
                          <a:effectLst/>
                          <a:latin typeface="Calibri" panose="020F0502020204030204"/>
                        </a:rPr>
                        <a:t>$344827.59</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000" b="0" i="0" u="none" strike="noStrike">
                          <a:solidFill>
                            <a:srgbClr val="000000"/>
                          </a:solidFill>
                          <a:effectLst/>
                          <a:latin typeface="Calibri" panose="020F0502020204030204"/>
                        </a:rPr>
                        <a:t>3</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a:solidFill>
                            <a:srgbClr val="000000"/>
                          </a:solidFill>
                          <a:effectLst/>
                          <a:latin typeface="Calibri" panose="020F0502020204030204"/>
                        </a:rPr>
                        <a:t>2,00,00,00,000</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000" b="0" i="0" u="none" strike="noStrike" dirty="0" smtClean="0">
                          <a:solidFill>
                            <a:srgbClr val="000000"/>
                          </a:solidFill>
                          <a:effectLst/>
                          <a:latin typeface="Calibri" panose="020F0502020204030204"/>
                        </a:rPr>
                        <a:t>8700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dirty="0" smtClean="0">
                          <a:solidFill>
                            <a:srgbClr val="000000"/>
                          </a:solidFill>
                          <a:effectLst/>
                          <a:latin typeface="Calibri" panose="020F0502020204030204"/>
                        </a:rPr>
                        <a:t>$2299885.06</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000" b="0" i="0" u="none" strike="noStrike">
                          <a:solidFill>
                            <a:srgbClr val="000000"/>
                          </a:solidFill>
                          <a:effectLst/>
                          <a:latin typeface="Calibri" panose="020F0502020204030204"/>
                        </a:rPr>
                        <a:t>3 SV</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a:solidFill>
                            <a:srgbClr val="000000"/>
                          </a:solidFill>
                          <a:effectLst/>
                          <a:latin typeface="Calibri" panose="020F0502020204030204"/>
                        </a:rPr>
                        <a:t>5,00,00,00,000</a:t>
                      </a:r>
                      <a:endParaRPr lang="en-IN" sz="20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2000" b="0" i="0" u="none" strike="noStrike" dirty="0" smtClean="0">
                          <a:solidFill>
                            <a:srgbClr val="000000"/>
                          </a:solidFill>
                          <a:effectLst/>
                          <a:latin typeface="Calibri" panose="020F0502020204030204"/>
                        </a:rPr>
                        <a:t>8700</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000" b="0" i="0" u="none" strike="noStrike" dirty="0" smtClean="0">
                          <a:solidFill>
                            <a:srgbClr val="000000"/>
                          </a:solidFill>
                          <a:effectLst/>
                          <a:latin typeface="Calibri" panose="020F0502020204030204"/>
                        </a:rPr>
                        <a:t>$574712.64</a:t>
                      </a:r>
                      <a:endParaRPr lang="en-IN" sz="20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717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1844824"/>
            <a:ext cx="7715200" cy="2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solidFill>
            <a:schemeClr val="bg2"/>
          </a:solidFill>
        </p:spPr>
        <p:txBody>
          <a:bodyPr>
            <a:noAutofit/>
          </a:bodyPr>
          <a:lstStyle/>
          <a:p>
            <a:pPr marL="0" indent="0">
              <a:buNone/>
            </a:pPr>
            <a:r>
              <a:rPr lang="en-IN" sz="2200" dirty="0">
                <a:latin typeface="Times New Roman" panose="02020603050405020304" pitchFamily="18" charset="0"/>
                <a:cs typeface="Times New Roman" panose="02020603050405020304" pitchFamily="18" charset="0"/>
              </a:rPr>
              <a:t> </a:t>
            </a:r>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﻿=($294724.44 +$251901.23+$143533.46</a:t>
            </a:r>
            <a:r>
              <a:rPr lang="en-IN" sz="2200" dirty="0" smtClean="0">
                <a:latin typeface="Times New Roman" panose="02020603050405020304" pitchFamily="18" charset="0"/>
                <a:cs typeface="Times New Roman" panose="02020603050405020304" pitchFamily="18" charset="0"/>
              </a:rPr>
              <a:t>)</a:t>
            </a:r>
            <a:r>
              <a:rPr lang="en-IN" sz="2200" b="1" dirty="0" smtClean="0">
                <a:latin typeface="Times New Roman" panose="02020603050405020304" pitchFamily="18" charset="0"/>
                <a:cs typeface="Times New Roman" panose="02020603050405020304" pitchFamily="18" charset="0"/>
              </a:rPr>
              <a:t>+</a:t>
            </a:r>
            <a:r>
              <a:rPr lang="en-IN" sz="2200" dirty="0" smtClean="0">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358833.65 - $</a:t>
            </a:r>
            <a:r>
              <a:rPr lang="en-IN" sz="2200" dirty="0" smtClean="0">
                <a:latin typeface="Times New Roman" panose="02020603050405020304" pitchFamily="18" charset="0"/>
                <a:cs typeface="Times New Roman" panose="02020603050405020304" pitchFamily="18" charset="0"/>
              </a:rPr>
              <a:t>1034483)</a:t>
            </a:r>
            <a:endParaRPr lang="en-IN" sz="2200" dirty="0" smtClean="0">
              <a:latin typeface="Times New Roman" panose="02020603050405020304" pitchFamily="18" charset="0"/>
              <a:cs typeface="Times New Roman" panose="02020603050405020304" pitchFamily="18" charset="0"/>
            </a:endParaRPr>
          </a:p>
          <a:p>
            <a:pPr marL="0" indent="0">
              <a:buNone/>
            </a:pPr>
            <a:r>
              <a:rPr lang="en-IN" sz="2200" dirty="0">
                <a:latin typeface="Times New Roman" panose="02020603050405020304" pitchFamily="18" charset="0"/>
                <a:cs typeface="Times New Roman" panose="02020603050405020304" pitchFamily="18" charset="0"/>
              </a:rPr>
              <a:t>	</a:t>
            </a:r>
            <a:r>
              <a:rPr lang="en-IN" sz="2200" dirty="0" smtClean="0">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1048992.78 - $1034483 </a:t>
            </a:r>
            <a:r>
              <a:rPr lang="en-IN" sz="2200" dirty="0" smtClean="0">
                <a:latin typeface="Times New Roman" panose="02020603050405020304" pitchFamily="18" charset="0"/>
                <a:cs typeface="Times New Roman" panose="02020603050405020304" pitchFamily="18" charset="0"/>
              </a:rPr>
              <a:t>= </a:t>
            </a:r>
            <a:r>
              <a:rPr lang="en-IN" sz="2200" b="1" dirty="0" smtClean="0">
                <a:latin typeface="Times New Roman" panose="02020603050405020304" pitchFamily="18" charset="0"/>
                <a:cs typeface="Times New Roman" panose="02020603050405020304" pitchFamily="18" charset="0"/>
              </a:rPr>
              <a:t>$</a:t>
            </a:r>
            <a:r>
              <a:rPr lang="en-IN" sz="2200" b="1" dirty="0">
                <a:latin typeface="Times New Roman" panose="02020603050405020304" pitchFamily="18" charset="0"/>
                <a:cs typeface="Times New Roman" panose="02020603050405020304" pitchFamily="18" charset="0"/>
              </a:rPr>
              <a:t>14509.78</a:t>
            </a:r>
            <a:endParaRPr lang="en-IN" sz="2200" b="1" dirty="0">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Since the project has a positive net present value (NPV), Star should undertake it. </a:t>
            </a:r>
            <a:endParaRPr lang="en-IN" sz="2200" dirty="0" smtClean="0">
              <a:latin typeface="Times New Roman" panose="02020603050405020304" pitchFamily="18" charset="0"/>
              <a:cs typeface="Times New Roman" panose="02020603050405020304" pitchFamily="18" charset="0"/>
            </a:endParaRPr>
          </a:p>
          <a:p>
            <a:endParaRPr lang="en-IN" sz="2200" dirty="0" smtClean="0">
              <a:latin typeface="Times New Roman" panose="02020603050405020304" pitchFamily="18" charset="0"/>
              <a:cs typeface="Times New Roman" panose="02020603050405020304" pitchFamily="18" charset="0"/>
            </a:endParaRPr>
          </a:p>
          <a:p>
            <a:r>
              <a:rPr lang="en-IN" sz="2200" b="1" dirty="0" smtClean="0">
                <a:latin typeface="Times New Roman" panose="02020603050405020304" pitchFamily="18" charset="0"/>
                <a:cs typeface="Times New Roman" panose="02020603050405020304" pitchFamily="18" charset="0"/>
              </a:rPr>
              <a:t>Note </a:t>
            </a:r>
            <a:r>
              <a:rPr lang="en-IN" sz="2200" b="1" dirty="0">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 This method of calculation of PV is tedious. It is easy to calculate PVs by applying discount factors or PV factors (obtained from the table) to the cash flows. Then PV = Cash flow XPV factor at the required discount rate.</a:t>
            </a:r>
            <a:endParaRPr lang="en-IN" sz="2200" dirty="0">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normAutofit/>
          </a:bodyPr>
          <a:lstStyle/>
          <a:p>
            <a:pPr marL="342900" lvl="0" indent="-342900">
              <a:spcBef>
                <a:spcPct val="20000"/>
              </a:spcBef>
            </a:pPr>
            <a:r>
              <a:rPr lang="en-IN" sz="2500" b="1" dirty="0" smtClean="0">
                <a:solidFill>
                  <a:srgbClr val="C00000"/>
                </a:solidFill>
                <a:latin typeface="Times New Roman" panose="02020603050405020304" pitchFamily="18" charset="0"/>
                <a:ea typeface="+mn-ea"/>
                <a:cs typeface="Times New Roman" panose="02020603050405020304" pitchFamily="18" charset="0"/>
              </a:rPr>
              <a:t>2. Adjusted </a:t>
            </a:r>
            <a:r>
              <a:rPr lang="en-IN" sz="2500" b="1" dirty="0">
                <a:solidFill>
                  <a:srgbClr val="C00000"/>
                </a:solidFill>
                <a:latin typeface="Times New Roman" panose="02020603050405020304" pitchFamily="18" charset="0"/>
                <a:ea typeface="+mn-ea"/>
                <a:cs typeface="Times New Roman" panose="02020603050405020304" pitchFamily="18" charset="0"/>
              </a:rPr>
              <a:t>Present Value (APV) Method</a:t>
            </a:r>
            <a:br>
              <a:rPr lang="en-IN" sz="2500" b="1" dirty="0">
                <a:solidFill>
                  <a:srgbClr val="C00000"/>
                </a:solidFill>
                <a:latin typeface="Times New Roman" panose="02020603050405020304" pitchFamily="18" charset="0"/>
                <a:ea typeface="+mn-ea"/>
                <a:cs typeface="Times New Roman" panose="02020603050405020304" pitchFamily="18" charset="0"/>
              </a:rPr>
            </a:br>
            <a:endParaRPr lang="en-IN" sz="2500" b="1" dirty="0">
              <a:solidFill>
                <a:srgbClr val="C00000"/>
              </a:solidFill>
            </a:endParaRPr>
          </a:p>
        </p:txBody>
      </p:sp>
      <p:sp>
        <p:nvSpPr>
          <p:cNvPr id="3" name="Content Placeholder 2"/>
          <p:cNvSpPr>
            <a:spLocks noGrp="1"/>
          </p:cNvSpPr>
          <p:nvPr>
            <p:ph idx="1"/>
          </p:nvPr>
        </p:nvSpPr>
        <p:spPr>
          <a:xfrm>
            <a:off x="457200" y="1628800"/>
            <a:ext cx="8229600" cy="4497363"/>
          </a:xfrm>
          <a:solidFill>
            <a:schemeClr val="bg2"/>
          </a:solidFill>
        </p:spPr>
        <p:txBody>
          <a:bodyPr>
            <a:noAutofit/>
          </a:bodyPr>
          <a:lstStyle/>
          <a:p>
            <a:r>
              <a:rPr lang="en-IN" sz="2200" dirty="0" smtClean="0">
                <a:solidFill>
                  <a:prstClr val="black"/>
                </a:solidFill>
                <a:latin typeface="Times New Roman" panose="02020603050405020304" pitchFamily="18" charset="0"/>
                <a:cs typeface="Times New Roman" panose="02020603050405020304" pitchFamily="18" charset="0"/>
              </a:rPr>
              <a:t>It is difficult to </a:t>
            </a:r>
            <a:r>
              <a:rPr lang="en-IN" sz="2200" dirty="0">
                <a:solidFill>
                  <a:prstClr val="black"/>
                </a:solidFill>
                <a:latin typeface="Times New Roman" panose="02020603050405020304" pitchFamily="18" charset="0"/>
                <a:cs typeface="Times New Roman" panose="02020603050405020304" pitchFamily="18" charset="0"/>
              </a:rPr>
              <a:t>apply the traditional NPV technique to foreign projects. </a:t>
            </a:r>
            <a:endParaRPr lang="en-IN" sz="2200" dirty="0" smtClean="0">
              <a:solidFill>
                <a:prstClr val="black"/>
              </a:solidFill>
              <a:latin typeface="Times New Roman" panose="02020603050405020304" pitchFamily="18" charset="0"/>
              <a:cs typeface="Times New Roman" panose="02020603050405020304" pitchFamily="18" charset="0"/>
            </a:endParaRPr>
          </a:p>
          <a:p>
            <a:pPr lvl="0"/>
            <a:r>
              <a:rPr lang="en-IN" sz="2200" dirty="0" smtClean="0">
                <a:solidFill>
                  <a:prstClr val="black"/>
                </a:solidFill>
                <a:latin typeface="Times New Roman" panose="02020603050405020304" pitchFamily="18" charset="0"/>
                <a:cs typeface="Times New Roman" panose="02020603050405020304" pitchFamily="18" charset="0"/>
              </a:rPr>
              <a:t>There </a:t>
            </a:r>
            <a:r>
              <a:rPr lang="en-IN" sz="2200" dirty="0">
                <a:solidFill>
                  <a:prstClr val="black"/>
                </a:solidFill>
                <a:latin typeface="Times New Roman" panose="02020603050405020304" pitchFamily="18" charset="0"/>
                <a:cs typeface="Times New Roman" panose="02020603050405020304" pitchFamily="18" charset="0"/>
              </a:rPr>
              <a:t>are </a:t>
            </a:r>
            <a:r>
              <a:rPr lang="en-IN" sz="2200" dirty="0" smtClean="0">
                <a:solidFill>
                  <a:prstClr val="black"/>
                </a:solidFill>
                <a:latin typeface="Times New Roman" panose="02020603050405020304" pitchFamily="18" charset="0"/>
                <a:cs typeface="Times New Roman" panose="02020603050405020304" pitchFamily="18" charset="0"/>
              </a:rPr>
              <a:t>several reasons </a:t>
            </a:r>
            <a:r>
              <a:rPr lang="en-IN" sz="2200" dirty="0">
                <a:solidFill>
                  <a:prstClr val="black"/>
                </a:solidFill>
                <a:latin typeface="Times New Roman" panose="02020603050405020304" pitchFamily="18" charset="0"/>
                <a:cs typeface="Times New Roman" panose="02020603050405020304" pitchFamily="18" charset="0"/>
              </a:rPr>
              <a:t>for this. </a:t>
            </a:r>
            <a:endParaRPr lang="en-IN" sz="2200" dirty="0" smtClean="0">
              <a:solidFill>
                <a:prstClr val="black"/>
              </a:solidFill>
              <a:latin typeface="Times New Roman" panose="02020603050405020304" pitchFamily="18" charset="0"/>
              <a:cs typeface="Times New Roman" panose="02020603050405020304" pitchFamily="18" charset="0"/>
            </a:endParaRPr>
          </a:p>
          <a:p>
            <a:pPr lvl="0"/>
            <a:r>
              <a:rPr lang="en-IN" sz="2200" dirty="0" smtClean="0">
                <a:solidFill>
                  <a:prstClr val="black"/>
                </a:solidFill>
                <a:latin typeface="Times New Roman" panose="02020603050405020304" pitchFamily="18" charset="0"/>
                <a:cs typeface="Times New Roman" panose="02020603050405020304" pitchFamily="18" charset="0"/>
              </a:rPr>
              <a:t>First</a:t>
            </a:r>
            <a:r>
              <a:rPr lang="en-IN" sz="2200" dirty="0">
                <a:solidFill>
                  <a:prstClr val="black"/>
                </a:solidFill>
                <a:latin typeface="Times New Roman" panose="02020603050405020304" pitchFamily="18" charset="0"/>
                <a:cs typeface="Times New Roman" panose="02020603050405020304" pitchFamily="18" charset="0"/>
              </a:rPr>
              <a:t>, the cash flows should be seen from two different perspectives </a:t>
            </a:r>
            <a:r>
              <a:rPr lang="en-IN" sz="2200" dirty="0" smtClean="0">
                <a:solidFill>
                  <a:prstClr val="black"/>
                </a:solidFill>
                <a:latin typeface="Times New Roman" panose="02020603050405020304" pitchFamily="18" charset="0"/>
                <a:cs typeface="Times New Roman" panose="02020603050405020304" pitchFamily="18" charset="0"/>
              </a:rPr>
              <a:t>:</a:t>
            </a:r>
            <a:endParaRPr lang="en-IN" sz="22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IN" sz="2200" dirty="0">
                <a:solidFill>
                  <a:prstClr val="black"/>
                </a:solidFill>
                <a:latin typeface="Times New Roman" panose="02020603050405020304" pitchFamily="18" charset="0"/>
                <a:cs typeface="Times New Roman" panose="02020603050405020304" pitchFamily="18" charset="0"/>
              </a:rPr>
              <a:t>	</a:t>
            </a:r>
            <a:r>
              <a:rPr lang="en-IN" sz="2200" dirty="0" smtClean="0">
                <a:solidFill>
                  <a:prstClr val="black"/>
                </a:solidFill>
                <a:latin typeface="Times New Roman" panose="02020603050405020304" pitchFamily="18" charset="0"/>
                <a:cs typeface="Times New Roman" panose="02020603050405020304" pitchFamily="18" charset="0"/>
              </a:rPr>
              <a:t>a) </a:t>
            </a:r>
            <a:r>
              <a:rPr lang="en-IN" sz="2200" dirty="0">
                <a:solidFill>
                  <a:prstClr val="black"/>
                </a:solidFill>
                <a:latin typeface="Times New Roman" panose="02020603050405020304" pitchFamily="18" charset="0"/>
                <a:cs typeface="Times New Roman" panose="02020603050405020304" pitchFamily="18" charset="0"/>
              </a:rPr>
              <a:t>from the investor's home country and </a:t>
            </a:r>
            <a:endParaRPr lang="en-IN" sz="22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IN" sz="2200" dirty="0">
                <a:solidFill>
                  <a:prstClr val="black"/>
                </a:solidFill>
                <a:latin typeface="Times New Roman" panose="02020603050405020304" pitchFamily="18" charset="0"/>
                <a:cs typeface="Times New Roman" panose="02020603050405020304" pitchFamily="18" charset="0"/>
              </a:rPr>
              <a:t>	</a:t>
            </a:r>
            <a:r>
              <a:rPr lang="en-IN" sz="2200" dirty="0" smtClean="0">
                <a:solidFill>
                  <a:prstClr val="black"/>
                </a:solidFill>
                <a:latin typeface="Times New Roman" panose="02020603050405020304" pitchFamily="18" charset="0"/>
                <a:cs typeface="Times New Roman" panose="02020603050405020304" pitchFamily="18" charset="0"/>
              </a:rPr>
              <a:t>b)from </a:t>
            </a:r>
            <a:r>
              <a:rPr lang="en-IN" sz="2200" dirty="0">
                <a:solidFill>
                  <a:prstClr val="black"/>
                </a:solidFill>
                <a:latin typeface="Times New Roman" panose="02020603050405020304" pitchFamily="18" charset="0"/>
                <a:cs typeface="Times New Roman" panose="02020603050405020304" pitchFamily="18" charset="0"/>
              </a:rPr>
              <a:t>the country in which the project is located. </a:t>
            </a:r>
            <a:endParaRPr lang="en-IN" sz="22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IN" sz="2200" dirty="0" smtClean="0">
                <a:solidFill>
                  <a:prstClr val="black"/>
                </a:solidFill>
                <a:latin typeface="Times New Roman" panose="02020603050405020304" pitchFamily="18" charset="0"/>
                <a:cs typeface="Times New Roman" panose="02020603050405020304" pitchFamily="18" charset="0"/>
              </a:rPr>
              <a:t>	</a:t>
            </a:r>
            <a:r>
              <a:rPr lang="en-IN" sz="2200" b="1" dirty="0" smtClean="0">
                <a:solidFill>
                  <a:prstClr val="black"/>
                </a:solidFill>
                <a:latin typeface="Times New Roman" panose="02020603050405020304" pitchFamily="18" charset="0"/>
                <a:cs typeface="Times New Roman" panose="02020603050405020304" pitchFamily="18" charset="0"/>
              </a:rPr>
              <a:t>Hence </a:t>
            </a:r>
            <a:r>
              <a:rPr lang="en-IN" sz="2200" b="1" dirty="0">
                <a:solidFill>
                  <a:prstClr val="black"/>
                </a:solidFill>
                <a:latin typeface="Times New Roman" panose="02020603050405020304" pitchFamily="18" charset="0"/>
                <a:cs typeface="Times New Roman" panose="02020603050405020304" pitchFamily="18" charset="0"/>
              </a:rPr>
              <a:t>some adjustment should be done in cash flows. </a:t>
            </a:r>
            <a:endParaRPr lang="en-IN" sz="2200" b="1" dirty="0" smtClean="0">
              <a:solidFill>
                <a:prstClr val="black"/>
              </a:solidFill>
              <a:latin typeface="Times New Roman" panose="02020603050405020304" pitchFamily="18" charset="0"/>
              <a:cs typeface="Times New Roman" panose="02020603050405020304" pitchFamily="18" charset="0"/>
            </a:endParaRPr>
          </a:p>
          <a:p>
            <a:r>
              <a:rPr lang="en-IN" sz="2200" dirty="0" smtClean="0">
                <a:solidFill>
                  <a:prstClr val="black"/>
                </a:solidFill>
                <a:latin typeface="Times New Roman" panose="02020603050405020304" pitchFamily="18" charset="0"/>
                <a:cs typeface="Times New Roman" panose="02020603050405020304" pitchFamily="18" charset="0"/>
              </a:rPr>
              <a:t>Second</a:t>
            </a:r>
            <a:r>
              <a:rPr lang="en-IN" sz="2200" dirty="0">
                <a:solidFill>
                  <a:prstClr val="black"/>
                </a:solidFill>
                <a:latin typeface="Times New Roman" panose="02020603050405020304" pitchFamily="18" charset="0"/>
                <a:cs typeface="Times New Roman" panose="02020603050405020304" pitchFamily="18" charset="0"/>
              </a:rPr>
              <a:t>, the degree of risk of foreign projects is high. Hence some </a:t>
            </a:r>
            <a:r>
              <a:rPr lang="en-IN" sz="2200" b="1" dirty="0">
                <a:solidFill>
                  <a:prstClr val="black"/>
                </a:solidFill>
                <a:latin typeface="Times New Roman" panose="02020603050405020304" pitchFamily="18" charset="0"/>
                <a:cs typeface="Times New Roman" panose="02020603050405020304" pitchFamily="18" charset="0"/>
              </a:rPr>
              <a:t>adjustment should be done in the discount rate. </a:t>
            </a:r>
            <a:endParaRPr lang="en-IN" sz="2200" b="1" dirty="0" smtClean="0">
              <a:solidFill>
                <a:prstClr val="black"/>
              </a:solidFill>
              <a:latin typeface="Times New Roman" panose="02020603050405020304" pitchFamily="18" charset="0"/>
              <a:cs typeface="Times New Roman" panose="02020603050405020304" pitchFamily="18" charset="0"/>
            </a:endParaRPr>
          </a:p>
          <a:p>
            <a:r>
              <a:rPr lang="en-IN" sz="2200" dirty="0" smtClean="0">
                <a:solidFill>
                  <a:prstClr val="black"/>
                </a:solidFill>
                <a:latin typeface="Times New Roman" panose="02020603050405020304" pitchFamily="18" charset="0"/>
                <a:cs typeface="Times New Roman" panose="02020603050405020304" pitchFamily="18" charset="0"/>
              </a:rPr>
              <a:t>Such </a:t>
            </a:r>
            <a:r>
              <a:rPr lang="en-IN" sz="2200" dirty="0">
                <a:solidFill>
                  <a:prstClr val="black"/>
                </a:solidFill>
                <a:latin typeface="Times New Roman" panose="02020603050405020304" pitchFamily="18" charset="0"/>
                <a:cs typeface="Times New Roman" panose="02020603050405020304" pitchFamily="18" charset="0"/>
              </a:rPr>
              <a:t>an adjusted model is </a:t>
            </a:r>
            <a:r>
              <a:rPr lang="en-IN" sz="2200" dirty="0" smtClean="0">
                <a:solidFill>
                  <a:prstClr val="black"/>
                </a:solidFill>
                <a:latin typeface="Times New Roman" panose="02020603050405020304" pitchFamily="18" charset="0"/>
                <a:cs typeface="Times New Roman" panose="02020603050405020304" pitchFamily="18" charset="0"/>
              </a:rPr>
              <a:t>known </a:t>
            </a:r>
            <a:r>
              <a:rPr lang="en-IN" sz="2200" dirty="0">
                <a:solidFill>
                  <a:prstClr val="black"/>
                </a:solidFill>
                <a:latin typeface="Times New Roman" panose="02020603050405020304" pitchFamily="18" charset="0"/>
                <a:cs typeface="Times New Roman" panose="02020603050405020304" pitchFamily="18" charset="0"/>
              </a:rPr>
              <a:t>as the adjusted present value (APV) model. </a:t>
            </a:r>
            <a:endParaRPr lang="en-IN"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solidFill>
            <a:schemeClr val="bg2"/>
          </a:solidFill>
        </p:spPr>
        <p:txBody>
          <a:bodyPr>
            <a:normAutofit/>
          </a:bodyPr>
          <a:lstStyle/>
          <a:p>
            <a:pPr lvl="0"/>
            <a:r>
              <a:rPr lang="en-IN" sz="2200" dirty="0">
                <a:solidFill>
                  <a:prstClr val="black"/>
                </a:solidFill>
                <a:latin typeface="Times New Roman" panose="02020603050405020304" pitchFamily="18" charset="0"/>
                <a:cs typeface="Times New Roman" panose="02020603050405020304" pitchFamily="18" charset="0"/>
              </a:rPr>
              <a:t>The APV model considers that a project will have different discount rates in its evaluation process, depending on the type of quantum of risks involved in the project. Where as, in the conventional NPV calculation, only one discount rate is used for all the cash flows of a project.</a:t>
            </a:r>
            <a:endParaRPr lang="en-IN" sz="2200" dirty="0">
              <a:solidFill>
                <a:prstClr val="black"/>
              </a:solidFill>
              <a:latin typeface="Times New Roman" panose="02020603050405020304" pitchFamily="18" charset="0"/>
              <a:cs typeface="Times New Roman" panose="02020603050405020304" pitchFamily="18" charset="0"/>
            </a:endParaRPr>
          </a:p>
          <a:p>
            <a:pPr lvl="0"/>
            <a:r>
              <a:rPr lang="en-IN" sz="2200" dirty="0">
                <a:solidFill>
                  <a:prstClr val="black"/>
                </a:solidFill>
                <a:latin typeface="Times New Roman" panose="02020603050405020304" pitchFamily="18" charset="0"/>
                <a:cs typeface="Times New Roman" panose="02020603050405020304" pitchFamily="18" charset="0"/>
              </a:rPr>
              <a:t> The adjusted present value approach was proposed by </a:t>
            </a:r>
            <a:r>
              <a:rPr lang="en-IN" sz="2200" dirty="0" err="1">
                <a:solidFill>
                  <a:prstClr val="black"/>
                </a:solidFill>
                <a:latin typeface="Times New Roman" panose="02020603050405020304" pitchFamily="18" charset="0"/>
                <a:cs typeface="Times New Roman" panose="02020603050405020304" pitchFamily="18" charset="0"/>
              </a:rPr>
              <a:t>Lessard</a:t>
            </a:r>
            <a:r>
              <a:rPr lang="en-IN" sz="2200" dirty="0">
                <a:solidFill>
                  <a:prstClr val="black"/>
                </a:solidFill>
                <a:latin typeface="Times New Roman" panose="02020603050405020304" pitchFamily="18" charset="0"/>
                <a:cs typeface="Times New Roman" panose="02020603050405020304" pitchFamily="18" charset="0"/>
              </a:rPr>
              <a:t> in 1979.</a:t>
            </a:r>
            <a:endParaRPr lang="en-IN" sz="2200" dirty="0">
              <a:solidFill>
                <a:prstClr val="black"/>
              </a:solidFill>
              <a:latin typeface="Times New Roman" panose="02020603050405020304" pitchFamily="18" charset="0"/>
              <a:cs typeface="Times New Roman" panose="02020603050405020304" pitchFamily="18" charset="0"/>
            </a:endParaRPr>
          </a:p>
          <a:p>
            <a:pPr marL="0" lvl="0" indent="0">
              <a:buNone/>
            </a:pPr>
            <a:r>
              <a:rPr lang="en-US" sz="2200" b="1" dirty="0" smtClean="0">
                <a:solidFill>
                  <a:prstClr val="black"/>
                </a:solidFill>
                <a:latin typeface="Times New Roman" panose="02020603050405020304" pitchFamily="18" charset="0"/>
                <a:cs typeface="Times New Roman" panose="02020603050405020304" pitchFamily="18" charset="0"/>
              </a:rPr>
              <a:t>Decision rule:</a:t>
            </a:r>
            <a:endParaRPr lang="en-US" sz="2200" b="1"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IN" sz="2200" dirty="0" smtClean="0">
                <a:solidFill>
                  <a:prstClr val="black"/>
                </a:solidFill>
                <a:latin typeface="Times New Roman" panose="02020603050405020304" pitchFamily="18" charset="0"/>
                <a:cs typeface="Times New Roman" panose="02020603050405020304" pitchFamily="18" charset="0"/>
              </a:rPr>
              <a:t>	The </a:t>
            </a:r>
            <a:r>
              <a:rPr lang="en-IN" sz="2200" dirty="0">
                <a:solidFill>
                  <a:prstClr val="black"/>
                </a:solidFill>
                <a:latin typeface="Times New Roman" panose="02020603050405020304" pitchFamily="18" charset="0"/>
                <a:cs typeface="Times New Roman" panose="02020603050405020304" pitchFamily="18" charset="0"/>
              </a:rPr>
              <a:t>overseas project is accepted if the APV is positive and rejected when the APV is negative. </a:t>
            </a:r>
            <a:endParaRPr lang="en-IN" sz="2200" dirty="0">
              <a:solidFill>
                <a:prstClr val="black"/>
              </a:solidFill>
            </a:endParaRPr>
          </a:p>
          <a:p>
            <a:pPr lvl="0"/>
            <a:endParaRPr lang="en-IN" sz="2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en-US" sz="2500" b="1" dirty="0">
                <a:solidFill>
                  <a:srgbClr val="C00000"/>
                </a:solidFill>
              </a:rPr>
              <a:t>Techniques or Methods of evaluation of Foreign projects</a:t>
            </a:r>
            <a:br>
              <a:rPr lang="en-US" sz="2500" b="1" dirty="0">
                <a:solidFill>
                  <a:srgbClr val="C00000"/>
                </a:solidFill>
              </a:rPr>
            </a:br>
            <a:r>
              <a:rPr lang="en-US" sz="2500" b="1" dirty="0">
                <a:solidFill>
                  <a:srgbClr val="C00000"/>
                </a:solidFill>
              </a:rPr>
              <a:t>(Approaches to project evaluation)</a:t>
            </a:r>
            <a:endParaRPr lang="en-IN" dirty="0"/>
          </a:p>
        </p:txBody>
      </p:sp>
      <p:sp>
        <p:nvSpPr>
          <p:cNvPr id="3" name="Content Placeholder 2"/>
          <p:cNvSpPr>
            <a:spLocks noGrp="1"/>
          </p:cNvSpPr>
          <p:nvPr>
            <p:ph idx="1"/>
          </p:nvPr>
        </p:nvSpPr>
        <p:spPr>
          <a:solidFill>
            <a:schemeClr val="bg2"/>
          </a:solidFill>
        </p:spPr>
        <p:txBody>
          <a:bodyPr>
            <a:normAutofit/>
          </a:bodyPr>
          <a:lstStyle/>
          <a:p>
            <a:pPr marL="514350" indent="-514350">
              <a:buAutoNum type="arabicPeriod"/>
            </a:pPr>
            <a:r>
              <a:rPr lang="en-US" sz="2200" dirty="0" smtClean="0">
                <a:latin typeface="Times New Roman" panose="02020603050405020304" pitchFamily="18" charset="0"/>
                <a:cs typeface="Times New Roman" panose="02020603050405020304" pitchFamily="18" charset="0"/>
              </a:rPr>
              <a:t>NPV method</a:t>
            </a:r>
            <a:endParaRPr lang="en-US" sz="2200" dirty="0" smtClean="0">
              <a:latin typeface="Times New Roman" panose="02020603050405020304" pitchFamily="18" charset="0"/>
              <a:cs typeface="Times New Roman" panose="02020603050405020304" pitchFamily="18" charset="0"/>
            </a:endParaRPr>
          </a:p>
          <a:p>
            <a:pPr marL="514350" indent="-514350">
              <a:buAutoNum type="arabicPeriod"/>
            </a:pPr>
            <a:r>
              <a:rPr lang="en-US" sz="2200" dirty="0" smtClean="0">
                <a:latin typeface="Times New Roman" panose="02020603050405020304" pitchFamily="18" charset="0"/>
                <a:cs typeface="Times New Roman" panose="02020603050405020304" pitchFamily="18" charset="0"/>
              </a:rPr>
              <a:t>Adjusted present value method</a:t>
            </a:r>
            <a:endParaRPr lang="en-US" sz="2200" dirty="0" smtClean="0">
              <a:latin typeface="Times New Roman" panose="02020603050405020304" pitchFamily="18" charset="0"/>
              <a:cs typeface="Times New Roman" panose="02020603050405020304" pitchFamily="18" charset="0"/>
            </a:endParaRPr>
          </a:p>
          <a:p>
            <a:pPr marL="514350" indent="-514350">
              <a:buAutoNum type="arabicPeriod"/>
            </a:pPr>
            <a:r>
              <a:rPr lang="en-US" sz="2200" dirty="0" smtClean="0">
                <a:latin typeface="Times New Roman" panose="02020603050405020304" pitchFamily="18" charset="0"/>
                <a:cs typeface="Times New Roman" panose="02020603050405020304" pitchFamily="18" charset="0"/>
              </a:rPr>
              <a:t>IRR method etc.</a:t>
            </a: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normAutofit/>
          </a:bodyPr>
          <a:lstStyle/>
          <a:p>
            <a:r>
              <a:rPr lang="en-US" sz="3000" b="1" dirty="0" smtClean="0">
                <a:solidFill>
                  <a:srgbClr val="C00000"/>
                </a:solidFill>
              </a:rPr>
              <a:t>1. Net </a:t>
            </a:r>
            <a:r>
              <a:rPr lang="en-US" sz="3000" b="1" dirty="0">
                <a:solidFill>
                  <a:srgbClr val="C00000"/>
                </a:solidFill>
              </a:rPr>
              <a:t>Present Value method</a:t>
            </a:r>
            <a:br>
              <a:rPr lang="en-US" sz="3000" b="1" dirty="0">
                <a:solidFill>
                  <a:srgbClr val="C00000"/>
                </a:solidFill>
              </a:rPr>
            </a:br>
            <a:r>
              <a:rPr lang="en-US" sz="3000" b="1" dirty="0">
                <a:solidFill>
                  <a:prstClr val="black"/>
                </a:solidFill>
              </a:rPr>
              <a:t>(NPV method)</a:t>
            </a:r>
            <a:endParaRPr lang="en-IN" sz="2500" b="1" dirty="0">
              <a:solidFill>
                <a:srgbClr val="C00000"/>
              </a:solidFill>
            </a:endParaRPr>
          </a:p>
        </p:txBody>
      </p:sp>
      <p:sp>
        <p:nvSpPr>
          <p:cNvPr id="3" name="Content Placeholder 2"/>
          <p:cNvSpPr>
            <a:spLocks noGrp="1"/>
          </p:cNvSpPr>
          <p:nvPr>
            <p:ph idx="1"/>
          </p:nvPr>
        </p:nvSpPr>
        <p:spPr>
          <a:solidFill>
            <a:schemeClr val="bg2"/>
          </a:solidFill>
        </p:spPr>
        <p:txBody>
          <a:bodyPr>
            <a:noAutofit/>
          </a:bodyPr>
          <a:lstStyle/>
          <a:p>
            <a:r>
              <a:rPr lang="en-IN" sz="2200" dirty="0">
                <a:latin typeface="Times New Roman" panose="02020603050405020304" pitchFamily="18" charset="0"/>
                <a:cs typeface="Times New Roman" panose="02020603050405020304" pitchFamily="18" charset="0"/>
              </a:rPr>
              <a:t>﻿Like domestic capital budgeting decisions, the objective of foreign capital budgeting decisions by MNCs is maximization of the wealth of its </a:t>
            </a:r>
            <a:r>
              <a:rPr lang="en-IN" sz="2200" dirty="0" smtClean="0">
                <a:latin typeface="Times New Roman" panose="02020603050405020304" pitchFamily="18" charset="0"/>
                <a:cs typeface="Times New Roman" panose="02020603050405020304" pitchFamily="18" charset="0"/>
              </a:rPr>
              <a:t>shareholder.</a:t>
            </a:r>
            <a:endParaRPr lang="en-IN" sz="2200" dirty="0" smtClean="0">
              <a:latin typeface="Times New Roman" panose="02020603050405020304" pitchFamily="18" charset="0"/>
              <a:cs typeface="Times New Roman" panose="02020603050405020304" pitchFamily="18" charset="0"/>
            </a:endParaRPr>
          </a:p>
          <a:p>
            <a:r>
              <a:rPr lang="en-IN" sz="2200" dirty="0" smtClean="0">
                <a:latin typeface="Times New Roman" panose="02020603050405020304" pitchFamily="18" charset="0"/>
                <a:cs typeface="Times New Roman" panose="02020603050405020304" pitchFamily="18" charset="0"/>
              </a:rPr>
              <a:t>The </a:t>
            </a:r>
            <a:r>
              <a:rPr lang="en-IN" sz="2200" dirty="0">
                <a:latin typeface="Times New Roman" panose="02020603050405020304" pitchFamily="18" charset="0"/>
                <a:cs typeface="Times New Roman" panose="02020603050405020304" pitchFamily="18" charset="0"/>
              </a:rPr>
              <a:t>technique of net present value (NPV) is considered most appropriate in this regard as it is consistent with the objective of financial decision to maximise the shareholders' wealth.</a:t>
            </a:r>
            <a:endParaRPr lang="en-IN" sz="2200" dirty="0">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In brief, NPV is defined as the total of future cash inflows after taxes (CFAT) likely to accrue in future years (say 1, 2, 3, ... n), discounted by appropriate cost of capital (k) minus the total of net cash outflows required to undertake such an investment, usually in the beginning of the project (CF). </a:t>
            </a:r>
            <a:endParaRPr lang="en-IN" sz="22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1340768"/>
            <a:ext cx="8229600" cy="4785395"/>
          </a:xfrm>
          <a:solidFill>
            <a:schemeClr val="bg2">
              <a:lumMod val="90000"/>
            </a:schemeClr>
          </a:solidFill>
        </p:spPr>
        <p:txBody>
          <a:bodyPr>
            <a:noAutofit/>
          </a:bodyPr>
          <a:lstStyle/>
          <a:p>
            <a:pPr lvl="0"/>
            <a:r>
              <a:rPr lang="en-IN" sz="2200" dirty="0">
                <a:solidFill>
                  <a:prstClr val="black"/>
                </a:solidFill>
                <a:latin typeface="Times New Roman" panose="02020603050405020304" pitchFamily="18" charset="0"/>
                <a:cs typeface="Times New Roman" panose="02020603050405020304" pitchFamily="18" charset="0"/>
              </a:rPr>
              <a:t>NPV can be computed by the following equation:</a:t>
            </a:r>
            <a:endParaRPr lang="en-IN" sz="2200" dirty="0">
              <a:solidFill>
                <a:prstClr val="black"/>
              </a:solidFill>
              <a:latin typeface="Times New Roman" panose="02020603050405020304" pitchFamily="18" charset="0"/>
              <a:cs typeface="Times New Roman" panose="02020603050405020304" pitchFamily="18" charset="0"/>
            </a:endParaRPr>
          </a:p>
          <a:p>
            <a:pPr lvl="0"/>
            <a:endParaRPr lang="en-IN" sz="2200" dirty="0">
              <a:solidFill>
                <a:prstClr val="black"/>
              </a:solidFill>
              <a:latin typeface="Times New Roman" panose="02020603050405020304" pitchFamily="18" charset="0"/>
              <a:cs typeface="Times New Roman" panose="02020603050405020304" pitchFamily="18" charset="0"/>
            </a:endParaRPr>
          </a:p>
          <a:p>
            <a:pPr lvl="0"/>
            <a:endParaRPr lang="en-IN" sz="2200" dirty="0" smtClean="0">
              <a:solidFill>
                <a:prstClr val="black"/>
              </a:solidFill>
              <a:latin typeface="Times New Roman" panose="02020603050405020304" pitchFamily="18" charset="0"/>
              <a:cs typeface="Times New Roman" panose="02020603050405020304" pitchFamily="18" charset="0"/>
            </a:endParaRPr>
          </a:p>
          <a:p>
            <a:pPr lvl="0"/>
            <a:endParaRPr lang="en-IN" sz="2200" dirty="0">
              <a:solidFill>
                <a:prstClr val="black"/>
              </a:solidFill>
              <a:latin typeface="Times New Roman" panose="02020603050405020304" pitchFamily="18" charset="0"/>
              <a:cs typeface="Times New Roman" panose="02020603050405020304" pitchFamily="18" charset="0"/>
            </a:endParaRPr>
          </a:p>
          <a:p>
            <a:pPr lvl="0"/>
            <a:endParaRPr lang="en-IN" sz="2200" dirty="0" smtClean="0">
              <a:solidFill>
                <a:prstClr val="black"/>
              </a:solidFill>
              <a:latin typeface="Times New Roman" panose="02020603050405020304" pitchFamily="18" charset="0"/>
              <a:cs typeface="Times New Roman" panose="02020603050405020304" pitchFamily="18" charset="0"/>
            </a:endParaRPr>
          </a:p>
        </p:txBody>
      </p:sp>
      <p:pic>
        <p:nvPicPr>
          <p:cNvPr id="2050" name="Picture 2" descr="C:\Users\user\Downloads\CamScanner 06-27-2021 12.02.04_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512" y="1772816"/>
            <a:ext cx="8784976" cy="4968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bg2">
              <a:lumMod val="90000"/>
            </a:schemeClr>
          </a:solidFill>
        </p:spPr>
        <p:txBody>
          <a:bodyPr>
            <a:normAutofit/>
          </a:bodyPr>
          <a:lstStyle/>
          <a:p>
            <a:r>
              <a:rPr lang="en-US" sz="3000" dirty="0" smtClean="0"/>
              <a:t>Example 1</a:t>
            </a:r>
            <a:endParaRPr lang="en-IN" sz="3000" dirty="0"/>
          </a:p>
        </p:txBody>
      </p:sp>
      <p:sp>
        <p:nvSpPr>
          <p:cNvPr id="3" name="Content Placeholder 2"/>
          <p:cNvSpPr>
            <a:spLocks noGrp="1"/>
          </p:cNvSpPr>
          <p:nvPr>
            <p:ph idx="1"/>
          </p:nvPr>
        </p:nvSpPr>
        <p:spPr>
          <a:xfrm>
            <a:off x="457200" y="1412776"/>
            <a:ext cx="8229600" cy="4713387"/>
          </a:xfrm>
          <a:solidFill>
            <a:schemeClr val="bg2"/>
          </a:solidFill>
        </p:spPr>
        <p:txBody>
          <a:bodyPr>
            <a:noAutofit/>
          </a:bodyPr>
          <a:lstStyle/>
          <a:p>
            <a:pPr marL="0" lvl="0" indent="0">
              <a:lnSpc>
                <a:spcPct val="150000"/>
              </a:lnSpc>
              <a:buNone/>
            </a:pPr>
            <a:r>
              <a:rPr lang="en-IN" sz="2000" dirty="0" smtClean="0">
                <a:solidFill>
                  <a:prstClr val="black"/>
                </a:solidFill>
                <a:latin typeface="Times New Roman" panose="02020603050405020304" pitchFamily="18" charset="0"/>
                <a:cs typeface="Times New Roman" panose="02020603050405020304" pitchFamily="18" charset="0"/>
              </a:rPr>
              <a:t>Star </a:t>
            </a:r>
            <a:r>
              <a:rPr lang="en-IN" sz="2000" dirty="0">
                <a:solidFill>
                  <a:prstClr val="black"/>
                </a:solidFill>
                <a:latin typeface="Times New Roman" panose="02020603050405020304" pitchFamily="18" charset="0"/>
                <a:cs typeface="Times New Roman" panose="02020603050405020304" pitchFamily="18" charset="0"/>
              </a:rPr>
              <a:t>Inc., just constructed a manufacturing plant in Ghana. The construction cost is 9 billion </a:t>
            </a:r>
            <a:r>
              <a:rPr lang="en-IN" sz="2000" dirty="0" err="1">
                <a:solidFill>
                  <a:prstClr val="black"/>
                </a:solidFill>
                <a:latin typeface="Times New Roman" panose="02020603050405020304" pitchFamily="18" charset="0"/>
                <a:cs typeface="Times New Roman" panose="02020603050405020304" pitchFamily="18" charset="0"/>
              </a:rPr>
              <a:t>Ghanian</a:t>
            </a:r>
            <a:r>
              <a:rPr lang="en-IN" sz="2000" dirty="0">
                <a:solidFill>
                  <a:prstClr val="black"/>
                </a:solidFill>
                <a:latin typeface="Times New Roman" panose="02020603050405020304" pitchFamily="18" charset="0"/>
                <a:cs typeface="Times New Roman" panose="02020603050405020304" pitchFamily="18" charset="0"/>
              </a:rPr>
              <a:t> cedi. Star intends to leave the plant open for three years. During the three years of operation, cedi cash flows are expected to be 3 billion cedi, 3 billion cedi, and 2 billion cedi, respectively. Operating cash flows will begin one year from today and are remitted back </a:t>
            </a:r>
            <a:r>
              <a:rPr lang="en-IN" sz="2000" dirty="0" smtClean="0">
                <a:solidFill>
                  <a:prstClr val="black"/>
                </a:solidFill>
                <a:latin typeface="Times New Roman" panose="02020603050405020304" pitchFamily="18" charset="0"/>
                <a:cs typeface="Times New Roman" panose="02020603050405020304" pitchFamily="18" charset="0"/>
              </a:rPr>
              <a:t>to </a:t>
            </a:r>
            <a:r>
              <a:rPr lang="en-IN" sz="2000" dirty="0">
                <a:solidFill>
                  <a:prstClr val="black"/>
                </a:solidFill>
                <a:latin typeface="Times New Roman" panose="02020603050405020304" pitchFamily="18" charset="0"/>
                <a:cs typeface="Times New Roman" panose="02020603050405020304" pitchFamily="18" charset="0"/>
              </a:rPr>
              <a:t>the parent at the end of each year . At the end of the third year, Star expects to sell the plant for 5 billion cedi. Star has a required rate of return of </a:t>
            </a:r>
            <a:r>
              <a:rPr lang="en-IN" sz="2000" dirty="0" smtClean="0">
                <a:solidFill>
                  <a:prstClr val="black"/>
                </a:solidFill>
                <a:latin typeface="Times New Roman" panose="02020603050405020304" pitchFamily="18" charset="0"/>
                <a:cs typeface="Times New Roman" panose="02020603050405020304" pitchFamily="18" charset="0"/>
              </a:rPr>
              <a:t>17%. </a:t>
            </a:r>
            <a:r>
              <a:rPr lang="en-IN" sz="2000" dirty="0">
                <a:solidFill>
                  <a:prstClr val="black"/>
                </a:solidFill>
                <a:latin typeface="Times New Roman" panose="02020603050405020304" pitchFamily="18" charset="0"/>
                <a:cs typeface="Times New Roman" panose="02020603050405020304" pitchFamily="18" charset="0"/>
              </a:rPr>
              <a:t>It currently takes 8,700 cedi to buy one US dollar, and the cedi is expected to </a:t>
            </a:r>
            <a:r>
              <a:rPr lang="en-IN" sz="2000" dirty="0" smtClean="0">
                <a:solidFill>
                  <a:prstClr val="black"/>
                </a:solidFill>
                <a:latin typeface="Times New Roman" panose="02020603050405020304" pitchFamily="18" charset="0"/>
                <a:cs typeface="Times New Roman" panose="02020603050405020304" pitchFamily="18" charset="0"/>
              </a:rPr>
              <a:t>depreciate by 5% </a:t>
            </a:r>
            <a:r>
              <a:rPr lang="en-IN" sz="2000" dirty="0">
                <a:solidFill>
                  <a:prstClr val="black"/>
                </a:solidFill>
                <a:latin typeface="Times New Roman" panose="02020603050405020304" pitchFamily="18" charset="0"/>
                <a:cs typeface="Times New Roman" panose="02020603050405020304" pitchFamily="18" charset="0"/>
              </a:rPr>
              <a:t>per year</a:t>
            </a:r>
            <a:r>
              <a:rPr lang="en-IN" sz="2000" dirty="0" smtClean="0">
                <a:solidFill>
                  <a:prstClr val="black"/>
                </a:solidFill>
                <a:latin typeface="Times New Roman" panose="02020603050405020304" pitchFamily="18" charset="0"/>
                <a:cs typeface="Times New Roman" panose="02020603050405020304" pitchFamily="18" charset="0"/>
              </a:rPr>
              <a:t>.</a:t>
            </a:r>
            <a:endParaRPr lang="en-IN" sz="20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solidFill>
            <a:schemeClr val="bg2"/>
          </a:solidFill>
        </p:spPr>
        <p:txBody>
          <a:bodyPr/>
          <a:lstStyle/>
          <a:p>
            <a:pPr marL="0" lvl="0" indent="0">
              <a:buNone/>
            </a:pPr>
            <a:r>
              <a:rPr lang="en-IN" sz="2200" dirty="0" smtClean="0">
                <a:solidFill>
                  <a:prstClr val="black"/>
                </a:solidFill>
                <a:latin typeface="Times New Roman" panose="02020603050405020304" pitchFamily="18" charset="0"/>
                <a:cs typeface="Times New Roman" panose="02020603050405020304" pitchFamily="18" charset="0"/>
              </a:rPr>
              <a:t>a</a:t>
            </a:r>
            <a:r>
              <a:rPr lang="en-IN" sz="2200" dirty="0">
                <a:solidFill>
                  <a:prstClr val="black"/>
                </a:solidFill>
                <a:latin typeface="Times New Roman" panose="02020603050405020304" pitchFamily="18" charset="0"/>
                <a:cs typeface="Times New Roman" panose="02020603050405020304" pitchFamily="18" charset="0"/>
              </a:rPr>
              <a:t>) Determine the NPV for this project. Should Star Inc., build the plant?</a:t>
            </a:r>
            <a:endParaRPr lang="en-IN" sz="2200" dirty="0">
              <a:solidFill>
                <a:prstClr val="black"/>
              </a:solidFill>
              <a:latin typeface="Times New Roman" panose="02020603050405020304" pitchFamily="18" charset="0"/>
              <a:cs typeface="Times New Roman" panose="02020603050405020304" pitchFamily="18" charset="0"/>
            </a:endParaRPr>
          </a:p>
          <a:p>
            <a:pPr lvl="0"/>
            <a:endParaRPr lang="en-IN" sz="2200" dirty="0">
              <a:solidFill>
                <a:prstClr val="black"/>
              </a:solidFill>
              <a:latin typeface="Times New Roman" panose="02020603050405020304" pitchFamily="18" charset="0"/>
              <a:cs typeface="Times New Roman" panose="02020603050405020304" pitchFamily="18" charset="0"/>
            </a:endParaRPr>
          </a:p>
          <a:p>
            <a:pPr marL="0" lvl="0" indent="0">
              <a:buNone/>
            </a:pPr>
            <a:r>
              <a:rPr lang="en-IN" sz="2200" dirty="0">
                <a:solidFill>
                  <a:prstClr val="black"/>
                </a:solidFill>
                <a:latin typeface="Times New Roman" panose="02020603050405020304" pitchFamily="18" charset="0"/>
                <a:cs typeface="Times New Roman" panose="02020603050405020304" pitchFamily="18" charset="0"/>
              </a:rPr>
              <a:t>b) How would your answer change if the value of the cedi was expected to remain unchanged from its current value of 8,700 </a:t>
            </a:r>
            <a:r>
              <a:rPr lang="en-IN" sz="2200" dirty="0" err="1">
                <a:solidFill>
                  <a:prstClr val="black"/>
                </a:solidFill>
                <a:latin typeface="Times New Roman" panose="02020603050405020304" pitchFamily="18" charset="0"/>
                <a:cs typeface="Times New Roman" panose="02020603050405020304" pitchFamily="18" charset="0"/>
              </a:rPr>
              <a:t>cedis</a:t>
            </a:r>
            <a:r>
              <a:rPr lang="en-IN" sz="2200" dirty="0">
                <a:solidFill>
                  <a:prstClr val="black"/>
                </a:solidFill>
                <a:latin typeface="Times New Roman" panose="02020603050405020304" pitchFamily="18" charset="0"/>
                <a:cs typeface="Times New Roman" panose="02020603050405020304" pitchFamily="18" charset="0"/>
              </a:rPr>
              <a:t> per US dollar over the course of the three </a:t>
            </a:r>
            <a:r>
              <a:rPr lang="en-IN" sz="2200" dirty="0" smtClean="0">
                <a:solidFill>
                  <a:prstClr val="black"/>
                </a:solidFill>
                <a:latin typeface="Times New Roman" panose="02020603050405020304" pitchFamily="18" charset="0"/>
                <a:cs typeface="Times New Roman" panose="02020603050405020304" pitchFamily="18" charset="0"/>
              </a:rPr>
              <a:t>years?</a:t>
            </a:r>
            <a:endParaRPr lang="en-IN" sz="2200" dirty="0" smtClean="0">
              <a:solidFill>
                <a:prstClr val="black"/>
              </a:solidFill>
              <a:latin typeface="Times New Roman" panose="02020603050405020304" pitchFamily="18" charset="0"/>
              <a:cs typeface="Times New Roman" panose="02020603050405020304" pitchFamily="18" charset="0"/>
            </a:endParaRPr>
          </a:p>
          <a:p>
            <a:pPr lvl="0"/>
            <a:r>
              <a:rPr lang="en-IN" sz="2200" dirty="0" smtClean="0">
                <a:solidFill>
                  <a:prstClr val="black"/>
                </a:solidFill>
                <a:latin typeface="Times New Roman" panose="02020603050405020304" pitchFamily="18" charset="0"/>
                <a:cs typeface="Times New Roman" panose="02020603050405020304" pitchFamily="18" charset="0"/>
              </a:rPr>
              <a:t> </a:t>
            </a:r>
            <a:r>
              <a:rPr lang="en-IN" sz="2200" dirty="0">
                <a:solidFill>
                  <a:prstClr val="black"/>
                </a:solidFill>
                <a:latin typeface="Times New Roman" panose="02020603050405020304" pitchFamily="18" charset="0"/>
                <a:cs typeface="Times New Roman" panose="02020603050405020304" pitchFamily="18" charset="0"/>
              </a:rPr>
              <a:t>Should Star construct the plant then?</a:t>
            </a:r>
            <a:endParaRPr lang="en-IN" sz="2200" dirty="0">
              <a:solidFill>
                <a:prstClr val="black"/>
              </a:solidFill>
              <a:latin typeface="Times New Roman" panose="02020603050405020304" pitchFamily="18" charset="0"/>
              <a:cs typeface="Times New Roman" panose="02020603050405020304" pitchFamily="18" charset="0"/>
            </a:endParaRPr>
          </a:p>
          <a:p>
            <a:pPr lvl="0"/>
            <a:endParaRPr lang="en-IN" sz="2200" dirty="0">
              <a:solidFill>
                <a:prstClr val="black"/>
              </a:solidFill>
              <a:latin typeface="Times New Roman" panose="02020603050405020304" pitchFamily="18" charset="0"/>
              <a:cs typeface="Times New Roman" panose="02020603050405020304" pitchFamily="18" charset="0"/>
            </a:endParaRPr>
          </a:p>
          <a:p>
            <a:pPr lvl="0"/>
            <a:r>
              <a:rPr lang="en-IN" sz="2200" dirty="0">
                <a:solidFill>
                  <a:prstClr val="black"/>
                </a:solidFill>
                <a:latin typeface="Times New Roman" panose="02020603050405020304" pitchFamily="18" charset="0"/>
                <a:cs typeface="Times New Roman" panose="02020603050405020304" pitchFamily="18" charset="0"/>
              </a:rPr>
              <a:t>1 Billion = 1000 million = 1000 million x 10 Lakh = 100 </a:t>
            </a:r>
            <a:r>
              <a:rPr lang="en-IN" sz="2200" dirty="0" err="1">
                <a:solidFill>
                  <a:prstClr val="black"/>
                </a:solidFill>
                <a:latin typeface="Times New Roman" panose="02020603050405020304" pitchFamily="18" charset="0"/>
                <a:cs typeface="Times New Roman" panose="02020603050405020304" pitchFamily="18" charset="0"/>
              </a:rPr>
              <a:t>Crore</a:t>
            </a:r>
            <a:r>
              <a:rPr lang="en-IN" sz="2200" dirty="0">
                <a:solidFill>
                  <a:prstClr val="black"/>
                </a:solidFill>
                <a:latin typeface="Times New Roman" panose="02020603050405020304" pitchFamily="18" charset="0"/>
                <a:cs typeface="Times New Roman" panose="02020603050405020304" pitchFamily="18" charset="0"/>
              </a:rPr>
              <a:t> </a:t>
            </a:r>
            <a:endParaRPr lang="en-IN" sz="2200" dirty="0">
              <a:solidFill>
                <a:prstClr val="black"/>
              </a:solidFill>
              <a:latin typeface="Times New Roman" panose="02020603050405020304" pitchFamily="18" charset="0"/>
              <a:cs typeface="Times New Roman" panose="02020603050405020304" pitchFamily="18" charset="0"/>
            </a:endParaRPr>
          </a:p>
          <a:p>
            <a:pPr marL="0" indent="0">
              <a:buNone/>
            </a:pP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normAutofit/>
          </a:bodyPr>
          <a:lstStyle/>
          <a:p>
            <a:pPr marL="342900" lvl="0" indent="-342900">
              <a:spcBef>
                <a:spcPct val="20000"/>
              </a:spcBef>
            </a:pPr>
            <a:r>
              <a:rPr lang="en-IN" sz="2800" b="1" dirty="0">
                <a:solidFill>
                  <a:prstClr val="black"/>
                </a:solidFill>
                <a:latin typeface="Times New Roman" panose="02020603050405020304" pitchFamily="18" charset="0"/>
                <a:ea typeface="+mn-ea"/>
                <a:cs typeface="Times New Roman" panose="02020603050405020304" pitchFamily="18" charset="0"/>
              </a:rPr>
              <a:t>Solution</a:t>
            </a:r>
            <a:br>
              <a:rPr lang="en-IN" sz="2800" b="1" dirty="0">
                <a:solidFill>
                  <a:prstClr val="black"/>
                </a:solidFill>
                <a:latin typeface="Times New Roman" panose="02020603050405020304" pitchFamily="18" charset="0"/>
                <a:ea typeface="+mn-ea"/>
                <a:cs typeface="Times New Roman" panose="02020603050405020304" pitchFamily="18" charset="0"/>
              </a:rPr>
            </a:br>
            <a:endParaRPr lang="en-IN" sz="2800" b="1" dirty="0"/>
          </a:p>
        </p:txBody>
      </p:sp>
      <p:sp>
        <p:nvSpPr>
          <p:cNvPr id="3" name="Content Placeholder 2"/>
          <p:cNvSpPr>
            <a:spLocks noGrp="1"/>
          </p:cNvSpPr>
          <p:nvPr>
            <p:ph idx="1"/>
          </p:nvPr>
        </p:nvSpPr>
        <p:spPr>
          <a:xfrm>
            <a:off x="457200" y="1600200"/>
            <a:ext cx="8229600" cy="4781128"/>
          </a:xfrm>
          <a:solidFill>
            <a:schemeClr val="bg2"/>
          </a:solidFill>
        </p:spPr>
        <p:txBody>
          <a:bodyPr>
            <a:noAutofit/>
          </a:bodyPr>
          <a:lstStyle/>
          <a:p>
            <a:pPr marL="457200" indent="-457200">
              <a:lnSpc>
                <a:spcPct val="150000"/>
              </a:lnSpc>
              <a:buAutoNum type="alphaLcParenR"/>
            </a:pPr>
            <a:r>
              <a:rPr lang="en-IN" sz="2200" dirty="0" smtClean="0">
                <a:latin typeface="Times New Roman" panose="02020603050405020304" pitchFamily="18" charset="0"/>
                <a:cs typeface="Times New Roman" panose="02020603050405020304" pitchFamily="18" charset="0"/>
              </a:rPr>
              <a:t>First </a:t>
            </a:r>
            <a:r>
              <a:rPr lang="en-IN" sz="2200" dirty="0">
                <a:latin typeface="Times New Roman" panose="02020603050405020304" pitchFamily="18" charset="0"/>
                <a:cs typeface="Times New Roman" panose="02020603050405020304" pitchFamily="18" charset="0"/>
              </a:rPr>
              <a:t>of all the cash flows in cedi should be converted into dollar. This is done by dividing the cash flow by the exchange rate (cedi/$). The exchange rate is expected to depreciate by 5% per year. At the end of the first year, the exchange rate becomes 9135 (i.e., 8700 x 1.05 or 8700 + 5%). </a:t>
            </a:r>
            <a:endParaRPr lang="en-IN" sz="2200" dirty="0" smtClean="0">
              <a:latin typeface="Times New Roman" panose="02020603050405020304" pitchFamily="18" charset="0"/>
              <a:cs typeface="Times New Roman" panose="02020603050405020304" pitchFamily="18" charset="0"/>
            </a:endParaRPr>
          </a:p>
          <a:p>
            <a:pPr marL="457200" indent="-457200">
              <a:lnSpc>
                <a:spcPct val="150000"/>
              </a:lnSpc>
              <a:buAutoNum type="alphaLcParenR"/>
            </a:pPr>
            <a:r>
              <a:rPr lang="en-IN" sz="2200" dirty="0" smtClean="0">
                <a:latin typeface="Times New Roman" panose="02020603050405020304" pitchFamily="18" charset="0"/>
                <a:cs typeface="Times New Roman" panose="02020603050405020304" pitchFamily="18" charset="0"/>
              </a:rPr>
              <a:t>When </a:t>
            </a:r>
            <a:r>
              <a:rPr lang="en-IN" sz="2200" dirty="0">
                <a:latin typeface="Times New Roman" panose="02020603050405020304" pitchFamily="18" charset="0"/>
                <a:cs typeface="Times New Roman" panose="02020603050405020304" pitchFamily="18" charset="0"/>
              </a:rPr>
              <a:t>the initial cash outflow (at the beginning of the year) is converted into dollar, we get $ 1034483, (i.e., </a:t>
            </a:r>
            <a:r>
              <a:rPr lang="en-IN" sz="2200" dirty="0" smtClean="0">
                <a:latin typeface="Times New Roman" panose="02020603050405020304" pitchFamily="18" charset="0"/>
                <a:cs typeface="Times New Roman" panose="02020603050405020304" pitchFamily="18" charset="0"/>
              </a:rPr>
              <a:t>900,00,00,000/8700</a:t>
            </a:r>
            <a:r>
              <a:rPr lang="en-IN" sz="2200" dirty="0">
                <a:latin typeface="Times New Roman" panose="02020603050405020304" pitchFamily="18" charset="0"/>
                <a:cs typeface="Times New Roman" panose="02020603050405020304" pitchFamily="18" charset="0"/>
              </a:rPr>
              <a:t>). In the same manner we can calculate the exchange rate and the cash flows (converted into dollar) at the end of each year.</a:t>
            </a:r>
            <a:endParaRPr lang="en-IN" sz="2200" dirty="0">
              <a:latin typeface="Times New Roman" panose="02020603050405020304" pitchFamily="18" charset="0"/>
              <a:cs typeface="Times New Roman" panose="02020603050405020304" pitchFamily="18" charset="0"/>
            </a:endParaRPr>
          </a:p>
          <a:p>
            <a:pPr>
              <a:lnSpc>
                <a:spcPct val="150000"/>
              </a:lnSpc>
            </a:pPr>
            <a:endParaRPr lang="en-IN" sz="2200" dirty="0">
              <a:latin typeface="Times New Roman" panose="02020603050405020304" pitchFamily="18" charset="0"/>
              <a:cs typeface="Times New Roman" panose="02020603050405020304" pitchFamily="18" charset="0"/>
            </a:endParaRPr>
          </a:p>
          <a:p>
            <a:pPr>
              <a:lnSpc>
                <a:spcPct val="150000"/>
              </a:lnSpc>
            </a:pPr>
            <a:endParaRPr lang="en-IN"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IN" dirty="0"/>
          </a:p>
        </p:txBody>
      </p:sp>
      <p:graphicFrame>
        <p:nvGraphicFramePr>
          <p:cNvPr id="4" name="Content Placeholder 3"/>
          <p:cNvGraphicFramePr>
            <a:graphicFrameLocks noGrp="1"/>
          </p:cNvGraphicFramePr>
          <p:nvPr>
            <p:ph idx="1"/>
          </p:nvPr>
        </p:nvGraphicFramePr>
        <p:xfrm>
          <a:off x="755576" y="1700810"/>
          <a:ext cx="7272809" cy="3740425"/>
        </p:xfrm>
        <a:graphic>
          <a:graphicData uri="http://schemas.openxmlformats.org/drawingml/2006/table">
            <a:tbl>
              <a:tblPr/>
              <a:tblGrid>
                <a:gridCol w="893968"/>
                <a:gridCol w="1718097"/>
                <a:gridCol w="2328044"/>
                <a:gridCol w="2332700"/>
              </a:tblGrid>
              <a:tr h="900100">
                <a:tc>
                  <a:txBody>
                    <a:bodyPr/>
                    <a:lstStyle/>
                    <a:p>
                      <a:pPr algn="ctr" fontAlgn="ctr"/>
                      <a:r>
                        <a:rPr lang="en-IN" sz="2200" b="1" i="0" u="none" strike="noStrike" dirty="0">
                          <a:solidFill>
                            <a:srgbClr val="000000"/>
                          </a:solidFill>
                          <a:effectLst/>
                          <a:latin typeface="Calibri" panose="020F0502020204030204"/>
                        </a:rPr>
                        <a:t>Year</a:t>
                      </a:r>
                      <a:endParaRPr lang="en-IN" sz="2200" b="1" i="0" u="none" strike="noStrike" dirty="0">
                        <a:solidFill>
                          <a:srgbClr val="000000"/>
                        </a:solidFill>
                        <a:effectLst/>
                        <a:latin typeface="Calibri" panose="020F050202020403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IN" sz="2200" b="1" i="0" u="none" strike="noStrike">
                          <a:solidFill>
                            <a:srgbClr val="000000"/>
                          </a:solidFill>
                          <a:effectLst/>
                          <a:latin typeface="Calibri" panose="020F0502020204030204"/>
                        </a:rPr>
                        <a:t>Cash Flow(Cedi) </a:t>
                      </a:r>
                      <a:endParaRPr lang="en-IN" sz="2200" b="1" i="0" u="none" strike="noStrike">
                        <a:solidFill>
                          <a:srgbClr val="000000"/>
                        </a:solidFill>
                        <a:effectLst/>
                        <a:latin typeface="Calibri" panose="020F050202020403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IN" sz="2200" b="1" i="0" u="none" strike="noStrike" dirty="0" smtClean="0">
                          <a:solidFill>
                            <a:srgbClr val="000000"/>
                          </a:solidFill>
                          <a:effectLst/>
                          <a:latin typeface="Calibri" panose="020F0502020204030204"/>
                        </a:rPr>
                        <a:t>Exchange rate</a:t>
                      </a:r>
                      <a:endParaRPr lang="en-IN" sz="2200" b="1" i="0" u="none" strike="noStrike" dirty="0" smtClean="0">
                        <a:solidFill>
                          <a:srgbClr val="000000"/>
                        </a:solidFill>
                        <a:effectLst/>
                        <a:latin typeface="Calibri" panose="020F0502020204030204"/>
                      </a:endParaRPr>
                    </a:p>
                    <a:p>
                      <a:pPr algn="ctr" fontAlgn="ctr"/>
                      <a:r>
                        <a:rPr lang="en-IN" sz="2200" b="1" i="0" u="none" strike="noStrike" dirty="0" smtClean="0">
                          <a:solidFill>
                            <a:srgbClr val="000000"/>
                          </a:solidFill>
                          <a:effectLst/>
                          <a:latin typeface="Calibri" panose="020F0502020204030204"/>
                        </a:rPr>
                        <a:t>(</a:t>
                      </a:r>
                      <a:r>
                        <a:rPr lang="en-IN" sz="2200" b="1" i="0" u="none" strike="noStrike" dirty="0">
                          <a:solidFill>
                            <a:srgbClr val="000000"/>
                          </a:solidFill>
                          <a:effectLst/>
                          <a:latin typeface="Calibri" panose="020F0502020204030204"/>
                        </a:rPr>
                        <a:t>Cedi/$)</a:t>
                      </a:r>
                      <a:endParaRPr lang="en-IN" sz="2200" b="1" i="0" u="none" strike="noStrike" dirty="0">
                        <a:solidFill>
                          <a:srgbClr val="000000"/>
                        </a:solidFill>
                        <a:effectLst/>
                        <a:latin typeface="Calibri" panose="020F050202020403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IN" sz="2200" b="1" i="0" u="none" strike="noStrike">
                          <a:solidFill>
                            <a:srgbClr val="000000"/>
                          </a:solidFill>
                          <a:effectLst/>
                          <a:latin typeface="Calibri" panose="020F0502020204030204"/>
                        </a:rPr>
                        <a:t>Cash flow to Parent($)</a:t>
                      </a:r>
                      <a:endParaRPr lang="en-IN" sz="2200" b="1" i="0" u="none" strike="noStrike">
                        <a:solidFill>
                          <a:srgbClr val="000000"/>
                        </a:solidFill>
                        <a:effectLst/>
                        <a:latin typeface="Calibri" panose="020F050202020403020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200" b="0" i="0" u="none" strike="noStrike">
                          <a:solidFill>
                            <a:srgbClr val="000000"/>
                          </a:solidFill>
                          <a:effectLst/>
                          <a:latin typeface="Calibri" panose="020F0502020204030204"/>
                        </a:rPr>
                        <a:t>0</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a:solidFill>
                            <a:srgbClr val="000000"/>
                          </a:solidFill>
                          <a:effectLst/>
                          <a:latin typeface="Calibri" panose="020F0502020204030204"/>
                        </a:rPr>
                        <a:t>-9,00,00,00,000</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a:solidFill>
                            <a:srgbClr val="000000"/>
                          </a:solidFill>
                          <a:effectLst/>
                          <a:latin typeface="Calibri" panose="020F0502020204030204"/>
                        </a:rPr>
                        <a:t>8700</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dirty="0" smtClean="0">
                          <a:solidFill>
                            <a:srgbClr val="000000"/>
                          </a:solidFill>
                          <a:effectLst/>
                          <a:latin typeface="Calibri" panose="020F0502020204030204"/>
                        </a:rPr>
                        <a:t>-$</a:t>
                      </a:r>
                      <a:r>
                        <a:rPr lang="en-IN" sz="2200" b="0" i="0" u="none" strike="noStrike" dirty="0" smtClean="0">
                          <a:solidFill>
                            <a:srgbClr val="000000"/>
                          </a:solidFill>
                          <a:effectLst/>
                          <a:latin typeface="Calibri" panose="020F0502020204030204"/>
                        </a:rPr>
                        <a:t>1034482.75</a:t>
                      </a:r>
                      <a:endParaRPr lang="en-IN" sz="22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200" b="0" i="0" u="none" strike="noStrike">
                          <a:solidFill>
                            <a:srgbClr val="000000"/>
                          </a:solidFill>
                          <a:effectLst/>
                          <a:latin typeface="Calibri" panose="020F0502020204030204"/>
                        </a:rPr>
                        <a:t>1</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dirty="0">
                          <a:solidFill>
                            <a:srgbClr val="000000"/>
                          </a:solidFill>
                          <a:effectLst/>
                          <a:latin typeface="Calibri" panose="020F0502020204030204"/>
                        </a:rPr>
                        <a:t>3,00,00,00,000</a:t>
                      </a:r>
                      <a:endParaRPr lang="en-IN" sz="22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dirty="0">
                          <a:solidFill>
                            <a:srgbClr val="000000"/>
                          </a:solidFill>
                          <a:effectLst/>
                          <a:latin typeface="Calibri" panose="020F0502020204030204"/>
                        </a:rPr>
                        <a:t>9135</a:t>
                      </a:r>
                      <a:endParaRPr lang="en-IN" sz="22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dirty="0" smtClean="0">
                          <a:solidFill>
                            <a:srgbClr val="000000"/>
                          </a:solidFill>
                          <a:effectLst/>
                          <a:latin typeface="Calibri" panose="020F0502020204030204"/>
                        </a:rPr>
                        <a:t>$328407.23</a:t>
                      </a:r>
                      <a:endParaRPr lang="en-IN" sz="22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200" b="0" i="0" u="none" strike="noStrike">
                          <a:solidFill>
                            <a:srgbClr val="000000"/>
                          </a:solidFill>
                          <a:effectLst/>
                          <a:latin typeface="Calibri" panose="020F0502020204030204"/>
                        </a:rPr>
                        <a:t>2</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a:solidFill>
                            <a:srgbClr val="000000"/>
                          </a:solidFill>
                          <a:effectLst/>
                          <a:latin typeface="Calibri" panose="020F0502020204030204"/>
                        </a:rPr>
                        <a:t>3,00,00,00,000</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a:solidFill>
                            <a:srgbClr val="000000"/>
                          </a:solidFill>
                          <a:effectLst/>
                          <a:latin typeface="Calibri" panose="020F0502020204030204"/>
                        </a:rPr>
                        <a:t>9592</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dirty="0" smtClean="0">
                          <a:solidFill>
                            <a:srgbClr val="000000"/>
                          </a:solidFill>
                          <a:effectLst/>
                          <a:latin typeface="Calibri" panose="020F0502020204030204"/>
                        </a:rPr>
                        <a:t>$312760.63</a:t>
                      </a:r>
                      <a:endParaRPr lang="en-IN" sz="22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200" b="0" i="0" u="none" strike="noStrike">
                          <a:solidFill>
                            <a:srgbClr val="000000"/>
                          </a:solidFill>
                          <a:effectLst/>
                          <a:latin typeface="Calibri" panose="020F0502020204030204"/>
                        </a:rPr>
                        <a:t>3</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a:solidFill>
                            <a:srgbClr val="000000"/>
                          </a:solidFill>
                          <a:effectLst/>
                          <a:latin typeface="Calibri" panose="020F0502020204030204"/>
                        </a:rPr>
                        <a:t>2,00,00,00,000</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a:solidFill>
                            <a:srgbClr val="000000"/>
                          </a:solidFill>
                          <a:effectLst/>
                          <a:latin typeface="Calibri" panose="020F0502020204030204"/>
                        </a:rPr>
                        <a:t>10071</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dirty="0" smtClean="0">
                          <a:solidFill>
                            <a:srgbClr val="000000"/>
                          </a:solidFill>
                          <a:effectLst/>
                          <a:latin typeface="Calibri" panose="020F0502020204030204"/>
                        </a:rPr>
                        <a:t>$198590.01</a:t>
                      </a:r>
                      <a:endParaRPr lang="en-IN" sz="22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540060">
                <a:tc>
                  <a:txBody>
                    <a:bodyPr/>
                    <a:lstStyle/>
                    <a:p>
                      <a:pPr algn="ctr" fontAlgn="b"/>
                      <a:r>
                        <a:rPr lang="en-IN" sz="2200" b="0" i="0" u="none" strike="noStrike">
                          <a:solidFill>
                            <a:srgbClr val="000000"/>
                          </a:solidFill>
                          <a:effectLst/>
                          <a:latin typeface="Calibri" panose="020F0502020204030204"/>
                        </a:rPr>
                        <a:t>3 SV</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a:solidFill>
                            <a:srgbClr val="000000"/>
                          </a:solidFill>
                          <a:effectLst/>
                          <a:latin typeface="Calibri" panose="020F0502020204030204"/>
                        </a:rPr>
                        <a:t>5,00,00,00,000</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a:solidFill>
                            <a:srgbClr val="000000"/>
                          </a:solidFill>
                          <a:effectLst/>
                          <a:latin typeface="Calibri" panose="020F0502020204030204"/>
                        </a:rPr>
                        <a:t>10071</a:t>
                      </a:r>
                      <a:endParaRPr lang="en-IN" sz="2200" b="0" i="0" u="none" strike="noStrike">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IN" sz="2200" b="0" i="0" u="none" strike="noStrike" dirty="0" smtClean="0">
                          <a:solidFill>
                            <a:srgbClr val="000000"/>
                          </a:solidFill>
                          <a:effectLst/>
                          <a:latin typeface="Calibri" panose="020F0502020204030204"/>
                        </a:rPr>
                        <a:t>$496475.03</a:t>
                      </a:r>
                      <a:endParaRPr lang="en-IN" sz="2200" b="0" i="0" u="none" strike="noStrike" dirty="0">
                        <a:solidFill>
                          <a:srgbClr val="000000"/>
                        </a:solidFill>
                        <a:effectLst/>
                        <a:latin typeface="Calibri" panose="020F050202020403020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363272" cy="4525963"/>
          </a:xfrm>
          <a:solidFill>
            <a:schemeClr val="bg2"/>
          </a:solidFill>
        </p:spPr>
        <p:txBody>
          <a:bodyPr>
            <a:normAutofit lnSpcReduction="10000"/>
          </a:bodyPr>
          <a:lstStyle/>
          <a:p>
            <a:endParaRPr lang="en-US" sz="2200"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($280689.94 + $228475.89 + $123993.76) + ($309984.39 - $1034483)</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	= $943143.98 - $1034483 = -</a:t>
            </a:r>
            <a:r>
              <a:rPr lang="en-US" sz="2200" b="1" dirty="0" smtClean="0">
                <a:latin typeface="Times New Roman" panose="02020603050405020304" pitchFamily="18" charset="0"/>
                <a:cs typeface="Times New Roman" panose="02020603050405020304" pitchFamily="18" charset="0"/>
              </a:rPr>
              <a:t>$91339.02</a:t>
            </a:r>
            <a:endParaRPr lang="en-US" sz="2200" b="1" dirty="0" smtClean="0">
              <a:latin typeface="Times New Roman" panose="02020603050405020304" pitchFamily="18" charset="0"/>
              <a:cs typeface="Times New Roman" panose="02020603050405020304" pitchFamily="18" charset="0"/>
            </a:endParaRPr>
          </a:p>
          <a:p>
            <a:pPr marL="0" indent="0">
              <a:buNone/>
            </a:pPr>
            <a:endParaRPr lang="en-IN" sz="1500" dirty="0" smtClean="0">
              <a:solidFill>
                <a:prstClr val="black"/>
              </a:solidFill>
              <a:latin typeface="Times New Roman" panose="02020603050405020304" pitchFamily="18" charset="0"/>
              <a:cs typeface="Times New Roman" panose="02020603050405020304" pitchFamily="18" charset="0"/>
            </a:endParaRPr>
          </a:p>
          <a:p>
            <a:pPr marL="0" indent="0">
              <a:buNone/>
            </a:pPr>
            <a:r>
              <a:rPr lang="en-IN" sz="2200" b="1" dirty="0" smtClean="0">
                <a:solidFill>
                  <a:prstClr val="black"/>
                </a:solidFill>
                <a:latin typeface="Times New Roman" panose="02020603050405020304" pitchFamily="18" charset="0"/>
                <a:cs typeface="Times New Roman" panose="02020603050405020304" pitchFamily="18" charset="0"/>
              </a:rPr>
              <a:t>Since the project has a negative net present value (NPV), Star should not undertake it.</a:t>
            </a:r>
            <a:endParaRPr lang="en-IN" sz="2200" b="1" dirty="0">
              <a:latin typeface="Times New Roman" panose="02020603050405020304" pitchFamily="18" charset="0"/>
              <a:cs typeface="Times New Roman" panose="02020603050405020304" pitchFamily="18" charset="0"/>
            </a:endParaRPr>
          </a:p>
        </p:txBody>
      </p:sp>
      <p:pic>
        <p:nvPicPr>
          <p:cNvPr id="5122" name="Picture 2" descr="C:\Users\user\Downloads\CamScanner 06-27-2021 12.02.04_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1628800"/>
            <a:ext cx="8424936"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4681</Words>
  <Application>WPS Presentation</Application>
  <PresentationFormat>On-screen Show (4:3)</PresentationFormat>
  <Paragraphs>181</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SimSun</vt:lpstr>
      <vt:lpstr>Wingdings</vt:lpstr>
      <vt:lpstr>Times New Roman</vt:lpstr>
      <vt:lpstr>Calibri</vt:lpstr>
      <vt:lpstr>Microsoft YaHei</vt:lpstr>
      <vt:lpstr>Arial Unicode MS</vt:lpstr>
      <vt:lpstr>Calibri</vt:lpstr>
      <vt:lpstr>Office Theme</vt:lpstr>
      <vt:lpstr>Techniques or Methods of evaluation of Foreign projects (Approaches to project evaluation)</vt:lpstr>
      <vt:lpstr>Techniques or Methods of evaluation of Foreign projects (Approaches to project evaluation)</vt:lpstr>
      <vt:lpstr>1. Net Present Value method (NPV method)</vt:lpstr>
      <vt:lpstr>PowerPoint 演示文稿</vt:lpstr>
      <vt:lpstr>Example 1</vt:lpstr>
      <vt:lpstr>PowerPoint 演示文稿</vt:lpstr>
      <vt:lpstr>Solution </vt:lpstr>
      <vt:lpstr>a)</vt:lpstr>
      <vt:lpstr>PowerPoint 演示文稿</vt:lpstr>
      <vt:lpstr>b)</vt:lpstr>
      <vt:lpstr>PowerPoint 演示文稿</vt:lpstr>
      <vt:lpstr>PowerPoint 演示文稿</vt:lpstr>
      <vt:lpstr>2. Adjusted Present Value (APV) Method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or Methods of evaluation of Foreign projects (Approaches to project evaluation)</dc:title>
  <dc:creator>user</dc:creator>
  <cp:lastModifiedBy>user</cp:lastModifiedBy>
  <cp:revision>6</cp:revision>
  <dcterms:created xsi:type="dcterms:W3CDTF">2021-06-27T07:51:00Z</dcterms:created>
  <dcterms:modified xsi:type="dcterms:W3CDTF">2024-08-31T07:24:15Z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3EA18F2B62E4425C957816CA69DD0011_12</vt:lpwstr>
  </property>
  <property fmtid="{D5CDD505-2E9C-101B-9397-08002B2CF9AE}" pid="3" name="KSOProductBuildVer">
    <vt:lpwstr>1033-12.2.0.17562</vt:lpwstr>
  </property>
</Properties>
</file>