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456" r:id="rId2"/>
    <p:sldId id="400" r:id="rId3"/>
    <p:sldId id="402" r:id="rId4"/>
    <p:sldId id="403" r:id="rId5"/>
    <p:sldId id="401" r:id="rId6"/>
    <p:sldId id="346" r:id="rId7"/>
    <p:sldId id="404" r:id="rId8"/>
    <p:sldId id="405" r:id="rId9"/>
    <p:sldId id="406" r:id="rId10"/>
    <p:sldId id="259" r:id="rId11"/>
    <p:sldId id="260" r:id="rId12"/>
    <p:sldId id="261" r:id="rId13"/>
    <p:sldId id="449" r:id="rId14"/>
    <p:sldId id="450" r:id="rId15"/>
    <p:sldId id="451" r:id="rId16"/>
    <p:sldId id="430" r:id="rId17"/>
    <p:sldId id="454" r:id="rId18"/>
    <p:sldId id="453" r:id="rId19"/>
    <p:sldId id="452" r:id="rId20"/>
    <p:sldId id="455" r:id="rId21"/>
    <p:sldId id="262" r:id="rId22"/>
    <p:sldId id="347" r:id="rId23"/>
    <p:sldId id="348" r:id="rId24"/>
    <p:sldId id="349" r:id="rId25"/>
    <p:sldId id="350" r:id="rId26"/>
    <p:sldId id="351" r:id="rId27"/>
    <p:sldId id="362" r:id="rId28"/>
    <p:sldId id="363" r:id="rId29"/>
    <p:sldId id="364" r:id="rId30"/>
    <p:sldId id="365" r:id="rId31"/>
    <p:sldId id="386" r:id="rId32"/>
    <p:sldId id="387" r:id="rId33"/>
    <p:sldId id="366" r:id="rId34"/>
    <p:sldId id="428" r:id="rId35"/>
    <p:sldId id="388" r:id="rId36"/>
    <p:sldId id="390" r:id="rId37"/>
    <p:sldId id="391" r:id="rId38"/>
    <p:sldId id="392" r:id="rId39"/>
    <p:sldId id="394" r:id="rId40"/>
    <p:sldId id="395" r:id="rId41"/>
    <p:sldId id="396" r:id="rId42"/>
    <p:sldId id="397" r:id="rId43"/>
    <p:sldId id="398" r:id="rId44"/>
    <p:sldId id="399" r:id="rId45"/>
    <p:sldId id="385" r:id="rId46"/>
    <p:sldId id="352" r:id="rId47"/>
    <p:sldId id="377" r:id="rId48"/>
    <p:sldId id="376" r:id="rId49"/>
    <p:sldId id="378" r:id="rId50"/>
    <p:sldId id="380" r:id="rId51"/>
    <p:sldId id="379" r:id="rId52"/>
    <p:sldId id="381" r:id="rId53"/>
    <p:sldId id="432" r:id="rId54"/>
    <p:sldId id="433" r:id="rId55"/>
    <p:sldId id="434" r:id="rId56"/>
    <p:sldId id="446" r:id="rId57"/>
    <p:sldId id="437" r:id="rId58"/>
    <p:sldId id="438" r:id="rId59"/>
    <p:sldId id="436" r:id="rId60"/>
    <p:sldId id="439" r:id="rId61"/>
    <p:sldId id="440" r:id="rId62"/>
    <p:sldId id="441" r:id="rId63"/>
    <p:sldId id="444" r:id="rId64"/>
    <p:sldId id="443" r:id="rId65"/>
    <p:sldId id="442" r:id="rId66"/>
    <p:sldId id="445" r:id="rId67"/>
    <p:sldId id="417" r:id="rId68"/>
    <p:sldId id="426" r:id="rId69"/>
    <p:sldId id="418" r:id="rId70"/>
    <p:sldId id="419" r:id="rId71"/>
    <p:sldId id="420" r:id="rId72"/>
    <p:sldId id="447" r:id="rId73"/>
    <p:sldId id="448" r:id="rId74"/>
    <p:sldId id="421" r:id="rId75"/>
    <p:sldId id="422" r:id="rId76"/>
    <p:sldId id="423" r:id="rId77"/>
    <p:sldId id="424" r:id="rId78"/>
    <p:sldId id="427" r:id="rId79"/>
    <p:sldId id="343" r:id="rId80"/>
  </p:sldIdLst>
  <p:sldSz cx="9144000" cy="6858000" type="screen4x3"/>
  <p:notesSz cx="9144000" cy="6858000"/>
  <p:custShowLst>
    <p:custShow name="Custom Show 1" id="0">
      <p:sldLst>
        <p:sld r:id="rId22"/>
        <p:sld r:id="rId23"/>
        <p:sld r:id="rId24"/>
        <p:sld r:id="rId25"/>
        <p:sld r:id="rId26"/>
        <p:sld r:id="rId27"/>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ts val="1425"/>
              </a:lnSpc>
            </a:pPr>
            <a:fld id="{81D60167-4931-47E6-BA6A-407CBD079E47}" type="slidenum">
              <a:rPr lang="en-US" spc="-5" smtClean="0"/>
              <a:pPr marL="25400">
                <a:lnSpc>
                  <a:spcPts val="1425"/>
                </a:lnSpc>
              </a:pPr>
              <a:t>‹#›</a:t>
            </a:fld>
            <a:endParaRPr lang="en-US"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lnSpc>
                <a:spcPts val="1425"/>
              </a:lnSpc>
            </a:pPr>
            <a:fld id="{81D60167-4931-47E6-BA6A-407CBD079E47}" type="slidenum">
              <a:rPr lang="en-US" spc="-5" smtClean="0"/>
              <a:pPr marL="25400">
                <a:lnSpc>
                  <a:spcPts val="1425"/>
                </a:lnSpc>
              </a:pPr>
              <a:t>‹#›</a:t>
            </a:fld>
            <a:endParaRPr lang="en-US" spc="-5" dirty="0"/>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questionpro.com/blog/surveys/" TargetMode="External"/><Relationship Id="rId2" Type="http://schemas.openxmlformats.org/officeDocument/2006/relationships/hyperlink" Target="https://www.questionpro.com/article/survey-research.html" TargetMode="External"/><Relationship Id="rId1" Type="http://schemas.openxmlformats.org/officeDocument/2006/relationships/slideLayout" Target="../slideLayouts/slideLayout1.xml"/><Relationship Id="rId6" Type="http://schemas.openxmlformats.org/officeDocument/2006/relationships/hyperlink" Target="https://www.questionpro.com/blog/what-is-a-questionnaire/" TargetMode="External"/><Relationship Id="rId5" Type="http://schemas.openxmlformats.org/officeDocument/2006/relationships/hyperlink" Target="https://www.questionpro.com/online-poll.html" TargetMode="External"/><Relationship Id="rId4" Type="http://schemas.openxmlformats.org/officeDocument/2006/relationships/hyperlink" Target="https://www.questionpro.com/article/survey-question-answer-type.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questionpro.com/blog/research-proble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8.pn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lstStyle/>
          <a:p>
            <a:r>
              <a:rPr lang="en-US" b="1" spc="-5" dirty="0">
                <a:solidFill>
                  <a:srgbClr val="000000"/>
                </a:solidFill>
              </a:rPr>
              <a:t>Business Research </a:t>
            </a:r>
            <a:r>
              <a:rPr lang="en-US" b="1" spc="-445" dirty="0">
                <a:solidFill>
                  <a:srgbClr val="000000"/>
                </a:solidFill>
              </a:rPr>
              <a:t>Methods</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smtClean="0"/>
              <a:t>Prepared By</a:t>
            </a:r>
          </a:p>
          <a:p>
            <a:pPr marL="0" indent="0">
              <a:buNone/>
            </a:pPr>
            <a:r>
              <a:rPr lang="en-US" dirty="0" err="1" smtClean="0"/>
              <a:t>Preethamol</a:t>
            </a:r>
            <a:r>
              <a:rPr lang="en-US" dirty="0" smtClean="0"/>
              <a:t> P</a:t>
            </a:r>
          </a:p>
          <a:p>
            <a:pPr marL="0" indent="0">
              <a:buNone/>
            </a:pPr>
            <a:r>
              <a:rPr lang="en-US" dirty="0" smtClean="0"/>
              <a:t>Assistant Professor</a:t>
            </a:r>
          </a:p>
          <a:p>
            <a:pPr marL="0" indent="0">
              <a:buNone/>
            </a:pPr>
            <a:r>
              <a:rPr lang="en-US" dirty="0" smtClean="0"/>
              <a:t>Department of Commerce</a:t>
            </a:r>
            <a:endParaRPr lang="en-US" dirty="0"/>
          </a:p>
        </p:txBody>
      </p:sp>
    </p:spTree>
    <p:extLst>
      <p:ext uri="{BB962C8B-B14F-4D97-AF65-F5344CB8AC3E}">
        <p14:creationId xmlns:p14="http://schemas.microsoft.com/office/powerpoint/2010/main" val="324081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5112" y="1046988"/>
            <a:ext cx="8628888" cy="1828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2776" y="1036319"/>
            <a:ext cx="2682240" cy="5410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228088" y="1036319"/>
            <a:ext cx="2744724" cy="54102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83540" y="575817"/>
            <a:ext cx="4317365" cy="574040"/>
          </a:xfrm>
          <a:prstGeom prst="rect">
            <a:avLst/>
          </a:prstGeom>
        </p:spPr>
        <p:txBody>
          <a:bodyPr vert="horz" wrap="square" lIns="0" tIns="12700" rIns="0" bIns="0" rtlCol="0">
            <a:spAutoFit/>
          </a:bodyPr>
          <a:lstStyle/>
          <a:p>
            <a:pPr marL="12700">
              <a:lnSpc>
                <a:spcPct val="100000"/>
              </a:lnSpc>
              <a:spcBef>
                <a:spcPts val="100"/>
              </a:spcBef>
            </a:pPr>
            <a:r>
              <a:rPr sz="3600" spc="20" dirty="0">
                <a:latin typeface="Trebuchet MS"/>
                <a:cs typeface="Trebuchet MS"/>
              </a:rPr>
              <a:t>BUSINESS</a:t>
            </a:r>
            <a:r>
              <a:rPr sz="3600" spc="-220" dirty="0">
                <a:latin typeface="Trebuchet MS"/>
                <a:cs typeface="Trebuchet MS"/>
              </a:rPr>
              <a:t> </a:t>
            </a:r>
            <a:r>
              <a:rPr sz="3600" spc="-25" dirty="0">
                <a:latin typeface="Trebuchet MS"/>
                <a:cs typeface="Trebuchet MS"/>
              </a:rPr>
              <a:t>RESEARCH</a:t>
            </a:r>
            <a:endParaRPr sz="3600">
              <a:latin typeface="Trebuchet MS"/>
              <a:cs typeface="Trebuchet MS"/>
            </a:endParaRPr>
          </a:p>
        </p:txBody>
      </p:sp>
      <p:sp>
        <p:nvSpPr>
          <p:cNvPr id="6" name="object 6"/>
          <p:cNvSpPr txBox="1"/>
          <p:nvPr/>
        </p:nvSpPr>
        <p:spPr>
          <a:xfrm>
            <a:off x="383540" y="1575002"/>
            <a:ext cx="8517890" cy="1977389"/>
          </a:xfrm>
          <a:prstGeom prst="rect">
            <a:avLst/>
          </a:prstGeom>
        </p:spPr>
        <p:txBody>
          <a:bodyPr vert="horz" wrap="square" lIns="0" tIns="13335" rIns="0" bIns="0" rtlCol="0">
            <a:spAutoFit/>
          </a:bodyPr>
          <a:lstStyle/>
          <a:p>
            <a:pPr marL="355600" marR="5080" indent="-342900">
              <a:lnSpc>
                <a:spcPct val="100000"/>
              </a:lnSpc>
              <a:spcBef>
                <a:spcPts val="105"/>
              </a:spcBef>
            </a:pPr>
            <a:r>
              <a:rPr sz="3200" dirty="0">
                <a:solidFill>
                  <a:srgbClr val="464646"/>
                </a:solidFill>
                <a:latin typeface="Arial"/>
                <a:cs typeface="Arial"/>
              </a:rPr>
              <a:t>Business research can be </a:t>
            </a:r>
            <a:r>
              <a:rPr sz="3200" spc="-5" dirty="0">
                <a:solidFill>
                  <a:srgbClr val="464646"/>
                </a:solidFill>
                <a:latin typeface="Arial"/>
                <a:cs typeface="Arial"/>
              </a:rPr>
              <a:t>described </a:t>
            </a:r>
            <a:r>
              <a:rPr sz="3200" dirty="0">
                <a:solidFill>
                  <a:srgbClr val="464646"/>
                </a:solidFill>
                <a:latin typeface="Arial"/>
                <a:cs typeface="Arial"/>
              </a:rPr>
              <a:t>as a  systematic and </a:t>
            </a:r>
            <a:r>
              <a:rPr sz="3200" spc="-5" dirty="0">
                <a:solidFill>
                  <a:srgbClr val="464646"/>
                </a:solidFill>
                <a:latin typeface="Arial"/>
                <a:cs typeface="Arial"/>
              </a:rPr>
              <a:t>organized </a:t>
            </a:r>
            <a:r>
              <a:rPr sz="3200" spc="-10" dirty="0">
                <a:solidFill>
                  <a:srgbClr val="464646"/>
                </a:solidFill>
                <a:latin typeface="Arial"/>
                <a:cs typeface="Arial"/>
              </a:rPr>
              <a:t>effort </a:t>
            </a:r>
            <a:r>
              <a:rPr sz="3200" dirty="0">
                <a:solidFill>
                  <a:srgbClr val="464646"/>
                </a:solidFill>
                <a:latin typeface="Arial"/>
                <a:cs typeface="Arial"/>
              </a:rPr>
              <a:t>to</a:t>
            </a:r>
            <a:r>
              <a:rPr sz="3200" spc="-45" dirty="0">
                <a:solidFill>
                  <a:srgbClr val="464646"/>
                </a:solidFill>
                <a:latin typeface="Arial"/>
                <a:cs typeface="Arial"/>
              </a:rPr>
              <a:t> </a:t>
            </a:r>
            <a:r>
              <a:rPr sz="3200" dirty="0">
                <a:solidFill>
                  <a:srgbClr val="464646"/>
                </a:solidFill>
                <a:latin typeface="Arial"/>
                <a:cs typeface="Arial"/>
              </a:rPr>
              <a:t>investigate  a specific problem encountered in the work  setting, which needs a</a:t>
            </a:r>
            <a:r>
              <a:rPr sz="3200" spc="-60" dirty="0">
                <a:solidFill>
                  <a:srgbClr val="464646"/>
                </a:solidFill>
                <a:latin typeface="Arial"/>
                <a:cs typeface="Arial"/>
              </a:rPr>
              <a:t> </a:t>
            </a:r>
            <a:r>
              <a:rPr sz="3200" dirty="0">
                <a:solidFill>
                  <a:srgbClr val="464646"/>
                </a:solidFill>
                <a:latin typeface="Arial"/>
                <a:cs typeface="Arial"/>
              </a:rPr>
              <a:t>solution.</a:t>
            </a:r>
            <a:endParaRPr sz="3200">
              <a:latin typeface="Arial"/>
              <a:cs typeface="Arial"/>
            </a:endParaRPr>
          </a:p>
        </p:txBody>
      </p:sp>
      <p:sp>
        <p:nvSpPr>
          <p:cNvPr id="7" name="object 7"/>
          <p:cNvSpPr/>
          <p:nvPr/>
        </p:nvSpPr>
        <p:spPr>
          <a:xfrm>
            <a:off x="3352800" y="4495800"/>
            <a:ext cx="2066544" cy="2066544"/>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8786368" y="6518360"/>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58EA8"/>
                </a:solidFill>
                <a:latin typeface="Arial"/>
                <a:cs typeface="Arial"/>
              </a:rPr>
              <a:pPr marL="25400">
                <a:lnSpc>
                  <a:spcPts val="1425"/>
                </a:lnSpc>
              </a:pPr>
              <a:t>10</a:t>
            </a:fld>
            <a:endParaRPr sz="120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5112" y="1046988"/>
            <a:ext cx="8628888" cy="1828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2776" y="1036319"/>
            <a:ext cx="5687568" cy="5410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33415" y="1036319"/>
            <a:ext cx="2746247" cy="54102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83540" y="575817"/>
            <a:ext cx="7323455" cy="574040"/>
          </a:xfrm>
          <a:prstGeom prst="rect">
            <a:avLst/>
          </a:prstGeom>
        </p:spPr>
        <p:txBody>
          <a:bodyPr vert="horz" wrap="square" lIns="0" tIns="12700" rIns="0" bIns="0" rtlCol="0">
            <a:spAutoFit/>
          </a:bodyPr>
          <a:lstStyle/>
          <a:p>
            <a:pPr marL="12700">
              <a:lnSpc>
                <a:spcPct val="100000"/>
              </a:lnSpc>
              <a:spcBef>
                <a:spcPts val="100"/>
              </a:spcBef>
            </a:pPr>
            <a:r>
              <a:rPr sz="3600" spc="-125" dirty="0">
                <a:latin typeface="Trebuchet MS"/>
                <a:cs typeface="Trebuchet MS"/>
              </a:rPr>
              <a:t>DEFINITION </a:t>
            </a:r>
            <a:r>
              <a:rPr sz="3600" spc="-245" dirty="0">
                <a:latin typeface="Trebuchet MS"/>
                <a:cs typeface="Trebuchet MS"/>
              </a:rPr>
              <a:t>OF </a:t>
            </a:r>
            <a:r>
              <a:rPr sz="3600" spc="20" dirty="0">
                <a:latin typeface="Trebuchet MS"/>
                <a:cs typeface="Trebuchet MS"/>
              </a:rPr>
              <a:t>BUSINESS</a:t>
            </a:r>
            <a:r>
              <a:rPr sz="3600" spc="-270" dirty="0">
                <a:latin typeface="Trebuchet MS"/>
                <a:cs typeface="Trebuchet MS"/>
              </a:rPr>
              <a:t> </a:t>
            </a:r>
            <a:r>
              <a:rPr sz="3600" spc="-25" dirty="0">
                <a:latin typeface="Trebuchet MS"/>
                <a:cs typeface="Trebuchet MS"/>
              </a:rPr>
              <a:t>RESEARCH</a:t>
            </a:r>
            <a:endParaRPr sz="3600">
              <a:latin typeface="Trebuchet MS"/>
              <a:cs typeface="Trebuchet MS"/>
            </a:endParaRPr>
          </a:p>
        </p:txBody>
      </p:sp>
      <p:sp>
        <p:nvSpPr>
          <p:cNvPr id="6" name="object 6"/>
          <p:cNvSpPr txBox="1">
            <a:spLocks noGrp="1"/>
          </p:cNvSpPr>
          <p:nvPr>
            <p:ph idx="1"/>
          </p:nvPr>
        </p:nvSpPr>
        <p:spPr>
          <a:xfrm>
            <a:off x="502920" y="1371600"/>
            <a:ext cx="8183880" cy="3030906"/>
          </a:xfrm>
          <a:prstGeom prst="rect">
            <a:avLst/>
          </a:prstGeom>
        </p:spPr>
        <p:txBody>
          <a:bodyPr vert="horz" wrap="square" lIns="0" tIns="75514" rIns="0" bIns="0" rtlCol="0">
            <a:spAutoFit/>
          </a:bodyPr>
          <a:lstStyle/>
          <a:p>
            <a:pPr marL="425450" marR="5080" indent="-342900">
              <a:lnSpc>
                <a:spcPct val="100000"/>
              </a:lnSpc>
              <a:spcBef>
                <a:spcPts val="105"/>
              </a:spcBef>
            </a:pPr>
            <a:r>
              <a:rPr sz="3200" b="0" spc="-30" dirty="0">
                <a:solidFill>
                  <a:srgbClr val="464646"/>
                </a:solidFill>
                <a:latin typeface="Arial"/>
                <a:cs typeface="Arial"/>
              </a:rPr>
              <a:t>We </a:t>
            </a:r>
            <a:r>
              <a:rPr sz="3200" b="0" dirty="0">
                <a:solidFill>
                  <a:srgbClr val="464646"/>
                </a:solidFill>
                <a:latin typeface="Arial"/>
                <a:cs typeface="Arial"/>
              </a:rPr>
              <a:t>can </a:t>
            </a:r>
            <a:r>
              <a:rPr sz="3200" b="0" spc="-5" dirty="0">
                <a:solidFill>
                  <a:srgbClr val="464646"/>
                </a:solidFill>
                <a:latin typeface="Arial"/>
                <a:cs typeface="Arial"/>
              </a:rPr>
              <a:t>define business </a:t>
            </a:r>
            <a:r>
              <a:rPr sz="3200" b="0" dirty="0">
                <a:solidFill>
                  <a:srgbClr val="464646"/>
                </a:solidFill>
                <a:latin typeface="Arial"/>
                <a:cs typeface="Arial"/>
              </a:rPr>
              <a:t>research as an  </a:t>
            </a:r>
            <a:r>
              <a:rPr sz="3200" b="0" i="1" dirty="0">
                <a:solidFill>
                  <a:srgbClr val="464646"/>
                </a:solidFill>
                <a:latin typeface="Arial"/>
                <a:cs typeface="Arial"/>
              </a:rPr>
              <a:t>organized, systematic, </a:t>
            </a:r>
            <a:r>
              <a:rPr sz="3200" b="0" i="1" spc="-5" dirty="0">
                <a:solidFill>
                  <a:srgbClr val="464646"/>
                </a:solidFill>
                <a:latin typeface="Arial"/>
                <a:cs typeface="Arial"/>
              </a:rPr>
              <a:t>data-based, </a:t>
            </a:r>
            <a:r>
              <a:rPr sz="3200" b="0" i="1" dirty="0">
                <a:solidFill>
                  <a:srgbClr val="464646"/>
                </a:solidFill>
                <a:latin typeface="Arial"/>
                <a:cs typeface="Arial"/>
              </a:rPr>
              <a:t>critical,  objective, scientific </a:t>
            </a:r>
            <a:r>
              <a:rPr sz="3200" b="0" i="1" spc="-5" dirty="0">
                <a:solidFill>
                  <a:srgbClr val="464646"/>
                </a:solidFill>
                <a:latin typeface="Arial"/>
                <a:cs typeface="Arial"/>
              </a:rPr>
              <a:t>inquiry </a:t>
            </a:r>
            <a:r>
              <a:rPr sz="3200" b="0" i="1" dirty="0">
                <a:solidFill>
                  <a:srgbClr val="464646"/>
                </a:solidFill>
                <a:latin typeface="Arial"/>
                <a:cs typeface="Arial"/>
              </a:rPr>
              <a:t>or investigation  into a specific </a:t>
            </a:r>
            <a:r>
              <a:rPr sz="3200" b="0" i="1" spc="-10" dirty="0">
                <a:solidFill>
                  <a:srgbClr val="464646"/>
                </a:solidFill>
                <a:latin typeface="Arial"/>
                <a:cs typeface="Arial"/>
              </a:rPr>
              <a:t>problem</a:t>
            </a:r>
            <a:r>
              <a:rPr sz="3200" b="0" spc="-10" dirty="0">
                <a:solidFill>
                  <a:srgbClr val="464646"/>
                </a:solidFill>
                <a:latin typeface="Arial"/>
                <a:cs typeface="Arial"/>
              </a:rPr>
              <a:t>, </a:t>
            </a:r>
            <a:r>
              <a:rPr sz="3200" b="0" spc="-5" dirty="0">
                <a:solidFill>
                  <a:srgbClr val="464646"/>
                </a:solidFill>
                <a:latin typeface="Arial"/>
                <a:cs typeface="Arial"/>
              </a:rPr>
              <a:t>undertaken </a:t>
            </a:r>
            <a:r>
              <a:rPr sz="3200" b="0" dirty="0">
                <a:solidFill>
                  <a:srgbClr val="464646"/>
                </a:solidFill>
                <a:latin typeface="Arial"/>
                <a:cs typeface="Arial"/>
              </a:rPr>
              <a:t>with  purpose of </a:t>
            </a:r>
            <a:r>
              <a:rPr sz="3200" b="0" spc="-5" dirty="0">
                <a:solidFill>
                  <a:srgbClr val="464646"/>
                </a:solidFill>
                <a:latin typeface="Arial"/>
                <a:cs typeface="Arial"/>
              </a:rPr>
              <a:t>finding </a:t>
            </a:r>
            <a:r>
              <a:rPr sz="3200" b="0" dirty="0">
                <a:solidFill>
                  <a:srgbClr val="464646"/>
                </a:solidFill>
                <a:latin typeface="Arial"/>
                <a:cs typeface="Arial"/>
              </a:rPr>
              <a:t>answers or solutions </a:t>
            </a:r>
            <a:r>
              <a:rPr sz="3200" b="0" spc="-5" dirty="0">
                <a:solidFill>
                  <a:srgbClr val="464646"/>
                </a:solidFill>
                <a:latin typeface="Arial"/>
                <a:cs typeface="Arial"/>
              </a:rPr>
              <a:t>to</a:t>
            </a:r>
            <a:r>
              <a:rPr sz="3200" b="0" spc="-70" dirty="0">
                <a:solidFill>
                  <a:srgbClr val="464646"/>
                </a:solidFill>
                <a:latin typeface="Arial"/>
                <a:cs typeface="Arial"/>
              </a:rPr>
              <a:t> </a:t>
            </a:r>
            <a:r>
              <a:rPr sz="3200" b="0" spc="-35" dirty="0">
                <a:solidFill>
                  <a:srgbClr val="464646"/>
                </a:solidFill>
                <a:latin typeface="Arial"/>
                <a:cs typeface="Arial"/>
              </a:rPr>
              <a:t>it.</a:t>
            </a:r>
            <a:endParaRPr sz="3200">
              <a:latin typeface="Arial"/>
              <a:cs typeface="Arial"/>
            </a:endParaRPr>
          </a:p>
        </p:txBody>
      </p:sp>
      <p:sp>
        <p:nvSpPr>
          <p:cNvPr id="7" name="object 7"/>
          <p:cNvSpPr/>
          <p:nvPr/>
        </p:nvSpPr>
        <p:spPr>
          <a:xfrm>
            <a:off x="3048000" y="4632959"/>
            <a:ext cx="2057400" cy="1463039"/>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8786368" y="6518360"/>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58EA8"/>
                </a:solidFill>
                <a:latin typeface="Arial"/>
                <a:cs typeface="Arial"/>
              </a:rPr>
              <a:pPr marL="25400">
                <a:lnSpc>
                  <a:spcPts val="1425"/>
                </a:lnSpc>
              </a:pPr>
              <a:t>11</a:t>
            </a:fld>
            <a:endParaRPr sz="12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79" y="470916"/>
            <a:ext cx="8112252" cy="4800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4779" y="958596"/>
            <a:ext cx="2284476" cy="4800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83540" y="685800"/>
            <a:ext cx="8416290" cy="5220019"/>
          </a:xfrm>
          <a:prstGeom prst="rect">
            <a:avLst/>
          </a:prstGeom>
        </p:spPr>
        <p:txBody>
          <a:bodyPr vert="horz" wrap="square" lIns="0" tIns="13335" rIns="0" bIns="0" rtlCol="0">
            <a:spAutoFit/>
          </a:bodyPr>
          <a:lstStyle/>
          <a:p>
            <a:pPr marL="12700" marR="888365">
              <a:lnSpc>
                <a:spcPct val="100000"/>
              </a:lnSpc>
              <a:spcBef>
                <a:spcPts val="105"/>
              </a:spcBef>
            </a:pPr>
            <a:r>
              <a:rPr sz="3200" b="1" spc="25" dirty="0">
                <a:solidFill>
                  <a:srgbClr val="464646"/>
                </a:solidFill>
                <a:latin typeface="Trebuchet MS"/>
                <a:cs typeface="Trebuchet MS"/>
              </a:rPr>
              <a:t>SOME</a:t>
            </a:r>
            <a:r>
              <a:rPr sz="3200" b="1" spc="-730" dirty="0">
                <a:solidFill>
                  <a:srgbClr val="464646"/>
                </a:solidFill>
                <a:latin typeface="Trebuchet MS"/>
                <a:cs typeface="Trebuchet MS"/>
              </a:rPr>
              <a:t> </a:t>
            </a:r>
            <a:r>
              <a:rPr sz="3200" b="1" spc="-100" dirty="0">
                <a:solidFill>
                  <a:srgbClr val="464646"/>
                </a:solidFill>
                <a:latin typeface="Trebuchet MS"/>
                <a:cs typeface="Trebuchet MS"/>
              </a:rPr>
              <a:t>COMMONLY </a:t>
            </a:r>
            <a:r>
              <a:rPr sz="3200" b="1" spc="-20" dirty="0">
                <a:solidFill>
                  <a:srgbClr val="464646"/>
                </a:solidFill>
                <a:latin typeface="Trebuchet MS"/>
                <a:cs typeface="Trebuchet MS"/>
              </a:rPr>
              <a:t>RESEARCHED </a:t>
            </a:r>
            <a:r>
              <a:rPr sz="3200" b="1" spc="5" dirty="0">
                <a:solidFill>
                  <a:srgbClr val="464646"/>
                </a:solidFill>
                <a:latin typeface="Trebuchet MS"/>
                <a:cs typeface="Trebuchet MS"/>
              </a:rPr>
              <a:t>AREAS </a:t>
            </a:r>
            <a:r>
              <a:rPr sz="3200" b="1" spc="-45" dirty="0">
                <a:solidFill>
                  <a:srgbClr val="464646"/>
                </a:solidFill>
                <a:latin typeface="Trebuchet MS"/>
                <a:cs typeface="Trebuchet MS"/>
              </a:rPr>
              <a:t>IN  </a:t>
            </a:r>
            <a:r>
              <a:rPr sz="3200" b="1" spc="20" dirty="0">
                <a:solidFill>
                  <a:srgbClr val="464646"/>
                </a:solidFill>
                <a:latin typeface="Trebuchet MS"/>
                <a:cs typeface="Trebuchet MS"/>
              </a:rPr>
              <a:t>BUSINESS</a:t>
            </a:r>
            <a:endParaRPr sz="3200">
              <a:latin typeface="Trebuchet MS"/>
              <a:cs typeface="Trebuchet MS"/>
            </a:endParaRPr>
          </a:p>
          <a:p>
            <a:pPr>
              <a:lnSpc>
                <a:spcPct val="100000"/>
              </a:lnSpc>
              <a:spcBef>
                <a:spcPts val="5"/>
              </a:spcBef>
            </a:pPr>
            <a:endParaRPr sz="3700">
              <a:latin typeface="Times New Roman"/>
              <a:cs typeface="Times New Roman"/>
            </a:endParaRPr>
          </a:p>
          <a:p>
            <a:pPr marL="527685" marR="184785" indent="-514984">
              <a:lnSpc>
                <a:spcPct val="100000"/>
              </a:lnSpc>
              <a:buClr>
                <a:srgbClr val="2CA1BE"/>
              </a:buClr>
              <a:buSzPct val="70312"/>
              <a:buAutoNum type="arabicPeriod"/>
              <a:tabLst>
                <a:tab pos="527685" algn="l"/>
                <a:tab pos="528320" algn="l"/>
              </a:tabLst>
            </a:pPr>
            <a:r>
              <a:rPr sz="3200" spc="-5" dirty="0">
                <a:solidFill>
                  <a:srgbClr val="464646"/>
                </a:solidFill>
                <a:latin typeface="Arial"/>
                <a:cs typeface="Arial"/>
              </a:rPr>
              <a:t>Employee behaviors </a:t>
            </a:r>
            <a:r>
              <a:rPr sz="3200" dirty="0">
                <a:solidFill>
                  <a:srgbClr val="464646"/>
                </a:solidFill>
                <a:latin typeface="Arial"/>
                <a:cs typeface="Arial"/>
              </a:rPr>
              <a:t>such as </a:t>
            </a:r>
            <a:r>
              <a:rPr sz="3200" spc="-5" dirty="0">
                <a:solidFill>
                  <a:srgbClr val="464646"/>
                </a:solidFill>
                <a:latin typeface="Arial"/>
                <a:cs typeface="Arial"/>
              </a:rPr>
              <a:t>performance,  absenteeism, and</a:t>
            </a:r>
            <a:r>
              <a:rPr sz="3200" spc="-35" dirty="0">
                <a:solidFill>
                  <a:srgbClr val="464646"/>
                </a:solidFill>
                <a:latin typeface="Arial"/>
                <a:cs typeface="Arial"/>
              </a:rPr>
              <a:t> </a:t>
            </a:r>
            <a:r>
              <a:rPr sz="3200" spc="-5" dirty="0">
                <a:solidFill>
                  <a:srgbClr val="464646"/>
                </a:solidFill>
                <a:latin typeface="Arial"/>
                <a:cs typeface="Arial"/>
              </a:rPr>
              <a:t>turnover</a:t>
            </a:r>
            <a:endParaRPr sz="3200">
              <a:latin typeface="Arial"/>
              <a:cs typeface="Arial"/>
            </a:endParaRPr>
          </a:p>
          <a:p>
            <a:pPr marL="527685" marR="5080" indent="-514984">
              <a:lnSpc>
                <a:spcPct val="100000"/>
              </a:lnSpc>
              <a:spcBef>
                <a:spcPts val="770"/>
              </a:spcBef>
              <a:buClr>
                <a:srgbClr val="2CA1BE"/>
              </a:buClr>
              <a:buSzPct val="70312"/>
              <a:buAutoNum type="arabicPeriod"/>
              <a:tabLst>
                <a:tab pos="527685" algn="l"/>
                <a:tab pos="528320" algn="l"/>
              </a:tabLst>
            </a:pPr>
            <a:r>
              <a:rPr sz="3200" dirty="0">
                <a:solidFill>
                  <a:srgbClr val="464646"/>
                </a:solidFill>
                <a:latin typeface="Arial"/>
                <a:cs typeface="Arial"/>
              </a:rPr>
              <a:t>Employee </a:t>
            </a:r>
            <a:r>
              <a:rPr sz="3200" spc="-5" dirty="0">
                <a:solidFill>
                  <a:srgbClr val="464646"/>
                </a:solidFill>
                <a:latin typeface="Arial"/>
                <a:cs typeface="Arial"/>
              </a:rPr>
              <a:t>attitudes </a:t>
            </a:r>
            <a:r>
              <a:rPr sz="3200" dirty="0">
                <a:solidFill>
                  <a:srgbClr val="464646"/>
                </a:solidFill>
                <a:latin typeface="Arial"/>
                <a:cs typeface="Arial"/>
              </a:rPr>
              <a:t>such as job</a:t>
            </a:r>
            <a:r>
              <a:rPr sz="3200" spc="-145" dirty="0">
                <a:solidFill>
                  <a:srgbClr val="464646"/>
                </a:solidFill>
                <a:latin typeface="Arial"/>
                <a:cs typeface="Arial"/>
              </a:rPr>
              <a:t> </a:t>
            </a:r>
            <a:r>
              <a:rPr sz="3200" dirty="0">
                <a:solidFill>
                  <a:srgbClr val="464646"/>
                </a:solidFill>
                <a:latin typeface="Arial"/>
                <a:cs typeface="Arial"/>
              </a:rPr>
              <a:t>satisfaction,  </a:t>
            </a:r>
            <a:r>
              <a:rPr sz="3200" spc="-30" dirty="0">
                <a:solidFill>
                  <a:srgbClr val="464646"/>
                </a:solidFill>
                <a:latin typeface="Arial"/>
                <a:cs typeface="Arial"/>
              </a:rPr>
              <a:t>loyalty, </a:t>
            </a:r>
            <a:r>
              <a:rPr sz="3200" spc="-5" dirty="0">
                <a:solidFill>
                  <a:srgbClr val="464646"/>
                </a:solidFill>
                <a:latin typeface="Arial"/>
                <a:cs typeface="Arial"/>
              </a:rPr>
              <a:t>and organizational</a:t>
            </a:r>
            <a:r>
              <a:rPr sz="3200" spc="-25" dirty="0">
                <a:solidFill>
                  <a:srgbClr val="464646"/>
                </a:solidFill>
                <a:latin typeface="Arial"/>
                <a:cs typeface="Arial"/>
              </a:rPr>
              <a:t> </a:t>
            </a:r>
            <a:r>
              <a:rPr sz="3200" spc="-5" dirty="0">
                <a:solidFill>
                  <a:srgbClr val="464646"/>
                </a:solidFill>
                <a:latin typeface="Arial"/>
                <a:cs typeface="Arial"/>
              </a:rPr>
              <a:t>commitment</a:t>
            </a:r>
            <a:endParaRPr sz="3200">
              <a:latin typeface="Arial"/>
              <a:cs typeface="Arial"/>
            </a:endParaRPr>
          </a:p>
          <a:p>
            <a:pPr marL="527685" marR="8255" indent="-514984">
              <a:lnSpc>
                <a:spcPct val="100000"/>
              </a:lnSpc>
              <a:spcBef>
                <a:spcPts val="770"/>
              </a:spcBef>
              <a:buClr>
                <a:srgbClr val="2CA1BE"/>
              </a:buClr>
              <a:buSzPct val="70312"/>
              <a:buAutoNum type="arabicPeriod"/>
              <a:tabLst>
                <a:tab pos="527685" algn="l"/>
                <a:tab pos="528320" algn="l"/>
              </a:tabLst>
            </a:pPr>
            <a:r>
              <a:rPr sz="3200" dirty="0">
                <a:solidFill>
                  <a:srgbClr val="464646"/>
                </a:solidFill>
                <a:latin typeface="Arial"/>
                <a:cs typeface="Arial"/>
              </a:rPr>
              <a:t>Supervisory </a:t>
            </a:r>
            <a:r>
              <a:rPr sz="3200" spc="-5" dirty="0">
                <a:solidFill>
                  <a:srgbClr val="464646"/>
                </a:solidFill>
                <a:latin typeface="Arial"/>
                <a:cs typeface="Arial"/>
              </a:rPr>
              <a:t>performance, managerial  leadership </a:t>
            </a:r>
            <a:r>
              <a:rPr sz="3200" dirty="0">
                <a:solidFill>
                  <a:srgbClr val="464646"/>
                </a:solidFill>
                <a:latin typeface="Arial"/>
                <a:cs typeface="Arial"/>
              </a:rPr>
              <a:t>style, </a:t>
            </a:r>
            <a:r>
              <a:rPr sz="3200" spc="-5" dirty="0">
                <a:solidFill>
                  <a:srgbClr val="464646"/>
                </a:solidFill>
                <a:latin typeface="Arial"/>
                <a:cs typeface="Arial"/>
              </a:rPr>
              <a:t>and performance</a:t>
            </a:r>
            <a:r>
              <a:rPr sz="3200" spc="-50" dirty="0">
                <a:solidFill>
                  <a:srgbClr val="464646"/>
                </a:solidFill>
                <a:latin typeface="Arial"/>
                <a:cs typeface="Arial"/>
              </a:rPr>
              <a:t> </a:t>
            </a:r>
            <a:r>
              <a:rPr sz="3200" spc="-5" dirty="0">
                <a:solidFill>
                  <a:srgbClr val="464646"/>
                </a:solidFill>
                <a:latin typeface="Arial"/>
                <a:cs typeface="Arial"/>
              </a:rPr>
              <a:t>appraisal  </a:t>
            </a:r>
            <a:r>
              <a:rPr sz="3200" dirty="0">
                <a:solidFill>
                  <a:srgbClr val="464646"/>
                </a:solidFill>
                <a:latin typeface="Arial"/>
                <a:cs typeface="Arial"/>
              </a:rPr>
              <a:t>systems.</a:t>
            </a:r>
            <a:endParaRPr sz="3200">
              <a:latin typeface="Arial"/>
              <a:cs typeface="Arial"/>
            </a:endParaRPr>
          </a:p>
        </p:txBody>
      </p:sp>
      <p:sp>
        <p:nvSpPr>
          <p:cNvPr id="5" name="object 5"/>
          <p:cNvSpPr txBox="1"/>
          <p:nvPr/>
        </p:nvSpPr>
        <p:spPr>
          <a:xfrm>
            <a:off x="8786368" y="6518360"/>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58EA8"/>
                </a:solidFill>
                <a:latin typeface="Arial"/>
                <a:cs typeface="Arial"/>
              </a:rPr>
              <a:pPr marL="25400">
                <a:lnSpc>
                  <a:spcPts val="1425"/>
                </a:lnSpc>
              </a:pPr>
              <a:t>12</a:t>
            </a:fld>
            <a:endParaRPr sz="120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Business Research</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514350" indent="-514350">
              <a:buFont typeface="+mj-lt"/>
              <a:buAutoNum type="alphaLcPeriod"/>
            </a:pPr>
            <a:r>
              <a:rPr lang="en-US" dirty="0" smtClean="0"/>
              <a:t>Systematic and objective process.</a:t>
            </a:r>
          </a:p>
          <a:p>
            <a:pPr marL="514350" indent="-514350">
              <a:buFont typeface="+mj-lt"/>
              <a:buAutoNum type="alphaLcPeriod"/>
            </a:pPr>
            <a:r>
              <a:rPr lang="en-US" dirty="0" smtClean="0"/>
              <a:t>Business research has a clear objective.</a:t>
            </a:r>
          </a:p>
          <a:p>
            <a:pPr marL="514350" indent="-514350">
              <a:buFont typeface="+mj-lt"/>
              <a:buAutoNum type="alphaLcPeriod"/>
            </a:pPr>
            <a:r>
              <a:rPr lang="en-US" dirty="0" smtClean="0"/>
              <a:t>Business research is multi disciplinary(mathematics, psychology, sociology, physics, economics etc.)</a:t>
            </a:r>
          </a:p>
          <a:p>
            <a:pPr marL="514350" indent="-514350">
              <a:buFont typeface="+mj-lt"/>
              <a:buAutoNum type="alphaLcPeriod"/>
            </a:pPr>
            <a:r>
              <a:rPr lang="en-US" dirty="0" smtClean="0"/>
              <a:t>Covers all the regions in which the business operates, locally and internationally.</a:t>
            </a:r>
          </a:p>
          <a:p>
            <a:pPr marL="514350" indent="-514350">
              <a:buFont typeface="+mj-lt"/>
              <a:buAutoNum type="alphaLcPeriod"/>
            </a:pPr>
            <a:r>
              <a:rPr lang="en-US" dirty="0" smtClean="0"/>
              <a:t>Judging local problems of the environment.</a:t>
            </a:r>
          </a:p>
          <a:p>
            <a:pPr marL="514350" indent="-514350">
              <a:buFont typeface="+mj-lt"/>
              <a:buAutoNum type="alphaLcPeriod"/>
            </a:pPr>
            <a:r>
              <a:rPr lang="en-US" dirty="0" smtClean="0"/>
              <a:t>Accurately determines the cost or profitability of a business.</a:t>
            </a:r>
          </a:p>
          <a:p>
            <a:pPr marL="514350" indent="-514350">
              <a:buFont typeface="+mj-lt"/>
              <a:buAutoNum type="alphaLcPeriod"/>
            </a:pPr>
            <a:r>
              <a:rPr lang="en-US" dirty="0" smtClean="0"/>
              <a:t>Business research means discovery of new knowledge in the field of business which help managers to take decisions.</a:t>
            </a:r>
          </a:p>
          <a:p>
            <a:pPr marL="514350" indent="-514350">
              <a:buFont typeface="+mj-lt"/>
              <a:buAutoNum type="alphaLcPeriod"/>
            </a:pPr>
            <a:r>
              <a:rPr lang="en-US" dirty="0" smtClean="0"/>
              <a:t>The use of the internet technology.</a:t>
            </a:r>
          </a:p>
          <a:p>
            <a:pPr marL="514350" indent="-514350">
              <a:buFont typeface="+mj-lt"/>
              <a:buAutoNum type="alphaLcPeriod"/>
            </a:pPr>
            <a:endParaRPr lang="en-US" dirty="0" smtClean="0"/>
          </a:p>
          <a:p>
            <a:pPr marL="514350" indent="-514350">
              <a:buFont typeface="+mj-lt"/>
              <a:buAutoNum type="alphaLcPeriod"/>
            </a:pPr>
            <a:endParaRPr lang="en-US" dirty="0" smtClean="0"/>
          </a:p>
          <a:p>
            <a:pPr marL="514350" indent="-514350">
              <a:buFont typeface="+mj-lt"/>
              <a:buAutoNum type="alphaLcPeriod"/>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533400"/>
            <a:ext cx="7772400" cy="1066800"/>
          </a:xfrm>
        </p:spPr>
        <p:txBody>
          <a:bodyPr>
            <a:normAutofit/>
          </a:bodyPr>
          <a:lstStyle/>
          <a:p>
            <a:r>
              <a:rPr lang="en-US" sz="2800" dirty="0" smtClean="0"/>
              <a:t>ROLE OF BUSINESS RESEARCH  IN DECISION MAKING</a:t>
            </a:r>
            <a:endParaRPr lang="en-US" sz="2800" dirty="0"/>
          </a:p>
        </p:txBody>
      </p:sp>
      <p:sp>
        <p:nvSpPr>
          <p:cNvPr id="3" name="Subtitle 2"/>
          <p:cNvSpPr>
            <a:spLocks noGrp="1"/>
          </p:cNvSpPr>
          <p:nvPr>
            <p:ph type="subTitle" idx="1"/>
          </p:nvPr>
        </p:nvSpPr>
        <p:spPr>
          <a:xfrm>
            <a:off x="722376" y="1752600"/>
            <a:ext cx="7772400" cy="4648200"/>
          </a:xfrm>
        </p:spPr>
        <p:txBody>
          <a:bodyPr>
            <a:normAutofit fontScale="85000" lnSpcReduction="20000"/>
          </a:bodyPr>
          <a:lstStyle/>
          <a:p>
            <a:pPr algn="l"/>
            <a:r>
              <a:rPr lang="en-US" i="1" dirty="0" smtClean="0">
                <a:solidFill>
                  <a:schemeClr val="accent2"/>
                </a:solidFill>
              </a:rPr>
              <a:t>1.Product analysis- </a:t>
            </a:r>
            <a:r>
              <a:rPr lang="en-US" dirty="0" smtClean="0">
                <a:solidFill>
                  <a:schemeClr val="tx1"/>
                </a:solidFill>
              </a:rPr>
              <a:t>companies must find a product that meets or exceeds consumer demand, or the product will fail in the economic market place. One type of analysis is to find an existing product that can  be improved through design or features.</a:t>
            </a:r>
          </a:p>
          <a:p>
            <a:pPr algn="l"/>
            <a:endParaRPr lang="en-US" dirty="0" smtClean="0">
              <a:solidFill>
                <a:schemeClr val="tx1"/>
              </a:solidFill>
            </a:endParaRPr>
          </a:p>
          <a:p>
            <a:pPr algn="l"/>
            <a:endParaRPr lang="en-US" dirty="0" smtClean="0">
              <a:solidFill>
                <a:schemeClr val="tx1"/>
              </a:solidFill>
            </a:endParaRPr>
          </a:p>
          <a:p>
            <a:pPr algn="l"/>
            <a:r>
              <a:rPr lang="en-US" i="1" dirty="0" smtClean="0">
                <a:solidFill>
                  <a:schemeClr val="accent2"/>
                </a:solidFill>
              </a:rPr>
              <a:t>2.Market analysis-  </a:t>
            </a:r>
            <a:r>
              <a:rPr lang="en-US" dirty="0" smtClean="0">
                <a:solidFill>
                  <a:schemeClr val="tx1"/>
                </a:solidFill>
              </a:rPr>
              <a:t>companies will conduct a market analysis to determine how much profit may be earned from current demand. Mgt will look at which stage of the business cycle the market is currently in , whether emerging,  or declining. Each stage has its on level of profitability. </a:t>
            </a:r>
          </a:p>
          <a:p>
            <a:pPr algn="l"/>
            <a:endParaRPr lang="en-US" dirty="0" smtClean="0">
              <a:solidFill>
                <a:schemeClr val="tx1"/>
              </a:solidFill>
            </a:endParaRP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5262979"/>
          </a:xfrm>
          <a:prstGeom prst="rect">
            <a:avLst/>
          </a:prstGeom>
        </p:spPr>
        <p:txBody>
          <a:bodyPr wrap="square">
            <a:spAutoFit/>
          </a:bodyPr>
          <a:lstStyle/>
          <a:p>
            <a:r>
              <a:rPr lang="en-US" sz="2400" b="1" i="1" dirty="0" smtClean="0">
                <a:solidFill>
                  <a:schemeClr val="accent2"/>
                </a:solidFill>
              </a:rPr>
              <a:t>3.Financial  analysis</a:t>
            </a:r>
            <a:r>
              <a:rPr lang="en-US" sz="2400" b="1" dirty="0" smtClean="0"/>
              <a:t>- </a:t>
            </a:r>
            <a:r>
              <a:rPr lang="en-US" sz="2400" dirty="0" smtClean="0"/>
              <a:t>A financial analysis determines the cost of each production item used to produce goods and services. Management will examine the costs of raw materials, labor, and manufacturing overhead to find the best raw materials available to produce the most profitable product.</a:t>
            </a:r>
          </a:p>
          <a:p>
            <a:endParaRPr lang="en-US" sz="2400" dirty="0" smtClean="0"/>
          </a:p>
          <a:p>
            <a:r>
              <a:rPr lang="en-US" sz="2400" b="1" i="1" dirty="0" smtClean="0">
                <a:solidFill>
                  <a:schemeClr val="accent2"/>
                </a:solidFill>
              </a:rPr>
              <a:t>4.Competitor analysis.-  </a:t>
            </a:r>
            <a:r>
              <a:rPr lang="en-US" sz="2400" dirty="0" smtClean="0"/>
              <a:t>Analyzing the current competitors of a market is an important part of business research. knowing which companies have  the best production methods or customer loyalty helps new companies to understand how they can create a competitive advantage when entering a new market.</a:t>
            </a:r>
          </a:p>
          <a:p>
            <a:endParaRPr lang="en-US" sz="2400" dirty="0" smtClean="0"/>
          </a:p>
          <a:p>
            <a:r>
              <a:rPr lang="en-US" sz="2400" b="1" i="1" dirty="0" smtClean="0">
                <a:solidFill>
                  <a:schemeClr val="accent2"/>
                </a:solidFill>
              </a:rPr>
              <a:t>5.Growth  analysis- </a:t>
            </a:r>
            <a:r>
              <a:rPr lang="en-US" sz="2400" dirty="0" smtClean="0"/>
              <a:t>Business research  usually includes forecasting the growth and direction of the current industry or market.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533400"/>
            <a:ext cx="7126224" cy="762000"/>
          </a:xfrm>
        </p:spPr>
        <p:txBody>
          <a:bodyPr>
            <a:normAutofit fontScale="90000"/>
          </a:bodyPr>
          <a:lstStyle/>
          <a:p>
            <a:r>
              <a:rPr lang="en-US" sz="3600" b="1" spc="-75" dirty="0" smtClean="0">
                <a:solidFill>
                  <a:srgbClr val="464646"/>
                </a:solidFill>
                <a:latin typeface="Trebuchet MS"/>
                <a:cs typeface="Trebuchet MS"/>
              </a:rPr>
              <a:t>TYPES </a:t>
            </a:r>
            <a:r>
              <a:rPr lang="en-US" sz="3600" b="1" spc="-210" dirty="0" smtClean="0">
                <a:solidFill>
                  <a:srgbClr val="464646"/>
                </a:solidFill>
                <a:latin typeface="Trebuchet MS"/>
                <a:cs typeface="Trebuchet MS"/>
              </a:rPr>
              <a:t>OF </a:t>
            </a:r>
            <a:r>
              <a:rPr lang="en-US" sz="3600" b="1" spc="20" dirty="0" smtClean="0">
                <a:solidFill>
                  <a:srgbClr val="464646"/>
                </a:solidFill>
                <a:latin typeface="Trebuchet MS"/>
                <a:cs typeface="Trebuchet MS"/>
              </a:rPr>
              <a:t>BUSINESS </a:t>
            </a:r>
            <a:r>
              <a:rPr lang="en-US" sz="3600" b="1" spc="-60" dirty="0" smtClean="0">
                <a:solidFill>
                  <a:srgbClr val="464646"/>
                </a:solidFill>
                <a:latin typeface="Trebuchet MS"/>
                <a:cs typeface="Trebuchet MS"/>
              </a:rPr>
              <a:t>RESEARCH/ Business Research Methods</a:t>
            </a:r>
            <a:r>
              <a:rPr lang="en-US" dirty="0" smtClean="0"/>
              <a:t/>
            </a:r>
            <a:br>
              <a:rPr lang="en-US" dirty="0" smtClean="0"/>
            </a:br>
            <a:endParaRPr lang="en-US" dirty="0"/>
          </a:p>
        </p:txBody>
      </p:sp>
      <p:sp>
        <p:nvSpPr>
          <p:cNvPr id="3" name="Subtitle 2"/>
          <p:cNvSpPr>
            <a:spLocks noGrp="1"/>
          </p:cNvSpPr>
          <p:nvPr>
            <p:ph type="subTitle" idx="1"/>
          </p:nvPr>
        </p:nvSpPr>
        <p:spPr>
          <a:xfrm>
            <a:off x="152400" y="1219200"/>
            <a:ext cx="8686800" cy="5410200"/>
          </a:xfrm>
        </p:spPr>
        <p:txBody>
          <a:bodyPr>
            <a:normAutofit fontScale="32500" lnSpcReduction="20000"/>
          </a:bodyPr>
          <a:lstStyle/>
          <a:p>
            <a:pPr algn="l"/>
            <a:r>
              <a:rPr lang="en-US" sz="9600" dirty="0" smtClean="0">
                <a:solidFill>
                  <a:schemeClr val="tx1"/>
                </a:solidFill>
              </a:rPr>
              <a:t>1.Operational research: </a:t>
            </a:r>
          </a:p>
          <a:p>
            <a:pPr algn="l"/>
            <a:r>
              <a:rPr lang="en-US" sz="7200" dirty="0" smtClean="0">
                <a:solidFill>
                  <a:schemeClr val="tx1"/>
                </a:solidFill>
              </a:rPr>
              <a:t>This type of research helps a firm to reduce waste, inefficiency and poor performance by examining procedures on a step-by-step basis.</a:t>
            </a:r>
          </a:p>
          <a:p>
            <a:pPr algn="l"/>
            <a:endParaRPr lang="en-US" dirty="0" smtClean="0">
              <a:solidFill>
                <a:schemeClr val="tx1"/>
              </a:solidFill>
            </a:endParaRPr>
          </a:p>
          <a:p>
            <a:pPr algn="l"/>
            <a:r>
              <a:rPr lang="en-US" sz="9600" dirty="0" smtClean="0">
                <a:solidFill>
                  <a:schemeClr val="tx1"/>
                </a:solidFill>
              </a:rPr>
              <a:t>2.Case studies: </a:t>
            </a:r>
          </a:p>
          <a:p>
            <a:pPr algn="l"/>
            <a:endParaRPr lang="en-US" sz="5600" dirty="0" smtClean="0">
              <a:solidFill>
                <a:schemeClr val="tx1"/>
              </a:solidFill>
            </a:endParaRPr>
          </a:p>
          <a:p>
            <a:pPr algn="l"/>
            <a:r>
              <a:rPr lang="en-US" sz="9600" dirty="0" smtClean="0">
                <a:solidFill>
                  <a:schemeClr val="tx1"/>
                </a:solidFill>
              </a:rPr>
              <a:t>3.Statistical data.</a:t>
            </a:r>
          </a:p>
          <a:p>
            <a:pPr algn="l"/>
            <a:endParaRPr lang="en-US" dirty="0" smtClean="0">
              <a:solidFill>
                <a:schemeClr val="tx1"/>
              </a:solidFill>
            </a:endParaRPr>
          </a:p>
          <a:p>
            <a:pPr algn="l"/>
            <a:r>
              <a:rPr lang="en-US" sz="11200" dirty="0" smtClean="0">
                <a:solidFill>
                  <a:schemeClr val="tx1"/>
                </a:solidFill>
              </a:rPr>
              <a:t>4</a:t>
            </a:r>
            <a:r>
              <a:rPr lang="en-US" sz="16000" dirty="0" smtClean="0">
                <a:solidFill>
                  <a:schemeClr val="tx1"/>
                </a:solidFill>
              </a:rPr>
              <a:t>.</a:t>
            </a:r>
            <a:r>
              <a:rPr lang="en-US" sz="8000" b="1" dirty="0" smtClean="0">
                <a:solidFill>
                  <a:schemeClr val="tx1"/>
                </a:solidFill>
              </a:rPr>
              <a:t> Survey research</a:t>
            </a:r>
            <a:endParaRPr lang="en-US" sz="8000" dirty="0" smtClean="0">
              <a:solidFill>
                <a:schemeClr val="tx1"/>
              </a:solidFill>
            </a:endParaRPr>
          </a:p>
          <a:p>
            <a:pPr algn="l"/>
            <a:r>
              <a:rPr lang="en-US" sz="6200" dirty="0" smtClean="0">
                <a:solidFill>
                  <a:schemeClr val="tx1"/>
                </a:solidFill>
                <a:hlinkClick r:id="rId2"/>
              </a:rPr>
              <a:t>Survey research</a:t>
            </a:r>
            <a:r>
              <a:rPr lang="en-US" sz="6200" dirty="0" smtClean="0">
                <a:solidFill>
                  <a:schemeClr val="tx1"/>
                </a:solidFill>
              </a:rPr>
              <a:t> is one of the most widely used methods to gather data especially for conducting business research. </a:t>
            </a:r>
            <a:r>
              <a:rPr lang="en-US" sz="6200" dirty="0" smtClean="0">
                <a:solidFill>
                  <a:schemeClr val="tx1"/>
                </a:solidFill>
                <a:hlinkClick r:id="rId3"/>
              </a:rPr>
              <a:t>Surveys</a:t>
            </a:r>
            <a:r>
              <a:rPr lang="en-US" sz="6200" dirty="0" smtClean="0">
                <a:solidFill>
                  <a:schemeClr val="tx1"/>
                </a:solidFill>
              </a:rPr>
              <a:t> involve asking various </a:t>
            </a:r>
            <a:r>
              <a:rPr lang="en-US" sz="6200" dirty="0" smtClean="0">
                <a:solidFill>
                  <a:schemeClr val="tx1"/>
                </a:solidFill>
                <a:hlinkClick r:id="rId4"/>
              </a:rPr>
              <a:t>survey questions</a:t>
            </a:r>
            <a:r>
              <a:rPr lang="en-US" sz="6200" dirty="0" smtClean="0">
                <a:solidFill>
                  <a:schemeClr val="tx1"/>
                </a:solidFill>
              </a:rPr>
              <a:t> to a set of audiences through various types like </a:t>
            </a:r>
            <a:r>
              <a:rPr lang="en-US" sz="6200" dirty="0" smtClean="0">
                <a:solidFill>
                  <a:schemeClr val="tx1"/>
                </a:solidFill>
                <a:hlinkClick r:id="rId5"/>
              </a:rPr>
              <a:t>online polls</a:t>
            </a:r>
            <a:r>
              <a:rPr lang="en-US" sz="6200" dirty="0" smtClean="0">
                <a:solidFill>
                  <a:schemeClr val="tx1"/>
                </a:solidFill>
              </a:rPr>
              <a:t>, online surveys, </a:t>
            </a:r>
            <a:r>
              <a:rPr lang="en-US" sz="6200" dirty="0" smtClean="0">
                <a:solidFill>
                  <a:schemeClr val="tx1"/>
                </a:solidFill>
                <a:hlinkClick r:id="rId6"/>
              </a:rPr>
              <a:t>questionnaires</a:t>
            </a:r>
            <a:r>
              <a:rPr lang="en-US" sz="6200" dirty="0" smtClean="0">
                <a:solidFill>
                  <a:schemeClr val="tx1"/>
                </a:solidFill>
              </a:rPr>
              <a:t>, etc.</a:t>
            </a:r>
          </a:p>
          <a:p>
            <a:pPr algn="l"/>
            <a:endParaRPr lang="en-US" dirty="0" smtClean="0">
              <a:solidFill>
                <a:schemeClr val="tx1"/>
              </a:solidFill>
            </a:endParaRPr>
          </a:p>
          <a:p>
            <a:pPr algn="l"/>
            <a:endParaRPr lang="en-US" sz="59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fontScale="77500" lnSpcReduction="20000"/>
          </a:bodyPr>
          <a:lstStyle/>
          <a:p>
            <a:pPr>
              <a:buNone/>
            </a:pPr>
            <a:r>
              <a:rPr lang="en-US" sz="3500" dirty="0" smtClean="0"/>
              <a:t>5.Interview design</a:t>
            </a:r>
            <a:endParaRPr lang="en-US" sz="2600" dirty="0" smtClean="0"/>
          </a:p>
          <a:p>
            <a:pPr>
              <a:buNone/>
            </a:pPr>
            <a:r>
              <a:rPr lang="en-US" sz="3100" dirty="0" smtClean="0"/>
              <a:t>Interviews are somewhat similar to surveys, like sometimes they may have the same types of question used. </a:t>
            </a:r>
          </a:p>
          <a:p>
            <a:pPr>
              <a:buNone/>
            </a:pPr>
            <a:r>
              <a:rPr lang="en-US" sz="2600" dirty="0" smtClean="0"/>
              <a:t>For example: An interview was conducted by a telecom manufacturer, with a group of women to understand why do they have less number of female customers. After interviewing them, the researcher understood that there were less feminine colors in some of the models, hence females preferred not purchasing them. </a:t>
            </a:r>
          </a:p>
          <a:p>
            <a:pPr>
              <a:buNone/>
            </a:pPr>
            <a:r>
              <a:rPr lang="en-US" sz="3100" dirty="0" smtClean="0"/>
              <a:t>6.</a:t>
            </a:r>
            <a:r>
              <a:rPr lang="en-US" sz="3100" b="1" dirty="0" smtClean="0"/>
              <a:t> Focus groups</a:t>
            </a:r>
            <a:endParaRPr lang="en-US" sz="3100" dirty="0" smtClean="0"/>
          </a:p>
          <a:p>
            <a:pPr>
              <a:buNone/>
            </a:pPr>
            <a:r>
              <a:rPr lang="en-US" sz="3100" dirty="0" smtClean="0"/>
              <a:t>Focus groups are a set of individuals selected specifically to understand their opinions and behaviors. It is usually a small set of a group that is selected keeping in mind, the parameters for their target market audience to discuss a particular product or service. </a:t>
            </a:r>
          </a:p>
          <a:p>
            <a:pPr>
              <a:buNone/>
            </a:pPr>
            <a:r>
              <a:rPr lang="en-US" sz="2800" dirty="0" smtClean="0"/>
              <a:t>For example: A research is conducted with a focus group to understand what dimension of screen size is preferred most by the current target market. Such a method can enable a researcher to dig deeper if the target market focused more on screen size, features or colors of the phone. Using this data, a company can make wise decisions to its product line and secure a higher market share.</a:t>
            </a:r>
            <a:endParaRPr lang="en-US" sz="2600" dirty="0" smtClean="0"/>
          </a:p>
          <a:p>
            <a:pPr>
              <a:buNone/>
            </a:pPr>
            <a:endParaRPr lang="en-US" sz="2000"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153400" cy="6124754"/>
          </a:xfrm>
          <a:prstGeom prst="rect">
            <a:avLst/>
          </a:prstGeom>
        </p:spPr>
        <p:txBody>
          <a:bodyPr wrap="square">
            <a:spAutoFit/>
          </a:bodyPr>
          <a:lstStyle/>
          <a:p>
            <a:r>
              <a:rPr lang="en-US" sz="2800" b="1" dirty="0" smtClean="0"/>
              <a:t>Tata </a:t>
            </a:r>
            <a:r>
              <a:rPr lang="en-US" sz="2800" b="1" dirty="0" err="1" smtClean="0"/>
              <a:t>Nano's</a:t>
            </a:r>
            <a:r>
              <a:rPr lang="en-US" sz="2800" b="1" dirty="0" smtClean="0"/>
              <a:t> Failure To Attract Customers [Tata </a:t>
            </a:r>
            <a:r>
              <a:rPr lang="en-US" sz="2800" b="1" dirty="0" err="1" smtClean="0"/>
              <a:t>Nano</a:t>
            </a:r>
            <a:r>
              <a:rPr lang="en-US" sz="2800" b="1" dirty="0" smtClean="0"/>
              <a:t> Case Study]</a:t>
            </a:r>
          </a:p>
          <a:p>
            <a:endParaRPr lang="en-US" sz="2800" b="1" dirty="0" smtClean="0"/>
          </a:p>
          <a:p>
            <a:r>
              <a:rPr lang="en-US" sz="2800" b="1" dirty="0" smtClean="0"/>
              <a:t>Tata </a:t>
            </a:r>
            <a:r>
              <a:rPr lang="en-US" sz="2800" b="1" dirty="0" err="1" smtClean="0"/>
              <a:t>Nano</a:t>
            </a:r>
            <a:r>
              <a:rPr lang="en-US" sz="2800" dirty="0" smtClean="0"/>
              <a:t> is a compact vehicle that was produced and showcased by Indian automaker </a:t>
            </a:r>
            <a:r>
              <a:rPr lang="en-US" sz="2800" b="1" dirty="0" smtClean="0"/>
              <a:t>Tata Motors</a:t>
            </a:r>
            <a:r>
              <a:rPr lang="en-US" sz="2800" dirty="0" smtClean="0"/>
              <a:t>,</a:t>
            </a:r>
            <a:r>
              <a:rPr lang="en-US" sz="2800" b="1" dirty="0" smtClean="0"/>
              <a:t> </a:t>
            </a:r>
            <a:r>
              <a:rPr lang="en-US" sz="2800" dirty="0" smtClean="0"/>
              <a:t>principally in India, as a modest back-</a:t>
            </a:r>
            <a:r>
              <a:rPr lang="en-US" sz="2800" dirty="0" err="1" smtClean="0"/>
              <a:t>engined</a:t>
            </a:r>
            <a:r>
              <a:rPr lang="en-US" sz="2800" dirty="0" smtClean="0"/>
              <a:t> hatchback expected to speak to current riders of bikes and bikes — with a dispatch cost of Rs 1,00,000  or $2500. Delays during the production line migration from </a:t>
            </a:r>
            <a:r>
              <a:rPr lang="en-US" sz="2800" dirty="0" err="1" smtClean="0"/>
              <a:t>Singur</a:t>
            </a:r>
            <a:r>
              <a:rPr lang="en-US" sz="2800" dirty="0" smtClean="0"/>
              <a:t> to </a:t>
            </a:r>
            <a:r>
              <a:rPr lang="en-US" sz="2800" dirty="0" err="1" smtClean="0"/>
              <a:t>Sanand</a:t>
            </a:r>
            <a:r>
              <a:rPr lang="en-US" sz="2800" dirty="0" smtClean="0"/>
              <a:t>, early cases of the </a:t>
            </a:r>
            <a:r>
              <a:rPr lang="en-US" sz="2800" dirty="0" err="1" smtClean="0"/>
              <a:t>Nano</a:t>
            </a:r>
            <a:r>
              <a:rPr lang="en-US" sz="2800" dirty="0" smtClean="0"/>
              <a:t> bursting into flames, the impression of the vehicle being perilous, and compromise in quality due to cost slicing are some of factors behind Tata's failure to attract Indians.</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r>
              <a:rPr lang="en-US" dirty="0" smtClean="0">
                <a:latin typeface="Times New Roman" pitchFamily="18" charset="0"/>
                <a:cs typeface="Times New Roman" pitchFamily="18" charset="0"/>
              </a:rPr>
              <a:t>Human society always eager to find out the answers for questions arising from their inner mind. they want to search and find out what is going on in universe. they started to ask questions themselves.</a:t>
            </a:r>
          </a:p>
          <a:p>
            <a:r>
              <a:rPr lang="en-US" dirty="0" smtClean="0">
                <a:latin typeface="Times New Roman" pitchFamily="18" charset="0"/>
                <a:cs typeface="Times New Roman" pitchFamily="18" charset="0"/>
              </a:rPr>
              <a:t>why there is a day and night?</a:t>
            </a:r>
          </a:p>
          <a:p>
            <a:r>
              <a:rPr lang="en-US" dirty="0" smtClean="0">
                <a:latin typeface="Times New Roman" pitchFamily="18" charset="0"/>
                <a:cs typeface="Times New Roman" pitchFamily="18" charset="0"/>
              </a:rPr>
              <a:t>what is the shape of the planets?</a:t>
            </a:r>
          </a:p>
          <a:p>
            <a:r>
              <a:rPr lang="en-US" dirty="0" smtClean="0">
                <a:latin typeface="Times New Roman" pitchFamily="18" charset="0"/>
                <a:cs typeface="Times New Roman" pitchFamily="18" charset="0"/>
              </a:rPr>
              <a:t>why there is rain?</a:t>
            </a:r>
          </a:p>
          <a:p>
            <a:r>
              <a:rPr lang="en-US" dirty="0" smtClean="0">
                <a:latin typeface="Times New Roman" pitchFamily="18" charset="0"/>
                <a:cs typeface="Times New Roman" pitchFamily="18" charset="0"/>
              </a:rPr>
              <a:t>is there any planet in universe like earth? </a:t>
            </a:r>
          </a:p>
          <a:p>
            <a:r>
              <a:rPr lang="en-US" dirty="0" smtClean="0">
                <a:latin typeface="Times New Roman" pitchFamily="18" charset="0"/>
                <a:cs typeface="Times New Roman" pitchFamily="18" charset="0"/>
              </a:rPr>
              <a:t>How we can go to another planet?</a:t>
            </a:r>
          </a:p>
          <a:p>
            <a:r>
              <a:rPr lang="en-US" dirty="0" smtClean="0">
                <a:latin typeface="Times New Roman" pitchFamily="18" charset="0"/>
                <a:cs typeface="Times New Roman" pitchFamily="18" charset="0"/>
              </a:rPr>
              <a:t>Why human beings suffer from sickness?</a:t>
            </a:r>
          </a:p>
          <a:p>
            <a:r>
              <a:rPr lang="en-US" dirty="0" smtClean="0">
                <a:latin typeface="Times New Roman" pitchFamily="18" charset="0"/>
                <a:cs typeface="Times New Roman" pitchFamily="18" charset="0"/>
              </a:rPr>
              <a:t>Why there is poverty? how can we eradicate this?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7346"/>
            <a:ext cx="8763000" cy="6370975"/>
          </a:xfrm>
          <a:prstGeom prst="rect">
            <a:avLst/>
          </a:prstGeom>
        </p:spPr>
        <p:txBody>
          <a:bodyPr wrap="square">
            <a:spAutoFit/>
          </a:bodyPr>
          <a:lstStyle/>
          <a:p>
            <a:pPr marL="342900" indent="-342900"/>
            <a:r>
              <a:rPr lang="en-US" sz="2400" dirty="0" smtClean="0"/>
              <a:t>Advantages of Business </a:t>
            </a:r>
            <a:r>
              <a:rPr lang="en-US" sz="2400" dirty="0" err="1" smtClean="0"/>
              <a:t>RFesearch</a:t>
            </a:r>
            <a:endParaRPr lang="en-US" sz="2400" dirty="0" smtClean="0"/>
          </a:p>
          <a:p>
            <a:pPr marL="342900" indent="-342900">
              <a:buFont typeface="+mj-lt"/>
              <a:buAutoNum type="arabicPeriod"/>
            </a:pPr>
            <a:r>
              <a:rPr lang="en-US" sz="2400" dirty="0" smtClean="0"/>
              <a:t>Business research helps to identify opportunities and threats.</a:t>
            </a:r>
          </a:p>
          <a:p>
            <a:pPr marL="342900" indent="-342900">
              <a:buFont typeface="+mj-lt"/>
              <a:buAutoNum type="arabicPeriod"/>
            </a:pPr>
            <a:r>
              <a:rPr lang="en-US" sz="2400" dirty="0" smtClean="0"/>
              <a:t>It helps identify </a:t>
            </a:r>
            <a:r>
              <a:rPr lang="en-US" sz="2400" dirty="0" smtClean="0">
                <a:hlinkClick r:id="rId2"/>
              </a:rPr>
              <a:t>research problems</a:t>
            </a:r>
            <a:r>
              <a:rPr lang="en-US" sz="2400" dirty="0" smtClean="0"/>
              <a:t> and using this information, wise decisions can be made to tackle the issue appropriately.</a:t>
            </a:r>
          </a:p>
          <a:p>
            <a:pPr marL="342900" indent="-342900">
              <a:buFont typeface="+mj-lt"/>
              <a:buAutoNum type="arabicPeriod"/>
            </a:pPr>
            <a:r>
              <a:rPr lang="en-US" sz="2400" dirty="0" smtClean="0"/>
              <a:t>It helps to understand customers better and hence can be useful to communicate better with the customers or stakeholders.</a:t>
            </a:r>
          </a:p>
          <a:p>
            <a:pPr marL="342900" indent="-342900">
              <a:buFont typeface="+mj-lt"/>
              <a:buAutoNum type="arabicPeriod"/>
            </a:pPr>
            <a:r>
              <a:rPr lang="en-US" sz="2400" dirty="0" smtClean="0"/>
              <a:t>Risks and uncertainties can be minimized by conducting business research in advance.</a:t>
            </a:r>
          </a:p>
          <a:p>
            <a:pPr marL="342900" indent="-342900">
              <a:buFont typeface="+mj-lt"/>
              <a:buAutoNum type="arabicPeriod"/>
            </a:pPr>
            <a:r>
              <a:rPr lang="en-US" sz="2400" dirty="0" smtClean="0"/>
              <a:t>Financial outcomes and investments that will be needed can be planned effectively using business research.</a:t>
            </a:r>
          </a:p>
          <a:p>
            <a:pPr marL="342900" indent="-342900">
              <a:buFont typeface="+mj-lt"/>
              <a:buAutoNum type="arabicPeriod"/>
            </a:pPr>
            <a:r>
              <a:rPr lang="en-US" sz="2400" dirty="0" smtClean="0"/>
              <a:t>Such research can help track competition in the business sector.</a:t>
            </a:r>
          </a:p>
          <a:p>
            <a:pPr marL="342900" indent="-342900">
              <a:buFont typeface="+mj-lt"/>
              <a:buAutoNum type="arabicPeriod"/>
            </a:pPr>
            <a:r>
              <a:rPr lang="en-US" sz="2400" dirty="0" smtClean="0"/>
              <a:t>Business research can enable a company to make wise decisions as to where to spend and how much.</a:t>
            </a:r>
          </a:p>
          <a:p>
            <a:pPr marL="342900" indent="-342900">
              <a:buFont typeface="+mj-lt"/>
              <a:buAutoNum type="arabicPeriod"/>
            </a:pPr>
            <a:r>
              <a:rPr lang="en-US" sz="2400" dirty="0" smtClean="0"/>
              <a:t>Business research can enable a company to stay up-to-date with the market and its trends and appropriate innovations can be made to stay ahead in the game.</a:t>
            </a:r>
          </a:p>
          <a:p>
            <a:pPr marL="342900" indent="-342900">
              <a:buFont typeface="+mj-lt"/>
              <a:buAutoNum type="arabicPeriod"/>
            </a:pPr>
            <a:r>
              <a:rPr lang="en-US" sz="2400" dirty="0" smtClean="0"/>
              <a:t>Business research helps to measure reputation</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79" y="775716"/>
            <a:ext cx="8828532" cy="4800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4779" y="1263396"/>
            <a:ext cx="1575815" cy="4800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09600" y="363983"/>
            <a:ext cx="7543800" cy="4750659"/>
          </a:xfrm>
          <a:prstGeom prst="rect">
            <a:avLst/>
          </a:prstGeom>
        </p:spPr>
        <p:txBody>
          <a:bodyPr vert="horz" wrap="square" lIns="0" tIns="13335" rIns="0" bIns="0" rtlCol="0">
            <a:spAutoFit/>
          </a:bodyPr>
          <a:lstStyle/>
          <a:p>
            <a:pPr marL="12700" marR="5080">
              <a:lnSpc>
                <a:spcPct val="100000"/>
              </a:lnSpc>
              <a:spcBef>
                <a:spcPts val="105"/>
              </a:spcBef>
            </a:pPr>
            <a:r>
              <a:rPr sz="3200" b="1" spc="-40" dirty="0" smtClean="0">
                <a:solidFill>
                  <a:srgbClr val="464646"/>
                </a:solidFill>
                <a:latin typeface="Trebuchet MS"/>
                <a:cs typeface="Trebuchet MS"/>
              </a:rPr>
              <a:t>APPLIED</a:t>
            </a:r>
            <a:r>
              <a:rPr sz="3200" b="1" spc="-700" dirty="0" smtClean="0">
                <a:solidFill>
                  <a:srgbClr val="464646"/>
                </a:solidFill>
                <a:latin typeface="Trebuchet MS"/>
                <a:cs typeface="Trebuchet MS"/>
              </a:rPr>
              <a:t> </a:t>
            </a:r>
            <a:r>
              <a:rPr sz="3200" b="1" spc="-35" dirty="0">
                <a:solidFill>
                  <a:srgbClr val="464646"/>
                </a:solidFill>
                <a:latin typeface="Trebuchet MS"/>
                <a:cs typeface="Trebuchet MS"/>
              </a:rPr>
              <a:t>AND  </a:t>
            </a:r>
            <a:r>
              <a:rPr sz="3200" b="1" spc="5" dirty="0">
                <a:solidFill>
                  <a:srgbClr val="464646"/>
                </a:solidFill>
                <a:latin typeface="Trebuchet MS"/>
                <a:cs typeface="Trebuchet MS"/>
              </a:rPr>
              <a:t>BASIC</a:t>
            </a:r>
            <a:endParaRPr sz="3200" dirty="0">
              <a:latin typeface="Trebuchet MS"/>
              <a:cs typeface="Trebuchet MS"/>
            </a:endParaRPr>
          </a:p>
          <a:p>
            <a:pPr marL="12700">
              <a:lnSpc>
                <a:spcPct val="100000"/>
              </a:lnSpc>
              <a:spcBef>
                <a:spcPts val="1855"/>
              </a:spcBef>
              <a:tabLst>
                <a:tab pos="527685" algn="l"/>
              </a:tabLst>
            </a:pPr>
            <a:r>
              <a:rPr sz="2250" b="1" spc="-5" dirty="0">
                <a:solidFill>
                  <a:srgbClr val="2CA1BE"/>
                </a:solidFill>
                <a:latin typeface="Arial"/>
                <a:cs typeface="Arial"/>
              </a:rPr>
              <a:t>1.	</a:t>
            </a:r>
            <a:r>
              <a:rPr sz="2400" b="1" dirty="0">
                <a:solidFill>
                  <a:srgbClr val="A2171E"/>
                </a:solidFill>
                <a:latin typeface="Arial"/>
                <a:cs typeface="Arial"/>
              </a:rPr>
              <a:t>Applied</a:t>
            </a:r>
            <a:r>
              <a:rPr sz="2400" b="1" spc="-45" dirty="0">
                <a:solidFill>
                  <a:srgbClr val="A2171E"/>
                </a:solidFill>
                <a:latin typeface="Arial"/>
                <a:cs typeface="Arial"/>
              </a:rPr>
              <a:t> </a:t>
            </a:r>
            <a:r>
              <a:rPr sz="2400" b="1" spc="-5" dirty="0" smtClean="0">
                <a:solidFill>
                  <a:srgbClr val="A2171E"/>
                </a:solidFill>
                <a:latin typeface="Arial"/>
                <a:cs typeface="Arial"/>
              </a:rPr>
              <a:t>research</a:t>
            </a:r>
            <a:r>
              <a:rPr lang="en-US" sz="2400" b="1" spc="-5" dirty="0" smtClean="0">
                <a:solidFill>
                  <a:srgbClr val="A2171E"/>
                </a:solidFill>
                <a:latin typeface="Arial"/>
                <a:cs typeface="Arial"/>
              </a:rPr>
              <a:t> </a:t>
            </a:r>
            <a:endParaRPr sz="2400" dirty="0">
              <a:latin typeface="Arial"/>
              <a:cs typeface="Arial"/>
            </a:endParaRPr>
          </a:p>
          <a:p>
            <a:pPr marL="355600" marR="107950" indent="-342900">
              <a:lnSpc>
                <a:spcPct val="100000"/>
              </a:lnSpc>
              <a:spcBef>
                <a:spcPts val="770"/>
              </a:spcBef>
            </a:pPr>
            <a:r>
              <a:rPr sz="2400" dirty="0">
                <a:solidFill>
                  <a:srgbClr val="464646"/>
                </a:solidFill>
                <a:latin typeface="Arial"/>
                <a:cs typeface="Arial"/>
              </a:rPr>
              <a:t>Research </a:t>
            </a:r>
            <a:r>
              <a:rPr sz="2400" spc="-5" dirty="0">
                <a:solidFill>
                  <a:srgbClr val="464646"/>
                </a:solidFill>
                <a:latin typeface="Arial"/>
                <a:cs typeface="Arial"/>
              </a:rPr>
              <a:t>done </a:t>
            </a:r>
            <a:r>
              <a:rPr sz="2400" dirty="0">
                <a:solidFill>
                  <a:srgbClr val="464646"/>
                </a:solidFill>
                <a:latin typeface="Arial"/>
                <a:cs typeface="Arial"/>
              </a:rPr>
              <a:t>with the </a:t>
            </a:r>
            <a:r>
              <a:rPr sz="2400" spc="-5" dirty="0">
                <a:solidFill>
                  <a:srgbClr val="464646"/>
                </a:solidFill>
                <a:latin typeface="Arial"/>
                <a:cs typeface="Arial"/>
              </a:rPr>
              <a:t>intention </a:t>
            </a:r>
            <a:r>
              <a:rPr sz="2400" spc="-10" dirty="0">
                <a:solidFill>
                  <a:srgbClr val="464646"/>
                </a:solidFill>
                <a:latin typeface="Arial"/>
                <a:cs typeface="Arial"/>
              </a:rPr>
              <a:t>of </a:t>
            </a:r>
            <a:r>
              <a:rPr sz="2400" spc="-5" dirty="0">
                <a:solidFill>
                  <a:srgbClr val="464646"/>
                </a:solidFill>
                <a:latin typeface="Arial"/>
                <a:cs typeface="Arial"/>
              </a:rPr>
              <a:t>applying  </a:t>
            </a:r>
            <a:r>
              <a:rPr sz="2400" dirty="0">
                <a:solidFill>
                  <a:srgbClr val="464646"/>
                </a:solidFill>
                <a:latin typeface="Arial"/>
                <a:cs typeface="Arial"/>
              </a:rPr>
              <a:t>the results of the </a:t>
            </a:r>
            <a:r>
              <a:rPr sz="2400" spc="-5" dirty="0">
                <a:solidFill>
                  <a:srgbClr val="464646"/>
                </a:solidFill>
                <a:latin typeface="Arial"/>
                <a:cs typeface="Arial"/>
              </a:rPr>
              <a:t>findings </a:t>
            </a:r>
            <a:r>
              <a:rPr sz="2400" dirty="0">
                <a:solidFill>
                  <a:srgbClr val="464646"/>
                </a:solidFill>
                <a:latin typeface="Arial"/>
                <a:cs typeface="Arial"/>
              </a:rPr>
              <a:t>to solve specific  problems currently being experienced in</a:t>
            </a:r>
            <a:r>
              <a:rPr sz="2400" spc="-105" dirty="0">
                <a:solidFill>
                  <a:srgbClr val="464646"/>
                </a:solidFill>
                <a:latin typeface="Arial"/>
                <a:cs typeface="Arial"/>
              </a:rPr>
              <a:t> </a:t>
            </a:r>
            <a:r>
              <a:rPr sz="2400" spc="-5" dirty="0">
                <a:solidFill>
                  <a:srgbClr val="464646"/>
                </a:solidFill>
                <a:latin typeface="Arial"/>
                <a:cs typeface="Arial"/>
              </a:rPr>
              <a:t>an  </a:t>
            </a:r>
            <a:r>
              <a:rPr sz="2400" dirty="0" smtClean="0">
                <a:solidFill>
                  <a:srgbClr val="464646"/>
                </a:solidFill>
                <a:latin typeface="Arial"/>
                <a:cs typeface="Arial"/>
              </a:rPr>
              <a:t>organization</a:t>
            </a:r>
            <a:r>
              <a:rPr lang="en-US" sz="2400" dirty="0" smtClean="0">
                <a:solidFill>
                  <a:srgbClr val="464646"/>
                </a:solidFill>
                <a:latin typeface="Arial"/>
                <a:cs typeface="Arial"/>
              </a:rPr>
              <a:t>.</a:t>
            </a:r>
          </a:p>
          <a:p>
            <a:pPr marL="355600" marR="107950" indent="-342900">
              <a:lnSpc>
                <a:spcPct val="100000"/>
              </a:lnSpc>
              <a:spcBef>
                <a:spcPts val="770"/>
              </a:spcBef>
            </a:pPr>
            <a:r>
              <a:rPr lang="en-US" sz="2400" dirty="0" smtClean="0">
                <a:solidFill>
                  <a:srgbClr val="464646"/>
                </a:solidFill>
                <a:latin typeface="Arial"/>
                <a:cs typeface="Arial"/>
              </a:rPr>
              <a:t>Research to identify </a:t>
            </a:r>
            <a:r>
              <a:rPr lang="en-US" sz="2400" u="sng" dirty="0" err="1" smtClean="0">
                <a:solidFill>
                  <a:srgbClr val="464646"/>
                </a:solidFill>
                <a:latin typeface="Arial"/>
                <a:cs typeface="Arial"/>
              </a:rPr>
              <a:t>social,economic</a:t>
            </a:r>
            <a:r>
              <a:rPr lang="en-US" sz="2400" u="sng" dirty="0" smtClean="0">
                <a:solidFill>
                  <a:srgbClr val="464646"/>
                </a:solidFill>
                <a:latin typeface="Arial"/>
                <a:cs typeface="Arial"/>
              </a:rPr>
              <a:t> or political trends that may affect a particular </a:t>
            </a:r>
            <a:r>
              <a:rPr lang="en-US" sz="2400" u="sng" dirty="0" err="1" smtClean="0">
                <a:solidFill>
                  <a:srgbClr val="464646"/>
                </a:solidFill>
                <a:latin typeface="Arial"/>
                <a:cs typeface="Arial"/>
              </a:rPr>
              <a:t>institution,marketing</a:t>
            </a:r>
            <a:r>
              <a:rPr lang="en-US" sz="2400" u="sng" dirty="0" smtClean="0">
                <a:solidFill>
                  <a:srgbClr val="464646"/>
                </a:solidFill>
                <a:latin typeface="Arial"/>
                <a:cs typeface="Arial"/>
              </a:rPr>
              <a:t> </a:t>
            </a:r>
            <a:r>
              <a:rPr lang="en-US" sz="2400" u="sng" dirty="0" err="1" smtClean="0">
                <a:solidFill>
                  <a:srgbClr val="464646"/>
                </a:solidFill>
                <a:latin typeface="Arial"/>
                <a:cs typeface="Arial"/>
              </a:rPr>
              <a:t>research,evaluation</a:t>
            </a:r>
            <a:r>
              <a:rPr lang="en-US" sz="2400" u="sng" dirty="0" smtClean="0">
                <a:solidFill>
                  <a:srgbClr val="464646"/>
                </a:solidFill>
                <a:latin typeface="Arial"/>
                <a:cs typeface="Arial"/>
              </a:rPr>
              <a:t> research are examples of applied research.</a:t>
            </a:r>
          </a:p>
          <a:p>
            <a:pPr marL="355600" marR="107950" indent="-342900">
              <a:lnSpc>
                <a:spcPct val="100000"/>
              </a:lnSpc>
              <a:spcBef>
                <a:spcPts val="770"/>
              </a:spcBef>
            </a:pPr>
            <a:r>
              <a:rPr lang="en-US" sz="2400" dirty="0" smtClean="0">
                <a:solidFill>
                  <a:srgbClr val="464646"/>
                </a:solidFill>
                <a:latin typeface="Arial"/>
                <a:cs typeface="Arial"/>
              </a:rPr>
              <a:t>Thus, the central aim of applied research is to discover a solution for some pressing practical problems.</a:t>
            </a:r>
          </a:p>
        </p:txBody>
      </p:sp>
      <p:sp>
        <p:nvSpPr>
          <p:cNvPr id="5" name="object 5"/>
          <p:cNvSpPr txBox="1"/>
          <p:nvPr/>
        </p:nvSpPr>
        <p:spPr>
          <a:xfrm>
            <a:off x="8786368" y="6518360"/>
            <a:ext cx="135890" cy="196215"/>
          </a:xfrm>
          <a:prstGeom prst="rect">
            <a:avLst/>
          </a:prstGeom>
        </p:spPr>
        <p:txBody>
          <a:bodyPr vert="horz" wrap="square" lIns="0" tIns="0" rIns="0" bIns="0" rtlCol="0">
            <a:spAutoFit/>
          </a:bodyPr>
          <a:lstStyle/>
          <a:p>
            <a:pPr marL="25400">
              <a:lnSpc>
                <a:spcPts val="1425"/>
              </a:lnSpc>
            </a:pPr>
            <a:fld id="{81D60167-4931-47E6-BA6A-407CBD079E47}" type="slidenum">
              <a:rPr sz="1200" spc="-5" dirty="0">
                <a:solidFill>
                  <a:srgbClr val="258EA8"/>
                </a:solidFill>
                <a:latin typeface="Arial"/>
                <a:cs typeface="Arial"/>
              </a:rPr>
              <a:pPr marL="25400">
                <a:lnSpc>
                  <a:spcPts val="1425"/>
                </a:lnSpc>
              </a:pPr>
              <a:t>21</a:t>
            </a:fld>
            <a:endParaRPr sz="120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077200" cy="1905000"/>
          </a:xfrm>
        </p:spPr>
        <p:txBody>
          <a:bodyPr>
            <a:normAutofit/>
          </a:bodyPr>
          <a:lstStyle/>
          <a:p>
            <a:r>
              <a:rPr lang="en-US" b="1" i="1" dirty="0" smtClean="0"/>
              <a:t>Fundamental research/pure research/basic research</a:t>
            </a:r>
            <a:endParaRPr lang="en-US" b="1" i="1" dirty="0"/>
          </a:p>
        </p:txBody>
      </p:sp>
      <p:sp>
        <p:nvSpPr>
          <p:cNvPr id="3" name="Subtitle 2"/>
          <p:cNvSpPr>
            <a:spLocks noGrp="1"/>
          </p:cNvSpPr>
          <p:nvPr>
            <p:ph type="subTitle" idx="1"/>
          </p:nvPr>
        </p:nvSpPr>
        <p:spPr>
          <a:xfrm>
            <a:off x="847064" y="3200400"/>
            <a:ext cx="7449870" cy="3200400"/>
          </a:xfrm>
        </p:spPr>
        <p:txBody>
          <a:bodyPr>
            <a:normAutofit/>
          </a:bodyPr>
          <a:lstStyle/>
          <a:p>
            <a:r>
              <a:rPr lang="en-US" sz="2400" b="1" dirty="0" smtClean="0">
                <a:solidFill>
                  <a:schemeClr val="tx1"/>
                </a:solidFill>
              </a:rPr>
              <a:t>Fundamental research is mainly concerned with generalizations and with the formulation of a theory. It does not usually generate findings that have immediate applications in a practical level. Fundamental research is driven by curiosity and the desire to expand knowledge in the specific research area.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689" y="609601"/>
            <a:ext cx="5230621" cy="533400"/>
          </a:xfrm>
        </p:spPr>
        <p:txBody>
          <a:bodyPr>
            <a:normAutofit fontScale="90000"/>
          </a:bodyPr>
          <a:lstStyle/>
          <a:p>
            <a:r>
              <a:rPr lang="en-US" dirty="0" smtClean="0"/>
              <a:t>Qualities of a researcher</a:t>
            </a:r>
            <a:endParaRPr lang="en-US" dirty="0"/>
          </a:p>
        </p:txBody>
      </p:sp>
      <p:sp>
        <p:nvSpPr>
          <p:cNvPr id="3" name="Text Placeholder 2"/>
          <p:cNvSpPr>
            <a:spLocks noGrp="1"/>
          </p:cNvSpPr>
          <p:nvPr>
            <p:ph idx="1"/>
          </p:nvPr>
        </p:nvSpPr>
        <p:spPr>
          <a:xfrm>
            <a:off x="381000" y="1371600"/>
            <a:ext cx="8458200" cy="5105400"/>
          </a:xfrm>
        </p:spPr>
        <p:txBody>
          <a:bodyPr>
            <a:normAutofit fontScale="70000" lnSpcReduction="20000"/>
          </a:bodyPr>
          <a:lstStyle/>
          <a:p>
            <a:pPr marL="457200" indent="-457200">
              <a:buAutoNum type="arabicParenR"/>
            </a:pPr>
            <a:r>
              <a:rPr lang="en-US" dirty="0" smtClean="0"/>
              <a:t>  </a:t>
            </a:r>
            <a:r>
              <a:rPr lang="en-US" b="1" dirty="0" smtClean="0"/>
              <a:t>GENERAL QUALITIES</a:t>
            </a:r>
          </a:p>
          <a:p>
            <a:pPr marL="457200" indent="-457200">
              <a:buAutoNum type="arabicParenR"/>
            </a:pPr>
            <a:endParaRPr lang="en-US" dirty="0" smtClean="0"/>
          </a:p>
          <a:p>
            <a:pPr marL="457200" indent="-457200">
              <a:buAutoNum type="alphaLcParenR"/>
            </a:pPr>
            <a:r>
              <a:rPr lang="en-US" b="1" i="1" dirty="0" smtClean="0"/>
              <a:t>Scientific mind- </a:t>
            </a:r>
            <a:r>
              <a:rPr lang="en-US" dirty="0" smtClean="0"/>
              <a:t>he must have a scientific mind. He should not be influenced or guided by superficial facts. He must give up personal likes and dislikes. The research should be performed along scientific lines.</a:t>
            </a:r>
          </a:p>
          <a:p>
            <a:pPr marL="457200" indent="-457200">
              <a:buAutoNum type="alphaLcParenR"/>
            </a:pPr>
            <a:r>
              <a:rPr lang="en-US" b="1" i="1" dirty="0" smtClean="0"/>
              <a:t>Seeker of truth and knowledge- </a:t>
            </a:r>
            <a:r>
              <a:rPr lang="en-US" dirty="0" smtClean="0"/>
              <a:t>a researcher is a seeker of truth. So he himself must be truthful and sincere. He must be prepared  to make any type of sacrifice in terms of  time, money and  energy to find out the real truth.</a:t>
            </a:r>
          </a:p>
          <a:p>
            <a:pPr marL="457200" indent="-457200">
              <a:buAutoNum type="alphaLcParenR"/>
            </a:pPr>
            <a:r>
              <a:rPr lang="en-US" b="1" i="1" dirty="0" smtClean="0"/>
              <a:t>Alertness, insight and imagination- </a:t>
            </a:r>
            <a:r>
              <a:rPr lang="en-US" dirty="0" smtClean="0"/>
              <a:t>he must have the mind to work under all circumstances. A researcher should be accurate in observation, quick in perception and statement. He must be disciplined. And must have a high degree of imaginative power.       </a:t>
            </a:r>
          </a:p>
          <a:p>
            <a:pPr marL="457200" indent="-457200">
              <a:buNone/>
            </a:pPr>
            <a:r>
              <a:rPr lang="en-US" dirty="0" smtClean="0"/>
              <a:t>       </a:t>
            </a:r>
          </a:p>
          <a:p>
            <a:pPr marL="457200" indent="-457200">
              <a:buAutoNum type="arabicParenR"/>
            </a:pPr>
            <a:endParaRPr lang="en-US" dirty="0" smtClean="0"/>
          </a:p>
          <a:p>
            <a:pPr marL="457200" indent="-457200">
              <a:buAutoNum type="arabicParenR"/>
            </a:pPr>
            <a:endParaRPr lang="en-US" dirty="0" smtClean="0"/>
          </a:p>
          <a:p>
            <a:pPr marL="457200" indent="-457200">
              <a:buAutoNum type="arabicParenR"/>
            </a:pPr>
            <a:endParaRPr lang="en-US" dirty="0" smtClean="0"/>
          </a:p>
          <a:p>
            <a:pPr marL="457200" indent="-457200">
              <a:buAutoNum type="arabicParenR"/>
            </a:pPr>
            <a:endParaRPr lang="en-US" dirty="0" smtClean="0"/>
          </a:p>
          <a:p>
            <a:pPr marL="457200" indent="-457200">
              <a:buAutoNum type="arabicParenR"/>
            </a:pPr>
            <a:endParaRPr lang="en-US" dirty="0" smtClean="0"/>
          </a:p>
          <a:p>
            <a:pPr marL="457200" indent="-457200">
              <a:buAutoNum type="arabicParenR"/>
            </a:pPr>
            <a:endParaRPr lang="en-US" dirty="0" smtClean="0"/>
          </a:p>
          <a:p>
            <a:pPr marL="457200" indent="-457200">
              <a:buAutoNum type="arabicParenR"/>
            </a:pPr>
            <a:endParaRPr lang="en-US" dirty="0" smtClean="0"/>
          </a:p>
          <a:p>
            <a:pPr marL="457200" indent="-457200">
              <a:buAutoNum type="arabicParenR"/>
            </a:pPr>
            <a:endParaRPr lang="en-US" dirty="0" smtClean="0"/>
          </a:p>
          <a:p>
            <a:pPr marL="457200" indent="-457200">
              <a:buAutoNum type="arabicParen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838201"/>
            <a:ext cx="7924800" cy="5105400"/>
          </a:xfrm>
        </p:spPr>
        <p:txBody>
          <a:bodyPr>
            <a:normAutofit/>
          </a:bodyPr>
          <a:lstStyle/>
          <a:p>
            <a:pPr algn="l"/>
            <a:r>
              <a:rPr lang="en-US" i="1" dirty="0" smtClean="0"/>
              <a:t> </a:t>
            </a:r>
            <a:r>
              <a:rPr lang="en-US" b="1" i="1" dirty="0" smtClean="0">
                <a:solidFill>
                  <a:schemeClr val="tx1"/>
                </a:solidFill>
              </a:rPr>
              <a:t>d</a:t>
            </a:r>
            <a:r>
              <a:rPr lang="en-US" sz="2000" b="1" i="1" dirty="0" smtClean="0">
                <a:solidFill>
                  <a:schemeClr val="tx1"/>
                </a:solidFill>
              </a:rPr>
              <a:t>)  Quick power of understanding and ability for explaining-</a:t>
            </a:r>
            <a:r>
              <a:rPr lang="en-US" sz="2000" b="1" dirty="0" smtClean="0">
                <a:solidFill>
                  <a:schemeClr val="tx1"/>
                </a:solidFill>
              </a:rPr>
              <a:t> </a:t>
            </a:r>
            <a:r>
              <a:rPr lang="en-US" sz="2000" dirty="0" smtClean="0">
                <a:solidFill>
                  <a:schemeClr val="tx1"/>
                </a:solidFill>
              </a:rPr>
              <a:t>he must know his subject thoroughly. He must be a good conversationalist and must possess ability to put across ideas to others. He should  have the ability to grasp things quickly</a:t>
            </a:r>
          </a:p>
          <a:p>
            <a:endParaRPr lang="en-US" sz="2000" b="1" dirty="0" smtClean="0">
              <a:solidFill>
                <a:schemeClr val="tx1"/>
              </a:solidFill>
            </a:endParaRPr>
          </a:p>
          <a:p>
            <a:pPr marL="457200" indent="-457200" algn="l">
              <a:buAutoNum type="alphaUcParenR" startAt="5"/>
            </a:pPr>
            <a:r>
              <a:rPr lang="en-US" b="1" i="1" dirty="0" smtClean="0">
                <a:solidFill>
                  <a:schemeClr val="tx1"/>
                </a:solidFill>
              </a:rPr>
              <a:t>T</a:t>
            </a:r>
            <a:r>
              <a:rPr lang="en-US" sz="2000" b="1" i="1" dirty="0" smtClean="0">
                <a:solidFill>
                  <a:schemeClr val="tx1"/>
                </a:solidFill>
              </a:rPr>
              <a:t>rained and educated </a:t>
            </a:r>
            <a:r>
              <a:rPr lang="en-US" sz="2000" b="1" dirty="0" smtClean="0">
                <a:solidFill>
                  <a:schemeClr val="tx1"/>
                </a:solidFill>
              </a:rPr>
              <a:t>–</a:t>
            </a:r>
            <a:r>
              <a:rPr lang="en-US" sz="2000" dirty="0" smtClean="0">
                <a:solidFill>
                  <a:schemeClr val="tx1"/>
                </a:solidFill>
              </a:rPr>
              <a:t>a researcher must have good knowledge about his area of research. He must have sufficient experience and training to understand, analyze and solve the problem.</a:t>
            </a:r>
          </a:p>
          <a:p>
            <a:pPr marL="457200" indent="-457200">
              <a:buAutoNum type="alphaUcParenR" startAt="5"/>
            </a:pPr>
            <a:endParaRPr lang="en-US" sz="2000" b="1" dirty="0" smtClean="0">
              <a:solidFill>
                <a:schemeClr val="tx1"/>
              </a:solidFill>
            </a:endParaRPr>
          </a:p>
          <a:p>
            <a:pPr algn="l"/>
            <a:r>
              <a:rPr lang="en-US" sz="2000" b="1" i="1" dirty="0" smtClean="0">
                <a:solidFill>
                  <a:schemeClr val="tx1"/>
                </a:solidFill>
              </a:rPr>
              <a:t>F) Patient and educated- </a:t>
            </a:r>
            <a:r>
              <a:rPr lang="en-US" sz="2000" i="1" dirty="0" smtClean="0">
                <a:solidFill>
                  <a:schemeClr val="tx1"/>
                </a:solidFill>
              </a:rPr>
              <a:t>a researcher must have the quality of patience</a:t>
            </a:r>
            <a:r>
              <a:rPr lang="en-US" sz="2000" dirty="0" smtClean="0">
                <a:solidFill>
                  <a:schemeClr val="tx1"/>
                </a:solidFill>
              </a:rPr>
              <a:t>. A research combines in itself success and failure. A researcher must not feel defeated if the desired outcome does not  come forth at the expected time. Many years may be required to complete the project.</a:t>
            </a:r>
          </a:p>
          <a:p>
            <a:endParaRPr lang="en-US" sz="2400" b="1" dirty="0" smtClean="0">
              <a:solidFill>
                <a:schemeClr val="tx1"/>
              </a:solidFill>
            </a:endParaRP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SPECIFIC QUALITIES</a:t>
            </a:r>
            <a:endParaRPr lang="en-US" dirty="0"/>
          </a:p>
        </p:txBody>
      </p:sp>
      <p:sp>
        <p:nvSpPr>
          <p:cNvPr id="3" name="Text Placeholder 2"/>
          <p:cNvSpPr>
            <a:spLocks noGrp="1"/>
          </p:cNvSpPr>
          <p:nvPr>
            <p:ph idx="1"/>
          </p:nvPr>
        </p:nvSpPr>
        <p:spPr>
          <a:xfrm>
            <a:off x="228600" y="1143000"/>
            <a:ext cx="8686800" cy="5562600"/>
          </a:xfrm>
        </p:spPr>
        <p:txBody>
          <a:bodyPr>
            <a:normAutofit fontScale="70000" lnSpcReduction="20000"/>
          </a:bodyPr>
          <a:lstStyle/>
          <a:p>
            <a:r>
              <a:rPr lang="en-US" b="1" i="1" dirty="0" smtClean="0"/>
              <a:t>a) Knowledge of  the subject</a:t>
            </a:r>
            <a:r>
              <a:rPr lang="en-US" dirty="0" smtClean="0"/>
              <a:t>: the research worker should have</a:t>
            </a:r>
          </a:p>
          <a:p>
            <a:pPr>
              <a:buNone/>
            </a:pPr>
            <a:r>
              <a:rPr lang="en-US" dirty="0" smtClean="0"/>
              <a:t>   a complete knowledge of the subject under study. This knowledge helps him  in preparing forms of questionnaire   and schedule and getting proper information.</a:t>
            </a:r>
          </a:p>
          <a:p>
            <a:endParaRPr lang="en-US" dirty="0" smtClean="0"/>
          </a:p>
          <a:p>
            <a:r>
              <a:rPr lang="en-US" b="1" i="1" dirty="0" smtClean="0"/>
              <a:t>b) Knowledge of the technique of research</a:t>
            </a:r>
            <a:r>
              <a:rPr lang="en-US" dirty="0" smtClean="0"/>
              <a:t>-the researcher should also possess intimate knowledge of the technique that is to be applied to the problem. </a:t>
            </a:r>
          </a:p>
          <a:p>
            <a:endParaRPr lang="en-US" dirty="0" smtClean="0"/>
          </a:p>
          <a:p>
            <a:r>
              <a:rPr lang="en-US" b="1" i="1" dirty="0" smtClean="0"/>
              <a:t>c)Personal taste in the study</a:t>
            </a:r>
          </a:p>
          <a:p>
            <a:endParaRPr lang="en-US" dirty="0" smtClean="0"/>
          </a:p>
          <a:p>
            <a:r>
              <a:rPr lang="en-US" b="1" i="1" dirty="0" smtClean="0"/>
              <a:t>d) Unbiased attitude- </a:t>
            </a:r>
            <a:r>
              <a:rPr lang="en-US" dirty="0" smtClean="0"/>
              <a:t>he must maintain an open mind towards the subject under study</a:t>
            </a:r>
          </a:p>
          <a:p>
            <a:endParaRPr lang="en-US" dirty="0" smtClean="0"/>
          </a:p>
          <a:p>
            <a:r>
              <a:rPr lang="en-US" b="1" i="1" dirty="0" smtClean="0"/>
              <a:t>e)Familiarity about the informants- </a:t>
            </a:r>
            <a:r>
              <a:rPr lang="en-US" dirty="0" smtClean="0"/>
              <a:t>the researcher must be familiar with the people whom he is studying.</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689" y="609600"/>
            <a:ext cx="5230621" cy="492443"/>
          </a:xfrm>
        </p:spPr>
        <p:txBody>
          <a:bodyPr>
            <a:normAutofit fontScale="90000"/>
          </a:bodyPr>
          <a:lstStyle/>
          <a:p>
            <a:r>
              <a:rPr lang="en-US" b="1" dirty="0" smtClean="0">
                <a:solidFill>
                  <a:srgbClr val="002060"/>
                </a:solidFill>
              </a:rPr>
              <a:t>Problems in Business research</a:t>
            </a:r>
            <a:endParaRPr lang="en-US" b="1" dirty="0">
              <a:solidFill>
                <a:srgbClr val="002060"/>
              </a:solidFill>
            </a:endParaRPr>
          </a:p>
        </p:txBody>
      </p:sp>
      <p:sp>
        <p:nvSpPr>
          <p:cNvPr id="3" name="Text Placeholder 2"/>
          <p:cNvSpPr>
            <a:spLocks noGrp="1"/>
          </p:cNvSpPr>
          <p:nvPr>
            <p:ph idx="1"/>
          </p:nvPr>
        </p:nvSpPr>
        <p:spPr>
          <a:xfrm>
            <a:off x="304800" y="1295400"/>
            <a:ext cx="8525509" cy="5170646"/>
          </a:xfrm>
        </p:spPr>
        <p:txBody>
          <a:bodyPr>
            <a:normAutofit/>
          </a:bodyPr>
          <a:lstStyle/>
          <a:p>
            <a:r>
              <a:rPr lang="en-US" sz="2800" i="1" dirty="0" smtClean="0">
                <a:solidFill>
                  <a:srgbClr val="002060"/>
                </a:solidFill>
              </a:rPr>
              <a:t>1) Lack of training.</a:t>
            </a:r>
          </a:p>
          <a:p>
            <a:r>
              <a:rPr lang="en-US" sz="2800" i="1" dirty="0" smtClean="0">
                <a:solidFill>
                  <a:srgbClr val="002060"/>
                </a:solidFill>
              </a:rPr>
              <a:t>2) In sufficient interaction between university research departments and business establishments.</a:t>
            </a:r>
          </a:p>
          <a:p>
            <a:r>
              <a:rPr lang="en-US" sz="2800" i="1" dirty="0" smtClean="0">
                <a:solidFill>
                  <a:srgbClr val="002060"/>
                </a:solidFill>
              </a:rPr>
              <a:t>3) Reluctance on the part of business units to supply      information</a:t>
            </a:r>
          </a:p>
          <a:p>
            <a:r>
              <a:rPr lang="en-US" sz="2800" i="1" dirty="0" smtClean="0">
                <a:solidFill>
                  <a:srgbClr val="002060"/>
                </a:solidFill>
              </a:rPr>
              <a:t>4) Rivalries at university and departmental levels.</a:t>
            </a:r>
          </a:p>
          <a:p>
            <a:r>
              <a:rPr lang="en-US" sz="2800" i="1" dirty="0" smtClean="0">
                <a:solidFill>
                  <a:srgbClr val="002060"/>
                </a:solidFill>
              </a:rPr>
              <a:t>5) Inadequate secretarial assistance to researchers.</a:t>
            </a:r>
          </a:p>
          <a:p>
            <a:r>
              <a:rPr lang="en-US" sz="2800" i="1" dirty="0" smtClean="0">
                <a:solidFill>
                  <a:srgbClr val="002060"/>
                </a:solidFill>
              </a:rPr>
              <a:t>6) Unsatisfactory library facilities.</a:t>
            </a:r>
          </a:p>
          <a:p>
            <a:r>
              <a:rPr lang="en-US" sz="2800" i="1" dirty="0" smtClean="0">
                <a:solidFill>
                  <a:srgbClr val="002060"/>
                </a:solidFill>
              </a:rPr>
              <a:t>7) Unavailability of data published by government.</a:t>
            </a:r>
          </a:p>
          <a:p>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8260080" cy="1371600"/>
          </a:xfrm>
        </p:spPr>
        <p:txBody>
          <a:bodyPr>
            <a:normAutofit fontScale="90000"/>
          </a:bodyPr>
          <a:lstStyle/>
          <a:p>
            <a:r>
              <a:rPr lang="en-US" b="1" dirty="0" smtClean="0">
                <a:solidFill>
                  <a:srgbClr val="FF0000"/>
                </a:solidFill>
              </a:rPr>
              <a:t>Subjectivity and objectivity in research</a:t>
            </a:r>
            <a:endParaRPr lang="en-US" b="1" dirty="0">
              <a:solidFill>
                <a:srgbClr val="FF0000"/>
              </a:solidFill>
            </a:endParaRPr>
          </a:p>
        </p:txBody>
      </p:sp>
      <p:sp>
        <p:nvSpPr>
          <p:cNvPr id="3" name="Content Placeholder 2"/>
          <p:cNvSpPr>
            <a:spLocks noGrp="1"/>
          </p:cNvSpPr>
          <p:nvPr>
            <p:ph idx="1"/>
          </p:nvPr>
        </p:nvSpPr>
        <p:spPr>
          <a:xfrm>
            <a:off x="502920" y="1524000"/>
            <a:ext cx="8183880" cy="4800600"/>
          </a:xfrm>
        </p:spPr>
        <p:txBody>
          <a:bodyPr>
            <a:normAutofit/>
          </a:bodyPr>
          <a:lstStyle/>
          <a:p>
            <a:pPr>
              <a:buNone/>
            </a:pPr>
            <a:r>
              <a:rPr lang="en-US" dirty="0" smtClean="0"/>
              <a:t>    </a:t>
            </a:r>
            <a:r>
              <a:rPr lang="en-US" i="1" dirty="0" smtClean="0">
                <a:solidFill>
                  <a:srgbClr val="002060"/>
                </a:solidFill>
              </a:rPr>
              <a:t>subjective study is that in which the likes and dislike, feelings and attitudes of the investigator influence the study. while in objective study the investigator remains passive(accepting or allowing what happens, he does not view the subject of his study or the social phenomena from his subjective point of view</a:t>
            </a:r>
            <a:r>
              <a:rPr lang="en-US" dirty="0" smtClean="0">
                <a:solidFill>
                  <a:srgbClr val="002060"/>
                </a:solidFill>
              </a:rPr>
              <a:t>).</a:t>
            </a:r>
          </a:p>
          <a:p>
            <a:pPr>
              <a:buNone/>
            </a:pPr>
            <a:r>
              <a:rPr lang="en-US" dirty="0">
                <a:solidFill>
                  <a:srgbClr val="002060"/>
                </a:solidFill>
              </a:rPr>
              <a:t> </a:t>
            </a:r>
            <a:r>
              <a:rPr lang="en-US" dirty="0" smtClean="0">
                <a:solidFill>
                  <a:srgbClr val="002060"/>
                </a:solidFill>
              </a:rPr>
              <a:t>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14400" y="1219200"/>
            <a:ext cx="8461235" cy="7412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689090" y="2305811"/>
            <a:ext cx="182245" cy="273050"/>
          </a:xfrm>
          <a:custGeom>
            <a:avLst/>
            <a:gdLst/>
            <a:ahLst/>
            <a:cxnLst/>
            <a:rect l="l" t="t" r="r" b="b"/>
            <a:pathLst>
              <a:path w="182245" h="273050">
                <a:moveTo>
                  <a:pt x="90931" y="0"/>
                </a:moveTo>
                <a:lnTo>
                  <a:pt x="0" y="273050"/>
                </a:lnTo>
                <a:lnTo>
                  <a:pt x="182244" y="273050"/>
                </a:lnTo>
                <a:lnTo>
                  <a:pt x="91439" y="0"/>
                </a:lnTo>
                <a:lnTo>
                  <a:pt x="90931" y="0"/>
                </a:lnTo>
                <a:close/>
              </a:path>
            </a:pathLst>
          </a:custGeom>
          <a:ln w="10668">
            <a:solidFill>
              <a:srgbClr val="4579B8"/>
            </a:solidFill>
          </a:ln>
        </p:spPr>
        <p:txBody>
          <a:bodyPr wrap="square" lIns="0" tIns="0" rIns="0" bIns="0" rtlCol="0"/>
          <a:lstStyle/>
          <a:p>
            <a:endParaRPr/>
          </a:p>
        </p:txBody>
      </p:sp>
      <p:sp>
        <p:nvSpPr>
          <p:cNvPr id="5" name="object 5"/>
          <p:cNvSpPr/>
          <p:nvPr/>
        </p:nvSpPr>
        <p:spPr>
          <a:xfrm>
            <a:off x="1529333" y="2278633"/>
            <a:ext cx="183387" cy="2286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290054" y="2277617"/>
            <a:ext cx="188340" cy="19291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652009" y="2277617"/>
            <a:ext cx="188340" cy="19291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248279" y="2279014"/>
            <a:ext cx="334010" cy="450215"/>
          </a:xfrm>
          <a:custGeom>
            <a:avLst/>
            <a:gdLst/>
            <a:ahLst/>
            <a:cxnLst/>
            <a:rect l="l" t="t" r="r" b="b"/>
            <a:pathLst>
              <a:path w="334010" h="450214">
                <a:moveTo>
                  <a:pt x="168656" y="0"/>
                </a:moveTo>
                <a:lnTo>
                  <a:pt x="124555" y="4556"/>
                </a:lnTo>
                <a:lnTo>
                  <a:pt x="88265" y="18161"/>
                </a:lnTo>
                <a:lnTo>
                  <a:pt x="46884" y="52165"/>
                </a:lnTo>
                <a:lnTo>
                  <a:pt x="19256" y="99345"/>
                </a:lnTo>
                <a:lnTo>
                  <a:pt x="8128" y="137287"/>
                </a:lnTo>
                <a:lnTo>
                  <a:pt x="2016" y="178895"/>
                </a:lnTo>
                <a:lnTo>
                  <a:pt x="0" y="222885"/>
                </a:lnTo>
                <a:lnTo>
                  <a:pt x="480" y="248507"/>
                </a:lnTo>
                <a:lnTo>
                  <a:pt x="4393" y="295751"/>
                </a:lnTo>
                <a:lnTo>
                  <a:pt x="12543" y="337639"/>
                </a:lnTo>
                <a:lnTo>
                  <a:pt x="25929" y="373505"/>
                </a:lnTo>
                <a:lnTo>
                  <a:pt x="56768" y="415385"/>
                </a:lnTo>
                <a:lnTo>
                  <a:pt x="102254" y="441428"/>
                </a:lnTo>
                <a:lnTo>
                  <a:pt x="142172" y="449238"/>
                </a:lnTo>
                <a:lnTo>
                  <a:pt x="165226" y="450214"/>
                </a:lnTo>
                <a:lnTo>
                  <a:pt x="188325" y="449095"/>
                </a:lnTo>
                <a:lnTo>
                  <a:pt x="228520" y="440142"/>
                </a:lnTo>
                <a:lnTo>
                  <a:pt x="274748" y="411226"/>
                </a:lnTo>
                <a:lnTo>
                  <a:pt x="306931" y="367668"/>
                </a:lnTo>
                <a:lnTo>
                  <a:pt x="320940" y="331767"/>
                </a:lnTo>
                <a:lnTo>
                  <a:pt x="329348" y="291119"/>
                </a:lnTo>
                <a:lnTo>
                  <a:pt x="333488" y="247582"/>
                </a:lnTo>
                <a:lnTo>
                  <a:pt x="334009" y="224789"/>
                </a:lnTo>
                <a:lnTo>
                  <a:pt x="333509" y="200100"/>
                </a:lnTo>
                <a:lnTo>
                  <a:pt x="329509" y="154102"/>
                </a:lnTo>
                <a:lnTo>
                  <a:pt x="321389" y="112837"/>
                </a:lnTo>
                <a:lnTo>
                  <a:pt x="298957" y="61849"/>
                </a:lnTo>
                <a:lnTo>
                  <a:pt x="263203" y="25058"/>
                </a:lnTo>
                <a:lnTo>
                  <a:pt x="212359" y="4016"/>
                </a:lnTo>
                <a:lnTo>
                  <a:pt x="168656" y="0"/>
                </a:lnTo>
                <a:close/>
              </a:path>
            </a:pathLst>
          </a:custGeom>
          <a:ln w="10668">
            <a:solidFill>
              <a:srgbClr val="4579B8"/>
            </a:solidFill>
          </a:ln>
        </p:spPr>
        <p:txBody>
          <a:bodyPr wrap="square" lIns="0" tIns="0" rIns="0" bIns="0" rtlCol="0"/>
          <a:lstStyle/>
          <a:p>
            <a:endParaRPr/>
          </a:p>
        </p:txBody>
      </p:sp>
      <p:sp>
        <p:nvSpPr>
          <p:cNvPr id="9" name="object 9"/>
          <p:cNvSpPr/>
          <p:nvPr/>
        </p:nvSpPr>
        <p:spPr>
          <a:xfrm>
            <a:off x="7164831" y="2183257"/>
            <a:ext cx="476884" cy="645160"/>
          </a:xfrm>
          <a:custGeom>
            <a:avLst/>
            <a:gdLst/>
            <a:ahLst/>
            <a:cxnLst/>
            <a:rect l="l" t="t" r="r" b="b"/>
            <a:pathLst>
              <a:path w="476884" h="645160">
                <a:moveTo>
                  <a:pt x="38735" y="0"/>
                </a:moveTo>
                <a:lnTo>
                  <a:pt x="204977" y="0"/>
                </a:lnTo>
                <a:lnTo>
                  <a:pt x="217096" y="51"/>
                </a:lnTo>
                <a:lnTo>
                  <a:pt x="262382" y="2079"/>
                </a:lnTo>
                <a:lnTo>
                  <a:pt x="313245" y="10890"/>
                </a:lnTo>
                <a:lnTo>
                  <a:pt x="361134" y="29541"/>
                </a:lnTo>
                <a:lnTo>
                  <a:pt x="398907" y="57276"/>
                </a:lnTo>
                <a:lnTo>
                  <a:pt x="425517" y="94192"/>
                </a:lnTo>
                <a:lnTo>
                  <a:pt x="440372" y="140160"/>
                </a:lnTo>
                <a:lnTo>
                  <a:pt x="443229" y="176148"/>
                </a:lnTo>
                <a:lnTo>
                  <a:pt x="442727" y="191962"/>
                </a:lnTo>
                <a:lnTo>
                  <a:pt x="435101" y="234950"/>
                </a:lnTo>
                <a:lnTo>
                  <a:pt x="418474" y="271633"/>
                </a:lnTo>
                <a:lnTo>
                  <a:pt x="393271" y="301878"/>
                </a:lnTo>
                <a:lnTo>
                  <a:pt x="359755" y="325977"/>
                </a:lnTo>
                <a:lnTo>
                  <a:pt x="318643" y="343407"/>
                </a:lnTo>
                <a:lnTo>
                  <a:pt x="325762" y="347100"/>
                </a:lnTo>
                <a:lnTo>
                  <a:pt x="358013" y="371268"/>
                </a:lnTo>
                <a:lnTo>
                  <a:pt x="385625" y="407878"/>
                </a:lnTo>
                <a:lnTo>
                  <a:pt x="405243" y="446458"/>
                </a:lnTo>
                <a:lnTo>
                  <a:pt x="409956" y="457580"/>
                </a:lnTo>
                <a:lnTo>
                  <a:pt x="464058" y="584200"/>
                </a:lnTo>
                <a:lnTo>
                  <a:pt x="476503" y="622045"/>
                </a:lnTo>
                <a:lnTo>
                  <a:pt x="476503" y="625347"/>
                </a:lnTo>
                <a:lnTo>
                  <a:pt x="476503" y="629030"/>
                </a:lnTo>
                <a:lnTo>
                  <a:pt x="465074" y="640714"/>
                </a:lnTo>
                <a:lnTo>
                  <a:pt x="460121" y="642365"/>
                </a:lnTo>
                <a:lnTo>
                  <a:pt x="415851" y="645110"/>
                </a:lnTo>
                <a:lnTo>
                  <a:pt x="404114" y="645159"/>
                </a:lnTo>
                <a:lnTo>
                  <a:pt x="394182" y="645110"/>
                </a:lnTo>
                <a:lnTo>
                  <a:pt x="355981" y="642365"/>
                </a:lnTo>
                <a:lnTo>
                  <a:pt x="351154" y="640460"/>
                </a:lnTo>
                <a:lnTo>
                  <a:pt x="346456" y="638682"/>
                </a:lnTo>
                <a:lnTo>
                  <a:pt x="336042" y="623315"/>
                </a:lnTo>
                <a:lnTo>
                  <a:pt x="278511" y="479932"/>
                </a:lnTo>
                <a:lnTo>
                  <a:pt x="258191" y="436752"/>
                </a:lnTo>
                <a:lnTo>
                  <a:pt x="236093" y="405256"/>
                </a:lnTo>
                <a:lnTo>
                  <a:pt x="199737" y="383266"/>
                </a:lnTo>
                <a:lnTo>
                  <a:pt x="171323" y="379729"/>
                </a:lnTo>
                <a:lnTo>
                  <a:pt x="130556" y="379729"/>
                </a:lnTo>
                <a:lnTo>
                  <a:pt x="130556" y="624331"/>
                </a:lnTo>
                <a:lnTo>
                  <a:pt x="130556" y="627633"/>
                </a:lnTo>
                <a:lnTo>
                  <a:pt x="116713" y="639698"/>
                </a:lnTo>
                <a:lnTo>
                  <a:pt x="111760" y="641350"/>
                </a:lnTo>
                <a:lnTo>
                  <a:pt x="65024" y="645159"/>
                </a:lnTo>
                <a:lnTo>
                  <a:pt x="55995" y="645084"/>
                </a:lnTo>
                <a:lnTo>
                  <a:pt x="13462" y="639698"/>
                </a:lnTo>
                <a:lnTo>
                  <a:pt x="8509" y="638047"/>
                </a:lnTo>
                <a:lnTo>
                  <a:pt x="4952" y="635888"/>
                </a:lnTo>
                <a:lnTo>
                  <a:pt x="3048" y="633348"/>
                </a:lnTo>
                <a:lnTo>
                  <a:pt x="1016" y="630681"/>
                </a:lnTo>
                <a:lnTo>
                  <a:pt x="0" y="627633"/>
                </a:lnTo>
                <a:lnTo>
                  <a:pt x="0" y="624331"/>
                </a:lnTo>
                <a:lnTo>
                  <a:pt x="0" y="41147"/>
                </a:lnTo>
                <a:lnTo>
                  <a:pt x="17107" y="5411"/>
                </a:lnTo>
                <a:lnTo>
                  <a:pt x="30874" y="597"/>
                </a:lnTo>
                <a:lnTo>
                  <a:pt x="38735" y="0"/>
                </a:lnTo>
                <a:close/>
              </a:path>
            </a:pathLst>
          </a:custGeom>
          <a:ln w="10668">
            <a:solidFill>
              <a:srgbClr val="4579B8"/>
            </a:solidFill>
          </a:ln>
        </p:spPr>
        <p:txBody>
          <a:bodyPr wrap="square" lIns="0" tIns="0" rIns="0" bIns="0" rtlCol="0"/>
          <a:lstStyle/>
          <a:p>
            <a:endParaRPr/>
          </a:p>
        </p:txBody>
      </p:sp>
      <p:sp>
        <p:nvSpPr>
          <p:cNvPr id="10" name="object 10"/>
          <p:cNvSpPr/>
          <p:nvPr/>
        </p:nvSpPr>
        <p:spPr>
          <a:xfrm>
            <a:off x="6066028" y="2183257"/>
            <a:ext cx="381000" cy="642620"/>
          </a:xfrm>
          <a:custGeom>
            <a:avLst/>
            <a:gdLst/>
            <a:ahLst/>
            <a:cxnLst/>
            <a:rect l="l" t="t" r="r" b="b"/>
            <a:pathLst>
              <a:path w="381000" h="642619">
                <a:moveTo>
                  <a:pt x="38735" y="0"/>
                </a:moveTo>
                <a:lnTo>
                  <a:pt x="359410" y="0"/>
                </a:lnTo>
                <a:lnTo>
                  <a:pt x="362331" y="0"/>
                </a:lnTo>
                <a:lnTo>
                  <a:pt x="364998" y="762"/>
                </a:lnTo>
                <a:lnTo>
                  <a:pt x="367284" y="2412"/>
                </a:lnTo>
                <a:lnTo>
                  <a:pt x="369697" y="4063"/>
                </a:lnTo>
                <a:lnTo>
                  <a:pt x="371601" y="6984"/>
                </a:lnTo>
                <a:lnTo>
                  <a:pt x="373252" y="11175"/>
                </a:lnTo>
                <a:lnTo>
                  <a:pt x="374904" y="15239"/>
                </a:lnTo>
                <a:lnTo>
                  <a:pt x="376174" y="20573"/>
                </a:lnTo>
                <a:lnTo>
                  <a:pt x="377063" y="27050"/>
                </a:lnTo>
                <a:lnTo>
                  <a:pt x="377825" y="33527"/>
                </a:lnTo>
                <a:lnTo>
                  <a:pt x="378206" y="41655"/>
                </a:lnTo>
                <a:lnTo>
                  <a:pt x="378206" y="51562"/>
                </a:lnTo>
                <a:lnTo>
                  <a:pt x="378206" y="60832"/>
                </a:lnTo>
                <a:lnTo>
                  <a:pt x="373252" y="90804"/>
                </a:lnTo>
                <a:lnTo>
                  <a:pt x="371601" y="94741"/>
                </a:lnTo>
                <a:lnTo>
                  <a:pt x="369697" y="97662"/>
                </a:lnTo>
                <a:lnTo>
                  <a:pt x="367284" y="99440"/>
                </a:lnTo>
                <a:lnTo>
                  <a:pt x="364998" y="101345"/>
                </a:lnTo>
                <a:lnTo>
                  <a:pt x="362331" y="102234"/>
                </a:lnTo>
                <a:lnTo>
                  <a:pt x="359410" y="102234"/>
                </a:lnTo>
                <a:lnTo>
                  <a:pt x="130048" y="102234"/>
                </a:lnTo>
                <a:lnTo>
                  <a:pt x="130048" y="259079"/>
                </a:lnTo>
                <a:lnTo>
                  <a:pt x="324104" y="259079"/>
                </a:lnTo>
                <a:lnTo>
                  <a:pt x="327151" y="259079"/>
                </a:lnTo>
                <a:lnTo>
                  <a:pt x="338582" y="270255"/>
                </a:lnTo>
                <a:lnTo>
                  <a:pt x="340233" y="274065"/>
                </a:lnTo>
                <a:lnTo>
                  <a:pt x="341375" y="279145"/>
                </a:lnTo>
                <a:lnTo>
                  <a:pt x="342264" y="285622"/>
                </a:lnTo>
                <a:lnTo>
                  <a:pt x="343154" y="292100"/>
                </a:lnTo>
                <a:lnTo>
                  <a:pt x="343535" y="299973"/>
                </a:lnTo>
                <a:lnTo>
                  <a:pt x="343535" y="309244"/>
                </a:lnTo>
                <a:lnTo>
                  <a:pt x="343535" y="318769"/>
                </a:lnTo>
                <a:lnTo>
                  <a:pt x="343154" y="326770"/>
                </a:lnTo>
                <a:lnTo>
                  <a:pt x="342264" y="332993"/>
                </a:lnTo>
                <a:lnTo>
                  <a:pt x="341375" y="339343"/>
                </a:lnTo>
                <a:lnTo>
                  <a:pt x="340233" y="344296"/>
                </a:lnTo>
                <a:lnTo>
                  <a:pt x="338582" y="348106"/>
                </a:lnTo>
                <a:lnTo>
                  <a:pt x="336931" y="351916"/>
                </a:lnTo>
                <a:lnTo>
                  <a:pt x="334772" y="354710"/>
                </a:lnTo>
                <a:lnTo>
                  <a:pt x="332359" y="356362"/>
                </a:lnTo>
                <a:lnTo>
                  <a:pt x="329819" y="358013"/>
                </a:lnTo>
                <a:lnTo>
                  <a:pt x="327151" y="358775"/>
                </a:lnTo>
                <a:lnTo>
                  <a:pt x="324104" y="358775"/>
                </a:lnTo>
                <a:lnTo>
                  <a:pt x="130048" y="358775"/>
                </a:lnTo>
                <a:lnTo>
                  <a:pt x="130048" y="540003"/>
                </a:lnTo>
                <a:lnTo>
                  <a:pt x="361314" y="540003"/>
                </a:lnTo>
                <a:lnTo>
                  <a:pt x="364363" y="540003"/>
                </a:lnTo>
                <a:lnTo>
                  <a:pt x="375793" y="551433"/>
                </a:lnTo>
                <a:lnTo>
                  <a:pt x="377444" y="555370"/>
                </a:lnTo>
                <a:lnTo>
                  <a:pt x="378713" y="560577"/>
                </a:lnTo>
                <a:lnTo>
                  <a:pt x="379475" y="567054"/>
                </a:lnTo>
                <a:lnTo>
                  <a:pt x="380364" y="573531"/>
                </a:lnTo>
                <a:lnTo>
                  <a:pt x="380746" y="581532"/>
                </a:lnTo>
                <a:lnTo>
                  <a:pt x="380746" y="591057"/>
                </a:lnTo>
                <a:lnTo>
                  <a:pt x="380746" y="600709"/>
                </a:lnTo>
                <a:lnTo>
                  <a:pt x="380364" y="608710"/>
                </a:lnTo>
                <a:lnTo>
                  <a:pt x="379475" y="615188"/>
                </a:lnTo>
                <a:lnTo>
                  <a:pt x="378713" y="621664"/>
                </a:lnTo>
                <a:lnTo>
                  <a:pt x="377444" y="626871"/>
                </a:lnTo>
                <a:lnTo>
                  <a:pt x="375793" y="630808"/>
                </a:lnTo>
                <a:lnTo>
                  <a:pt x="374142" y="634745"/>
                </a:lnTo>
                <a:lnTo>
                  <a:pt x="372110" y="637666"/>
                </a:lnTo>
                <a:lnTo>
                  <a:pt x="369570" y="639571"/>
                </a:lnTo>
                <a:lnTo>
                  <a:pt x="367030" y="641350"/>
                </a:lnTo>
                <a:lnTo>
                  <a:pt x="364363" y="642238"/>
                </a:lnTo>
                <a:lnTo>
                  <a:pt x="361314" y="642238"/>
                </a:lnTo>
                <a:lnTo>
                  <a:pt x="38735" y="642238"/>
                </a:lnTo>
                <a:lnTo>
                  <a:pt x="2825" y="619839"/>
                </a:lnTo>
                <a:lnTo>
                  <a:pt x="0" y="601090"/>
                </a:lnTo>
                <a:lnTo>
                  <a:pt x="0" y="41147"/>
                </a:lnTo>
                <a:lnTo>
                  <a:pt x="17107" y="5411"/>
                </a:lnTo>
                <a:lnTo>
                  <a:pt x="30874" y="597"/>
                </a:lnTo>
                <a:lnTo>
                  <a:pt x="38735" y="0"/>
                </a:lnTo>
                <a:close/>
              </a:path>
            </a:pathLst>
          </a:custGeom>
          <a:ln w="10668">
            <a:solidFill>
              <a:srgbClr val="4579B8"/>
            </a:solidFill>
          </a:ln>
        </p:spPr>
        <p:txBody>
          <a:bodyPr wrap="square" lIns="0" tIns="0" rIns="0" bIns="0" rtlCol="0"/>
          <a:lstStyle/>
          <a:p>
            <a:endParaRPr/>
          </a:p>
        </p:txBody>
      </p:sp>
      <p:sp>
        <p:nvSpPr>
          <p:cNvPr id="11" name="object 11"/>
          <p:cNvSpPr/>
          <p:nvPr/>
        </p:nvSpPr>
        <p:spPr>
          <a:xfrm>
            <a:off x="5099811" y="2183257"/>
            <a:ext cx="381000" cy="642620"/>
          </a:xfrm>
          <a:custGeom>
            <a:avLst/>
            <a:gdLst/>
            <a:ahLst/>
            <a:cxnLst/>
            <a:rect l="l" t="t" r="r" b="b"/>
            <a:pathLst>
              <a:path w="381000" h="642619">
                <a:moveTo>
                  <a:pt x="38735" y="0"/>
                </a:moveTo>
                <a:lnTo>
                  <a:pt x="359410" y="0"/>
                </a:lnTo>
                <a:lnTo>
                  <a:pt x="362330" y="0"/>
                </a:lnTo>
                <a:lnTo>
                  <a:pt x="364998" y="762"/>
                </a:lnTo>
                <a:lnTo>
                  <a:pt x="367284" y="2412"/>
                </a:lnTo>
                <a:lnTo>
                  <a:pt x="369697" y="4063"/>
                </a:lnTo>
                <a:lnTo>
                  <a:pt x="371601" y="6984"/>
                </a:lnTo>
                <a:lnTo>
                  <a:pt x="373252" y="11175"/>
                </a:lnTo>
                <a:lnTo>
                  <a:pt x="374903" y="15239"/>
                </a:lnTo>
                <a:lnTo>
                  <a:pt x="376174" y="20573"/>
                </a:lnTo>
                <a:lnTo>
                  <a:pt x="377063" y="27050"/>
                </a:lnTo>
                <a:lnTo>
                  <a:pt x="377825" y="33527"/>
                </a:lnTo>
                <a:lnTo>
                  <a:pt x="378205" y="41655"/>
                </a:lnTo>
                <a:lnTo>
                  <a:pt x="378205" y="51562"/>
                </a:lnTo>
                <a:lnTo>
                  <a:pt x="378205" y="60832"/>
                </a:lnTo>
                <a:lnTo>
                  <a:pt x="373252" y="90804"/>
                </a:lnTo>
                <a:lnTo>
                  <a:pt x="371601" y="94741"/>
                </a:lnTo>
                <a:lnTo>
                  <a:pt x="369697" y="97662"/>
                </a:lnTo>
                <a:lnTo>
                  <a:pt x="367284" y="99440"/>
                </a:lnTo>
                <a:lnTo>
                  <a:pt x="364998" y="101345"/>
                </a:lnTo>
                <a:lnTo>
                  <a:pt x="362330" y="102234"/>
                </a:lnTo>
                <a:lnTo>
                  <a:pt x="359410" y="102234"/>
                </a:lnTo>
                <a:lnTo>
                  <a:pt x="130048" y="102234"/>
                </a:lnTo>
                <a:lnTo>
                  <a:pt x="130048" y="259079"/>
                </a:lnTo>
                <a:lnTo>
                  <a:pt x="324103" y="259079"/>
                </a:lnTo>
                <a:lnTo>
                  <a:pt x="327151" y="259079"/>
                </a:lnTo>
                <a:lnTo>
                  <a:pt x="343535" y="299973"/>
                </a:lnTo>
                <a:lnTo>
                  <a:pt x="343535" y="309244"/>
                </a:lnTo>
                <a:lnTo>
                  <a:pt x="343535" y="318769"/>
                </a:lnTo>
                <a:lnTo>
                  <a:pt x="343153" y="326770"/>
                </a:lnTo>
                <a:lnTo>
                  <a:pt x="342264" y="332993"/>
                </a:lnTo>
                <a:lnTo>
                  <a:pt x="341375" y="339343"/>
                </a:lnTo>
                <a:lnTo>
                  <a:pt x="327151" y="358775"/>
                </a:lnTo>
                <a:lnTo>
                  <a:pt x="324103" y="358775"/>
                </a:lnTo>
                <a:lnTo>
                  <a:pt x="130048" y="358775"/>
                </a:lnTo>
                <a:lnTo>
                  <a:pt x="130048" y="540003"/>
                </a:lnTo>
                <a:lnTo>
                  <a:pt x="361314" y="540003"/>
                </a:lnTo>
                <a:lnTo>
                  <a:pt x="364363" y="540003"/>
                </a:lnTo>
                <a:lnTo>
                  <a:pt x="375792" y="551433"/>
                </a:lnTo>
                <a:lnTo>
                  <a:pt x="377443" y="555370"/>
                </a:lnTo>
                <a:lnTo>
                  <a:pt x="378713" y="560577"/>
                </a:lnTo>
                <a:lnTo>
                  <a:pt x="379475" y="567054"/>
                </a:lnTo>
                <a:lnTo>
                  <a:pt x="380364" y="573531"/>
                </a:lnTo>
                <a:lnTo>
                  <a:pt x="380746" y="581532"/>
                </a:lnTo>
                <a:lnTo>
                  <a:pt x="380746" y="591057"/>
                </a:lnTo>
                <a:lnTo>
                  <a:pt x="380746" y="600709"/>
                </a:lnTo>
                <a:lnTo>
                  <a:pt x="380364" y="608710"/>
                </a:lnTo>
                <a:lnTo>
                  <a:pt x="379475" y="615188"/>
                </a:lnTo>
                <a:lnTo>
                  <a:pt x="378713" y="621664"/>
                </a:lnTo>
                <a:lnTo>
                  <a:pt x="377443" y="626871"/>
                </a:lnTo>
                <a:lnTo>
                  <a:pt x="375792" y="630808"/>
                </a:lnTo>
                <a:lnTo>
                  <a:pt x="374141" y="634745"/>
                </a:lnTo>
                <a:lnTo>
                  <a:pt x="372110" y="637666"/>
                </a:lnTo>
                <a:lnTo>
                  <a:pt x="369570" y="639571"/>
                </a:lnTo>
                <a:lnTo>
                  <a:pt x="367029" y="641350"/>
                </a:lnTo>
                <a:lnTo>
                  <a:pt x="364363" y="642238"/>
                </a:lnTo>
                <a:lnTo>
                  <a:pt x="361314" y="642238"/>
                </a:lnTo>
                <a:lnTo>
                  <a:pt x="38735" y="642238"/>
                </a:lnTo>
                <a:lnTo>
                  <a:pt x="2825" y="619839"/>
                </a:lnTo>
                <a:lnTo>
                  <a:pt x="0" y="601090"/>
                </a:lnTo>
                <a:lnTo>
                  <a:pt x="0" y="41147"/>
                </a:lnTo>
                <a:lnTo>
                  <a:pt x="17107" y="5411"/>
                </a:lnTo>
                <a:lnTo>
                  <a:pt x="30874" y="597"/>
                </a:lnTo>
                <a:lnTo>
                  <a:pt x="38735" y="0"/>
                </a:lnTo>
                <a:close/>
              </a:path>
            </a:pathLst>
          </a:custGeom>
          <a:ln w="10668">
            <a:solidFill>
              <a:srgbClr val="4579B8"/>
            </a:solidFill>
          </a:ln>
        </p:spPr>
        <p:txBody>
          <a:bodyPr wrap="square" lIns="0" tIns="0" rIns="0" bIns="0" rtlCol="0"/>
          <a:lstStyle/>
          <a:p>
            <a:endParaRPr/>
          </a:p>
        </p:txBody>
      </p:sp>
      <p:sp>
        <p:nvSpPr>
          <p:cNvPr id="12" name="object 12"/>
          <p:cNvSpPr/>
          <p:nvPr/>
        </p:nvSpPr>
        <p:spPr>
          <a:xfrm>
            <a:off x="4526788" y="2183257"/>
            <a:ext cx="476884" cy="645160"/>
          </a:xfrm>
          <a:custGeom>
            <a:avLst/>
            <a:gdLst/>
            <a:ahLst/>
            <a:cxnLst/>
            <a:rect l="l" t="t" r="r" b="b"/>
            <a:pathLst>
              <a:path w="476885" h="645160">
                <a:moveTo>
                  <a:pt x="38735" y="0"/>
                </a:moveTo>
                <a:lnTo>
                  <a:pt x="204977" y="0"/>
                </a:lnTo>
                <a:lnTo>
                  <a:pt x="217096" y="51"/>
                </a:lnTo>
                <a:lnTo>
                  <a:pt x="262381" y="2079"/>
                </a:lnTo>
                <a:lnTo>
                  <a:pt x="313245" y="10890"/>
                </a:lnTo>
                <a:lnTo>
                  <a:pt x="361134" y="29541"/>
                </a:lnTo>
                <a:lnTo>
                  <a:pt x="398907" y="57276"/>
                </a:lnTo>
                <a:lnTo>
                  <a:pt x="425517" y="94192"/>
                </a:lnTo>
                <a:lnTo>
                  <a:pt x="440372" y="140160"/>
                </a:lnTo>
                <a:lnTo>
                  <a:pt x="443229" y="176148"/>
                </a:lnTo>
                <a:lnTo>
                  <a:pt x="442727" y="191962"/>
                </a:lnTo>
                <a:lnTo>
                  <a:pt x="435101" y="234950"/>
                </a:lnTo>
                <a:lnTo>
                  <a:pt x="418474" y="271633"/>
                </a:lnTo>
                <a:lnTo>
                  <a:pt x="393271" y="301878"/>
                </a:lnTo>
                <a:lnTo>
                  <a:pt x="359755" y="325977"/>
                </a:lnTo>
                <a:lnTo>
                  <a:pt x="318642" y="343407"/>
                </a:lnTo>
                <a:lnTo>
                  <a:pt x="325762" y="347100"/>
                </a:lnTo>
                <a:lnTo>
                  <a:pt x="358013" y="371268"/>
                </a:lnTo>
                <a:lnTo>
                  <a:pt x="385625" y="407878"/>
                </a:lnTo>
                <a:lnTo>
                  <a:pt x="405243" y="446458"/>
                </a:lnTo>
                <a:lnTo>
                  <a:pt x="409956" y="457580"/>
                </a:lnTo>
                <a:lnTo>
                  <a:pt x="464058" y="584200"/>
                </a:lnTo>
                <a:lnTo>
                  <a:pt x="476503" y="622045"/>
                </a:lnTo>
                <a:lnTo>
                  <a:pt x="476503" y="625347"/>
                </a:lnTo>
                <a:lnTo>
                  <a:pt x="476503" y="629030"/>
                </a:lnTo>
                <a:lnTo>
                  <a:pt x="465074" y="640714"/>
                </a:lnTo>
                <a:lnTo>
                  <a:pt x="460121" y="642365"/>
                </a:lnTo>
                <a:lnTo>
                  <a:pt x="415851" y="645110"/>
                </a:lnTo>
                <a:lnTo>
                  <a:pt x="404113" y="645159"/>
                </a:lnTo>
                <a:lnTo>
                  <a:pt x="394182" y="645110"/>
                </a:lnTo>
                <a:lnTo>
                  <a:pt x="355981" y="642365"/>
                </a:lnTo>
                <a:lnTo>
                  <a:pt x="351154" y="640460"/>
                </a:lnTo>
                <a:lnTo>
                  <a:pt x="346456" y="638682"/>
                </a:lnTo>
                <a:lnTo>
                  <a:pt x="336041" y="623315"/>
                </a:lnTo>
                <a:lnTo>
                  <a:pt x="278511" y="479932"/>
                </a:lnTo>
                <a:lnTo>
                  <a:pt x="258190" y="436752"/>
                </a:lnTo>
                <a:lnTo>
                  <a:pt x="236092" y="405256"/>
                </a:lnTo>
                <a:lnTo>
                  <a:pt x="199737" y="383266"/>
                </a:lnTo>
                <a:lnTo>
                  <a:pt x="171323" y="379729"/>
                </a:lnTo>
                <a:lnTo>
                  <a:pt x="130556" y="379729"/>
                </a:lnTo>
                <a:lnTo>
                  <a:pt x="130556" y="624331"/>
                </a:lnTo>
                <a:lnTo>
                  <a:pt x="130556" y="627633"/>
                </a:lnTo>
                <a:lnTo>
                  <a:pt x="116712" y="639698"/>
                </a:lnTo>
                <a:lnTo>
                  <a:pt x="111760" y="641350"/>
                </a:lnTo>
                <a:lnTo>
                  <a:pt x="65024" y="645159"/>
                </a:lnTo>
                <a:lnTo>
                  <a:pt x="55995" y="645084"/>
                </a:lnTo>
                <a:lnTo>
                  <a:pt x="13462" y="639698"/>
                </a:lnTo>
                <a:lnTo>
                  <a:pt x="8509" y="638047"/>
                </a:lnTo>
                <a:lnTo>
                  <a:pt x="4952" y="635888"/>
                </a:lnTo>
                <a:lnTo>
                  <a:pt x="3048" y="633348"/>
                </a:lnTo>
                <a:lnTo>
                  <a:pt x="1015" y="630681"/>
                </a:lnTo>
                <a:lnTo>
                  <a:pt x="0" y="627633"/>
                </a:lnTo>
                <a:lnTo>
                  <a:pt x="0" y="624331"/>
                </a:lnTo>
                <a:lnTo>
                  <a:pt x="0" y="41147"/>
                </a:lnTo>
                <a:lnTo>
                  <a:pt x="17107" y="5411"/>
                </a:lnTo>
                <a:lnTo>
                  <a:pt x="30874" y="597"/>
                </a:lnTo>
                <a:lnTo>
                  <a:pt x="38735" y="0"/>
                </a:lnTo>
                <a:close/>
              </a:path>
            </a:pathLst>
          </a:custGeom>
          <a:ln w="10668">
            <a:solidFill>
              <a:srgbClr val="4579B8"/>
            </a:solidFill>
          </a:ln>
        </p:spPr>
        <p:txBody>
          <a:bodyPr wrap="square" lIns="0" tIns="0" rIns="0" bIns="0" rtlCol="0"/>
          <a:lstStyle/>
          <a:p>
            <a:endParaRPr/>
          </a:p>
        </p:txBody>
      </p:sp>
      <p:sp>
        <p:nvSpPr>
          <p:cNvPr id="13" name="object 13"/>
          <p:cNvSpPr/>
          <p:nvPr/>
        </p:nvSpPr>
        <p:spPr>
          <a:xfrm>
            <a:off x="3828796" y="2183257"/>
            <a:ext cx="360680" cy="645160"/>
          </a:xfrm>
          <a:custGeom>
            <a:avLst/>
            <a:gdLst/>
            <a:ahLst/>
            <a:cxnLst/>
            <a:rect l="l" t="t" r="r" b="b"/>
            <a:pathLst>
              <a:path w="360679" h="645160">
                <a:moveTo>
                  <a:pt x="38734" y="0"/>
                </a:moveTo>
                <a:lnTo>
                  <a:pt x="340994" y="0"/>
                </a:lnTo>
                <a:lnTo>
                  <a:pt x="344042" y="0"/>
                </a:lnTo>
                <a:lnTo>
                  <a:pt x="346709" y="888"/>
                </a:lnTo>
                <a:lnTo>
                  <a:pt x="360425" y="43687"/>
                </a:lnTo>
                <a:lnTo>
                  <a:pt x="360425" y="53593"/>
                </a:lnTo>
                <a:lnTo>
                  <a:pt x="360425" y="63500"/>
                </a:lnTo>
                <a:lnTo>
                  <a:pt x="351281" y="101726"/>
                </a:lnTo>
                <a:lnTo>
                  <a:pt x="344042" y="106679"/>
                </a:lnTo>
                <a:lnTo>
                  <a:pt x="340994" y="106679"/>
                </a:lnTo>
                <a:lnTo>
                  <a:pt x="131063" y="106679"/>
                </a:lnTo>
                <a:lnTo>
                  <a:pt x="131063" y="279400"/>
                </a:lnTo>
                <a:lnTo>
                  <a:pt x="328167" y="279400"/>
                </a:lnTo>
                <a:lnTo>
                  <a:pt x="331088" y="279400"/>
                </a:lnTo>
                <a:lnTo>
                  <a:pt x="333755" y="280288"/>
                </a:lnTo>
                <a:lnTo>
                  <a:pt x="336041" y="281939"/>
                </a:lnTo>
                <a:lnTo>
                  <a:pt x="338327" y="283590"/>
                </a:lnTo>
                <a:lnTo>
                  <a:pt x="340487" y="286384"/>
                </a:lnTo>
                <a:lnTo>
                  <a:pt x="342264" y="290321"/>
                </a:lnTo>
                <a:lnTo>
                  <a:pt x="344042" y="294258"/>
                </a:lnTo>
                <a:lnTo>
                  <a:pt x="345439" y="299592"/>
                </a:lnTo>
                <a:lnTo>
                  <a:pt x="346201" y="306196"/>
                </a:lnTo>
                <a:lnTo>
                  <a:pt x="347090" y="312800"/>
                </a:lnTo>
                <a:lnTo>
                  <a:pt x="347471" y="321055"/>
                </a:lnTo>
                <a:lnTo>
                  <a:pt x="347471" y="331088"/>
                </a:lnTo>
                <a:lnTo>
                  <a:pt x="347471" y="340994"/>
                </a:lnTo>
                <a:lnTo>
                  <a:pt x="347090" y="349250"/>
                </a:lnTo>
                <a:lnTo>
                  <a:pt x="346201" y="355853"/>
                </a:lnTo>
                <a:lnTo>
                  <a:pt x="345439" y="362457"/>
                </a:lnTo>
                <a:lnTo>
                  <a:pt x="336041" y="381380"/>
                </a:lnTo>
                <a:lnTo>
                  <a:pt x="333755" y="383285"/>
                </a:lnTo>
                <a:lnTo>
                  <a:pt x="331088" y="384175"/>
                </a:lnTo>
                <a:lnTo>
                  <a:pt x="328167" y="384175"/>
                </a:lnTo>
                <a:lnTo>
                  <a:pt x="131063" y="384175"/>
                </a:lnTo>
                <a:lnTo>
                  <a:pt x="131063" y="623315"/>
                </a:lnTo>
                <a:lnTo>
                  <a:pt x="131063" y="626998"/>
                </a:lnTo>
                <a:lnTo>
                  <a:pt x="130048" y="630173"/>
                </a:lnTo>
                <a:lnTo>
                  <a:pt x="90660" y="644409"/>
                </a:lnTo>
                <a:lnTo>
                  <a:pt x="65531" y="645159"/>
                </a:lnTo>
                <a:lnTo>
                  <a:pt x="56485" y="645084"/>
                </a:lnTo>
                <a:lnTo>
                  <a:pt x="13969" y="639571"/>
                </a:lnTo>
                <a:lnTo>
                  <a:pt x="0" y="626998"/>
                </a:lnTo>
                <a:lnTo>
                  <a:pt x="0" y="623315"/>
                </a:lnTo>
                <a:lnTo>
                  <a:pt x="0" y="41147"/>
                </a:lnTo>
                <a:lnTo>
                  <a:pt x="17107" y="5411"/>
                </a:lnTo>
                <a:lnTo>
                  <a:pt x="30874" y="597"/>
                </a:lnTo>
                <a:lnTo>
                  <a:pt x="38734" y="0"/>
                </a:lnTo>
                <a:close/>
              </a:path>
            </a:pathLst>
          </a:custGeom>
          <a:ln w="10667">
            <a:solidFill>
              <a:srgbClr val="4579B8"/>
            </a:solidFill>
          </a:ln>
        </p:spPr>
        <p:txBody>
          <a:bodyPr wrap="square" lIns="0" tIns="0" rIns="0" bIns="0" rtlCol="0"/>
          <a:lstStyle/>
          <a:p>
            <a:endParaRPr/>
          </a:p>
        </p:txBody>
      </p:sp>
      <p:sp>
        <p:nvSpPr>
          <p:cNvPr id="14" name="object 14"/>
          <p:cNvSpPr/>
          <p:nvPr/>
        </p:nvSpPr>
        <p:spPr>
          <a:xfrm>
            <a:off x="1945132" y="2183257"/>
            <a:ext cx="381000" cy="642620"/>
          </a:xfrm>
          <a:custGeom>
            <a:avLst/>
            <a:gdLst/>
            <a:ahLst/>
            <a:cxnLst/>
            <a:rect l="l" t="t" r="r" b="b"/>
            <a:pathLst>
              <a:path w="381000" h="642619">
                <a:moveTo>
                  <a:pt x="38735" y="0"/>
                </a:moveTo>
                <a:lnTo>
                  <a:pt x="359410" y="0"/>
                </a:lnTo>
                <a:lnTo>
                  <a:pt x="362331" y="0"/>
                </a:lnTo>
                <a:lnTo>
                  <a:pt x="364998" y="762"/>
                </a:lnTo>
                <a:lnTo>
                  <a:pt x="367284" y="2412"/>
                </a:lnTo>
                <a:lnTo>
                  <a:pt x="369697" y="4063"/>
                </a:lnTo>
                <a:lnTo>
                  <a:pt x="371601" y="6984"/>
                </a:lnTo>
                <a:lnTo>
                  <a:pt x="373253" y="11175"/>
                </a:lnTo>
                <a:lnTo>
                  <a:pt x="374904" y="15239"/>
                </a:lnTo>
                <a:lnTo>
                  <a:pt x="376174" y="20573"/>
                </a:lnTo>
                <a:lnTo>
                  <a:pt x="377063" y="27050"/>
                </a:lnTo>
                <a:lnTo>
                  <a:pt x="377825" y="33527"/>
                </a:lnTo>
                <a:lnTo>
                  <a:pt x="378206" y="41655"/>
                </a:lnTo>
                <a:lnTo>
                  <a:pt x="378206" y="51562"/>
                </a:lnTo>
                <a:lnTo>
                  <a:pt x="378206" y="60832"/>
                </a:lnTo>
                <a:lnTo>
                  <a:pt x="367284" y="99440"/>
                </a:lnTo>
                <a:lnTo>
                  <a:pt x="364998" y="101345"/>
                </a:lnTo>
                <a:lnTo>
                  <a:pt x="362331" y="102234"/>
                </a:lnTo>
                <a:lnTo>
                  <a:pt x="359410" y="102234"/>
                </a:lnTo>
                <a:lnTo>
                  <a:pt x="130048" y="102234"/>
                </a:lnTo>
                <a:lnTo>
                  <a:pt x="130048" y="259079"/>
                </a:lnTo>
                <a:lnTo>
                  <a:pt x="324104" y="259079"/>
                </a:lnTo>
                <a:lnTo>
                  <a:pt x="327151" y="259079"/>
                </a:lnTo>
                <a:lnTo>
                  <a:pt x="338581" y="270255"/>
                </a:lnTo>
                <a:lnTo>
                  <a:pt x="340232" y="274065"/>
                </a:lnTo>
                <a:lnTo>
                  <a:pt x="341375" y="279145"/>
                </a:lnTo>
                <a:lnTo>
                  <a:pt x="342265" y="285622"/>
                </a:lnTo>
                <a:lnTo>
                  <a:pt x="343154" y="292100"/>
                </a:lnTo>
                <a:lnTo>
                  <a:pt x="343535" y="299973"/>
                </a:lnTo>
                <a:lnTo>
                  <a:pt x="343535" y="309244"/>
                </a:lnTo>
                <a:lnTo>
                  <a:pt x="343535" y="318769"/>
                </a:lnTo>
                <a:lnTo>
                  <a:pt x="343154" y="326770"/>
                </a:lnTo>
                <a:lnTo>
                  <a:pt x="342265" y="332993"/>
                </a:lnTo>
                <a:lnTo>
                  <a:pt x="341375" y="339343"/>
                </a:lnTo>
                <a:lnTo>
                  <a:pt x="340232" y="344296"/>
                </a:lnTo>
                <a:lnTo>
                  <a:pt x="338581" y="348106"/>
                </a:lnTo>
                <a:lnTo>
                  <a:pt x="336931" y="351916"/>
                </a:lnTo>
                <a:lnTo>
                  <a:pt x="334772" y="354710"/>
                </a:lnTo>
                <a:lnTo>
                  <a:pt x="332359" y="356362"/>
                </a:lnTo>
                <a:lnTo>
                  <a:pt x="329819" y="358013"/>
                </a:lnTo>
                <a:lnTo>
                  <a:pt x="327151" y="358775"/>
                </a:lnTo>
                <a:lnTo>
                  <a:pt x="324104" y="358775"/>
                </a:lnTo>
                <a:lnTo>
                  <a:pt x="130048" y="358775"/>
                </a:lnTo>
                <a:lnTo>
                  <a:pt x="130048" y="540003"/>
                </a:lnTo>
                <a:lnTo>
                  <a:pt x="361315" y="540003"/>
                </a:lnTo>
                <a:lnTo>
                  <a:pt x="364363" y="540003"/>
                </a:lnTo>
                <a:lnTo>
                  <a:pt x="375793" y="551433"/>
                </a:lnTo>
                <a:lnTo>
                  <a:pt x="377444" y="555370"/>
                </a:lnTo>
                <a:lnTo>
                  <a:pt x="378713" y="560577"/>
                </a:lnTo>
                <a:lnTo>
                  <a:pt x="379475" y="567054"/>
                </a:lnTo>
                <a:lnTo>
                  <a:pt x="380365" y="573531"/>
                </a:lnTo>
                <a:lnTo>
                  <a:pt x="380745" y="581532"/>
                </a:lnTo>
                <a:lnTo>
                  <a:pt x="380745" y="591057"/>
                </a:lnTo>
                <a:lnTo>
                  <a:pt x="380745" y="600709"/>
                </a:lnTo>
                <a:lnTo>
                  <a:pt x="380365" y="608710"/>
                </a:lnTo>
                <a:lnTo>
                  <a:pt x="379475" y="615188"/>
                </a:lnTo>
                <a:lnTo>
                  <a:pt x="378713" y="621664"/>
                </a:lnTo>
                <a:lnTo>
                  <a:pt x="377444" y="626871"/>
                </a:lnTo>
                <a:lnTo>
                  <a:pt x="375793" y="630808"/>
                </a:lnTo>
                <a:lnTo>
                  <a:pt x="374142" y="634745"/>
                </a:lnTo>
                <a:lnTo>
                  <a:pt x="372110" y="637666"/>
                </a:lnTo>
                <a:lnTo>
                  <a:pt x="369569" y="639571"/>
                </a:lnTo>
                <a:lnTo>
                  <a:pt x="367030" y="641350"/>
                </a:lnTo>
                <a:lnTo>
                  <a:pt x="364363" y="642238"/>
                </a:lnTo>
                <a:lnTo>
                  <a:pt x="361315" y="642238"/>
                </a:lnTo>
                <a:lnTo>
                  <a:pt x="38735" y="642238"/>
                </a:lnTo>
                <a:lnTo>
                  <a:pt x="2825" y="619839"/>
                </a:lnTo>
                <a:lnTo>
                  <a:pt x="0" y="601090"/>
                </a:lnTo>
                <a:lnTo>
                  <a:pt x="0" y="41147"/>
                </a:lnTo>
                <a:lnTo>
                  <a:pt x="17107" y="5411"/>
                </a:lnTo>
                <a:lnTo>
                  <a:pt x="30874" y="597"/>
                </a:lnTo>
                <a:lnTo>
                  <a:pt x="38735" y="0"/>
                </a:lnTo>
                <a:close/>
              </a:path>
            </a:pathLst>
          </a:custGeom>
          <a:ln w="10667">
            <a:solidFill>
              <a:srgbClr val="4579B8"/>
            </a:solidFill>
          </a:ln>
        </p:spPr>
        <p:txBody>
          <a:bodyPr wrap="square" lIns="0" tIns="0" rIns="0" bIns="0" rtlCol="0"/>
          <a:lstStyle/>
          <a:p>
            <a:endParaRPr/>
          </a:p>
        </p:txBody>
      </p:sp>
      <p:sp>
        <p:nvSpPr>
          <p:cNvPr id="15" name="object 15"/>
          <p:cNvSpPr/>
          <p:nvPr/>
        </p:nvSpPr>
        <p:spPr>
          <a:xfrm>
            <a:off x="1404111" y="2183257"/>
            <a:ext cx="440055" cy="645160"/>
          </a:xfrm>
          <a:custGeom>
            <a:avLst/>
            <a:gdLst/>
            <a:ahLst/>
            <a:cxnLst/>
            <a:rect l="l" t="t" r="r" b="b"/>
            <a:pathLst>
              <a:path w="440055" h="645160">
                <a:moveTo>
                  <a:pt x="44196" y="0"/>
                </a:moveTo>
                <a:lnTo>
                  <a:pt x="195579" y="0"/>
                </a:lnTo>
                <a:lnTo>
                  <a:pt x="206867" y="97"/>
                </a:lnTo>
                <a:lnTo>
                  <a:pt x="249822" y="2821"/>
                </a:lnTo>
                <a:lnTo>
                  <a:pt x="288417" y="9143"/>
                </a:lnTo>
                <a:lnTo>
                  <a:pt x="331993" y="23127"/>
                </a:lnTo>
                <a:lnTo>
                  <a:pt x="374062" y="47672"/>
                </a:lnTo>
                <a:lnTo>
                  <a:pt x="406911" y="81506"/>
                </a:lnTo>
                <a:lnTo>
                  <a:pt x="428879" y="124332"/>
                </a:lnTo>
                <a:lnTo>
                  <a:pt x="439112" y="175928"/>
                </a:lnTo>
                <a:lnTo>
                  <a:pt x="439800" y="195071"/>
                </a:lnTo>
                <a:lnTo>
                  <a:pt x="438751" y="221339"/>
                </a:lnTo>
                <a:lnTo>
                  <a:pt x="430317" y="269206"/>
                </a:lnTo>
                <a:lnTo>
                  <a:pt x="413551" y="310858"/>
                </a:lnTo>
                <a:lnTo>
                  <a:pt x="388977" y="345961"/>
                </a:lnTo>
                <a:lnTo>
                  <a:pt x="356737" y="374491"/>
                </a:lnTo>
                <a:lnTo>
                  <a:pt x="317164" y="396208"/>
                </a:lnTo>
                <a:lnTo>
                  <a:pt x="270160" y="410995"/>
                </a:lnTo>
                <a:lnTo>
                  <a:pt x="214915" y="418425"/>
                </a:lnTo>
                <a:lnTo>
                  <a:pt x="184150" y="419353"/>
                </a:lnTo>
                <a:lnTo>
                  <a:pt x="130556" y="419353"/>
                </a:lnTo>
                <a:lnTo>
                  <a:pt x="130556" y="624331"/>
                </a:lnTo>
                <a:lnTo>
                  <a:pt x="130556" y="627633"/>
                </a:lnTo>
                <a:lnTo>
                  <a:pt x="129540" y="630681"/>
                </a:lnTo>
                <a:lnTo>
                  <a:pt x="127381" y="633348"/>
                </a:lnTo>
                <a:lnTo>
                  <a:pt x="125222" y="635888"/>
                </a:lnTo>
                <a:lnTo>
                  <a:pt x="121665" y="638047"/>
                </a:lnTo>
                <a:lnTo>
                  <a:pt x="116712" y="639698"/>
                </a:lnTo>
                <a:lnTo>
                  <a:pt x="111759" y="641350"/>
                </a:lnTo>
                <a:lnTo>
                  <a:pt x="65024" y="645159"/>
                </a:lnTo>
                <a:lnTo>
                  <a:pt x="55995" y="645084"/>
                </a:lnTo>
                <a:lnTo>
                  <a:pt x="13462" y="639698"/>
                </a:lnTo>
                <a:lnTo>
                  <a:pt x="8509" y="638047"/>
                </a:lnTo>
                <a:lnTo>
                  <a:pt x="4953" y="635888"/>
                </a:lnTo>
                <a:lnTo>
                  <a:pt x="3047" y="633348"/>
                </a:lnTo>
                <a:lnTo>
                  <a:pt x="1015" y="630681"/>
                </a:lnTo>
                <a:lnTo>
                  <a:pt x="0" y="627633"/>
                </a:lnTo>
                <a:lnTo>
                  <a:pt x="0" y="624331"/>
                </a:lnTo>
                <a:lnTo>
                  <a:pt x="0" y="46608"/>
                </a:lnTo>
                <a:lnTo>
                  <a:pt x="18764" y="6536"/>
                </a:lnTo>
                <a:lnTo>
                  <a:pt x="34766" y="718"/>
                </a:lnTo>
                <a:lnTo>
                  <a:pt x="44196" y="0"/>
                </a:lnTo>
                <a:close/>
              </a:path>
            </a:pathLst>
          </a:custGeom>
          <a:ln w="10668">
            <a:solidFill>
              <a:srgbClr val="4579B8"/>
            </a:solidFill>
          </a:ln>
        </p:spPr>
        <p:txBody>
          <a:bodyPr wrap="square" lIns="0" tIns="0" rIns="0" bIns="0" rtlCol="0"/>
          <a:lstStyle/>
          <a:p>
            <a:endParaRPr/>
          </a:p>
        </p:txBody>
      </p:sp>
      <p:sp>
        <p:nvSpPr>
          <p:cNvPr id="16" name="object 16"/>
          <p:cNvSpPr/>
          <p:nvPr/>
        </p:nvSpPr>
        <p:spPr>
          <a:xfrm>
            <a:off x="308368" y="2183257"/>
            <a:ext cx="491490" cy="645160"/>
          </a:xfrm>
          <a:custGeom>
            <a:avLst/>
            <a:gdLst/>
            <a:ahLst/>
            <a:cxnLst/>
            <a:rect l="l" t="t" r="r" b="b"/>
            <a:pathLst>
              <a:path w="491490" h="645160">
                <a:moveTo>
                  <a:pt x="19367" y="0"/>
                </a:moveTo>
                <a:lnTo>
                  <a:pt x="472020" y="0"/>
                </a:lnTo>
                <a:lnTo>
                  <a:pt x="475005" y="0"/>
                </a:lnTo>
                <a:lnTo>
                  <a:pt x="477735" y="888"/>
                </a:lnTo>
                <a:lnTo>
                  <a:pt x="480212" y="2666"/>
                </a:lnTo>
                <a:lnTo>
                  <a:pt x="482701" y="4571"/>
                </a:lnTo>
                <a:lnTo>
                  <a:pt x="484771" y="7492"/>
                </a:lnTo>
                <a:lnTo>
                  <a:pt x="486422" y="11683"/>
                </a:lnTo>
                <a:lnTo>
                  <a:pt x="488073" y="15747"/>
                </a:lnTo>
                <a:lnTo>
                  <a:pt x="489318" y="21335"/>
                </a:lnTo>
                <a:lnTo>
                  <a:pt x="490143" y="28320"/>
                </a:lnTo>
                <a:lnTo>
                  <a:pt x="490969" y="35178"/>
                </a:lnTo>
                <a:lnTo>
                  <a:pt x="491388" y="43687"/>
                </a:lnTo>
                <a:lnTo>
                  <a:pt x="491388" y="53593"/>
                </a:lnTo>
                <a:lnTo>
                  <a:pt x="491388" y="63118"/>
                </a:lnTo>
                <a:lnTo>
                  <a:pt x="490969" y="71373"/>
                </a:lnTo>
                <a:lnTo>
                  <a:pt x="490143" y="78104"/>
                </a:lnTo>
                <a:lnTo>
                  <a:pt x="489318" y="84962"/>
                </a:lnTo>
                <a:lnTo>
                  <a:pt x="488073" y="90423"/>
                </a:lnTo>
                <a:lnTo>
                  <a:pt x="486422" y="94487"/>
                </a:lnTo>
                <a:lnTo>
                  <a:pt x="484771" y="98678"/>
                </a:lnTo>
                <a:lnTo>
                  <a:pt x="482701" y="101726"/>
                </a:lnTo>
                <a:lnTo>
                  <a:pt x="480212" y="103758"/>
                </a:lnTo>
                <a:lnTo>
                  <a:pt x="477735" y="105663"/>
                </a:lnTo>
                <a:lnTo>
                  <a:pt x="475005" y="106679"/>
                </a:lnTo>
                <a:lnTo>
                  <a:pt x="472020" y="106679"/>
                </a:lnTo>
                <a:lnTo>
                  <a:pt x="311213" y="106679"/>
                </a:lnTo>
                <a:lnTo>
                  <a:pt x="311213" y="624331"/>
                </a:lnTo>
                <a:lnTo>
                  <a:pt x="311213" y="627633"/>
                </a:lnTo>
                <a:lnTo>
                  <a:pt x="310134" y="630681"/>
                </a:lnTo>
                <a:lnTo>
                  <a:pt x="270495" y="644409"/>
                </a:lnTo>
                <a:lnTo>
                  <a:pt x="245694" y="645159"/>
                </a:lnTo>
                <a:lnTo>
                  <a:pt x="236652" y="645084"/>
                </a:lnTo>
                <a:lnTo>
                  <a:pt x="194081" y="639698"/>
                </a:lnTo>
                <a:lnTo>
                  <a:pt x="189115" y="638047"/>
                </a:lnTo>
                <a:lnTo>
                  <a:pt x="185559" y="635888"/>
                </a:lnTo>
                <a:lnTo>
                  <a:pt x="183400" y="633348"/>
                </a:lnTo>
                <a:lnTo>
                  <a:pt x="181254" y="630681"/>
                </a:lnTo>
                <a:lnTo>
                  <a:pt x="180174" y="627633"/>
                </a:lnTo>
                <a:lnTo>
                  <a:pt x="180174" y="624331"/>
                </a:lnTo>
                <a:lnTo>
                  <a:pt x="180174" y="106679"/>
                </a:lnTo>
                <a:lnTo>
                  <a:pt x="19367" y="106679"/>
                </a:lnTo>
                <a:lnTo>
                  <a:pt x="16052" y="106679"/>
                </a:lnTo>
                <a:lnTo>
                  <a:pt x="13246" y="105663"/>
                </a:lnTo>
                <a:lnTo>
                  <a:pt x="10921" y="103758"/>
                </a:lnTo>
                <a:lnTo>
                  <a:pt x="8610" y="101726"/>
                </a:lnTo>
                <a:lnTo>
                  <a:pt x="6629" y="98678"/>
                </a:lnTo>
                <a:lnTo>
                  <a:pt x="4965" y="94487"/>
                </a:lnTo>
                <a:lnTo>
                  <a:pt x="3314" y="90423"/>
                </a:lnTo>
                <a:lnTo>
                  <a:pt x="2070" y="84962"/>
                </a:lnTo>
                <a:lnTo>
                  <a:pt x="1244" y="78104"/>
                </a:lnTo>
                <a:lnTo>
                  <a:pt x="419" y="71373"/>
                </a:lnTo>
                <a:lnTo>
                  <a:pt x="0" y="63118"/>
                </a:lnTo>
                <a:lnTo>
                  <a:pt x="0" y="53593"/>
                </a:lnTo>
                <a:lnTo>
                  <a:pt x="0" y="43687"/>
                </a:lnTo>
                <a:lnTo>
                  <a:pt x="419" y="35178"/>
                </a:lnTo>
                <a:lnTo>
                  <a:pt x="1244" y="28320"/>
                </a:lnTo>
                <a:lnTo>
                  <a:pt x="2070" y="21335"/>
                </a:lnTo>
                <a:lnTo>
                  <a:pt x="3314" y="15747"/>
                </a:lnTo>
                <a:lnTo>
                  <a:pt x="4965" y="11683"/>
                </a:lnTo>
                <a:lnTo>
                  <a:pt x="6629" y="7492"/>
                </a:lnTo>
                <a:lnTo>
                  <a:pt x="8610" y="4571"/>
                </a:lnTo>
                <a:lnTo>
                  <a:pt x="10921" y="2666"/>
                </a:lnTo>
                <a:lnTo>
                  <a:pt x="13246" y="888"/>
                </a:lnTo>
                <a:lnTo>
                  <a:pt x="16052" y="0"/>
                </a:lnTo>
                <a:lnTo>
                  <a:pt x="19367" y="0"/>
                </a:lnTo>
                <a:close/>
              </a:path>
            </a:pathLst>
          </a:custGeom>
          <a:ln w="10668">
            <a:solidFill>
              <a:srgbClr val="4579B8"/>
            </a:solidFill>
          </a:ln>
        </p:spPr>
        <p:txBody>
          <a:bodyPr wrap="square" lIns="0" tIns="0" rIns="0" bIns="0" rtlCol="0"/>
          <a:lstStyle/>
          <a:p>
            <a:endParaRPr/>
          </a:p>
        </p:txBody>
      </p:sp>
      <p:sp>
        <p:nvSpPr>
          <p:cNvPr id="17" name="object 17"/>
          <p:cNvSpPr/>
          <p:nvPr/>
        </p:nvSpPr>
        <p:spPr>
          <a:xfrm>
            <a:off x="8268207" y="2180208"/>
            <a:ext cx="501650" cy="648335"/>
          </a:xfrm>
          <a:custGeom>
            <a:avLst/>
            <a:gdLst/>
            <a:ahLst/>
            <a:cxnLst/>
            <a:rect l="l" t="t" r="r" b="b"/>
            <a:pathLst>
              <a:path w="501650" h="648335">
                <a:moveTo>
                  <a:pt x="65532" y="0"/>
                </a:moveTo>
                <a:lnTo>
                  <a:pt x="105537" y="2539"/>
                </a:lnTo>
                <a:lnTo>
                  <a:pt x="117221" y="5461"/>
                </a:lnTo>
                <a:lnTo>
                  <a:pt x="122174" y="7112"/>
                </a:lnTo>
                <a:lnTo>
                  <a:pt x="125602" y="9270"/>
                </a:lnTo>
                <a:lnTo>
                  <a:pt x="127635" y="11937"/>
                </a:lnTo>
                <a:lnTo>
                  <a:pt x="129540" y="14604"/>
                </a:lnTo>
                <a:lnTo>
                  <a:pt x="130556" y="17525"/>
                </a:lnTo>
                <a:lnTo>
                  <a:pt x="130556" y="20827"/>
                </a:lnTo>
                <a:lnTo>
                  <a:pt x="130556" y="256666"/>
                </a:lnTo>
                <a:lnTo>
                  <a:pt x="370840" y="256666"/>
                </a:lnTo>
                <a:lnTo>
                  <a:pt x="370840" y="20827"/>
                </a:lnTo>
                <a:lnTo>
                  <a:pt x="370840" y="17525"/>
                </a:lnTo>
                <a:lnTo>
                  <a:pt x="371856" y="14604"/>
                </a:lnTo>
                <a:lnTo>
                  <a:pt x="374015" y="11937"/>
                </a:lnTo>
                <a:lnTo>
                  <a:pt x="376174" y="9270"/>
                </a:lnTo>
                <a:lnTo>
                  <a:pt x="418655" y="380"/>
                </a:lnTo>
                <a:lnTo>
                  <a:pt x="436372" y="0"/>
                </a:lnTo>
                <a:lnTo>
                  <a:pt x="445396" y="95"/>
                </a:lnTo>
                <a:lnTo>
                  <a:pt x="487425" y="5461"/>
                </a:lnTo>
                <a:lnTo>
                  <a:pt x="492378" y="7112"/>
                </a:lnTo>
                <a:lnTo>
                  <a:pt x="495935" y="9270"/>
                </a:lnTo>
                <a:lnTo>
                  <a:pt x="498094" y="11937"/>
                </a:lnTo>
                <a:lnTo>
                  <a:pt x="500252" y="14604"/>
                </a:lnTo>
                <a:lnTo>
                  <a:pt x="501396" y="17525"/>
                </a:lnTo>
                <a:lnTo>
                  <a:pt x="501396" y="20827"/>
                </a:lnTo>
                <a:lnTo>
                  <a:pt x="501396" y="627379"/>
                </a:lnTo>
                <a:lnTo>
                  <a:pt x="501396" y="630681"/>
                </a:lnTo>
                <a:lnTo>
                  <a:pt x="500252" y="633729"/>
                </a:lnTo>
                <a:lnTo>
                  <a:pt x="498094" y="636396"/>
                </a:lnTo>
                <a:lnTo>
                  <a:pt x="495935" y="638937"/>
                </a:lnTo>
                <a:lnTo>
                  <a:pt x="492378" y="641095"/>
                </a:lnTo>
                <a:lnTo>
                  <a:pt x="487425" y="642746"/>
                </a:lnTo>
                <a:lnTo>
                  <a:pt x="482473" y="644398"/>
                </a:lnTo>
                <a:lnTo>
                  <a:pt x="436372" y="648207"/>
                </a:lnTo>
                <a:lnTo>
                  <a:pt x="427085" y="648132"/>
                </a:lnTo>
                <a:lnTo>
                  <a:pt x="384428" y="642746"/>
                </a:lnTo>
                <a:lnTo>
                  <a:pt x="379602" y="641095"/>
                </a:lnTo>
                <a:lnTo>
                  <a:pt x="376174" y="638937"/>
                </a:lnTo>
                <a:lnTo>
                  <a:pt x="374015" y="636396"/>
                </a:lnTo>
                <a:lnTo>
                  <a:pt x="371856" y="633729"/>
                </a:lnTo>
                <a:lnTo>
                  <a:pt x="370840" y="630681"/>
                </a:lnTo>
                <a:lnTo>
                  <a:pt x="370840" y="627379"/>
                </a:lnTo>
                <a:lnTo>
                  <a:pt x="370840" y="367791"/>
                </a:lnTo>
                <a:lnTo>
                  <a:pt x="130556" y="367791"/>
                </a:lnTo>
                <a:lnTo>
                  <a:pt x="130556" y="627379"/>
                </a:lnTo>
                <a:lnTo>
                  <a:pt x="130556" y="630681"/>
                </a:lnTo>
                <a:lnTo>
                  <a:pt x="117221" y="642746"/>
                </a:lnTo>
                <a:lnTo>
                  <a:pt x="112268" y="644398"/>
                </a:lnTo>
                <a:lnTo>
                  <a:pt x="65532" y="648207"/>
                </a:lnTo>
                <a:lnTo>
                  <a:pt x="56485" y="648132"/>
                </a:lnTo>
                <a:lnTo>
                  <a:pt x="13970" y="642746"/>
                </a:lnTo>
                <a:lnTo>
                  <a:pt x="9017" y="641095"/>
                </a:lnTo>
                <a:lnTo>
                  <a:pt x="5461" y="638937"/>
                </a:lnTo>
                <a:lnTo>
                  <a:pt x="3301" y="636396"/>
                </a:lnTo>
                <a:lnTo>
                  <a:pt x="1143" y="633729"/>
                </a:lnTo>
                <a:lnTo>
                  <a:pt x="0" y="630681"/>
                </a:lnTo>
                <a:lnTo>
                  <a:pt x="0" y="627379"/>
                </a:lnTo>
                <a:lnTo>
                  <a:pt x="0" y="20827"/>
                </a:lnTo>
                <a:lnTo>
                  <a:pt x="0" y="17525"/>
                </a:lnTo>
                <a:lnTo>
                  <a:pt x="1143" y="14604"/>
                </a:lnTo>
                <a:lnTo>
                  <a:pt x="3301" y="11937"/>
                </a:lnTo>
                <a:lnTo>
                  <a:pt x="5461" y="9270"/>
                </a:lnTo>
                <a:lnTo>
                  <a:pt x="9017" y="7112"/>
                </a:lnTo>
                <a:lnTo>
                  <a:pt x="13970" y="5461"/>
                </a:lnTo>
                <a:lnTo>
                  <a:pt x="18923" y="3810"/>
                </a:lnTo>
                <a:lnTo>
                  <a:pt x="56485" y="95"/>
                </a:lnTo>
                <a:lnTo>
                  <a:pt x="65532" y="0"/>
                </a:lnTo>
                <a:close/>
              </a:path>
            </a:pathLst>
          </a:custGeom>
          <a:ln w="10668">
            <a:solidFill>
              <a:srgbClr val="4579B8"/>
            </a:solidFill>
          </a:ln>
        </p:spPr>
        <p:txBody>
          <a:bodyPr wrap="square" lIns="0" tIns="0" rIns="0" bIns="0" rtlCol="0"/>
          <a:lstStyle/>
          <a:p>
            <a:endParaRPr/>
          </a:p>
        </p:txBody>
      </p:sp>
      <p:sp>
        <p:nvSpPr>
          <p:cNvPr id="18" name="object 18"/>
          <p:cNvSpPr/>
          <p:nvPr/>
        </p:nvSpPr>
        <p:spPr>
          <a:xfrm>
            <a:off x="6491096" y="2180208"/>
            <a:ext cx="593090" cy="648335"/>
          </a:xfrm>
          <a:custGeom>
            <a:avLst/>
            <a:gdLst/>
            <a:ahLst/>
            <a:cxnLst/>
            <a:rect l="l" t="t" r="r" b="b"/>
            <a:pathLst>
              <a:path w="593090" h="648335">
                <a:moveTo>
                  <a:pt x="290829" y="0"/>
                </a:moveTo>
                <a:lnTo>
                  <a:pt x="337566" y="762"/>
                </a:lnTo>
                <a:lnTo>
                  <a:pt x="375666" y="8762"/>
                </a:lnTo>
                <a:lnTo>
                  <a:pt x="378459" y="12445"/>
                </a:lnTo>
                <a:lnTo>
                  <a:pt x="381253" y="16128"/>
                </a:lnTo>
                <a:lnTo>
                  <a:pt x="383667" y="21081"/>
                </a:lnTo>
                <a:lnTo>
                  <a:pt x="385699" y="27304"/>
                </a:lnTo>
                <a:lnTo>
                  <a:pt x="584200" y="596645"/>
                </a:lnTo>
                <a:lnTo>
                  <a:pt x="592581" y="631825"/>
                </a:lnTo>
                <a:lnTo>
                  <a:pt x="591311" y="637158"/>
                </a:lnTo>
                <a:lnTo>
                  <a:pt x="587628" y="640588"/>
                </a:lnTo>
                <a:lnTo>
                  <a:pt x="584073" y="644016"/>
                </a:lnTo>
                <a:lnTo>
                  <a:pt x="541625" y="648136"/>
                </a:lnTo>
                <a:lnTo>
                  <a:pt x="530098" y="648207"/>
                </a:lnTo>
                <a:lnTo>
                  <a:pt x="518140" y="648162"/>
                </a:lnTo>
                <a:lnTo>
                  <a:pt x="473963" y="646049"/>
                </a:lnTo>
                <a:lnTo>
                  <a:pt x="469010" y="644525"/>
                </a:lnTo>
                <a:lnTo>
                  <a:pt x="464057" y="643001"/>
                </a:lnTo>
                <a:lnTo>
                  <a:pt x="453644" y="627888"/>
                </a:lnTo>
                <a:lnTo>
                  <a:pt x="410463" y="498855"/>
                </a:lnTo>
                <a:lnTo>
                  <a:pt x="169291" y="498855"/>
                </a:lnTo>
                <a:lnTo>
                  <a:pt x="128524" y="624458"/>
                </a:lnTo>
                <a:lnTo>
                  <a:pt x="127253" y="629030"/>
                </a:lnTo>
                <a:lnTo>
                  <a:pt x="125475" y="632967"/>
                </a:lnTo>
                <a:lnTo>
                  <a:pt x="123317" y="636142"/>
                </a:lnTo>
                <a:lnTo>
                  <a:pt x="121157" y="639190"/>
                </a:lnTo>
                <a:lnTo>
                  <a:pt x="117728" y="641730"/>
                </a:lnTo>
                <a:lnTo>
                  <a:pt x="112902" y="643508"/>
                </a:lnTo>
                <a:lnTo>
                  <a:pt x="108076" y="645413"/>
                </a:lnTo>
                <a:lnTo>
                  <a:pt x="68204" y="648158"/>
                </a:lnTo>
                <a:lnTo>
                  <a:pt x="58038" y="648207"/>
                </a:lnTo>
                <a:lnTo>
                  <a:pt x="47247" y="648132"/>
                </a:lnTo>
                <a:lnTo>
                  <a:pt x="7747" y="643381"/>
                </a:lnTo>
                <a:lnTo>
                  <a:pt x="0" y="630427"/>
                </a:lnTo>
                <a:lnTo>
                  <a:pt x="1015" y="623442"/>
                </a:lnTo>
                <a:lnTo>
                  <a:pt x="206501" y="25907"/>
                </a:lnTo>
                <a:lnTo>
                  <a:pt x="208406" y="20192"/>
                </a:lnTo>
                <a:lnTo>
                  <a:pt x="210820" y="15620"/>
                </a:lnTo>
                <a:lnTo>
                  <a:pt x="213486" y="12191"/>
                </a:lnTo>
                <a:lnTo>
                  <a:pt x="216026" y="8762"/>
                </a:lnTo>
                <a:lnTo>
                  <a:pt x="220345" y="6095"/>
                </a:lnTo>
                <a:lnTo>
                  <a:pt x="226059" y="4317"/>
                </a:lnTo>
                <a:lnTo>
                  <a:pt x="231901" y="2412"/>
                </a:lnTo>
                <a:lnTo>
                  <a:pt x="278800" y="47"/>
                </a:lnTo>
                <a:lnTo>
                  <a:pt x="290829" y="0"/>
                </a:lnTo>
                <a:close/>
              </a:path>
            </a:pathLst>
          </a:custGeom>
          <a:ln w="10668">
            <a:solidFill>
              <a:srgbClr val="4579B8"/>
            </a:solidFill>
          </a:ln>
        </p:spPr>
        <p:txBody>
          <a:bodyPr wrap="square" lIns="0" tIns="0" rIns="0" bIns="0" rtlCol="0"/>
          <a:lstStyle/>
          <a:p>
            <a:endParaRPr/>
          </a:p>
        </p:txBody>
      </p:sp>
      <p:sp>
        <p:nvSpPr>
          <p:cNvPr id="19" name="object 19"/>
          <p:cNvSpPr/>
          <p:nvPr/>
        </p:nvSpPr>
        <p:spPr>
          <a:xfrm>
            <a:off x="814184" y="2180208"/>
            <a:ext cx="510540" cy="648335"/>
          </a:xfrm>
          <a:custGeom>
            <a:avLst/>
            <a:gdLst/>
            <a:ahLst/>
            <a:cxnLst/>
            <a:rect l="l" t="t" r="r" b="b"/>
            <a:pathLst>
              <a:path w="510540" h="648335">
                <a:moveTo>
                  <a:pt x="68580" y="0"/>
                </a:moveTo>
                <a:lnTo>
                  <a:pt x="114160" y="1650"/>
                </a:lnTo>
                <a:lnTo>
                  <a:pt x="145516" y="23367"/>
                </a:lnTo>
                <a:lnTo>
                  <a:pt x="216992" y="181228"/>
                </a:lnTo>
                <a:lnTo>
                  <a:pt x="232488" y="216858"/>
                </a:lnTo>
                <a:lnTo>
                  <a:pt x="247824" y="255285"/>
                </a:lnTo>
                <a:lnTo>
                  <a:pt x="258190" y="282448"/>
                </a:lnTo>
                <a:lnTo>
                  <a:pt x="259181" y="282448"/>
                </a:lnTo>
                <a:lnTo>
                  <a:pt x="273604" y="243121"/>
                </a:lnTo>
                <a:lnTo>
                  <a:pt x="288337" y="205644"/>
                </a:lnTo>
                <a:lnTo>
                  <a:pt x="368376" y="25400"/>
                </a:lnTo>
                <a:lnTo>
                  <a:pt x="370027" y="20065"/>
                </a:lnTo>
                <a:lnTo>
                  <a:pt x="406095" y="1015"/>
                </a:lnTo>
                <a:lnTo>
                  <a:pt x="440347" y="0"/>
                </a:lnTo>
                <a:lnTo>
                  <a:pt x="453717" y="91"/>
                </a:lnTo>
                <a:lnTo>
                  <a:pt x="494677" y="2158"/>
                </a:lnTo>
                <a:lnTo>
                  <a:pt x="510298" y="16382"/>
                </a:lnTo>
                <a:lnTo>
                  <a:pt x="508393" y="23367"/>
                </a:lnTo>
                <a:lnTo>
                  <a:pt x="320725" y="401574"/>
                </a:lnTo>
                <a:lnTo>
                  <a:pt x="320725" y="627379"/>
                </a:lnTo>
                <a:lnTo>
                  <a:pt x="320725" y="630681"/>
                </a:lnTo>
                <a:lnTo>
                  <a:pt x="319646" y="633729"/>
                </a:lnTo>
                <a:lnTo>
                  <a:pt x="280007" y="647457"/>
                </a:lnTo>
                <a:lnTo>
                  <a:pt x="255206" y="648207"/>
                </a:lnTo>
                <a:lnTo>
                  <a:pt x="245962" y="648132"/>
                </a:lnTo>
                <a:lnTo>
                  <a:pt x="203339" y="642746"/>
                </a:lnTo>
                <a:lnTo>
                  <a:pt x="198208" y="641095"/>
                </a:lnTo>
                <a:lnTo>
                  <a:pt x="194652" y="638937"/>
                </a:lnTo>
                <a:lnTo>
                  <a:pt x="192671" y="636396"/>
                </a:lnTo>
                <a:lnTo>
                  <a:pt x="190677" y="633729"/>
                </a:lnTo>
                <a:lnTo>
                  <a:pt x="189687" y="630681"/>
                </a:lnTo>
                <a:lnTo>
                  <a:pt x="189687" y="627379"/>
                </a:lnTo>
                <a:lnTo>
                  <a:pt x="189687" y="401574"/>
                </a:lnTo>
                <a:lnTo>
                  <a:pt x="13982" y="51688"/>
                </a:lnTo>
                <a:lnTo>
                  <a:pt x="0" y="16382"/>
                </a:lnTo>
                <a:lnTo>
                  <a:pt x="1003" y="11175"/>
                </a:lnTo>
                <a:lnTo>
                  <a:pt x="44261" y="349"/>
                </a:lnTo>
                <a:lnTo>
                  <a:pt x="55675" y="91"/>
                </a:lnTo>
                <a:lnTo>
                  <a:pt x="68580" y="0"/>
                </a:lnTo>
                <a:close/>
              </a:path>
            </a:pathLst>
          </a:custGeom>
          <a:ln w="10668">
            <a:solidFill>
              <a:srgbClr val="4579B8"/>
            </a:solidFill>
          </a:ln>
        </p:spPr>
        <p:txBody>
          <a:bodyPr wrap="square" lIns="0" tIns="0" rIns="0" bIns="0" rtlCol="0"/>
          <a:lstStyle/>
          <a:p>
            <a:endParaRPr/>
          </a:p>
        </p:txBody>
      </p:sp>
      <p:sp>
        <p:nvSpPr>
          <p:cNvPr id="20" name="object 20"/>
          <p:cNvSpPr/>
          <p:nvPr/>
        </p:nvSpPr>
        <p:spPr>
          <a:xfrm>
            <a:off x="7699502" y="2172842"/>
            <a:ext cx="474980" cy="663575"/>
          </a:xfrm>
          <a:custGeom>
            <a:avLst/>
            <a:gdLst/>
            <a:ahLst/>
            <a:cxnLst/>
            <a:rect l="l" t="t" r="r" b="b"/>
            <a:pathLst>
              <a:path w="474979" h="663575">
                <a:moveTo>
                  <a:pt x="297815" y="0"/>
                </a:moveTo>
                <a:lnTo>
                  <a:pt x="336873" y="2464"/>
                </a:lnTo>
                <a:lnTo>
                  <a:pt x="384559" y="12678"/>
                </a:lnTo>
                <a:lnTo>
                  <a:pt x="424604" y="28166"/>
                </a:lnTo>
                <a:lnTo>
                  <a:pt x="456819" y="48895"/>
                </a:lnTo>
                <a:lnTo>
                  <a:pt x="466090" y="60071"/>
                </a:lnTo>
                <a:lnTo>
                  <a:pt x="467741" y="62992"/>
                </a:lnTo>
                <a:lnTo>
                  <a:pt x="473075" y="101854"/>
                </a:lnTo>
                <a:lnTo>
                  <a:pt x="473075" y="111125"/>
                </a:lnTo>
                <a:lnTo>
                  <a:pt x="473075" y="121031"/>
                </a:lnTo>
                <a:lnTo>
                  <a:pt x="464947" y="160782"/>
                </a:lnTo>
                <a:lnTo>
                  <a:pt x="457580" y="165735"/>
                </a:lnTo>
                <a:lnTo>
                  <a:pt x="454659" y="165735"/>
                </a:lnTo>
                <a:lnTo>
                  <a:pt x="449706" y="165735"/>
                </a:lnTo>
                <a:lnTo>
                  <a:pt x="443356" y="162814"/>
                </a:lnTo>
                <a:lnTo>
                  <a:pt x="435737" y="157099"/>
                </a:lnTo>
                <a:lnTo>
                  <a:pt x="429615" y="152598"/>
                </a:lnTo>
                <a:lnTo>
                  <a:pt x="396775" y="132455"/>
                </a:lnTo>
                <a:lnTo>
                  <a:pt x="349924" y="114530"/>
                </a:lnTo>
                <a:lnTo>
                  <a:pt x="303275" y="109601"/>
                </a:lnTo>
                <a:lnTo>
                  <a:pt x="284654" y="110579"/>
                </a:lnTo>
                <a:lnTo>
                  <a:pt x="235076" y="125349"/>
                </a:lnTo>
                <a:lnTo>
                  <a:pt x="195018" y="156281"/>
                </a:lnTo>
                <a:lnTo>
                  <a:pt x="165322" y="202041"/>
                </a:lnTo>
                <a:lnTo>
                  <a:pt x="151892" y="240157"/>
                </a:lnTo>
                <a:lnTo>
                  <a:pt x="143716" y="284003"/>
                </a:lnTo>
                <a:lnTo>
                  <a:pt x="140970" y="332994"/>
                </a:lnTo>
                <a:lnTo>
                  <a:pt x="141706" y="360332"/>
                </a:lnTo>
                <a:lnTo>
                  <a:pt x="147560" y="409342"/>
                </a:lnTo>
                <a:lnTo>
                  <a:pt x="159085" y="450873"/>
                </a:lnTo>
                <a:lnTo>
                  <a:pt x="185927" y="499237"/>
                </a:lnTo>
                <a:lnTo>
                  <a:pt x="223307" y="531812"/>
                </a:lnTo>
                <a:lnTo>
                  <a:pt x="270446" y="549132"/>
                </a:lnTo>
                <a:lnTo>
                  <a:pt x="306704" y="552450"/>
                </a:lnTo>
                <a:lnTo>
                  <a:pt x="323520" y="551928"/>
                </a:lnTo>
                <a:lnTo>
                  <a:pt x="366775" y="544195"/>
                </a:lnTo>
                <a:lnTo>
                  <a:pt x="410209" y="526034"/>
                </a:lnTo>
                <a:lnTo>
                  <a:pt x="447801" y="502920"/>
                </a:lnTo>
                <a:lnTo>
                  <a:pt x="453771" y="500253"/>
                </a:lnTo>
                <a:lnTo>
                  <a:pt x="458089" y="500253"/>
                </a:lnTo>
                <a:lnTo>
                  <a:pt x="461391" y="500253"/>
                </a:lnTo>
                <a:lnTo>
                  <a:pt x="464057" y="500888"/>
                </a:lnTo>
                <a:lnTo>
                  <a:pt x="466090" y="502285"/>
                </a:lnTo>
                <a:lnTo>
                  <a:pt x="467995" y="503555"/>
                </a:lnTo>
                <a:lnTo>
                  <a:pt x="469646" y="506222"/>
                </a:lnTo>
                <a:lnTo>
                  <a:pt x="474928" y="546869"/>
                </a:lnTo>
                <a:lnTo>
                  <a:pt x="474979" y="555371"/>
                </a:lnTo>
                <a:lnTo>
                  <a:pt x="474979" y="563626"/>
                </a:lnTo>
                <a:lnTo>
                  <a:pt x="472058" y="591312"/>
                </a:lnTo>
                <a:lnTo>
                  <a:pt x="471043" y="595503"/>
                </a:lnTo>
                <a:lnTo>
                  <a:pt x="469646" y="599059"/>
                </a:lnTo>
                <a:lnTo>
                  <a:pt x="467995" y="601980"/>
                </a:lnTo>
                <a:lnTo>
                  <a:pt x="466344" y="605028"/>
                </a:lnTo>
                <a:lnTo>
                  <a:pt x="430780" y="631301"/>
                </a:lnTo>
                <a:lnTo>
                  <a:pt x="389092" y="647926"/>
                </a:lnTo>
                <a:lnTo>
                  <a:pt x="349123" y="657606"/>
                </a:lnTo>
                <a:lnTo>
                  <a:pt x="302956" y="662731"/>
                </a:lnTo>
                <a:lnTo>
                  <a:pt x="286384" y="663067"/>
                </a:lnTo>
                <a:lnTo>
                  <a:pt x="254162" y="661802"/>
                </a:lnTo>
                <a:lnTo>
                  <a:pt x="194623" y="651654"/>
                </a:lnTo>
                <a:lnTo>
                  <a:pt x="141684" y="631295"/>
                </a:lnTo>
                <a:lnTo>
                  <a:pt x="96535" y="600866"/>
                </a:lnTo>
                <a:lnTo>
                  <a:pt x="59406" y="560458"/>
                </a:lnTo>
                <a:lnTo>
                  <a:pt x="30866" y="509976"/>
                </a:lnTo>
                <a:lnTo>
                  <a:pt x="11144" y="449421"/>
                </a:lnTo>
                <a:lnTo>
                  <a:pt x="1238" y="378936"/>
                </a:lnTo>
                <a:lnTo>
                  <a:pt x="0" y="339979"/>
                </a:lnTo>
                <a:lnTo>
                  <a:pt x="1359" y="300166"/>
                </a:lnTo>
                <a:lnTo>
                  <a:pt x="12269" y="227447"/>
                </a:lnTo>
                <a:lnTo>
                  <a:pt x="33871" y="164034"/>
                </a:lnTo>
                <a:lnTo>
                  <a:pt x="64402" y="110642"/>
                </a:lnTo>
                <a:lnTo>
                  <a:pt x="103455" y="67518"/>
                </a:lnTo>
                <a:lnTo>
                  <a:pt x="150457" y="34803"/>
                </a:lnTo>
                <a:lnTo>
                  <a:pt x="205035" y="12537"/>
                </a:lnTo>
                <a:lnTo>
                  <a:pt x="265475" y="1385"/>
                </a:lnTo>
                <a:lnTo>
                  <a:pt x="297815" y="0"/>
                </a:lnTo>
                <a:close/>
              </a:path>
            </a:pathLst>
          </a:custGeom>
          <a:ln w="10668">
            <a:solidFill>
              <a:srgbClr val="4579B8"/>
            </a:solidFill>
          </a:ln>
        </p:spPr>
        <p:txBody>
          <a:bodyPr wrap="square" lIns="0" tIns="0" rIns="0" bIns="0" rtlCol="0"/>
          <a:lstStyle/>
          <a:p>
            <a:endParaRPr/>
          </a:p>
        </p:txBody>
      </p:sp>
      <p:sp>
        <p:nvSpPr>
          <p:cNvPr id="21" name="object 21"/>
          <p:cNvSpPr/>
          <p:nvPr/>
        </p:nvSpPr>
        <p:spPr>
          <a:xfrm>
            <a:off x="5547233" y="2171826"/>
            <a:ext cx="419734" cy="665480"/>
          </a:xfrm>
          <a:custGeom>
            <a:avLst/>
            <a:gdLst/>
            <a:ahLst/>
            <a:cxnLst/>
            <a:rect l="l" t="t" r="r" b="b"/>
            <a:pathLst>
              <a:path w="419735" h="665480">
                <a:moveTo>
                  <a:pt x="226440" y="0"/>
                </a:moveTo>
                <a:lnTo>
                  <a:pt x="272033" y="3428"/>
                </a:lnTo>
                <a:lnTo>
                  <a:pt x="314705" y="12953"/>
                </a:lnTo>
                <a:lnTo>
                  <a:pt x="360299" y="31242"/>
                </a:lnTo>
                <a:lnTo>
                  <a:pt x="370331" y="38735"/>
                </a:lnTo>
                <a:lnTo>
                  <a:pt x="373633" y="42037"/>
                </a:lnTo>
                <a:lnTo>
                  <a:pt x="379983" y="56261"/>
                </a:lnTo>
                <a:lnTo>
                  <a:pt x="380872" y="60071"/>
                </a:lnTo>
                <a:lnTo>
                  <a:pt x="381380" y="64897"/>
                </a:lnTo>
                <a:lnTo>
                  <a:pt x="381762" y="70738"/>
                </a:lnTo>
                <a:lnTo>
                  <a:pt x="382015" y="76453"/>
                </a:lnTo>
                <a:lnTo>
                  <a:pt x="382269" y="83693"/>
                </a:lnTo>
                <a:lnTo>
                  <a:pt x="382269" y="92328"/>
                </a:lnTo>
                <a:lnTo>
                  <a:pt x="382269" y="101853"/>
                </a:lnTo>
                <a:lnTo>
                  <a:pt x="382015" y="109982"/>
                </a:lnTo>
                <a:lnTo>
                  <a:pt x="381507" y="116586"/>
                </a:lnTo>
                <a:lnTo>
                  <a:pt x="381000" y="123189"/>
                </a:lnTo>
                <a:lnTo>
                  <a:pt x="380111" y="128650"/>
                </a:lnTo>
                <a:lnTo>
                  <a:pt x="378967" y="132969"/>
                </a:lnTo>
                <a:lnTo>
                  <a:pt x="377825" y="137287"/>
                </a:lnTo>
                <a:lnTo>
                  <a:pt x="376174" y="140462"/>
                </a:lnTo>
                <a:lnTo>
                  <a:pt x="374014" y="142494"/>
                </a:lnTo>
                <a:lnTo>
                  <a:pt x="371855" y="144399"/>
                </a:lnTo>
                <a:lnTo>
                  <a:pt x="369062" y="145414"/>
                </a:lnTo>
                <a:lnTo>
                  <a:pt x="365378" y="145414"/>
                </a:lnTo>
                <a:lnTo>
                  <a:pt x="361695" y="145414"/>
                </a:lnTo>
                <a:lnTo>
                  <a:pt x="355980" y="143128"/>
                </a:lnTo>
                <a:lnTo>
                  <a:pt x="347979" y="138430"/>
                </a:lnTo>
                <a:lnTo>
                  <a:pt x="341719" y="134907"/>
                </a:lnTo>
                <a:lnTo>
                  <a:pt x="299974" y="115506"/>
                </a:lnTo>
                <a:lnTo>
                  <a:pt x="254571" y="103425"/>
                </a:lnTo>
                <a:lnTo>
                  <a:pt x="228345" y="101726"/>
                </a:lnTo>
                <a:lnTo>
                  <a:pt x="218013" y="102058"/>
                </a:lnTo>
                <a:lnTo>
                  <a:pt x="176577" y="113109"/>
                </a:lnTo>
                <a:lnTo>
                  <a:pt x="148716" y="143383"/>
                </a:lnTo>
                <a:lnTo>
                  <a:pt x="143509" y="170687"/>
                </a:lnTo>
                <a:lnTo>
                  <a:pt x="144246" y="180998"/>
                </a:lnTo>
                <a:lnTo>
                  <a:pt x="161504" y="215312"/>
                </a:lnTo>
                <a:lnTo>
                  <a:pt x="196578" y="241458"/>
                </a:lnTo>
                <a:lnTo>
                  <a:pt x="230886" y="258318"/>
                </a:lnTo>
                <a:lnTo>
                  <a:pt x="243337" y="263725"/>
                </a:lnTo>
                <a:lnTo>
                  <a:pt x="255920" y="269287"/>
                </a:lnTo>
                <a:lnTo>
                  <a:pt x="294314" y="287043"/>
                </a:lnTo>
                <a:lnTo>
                  <a:pt x="332104" y="307975"/>
                </a:lnTo>
                <a:lnTo>
                  <a:pt x="366252" y="333978"/>
                </a:lnTo>
                <a:lnTo>
                  <a:pt x="393779" y="367141"/>
                </a:lnTo>
                <a:lnTo>
                  <a:pt x="412783" y="408737"/>
                </a:lnTo>
                <a:lnTo>
                  <a:pt x="419480" y="461137"/>
                </a:lnTo>
                <a:lnTo>
                  <a:pt x="418292" y="485634"/>
                </a:lnTo>
                <a:lnTo>
                  <a:pt x="408818" y="530056"/>
                </a:lnTo>
                <a:lnTo>
                  <a:pt x="390294" y="568247"/>
                </a:lnTo>
                <a:lnTo>
                  <a:pt x="364767" y="600112"/>
                </a:lnTo>
                <a:lnTo>
                  <a:pt x="332644" y="625713"/>
                </a:lnTo>
                <a:lnTo>
                  <a:pt x="294925" y="644953"/>
                </a:lnTo>
                <a:lnTo>
                  <a:pt x="252085" y="657812"/>
                </a:lnTo>
                <a:lnTo>
                  <a:pt x="205932" y="664289"/>
                </a:lnTo>
                <a:lnTo>
                  <a:pt x="181737" y="665099"/>
                </a:lnTo>
                <a:lnTo>
                  <a:pt x="165375" y="664763"/>
                </a:lnTo>
                <a:lnTo>
                  <a:pt x="119887" y="659638"/>
                </a:lnTo>
                <a:lnTo>
                  <a:pt x="80883" y="650172"/>
                </a:lnTo>
                <a:lnTo>
                  <a:pt x="40806" y="634517"/>
                </a:lnTo>
                <a:lnTo>
                  <a:pt x="7619" y="611124"/>
                </a:lnTo>
                <a:lnTo>
                  <a:pt x="186" y="572611"/>
                </a:lnTo>
                <a:lnTo>
                  <a:pt x="0" y="561848"/>
                </a:lnTo>
                <a:lnTo>
                  <a:pt x="69" y="554444"/>
                </a:lnTo>
                <a:lnTo>
                  <a:pt x="4317" y="519175"/>
                </a:lnTo>
                <a:lnTo>
                  <a:pt x="5714" y="514858"/>
                </a:lnTo>
                <a:lnTo>
                  <a:pt x="7746" y="511810"/>
                </a:lnTo>
                <a:lnTo>
                  <a:pt x="10287" y="510032"/>
                </a:lnTo>
                <a:lnTo>
                  <a:pt x="12700" y="508126"/>
                </a:lnTo>
                <a:lnTo>
                  <a:pt x="15620" y="507238"/>
                </a:lnTo>
                <a:lnTo>
                  <a:pt x="18922" y="507238"/>
                </a:lnTo>
                <a:lnTo>
                  <a:pt x="23494" y="507238"/>
                </a:lnTo>
                <a:lnTo>
                  <a:pt x="30099" y="510032"/>
                </a:lnTo>
                <a:lnTo>
                  <a:pt x="38480" y="515493"/>
                </a:lnTo>
                <a:lnTo>
                  <a:pt x="45293" y="519685"/>
                </a:lnTo>
                <a:lnTo>
                  <a:pt x="81450" y="538382"/>
                </a:lnTo>
                <a:lnTo>
                  <a:pt x="118490" y="551688"/>
                </a:lnTo>
                <a:lnTo>
                  <a:pt x="164675" y="559313"/>
                </a:lnTo>
                <a:lnTo>
                  <a:pt x="182244" y="559815"/>
                </a:lnTo>
                <a:lnTo>
                  <a:pt x="193841" y="559458"/>
                </a:lnTo>
                <a:lnTo>
                  <a:pt x="233989" y="550955"/>
                </a:lnTo>
                <a:lnTo>
                  <a:pt x="268525" y="526367"/>
                </a:lnTo>
                <a:lnTo>
                  <a:pt x="283541" y="487170"/>
                </a:lnTo>
                <a:lnTo>
                  <a:pt x="283971" y="477900"/>
                </a:lnTo>
                <a:lnTo>
                  <a:pt x="283231" y="467403"/>
                </a:lnTo>
                <a:lnTo>
                  <a:pt x="265656" y="432841"/>
                </a:lnTo>
                <a:lnTo>
                  <a:pt x="231187" y="406749"/>
                </a:lnTo>
                <a:lnTo>
                  <a:pt x="185344" y="384464"/>
                </a:lnTo>
                <a:lnTo>
                  <a:pt x="172910" y="378872"/>
                </a:lnTo>
                <a:lnTo>
                  <a:pt x="134661" y="361092"/>
                </a:lnTo>
                <a:lnTo>
                  <a:pt x="97281" y="340233"/>
                </a:lnTo>
                <a:lnTo>
                  <a:pt x="63831" y="314158"/>
                </a:lnTo>
                <a:lnTo>
                  <a:pt x="36607" y="280987"/>
                </a:lnTo>
                <a:lnTo>
                  <a:pt x="17672" y="239029"/>
                </a:lnTo>
                <a:lnTo>
                  <a:pt x="10921" y="185165"/>
                </a:lnTo>
                <a:lnTo>
                  <a:pt x="11993" y="162734"/>
                </a:lnTo>
                <a:lnTo>
                  <a:pt x="20566" y="122158"/>
                </a:lnTo>
                <a:lnTo>
                  <a:pt x="37379" y="87245"/>
                </a:lnTo>
                <a:lnTo>
                  <a:pt x="74294" y="45847"/>
                </a:lnTo>
                <a:lnTo>
                  <a:pt x="123676" y="17861"/>
                </a:lnTo>
                <a:lnTo>
                  <a:pt x="162772" y="6429"/>
                </a:lnTo>
                <a:lnTo>
                  <a:pt x="204630" y="714"/>
                </a:lnTo>
                <a:lnTo>
                  <a:pt x="226440" y="0"/>
                </a:lnTo>
                <a:close/>
              </a:path>
            </a:pathLst>
          </a:custGeom>
          <a:ln w="10668">
            <a:solidFill>
              <a:srgbClr val="4579B8"/>
            </a:solidFill>
          </a:ln>
        </p:spPr>
        <p:txBody>
          <a:bodyPr wrap="square" lIns="0" tIns="0" rIns="0" bIns="0" rtlCol="0"/>
          <a:lstStyle/>
          <a:p>
            <a:endParaRPr/>
          </a:p>
        </p:txBody>
      </p:sp>
      <p:sp>
        <p:nvSpPr>
          <p:cNvPr id="22" name="object 22"/>
          <p:cNvSpPr/>
          <p:nvPr/>
        </p:nvSpPr>
        <p:spPr>
          <a:xfrm>
            <a:off x="3111245" y="2171826"/>
            <a:ext cx="608330" cy="665480"/>
          </a:xfrm>
          <a:custGeom>
            <a:avLst/>
            <a:gdLst/>
            <a:ahLst/>
            <a:cxnLst/>
            <a:rect l="l" t="t" r="r" b="b"/>
            <a:pathLst>
              <a:path w="608329" h="665480">
                <a:moveTo>
                  <a:pt x="310261" y="0"/>
                </a:moveTo>
                <a:lnTo>
                  <a:pt x="378936" y="4841"/>
                </a:lnTo>
                <a:lnTo>
                  <a:pt x="439039" y="19303"/>
                </a:lnTo>
                <a:lnTo>
                  <a:pt x="490267" y="43894"/>
                </a:lnTo>
                <a:lnTo>
                  <a:pt x="532257" y="78867"/>
                </a:lnTo>
                <a:lnTo>
                  <a:pt x="565197" y="124380"/>
                </a:lnTo>
                <a:lnTo>
                  <a:pt x="588899" y="180467"/>
                </a:lnTo>
                <a:lnTo>
                  <a:pt x="603186" y="247221"/>
                </a:lnTo>
                <a:lnTo>
                  <a:pt x="607949" y="325120"/>
                </a:lnTo>
                <a:lnTo>
                  <a:pt x="606710" y="363982"/>
                </a:lnTo>
                <a:lnTo>
                  <a:pt x="596804" y="435419"/>
                </a:lnTo>
                <a:lnTo>
                  <a:pt x="577016" y="498332"/>
                </a:lnTo>
                <a:lnTo>
                  <a:pt x="547489" y="551862"/>
                </a:lnTo>
                <a:lnTo>
                  <a:pt x="508313" y="595675"/>
                </a:lnTo>
                <a:lnTo>
                  <a:pt x="459823" y="629152"/>
                </a:lnTo>
                <a:lnTo>
                  <a:pt x="401978" y="652079"/>
                </a:lnTo>
                <a:lnTo>
                  <a:pt x="335113" y="663648"/>
                </a:lnTo>
                <a:lnTo>
                  <a:pt x="298323" y="665099"/>
                </a:lnTo>
                <a:lnTo>
                  <a:pt x="262006" y="663864"/>
                </a:lnTo>
                <a:lnTo>
                  <a:pt x="196613" y="654061"/>
                </a:lnTo>
                <a:lnTo>
                  <a:pt x="140769" y="634444"/>
                </a:lnTo>
                <a:lnTo>
                  <a:pt x="94235" y="604535"/>
                </a:lnTo>
                <a:lnTo>
                  <a:pt x="56993" y="564247"/>
                </a:lnTo>
                <a:lnTo>
                  <a:pt x="29041" y="513054"/>
                </a:lnTo>
                <a:lnTo>
                  <a:pt x="10447" y="450957"/>
                </a:lnTo>
                <a:lnTo>
                  <a:pt x="1164" y="377527"/>
                </a:lnTo>
                <a:lnTo>
                  <a:pt x="0" y="336550"/>
                </a:lnTo>
                <a:lnTo>
                  <a:pt x="1238" y="298569"/>
                </a:lnTo>
                <a:lnTo>
                  <a:pt x="11144" y="228465"/>
                </a:lnTo>
                <a:lnTo>
                  <a:pt x="30932" y="166342"/>
                </a:lnTo>
                <a:lnTo>
                  <a:pt x="60459" y="113295"/>
                </a:lnTo>
                <a:lnTo>
                  <a:pt x="99653" y="69748"/>
                </a:lnTo>
                <a:lnTo>
                  <a:pt x="148179" y="36272"/>
                </a:lnTo>
                <a:lnTo>
                  <a:pt x="205997" y="13126"/>
                </a:lnTo>
                <a:lnTo>
                  <a:pt x="273157" y="1454"/>
                </a:lnTo>
                <a:lnTo>
                  <a:pt x="310261" y="0"/>
                </a:lnTo>
                <a:close/>
              </a:path>
            </a:pathLst>
          </a:custGeom>
          <a:ln w="10668">
            <a:solidFill>
              <a:srgbClr val="4579B8"/>
            </a:solidFill>
          </a:ln>
        </p:spPr>
        <p:txBody>
          <a:bodyPr wrap="square" lIns="0" tIns="0" rIns="0" bIns="0" rtlCol="0"/>
          <a:lstStyle/>
          <a:p>
            <a:endParaRPr/>
          </a:p>
        </p:txBody>
      </p:sp>
      <p:sp>
        <p:nvSpPr>
          <p:cNvPr id="23" name="object 23"/>
          <p:cNvSpPr/>
          <p:nvPr/>
        </p:nvSpPr>
        <p:spPr>
          <a:xfrm>
            <a:off x="2392552" y="2171826"/>
            <a:ext cx="419734" cy="665480"/>
          </a:xfrm>
          <a:custGeom>
            <a:avLst/>
            <a:gdLst/>
            <a:ahLst/>
            <a:cxnLst/>
            <a:rect l="l" t="t" r="r" b="b"/>
            <a:pathLst>
              <a:path w="419735" h="665480">
                <a:moveTo>
                  <a:pt x="226441" y="0"/>
                </a:moveTo>
                <a:lnTo>
                  <a:pt x="272034" y="3428"/>
                </a:lnTo>
                <a:lnTo>
                  <a:pt x="314706" y="12953"/>
                </a:lnTo>
                <a:lnTo>
                  <a:pt x="360299" y="31242"/>
                </a:lnTo>
                <a:lnTo>
                  <a:pt x="377063" y="47117"/>
                </a:lnTo>
                <a:lnTo>
                  <a:pt x="378206" y="49402"/>
                </a:lnTo>
                <a:lnTo>
                  <a:pt x="379222" y="52577"/>
                </a:lnTo>
                <a:lnTo>
                  <a:pt x="379984" y="56261"/>
                </a:lnTo>
                <a:lnTo>
                  <a:pt x="380873" y="60071"/>
                </a:lnTo>
                <a:lnTo>
                  <a:pt x="381381" y="64897"/>
                </a:lnTo>
                <a:lnTo>
                  <a:pt x="381762" y="70738"/>
                </a:lnTo>
                <a:lnTo>
                  <a:pt x="382016" y="76453"/>
                </a:lnTo>
                <a:lnTo>
                  <a:pt x="382270" y="83693"/>
                </a:lnTo>
                <a:lnTo>
                  <a:pt x="382270" y="92328"/>
                </a:lnTo>
                <a:lnTo>
                  <a:pt x="382270" y="101853"/>
                </a:lnTo>
                <a:lnTo>
                  <a:pt x="376174" y="140462"/>
                </a:lnTo>
                <a:lnTo>
                  <a:pt x="369062" y="145414"/>
                </a:lnTo>
                <a:lnTo>
                  <a:pt x="365379" y="145414"/>
                </a:lnTo>
                <a:lnTo>
                  <a:pt x="361696" y="145414"/>
                </a:lnTo>
                <a:lnTo>
                  <a:pt x="355981" y="143128"/>
                </a:lnTo>
                <a:lnTo>
                  <a:pt x="347980" y="138430"/>
                </a:lnTo>
                <a:lnTo>
                  <a:pt x="341719" y="134907"/>
                </a:lnTo>
                <a:lnTo>
                  <a:pt x="299974" y="115506"/>
                </a:lnTo>
                <a:lnTo>
                  <a:pt x="254571" y="103425"/>
                </a:lnTo>
                <a:lnTo>
                  <a:pt x="228346" y="101726"/>
                </a:lnTo>
                <a:lnTo>
                  <a:pt x="218013" y="102058"/>
                </a:lnTo>
                <a:lnTo>
                  <a:pt x="176577" y="113109"/>
                </a:lnTo>
                <a:lnTo>
                  <a:pt x="148717" y="143383"/>
                </a:lnTo>
                <a:lnTo>
                  <a:pt x="143510" y="170687"/>
                </a:lnTo>
                <a:lnTo>
                  <a:pt x="144246" y="180998"/>
                </a:lnTo>
                <a:lnTo>
                  <a:pt x="161504" y="215312"/>
                </a:lnTo>
                <a:lnTo>
                  <a:pt x="196578" y="241458"/>
                </a:lnTo>
                <a:lnTo>
                  <a:pt x="230886" y="258318"/>
                </a:lnTo>
                <a:lnTo>
                  <a:pt x="243337" y="263725"/>
                </a:lnTo>
                <a:lnTo>
                  <a:pt x="255920" y="269287"/>
                </a:lnTo>
                <a:lnTo>
                  <a:pt x="294314" y="287043"/>
                </a:lnTo>
                <a:lnTo>
                  <a:pt x="332105" y="307975"/>
                </a:lnTo>
                <a:lnTo>
                  <a:pt x="366252" y="333978"/>
                </a:lnTo>
                <a:lnTo>
                  <a:pt x="393779" y="367141"/>
                </a:lnTo>
                <a:lnTo>
                  <a:pt x="412783" y="408737"/>
                </a:lnTo>
                <a:lnTo>
                  <a:pt x="419481" y="461137"/>
                </a:lnTo>
                <a:lnTo>
                  <a:pt x="418292" y="485634"/>
                </a:lnTo>
                <a:lnTo>
                  <a:pt x="408818" y="530056"/>
                </a:lnTo>
                <a:lnTo>
                  <a:pt x="390294" y="568247"/>
                </a:lnTo>
                <a:lnTo>
                  <a:pt x="364767" y="600112"/>
                </a:lnTo>
                <a:lnTo>
                  <a:pt x="332644" y="625713"/>
                </a:lnTo>
                <a:lnTo>
                  <a:pt x="294925" y="644953"/>
                </a:lnTo>
                <a:lnTo>
                  <a:pt x="252085" y="657812"/>
                </a:lnTo>
                <a:lnTo>
                  <a:pt x="205932" y="664289"/>
                </a:lnTo>
                <a:lnTo>
                  <a:pt x="181737" y="665099"/>
                </a:lnTo>
                <a:lnTo>
                  <a:pt x="165375" y="664763"/>
                </a:lnTo>
                <a:lnTo>
                  <a:pt x="119888" y="659638"/>
                </a:lnTo>
                <a:lnTo>
                  <a:pt x="80883" y="650172"/>
                </a:lnTo>
                <a:lnTo>
                  <a:pt x="40806" y="634517"/>
                </a:lnTo>
                <a:lnTo>
                  <a:pt x="7620" y="611124"/>
                </a:lnTo>
                <a:lnTo>
                  <a:pt x="186" y="572611"/>
                </a:lnTo>
                <a:lnTo>
                  <a:pt x="0" y="561848"/>
                </a:lnTo>
                <a:lnTo>
                  <a:pt x="69" y="554444"/>
                </a:lnTo>
                <a:lnTo>
                  <a:pt x="4318" y="519175"/>
                </a:lnTo>
                <a:lnTo>
                  <a:pt x="5715" y="514858"/>
                </a:lnTo>
                <a:lnTo>
                  <a:pt x="7747" y="511810"/>
                </a:lnTo>
                <a:lnTo>
                  <a:pt x="10287" y="510032"/>
                </a:lnTo>
                <a:lnTo>
                  <a:pt x="12700" y="508126"/>
                </a:lnTo>
                <a:lnTo>
                  <a:pt x="15621" y="507238"/>
                </a:lnTo>
                <a:lnTo>
                  <a:pt x="18923" y="507238"/>
                </a:lnTo>
                <a:lnTo>
                  <a:pt x="23495" y="507238"/>
                </a:lnTo>
                <a:lnTo>
                  <a:pt x="30099" y="510032"/>
                </a:lnTo>
                <a:lnTo>
                  <a:pt x="38481" y="515493"/>
                </a:lnTo>
                <a:lnTo>
                  <a:pt x="45293" y="519685"/>
                </a:lnTo>
                <a:lnTo>
                  <a:pt x="81450" y="538382"/>
                </a:lnTo>
                <a:lnTo>
                  <a:pt x="118491" y="551688"/>
                </a:lnTo>
                <a:lnTo>
                  <a:pt x="164675" y="559313"/>
                </a:lnTo>
                <a:lnTo>
                  <a:pt x="182245" y="559815"/>
                </a:lnTo>
                <a:lnTo>
                  <a:pt x="193841" y="559458"/>
                </a:lnTo>
                <a:lnTo>
                  <a:pt x="233989" y="550955"/>
                </a:lnTo>
                <a:lnTo>
                  <a:pt x="268525" y="526367"/>
                </a:lnTo>
                <a:lnTo>
                  <a:pt x="283541" y="487170"/>
                </a:lnTo>
                <a:lnTo>
                  <a:pt x="283972" y="477900"/>
                </a:lnTo>
                <a:lnTo>
                  <a:pt x="283231" y="467403"/>
                </a:lnTo>
                <a:lnTo>
                  <a:pt x="265656" y="432841"/>
                </a:lnTo>
                <a:lnTo>
                  <a:pt x="231187" y="406749"/>
                </a:lnTo>
                <a:lnTo>
                  <a:pt x="185344" y="384464"/>
                </a:lnTo>
                <a:lnTo>
                  <a:pt x="172910" y="378872"/>
                </a:lnTo>
                <a:lnTo>
                  <a:pt x="134661" y="361092"/>
                </a:lnTo>
                <a:lnTo>
                  <a:pt x="97282" y="340233"/>
                </a:lnTo>
                <a:lnTo>
                  <a:pt x="63831" y="314158"/>
                </a:lnTo>
                <a:lnTo>
                  <a:pt x="36607" y="280987"/>
                </a:lnTo>
                <a:lnTo>
                  <a:pt x="17672" y="239029"/>
                </a:lnTo>
                <a:lnTo>
                  <a:pt x="10922" y="185165"/>
                </a:lnTo>
                <a:lnTo>
                  <a:pt x="11993" y="162734"/>
                </a:lnTo>
                <a:lnTo>
                  <a:pt x="20566" y="122158"/>
                </a:lnTo>
                <a:lnTo>
                  <a:pt x="37379" y="87245"/>
                </a:lnTo>
                <a:lnTo>
                  <a:pt x="74295" y="45847"/>
                </a:lnTo>
                <a:lnTo>
                  <a:pt x="123676" y="17861"/>
                </a:lnTo>
                <a:lnTo>
                  <a:pt x="162772" y="6429"/>
                </a:lnTo>
                <a:lnTo>
                  <a:pt x="204630" y="714"/>
                </a:lnTo>
                <a:lnTo>
                  <a:pt x="226441" y="0"/>
                </a:lnTo>
                <a:close/>
              </a:path>
            </a:pathLst>
          </a:custGeom>
          <a:ln w="10668">
            <a:solidFill>
              <a:srgbClr val="4579B8"/>
            </a:solidFill>
          </a:ln>
        </p:spPr>
        <p:txBody>
          <a:bodyPr wrap="square" lIns="0" tIns="0" rIns="0" bIns="0" rtlCol="0"/>
          <a:lstStyle/>
          <a:p>
            <a:endParaRPr/>
          </a:p>
        </p:txBody>
      </p:sp>
      <p:sp>
        <p:nvSpPr>
          <p:cNvPr id="24" name="object 24"/>
          <p:cNvSpPr/>
          <p:nvPr/>
        </p:nvSpPr>
        <p:spPr>
          <a:xfrm>
            <a:off x="302412" y="2941320"/>
            <a:ext cx="8537422" cy="6705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302412" y="2941320"/>
            <a:ext cx="8537575" cy="67310"/>
          </a:xfrm>
          <a:custGeom>
            <a:avLst/>
            <a:gdLst/>
            <a:ahLst/>
            <a:cxnLst/>
            <a:rect l="l" t="t" r="r" b="b"/>
            <a:pathLst>
              <a:path w="8537575" h="67310">
                <a:moveTo>
                  <a:pt x="0" y="0"/>
                </a:moveTo>
                <a:lnTo>
                  <a:pt x="2134336" y="0"/>
                </a:lnTo>
                <a:lnTo>
                  <a:pt x="4268698" y="0"/>
                </a:lnTo>
                <a:lnTo>
                  <a:pt x="6403060" y="0"/>
                </a:lnTo>
                <a:lnTo>
                  <a:pt x="8537422" y="0"/>
                </a:lnTo>
                <a:lnTo>
                  <a:pt x="8537422" y="67055"/>
                </a:lnTo>
                <a:lnTo>
                  <a:pt x="6403060" y="67055"/>
                </a:lnTo>
                <a:lnTo>
                  <a:pt x="4268698" y="67055"/>
                </a:lnTo>
                <a:lnTo>
                  <a:pt x="2134336" y="67055"/>
                </a:lnTo>
                <a:lnTo>
                  <a:pt x="0" y="67055"/>
                </a:lnTo>
                <a:lnTo>
                  <a:pt x="0" y="0"/>
                </a:lnTo>
                <a:close/>
              </a:path>
            </a:pathLst>
          </a:custGeom>
          <a:ln w="10668">
            <a:solidFill>
              <a:srgbClr val="4579B8"/>
            </a:solidFill>
          </a:ln>
        </p:spPr>
        <p:txBody>
          <a:bodyPr wrap="square" lIns="0" tIns="0" rIns="0" bIns="0" rtlCol="0"/>
          <a:lstStyle/>
          <a:p>
            <a:endParaRPr/>
          </a:p>
        </p:txBody>
      </p:sp>
      <p:graphicFrame>
        <p:nvGraphicFramePr>
          <p:cNvPr id="26" name="object 26"/>
          <p:cNvGraphicFramePr>
            <a:graphicFrameLocks noGrp="1"/>
          </p:cNvGraphicFramePr>
          <p:nvPr/>
        </p:nvGraphicFramePr>
        <p:xfrm>
          <a:off x="457200" y="3047999"/>
          <a:ext cx="8458200" cy="2512785"/>
        </p:xfrm>
        <a:graphic>
          <a:graphicData uri="http://schemas.openxmlformats.org/drawingml/2006/table">
            <a:tbl>
              <a:tblPr firstRow="1" bandRow="1">
                <a:tableStyleId>{2D5ABB26-0587-4C30-8999-92F81FD0307C}</a:tableStyleId>
              </a:tblPr>
              <a:tblGrid>
                <a:gridCol w="1219200"/>
                <a:gridCol w="609600"/>
                <a:gridCol w="152400"/>
                <a:gridCol w="1143000"/>
                <a:gridCol w="914400"/>
                <a:gridCol w="228600"/>
                <a:gridCol w="76200"/>
                <a:gridCol w="838200"/>
                <a:gridCol w="1219200"/>
                <a:gridCol w="152400"/>
                <a:gridCol w="685800"/>
                <a:gridCol w="1219200"/>
              </a:tblGrid>
              <a:tr h="609601">
                <a:tc gridSpan="5">
                  <a:txBody>
                    <a:bodyPr/>
                    <a:lstStyle/>
                    <a:p>
                      <a:pPr>
                        <a:lnSpc>
                          <a:spcPct val="100000"/>
                        </a:lnSpc>
                      </a:pPr>
                      <a:endParaRPr sz="2400">
                        <a:latin typeface="Times New Roman"/>
                        <a:cs typeface="Times New Roman"/>
                      </a:endParaRPr>
                    </a:p>
                  </a:txBody>
                  <a:tcPr marL="0" marR="0" marT="0" marB="0">
                    <a:lnR w="38100">
                      <a:solidFill>
                        <a:srgbClr val="000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7">
                  <a:txBody>
                    <a:bodyPr/>
                    <a:lstStyle/>
                    <a:p>
                      <a:pPr>
                        <a:lnSpc>
                          <a:spcPct val="100000"/>
                        </a:lnSpc>
                      </a:pPr>
                      <a:endParaRPr sz="2400">
                        <a:latin typeface="Times New Roman"/>
                        <a:cs typeface="Times New Roman"/>
                      </a:endParaRPr>
                    </a:p>
                  </a:txBody>
                  <a:tcPr marL="0" marR="0" marT="0" marB="0">
                    <a:lnL w="38100">
                      <a:solidFill>
                        <a:srgbClr val="000000"/>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72352">
                <a:tc>
                  <a:txBody>
                    <a:bodyPr/>
                    <a:lstStyle/>
                    <a:p>
                      <a:pPr>
                        <a:lnSpc>
                          <a:spcPct val="100000"/>
                        </a:lnSpc>
                      </a:pPr>
                      <a:endParaRPr sz="2400">
                        <a:latin typeface="Times New Roman"/>
                        <a:cs typeface="Times New Roman"/>
                      </a:endParaRPr>
                    </a:p>
                  </a:txBody>
                  <a:tcPr marL="0" marR="0" marT="0" marB="0">
                    <a:lnR w="38100">
                      <a:solidFill>
                        <a:srgbClr val="000000"/>
                      </a:solidFill>
                      <a:prstDash val="solid"/>
                    </a:lnR>
                  </a:tcPr>
                </a:tc>
                <a:tc gridSpan="3">
                  <a:txBody>
                    <a:bodyPr/>
                    <a:lstStyle/>
                    <a:p>
                      <a:pPr>
                        <a:lnSpc>
                          <a:spcPct val="100000"/>
                        </a:lnSpc>
                      </a:pPr>
                      <a:endParaRPr sz="24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hMerge="1">
                  <a:txBody>
                    <a:bodyPr/>
                    <a:lstStyle/>
                    <a:p>
                      <a:endParaRPr/>
                    </a:p>
                  </a:txBody>
                  <a:tcPr marL="0" marR="0" marT="0" marB="0"/>
                </a:tc>
                <a:tc hMerge="1">
                  <a:txBody>
                    <a:bodyPr/>
                    <a:lstStyle/>
                    <a:p>
                      <a:endParaRPr/>
                    </a:p>
                  </a:txBody>
                  <a:tcPr marL="0" marR="0" marT="0" marB="0"/>
                </a:tc>
                <a:tc gridSpan="4">
                  <a:txBody>
                    <a:bodyPr/>
                    <a:lstStyle/>
                    <a:p>
                      <a:pPr>
                        <a:lnSpc>
                          <a:spcPct val="100000"/>
                        </a:lnSpc>
                      </a:pPr>
                      <a:endParaRPr sz="24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24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400">
                        <a:latin typeface="Times New Roman"/>
                        <a:cs typeface="Times New Roman"/>
                      </a:endParaRPr>
                    </a:p>
                  </a:txBody>
                  <a:tcPr marL="0" marR="0" marT="0" marB="0">
                    <a:lnL w="38100">
                      <a:solidFill>
                        <a:srgbClr val="000000"/>
                      </a:solidFill>
                      <a:prstDash val="solid"/>
                    </a:lnL>
                  </a:tcPr>
                </a:tc>
              </a:tr>
              <a:tr h="1430832">
                <a:tc gridSpan="2">
                  <a:txBody>
                    <a:bodyPr/>
                    <a:lstStyle/>
                    <a:p>
                      <a:pPr marL="98425" marR="88900" algn="ctr">
                        <a:lnSpc>
                          <a:spcPct val="100000"/>
                        </a:lnSpc>
                        <a:spcBef>
                          <a:spcPts val="185"/>
                        </a:spcBef>
                      </a:pPr>
                      <a:r>
                        <a:rPr sz="2800" b="1" i="1" spc="-5" dirty="0">
                          <a:latin typeface="Trebuchet MS"/>
                          <a:cs typeface="Trebuchet MS"/>
                        </a:rPr>
                        <a:t>Descr</a:t>
                      </a:r>
                      <a:r>
                        <a:rPr sz="2800" b="1" i="1" spc="-15" dirty="0">
                          <a:latin typeface="Trebuchet MS"/>
                          <a:cs typeface="Trebuchet MS"/>
                        </a:rPr>
                        <a:t>ip</a:t>
                      </a:r>
                      <a:r>
                        <a:rPr sz="2800" b="1" i="1" dirty="0">
                          <a:latin typeface="Trebuchet MS"/>
                          <a:cs typeface="Trebuchet MS"/>
                        </a:rPr>
                        <a:t>tive  </a:t>
                      </a:r>
                      <a:r>
                        <a:rPr sz="2800" b="1" i="1" spc="-245" dirty="0">
                          <a:latin typeface="Trebuchet MS"/>
                          <a:cs typeface="Trebuchet MS"/>
                        </a:rPr>
                        <a:t>vs.</a:t>
                      </a:r>
                      <a:endParaRPr sz="2800">
                        <a:latin typeface="Trebuchet MS"/>
                        <a:cs typeface="Trebuchet MS"/>
                      </a:endParaRPr>
                    </a:p>
                    <a:p>
                      <a:pPr algn="ctr">
                        <a:lnSpc>
                          <a:spcPct val="100000"/>
                        </a:lnSpc>
                      </a:pPr>
                      <a:r>
                        <a:rPr sz="2800" b="1" i="1" spc="-195" dirty="0">
                          <a:latin typeface="Trebuchet MS"/>
                          <a:cs typeface="Trebuchet MS"/>
                        </a:rPr>
                        <a:t>Analytical</a:t>
                      </a:r>
                      <a:endParaRPr sz="2800">
                        <a:latin typeface="Trebuchet MS"/>
                        <a:cs typeface="Trebuchet MS"/>
                      </a:endParaRPr>
                    </a:p>
                  </a:txBody>
                  <a:tcPr marL="0" marR="0" marT="23495" marB="0">
                    <a:solidFill>
                      <a:srgbClr val="00AFEF"/>
                    </a:solidFill>
                  </a:tcPr>
                </a:tc>
                <a:tc hMerge="1">
                  <a:txBody>
                    <a:bodyPr/>
                    <a:lstStyle/>
                    <a:p>
                      <a:endParaRPr/>
                    </a:p>
                  </a:txBody>
                  <a:tcPr marL="0" marR="0" marT="0" marB="0"/>
                </a:tc>
                <a:tc>
                  <a:txBody>
                    <a:bodyPr/>
                    <a:lstStyle/>
                    <a:p>
                      <a:pPr>
                        <a:lnSpc>
                          <a:spcPct val="100000"/>
                        </a:lnSpc>
                      </a:pPr>
                      <a:endParaRPr sz="2400">
                        <a:latin typeface="Times New Roman"/>
                        <a:cs typeface="Times New Roman"/>
                      </a:endParaRPr>
                    </a:p>
                  </a:txBody>
                  <a:tcPr marL="0" marR="0" marT="0" marB="0"/>
                </a:tc>
                <a:tc gridSpan="3">
                  <a:txBody>
                    <a:bodyPr/>
                    <a:lstStyle/>
                    <a:p>
                      <a:pPr algn="ctr">
                        <a:lnSpc>
                          <a:spcPct val="100000"/>
                        </a:lnSpc>
                        <a:spcBef>
                          <a:spcPts val="185"/>
                        </a:spcBef>
                      </a:pPr>
                      <a:r>
                        <a:rPr sz="2800" b="1" i="1" spc="-180" dirty="0">
                          <a:latin typeface="Trebuchet MS"/>
                          <a:cs typeface="Trebuchet MS"/>
                        </a:rPr>
                        <a:t>Applied</a:t>
                      </a:r>
                      <a:endParaRPr sz="2800">
                        <a:latin typeface="Trebuchet MS"/>
                        <a:cs typeface="Trebuchet MS"/>
                      </a:endParaRPr>
                    </a:p>
                    <a:p>
                      <a:pPr marL="160655" algn="ctr">
                        <a:lnSpc>
                          <a:spcPct val="100000"/>
                        </a:lnSpc>
                      </a:pPr>
                      <a:r>
                        <a:rPr sz="2800" b="1" i="1" spc="-245" dirty="0">
                          <a:latin typeface="Trebuchet MS"/>
                          <a:cs typeface="Trebuchet MS"/>
                        </a:rPr>
                        <a:t>vs.</a:t>
                      </a:r>
                      <a:endParaRPr sz="2800">
                        <a:latin typeface="Trebuchet MS"/>
                        <a:cs typeface="Trebuchet MS"/>
                      </a:endParaRPr>
                    </a:p>
                    <a:p>
                      <a:pPr marL="635" algn="ctr">
                        <a:lnSpc>
                          <a:spcPct val="100000"/>
                        </a:lnSpc>
                      </a:pPr>
                      <a:r>
                        <a:rPr sz="2800" b="1" i="1" spc="-185" dirty="0">
                          <a:latin typeface="Trebuchet MS"/>
                          <a:cs typeface="Trebuchet MS"/>
                        </a:rPr>
                        <a:t>Fundamental</a:t>
                      </a:r>
                      <a:endParaRPr sz="2800">
                        <a:latin typeface="Trebuchet MS"/>
                        <a:cs typeface="Trebuchet MS"/>
                      </a:endParaRPr>
                    </a:p>
                  </a:txBody>
                  <a:tcPr marL="0" marR="0" marT="23495" marB="0">
                    <a:solidFill>
                      <a:srgbClr val="00AFEF"/>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400">
                        <a:latin typeface="Times New Roman"/>
                        <a:cs typeface="Times New Roman"/>
                      </a:endParaRPr>
                    </a:p>
                  </a:txBody>
                  <a:tcPr marL="0" marR="0" marT="0" marB="0"/>
                </a:tc>
                <a:tc gridSpan="2">
                  <a:txBody>
                    <a:bodyPr/>
                    <a:lstStyle/>
                    <a:p>
                      <a:pPr marL="95885" marR="85725" algn="ctr">
                        <a:lnSpc>
                          <a:spcPct val="100000"/>
                        </a:lnSpc>
                        <a:spcBef>
                          <a:spcPts val="185"/>
                        </a:spcBef>
                      </a:pPr>
                      <a:r>
                        <a:rPr sz="2800" b="1" i="1" spc="-5" dirty="0">
                          <a:latin typeface="Trebuchet MS"/>
                          <a:cs typeface="Trebuchet MS"/>
                        </a:rPr>
                        <a:t>Qua</a:t>
                      </a:r>
                      <a:r>
                        <a:rPr sz="2800" b="1" i="1" spc="-25" dirty="0">
                          <a:latin typeface="Trebuchet MS"/>
                          <a:cs typeface="Trebuchet MS"/>
                        </a:rPr>
                        <a:t>n</a:t>
                      </a:r>
                      <a:r>
                        <a:rPr sz="2800" b="1" i="1" dirty="0">
                          <a:latin typeface="Trebuchet MS"/>
                          <a:cs typeface="Trebuchet MS"/>
                        </a:rPr>
                        <a:t>ti</a:t>
                      </a:r>
                      <a:r>
                        <a:rPr sz="2800" b="1" i="1" spc="-40" dirty="0">
                          <a:latin typeface="Trebuchet MS"/>
                          <a:cs typeface="Trebuchet MS"/>
                        </a:rPr>
                        <a:t>t</a:t>
                      </a:r>
                      <a:r>
                        <a:rPr sz="2800" b="1" i="1" dirty="0">
                          <a:latin typeface="Trebuchet MS"/>
                          <a:cs typeface="Trebuchet MS"/>
                        </a:rPr>
                        <a:t>ati</a:t>
                      </a:r>
                      <a:r>
                        <a:rPr sz="2800" b="1" i="1" spc="-10" dirty="0">
                          <a:latin typeface="Trebuchet MS"/>
                          <a:cs typeface="Trebuchet MS"/>
                        </a:rPr>
                        <a:t>v</a:t>
                      </a:r>
                      <a:r>
                        <a:rPr sz="2800" b="1" i="1" dirty="0">
                          <a:latin typeface="Trebuchet MS"/>
                          <a:cs typeface="Trebuchet MS"/>
                        </a:rPr>
                        <a:t>e  </a:t>
                      </a:r>
                      <a:r>
                        <a:rPr sz="2800" b="1" i="1" spc="-245" dirty="0">
                          <a:latin typeface="Trebuchet MS"/>
                          <a:cs typeface="Trebuchet MS"/>
                        </a:rPr>
                        <a:t>vs.</a:t>
                      </a:r>
                      <a:endParaRPr sz="2800">
                        <a:latin typeface="Trebuchet MS"/>
                        <a:cs typeface="Trebuchet MS"/>
                      </a:endParaRPr>
                    </a:p>
                    <a:p>
                      <a:pPr marL="635" algn="ctr">
                        <a:lnSpc>
                          <a:spcPct val="100000"/>
                        </a:lnSpc>
                      </a:pPr>
                      <a:r>
                        <a:rPr sz="2800" b="1" i="1" spc="-215" dirty="0">
                          <a:latin typeface="Trebuchet MS"/>
                          <a:cs typeface="Trebuchet MS"/>
                        </a:rPr>
                        <a:t>Qualitative</a:t>
                      </a:r>
                      <a:endParaRPr sz="2800">
                        <a:latin typeface="Trebuchet MS"/>
                        <a:cs typeface="Trebuchet MS"/>
                      </a:endParaRPr>
                    </a:p>
                  </a:txBody>
                  <a:tcPr marL="0" marR="0" marT="23495" marB="0">
                    <a:solidFill>
                      <a:srgbClr val="00AFEF"/>
                    </a:solidFill>
                  </a:tcPr>
                </a:tc>
                <a:tc hMerge="1">
                  <a:txBody>
                    <a:bodyPr/>
                    <a:lstStyle/>
                    <a:p>
                      <a:endParaRPr/>
                    </a:p>
                  </a:txBody>
                  <a:tcPr marL="0" marR="0" marT="0" marB="0"/>
                </a:tc>
                <a:tc>
                  <a:txBody>
                    <a:bodyPr/>
                    <a:lstStyle/>
                    <a:p>
                      <a:pPr>
                        <a:lnSpc>
                          <a:spcPct val="100000"/>
                        </a:lnSpc>
                      </a:pPr>
                      <a:endParaRPr sz="2400">
                        <a:latin typeface="Times New Roman"/>
                        <a:cs typeface="Times New Roman"/>
                      </a:endParaRPr>
                    </a:p>
                  </a:txBody>
                  <a:tcPr marL="0" marR="0" marT="0" marB="0"/>
                </a:tc>
                <a:tc gridSpan="2">
                  <a:txBody>
                    <a:bodyPr/>
                    <a:lstStyle/>
                    <a:p>
                      <a:pPr marL="129539" marR="118110" algn="ctr">
                        <a:lnSpc>
                          <a:spcPct val="100000"/>
                        </a:lnSpc>
                        <a:spcBef>
                          <a:spcPts val="185"/>
                        </a:spcBef>
                      </a:pPr>
                      <a:r>
                        <a:rPr sz="2800" b="1" i="1" dirty="0">
                          <a:latin typeface="Trebuchet MS"/>
                          <a:cs typeface="Trebuchet MS"/>
                        </a:rPr>
                        <a:t>Con</a:t>
                      </a:r>
                      <a:r>
                        <a:rPr sz="2800" b="1" i="1" spc="-25" dirty="0">
                          <a:latin typeface="Trebuchet MS"/>
                          <a:cs typeface="Trebuchet MS"/>
                        </a:rPr>
                        <a:t>c</a:t>
                      </a:r>
                      <a:r>
                        <a:rPr sz="2800" b="1" i="1" spc="-5" dirty="0">
                          <a:latin typeface="Trebuchet MS"/>
                          <a:cs typeface="Trebuchet MS"/>
                        </a:rPr>
                        <a:t>e</a:t>
                      </a:r>
                      <a:r>
                        <a:rPr sz="2800" b="1" i="1" spc="-25" dirty="0">
                          <a:latin typeface="Trebuchet MS"/>
                          <a:cs typeface="Trebuchet MS"/>
                        </a:rPr>
                        <a:t>p</a:t>
                      </a:r>
                      <a:r>
                        <a:rPr sz="2800" b="1" i="1" dirty="0">
                          <a:latin typeface="Trebuchet MS"/>
                          <a:cs typeface="Trebuchet MS"/>
                        </a:rPr>
                        <a:t>tual  </a:t>
                      </a:r>
                      <a:r>
                        <a:rPr sz="2800" b="1" i="1" spc="-245" dirty="0">
                          <a:latin typeface="Trebuchet MS"/>
                          <a:cs typeface="Trebuchet MS"/>
                        </a:rPr>
                        <a:t>vs.</a:t>
                      </a:r>
                      <a:endParaRPr sz="2800">
                        <a:latin typeface="Trebuchet MS"/>
                        <a:cs typeface="Trebuchet MS"/>
                      </a:endParaRPr>
                    </a:p>
                    <a:p>
                      <a:pPr marL="1905" algn="ctr">
                        <a:lnSpc>
                          <a:spcPct val="100000"/>
                        </a:lnSpc>
                      </a:pPr>
                      <a:r>
                        <a:rPr sz="2800" b="1" i="1" spc="-220" dirty="0">
                          <a:latin typeface="Trebuchet MS"/>
                          <a:cs typeface="Trebuchet MS"/>
                        </a:rPr>
                        <a:t>Empirical</a:t>
                      </a:r>
                      <a:endParaRPr sz="2800">
                        <a:latin typeface="Trebuchet MS"/>
                        <a:cs typeface="Trebuchet MS"/>
                      </a:endParaRPr>
                    </a:p>
                  </a:txBody>
                  <a:tcPr marL="0" marR="0" marT="23495" marB="0">
                    <a:solidFill>
                      <a:srgbClr val="00AFEF"/>
                    </a:solidFill>
                  </a:tcPr>
                </a:tc>
                <a:tc hMerge="1">
                  <a:txBody>
                    <a:bodyPr/>
                    <a:lstStyle/>
                    <a:p>
                      <a:endParaRPr/>
                    </a:p>
                  </a:txBody>
                  <a:tcPr marL="0" marR="0" marT="0" marB="0"/>
                </a:tc>
              </a:tr>
            </a:tbl>
          </a:graphicData>
        </a:graphic>
      </p:graphicFrame>
      <p:sp>
        <p:nvSpPr>
          <p:cNvPr id="28" name="object 28"/>
          <p:cNvSpPr txBox="1">
            <a:spLocks noGrp="1"/>
          </p:cNvSpPr>
          <p:nvPr>
            <p:ph type="dt" sz="half" idx="10"/>
          </p:nvPr>
        </p:nvSpPr>
        <p:spPr>
          <a:xfrm>
            <a:off x="3783329" y="6465214"/>
            <a:ext cx="1577339" cy="177800"/>
          </a:xfrm>
          <a:prstGeom prst="rect">
            <a:avLst/>
          </a:prstGeom>
        </p:spPr>
        <p:txBody>
          <a:bodyPr vert="horz" wrap="square" lIns="0" tIns="0" rIns="0" bIns="0" rtlCol="0">
            <a:spAutoFit/>
          </a:bodyPr>
          <a:lstStyle/>
          <a:p>
            <a:pPr marL="12700">
              <a:lnSpc>
                <a:spcPts val="1240"/>
              </a:lnSpc>
            </a:pPr>
            <a:r>
              <a:rPr spc="-100" dirty="0"/>
              <a:t>BRM-Types </a:t>
            </a:r>
            <a:r>
              <a:rPr spc="-60" dirty="0"/>
              <a:t>Of </a:t>
            </a:r>
            <a:r>
              <a:rPr spc="-95" dirty="0"/>
              <a:t>Research</a:t>
            </a:r>
            <a:r>
              <a:rPr spc="-75" dirty="0"/>
              <a:t> </a:t>
            </a:r>
            <a:r>
              <a:rPr spc="-40" dirty="0"/>
              <a:t>(</a:t>
            </a:r>
          </a:p>
        </p:txBody>
      </p:sp>
      <p:sp>
        <p:nvSpPr>
          <p:cNvPr id="27" name="object 27"/>
          <p:cNvSpPr txBox="1">
            <a:spLocks noGrp="1"/>
          </p:cNvSpPr>
          <p:nvPr>
            <p:ph type="ftr" sz="quarter" idx="11"/>
          </p:nvPr>
        </p:nvSpPr>
        <p:spPr>
          <a:xfrm>
            <a:off x="535940" y="6465214"/>
            <a:ext cx="687069" cy="177800"/>
          </a:xfrm>
          <a:prstGeom prst="rect">
            <a:avLst/>
          </a:prstGeom>
        </p:spPr>
        <p:txBody>
          <a:bodyPr vert="horz" wrap="square" lIns="0" tIns="0" rIns="0" bIns="0" rtlCol="0">
            <a:spAutoFit/>
          </a:bodyPr>
          <a:lstStyle/>
          <a:p>
            <a:pPr marL="12700">
              <a:lnSpc>
                <a:spcPts val="1240"/>
              </a:lnSpc>
            </a:pPr>
            <a:r>
              <a:rPr spc="-20" dirty="0"/>
              <a:t>6/19/2013</a:t>
            </a:r>
          </a:p>
        </p:txBody>
      </p:sp>
      <p:sp>
        <p:nvSpPr>
          <p:cNvPr id="29" name="object 29"/>
          <p:cNvSpPr txBox="1"/>
          <p:nvPr/>
        </p:nvSpPr>
        <p:spPr>
          <a:xfrm>
            <a:off x="8492235" y="6465214"/>
            <a:ext cx="128270" cy="177800"/>
          </a:xfrm>
          <a:prstGeom prst="rect">
            <a:avLst/>
          </a:prstGeom>
        </p:spPr>
        <p:txBody>
          <a:bodyPr vert="horz" wrap="square" lIns="0" tIns="0" rIns="0" bIns="0" rtlCol="0">
            <a:spAutoFit/>
          </a:bodyPr>
          <a:lstStyle/>
          <a:p>
            <a:pPr marL="25400">
              <a:lnSpc>
                <a:spcPts val="1240"/>
              </a:lnSpc>
            </a:pPr>
            <a:fld id="{81D60167-4931-47E6-BA6A-407CBD079E47}" type="slidenum">
              <a:rPr sz="1200" spc="-60" dirty="0">
                <a:solidFill>
                  <a:srgbClr val="888888"/>
                </a:solidFill>
                <a:latin typeface="Arial"/>
                <a:cs typeface="Arial"/>
              </a:rPr>
              <a:pPr marL="25400">
                <a:lnSpc>
                  <a:spcPts val="1240"/>
                </a:lnSpc>
              </a:pPr>
              <a:t>28</a:t>
            </a:fld>
            <a:endParaRPr sz="120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9850" y="152400"/>
          <a:ext cx="9074150" cy="6764654"/>
        </p:xfrm>
        <a:graphic>
          <a:graphicData uri="http://schemas.openxmlformats.org/drawingml/2006/table">
            <a:tbl>
              <a:tblPr firstRow="1" bandRow="1">
                <a:tableStyleId>{2D5ABB26-0587-4C30-8999-92F81FD0307C}</a:tableStyleId>
              </a:tblPr>
              <a:tblGrid>
                <a:gridCol w="4615256"/>
                <a:gridCol w="4458894"/>
              </a:tblGrid>
              <a:tr h="639445">
                <a:tc>
                  <a:txBody>
                    <a:bodyPr/>
                    <a:lstStyle/>
                    <a:p>
                      <a:pPr marL="1078230">
                        <a:lnSpc>
                          <a:spcPct val="100000"/>
                        </a:lnSpc>
                        <a:spcBef>
                          <a:spcPts val="130"/>
                        </a:spcBef>
                      </a:pPr>
                      <a:r>
                        <a:rPr sz="3600" b="1" spc="-445" dirty="0">
                          <a:solidFill>
                            <a:srgbClr val="FFFFFF"/>
                          </a:solidFill>
                          <a:latin typeface="Arial"/>
                          <a:cs typeface="Arial"/>
                        </a:rPr>
                        <a:t>DESCRIPTIVE</a:t>
                      </a:r>
                      <a:endParaRPr sz="3600" dirty="0">
                        <a:latin typeface="Arial"/>
                        <a:cs typeface="Arial"/>
                      </a:endParaRPr>
                    </a:p>
                  </a:txBody>
                  <a:tcPr marL="0" marR="0" marT="16510" marB="0">
                    <a:solidFill>
                      <a:srgbClr val="000000"/>
                    </a:solidFill>
                  </a:tcPr>
                </a:tc>
                <a:tc>
                  <a:txBody>
                    <a:bodyPr/>
                    <a:lstStyle/>
                    <a:p>
                      <a:pPr marL="1061085">
                        <a:lnSpc>
                          <a:spcPct val="100000"/>
                        </a:lnSpc>
                        <a:spcBef>
                          <a:spcPts val="130"/>
                        </a:spcBef>
                      </a:pPr>
                      <a:r>
                        <a:rPr sz="3600" b="1" spc="-484" dirty="0">
                          <a:solidFill>
                            <a:srgbClr val="FFFFFF"/>
                          </a:solidFill>
                          <a:latin typeface="Arial"/>
                          <a:cs typeface="Arial"/>
                        </a:rPr>
                        <a:t>ANALYTICAL</a:t>
                      </a:r>
                      <a:endParaRPr sz="3600">
                        <a:latin typeface="Arial"/>
                        <a:cs typeface="Arial"/>
                      </a:endParaRPr>
                    </a:p>
                  </a:txBody>
                  <a:tcPr marL="0" marR="0" marT="16510" marB="0">
                    <a:solidFill>
                      <a:srgbClr val="000000"/>
                    </a:solidFill>
                  </a:tcPr>
                </a:tc>
              </a:tr>
              <a:tr h="5699760">
                <a:tc>
                  <a:txBody>
                    <a:bodyPr/>
                    <a:lstStyle/>
                    <a:p>
                      <a:pPr marL="97790" marR="78105" algn="just">
                        <a:lnSpc>
                          <a:spcPct val="100000"/>
                        </a:lnSpc>
                        <a:spcBef>
                          <a:spcPts val="229"/>
                        </a:spcBef>
                        <a:buSzPct val="95000"/>
                        <a:buFont typeface="Arial"/>
                        <a:buChar char="•"/>
                        <a:tabLst>
                          <a:tab pos="187960" algn="l"/>
                        </a:tabLst>
                      </a:pPr>
                      <a:r>
                        <a:rPr sz="2000" b="1" spc="-140" dirty="0">
                          <a:latin typeface="Arial"/>
                          <a:cs typeface="Arial"/>
                        </a:rPr>
                        <a:t>Descriptive </a:t>
                      </a:r>
                      <a:r>
                        <a:rPr sz="2000" b="1" spc="-160" dirty="0">
                          <a:latin typeface="Arial"/>
                          <a:cs typeface="Arial"/>
                        </a:rPr>
                        <a:t>research </a:t>
                      </a:r>
                      <a:r>
                        <a:rPr sz="2000" b="1" spc="-160" dirty="0">
                          <a:solidFill>
                            <a:srgbClr val="FF0000"/>
                          </a:solidFill>
                          <a:latin typeface="Arial"/>
                          <a:cs typeface="Arial"/>
                        </a:rPr>
                        <a:t>includes </a:t>
                      </a:r>
                      <a:r>
                        <a:rPr sz="2000" b="1" spc="-190" dirty="0">
                          <a:solidFill>
                            <a:srgbClr val="FF0000"/>
                          </a:solidFill>
                          <a:latin typeface="Arial"/>
                          <a:cs typeface="Arial"/>
                        </a:rPr>
                        <a:t>surveys  </a:t>
                      </a:r>
                      <a:r>
                        <a:rPr sz="2000" b="1" spc="-140" dirty="0">
                          <a:solidFill>
                            <a:srgbClr val="FF0000"/>
                          </a:solidFill>
                          <a:latin typeface="Arial"/>
                          <a:cs typeface="Arial"/>
                        </a:rPr>
                        <a:t>and </a:t>
                      </a:r>
                      <a:r>
                        <a:rPr sz="2000" b="1" spc="-120" dirty="0">
                          <a:solidFill>
                            <a:srgbClr val="FF0000"/>
                          </a:solidFill>
                          <a:latin typeface="Arial"/>
                          <a:cs typeface="Arial"/>
                        </a:rPr>
                        <a:t>fact-finding </a:t>
                      </a:r>
                      <a:r>
                        <a:rPr sz="2000" b="1" spc="-135" dirty="0">
                          <a:solidFill>
                            <a:srgbClr val="FF0000"/>
                          </a:solidFill>
                          <a:latin typeface="Arial"/>
                          <a:cs typeface="Arial"/>
                        </a:rPr>
                        <a:t>enquiries </a:t>
                      </a:r>
                      <a:r>
                        <a:rPr sz="2000" b="1" spc="-90" dirty="0">
                          <a:solidFill>
                            <a:srgbClr val="FF0000"/>
                          </a:solidFill>
                          <a:latin typeface="Arial"/>
                          <a:cs typeface="Arial"/>
                        </a:rPr>
                        <a:t>of different  </a:t>
                      </a:r>
                      <a:r>
                        <a:rPr sz="2000" b="1" spc="-140" dirty="0">
                          <a:solidFill>
                            <a:srgbClr val="FF0000"/>
                          </a:solidFill>
                          <a:latin typeface="Arial"/>
                          <a:cs typeface="Arial"/>
                        </a:rPr>
                        <a:t>kinds.</a:t>
                      </a:r>
                      <a:endParaRPr sz="2000" dirty="0">
                        <a:latin typeface="Arial"/>
                        <a:cs typeface="Arial"/>
                      </a:endParaRPr>
                    </a:p>
                    <a:p>
                      <a:pPr marL="97790" marR="76200" algn="just">
                        <a:lnSpc>
                          <a:spcPct val="100000"/>
                        </a:lnSpc>
                        <a:spcBef>
                          <a:spcPts val="5"/>
                        </a:spcBef>
                        <a:buSzPct val="95000"/>
                        <a:buFont typeface="Arial"/>
                        <a:buChar char="•"/>
                        <a:tabLst>
                          <a:tab pos="187960" algn="l"/>
                        </a:tabLst>
                      </a:pPr>
                      <a:r>
                        <a:rPr sz="2000" b="1" spc="-160" dirty="0">
                          <a:latin typeface="Arial"/>
                          <a:cs typeface="Arial"/>
                        </a:rPr>
                        <a:t>The </a:t>
                      </a:r>
                      <a:r>
                        <a:rPr sz="2000" b="1" spc="-110" dirty="0">
                          <a:latin typeface="Arial"/>
                          <a:cs typeface="Arial"/>
                        </a:rPr>
                        <a:t>major </a:t>
                      </a:r>
                      <a:r>
                        <a:rPr sz="2000" b="1" spc="-155" dirty="0">
                          <a:latin typeface="Arial"/>
                          <a:cs typeface="Arial"/>
                        </a:rPr>
                        <a:t>purpose </a:t>
                      </a:r>
                      <a:r>
                        <a:rPr sz="2000" b="1" spc="-90" dirty="0">
                          <a:latin typeface="Arial"/>
                          <a:cs typeface="Arial"/>
                        </a:rPr>
                        <a:t>of </a:t>
                      </a:r>
                      <a:r>
                        <a:rPr sz="2000" b="1" spc="-135" dirty="0">
                          <a:latin typeface="Arial"/>
                          <a:cs typeface="Arial"/>
                        </a:rPr>
                        <a:t>descriptive  </a:t>
                      </a:r>
                      <a:r>
                        <a:rPr sz="2000" b="1" spc="-160" dirty="0">
                          <a:latin typeface="Arial"/>
                          <a:cs typeface="Arial"/>
                        </a:rPr>
                        <a:t>research </a:t>
                      </a:r>
                      <a:r>
                        <a:rPr sz="2000" b="1" spc="-195" dirty="0">
                          <a:latin typeface="Arial"/>
                          <a:cs typeface="Arial"/>
                        </a:rPr>
                        <a:t>is</a:t>
                      </a:r>
                      <a:r>
                        <a:rPr sz="2000" b="1" spc="165" dirty="0">
                          <a:latin typeface="Arial"/>
                          <a:cs typeface="Arial"/>
                        </a:rPr>
                        <a:t> </a:t>
                      </a:r>
                      <a:r>
                        <a:rPr sz="2000" b="1" spc="-140" dirty="0">
                          <a:latin typeface="Arial"/>
                          <a:cs typeface="Arial"/>
                        </a:rPr>
                        <a:t>description </a:t>
                      </a:r>
                      <a:r>
                        <a:rPr sz="2000" b="1" spc="-90" dirty="0">
                          <a:latin typeface="Arial"/>
                          <a:cs typeface="Arial"/>
                        </a:rPr>
                        <a:t>of </a:t>
                      </a:r>
                      <a:r>
                        <a:rPr sz="2000" b="1" spc="-75" dirty="0">
                          <a:latin typeface="Arial"/>
                          <a:cs typeface="Arial"/>
                        </a:rPr>
                        <a:t>the </a:t>
                      </a:r>
                      <a:r>
                        <a:rPr sz="2000" b="1" spc="-120" dirty="0">
                          <a:latin typeface="Arial"/>
                          <a:cs typeface="Arial"/>
                        </a:rPr>
                        <a:t>state </a:t>
                      </a:r>
                      <a:r>
                        <a:rPr sz="2000" b="1" spc="-90" dirty="0">
                          <a:latin typeface="Arial"/>
                          <a:cs typeface="Arial"/>
                        </a:rPr>
                        <a:t>of  </a:t>
                      </a:r>
                      <a:r>
                        <a:rPr sz="2000" b="1" spc="-125" dirty="0">
                          <a:latin typeface="Arial"/>
                          <a:cs typeface="Arial"/>
                        </a:rPr>
                        <a:t>affairs </a:t>
                      </a:r>
                      <a:r>
                        <a:rPr sz="2000" b="1" spc="-225" dirty="0">
                          <a:latin typeface="Arial"/>
                          <a:cs typeface="Arial"/>
                        </a:rPr>
                        <a:t>as </a:t>
                      </a:r>
                      <a:r>
                        <a:rPr sz="2000" b="1" spc="-20" dirty="0">
                          <a:latin typeface="Arial"/>
                          <a:cs typeface="Arial"/>
                        </a:rPr>
                        <a:t>it </a:t>
                      </a:r>
                      <a:r>
                        <a:rPr sz="2000" b="1" spc="-175" dirty="0">
                          <a:latin typeface="Arial"/>
                          <a:cs typeface="Arial"/>
                        </a:rPr>
                        <a:t>exists </a:t>
                      </a:r>
                      <a:r>
                        <a:rPr sz="2000" b="1" spc="-65" dirty="0">
                          <a:latin typeface="Arial"/>
                          <a:cs typeface="Arial"/>
                        </a:rPr>
                        <a:t>at</a:t>
                      </a:r>
                      <a:r>
                        <a:rPr sz="2000" b="1" spc="-315" dirty="0">
                          <a:latin typeface="Arial"/>
                          <a:cs typeface="Arial"/>
                        </a:rPr>
                        <a:t> </a:t>
                      </a:r>
                      <a:r>
                        <a:rPr sz="2000" b="1" spc="-120" dirty="0">
                          <a:latin typeface="Arial"/>
                          <a:cs typeface="Arial"/>
                        </a:rPr>
                        <a:t>present.</a:t>
                      </a:r>
                      <a:endParaRPr sz="2000" dirty="0">
                        <a:latin typeface="Arial"/>
                        <a:cs typeface="Arial"/>
                      </a:endParaRPr>
                    </a:p>
                    <a:p>
                      <a:pPr marL="97790" marR="76835" algn="just">
                        <a:lnSpc>
                          <a:spcPct val="100000"/>
                        </a:lnSpc>
                        <a:buSzPct val="95000"/>
                        <a:buFont typeface="Arial"/>
                        <a:buChar char="•"/>
                        <a:tabLst>
                          <a:tab pos="187960" algn="l"/>
                        </a:tabLst>
                      </a:pPr>
                      <a:r>
                        <a:rPr sz="2000" b="1" spc="-160" dirty="0">
                          <a:latin typeface="Arial"/>
                          <a:cs typeface="Arial"/>
                        </a:rPr>
                        <a:t>The </a:t>
                      </a:r>
                      <a:r>
                        <a:rPr sz="2000" b="1" spc="-130" dirty="0">
                          <a:latin typeface="Arial"/>
                          <a:cs typeface="Arial"/>
                        </a:rPr>
                        <a:t>main </a:t>
                      </a:r>
                      <a:r>
                        <a:rPr sz="2000" b="1" spc="-145" dirty="0">
                          <a:latin typeface="Arial"/>
                          <a:cs typeface="Arial"/>
                        </a:rPr>
                        <a:t>characteristic </a:t>
                      </a:r>
                      <a:r>
                        <a:rPr sz="2000" b="1" spc="-90" dirty="0">
                          <a:latin typeface="Arial"/>
                          <a:cs typeface="Arial"/>
                        </a:rPr>
                        <a:t>of </a:t>
                      </a:r>
                      <a:r>
                        <a:rPr sz="2000" b="1" spc="-130" dirty="0">
                          <a:latin typeface="Arial"/>
                          <a:cs typeface="Arial"/>
                        </a:rPr>
                        <a:t>this </a:t>
                      </a:r>
                      <a:r>
                        <a:rPr sz="2000" b="1" spc="-114" dirty="0">
                          <a:latin typeface="Arial"/>
                          <a:cs typeface="Arial"/>
                        </a:rPr>
                        <a:t>method </a:t>
                      </a:r>
                      <a:r>
                        <a:rPr sz="2000" b="1" spc="-195" dirty="0">
                          <a:latin typeface="Arial"/>
                          <a:cs typeface="Arial"/>
                        </a:rPr>
                        <a:t>is  </a:t>
                      </a:r>
                      <a:r>
                        <a:rPr sz="2000" b="1" spc="-60" dirty="0">
                          <a:latin typeface="Arial"/>
                          <a:cs typeface="Arial"/>
                        </a:rPr>
                        <a:t>that </a:t>
                      </a:r>
                      <a:r>
                        <a:rPr sz="2000" b="1" spc="-75" dirty="0">
                          <a:solidFill>
                            <a:srgbClr val="FF0000"/>
                          </a:solidFill>
                          <a:latin typeface="Arial"/>
                          <a:cs typeface="Arial"/>
                        </a:rPr>
                        <a:t>the </a:t>
                      </a:r>
                      <a:r>
                        <a:rPr sz="2000" b="1" spc="-150" dirty="0">
                          <a:solidFill>
                            <a:srgbClr val="FF0000"/>
                          </a:solidFill>
                          <a:latin typeface="Arial"/>
                          <a:cs typeface="Arial"/>
                        </a:rPr>
                        <a:t>researcher </a:t>
                      </a:r>
                      <a:r>
                        <a:rPr sz="2000" b="1" spc="-195" dirty="0">
                          <a:solidFill>
                            <a:srgbClr val="FF0000"/>
                          </a:solidFill>
                          <a:latin typeface="Arial"/>
                          <a:cs typeface="Arial"/>
                        </a:rPr>
                        <a:t>has </a:t>
                      </a:r>
                      <a:r>
                        <a:rPr sz="2000" b="1" spc="-145" dirty="0">
                          <a:solidFill>
                            <a:srgbClr val="FF0000"/>
                          </a:solidFill>
                          <a:latin typeface="Arial"/>
                          <a:cs typeface="Arial"/>
                        </a:rPr>
                        <a:t>no </a:t>
                      </a:r>
                      <a:r>
                        <a:rPr sz="2000" b="1" spc="-130" dirty="0">
                          <a:solidFill>
                            <a:srgbClr val="FF0000"/>
                          </a:solidFill>
                          <a:latin typeface="Arial"/>
                          <a:cs typeface="Arial"/>
                        </a:rPr>
                        <a:t>control over  </a:t>
                      </a:r>
                      <a:r>
                        <a:rPr sz="2000" b="1" spc="-75" dirty="0">
                          <a:solidFill>
                            <a:srgbClr val="FF0000"/>
                          </a:solidFill>
                          <a:latin typeface="Arial"/>
                          <a:cs typeface="Arial"/>
                        </a:rPr>
                        <a:t>the </a:t>
                      </a:r>
                      <a:r>
                        <a:rPr sz="2000" b="1" spc="-135" dirty="0">
                          <a:solidFill>
                            <a:srgbClr val="FF0000"/>
                          </a:solidFill>
                          <a:latin typeface="Arial"/>
                          <a:cs typeface="Arial"/>
                        </a:rPr>
                        <a:t>variables; </a:t>
                      </a:r>
                      <a:r>
                        <a:rPr sz="2000" b="1" spc="-125" dirty="0">
                          <a:solidFill>
                            <a:srgbClr val="FF0000"/>
                          </a:solidFill>
                          <a:latin typeface="Arial"/>
                          <a:cs typeface="Arial"/>
                        </a:rPr>
                        <a:t>he </a:t>
                      </a:r>
                      <a:r>
                        <a:rPr sz="2000" b="1" spc="-190" dirty="0">
                          <a:solidFill>
                            <a:srgbClr val="FF0000"/>
                          </a:solidFill>
                          <a:latin typeface="Arial"/>
                          <a:cs typeface="Arial"/>
                        </a:rPr>
                        <a:t>can </a:t>
                      </a:r>
                      <a:r>
                        <a:rPr sz="2000" b="1" spc="-135" dirty="0">
                          <a:solidFill>
                            <a:srgbClr val="FF0000"/>
                          </a:solidFill>
                          <a:latin typeface="Arial"/>
                          <a:cs typeface="Arial"/>
                        </a:rPr>
                        <a:t>only </a:t>
                      </a:r>
                      <a:r>
                        <a:rPr sz="2000" b="1" spc="-95" dirty="0">
                          <a:solidFill>
                            <a:srgbClr val="FF0000"/>
                          </a:solidFill>
                          <a:latin typeface="Arial"/>
                          <a:cs typeface="Arial"/>
                        </a:rPr>
                        <a:t>report </a:t>
                      </a:r>
                      <a:r>
                        <a:rPr sz="2000" b="1" spc="-90" dirty="0">
                          <a:solidFill>
                            <a:srgbClr val="FF0000"/>
                          </a:solidFill>
                          <a:latin typeface="Arial"/>
                          <a:cs typeface="Arial"/>
                        </a:rPr>
                        <a:t>what  </a:t>
                      </a:r>
                      <a:r>
                        <a:rPr sz="2000" b="1" spc="-195" dirty="0">
                          <a:solidFill>
                            <a:srgbClr val="FF0000"/>
                          </a:solidFill>
                          <a:latin typeface="Arial"/>
                          <a:cs typeface="Arial"/>
                        </a:rPr>
                        <a:t>has </a:t>
                      </a:r>
                      <a:r>
                        <a:rPr sz="2000" b="1" spc="-135" dirty="0">
                          <a:solidFill>
                            <a:srgbClr val="FF0000"/>
                          </a:solidFill>
                          <a:latin typeface="Arial"/>
                          <a:cs typeface="Arial"/>
                        </a:rPr>
                        <a:t>happened </a:t>
                      </a:r>
                      <a:r>
                        <a:rPr sz="2000" b="1" spc="-110" dirty="0">
                          <a:solidFill>
                            <a:srgbClr val="FF0000"/>
                          </a:solidFill>
                          <a:latin typeface="Arial"/>
                          <a:cs typeface="Arial"/>
                        </a:rPr>
                        <a:t>or </a:t>
                      </a:r>
                      <a:r>
                        <a:rPr sz="2000" b="1" spc="-90" dirty="0">
                          <a:solidFill>
                            <a:srgbClr val="FF0000"/>
                          </a:solidFill>
                          <a:latin typeface="Arial"/>
                          <a:cs typeface="Arial"/>
                        </a:rPr>
                        <a:t>what </a:t>
                      </a:r>
                      <a:r>
                        <a:rPr sz="2000" b="1" spc="-195" dirty="0">
                          <a:solidFill>
                            <a:srgbClr val="FF0000"/>
                          </a:solidFill>
                          <a:latin typeface="Arial"/>
                          <a:cs typeface="Arial"/>
                        </a:rPr>
                        <a:t>is</a:t>
                      </a:r>
                      <a:r>
                        <a:rPr sz="2000" b="1" spc="-25" dirty="0">
                          <a:solidFill>
                            <a:srgbClr val="FF0000"/>
                          </a:solidFill>
                          <a:latin typeface="Arial"/>
                          <a:cs typeface="Arial"/>
                        </a:rPr>
                        <a:t> </a:t>
                      </a:r>
                      <a:r>
                        <a:rPr sz="2000" b="1" spc="-135" dirty="0">
                          <a:solidFill>
                            <a:srgbClr val="FF0000"/>
                          </a:solidFill>
                          <a:latin typeface="Arial"/>
                          <a:cs typeface="Arial"/>
                        </a:rPr>
                        <a:t>happening.</a:t>
                      </a:r>
                      <a:endParaRPr sz="2000" dirty="0">
                        <a:latin typeface="Arial"/>
                        <a:cs typeface="Arial"/>
                      </a:endParaRPr>
                    </a:p>
                    <a:p>
                      <a:pPr marL="97790" algn="just">
                        <a:lnSpc>
                          <a:spcPct val="100000"/>
                        </a:lnSpc>
                        <a:buSzPct val="95000"/>
                        <a:buFont typeface="Arial"/>
                        <a:buChar char="•"/>
                        <a:tabLst>
                          <a:tab pos="187960" algn="l"/>
                        </a:tabLst>
                      </a:pPr>
                      <a:r>
                        <a:rPr sz="2000" b="1" spc="-170" dirty="0">
                          <a:latin typeface="Arial"/>
                          <a:cs typeface="Arial"/>
                        </a:rPr>
                        <a:t>Example </a:t>
                      </a:r>
                      <a:r>
                        <a:rPr sz="2000" b="1" spc="-105" dirty="0">
                          <a:latin typeface="Arial"/>
                          <a:cs typeface="Arial"/>
                        </a:rPr>
                        <a:t>1: </a:t>
                      </a:r>
                      <a:r>
                        <a:rPr sz="2000" b="1" spc="-175" dirty="0">
                          <a:latin typeface="Arial"/>
                          <a:cs typeface="Arial"/>
                        </a:rPr>
                        <a:t>Examining </a:t>
                      </a:r>
                      <a:r>
                        <a:rPr sz="2000" b="1" spc="-75" dirty="0">
                          <a:latin typeface="Arial"/>
                          <a:cs typeface="Arial"/>
                        </a:rPr>
                        <a:t>the </a:t>
                      </a:r>
                      <a:r>
                        <a:rPr sz="2000" b="1" spc="-125" dirty="0">
                          <a:latin typeface="Arial"/>
                          <a:cs typeface="Arial"/>
                        </a:rPr>
                        <a:t>fluctuations</a:t>
                      </a:r>
                      <a:r>
                        <a:rPr sz="2000" b="1" spc="15" dirty="0">
                          <a:latin typeface="Arial"/>
                          <a:cs typeface="Arial"/>
                        </a:rPr>
                        <a:t> </a:t>
                      </a:r>
                      <a:r>
                        <a:rPr sz="2000" b="1" spc="-90" dirty="0">
                          <a:latin typeface="Arial"/>
                          <a:cs typeface="Arial"/>
                        </a:rPr>
                        <a:t>of</a:t>
                      </a:r>
                      <a:endParaRPr sz="2000" dirty="0">
                        <a:latin typeface="Arial"/>
                        <a:cs typeface="Arial"/>
                      </a:endParaRPr>
                    </a:p>
                    <a:p>
                      <a:pPr marL="97155" algn="just">
                        <a:lnSpc>
                          <a:spcPct val="100000"/>
                        </a:lnSpc>
                        <a:spcBef>
                          <a:spcPts val="5"/>
                        </a:spcBef>
                      </a:pPr>
                      <a:r>
                        <a:rPr sz="2000" b="1" spc="-95" dirty="0">
                          <a:latin typeface="Arial"/>
                          <a:cs typeface="Arial"/>
                        </a:rPr>
                        <a:t>U. </a:t>
                      </a:r>
                      <a:r>
                        <a:rPr sz="2000" b="1" spc="-210" dirty="0">
                          <a:latin typeface="Arial"/>
                          <a:cs typeface="Arial"/>
                        </a:rPr>
                        <a:t>S. </a:t>
                      </a:r>
                      <a:r>
                        <a:rPr sz="2000" b="1" spc="-95" dirty="0">
                          <a:latin typeface="Arial"/>
                          <a:cs typeface="Arial"/>
                        </a:rPr>
                        <a:t>international trade </a:t>
                      </a:r>
                      <a:r>
                        <a:rPr sz="2000" b="1" spc="-145" dirty="0">
                          <a:latin typeface="Arial"/>
                          <a:cs typeface="Arial"/>
                        </a:rPr>
                        <a:t>balance</a:t>
                      </a:r>
                      <a:r>
                        <a:rPr sz="2000" b="1" spc="-185" dirty="0">
                          <a:latin typeface="Arial"/>
                          <a:cs typeface="Arial"/>
                        </a:rPr>
                        <a:t> </a:t>
                      </a:r>
                      <a:r>
                        <a:rPr sz="2000" b="1" spc="-145" dirty="0">
                          <a:latin typeface="Arial"/>
                          <a:cs typeface="Arial"/>
                        </a:rPr>
                        <a:t>during</a:t>
                      </a:r>
                      <a:endParaRPr sz="2000" dirty="0">
                        <a:latin typeface="Arial"/>
                        <a:cs typeface="Arial"/>
                      </a:endParaRPr>
                    </a:p>
                    <a:p>
                      <a:pPr marL="97155" algn="just">
                        <a:lnSpc>
                          <a:spcPct val="100000"/>
                        </a:lnSpc>
                      </a:pPr>
                      <a:r>
                        <a:rPr lang="en-US" sz="2000" b="1" spc="-90" dirty="0" smtClean="0">
                          <a:latin typeface="Arial"/>
                          <a:cs typeface="Arial"/>
                        </a:rPr>
                        <a:t>2010-2019</a:t>
                      </a:r>
                      <a:r>
                        <a:rPr sz="2000" b="1" spc="-90" dirty="0" smtClean="0">
                          <a:latin typeface="Arial"/>
                          <a:cs typeface="Arial"/>
                        </a:rPr>
                        <a:t>.</a:t>
                      </a:r>
                      <a:endParaRPr sz="2000" dirty="0">
                        <a:latin typeface="Arial"/>
                        <a:cs typeface="Arial"/>
                      </a:endParaRPr>
                    </a:p>
                    <a:p>
                      <a:pPr marL="97790" marR="76200" algn="just">
                        <a:lnSpc>
                          <a:spcPct val="100000"/>
                        </a:lnSpc>
                        <a:spcBef>
                          <a:spcPts val="10"/>
                        </a:spcBef>
                        <a:buSzPct val="94444"/>
                        <a:buFont typeface="Arial"/>
                        <a:buChar char="•"/>
                        <a:tabLst>
                          <a:tab pos="179070" algn="l"/>
                        </a:tabLst>
                      </a:pPr>
                      <a:r>
                        <a:rPr sz="2000" b="1" spc="-110" dirty="0">
                          <a:latin typeface="Arial"/>
                          <a:cs typeface="Arial"/>
                        </a:rPr>
                        <a:t>2.Starting </a:t>
                      </a:r>
                      <a:r>
                        <a:rPr sz="2000" b="1" spc="-100" dirty="0">
                          <a:latin typeface="Arial"/>
                          <a:cs typeface="Arial"/>
                        </a:rPr>
                        <a:t>from </a:t>
                      </a:r>
                      <a:r>
                        <a:rPr sz="2000" b="1" spc="-75" dirty="0">
                          <a:latin typeface="Arial"/>
                          <a:cs typeface="Arial"/>
                        </a:rPr>
                        <a:t>late </a:t>
                      </a:r>
                      <a:r>
                        <a:rPr sz="2000" b="1" spc="-85" dirty="0">
                          <a:latin typeface="Arial"/>
                          <a:cs typeface="Arial"/>
                        </a:rPr>
                        <a:t>1986, </a:t>
                      </a:r>
                      <a:r>
                        <a:rPr sz="2000" b="1" spc="-75" dirty="0" smtClean="0">
                          <a:latin typeface="Arial"/>
                          <a:cs typeface="Arial"/>
                        </a:rPr>
                        <a:t>the</a:t>
                      </a:r>
                      <a:r>
                        <a:rPr lang="en-US" sz="2000" b="1" spc="-75" baseline="0" dirty="0" smtClean="0">
                          <a:latin typeface="Arial"/>
                          <a:cs typeface="Arial"/>
                        </a:rPr>
                        <a:t> </a:t>
                      </a:r>
                      <a:r>
                        <a:rPr sz="2000" b="1" spc="-120" dirty="0" smtClean="0">
                          <a:latin typeface="Arial"/>
                          <a:cs typeface="Arial"/>
                        </a:rPr>
                        <a:t>value </a:t>
                      </a:r>
                      <a:r>
                        <a:rPr sz="2000" b="1" spc="-85" dirty="0">
                          <a:latin typeface="Arial"/>
                          <a:cs typeface="Arial"/>
                        </a:rPr>
                        <a:t>of </a:t>
                      </a:r>
                      <a:r>
                        <a:rPr sz="2000" b="1" spc="-140" dirty="0">
                          <a:latin typeface="Arial"/>
                          <a:cs typeface="Arial"/>
                        </a:rPr>
                        <a:t>U.S.  </a:t>
                      </a:r>
                      <a:r>
                        <a:rPr sz="2000" b="1" spc="-100" dirty="0">
                          <a:latin typeface="Arial"/>
                          <a:cs typeface="Arial"/>
                        </a:rPr>
                        <a:t>dollar </a:t>
                      </a:r>
                      <a:r>
                        <a:rPr sz="2000" b="1" spc="-120" dirty="0">
                          <a:latin typeface="Arial"/>
                          <a:cs typeface="Arial"/>
                        </a:rPr>
                        <a:t>value </a:t>
                      </a:r>
                      <a:r>
                        <a:rPr sz="2000" b="1" spc="-180" dirty="0">
                          <a:latin typeface="Arial"/>
                          <a:cs typeface="Arial"/>
                        </a:rPr>
                        <a:t>has </a:t>
                      </a:r>
                      <a:r>
                        <a:rPr sz="2000" b="1" spc="-120" dirty="0">
                          <a:latin typeface="Arial"/>
                          <a:cs typeface="Arial"/>
                        </a:rPr>
                        <a:t>steadily </a:t>
                      </a:r>
                      <a:r>
                        <a:rPr sz="2000" b="1" spc="-150" dirty="0">
                          <a:latin typeface="Arial"/>
                          <a:cs typeface="Arial"/>
                        </a:rPr>
                        <a:t>increased </a:t>
                      </a:r>
                      <a:r>
                        <a:rPr sz="2000" b="1" spc="-145" dirty="0">
                          <a:latin typeface="Arial"/>
                          <a:cs typeface="Arial"/>
                        </a:rPr>
                        <a:t>against </a:t>
                      </a:r>
                      <a:r>
                        <a:rPr sz="2000" b="1" spc="-80" dirty="0">
                          <a:latin typeface="Arial"/>
                          <a:cs typeface="Arial"/>
                        </a:rPr>
                        <a:t>the  </a:t>
                      </a:r>
                      <a:r>
                        <a:rPr sz="2000" b="1" spc="-180" dirty="0">
                          <a:latin typeface="Arial"/>
                          <a:cs typeface="Arial"/>
                        </a:rPr>
                        <a:t>Japanese </a:t>
                      </a:r>
                      <a:r>
                        <a:rPr sz="2000" b="1" spc="-145" dirty="0">
                          <a:latin typeface="Arial"/>
                          <a:cs typeface="Arial"/>
                        </a:rPr>
                        <a:t>yen </a:t>
                      </a:r>
                      <a:r>
                        <a:rPr sz="2000" b="1" spc="-135" dirty="0">
                          <a:latin typeface="Arial"/>
                          <a:cs typeface="Arial"/>
                        </a:rPr>
                        <a:t>and </a:t>
                      </a:r>
                      <a:r>
                        <a:rPr sz="2000" b="1" spc="-140" dirty="0">
                          <a:latin typeface="Arial"/>
                          <a:cs typeface="Arial"/>
                        </a:rPr>
                        <a:t>German </a:t>
                      </a:r>
                      <a:r>
                        <a:rPr sz="2000" b="1" spc="-55" dirty="0">
                          <a:latin typeface="Arial"/>
                          <a:cs typeface="Arial"/>
                        </a:rPr>
                        <a:t>Mark. </a:t>
                      </a:r>
                      <a:r>
                        <a:rPr sz="2000" b="1" spc="-165" dirty="0">
                          <a:latin typeface="Arial"/>
                          <a:cs typeface="Arial"/>
                        </a:rPr>
                        <a:t>Examining  </a:t>
                      </a:r>
                      <a:r>
                        <a:rPr sz="2000" b="1" spc="-75" dirty="0">
                          <a:latin typeface="Arial"/>
                          <a:cs typeface="Arial"/>
                        </a:rPr>
                        <a:t>the </a:t>
                      </a:r>
                      <a:r>
                        <a:rPr sz="2000" b="1" spc="-125" dirty="0">
                          <a:latin typeface="Arial"/>
                          <a:cs typeface="Arial"/>
                        </a:rPr>
                        <a:t>magnitude </a:t>
                      </a:r>
                      <a:r>
                        <a:rPr sz="2000" b="1" spc="-85" dirty="0">
                          <a:latin typeface="Arial"/>
                          <a:cs typeface="Arial"/>
                        </a:rPr>
                        <a:t>of </a:t>
                      </a:r>
                      <a:r>
                        <a:rPr sz="2000" b="1" spc="-114" dirty="0">
                          <a:latin typeface="Arial"/>
                          <a:cs typeface="Arial"/>
                        </a:rPr>
                        <a:t>this </a:t>
                      </a:r>
                      <a:r>
                        <a:rPr sz="2000" b="1" spc="-90" dirty="0">
                          <a:latin typeface="Arial"/>
                          <a:cs typeface="Arial"/>
                        </a:rPr>
                        <a:t>trend </a:t>
                      </a:r>
                      <a:r>
                        <a:rPr sz="2000" b="1" spc="-105" dirty="0">
                          <a:latin typeface="Arial"/>
                          <a:cs typeface="Arial"/>
                        </a:rPr>
                        <a:t>in </a:t>
                      </a:r>
                      <a:r>
                        <a:rPr sz="2000" b="1" spc="-75" dirty="0">
                          <a:latin typeface="Arial"/>
                          <a:cs typeface="Arial"/>
                        </a:rPr>
                        <a:t>the </a:t>
                      </a:r>
                      <a:r>
                        <a:rPr sz="2000" b="1" spc="-120" dirty="0">
                          <a:latin typeface="Arial"/>
                          <a:cs typeface="Arial"/>
                        </a:rPr>
                        <a:t>value</a:t>
                      </a:r>
                      <a:r>
                        <a:rPr sz="2000" b="1" spc="50" dirty="0">
                          <a:latin typeface="Arial"/>
                          <a:cs typeface="Arial"/>
                        </a:rPr>
                        <a:t> </a:t>
                      </a:r>
                      <a:r>
                        <a:rPr sz="2000" b="1" spc="-85" dirty="0">
                          <a:latin typeface="Arial"/>
                          <a:cs typeface="Arial"/>
                        </a:rPr>
                        <a:t>of</a:t>
                      </a:r>
                      <a:endParaRPr sz="2000" dirty="0">
                        <a:latin typeface="Arial"/>
                        <a:cs typeface="Arial"/>
                      </a:endParaRPr>
                    </a:p>
                    <a:p>
                      <a:pPr marL="97155" marR="76835" algn="just">
                        <a:lnSpc>
                          <a:spcPct val="100000"/>
                        </a:lnSpc>
                      </a:pPr>
                      <a:r>
                        <a:rPr sz="2000" b="1" spc="-140" dirty="0">
                          <a:latin typeface="Arial"/>
                          <a:cs typeface="Arial"/>
                        </a:rPr>
                        <a:t>U.S. </a:t>
                      </a:r>
                      <a:r>
                        <a:rPr sz="2000" b="1" spc="-100" dirty="0">
                          <a:latin typeface="Arial"/>
                          <a:cs typeface="Arial"/>
                        </a:rPr>
                        <a:t>dollar </a:t>
                      </a:r>
                      <a:r>
                        <a:rPr sz="2000" b="1" spc="-175" dirty="0">
                          <a:latin typeface="Arial"/>
                          <a:cs typeface="Arial"/>
                        </a:rPr>
                        <a:t>is </a:t>
                      </a:r>
                      <a:r>
                        <a:rPr sz="2000" b="1" spc="-100" dirty="0">
                          <a:latin typeface="Arial"/>
                          <a:cs typeface="Arial"/>
                        </a:rPr>
                        <a:t>another </a:t>
                      </a:r>
                      <a:r>
                        <a:rPr sz="2000" b="1" spc="-130" dirty="0">
                          <a:latin typeface="Arial"/>
                          <a:cs typeface="Arial"/>
                        </a:rPr>
                        <a:t>example </a:t>
                      </a:r>
                      <a:r>
                        <a:rPr sz="2000" b="1" spc="-85" dirty="0">
                          <a:latin typeface="Arial"/>
                          <a:cs typeface="Arial"/>
                        </a:rPr>
                        <a:t>of </a:t>
                      </a:r>
                      <a:r>
                        <a:rPr sz="2000" b="1" spc="-125" dirty="0">
                          <a:latin typeface="Arial"/>
                          <a:cs typeface="Arial"/>
                        </a:rPr>
                        <a:t>descriptive  </a:t>
                      </a:r>
                      <a:r>
                        <a:rPr sz="2000" b="1" spc="-140" dirty="0">
                          <a:latin typeface="Arial"/>
                          <a:cs typeface="Arial"/>
                        </a:rPr>
                        <a:t>research;</a:t>
                      </a:r>
                      <a:endParaRPr sz="2000" dirty="0">
                        <a:latin typeface="Arial"/>
                        <a:cs typeface="Arial"/>
                      </a:endParaRPr>
                    </a:p>
                  </a:txBody>
                  <a:tcPr marL="0" marR="0" marT="29209" marB="0">
                    <a:lnL w="12700">
                      <a:solidFill>
                        <a:srgbClr val="000000"/>
                      </a:solidFill>
                      <a:prstDash val="solid"/>
                    </a:lnL>
                    <a:lnR w="12700">
                      <a:solidFill>
                        <a:srgbClr val="000000"/>
                      </a:solidFill>
                      <a:prstDash val="solid"/>
                    </a:lnR>
                    <a:lnB w="12700">
                      <a:solidFill>
                        <a:srgbClr val="000000"/>
                      </a:solidFill>
                      <a:prstDash val="solid"/>
                    </a:lnB>
                    <a:solidFill>
                      <a:srgbClr val="CACACA"/>
                    </a:solidFill>
                  </a:tcPr>
                </a:tc>
                <a:tc>
                  <a:txBody>
                    <a:bodyPr/>
                    <a:lstStyle/>
                    <a:p>
                      <a:pPr marL="98425" algn="just">
                        <a:lnSpc>
                          <a:spcPct val="100000"/>
                        </a:lnSpc>
                        <a:spcBef>
                          <a:spcPts val="229"/>
                        </a:spcBef>
                        <a:buSzPct val="95000"/>
                        <a:buFont typeface="Arial"/>
                        <a:buChar char="•"/>
                        <a:tabLst>
                          <a:tab pos="188595" algn="l"/>
                        </a:tabLst>
                      </a:pPr>
                      <a:r>
                        <a:rPr sz="2000" b="1" spc="-85" dirty="0">
                          <a:latin typeface="Arial"/>
                          <a:cs typeface="Arial"/>
                        </a:rPr>
                        <a:t>In </a:t>
                      </a:r>
                      <a:r>
                        <a:rPr sz="2000" b="1" spc="-114" dirty="0">
                          <a:latin typeface="Arial"/>
                          <a:cs typeface="Arial"/>
                        </a:rPr>
                        <a:t>analytical </a:t>
                      </a:r>
                      <a:r>
                        <a:rPr sz="2000" b="1" spc="-150" dirty="0">
                          <a:latin typeface="Arial"/>
                          <a:cs typeface="Arial"/>
                        </a:rPr>
                        <a:t>research, on</a:t>
                      </a:r>
                      <a:r>
                        <a:rPr sz="2000" b="1" spc="-110" dirty="0">
                          <a:latin typeface="Arial"/>
                          <a:cs typeface="Arial"/>
                        </a:rPr>
                        <a:t> </a:t>
                      </a:r>
                      <a:r>
                        <a:rPr sz="2000" b="1" spc="-75" dirty="0">
                          <a:latin typeface="Arial"/>
                          <a:cs typeface="Arial"/>
                        </a:rPr>
                        <a:t>the</a:t>
                      </a:r>
                      <a:endParaRPr sz="2000" dirty="0">
                        <a:latin typeface="Arial"/>
                        <a:cs typeface="Arial"/>
                      </a:endParaRPr>
                    </a:p>
                    <a:p>
                      <a:pPr marL="98425" marR="74930" algn="just">
                        <a:lnSpc>
                          <a:spcPct val="100000"/>
                        </a:lnSpc>
                      </a:pPr>
                      <a:r>
                        <a:rPr sz="2000" b="1" spc="-90" dirty="0">
                          <a:latin typeface="Arial"/>
                          <a:cs typeface="Arial"/>
                        </a:rPr>
                        <a:t>other </a:t>
                      </a:r>
                      <a:r>
                        <a:rPr sz="2000" b="1" spc="-125" dirty="0">
                          <a:latin typeface="Arial"/>
                          <a:cs typeface="Arial"/>
                        </a:rPr>
                        <a:t>hand, </a:t>
                      </a:r>
                      <a:r>
                        <a:rPr sz="2000" b="1" spc="-80" dirty="0">
                          <a:solidFill>
                            <a:srgbClr val="FF0000"/>
                          </a:solidFill>
                          <a:latin typeface="Arial"/>
                          <a:cs typeface="Arial"/>
                        </a:rPr>
                        <a:t>the </a:t>
                      </a:r>
                      <a:r>
                        <a:rPr sz="2000" b="1" spc="-150" dirty="0">
                          <a:solidFill>
                            <a:srgbClr val="FF0000"/>
                          </a:solidFill>
                          <a:latin typeface="Arial"/>
                          <a:cs typeface="Arial"/>
                        </a:rPr>
                        <a:t>researcher </a:t>
                      </a:r>
                      <a:r>
                        <a:rPr sz="2000" b="1" spc="-195" dirty="0">
                          <a:solidFill>
                            <a:srgbClr val="FF0000"/>
                          </a:solidFill>
                          <a:latin typeface="Arial"/>
                          <a:cs typeface="Arial"/>
                        </a:rPr>
                        <a:t>has </a:t>
                      </a:r>
                      <a:r>
                        <a:rPr sz="2000" b="1" spc="-75" dirty="0">
                          <a:solidFill>
                            <a:srgbClr val="FF0000"/>
                          </a:solidFill>
                          <a:latin typeface="Arial"/>
                          <a:cs typeface="Arial"/>
                        </a:rPr>
                        <a:t>to </a:t>
                      </a:r>
                      <a:r>
                        <a:rPr sz="2000" b="1" spc="-190" dirty="0">
                          <a:solidFill>
                            <a:srgbClr val="FF0000"/>
                          </a:solidFill>
                          <a:latin typeface="Arial"/>
                          <a:cs typeface="Arial"/>
                        </a:rPr>
                        <a:t>use  </a:t>
                      </a:r>
                      <a:r>
                        <a:rPr sz="2000" b="1" spc="-150" dirty="0">
                          <a:solidFill>
                            <a:srgbClr val="FF0000"/>
                          </a:solidFill>
                          <a:latin typeface="Arial"/>
                          <a:cs typeface="Arial"/>
                        </a:rPr>
                        <a:t>facts </a:t>
                      </a:r>
                      <a:r>
                        <a:rPr sz="2000" b="1" spc="-110" dirty="0">
                          <a:solidFill>
                            <a:srgbClr val="FF0000"/>
                          </a:solidFill>
                          <a:latin typeface="Arial"/>
                          <a:cs typeface="Arial"/>
                        </a:rPr>
                        <a:t>or </a:t>
                      </a:r>
                      <a:r>
                        <a:rPr sz="2000" b="1" spc="-105" dirty="0">
                          <a:solidFill>
                            <a:srgbClr val="FF0000"/>
                          </a:solidFill>
                          <a:latin typeface="Arial"/>
                          <a:cs typeface="Arial"/>
                        </a:rPr>
                        <a:t>information </a:t>
                      </a:r>
                      <a:r>
                        <a:rPr sz="2000" b="1" spc="-125" dirty="0">
                          <a:solidFill>
                            <a:srgbClr val="FF0000"/>
                          </a:solidFill>
                          <a:latin typeface="Arial"/>
                          <a:cs typeface="Arial"/>
                        </a:rPr>
                        <a:t>already </a:t>
                      </a:r>
                      <a:r>
                        <a:rPr sz="2000" b="1" spc="-110" dirty="0">
                          <a:solidFill>
                            <a:srgbClr val="FF0000"/>
                          </a:solidFill>
                          <a:latin typeface="Arial"/>
                          <a:cs typeface="Arial"/>
                        </a:rPr>
                        <a:t>available,  </a:t>
                      </a:r>
                      <a:r>
                        <a:rPr sz="2000" b="1" spc="-145" dirty="0">
                          <a:solidFill>
                            <a:srgbClr val="FF0000"/>
                          </a:solidFill>
                          <a:latin typeface="Arial"/>
                          <a:cs typeface="Arial"/>
                        </a:rPr>
                        <a:t>and analyze </a:t>
                      </a:r>
                      <a:r>
                        <a:rPr sz="2000" b="1" spc="-130" dirty="0">
                          <a:latin typeface="Arial"/>
                          <a:cs typeface="Arial"/>
                        </a:rPr>
                        <a:t>these </a:t>
                      </a:r>
                      <a:r>
                        <a:rPr sz="2000" b="1" spc="-70" dirty="0">
                          <a:latin typeface="Arial"/>
                          <a:cs typeface="Arial"/>
                        </a:rPr>
                        <a:t>to </a:t>
                      </a:r>
                      <a:r>
                        <a:rPr sz="2000" b="1" spc="-150" dirty="0">
                          <a:latin typeface="Arial"/>
                          <a:cs typeface="Arial"/>
                        </a:rPr>
                        <a:t>make </a:t>
                      </a:r>
                      <a:r>
                        <a:rPr sz="2000" b="1" spc="-125" dirty="0">
                          <a:latin typeface="Arial"/>
                          <a:cs typeface="Arial"/>
                        </a:rPr>
                        <a:t>a critical  </a:t>
                      </a:r>
                      <a:r>
                        <a:rPr sz="2000" b="1" spc="-114" dirty="0">
                          <a:latin typeface="Arial"/>
                          <a:cs typeface="Arial"/>
                        </a:rPr>
                        <a:t>evaluation </a:t>
                      </a:r>
                      <a:r>
                        <a:rPr sz="2000" b="1" spc="-90" dirty="0">
                          <a:latin typeface="Arial"/>
                          <a:cs typeface="Arial"/>
                        </a:rPr>
                        <a:t>of </a:t>
                      </a:r>
                      <a:r>
                        <a:rPr sz="2000" b="1" spc="-75" dirty="0">
                          <a:latin typeface="Arial"/>
                          <a:cs typeface="Arial"/>
                        </a:rPr>
                        <a:t>the</a:t>
                      </a:r>
                      <a:r>
                        <a:rPr sz="2000" b="1" spc="-140" dirty="0">
                          <a:latin typeface="Arial"/>
                          <a:cs typeface="Arial"/>
                        </a:rPr>
                        <a:t> </a:t>
                      </a:r>
                      <a:r>
                        <a:rPr sz="2000" b="1" spc="-90" dirty="0">
                          <a:latin typeface="Arial"/>
                          <a:cs typeface="Arial"/>
                        </a:rPr>
                        <a:t>material.</a:t>
                      </a:r>
                      <a:endParaRPr sz="2000" dirty="0">
                        <a:latin typeface="Arial"/>
                        <a:cs typeface="Arial"/>
                      </a:endParaRPr>
                    </a:p>
                    <a:p>
                      <a:pPr>
                        <a:lnSpc>
                          <a:spcPct val="100000"/>
                        </a:lnSpc>
                        <a:spcBef>
                          <a:spcPts val="45"/>
                        </a:spcBef>
                      </a:pPr>
                      <a:endParaRPr sz="2000" dirty="0">
                        <a:latin typeface="Times New Roman"/>
                        <a:cs typeface="Times New Roman"/>
                      </a:endParaRPr>
                    </a:p>
                    <a:p>
                      <a:pPr marL="98425" marR="75565" algn="just">
                        <a:lnSpc>
                          <a:spcPct val="100000"/>
                        </a:lnSpc>
                        <a:spcBef>
                          <a:spcPts val="5"/>
                        </a:spcBef>
                        <a:buSzPct val="95000"/>
                        <a:buFont typeface="Arial"/>
                        <a:buChar char="•"/>
                        <a:tabLst>
                          <a:tab pos="188595" algn="l"/>
                        </a:tabLst>
                      </a:pPr>
                      <a:r>
                        <a:rPr sz="2000" b="1" spc="-125" dirty="0">
                          <a:latin typeface="Arial"/>
                          <a:cs typeface="Arial"/>
                        </a:rPr>
                        <a:t>Analytical </a:t>
                      </a:r>
                      <a:r>
                        <a:rPr sz="2000" b="1" spc="-160" dirty="0">
                          <a:latin typeface="Arial"/>
                          <a:cs typeface="Arial"/>
                        </a:rPr>
                        <a:t>research </a:t>
                      </a:r>
                      <a:r>
                        <a:rPr sz="2000" b="1" spc="-110" dirty="0">
                          <a:latin typeface="Arial"/>
                          <a:cs typeface="Arial"/>
                        </a:rPr>
                        <a:t>attempts </a:t>
                      </a:r>
                      <a:r>
                        <a:rPr sz="2000" b="1" spc="-75" dirty="0">
                          <a:latin typeface="Arial"/>
                          <a:cs typeface="Arial"/>
                        </a:rPr>
                        <a:t>to </a:t>
                      </a:r>
                      <a:r>
                        <a:rPr sz="2000" b="1" spc="-130" dirty="0">
                          <a:latin typeface="Arial"/>
                          <a:cs typeface="Arial"/>
                        </a:rPr>
                        <a:t>explain  </a:t>
                      </a:r>
                      <a:r>
                        <a:rPr sz="2000" b="1" spc="-140" dirty="0">
                          <a:latin typeface="Arial"/>
                          <a:cs typeface="Arial"/>
                        </a:rPr>
                        <a:t>why </a:t>
                      </a:r>
                      <a:r>
                        <a:rPr sz="2000" b="1" spc="-145" dirty="0">
                          <a:latin typeface="Arial"/>
                          <a:cs typeface="Arial"/>
                        </a:rPr>
                        <a:t>and </a:t>
                      </a:r>
                      <a:r>
                        <a:rPr sz="2000" b="1" spc="-125" dirty="0">
                          <a:latin typeface="Arial"/>
                          <a:cs typeface="Arial"/>
                        </a:rPr>
                        <a:t>how. </a:t>
                      </a:r>
                      <a:r>
                        <a:rPr sz="2000" b="1" spc="-5" dirty="0">
                          <a:latin typeface="Arial"/>
                          <a:cs typeface="Arial"/>
                        </a:rPr>
                        <a:t>It </a:t>
                      </a:r>
                      <a:r>
                        <a:rPr sz="2000" b="1" spc="-150" dirty="0">
                          <a:latin typeface="Arial"/>
                          <a:cs typeface="Arial"/>
                        </a:rPr>
                        <a:t>usually </a:t>
                      </a:r>
                      <a:r>
                        <a:rPr sz="2000" b="1" spc="-190" dirty="0">
                          <a:latin typeface="Arial"/>
                          <a:cs typeface="Arial"/>
                        </a:rPr>
                        <a:t>concerns </a:t>
                      </a:r>
                      <a:r>
                        <a:rPr sz="2000" b="1" spc="-100" dirty="0">
                          <a:latin typeface="Arial"/>
                          <a:cs typeface="Arial"/>
                        </a:rPr>
                        <a:t>itself  </a:t>
                      </a:r>
                      <a:r>
                        <a:rPr sz="2000" b="1" spc="-70" dirty="0">
                          <a:latin typeface="Arial"/>
                          <a:cs typeface="Arial"/>
                        </a:rPr>
                        <a:t>with </a:t>
                      </a:r>
                      <a:r>
                        <a:rPr sz="2000" b="1" spc="-140" dirty="0">
                          <a:latin typeface="Arial"/>
                          <a:cs typeface="Arial"/>
                        </a:rPr>
                        <a:t>cause–effect relationships </a:t>
                      </a:r>
                      <a:r>
                        <a:rPr sz="2000" b="1" spc="-175" dirty="0">
                          <a:latin typeface="Arial"/>
                          <a:cs typeface="Arial"/>
                        </a:rPr>
                        <a:t>among  </a:t>
                      </a:r>
                      <a:r>
                        <a:rPr sz="2000" b="1" spc="-125" dirty="0">
                          <a:latin typeface="Arial"/>
                          <a:cs typeface="Arial"/>
                        </a:rPr>
                        <a:t>variables.</a:t>
                      </a:r>
                      <a:endParaRPr sz="2000" dirty="0">
                        <a:latin typeface="Arial"/>
                        <a:cs typeface="Arial"/>
                      </a:endParaRPr>
                    </a:p>
                    <a:p>
                      <a:pPr>
                        <a:lnSpc>
                          <a:spcPct val="100000"/>
                        </a:lnSpc>
                        <a:spcBef>
                          <a:spcPts val="45"/>
                        </a:spcBef>
                        <a:buFont typeface="Arial"/>
                        <a:buChar char="•"/>
                      </a:pPr>
                      <a:endParaRPr sz="2000" dirty="0">
                        <a:latin typeface="Times New Roman"/>
                        <a:cs typeface="Times New Roman"/>
                      </a:endParaRPr>
                    </a:p>
                    <a:p>
                      <a:pPr marL="98425" marR="76200" algn="just">
                        <a:lnSpc>
                          <a:spcPct val="100000"/>
                        </a:lnSpc>
                        <a:buSzPct val="95000"/>
                        <a:buFont typeface="Arial"/>
                        <a:buChar char="•"/>
                        <a:tabLst>
                          <a:tab pos="188595" algn="l"/>
                        </a:tabLst>
                      </a:pPr>
                      <a:r>
                        <a:rPr sz="2000" b="1" spc="-160" dirty="0">
                          <a:latin typeface="Arial"/>
                          <a:cs typeface="Arial"/>
                        </a:rPr>
                        <a:t>Example1:Explaining </a:t>
                      </a:r>
                      <a:r>
                        <a:rPr sz="2000" b="1" spc="-140" dirty="0">
                          <a:latin typeface="Arial"/>
                          <a:cs typeface="Arial"/>
                        </a:rPr>
                        <a:t>why </a:t>
                      </a:r>
                      <a:r>
                        <a:rPr sz="2000" b="1" spc="-145" dirty="0">
                          <a:latin typeface="Arial"/>
                          <a:cs typeface="Arial"/>
                        </a:rPr>
                        <a:t>and </a:t>
                      </a:r>
                      <a:r>
                        <a:rPr sz="2000" b="1" spc="-120" dirty="0">
                          <a:latin typeface="Arial"/>
                          <a:cs typeface="Arial"/>
                        </a:rPr>
                        <a:t>how </a:t>
                      </a:r>
                      <a:r>
                        <a:rPr sz="2000" b="1" spc="-155" dirty="0">
                          <a:latin typeface="Arial"/>
                          <a:cs typeface="Arial"/>
                        </a:rPr>
                        <a:t>U.S.  </a:t>
                      </a:r>
                      <a:r>
                        <a:rPr sz="2000" b="1" spc="-95" dirty="0">
                          <a:latin typeface="Arial"/>
                          <a:cs typeface="Arial"/>
                        </a:rPr>
                        <a:t>trade </a:t>
                      </a:r>
                      <a:r>
                        <a:rPr sz="2000" b="1" spc="-145" dirty="0">
                          <a:latin typeface="Arial"/>
                          <a:cs typeface="Arial"/>
                        </a:rPr>
                        <a:t>balance </a:t>
                      </a:r>
                      <a:r>
                        <a:rPr sz="2000" b="1" spc="-150" dirty="0">
                          <a:latin typeface="Arial"/>
                          <a:cs typeface="Arial"/>
                        </a:rPr>
                        <a:t>move </a:t>
                      </a:r>
                      <a:r>
                        <a:rPr sz="2000" b="1" spc="-110" dirty="0">
                          <a:latin typeface="Arial"/>
                          <a:cs typeface="Arial"/>
                        </a:rPr>
                        <a:t>in </a:t>
                      </a:r>
                      <a:r>
                        <a:rPr sz="2000" b="1" spc="-125" dirty="0">
                          <a:latin typeface="Arial"/>
                          <a:cs typeface="Arial"/>
                        </a:rPr>
                        <a:t>a </a:t>
                      </a:r>
                      <a:r>
                        <a:rPr sz="2000" b="1" spc="-110" dirty="0">
                          <a:latin typeface="Arial"/>
                          <a:cs typeface="Arial"/>
                        </a:rPr>
                        <a:t>particular </a:t>
                      </a:r>
                      <a:r>
                        <a:rPr sz="2000" b="1" spc="-145" dirty="0">
                          <a:latin typeface="Arial"/>
                          <a:cs typeface="Arial"/>
                        </a:rPr>
                        <a:t>way  </a:t>
                      </a:r>
                      <a:r>
                        <a:rPr sz="2000" b="1" spc="-130" dirty="0">
                          <a:latin typeface="Arial"/>
                          <a:cs typeface="Arial"/>
                        </a:rPr>
                        <a:t>over</a:t>
                      </a:r>
                      <a:r>
                        <a:rPr sz="2000" b="1" spc="-114" dirty="0">
                          <a:latin typeface="Arial"/>
                          <a:cs typeface="Arial"/>
                        </a:rPr>
                        <a:t> </a:t>
                      </a:r>
                      <a:r>
                        <a:rPr sz="2000" b="1" spc="-65" dirty="0">
                          <a:latin typeface="Arial"/>
                          <a:cs typeface="Arial"/>
                        </a:rPr>
                        <a:t>time.</a:t>
                      </a:r>
                      <a:endParaRPr sz="2000" dirty="0">
                        <a:latin typeface="Arial"/>
                        <a:cs typeface="Arial"/>
                      </a:endParaRPr>
                    </a:p>
                    <a:p>
                      <a:pPr marL="98425" marR="75565" algn="just">
                        <a:lnSpc>
                          <a:spcPct val="100000"/>
                        </a:lnSpc>
                        <a:buSzPct val="95000"/>
                        <a:buFont typeface="Arial"/>
                        <a:buChar char="•"/>
                        <a:tabLst>
                          <a:tab pos="188595" algn="l"/>
                        </a:tabLst>
                      </a:pPr>
                      <a:r>
                        <a:rPr sz="2000" b="1" spc="-60" dirty="0">
                          <a:latin typeface="Arial"/>
                          <a:cs typeface="Arial"/>
                        </a:rPr>
                        <a:t>2. </a:t>
                      </a:r>
                      <a:r>
                        <a:rPr sz="2000" b="1" spc="-95" dirty="0">
                          <a:latin typeface="Arial"/>
                          <a:cs typeface="Arial"/>
                        </a:rPr>
                        <a:t>While </a:t>
                      </a:r>
                      <a:r>
                        <a:rPr sz="2000" b="1" spc="-140" dirty="0">
                          <a:latin typeface="Arial"/>
                          <a:cs typeface="Arial"/>
                        </a:rPr>
                        <a:t>explaining </a:t>
                      </a:r>
                      <a:r>
                        <a:rPr sz="2000" b="1" i="1" spc="-75" dirty="0">
                          <a:latin typeface="Trebuchet MS"/>
                          <a:cs typeface="Trebuchet MS"/>
                        </a:rPr>
                        <a:t>how </a:t>
                      </a:r>
                      <a:r>
                        <a:rPr sz="2000" b="1" spc="-145" dirty="0">
                          <a:latin typeface="Arial"/>
                          <a:cs typeface="Arial"/>
                        </a:rPr>
                        <a:t>and </a:t>
                      </a:r>
                      <a:r>
                        <a:rPr sz="2000" b="1" i="1" spc="-125" dirty="0">
                          <a:latin typeface="Trebuchet MS"/>
                          <a:cs typeface="Trebuchet MS"/>
                        </a:rPr>
                        <a:t>why </a:t>
                      </a:r>
                      <a:r>
                        <a:rPr sz="2000" b="1" spc="-130" dirty="0">
                          <a:latin typeface="Arial"/>
                          <a:cs typeface="Arial"/>
                        </a:rPr>
                        <a:t>this  </a:t>
                      </a:r>
                      <a:r>
                        <a:rPr sz="2000" b="1" spc="-130" dirty="0" smtClean="0">
                          <a:latin typeface="Arial"/>
                          <a:cs typeface="Arial"/>
                        </a:rPr>
                        <a:t>value </a:t>
                      </a:r>
                      <a:r>
                        <a:rPr sz="2000" b="1" spc="-90" dirty="0">
                          <a:latin typeface="Arial"/>
                          <a:cs typeface="Arial"/>
                        </a:rPr>
                        <a:t>of </a:t>
                      </a:r>
                      <a:r>
                        <a:rPr sz="2000" b="1" spc="-150" dirty="0">
                          <a:latin typeface="Arial"/>
                          <a:cs typeface="Arial"/>
                        </a:rPr>
                        <a:t>U.S. </a:t>
                      </a:r>
                      <a:r>
                        <a:rPr sz="2000" b="1" spc="-105" dirty="0">
                          <a:latin typeface="Arial"/>
                          <a:cs typeface="Arial"/>
                        </a:rPr>
                        <a:t>dollar </a:t>
                      </a:r>
                      <a:r>
                        <a:rPr sz="2000" b="1" spc="-195" dirty="0">
                          <a:latin typeface="Arial"/>
                          <a:cs typeface="Arial"/>
                        </a:rPr>
                        <a:t>is </a:t>
                      </a:r>
                      <a:r>
                        <a:rPr sz="2000" b="1" spc="-190" dirty="0">
                          <a:latin typeface="Arial"/>
                          <a:cs typeface="Arial"/>
                        </a:rPr>
                        <a:t>going  </a:t>
                      </a:r>
                      <a:r>
                        <a:rPr sz="2000" b="1" spc="-75" dirty="0">
                          <a:latin typeface="Arial"/>
                          <a:cs typeface="Arial"/>
                        </a:rPr>
                        <a:t>to </a:t>
                      </a:r>
                      <a:r>
                        <a:rPr sz="2000" b="1" spc="-105" dirty="0">
                          <a:latin typeface="Arial"/>
                          <a:cs typeface="Arial"/>
                        </a:rPr>
                        <a:t>affect </a:t>
                      </a:r>
                      <a:r>
                        <a:rPr sz="2000" b="1" spc="-75" dirty="0">
                          <a:latin typeface="Arial"/>
                          <a:cs typeface="Arial"/>
                        </a:rPr>
                        <a:t>the </a:t>
                      </a:r>
                      <a:r>
                        <a:rPr sz="2000" b="1" spc="-150" dirty="0">
                          <a:latin typeface="Arial"/>
                          <a:cs typeface="Arial"/>
                        </a:rPr>
                        <a:t>U.S. </a:t>
                      </a:r>
                      <a:r>
                        <a:rPr lang="en-US" sz="2000" b="1" spc="-150" dirty="0" smtClean="0">
                          <a:latin typeface="Arial"/>
                          <a:cs typeface="Arial"/>
                        </a:rPr>
                        <a:t> </a:t>
                      </a:r>
                      <a:r>
                        <a:rPr sz="2000" b="1" spc="-165" dirty="0" smtClean="0">
                          <a:latin typeface="Arial"/>
                          <a:cs typeface="Arial"/>
                        </a:rPr>
                        <a:t>Is </a:t>
                      </a:r>
                      <a:r>
                        <a:rPr sz="2000" b="1" spc="-114" dirty="0">
                          <a:latin typeface="Arial"/>
                          <a:cs typeface="Arial"/>
                        </a:rPr>
                        <a:t>analytical</a:t>
                      </a:r>
                      <a:r>
                        <a:rPr sz="2000" b="1" spc="-125" dirty="0">
                          <a:latin typeface="Arial"/>
                          <a:cs typeface="Arial"/>
                        </a:rPr>
                        <a:t> </a:t>
                      </a:r>
                      <a:r>
                        <a:rPr sz="2000" b="1" spc="-145" dirty="0">
                          <a:latin typeface="Arial"/>
                          <a:cs typeface="Arial"/>
                        </a:rPr>
                        <a:t>research.</a:t>
                      </a:r>
                      <a:endParaRPr sz="2000" dirty="0">
                        <a:latin typeface="Arial"/>
                        <a:cs typeface="Arial"/>
                      </a:endParaRPr>
                    </a:p>
                  </a:txBody>
                  <a:tcPr marL="0" marR="0" marT="29209" marB="0">
                    <a:lnL w="12700">
                      <a:solidFill>
                        <a:srgbClr val="000000"/>
                      </a:solidFill>
                      <a:prstDash val="solid"/>
                    </a:lnL>
                    <a:lnR w="12700">
                      <a:solidFill>
                        <a:srgbClr val="000000"/>
                      </a:solidFill>
                      <a:prstDash val="solid"/>
                    </a:lnR>
                    <a:lnB w="12700">
                      <a:solidFill>
                        <a:srgbClr val="000000"/>
                      </a:solidFill>
                      <a:prstDash val="solid"/>
                    </a:lnB>
                    <a:solidFill>
                      <a:srgbClr val="CACACA"/>
                    </a:solidFill>
                  </a:tcPr>
                </a:tc>
              </a:tr>
            </a:tbl>
          </a:graphicData>
        </a:graphic>
      </p:graphicFrame>
      <p:sp>
        <p:nvSpPr>
          <p:cNvPr id="4" name="object 4"/>
          <p:cNvSpPr txBox="1">
            <a:spLocks noGrp="1"/>
          </p:cNvSpPr>
          <p:nvPr>
            <p:ph type="dt" sz="half" idx="10"/>
          </p:nvPr>
        </p:nvSpPr>
        <p:spPr>
          <a:xfrm>
            <a:off x="3783329" y="6465214"/>
            <a:ext cx="1577339" cy="177800"/>
          </a:xfrm>
          <a:prstGeom prst="rect">
            <a:avLst/>
          </a:prstGeom>
        </p:spPr>
        <p:txBody>
          <a:bodyPr vert="horz" wrap="square" lIns="0" tIns="0" rIns="0" bIns="0" rtlCol="0">
            <a:spAutoFit/>
          </a:bodyPr>
          <a:lstStyle/>
          <a:p>
            <a:pPr marL="12700">
              <a:lnSpc>
                <a:spcPts val="1240"/>
              </a:lnSpc>
            </a:pPr>
            <a:r>
              <a:rPr spc="-100" dirty="0"/>
              <a:t>BRM-Types </a:t>
            </a:r>
            <a:r>
              <a:rPr spc="-60" dirty="0"/>
              <a:t>Of </a:t>
            </a:r>
            <a:r>
              <a:rPr spc="-95" dirty="0"/>
              <a:t>Research</a:t>
            </a:r>
            <a:r>
              <a:rPr spc="-75" dirty="0"/>
              <a:t> </a:t>
            </a:r>
            <a:r>
              <a:rPr spc="-40" dirty="0"/>
              <a:t>(</a:t>
            </a:r>
          </a:p>
        </p:txBody>
      </p:sp>
      <p:sp>
        <p:nvSpPr>
          <p:cNvPr id="3" name="object 3"/>
          <p:cNvSpPr txBox="1">
            <a:spLocks noGrp="1"/>
          </p:cNvSpPr>
          <p:nvPr>
            <p:ph type="ftr" sz="quarter" idx="11"/>
          </p:nvPr>
        </p:nvSpPr>
        <p:spPr>
          <a:xfrm>
            <a:off x="535940" y="6465214"/>
            <a:ext cx="687069" cy="177800"/>
          </a:xfrm>
          <a:prstGeom prst="rect">
            <a:avLst/>
          </a:prstGeom>
        </p:spPr>
        <p:txBody>
          <a:bodyPr vert="horz" wrap="square" lIns="0" tIns="0" rIns="0" bIns="0" rtlCol="0">
            <a:spAutoFit/>
          </a:bodyPr>
          <a:lstStyle/>
          <a:p>
            <a:pPr marL="12700">
              <a:lnSpc>
                <a:spcPts val="1240"/>
              </a:lnSpc>
            </a:pPr>
            <a:r>
              <a:rPr spc="-20" dirty="0"/>
              <a:t>6/19/2013</a:t>
            </a:r>
          </a:p>
        </p:txBody>
      </p:sp>
      <p:sp>
        <p:nvSpPr>
          <p:cNvPr id="5" name="object 5"/>
          <p:cNvSpPr txBox="1"/>
          <p:nvPr/>
        </p:nvSpPr>
        <p:spPr>
          <a:xfrm>
            <a:off x="8492235" y="6465214"/>
            <a:ext cx="128270" cy="177800"/>
          </a:xfrm>
          <a:prstGeom prst="rect">
            <a:avLst/>
          </a:prstGeom>
        </p:spPr>
        <p:txBody>
          <a:bodyPr vert="horz" wrap="square" lIns="0" tIns="0" rIns="0" bIns="0" rtlCol="0">
            <a:spAutoFit/>
          </a:bodyPr>
          <a:lstStyle/>
          <a:p>
            <a:pPr marL="25400">
              <a:lnSpc>
                <a:spcPts val="1240"/>
              </a:lnSpc>
            </a:pPr>
            <a:fld id="{81D60167-4931-47E6-BA6A-407CBD079E47}" type="slidenum">
              <a:rPr sz="1200" spc="-60" dirty="0">
                <a:solidFill>
                  <a:srgbClr val="888888"/>
                </a:solidFill>
                <a:latin typeface="Arial"/>
                <a:cs typeface="Arial"/>
              </a:rPr>
              <a:pPr marL="25400">
                <a:lnSpc>
                  <a:spcPts val="1240"/>
                </a:lnSpc>
              </a:pPr>
              <a:t>29</a:t>
            </a:fld>
            <a:endParaRPr sz="120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How we can transfer information from one country to another country with in few seconds?</a:t>
            </a:r>
          </a:p>
          <a:p>
            <a:pPr>
              <a:buNone/>
            </a:pPr>
            <a:endParaRPr lang="en-US" dirty="0" smtClean="0"/>
          </a:p>
          <a:p>
            <a:pPr>
              <a:buNone/>
            </a:pPr>
            <a:r>
              <a:rPr lang="en-US" dirty="0" smtClean="0"/>
              <a:t> Human society started to search answers to all these questions. </a:t>
            </a:r>
          </a:p>
          <a:p>
            <a:pPr>
              <a:buNone/>
            </a:pPr>
            <a:endParaRPr lang="en-US" dirty="0" smtClean="0"/>
          </a:p>
          <a:p>
            <a:pPr>
              <a:buNone/>
            </a:pPr>
            <a:r>
              <a:rPr lang="en-US" dirty="0" smtClean="0"/>
              <a:t>  When it is a systematic search, it is called research.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77000" y="6096000"/>
            <a:ext cx="2667000" cy="761997"/>
          </a:xfrm>
          <a:prstGeom prst="rect">
            <a:avLst/>
          </a:prstGeom>
          <a:blipFill>
            <a:blip r:embed="rId2" cstate="print"/>
            <a:stretch>
              <a:fillRect/>
            </a:stretch>
          </a:blipFill>
        </p:spPr>
        <p:txBody>
          <a:bodyPr wrap="square" lIns="0" tIns="0" rIns="0" bIns="0" rtlCol="0"/>
          <a:lstStyle/>
          <a:p>
            <a:endParaRPr/>
          </a:p>
        </p:txBody>
      </p:sp>
      <p:graphicFrame>
        <p:nvGraphicFramePr>
          <p:cNvPr id="3" name="object 3"/>
          <p:cNvGraphicFramePr>
            <a:graphicFrameLocks noGrp="1"/>
          </p:cNvGraphicFramePr>
          <p:nvPr/>
        </p:nvGraphicFramePr>
        <p:xfrm>
          <a:off x="0" y="0"/>
          <a:ext cx="9144000" cy="6858000"/>
        </p:xfrm>
        <a:graphic>
          <a:graphicData uri="http://schemas.openxmlformats.org/drawingml/2006/table">
            <a:tbl>
              <a:tblPr firstRow="1" bandRow="1">
                <a:tableStyleId>{2D5ABB26-0587-4C30-8999-92F81FD0307C}</a:tableStyleId>
              </a:tblPr>
              <a:tblGrid>
                <a:gridCol w="4650922"/>
                <a:gridCol w="4493078"/>
              </a:tblGrid>
              <a:tr h="809132">
                <a:tc>
                  <a:txBody>
                    <a:bodyPr/>
                    <a:lstStyle/>
                    <a:p>
                      <a:pPr marL="1381125">
                        <a:lnSpc>
                          <a:spcPct val="100000"/>
                        </a:lnSpc>
                        <a:spcBef>
                          <a:spcPts val="130"/>
                        </a:spcBef>
                      </a:pPr>
                      <a:r>
                        <a:rPr sz="3600" b="1" spc="-440" dirty="0">
                          <a:solidFill>
                            <a:srgbClr val="FFFFFF"/>
                          </a:solidFill>
                          <a:latin typeface="Arial"/>
                          <a:cs typeface="Arial"/>
                        </a:rPr>
                        <a:t>APPLIED</a:t>
                      </a:r>
                      <a:endParaRPr sz="3600" dirty="0">
                        <a:latin typeface="Arial"/>
                        <a:cs typeface="Arial"/>
                      </a:endParaRPr>
                    </a:p>
                  </a:txBody>
                  <a:tcPr marL="0" marR="0" marT="16510" marB="0">
                    <a:solidFill>
                      <a:srgbClr val="000000"/>
                    </a:solidFill>
                  </a:tcPr>
                </a:tc>
                <a:tc>
                  <a:txBody>
                    <a:bodyPr/>
                    <a:lstStyle/>
                    <a:p>
                      <a:pPr marL="627380">
                        <a:lnSpc>
                          <a:spcPct val="100000"/>
                        </a:lnSpc>
                        <a:spcBef>
                          <a:spcPts val="130"/>
                        </a:spcBef>
                      </a:pPr>
                      <a:r>
                        <a:rPr sz="3600" b="1" spc="-400" dirty="0">
                          <a:solidFill>
                            <a:srgbClr val="FFFFFF"/>
                          </a:solidFill>
                          <a:latin typeface="Arial"/>
                          <a:cs typeface="Arial"/>
                        </a:rPr>
                        <a:t>FUNDAMENTAL</a:t>
                      </a:r>
                      <a:endParaRPr sz="3600">
                        <a:latin typeface="Arial"/>
                        <a:cs typeface="Arial"/>
                      </a:endParaRPr>
                    </a:p>
                  </a:txBody>
                  <a:tcPr marL="0" marR="0" marT="16510" marB="0">
                    <a:solidFill>
                      <a:srgbClr val="000000"/>
                    </a:solidFill>
                  </a:tcPr>
                </a:tc>
              </a:tr>
              <a:tr h="6048868">
                <a:tc>
                  <a:txBody>
                    <a:bodyPr/>
                    <a:lstStyle/>
                    <a:p>
                      <a:pPr marL="97790" marR="74295" algn="just">
                        <a:lnSpc>
                          <a:spcPct val="100000"/>
                        </a:lnSpc>
                        <a:spcBef>
                          <a:spcPts val="229"/>
                        </a:spcBef>
                        <a:buSzPct val="95000"/>
                        <a:buFont typeface="Arial"/>
                        <a:buChar char="•"/>
                        <a:tabLst>
                          <a:tab pos="187960" algn="l"/>
                        </a:tabLst>
                      </a:pPr>
                      <a:r>
                        <a:rPr sz="2000" b="1" spc="-130" dirty="0">
                          <a:latin typeface="Arial"/>
                          <a:cs typeface="Arial"/>
                        </a:rPr>
                        <a:t>Applied </a:t>
                      </a:r>
                      <a:r>
                        <a:rPr sz="2000" b="1" spc="-160" dirty="0">
                          <a:latin typeface="Arial"/>
                          <a:cs typeface="Arial"/>
                        </a:rPr>
                        <a:t>research </a:t>
                      </a:r>
                      <a:r>
                        <a:rPr sz="2000" b="1" spc="-170" dirty="0">
                          <a:latin typeface="Arial"/>
                          <a:cs typeface="Arial"/>
                        </a:rPr>
                        <a:t>aims  </a:t>
                      </a:r>
                      <a:r>
                        <a:rPr sz="2000" b="1" spc="-65" dirty="0">
                          <a:latin typeface="Arial"/>
                          <a:cs typeface="Arial"/>
                        </a:rPr>
                        <a:t>at </a:t>
                      </a:r>
                      <a:r>
                        <a:rPr sz="2000" b="1" spc="-130" dirty="0">
                          <a:solidFill>
                            <a:srgbClr val="FF0000"/>
                          </a:solidFill>
                          <a:latin typeface="Arial"/>
                          <a:cs typeface="Arial"/>
                        </a:rPr>
                        <a:t>finding </a:t>
                      </a:r>
                      <a:r>
                        <a:rPr sz="2000" b="1" spc="-125" dirty="0">
                          <a:solidFill>
                            <a:srgbClr val="FF0000"/>
                          </a:solidFill>
                          <a:latin typeface="Arial"/>
                          <a:cs typeface="Arial"/>
                        </a:rPr>
                        <a:t>a  </a:t>
                      </a:r>
                      <a:r>
                        <a:rPr sz="2000" b="1" spc="-130" dirty="0">
                          <a:solidFill>
                            <a:srgbClr val="FF0000"/>
                          </a:solidFill>
                          <a:latin typeface="Arial"/>
                          <a:cs typeface="Arial"/>
                        </a:rPr>
                        <a:t>solution </a:t>
                      </a:r>
                      <a:r>
                        <a:rPr sz="2000" b="1" spc="-95" dirty="0">
                          <a:solidFill>
                            <a:srgbClr val="FF0000"/>
                          </a:solidFill>
                          <a:latin typeface="Arial"/>
                          <a:cs typeface="Arial"/>
                        </a:rPr>
                        <a:t>for </a:t>
                      </a:r>
                      <a:r>
                        <a:rPr sz="2000" b="1" spc="-140" dirty="0">
                          <a:solidFill>
                            <a:srgbClr val="FF0000"/>
                          </a:solidFill>
                          <a:latin typeface="Arial"/>
                          <a:cs typeface="Arial"/>
                        </a:rPr>
                        <a:t>an </a:t>
                      </a:r>
                      <a:r>
                        <a:rPr sz="2000" b="1" spc="-110" dirty="0">
                          <a:solidFill>
                            <a:srgbClr val="FF0000"/>
                          </a:solidFill>
                          <a:latin typeface="Arial"/>
                          <a:cs typeface="Arial"/>
                        </a:rPr>
                        <a:t>immediate </a:t>
                      </a:r>
                      <a:r>
                        <a:rPr sz="2000" b="1" spc="-125" dirty="0">
                          <a:solidFill>
                            <a:srgbClr val="FF0000"/>
                          </a:solidFill>
                          <a:latin typeface="Arial"/>
                          <a:cs typeface="Arial"/>
                        </a:rPr>
                        <a:t>problem </a:t>
                      </a:r>
                      <a:r>
                        <a:rPr sz="2000" b="1" spc="-125" dirty="0">
                          <a:latin typeface="Arial"/>
                          <a:cs typeface="Arial"/>
                        </a:rPr>
                        <a:t> </a:t>
                      </a:r>
                      <a:r>
                        <a:rPr sz="2000" b="1" spc="-160" dirty="0" smtClean="0">
                          <a:latin typeface="Arial"/>
                          <a:cs typeface="Arial"/>
                        </a:rPr>
                        <a:t>fac</a:t>
                      </a:r>
                      <a:r>
                        <a:rPr lang="en-US" sz="2000" b="1" spc="-160" dirty="0" smtClean="0">
                          <a:latin typeface="Arial"/>
                          <a:cs typeface="Arial"/>
                        </a:rPr>
                        <a:t>ed</a:t>
                      </a:r>
                      <a:r>
                        <a:rPr sz="2000" b="1" spc="-160" dirty="0" smtClean="0">
                          <a:latin typeface="Arial"/>
                          <a:cs typeface="Arial"/>
                        </a:rPr>
                        <a:t> </a:t>
                      </a:r>
                      <a:r>
                        <a:rPr lang="en-US" sz="2000" b="1" spc="-160" dirty="0" smtClean="0">
                          <a:latin typeface="Arial"/>
                          <a:cs typeface="Arial"/>
                        </a:rPr>
                        <a:t>by </a:t>
                      </a:r>
                      <a:r>
                        <a:rPr sz="2000" b="1" spc="-125" dirty="0" smtClean="0">
                          <a:latin typeface="Arial"/>
                          <a:cs typeface="Arial"/>
                        </a:rPr>
                        <a:t>a </a:t>
                      </a:r>
                      <a:r>
                        <a:rPr sz="2000" b="1" spc="-155" dirty="0">
                          <a:latin typeface="Arial"/>
                          <a:cs typeface="Arial"/>
                        </a:rPr>
                        <a:t>society </a:t>
                      </a:r>
                      <a:r>
                        <a:rPr sz="2000" b="1" spc="-110" dirty="0">
                          <a:latin typeface="Arial"/>
                          <a:cs typeface="Arial"/>
                        </a:rPr>
                        <a:t>or </a:t>
                      </a:r>
                      <a:r>
                        <a:rPr sz="2000" b="1" spc="-145" dirty="0">
                          <a:latin typeface="Arial"/>
                          <a:cs typeface="Arial"/>
                        </a:rPr>
                        <a:t>an  </a:t>
                      </a:r>
                      <a:r>
                        <a:rPr sz="2000" b="1" spc="-130" dirty="0">
                          <a:latin typeface="Arial"/>
                          <a:cs typeface="Arial"/>
                        </a:rPr>
                        <a:t>industrial/business</a:t>
                      </a:r>
                      <a:r>
                        <a:rPr sz="2000" b="1" spc="-125" dirty="0">
                          <a:latin typeface="Arial"/>
                          <a:cs typeface="Arial"/>
                        </a:rPr>
                        <a:t> </a:t>
                      </a:r>
                      <a:r>
                        <a:rPr sz="2000" b="1" spc="-135" dirty="0">
                          <a:latin typeface="Arial"/>
                          <a:cs typeface="Arial"/>
                        </a:rPr>
                        <a:t>organisation.</a:t>
                      </a:r>
                      <a:endParaRPr sz="2000" dirty="0">
                        <a:latin typeface="Arial"/>
                        <a:cs typeface="Arial"/>
                      </a:endParaRPr>
                    </a:p>
                    <a:p>
                      <a:pPr>
                        <a:lnSpc>
                          <a:spcPct val="100000"/>
                        </a:lnSpc>
                        <a:spcBef>
                          <a:spcPts val="45"/>
                        </a:spcBef>
                        <a:buFont typeface="Arial"/>
                        <a:buChar char="•"/>
                      </a:pPr>
                      <a:endParaRPr sz="2050" dirty="0">
                        <a:latin typeface="Times New Roman"/>
                        <a:cs typeface="Times New Roman"/>
                      </a:endParaRPr>
                    </a:p>
                    <a:p>
                      <a:pPr marL="97790" marR="75565" algn="just">
                        <a:lnSpc>
                          <a:spcPct val="100000"/>
                        </a:lnSpc>
                        <a:buSzPct val="95000"/>
                        <a:buFont typeface="Arial"/>
                        <a:buChar char="•"/>
                        <a:tabLst>
                          <a:tab pos="187960" algn="l"/>
                        </a:tabLst>
                      </a:pPr>
                      <a:r>
                        <a:rPr sz="2000" b="1" spc="-160" dirty="0">
                          <a:latin typeface="Arial"/>
                          <a:cs typeface="Arial"/>
                        </a:rPr>
                        <a:t>The </a:t>
                      </a:r>
                      <a:r>
                        <a:rPr sz="2000" b="1" spc="-120" dirty="0">
                          <a:latin typeface="Arial"/>
                          <a:cs typeface="Arial"/>
                        </a:rPr>
                        <a:t>central aim </a:t>
                      </a:r>
                      <a:r>
                        <a:rPr sz="2000" b="1" spc="-90" dirty="0">
                          <a:latin typeface="Arial"/>
                          <a:cs typeface="Arial"/>
                        </a:rPr>
                        <a:t>of </a:t>
                      </a:r>
                      <a:r>
                        <a:rPr sz="2000" b="1" spc="-120" dirty="0">
                          <a:latin typeface="Arial"/>
                          <a:cs typeface="Arial"/>
                        </a:rPr>
                        <a:t>applied </a:t>
                      </a:r>
                      <a:r>
                        <a:rPr sz="2000" b="1" spc="-160" dirty="0">
                          <a:latin typeface="Arial"/>
                          <a:cs typeface="Arial"/>
                        </a:rPr>
                        <a:t>research </a:t>
                      </a:r>
                      <a:r>
                        <a:rPr sz="2000" b="1" spc="-204" dirty="0">
                          <a:latin typeface="Arial"/>
                          <a:cs typeface="Arial"/>
                        </a:rPr>
                        <a:t>is  </a:t>
                      </a:r>
                      <a:r>
                        <a:rPr sz="2000" b="1" spc="-70" dirty="0">
                          <a:latin typeface="Arial"/>
                          <a:cs typeface="Arial"/>
                        </a:rPr>
                        <a:t>to </a:t>
                      </a:r>
                      <a:r>
                        <a:rPr sz="2000" b="1" spc="-170" dirty="0">
                          <a:solidFill>
                            <a:srgbClr val="FF0000"/>
                          </a:solidFill>
                          <a:latin typeface="Arial"/>
                          <a:cs typeface="Arial"/>
                        </a:rPr>
                        <a:t>discover </a:t>
                      </a:r>
                      <a:r>
                        <a:rPr sz="2000" b="1" spc="-125" dirty="0">
                          <a:solidFill>
                            <a:srgbClr val="FF0000"/>
                          </a:solidFill>
                          <a:latin typeface="Arial"/>
                          <a:cs typeface="Arial"/>
                        </a:rPr>
                        <a:t>a </a:t>
                      </a:r>
                      <a:r>
                        <a:rPr sz="2000" b="1" spc="-130" dirty="0">
                          <a:solidFill>
                            <a:srgbClr val="FF0000"/>
                          </a:solidFill>
                          <a:latin typeface="Arial"/>
                          <a:cs typeface="Arial"/>
                        </a:rPr>
                        <a:t>solution </a:t>
                      </a:r>
                      <a:r>
                        <a:rPr sz="2000" b="1" spc="-95" dirty="0">
                          <a:solidFill>
                            <a:srgbClr val="FF0000"/>
                          </a:solidFill>
                          <a:latin typeface="Arial"/>
                          <a:cs typeface="Arial"/>
                        </a:rPr>
                        <a:t>for </a:t>
                      </a:r>
                      <a:r>
                        <a:rPr sz="2000" b="1" spc="-185" dirty="0">
                          <a:solidFill>
                            <a:srgbClr val="FF0000"/>
                          </a:solidFill>
                          <a:latin typeface="Arial"/>
                          <a:cs typeface="Arial"/>
                        </a:rPr>
                        <a:t>some  pressing </a:t>
                      </a:r>
                      <a:r>
                        <a:rPr sz="2000" b="1" spc="-130" dirty="0">
                          <a:solidFill>
                            <a:srgbClr val="FF0000"/>
                          </a:solidFill>
                          <a:latin typeface="Arial"/>
                          <a:cs typeface="Arial"/>
                        </a:rPr>
                        <a:t>practical</a:t>
                      </a:r>
                      <a:r>
                        <a:rPr sz="2000" b="1" spc="-65" dirty="0">
                          <a:solidFill>
                            <a:srgbClr val="FF0000"/>
                          </a:solidFill>
                          <a:latin typeface="Arial"/>
                          <a:cs typeface="Arial"/>
                        </a:rPr>
                        <a:t> </a:t>
                      </a:r>
                      <a:r>
                        <a:rPr sz="2000" b="1" spc="-110" dirty="0">
                          <a:solidFill>
                            <a:srgbClr val="FF0000"/>
                          </a:solidFill>
                          <a:latin typeface="Arial"/>
                          <a:cs typeface="Arial"/>
                        </a:rPr>
                        <a:t>problem</a:t>
                      </a:r>
                      <a:r>
                        <a:rPr sz="2000" b="1" spc="-110" dirty="0">
                          <a:latin typeface="Arial"/>
                          <a:cs typeface="Arial"/>
                        </a:rPr>
                        <a:t>.</a:t>
                      </a:r>
                      <a:endParaRPr sz="2000" dirty="0">
                        <a:latin typeface="Arial"/>
                        <a:cs typeface="Arial"/>
                      </a:endParaRPr>
                    </a:p>
                    <a:p>
                      <a:pPr>
                        <a:lnSpc>
                          <a:spcPct val="100000"/>
                        </a:lnSpc>
                        <a:spcBef>
                          <a:spcPts val="45"/>
                        </a:spcBef>
                        <a:buFont typeface="Arial"/>
                        <a:buChar char="•"/>
                      </a:pPr>
                      <a:endParaRPr sz="2050" dirty="0">
                        <a:latin typeface="Times New Roman"/>
                        <a:cs typeface="Times New Roman"/>
                      </a:endParaRPr>
                    </a:p>
                    <a:p>
                      <a:pPr marL="97790" marR="74295">
                        <a:lnSpc>
                          <a:spcPct val="100000"/>
                        </a:lnSpc>
                        <a:spcBef>
                          <a:spcPts val="5"/>
                        </a:spcBef>
                        <a:buSzPct val="95000"/>
                        <a:buFont typeface="Arial"/>
                        <a:buChar char="•"/>
                        <a:tabLst>
                          <a:tab pos="187960" algn="l"/>
                          <a:tab pos="944880" algn="l"/>
                          <a:tab pos="1350645" algn="l"/>
                          <a:tab pos="1548765" algn="l"/>
                          <a:tab pos="1737360" algn="l"/>
                          <a:tab pos="2167255" algn="l"/>
                          <a:tab pos="2406650" algn="l"/>
                          <a:tab pos="2894330" algn="l"/>
                          <a:tab pos="2940050" algn="l"/>
                          <a:tab pos="2969260" algn="l"/>
                          <a:tab pos="3234690" algn="l"/>
                          <a:tab pos="4029710" algn="l"/>
                        </a:tabLst>
                      </a:pPr>
                      <a:r>
                        <a:rPr sz="2000" b="1" spc="-180" dirty="0">
                          <a:latin typeface="Arial"/>
                          <a:cs typeface="Arial"/>
                        </a:rPr>
                        <a:t>Examples: </a:t>
                      </a:r>
                      <a:r>
                        <a:rPr sz="2000" b="1" spc="-195" dirty="0">
                          <a:solidFill>
                            <a:srgbClr val="FF0000"/>
                          </a:solidFill>
                          <a:latin typeface="Arial"/>
                          <a:cs typeface="Arial"/>
                        </a:rPr>
                        <a:t>Research </a:t>
                      </a:r>
                      <a:r>
                        <a:rPr sz="2000" b="1" spc="-125" dirty="0">
                          <a:solidFill>
                            <a:srgbClr val="FF0000"/>
                          </a:solidFill>
                          <a:latin typeface="Arial"/>
                          <a:cs typeface="Arial"/>
                        </a:rPr>
                        <a:t>aimed </a:t>
                      </a:r>
                      <a:r>
                        <a:rPr sz="2000" b="1" spc="-65" dirty="0">
                          <a:solidFill>
                            <a:srgbClr val="FF0000"/>
                          </a:solidFill>
                          <a:latin typeface="Arial"/>
                          <a:cs typeface="Arial"/>
                        </a:rPr>
                        <a:t>at </a:t>
                      </a:r>
                      <a:r>
                        <a:rPr sz="2000" b="1" spc="-114" dirty="0">
                          <a:solidFill>
                            <a:srgbClr val="FF0000"/>
                          </a:solidFill>
                          <a:latin typeface="Arial"/>
                          <a:cs typeface="Arial"/>
                        </a:rPr>
                        <a:t>certain  </a:t>
                      </a:r>
                      <a:r>
                        <a:rPr sz="2000" b="1" spc="-185" dirty="0">
                          <a:solidFill>
                            <a:srgbClr val="FF0000"/>
                          </a:solidFill>
                          <a:latin typeface="Arial"/>
                          <a:cs typeface="Arial"/>
                        </a:rPr>
                        <a:t>conclusions </a:t>
                      </a:r>
                      <a:r>
                        <a:rPr sz="2000" b="1" spc="-170" dirty="0">
                          <a:latin typeface="Arial"/>
                          <a:cs typeface="Arial"/>
                        </a:rPr>
                        <a:t>(say, </a:t>
                      </a:r>
                      <a:r>
                        <a:rPr sz="2000" b="1" spc="-125" dirty="0">
                          <a:latin typeface="Arial"/>
                          <a:cs typeface="Arial"/>
                        </a:rPr>
                        <a:t>a </a:t>
                      </a:r>
                      <a:r>
                        <a:rPr sz="2000" b="1" spc="-114" dirty="0">
                          <a:latin typeface="Arial"/>
                          <a:cs typeface="Arial"/>
                        </a:rPr>
                        <a:t>solution) </a:t>
                      </a:r>
                      <a:r>
                        <a:rPr sz="2000" b="1" spc="-165" dirty="0">
                          <a:latin typeface="Arial"/>
                          <a:cs typeface="Arial"/>
                        </a:rPr>
                        <a:t>facing </a:t>
                      </a:r>
                      <a:r>
                        <a:rPr sz="2000" b="1" spc="-125" dirty="0">
                          <a:latin typeface="Arial"/>
                          <a:cs typeface="Arial"/>
                        </a:rPr>
                        <a:t>a  </a:t>
                      </a:r>
                      <a:r>
                        <a:rPr sz="2000" b="1" spc="-150" dirty="0">
                          <a:latin typeface="Arial"/>
                          <a:cs typeface="Arial"/>
                        </a:rPr>
                        <a:t>concrete </a:t>
                      </a:r>
                      <a:r>
                        <a:rPr sz="2000" b="1" spc="-170" dirty="0">
                          <a:latin typeface="Arial"/>
                          <a:cs typeface="Arial"/>
                        </a:rPr>
                        <a:t>social</a:t>
                      </a:r>
                      <a:r>
                        <a:rPr sz="2000" b="1" spc="215" dirty="0">
                          <a:latin typeface="Arial"/>
                          <a:cs typeface="Arial"/>
                        </a:rPr>
                        <a:t> </a:t>
                      </a:r>
                      <a:r>
                        <a:rPr sz="2000" b="1" spc="-110" dirty="0">
                          <a:latin typeface="Arial"/>
                          <a:cs typeface="Arial"/>
                        </a:rPr>
                        <a:t>or </a:t>
                      </a:r>
                      <a:r>
                        <a:rPr sz="2000" b="1" spc="-175" dirty="0">
                          <a:latin typeface="Arial"/>
                          <a:cs typeface="Arial"/>
                        </a:rPr>
                        <a:t>business. </a:t>
                      </a:r>
                      <a:r>
                        <a:rPr sz="2000" b="1" spc="-195" dirty="0">
                          <a:latin typeface="Arial"/>
                          <a:cs typeface="Arial"/>
                        </a:rPr>
                        <a:t>Research  </a:t>
                      </a:r>
                      <a:r>
                        <a:rPr sz="2000" b="1" spc="-75" dirty="0">
                          <a:latin typeface="Arial"/>
                          <a:cs typeface="Arial"/>
                        </a:rPr>
                        <a:t>to </a:t>
                      </a:r>
                      <a:r>
                        <a:rPr sz="2000" b="1" spc="-90" dirty="0">
                          <a:latin typeface="Arial"/>
                          <a:cs typeface="Arial"/>
                        </a:rPr>
                        <a:t>identify </a:t>
                      </a:r>
                      <a:r>
                        <a:rPr sz="2000" b="1" spc="-150" dirty="0">
                          <a:latin typeface="Arial"/>
                          <a:cs typeface="Arial"/>
                        </a:rPr>
                        <a:t>social, </a:t>
                      </a:r>
                      <a:r>
                        <a:rPr sz="2000" b="1" spc="-170" dirty="0">
                          <a:latin typeface="Arial"/>
                          <a:cs typeface="Arial"/>
                        </a:rPr>
                        <a:t>economic </a:t>
                      </a:r>
                      <a:r>
                        <a:rPr sz="2000" b="1" spc="-110" dirty="0">
                          <a:latin typeface="Arial"/>
                          <a:cs typeface="Arial"/>
                        </a:rPr>
                        <a:t>or political  </a:t>
                      </a:r>
                      <a:r>
                        <a:rPr sz="2000" b="1" dirty="0">
                          <a:latin typeface="Arial"/>
                          <a:cs typeface="Arial"/>
                        </a:rPr>
                        <a:t>t</a:t>
                      </a:r>
                      <a:r>
                        <a:rPr sz="2000" b="1" spc="-30" dirty="0">
                          <a:latin typeface="Arial"/>
                          <a:cs typeface="Arial"/>
                        </a:rPr>
                        <a:t>r</a:t>
                      </a:r>
                      <a:r>
                        <a:rPr sz="2000" b="1" spc="-5" dirty="0">
                          <a:latin typeface="Arial"/>
                          <a:cs typeface="Arial"/>
                        </a:rPr>
                        <a:t>en</a:t>
                      </a:r>
                      <a:r>
                        <a:rPr sz="2000" b="1" spc="5" dirty="0">
                          <a:latin typeface="Arial"/>
                          <a:cs typeface="Arial"/>
                        </a:rPr>
                        <a:t>d</a:t>
                      </a:r>
                      <a:r>
                        <a:rPr sz="2000" b="1" dirty="0">
                          <a:latin typeface="Arial"/>
                          <a:cs typeface="Arial"/>
                        </a:rPr>
                        <a:t>s	th</a:t>
                      </a:r>
                      <a:r>
                        <a:rPr sz="2000" b="1" spc="-30" dirty="0">
                          <a:latin typeface="Arial"/>
                          <a:cs typeface="Arial"/>
                        </a:rPr>
                        <a:t>a</a:t>
                      </a:r>
                      <a:r>
                        <a:rPr sz="2000" b="1" dirty="0">
                          <a:latin typeface="Arial"/>
                          <a:cs typeface="Arial"/>
                        </a:rPr>
                        <a:t>t	</a:t>
                      </a:r>
                      <a:r>
                        <a:rPr sz="2000" b="1" spc="-5" dirty="0">
                          <a:latin typeface="Arial"/>
                          <a:cs typeface="Arial"/>
                        </a:rPr>
                        <a:t>m</a:t>
                      </a:r>
                      <a:r>
                        <a:rPr sz="2000" b="1" spc="-45" dirty="0">
                          <a:latin typeface="Arial"/>
                          <a:cs typeface="Arial"/>
                        </a:rPr>
                        <a:t>a</a:t>
                      </a:r>
                      <a:r>
                        <a:rPr sz="2000" b="1" dirty="0">
                          <a:latin typeface="Arial"/>
                          <a:cs typeface="Arial"/>
                        </a:rPr>
                        <a:t>y	</a:t>
                      </a:r>
                      <a:r>
                        <a:rPr sz="2000" b="1" spc="-20" dirty="0">
                          <a:latin typeface="Arial"/>
                          <a:cs typeface="Arial"/>
                        </a:rPr>
                        <a:t>a</a:t>
                      </a:r>
                      <a:r>
                        <a:rPr sz="2000" b="1" spc="-5" dirty="0">
                          <a:latin typeface="Arial"/>
                          <a:cs typeface="Arial"/>
                        </a:rPr>
                        <a:t>f</a:t>
                      </a:r>
                      <a:r>
                        <a:rPr sz="2000" b="1" spc="-35" dirty="0">
                          <a:latin typeface="Arial"/>
                          <a:cs typeface="Arial"/>
                        </a:rPr>
                        <a:t>f</a:t>
                      </a:r>
                      <a:r>
                        <a:rPr sz="2000" b="1" spc="-5" dirty="0">
                          <a:latin typeface="Arial"/>
                          <a:cs typeface="Arial"/>
                        </a:rPr>
                        <a:t>ec</a:t>
                      </a:r>
                      <a:r>
                        <a:rPr sz="2000" b="1" dirty="0">
                          <a:latin typeface="Arial"/>
                          <a:cs typeface="Arial"/>
                        </a:rPr>
                        <a:t>t			par</a:t>
                      </a:r>
                      <a:r>
                        <a:rPr sz="2000" b="1" spc="-20" dirty="0">
                          <a:latin typeface="Arial"/>
                          <a:cs typeface="Arial"/>
                        </a:rPr>
                        <a:t>t</a:t>
                      </a:r>
                      <a:r>
                        <a:rPr sz="2000" b="1" dirty="0">
                          <a:latin typeface="Arial"/>
                          <a:cs typeface="Arial"/>
                        </a:rPr>
                        <a:t>ic</a:t>
                      </a:r>
                      <a:r>
                        <a:rPr sz="2000" b="1" spc="-10" dirty="0">
                          <a:latin typeface="Arial"/>
                          <a:cs typeface="Arial"/>
                        </a:rPr>
                        <a:t>u</a:t>
                      </a:r>
                      <a:r>
                        <a:rPr sz="2000" b="1" dirty="0">
                          <a:latin typeface="Arial"/>
                          <a:cs typeface="Arial"/>
                        </a:rPr>
                        <a:t>l</a:t>
                      </a:r>
                      <a:r>
                        <a:rPr sz="2000" b="1" spc="-10" dirty="0">
                          <a:latin typeface="Arial"/>
                          <a:cs typeface="Arial"/>
                        </a:rPr>
                        <a:t>a</a:t>
                      </a:r>
                      <a:r>
                        <a:rPr sz="2000" b="1" dirty="0">
                          <a:latin typeface="Arial"/>
                          <a:cs typeface="Arial"/>
                        </a:rPr>
                        <a:t>r  in</a:t>
                      </a:r>
                      <a:r>
                        <a:rPr sz="2000" b="1" spc="-35" dirty="0">
                          <a:latin typeface="Arial"/>
                          <a:cs typeface="Arial"/>
                        </a:rPr>
                        <a:t>s</a:t>
                      </a:r>
                      <a:r>
                        <a:rPr sz="2000" b="1" dirty="0">
                          <a:latin typeface="Arial"/>
                          <a:cs typeface="Arial"/>
                        </a:rPr>
                        <a:t>t</a:t>
                      </a:r>
                      <a:r>
                        <a:rPr sz="2000" b="1" spc="-15" dirty="0">
                          <a:latin typeface="Arial"/>
                          <a:cs typeface="Arial"/>
                        </a:rPr>
                        <a:t>i</a:t>
                      </a:r>
                      <a:r>
                        <a:rPr sz="2000" b="1" dirty="0">
                          <a:latin typeface="Arial"/>
                          <a:cs typeface="Arial"/>
                        </a:rPr>
                        <a:t>t</a:t>
                      </a:r>
                      <a:r>
                        <a:rPr sz="2000" b="1" spc="-10" dirty="0">
                          <a:latin typeface="Arial"/>
                          <a:cs typeface="Arial"/>
                        </a:rPr>
                        <a:t>u</a:t>
                      </a:r>
                      <a:r>
                        <a:rPr sz="2000" b="1" dirty="0">
                          <a:latin typeface="Arial"/>
                          <a:cs typeface="Arial"/>
                        </a:rPr>
                        <a:t>t</a:t>
                      </a:r>
                      <a:r>
                        <a:rPr sz="2000" b="1" spc="-15" dirty="0">
                          <a:latin typeface="Arial"/>
                          <a:cs typeface="Arial"/>
                        </a:rPr>
                        <a:t>i</a:t>
                      </a:r>
                      <a:r>
                        <a:rPr sz="2000" b="1" dirty="0">
                          <a:latin typeface="Arial"/>
                          <a:cs typeface="Arial"/>
                        </a:rPr>
                        <a:t>on	</a:t>
                      </a:r>
                      <a:r>
                        <a:rPr lang="en-US" sz="2000" b="1" dirty="0" smtClean="0">
                          <a:latin typeface="Arial"/>
                          <a:cs typeface="Arial"/>
                        </a:rPr>
                        <a:t> </a:t>
                      </a:r>
                      <a:r>
                        <a:rPr sz="2000" b="1" dirty="0" smtClean="0">
                          <a:latin typeface="Arial"/>
                          <a:cs typeface="Arial"/>
                        </a:rPr>
                        <a:t>or</a:t>
                      </a:r>
                      <a:r>
                        <a:rPr sz="2000" b="1" dirty="0">
                          <a:latin typeface="Arial"/>
                          <a:cs typeface="Arial"/>
                        </a:rPr>
                        <a:t>	</a:t>
                      </a:r>
                      <a:r>
                        <a:rPr lang="en-US" sz="2000" b="1" spc="-5" dirty="0" smtClean="0">
                          <a:latin typeface="Arial"/>
                          <a:cs typeface="Arial"/>
                        </a:rPr>
                        <a:t>M</a:t>
                      </a:r>
                      <a:r>
                        <a:rPr sz="2000" b="1" spc="-10" dirty="0" smtClean="0">
                          <a:latin typeface="Arial"/>
                          <a:cs typeface="Arial"/>
                        </a:rPr>
                        <a:t>a</a:t>
                      </a:r>
                      <a:r>
                        <a:rPr sz="2000" b="1" spc="-5" dirty="0" smtClean="0">
                          <a:latin typeface="Arial"/>
                          <a:cs typeface="Arial"/>
                        </a:rPr>
                        <a:t>r</a:t>
                      </a:r>
                      <a:r>
                        <a:rPr sz="2000" b="1" spc="-70" dirty="0" smtClean="0">
                          <a:latin typeface="Arial"/>
                          <a:cs typeface="Arial"/>
                        </a:rPr>
                        <a:t>k</a:t>
                      </a:r>
                      <a:r>
                        <a:rPr sz="2000" b="1" spc="-15" dirty="0" smtClean="0">
                          <a:latin typeface="Arial"/>
                          <a:cs typeface="Arial"/>
                        </a:rPr>
                        <a:t>e</a:t>
                      </a:r>
                      <a:r>
                        <a:rPr sz="2000" b="1" dirty="0" smtClean="0">
                          <a:latin typeface="Arial"/>
                          <a:cs typeface="Arial"/>
                        </a:rPr>
                        <a:t>ting</a:t>
                      </a:r>
                      <a:r>
                        <a:rPr lang="en-US" sz="2000" b="1" dirty="0" smtClean="0">
                          <a:latin typeface="Arial"/>
                          <a:cs typeface="Arial"/>
                        </a:rPr>
                        <a:t> </a:t>
                      </a:r>
                      <a:r>
                        <a:rPr sz="2000" b="1" dirty="0">
                          <a:latin typeface="Arial"/>
                          <a:cs typeface="Arial"/>
                        </a:rPr>
                        <a:t>	</a:t>
                      </a:r>
                      <a:r>
                        <a:rPr lang="en-US" sz="2000" b="1" spc="-30" dirty="0" smtClean="0">
                          <a:latin typeface="Arial"/>
                          <a:cs typeface="Arial"/>
                        </a:rPr>
                        <a:t>R</a:t>
                      </a:r>
                      <a:r>
                        <a:rPr sz="2000" b="1" spc="-5" dirty="0" smtClean="0">
                          <a:latin typeface="Arial"/>
                          <a:cs typeface="Arial"/>
                        </a:rPr>
                        <a:t>ese</a:t>
                      </a:r>
                      <a:r>
                        <a:rPr sz="2000" b="1" spc="-10" dirty="0" smtClean="0">
                          <a:latin typeface="Arial"/>
                          <a:cs typeface="Arial"/>
                        </a:rPr>
                        <a:t>a</a:t>
                      </a:r>
                      <a:r>
                        <a:rPr sz="2000" b="1" spc="-30" dirty="0" smtClean="0">
                          <a:latin typeface="Arial"/>
                          <a:cs typeface="Arial"/>
                        </a:rPr>
                        <a:t>r</a:t>
                      </a:r>
                      <a:r>
                        <a:rPr sz="2000" b="1" spc="-5" dirty="0" smtClean="0">
                          <a:latin typeface="Arial"/>
                          <a:cs typeface="Arial"/>
                        </a:rPr>
                        <a:t>c</a:t>
                      </a:r>
                      <a:r>
                        <a:rPr sz="2000" b="1" dirty="0" smtClean="0">
                          <a:latin typeface="Arial"/>
                          <a:cs typeface="Arial"/>
                        </a:rPr>
                        <a:t>h</a:t>
                      </a:r>
                      <a:r>
                        <a:rPr lang="en-US" sz="2000" b="1" dirty="0" smtClean="0">
                          <a:latin typeface="Arial"/>
                          <a:cs typeface="Arial"/>
                        </a:rPr>
                        <a:t>, </a:t>
                      </a:r>
                      <a:r>
                        <a:rPr sz="2000" b="1" dirty="0" smtClean="0">
                          <a:latin typeface="Arial"/>
                          <a:cs typeface="Arial"/>
                        </a:rPr>
                        <a:t>or  </a:t>
                      </a:r>
                      <a:r>
                        <a:rPr lang="en-US" sz="2000" b="1" spc="-15" dirty="0" smtClean="0">
                          <a:latin typeface="Arial"/>
                          <a:cs typeface="Arial"/>
                        </a:rPr>
                        <a:t>E</a:t>
                      </a:r>
                      <a:r>
                        <a:rPr sz="2000" b="1" spc="-25" dirty="0" smtClean="0">
                          <a:latin typeface="Arial"/>
                          <a:cs typeface="Arial"/>
                        </a:rPr>
                        <a:t>v</a:t>
                      </a:r>
                      <a:r>
                        <a:rPr sz="2000" b="1" dirty="0" smtClean="0">
                          <a:latin typeface="Arial"/>
                          <a:cs typeface="Arial"/>
                        </a:rPr>
                        <a:t>a</a:t>
                      </a:r>
                      <a:r>
                        <a:rPr sz="2000" b="1" spc="-10" dirty="0" smtClean="0">
                          <a:latin typeface="Arial"/>
                          <a:cs typeface="Arial"/>
                        </a:rPr>
                        <a:t>l</a:t>
                      </a:r>
                      <a:r>
                        <a:rPr sz="2000" b="1" dirty="0" smtClean="0">
                          <a:latin typeface="Arial"/>
                          <a:cs typeface="Arial"/>
                        </a:rPr>
                        <a:t>u</a:t>
                      </a:r>
                      <a:r>
                        <a:rPr sz="2000" b="1" spc="-30" dirty="0" smtClean="0">
                          <a:latin typeface="Arial"/>
                          <a:cs typeface="Arial"/>
                        </a:rPr>
                        <a:t>a</a:t>
                      </a:r>
                      <a:r>
                        <a:rPr sz="2000" b="1" dirty="0" smtClean="0">
                          <a:latin typeface="Arial"/>
                          <a:cs typeface="Arial"/>
                        </a:rPr>
                        <a:t>tion</a:t>
                      </a:r>
                      <a:r>
                        <a:rPr sz="2000" b="1" dirty="0">
                          <a:latin typeface="Arial"/>
                          <a:cs typeface="Arial"/>
                        </a:rPr>
                        <a:t>	 </a:t>
                      </a:r>
                      <a:r>
                        <a:rPr lang="en-US" sz="2000" b="1" spc="-30" dirty="0" smtClean="0">
                          <a:latin typeface="Arial"/>
                          <a:cs typeface="Arial"/>
                        </a:rPr>
                        <a:t>R</a:t>
                      </a:r>
                      <a:r>
                        <a:rPr sz="2000" b="1" spc="-15" dirty="0" smtClean="0">
                          <a:latin typeface="Arial"/>
                          <a:cs typeface="Arial"/>
                        </a:rPr>
                        <a:t>e</a:t>
                      </a:r>
                      <a:r>
                        <a:rPr sz="2000" b="1" dirty="0" smtClean="0">
                          <a:latin typeface="Arial"/>
                          <a:cs typeface="Arial"/>
                        </a:rPr>
                        <a:t>sea</a:t>
                      </a:r>
                      <a:r>
                        <a:rPr sz="2000" b="1" spc="-30" dirty="0" smtClean="0">
                          <a:latin typeface="Arial"/>
                          <a:cs typeface="Arial"/>
                        </a:rPr>
                        <a:t>r</a:t>
                      </a:r>
                      <a:r>
                        <a:rPr sz="2000" b="1" spc="-5" dirty="0" smtClean="0">
                          <a:latin typeface="Arial"/>
                          <a:cs typeface="Arial"/>
                        </a:rPr>
                        <a:t>c</a:t>
                      </a:r>
                      <a:r>
                        <a:rPr sz="2000" b="1" dirty="0" smtClean="0">
                          <a:latin typeface="Arial"/>
                          <a:cs typeface="Arial"/>
                        </a:rPr>
                        <a:t>h</a:t>
                      </a:r>
                      <a:r>
                        <a:rPr lang="en-US" sz="2000" b="1" baseline="0" dirty="0" smtClean="0">
                          <a:latin typeface="Arial"/>
                          <a:cs typeface="Arial"/>
                        </a:rPr>
                        <a:t> </a:t>
                      </a:r>
                      <a:r>
                        <a:rPr sz="2000" b="1" dirty="0" smtClean="0">
                          <a:latin typeface="Arial"/>
                          <a:cs typeface="Arial"/>
                        </a:rPr>
                        <a:t>a</a:t>
                      </a:r>
                      <a:r>
                        <a:rPr sz="2000" b="1" spc="-35" dirty="0" smtClean="0">
                          <a:latin typeface="Arial"/>
                          <a:cs typeface="Arial"/>
                        </a:rPr>
                        <a:t>r</a:t>
                      </a:r>
                      <a:r>
                        <a:rPr sz="2000" b="1" dirty="0" smtClean="0">
                          <a:latin typeface="Arial"/>
                          <a:cs typeface="Arial"/>
                        </a:rPr>
                        <a:t>e</a:t>
                      </a:r>
                      <a:r>
                        <a:rPr sz="2000" b="1" dirty="0">
                          <a:latin typeface="Arial"/>
                          <a:cs typeface="Arial"/>
                        </a:rPr>
                        <a:t>	</a:t>
                      </a:r>
                      <a:r>
                        <a:rPr sz="2000" b="1" spc="-40" dirty="0">
                          <a:latin typeface="Arial"/>
                          <a:cs typeface="Arial"/>
                        </a:rPr>
                        <a:t>e</a:t>
                      </a:r>
                      <a:r>
                        <a:rPr sz="2000" b="1" spc="-35" dirty="0">
                          <a:latin typeface="Arial"/>
                          <a:cs typeface="Arial"/>
                        </a:rPr>
                        <a:t>x</a:t>
                      </a:r>
                      <a:r>
                        <a:rPr sz="2000" b="1" dirty="0">
                          <a:latin typeface="Arial"/>
                          <a:cs typeface="Arial"/>
                        </a:rPr>
                        <a:t>amples	 of  </a:t>
                      </a:r>
                      <a:r>
                        <a:rPr sz="2000" b="1" spc="-114" dirty="0">
                          <a:latin typeface="Arial"/>
                          <a:cs typeface="Arial"/>
                        </a:rPr>
                        <a:t>applied</a:t>
                      </a:r>
                      <a:r>
                        <a:rPr sz="2000" b="1" spc="-125" dirty="0">
                          <a:latin typeface="Arial"/>
                          <a:cs typeface="Arial"/>
                        </a:rPr>
                        <a:t> </a:t>
                      </a:r>
                      <a:r>
                        <a:rPr sz="2000" b="1" spc="-145" dirty="0">
                          <a:latin typeface="Arial"/>
                          <a:cs typeface="Arial"/>
                        </a:rPr>
                        <a:t>research.</a:t>
                      </a:r>
                      <a:endParaRPr sz="2000" dirty="0">
                        <a:latin typeface="Arial"/>
                        <a:cs typeface="Arial"/>
                      </a:endParaRPr>
                    </a:p>
                  </a:txBody>
                  <a:tcPr marL="0" marR="0" marT="29209" marB="0">
                    <a:lnL w="12700">
                      <a:solidFill>
                        <a:srgbClr val="000000"/>
                      </a:solidFill>
                      <a:prstDash val="solid"/>
                    </a:lnL>
                    <a:lnR w="12700">
                      <a:solidFill>
                        <a:srgbClr val="000000"/>
                      </a:solidFill>
                      <a:prstDash val="solid"/>
                    </a:lnR>
                    <a:lnB w="12700">
                      <a:solidFill>
                        <a:srgbClr val="000000"/>
                      </a:solidFill>
                      <a:prstDash val="solid"/>
                    </a:lnB>
                    <a:solidFill>
                      <a:srgbClr val="CACACA"/>
                    </a:solidFill>
                  </a:tcPr>
                </a:tc>
                <a:tc>
                  <a:txBody>
                    <a:bodyPr/>
                    <a:lstStyle/>
                    <a:p>
                      <a:pPr marL="98425" marR="75565" algn="just">
                        <a:lnSpc>
                          <a:spcPct val="100000"/>
                        </a:lnSpc>
                        <a:spcBef>
                          <a:spcPts val="229"/>
                        </a:spcBef>
                        <a:buSzPct val="95000"/>
                        <a:buFont typeface="Arial"/>
                        <a:buChar char="•"/>
                        <a:tabLst>
                          <a:tab pos="188595" algn="l"/>
                        </a:tabLst>
                      </a:pPr>
                      <a:r>
                        <a:rPr sz="2000" b="1" spc="-140" dirty="0">
                          <a:latin typeface="Arial"/>
                          <a:cs typeface="Arial"/>
                        </a:rPr>
                        <a:t>Fundamental </a:t>
                      </a:r>
                      <a:r>
                        <a:rPr sz="2000" b="1" spc="-160" dirty="0">
                          <a:latin typeface="Arial"/>
                          <a:cs typeface="Arial"/>
                        </a:rPr>
                        <a:t>research </a:t>
                      </a:r>
                      <a:r>
                        <a:rPr sz="2000" b="1" spc="-200" dirty="0">
                          <a:latin typeface="Arial"/>
                          <a:cs typeface="Arial"/>
                        </a:rPr>
                        <a:t>is </a:t>
                      </a:r>
                      <a:r>
                        <a:rPr sz="2000" b="1" spc="-125" dirty="0">
                          <a:latin typeface="Arial"/>
                          <a:cs typeface="Arial"/>
                        </a:rPr>
                        <a:t>mainly  </a:t>
                      </a:r>
                      <a:r>
                        <a:rPr sz="2000" b="1" spc="-160" dirty="0">
                          <a:latin typeface="Arial"/>
                          <a:cs typeface="Arial"/>
                        </a:rPr>
                        <a:t>concerned </a:t>
                      </a:r>
                      <a:r>
                        <a:rPr sz="2000" b="1" spc="-60" dirty="0">
                          <a:latin typeface="Arial"/>
                          <a:cs typeface="Arial"/>
                        </a:rPr>
                        <a:t>with. </a:t>
                      </a:r>
                      <a:r>
                        <a:rPr sz="2000" b="1" spc="-145" dirty="0">
                          <a:solidFill>
                            <a:srgbClr val="FF0000"/>
                          </a:solidFill>
                          <a:latin typeface="Arial"/>
                          <a:cs typeface="Arial"/>
                        </a:rPr>
                        <a:t>generalisations </a:t>
                      </a:r>
                      <a:r>
                        <a:rPr sz="2000" b="1" spc="-140" dirty="0">
                          <a:latin typeface="Arial"/>
                          <a:cs typeface="Arial"/>
                        </a:rPr>
                        <a:t>and  </a:t>
                      </a:r>
                      <a:r>
                        <a:rPr sz="2000" b="1" spc="-65" dirty="0">
                          <a:latin typeface="Arial"/>
                          <a:cs typeface="Arial"/>
                        </a:rPr>
                        <a:t>with </a:t>
                      </a:r>
                      <a:r>
                        <a:rPr sz="2000" b="1" spc="-75" dirty="0">
                          <a:latin typeface="Arial"/>
                          <a:cs typeface="Arial"/>
                        </a:rPr>
                        <a:t>the </a:t>
                      </a:r>
                      <a:r>
                        <a:rPr sz="2000" b="1" spc="-105" dirty="0">
                          <a:solidFill>
                            <a:srgbClr val="FF0000"/>
                          </a:solidFill>
                          <a:latin typeface="Arial"/>
                          <a:cs typeface="Arial"/>
                        </a:rPr>
                        <a:t>formulation </a:t>
                      </a:r>
                      <a:r>
                        <a:rPr sz="2000" b="1" spc="-90" dirty="0">
                          <a:solidFill>
                            <a:srgbClr val="FF0000"/>
                          </a:solidFill>
                          <a:latin typeface="Arial"/>
                          <a:cs typeface="Arial"/>
                        </a:rPr>
                        <a:t>of </a:t>
                      </a:r>
                      <a:r>
                        <a:rPr sz="2000" b="1" spc="-125" dirty="0">
                          <a:solidFill>
                            <a:srgbClr val="FF0000"/>
                          </a:solidFill>
                          <a:latin typeface="Arial"/>
                          <a:cs typeface="Arial"/>
                        </a:rPr>
                        <a:t>a</a:t>
                      </a:r>
                      <a:r>
                        <a:rPr sz="2000" b="1" spc="-265" dirty="0">
                          <a:solidFill>
                            <a:srgbClr val="FF0000"/>
                          </a:solidFill>
                          <a:latin typeface="Arial"/>
                          <a:cs typeface="Arial"/>
                        </a:rPr>
                        <a:t> </a:t>
                      </a:r>
                      <a:r>
                        <a:rPr sz="2000" b="1" spc="-100" dirty="0">
                          <a:solidFill>
                            <a:srgbClr val="FF0000"/>
                          </a:solidFill>
                          <a:latin typeface="Arial"/>
                          <a:cs typeface="Arial"/>
                        </a:rPr>
                        <a:t>theory</a:t>
                      </a:r>
                      <a:endParaRPr sz="2000" dirty="0">
                        <a:latin typeface="Arial"/>
                        <a:cs typeface="Arial"/>
                      </a:endParaRPr>
                    </a:p>
                    <a:p>
                      <a:pPr>
                        <a:lnSpc>
                          <a:spcPct val="100000"/>
                        </a:lnSpc>
                        <a:buFont typeface="Arial"/>
                        <a:buChar char="•"/>
                      </a:pPr>
                      <a:endParaRPr sz="2000" dirty="0">
                        <a:latin typeface="Times New Roman"/>
                        <a:cs typeface="Times New Roman"/>
                      </a:endParaRPr>
                    </a:p>
                    <a:p>
                      <a:pPr>
                        <a:lnSpc>
                          <a:spcPct val="100000"/>
                        </a:lnSpc>
                        <a:spcBef>
                          <a:spcPts val="30"/>
                        </a:spcBef>
                        <a:buFont typeface="Arial"/>
                        <a:buChar char="•"/>
                      </a:pPr>
                      <a:endParaRPr sz="2150" dirty="0">
                        <a:latin typeface="Times New Roman"/>
                        <a:cs typeface="Times New Roman"/>
                      </a:endParaRPr>
                    </a:p>
                    <a:p>
                      <a:pPr marL="98425" marR="75565" algn="just">
                        <a:lnSpc>
                          <a:spcPct val="100000"/>
                        </a:lnSpc>
                        <a:buSzPct val="95000"/>
                        <a:buFont typeface="Arial"/>
                        <a:buChar char="•"/>
                        <a:tabLst>
                          <a:tab pos="188595" algn="l"/>
                        </a:tabLst>
                      </a:pPr>
                      <a:r>
                        <a:rPr sz="2000" b="1" spc="-220" dirty="0">
                          <a:latin typeface="Arial"/>
                          <a:cs typeface="Arial"/>
                        </a:rPr>
                        <a:t>Basic</a:t>
                      </a:r>
                      <a:r>
                        <a:rPr sz="2000" b="1" spc="114" dirty="0">
                          <a:latin typeface="Arial"/>
                          <a:cs typeface="Arial"/>
                        </a:rPr>
                        <a:t> </a:t>
                      </a:r>
                      <a:r>
                        <a:rPr sz="2000" b="1" spc="-160" dirty="0">
                          <a:latin typeface="Arial"/>
                          <a:cs typeface="Arial"/>
                        </a:rPr>
                        <a:t>research </a:t>
                      </a:r>
                      <a:r>
                        <a:rPr sz="2000" b="1" spc="-195" dirty="0">
                          <a:latin typeface="Arial"/>
                          <a:cs typeface="Arial"/>
                        </a:rPr>
                        <a:t>is  </a:t>
                      </a:r>
                      <a:r>
                        <a:rPr sz="2000" b="1" spc="-120" dirty="0">
                          <a:latin typeface="Arial"/>
                          <a:cs typeface="Arial"/>
                        </a:rPr>
                        <a:t>directed </a:t>
                      </a:r>
                      <a:r>
                        <a:rPr sz="2000" b="1" spc="-135" dirty="0">
                          <a:latin typeface="Arial"/>
                          <a:cs typeface="Arial"/>
                        </a:rPr>
                        <a:t>towards </a:t>
                      </a:r>
                      <a:r>
                        <a:rPr sz="2000" b="1" spc="-135" dirty="0">
                          <a:solidFill>
                            <a:srgbClr val="FF0000"/>
                          </a:solidFill>
                          <a:latin typeface="Arial"/>
                          <a:cs typeface="Arial"/>
                        </a:rPr>
                        <a:t> </a:t>
                      </a:r>
                      <a:r>
                        <a:rPr sz="2000" b="1" spc="-130" dirty="0">
                          <a:solidFill>
                            <a:srgbClr val="FF0000"/>
                          </a:solidFill>
                          <a:latin typeface="Arial"/>
                          <a:cs typeface="Arial"/>
                        </a:rPr>
                        <a:t>finding </a:t>
                      </a:r>
                      <a:r>
                        <a:rPr sz="2000" b="1" spc="-105" dirty="0">
                          <a:solidFill>
                            <a:srgbClr val="FF0000"/>
                          </a:solidFill>
                          <a:latin typeface="Arial"/>
                          <a:cs typeface="Arial"/>
                        </a:rPr>
                        <a:t>information </a:t>
                      </a:r>
                      <a:r>
                        <a:rPr sz="2000" b="1" spc="-65" dirty="0">
                          <a:solidFill>
                            <a:srgbClr val="FF0000"/>
                          </a:solidFill>
                          <a:latin typeface="Arial"/>
                          <a:cs typeface="Arial"/>
                        </a:rPr>
                        <a:t>that </a:t>
                      </a:r>
                      <a:r>
                        <a:rPr sz="2000" b="1" spc="-195" dirty="0">
                          <a:solidFill>
                            <a:srgbClr val="FF0000"/>
                          </a:solidFill>
                          <a:latin typeface="Arial"/>
                          <a:cs typeface="Arial"/>
                        </a:rPr>
                        <a:t>has </a:t>
                      </a:r>
                      <a:r>
                        <a:rPr sz="2000" b="1" spc="-125" dirty="0">
                          <a:solidFill>
                            <a:srgbClr val="FF0000"/>
                          </a:solidFill>
                          <a:latin typeface="Arial"/>
                          <a:cs typeface="Arial"/>
                        </a:rPr>
                        <a:t>a </a:t>
                      </a:r>
                      <a:r>
                        <a:rPr sz="2000" b="1" spc="-135" dirty="0">
                          <a:solidFill>
                            <a:srgbClr val="FF0000"/>
                          </a:solidFill>
                          <a:latin typeface="Arial"/>
                          <a:cs typeface="Arial"/>
                        </a:rPr>
                        <a:t>broad  </a:t>
                      </a:r>
                      <a:r>
                        <a:rPr sz="2000" b="1" spc="-175" dirty="0">
                          <a:solidFill>
                            <a:srgbClr val="FF0000"/>
                          </a:solidFill>
                          <a:latin typeface="Arial"/>
                          <a:cs typeface="Arial"/>
                        </a:rPr>
                        <a:t>base </a:t>
                      </a:r>
                      <a:r>
                        <a:rPr sz="2000" b="1" spc="-90" dirty="0">
                          <a:solidFill>
                            <a:srgbClr val="FF0000"/>
                          </a:solidFill>
                          <a:latin typeface="Arial"/>
                          <a:cs typeface="Arial"/>
                        </a:rPr>
                        <a:t>of </a:t>
                      </a:r>
                      <a:r>
                        <a:rPr sz="2000" b="1" spc="-140" dirty="0">
                          <a:solidFill>
                            <a:srgbClr val="FF0000"/>
                          </a:solidFill>
                          <a:latin typeface="Arial"/>
                          <a:cs typeface="Arial"/>
                        </a:rPr>
                        <a:t>applications </a:t>
                      </a:r>
                      <a:r>
                        <a:rPr sz="2000" b="1" spc="-145" dirty="0">
                          <a:latin typeface="Arial"/>
                          <a:cs typeface="Arial"/>
                        </a:rPr>
                        <a:t>and </a:t>
                      </a:r>
                      <a:r>
                        <a:rPr sz="2000" b="1" spc="-130" dirty="0">
                          <a:latin typeface="Arial"/>
                          <a:cs typeface="Arial"/>
                        </a:rPr>
                        <a:t>thus, </a:t>
                      </a:r>
                      <a:r>
                        <a:rPr sz="2000" b="1" spc="-190" dirty="0">
                          <a:latin typeface="Arial"/>
                          <a:cs typeface="Arial"/>
                        </a:rPr>
                        <a:t>adds </a:t>
                      </a:r>
                      <a:r>
                        <a:rPr sz="2000" b="1" spc="-85" dirty="0">
                          <a:latin typeface="Arial"/>
                          <a:cs typeface="Arial"/>
                        </a:rPr>
                        <a:t>to  </a:t>
                      </a:r>
                      <a:r>
                        <a:rPr sz="2000" b="1" spc="-75" dirty="0">
                          <a:latin typeface="Arial"/>
                          <a:cs typeface="Arial"/>
                        </a:rPr>
                        <a:t>the </a:t>
                      </a:r>
                      <a:r>
                        <a:rPr sz="2000" b="1" spc="-125" dirty="0">
                          <a:latin typeface="Arial"/>
                          <a:cs typeface="Arial"/>
                        </a:rPr>
                        <a:t>already </a:t>
                      </a:r>
                      <a:r>
                        <a:rPr sz="2000" b="1" spc="-155" dirty="0">
                          <a:latin typeface="Arial"/>
                          <a:cs typeface="Arial"/>
                        </a:rPr>
                        <a:t>existing organized body </a:t>
                      </a:r>
                      <a:r>
                        <a:rPr sz="2000" b="1" spc="-90" dirty="0">
                          <a:latin typeface="Arial"/>
                          <a:cs typeface="Arial"/>
                        </a:rPr>
                        <a:t>of  </a:t>
                      </a:r>
                      <a:r>
                        <a:rPr sz="2000" b="1" spc="-135" dirty="0">
                          <a:latin typeface="Arial"/>
                          <a:cs typeface="Arial"/>
                        </a:rPr>
                        <a:t>scientific</a:t>
                      </a:r>
                      <a:r>
                        <a:rPr sz="2000" b="1" spc="-140" dirty="0">
                          <a:latin typeface="Arial"/>
                          <a:cs typeface="Arial"/>
                        </a:rPr>
                        <a:t> </a:t>
                      </a:r>
                      <a:r>
                        <a:rPr sz="2000" b="1" spc="-125" dirty="0">
                          <a:latin typeface="Arial"/>
                          <a:cs typeface="Arial"/>
                        </a:rPr>
                        <a:t>knowledge.</a:t>
                      </a:r>
                      <a:endParaRPr sz="2000" dirty="0">
                        <a:latin typeface="Arial"/>
                        <a:cs typeface="Arial"/>
                      </a:endParaRPr>
                    </a:p>
                    <a:p>
                      <a:pPr>
                        <a:lnSpc>
                          <a:spcPct val="100000"/>
                        </a:lnSpc>
                        <a:spcBef>
                          <a:spcPts val="50"/>
                        </a:spcBef>
                        <a:buFont typeface="Arial"/>
                        <a:buChar char="•"/>
                      </a:pPr>
                      <a:endParaRPr sz="2050" dirty="0">
                        <a:latin typeface="Times New Roman"/>
                        <a:cs typeface="Times New Roman"/>
                      </a:endParaRPr>
                    </a:p>
                    <a:p>
                      <a:pPr marL="98425" marR="75565" algn="just">
                        <a:lnSpc>
                          <a:spcPct val="100000"/>
                        </a:lnSpc>
                        <a:buSzPct val="95000"/>
                        <a:buFont typeface="Arial"/>
                        <a:buChar char="•"/>
                        <a:tabLst>
                          <a:tab pos="188595" algn="l"/>
                        </a:tabLst>
                      </a:pPr>
                      <a:r>
                        <a:rPr sz="2000" b="1" spc="-180" dirty="0">
                          <a:latin typeface="Arial"/>
                          <a:cs typeface="Arial"/>
                        </a:rPr>
                        <a:t>Examples: </a:t>
                      </a:r>
                      <a:r>
                        <a:rPr sz="2000" b="1" spc="-195" dirty="0">
                          <a:solidFill>
                            <a:srgbClr val="FF0000"/>
                          </a:solidFill>
                          <a:latin typeface="Arial"/>
                          <a:cs typeface="Arial"/>
                        </a:rPr>
                        <a:t>Research </a:t>
                      </a:r>
                      <a:r>
                        <a:rPr sz="2000" b="1" spc="-170" dirty="0">
                          <a:solidFill>
                            <a:srgbClr val="FF0000"/>
                          </a:solidFill>
                          <a:latin typeface="Arial"/>
                          <a:cs typeface="Arial"/>
                        </a:rPr>
                        <a:t>concerning  </a:t>
                      </a:r>
                      <a:r>
                        <a:rPr sz="2000" b="1" spc="-180" dirty="0">
                          <a:solidFill>
                            <a:srgbClr val="FF0000"/>
                          </a:solidFill>
                          <a:latin typeface="Arial"/>
                          <a:cs typeface="Arial"/>
                        </a:rPr>
                        <a:t>some </a:t>
                      </a:r>
                      <a:r>
                        <a:rPr sz="2000" b="1" spc="-105" dirty="0">
                          <a:solidFill>
                            <a:srgbClr val="FF0000"/>
                          </a:solidFill>
                          <a:latin typeface="Arial"/>
                          <a:cs typeface="Arial"/>
                        </a:rPr>
                        <a:t>natural </a:t>
                      </a:r>
                      <a:r>
                        <a:rPr sz="2000" b="1" spc="-135" dirty="0">
                          <a:solidFill>
                            <a:srgbClr val="FF0000"/>
                          </a:solidFill>
                          <a:latin typeface="Arial"/>
                          <a:cs typeface="Arial"/>
                        </a:rPr>
                        <a:t>phenomenon</a:t>
                      </a:r>
                      <a:r>
                        <a:rPr sz="2000" b="1" spc="-135" dirty="0">
                          <a:latin typeface="Arial"/>
                          <a:cs typeface="Arial"/>
                        </a:rPr>
                        <a:t>, </a:t>
                      </a:r>
                      <a:r>
                        <a:rPr sz="2000" b="1" spc="-145" dirty="0">
                          <a:latin typeface="Arial"/>
                          <a:cs typeface="Arial"/>
                        </a:rPr>
                        <a:t>human  </a:t>
                      </a:r>
                      <a:r>
                        <a:rPr sz="2000" b="1" spc="-130" dirty="0">
                          <a:latin typeface="Arial"/>
                          <a:cs typeface="Arial"/>
                        </a:rPr>
                        <a:t>behaviour carried </a:t>
                      </a:r>
                      <a:r>
                        <a:rPr sz="2000" b="1" spc="-150" dirty="0">
                          <a:latin typeface="Arial"/>
                          <a:cs typeface="Arial"/>
                        </a:rPr>
                        <a:t>on </a:t>
                      </a:r>
                      <a:r>
                        <a:rPr sz="2000" b="1" spc="-70" dirty="0">
                          <a:latin typeface="Arial"/>
                          <a:cs typeface="Arial"/>
                        </a:rPr>
                        <a:t>with </a:t>
                      </a:r>
                      <a:r>
                        <a:rPr sz="2000" b="1" spc="-125" dirty="0">
                          <a:latin typeface="Arial"/>
                          <a:cs typeface="Arial"/>
                        </a:rPr>
                        <a:t>a </a:t>
                      </a:r>
                      <a:r>
                        <a:rPr sz="2000" b="1" spc="-105" dirty="0">
                          <a:latin typeface="Arial"/>
                          <a:cs typeface="Arial"/>
                        </a:rPr>
                        <a:t>view </a:t>
                      </a:r>
                      <a:r>
                        <a:rPr sz="2000" b="1" spc="-85" dirty="0">
                          <a:latin typeface="Arial"/>
                          <a:cs typeface="Arial"/>
                        </a:rPr>
                        <a:t>to  </a:t>
                      </a:r>
                      <a:r>
                        <a:rPr sz="2000" b="1" spc="-150" dirty="0">
                          <a:latin typeface="Arial"/>
                          <a:cs typeface="Arial"/>
                        </a:rPr>
                        <a:t>make </a:t>
                      </a:r>
                      <a:r>
                        <a:rPr sz="2000" b="1" spc="-145" dirty="0">
                          <a:latin typeface="Arial"/>
                          <a:cs typeface="Arial"/>
                        </a:rPr>
                        <a:t>generalisations </a:t>
                      </a:r>
                      <a:r>
                        <a:rPr sz="2000" b="1" spc="-114" dirty="0">
                          <a:latin typeface="Arial"/>
                          <a:cs typeface="Arial"/>
                        </a:rPr>
                        <a:t>about </a:t>
                      </a:r>
                      <a:r>
                        <a:rPr sz="2000" b="1" spc="-150" dirty="0">
                          <a:latin typeface="Arial"/>
                          <a:cs typeface="Arial"/>
                        </a:rPr>
                        <a:t>human  </a:t>
                      </a:r>
                      <a:r>
                        <a:rPr sz="2000" b="1" spc="-130" dirty="0">
                          <a:latin typeface="Arial"/>
                          <a:cs typeface="Arial"/>
                        </a:rPr>
                        <a:t>behaviour</a:t>
                      </a:r>
                      <a:endParaRPr sz="2000" dirty="0">
                        <a:latin typeface="Arial"/>
                        <a:cs typeface="Arial"/>
                      </a:endParaRPr>
                    </a:p>
                  </a:txBody>
                  <a:tcPr marL="0" marR="0" marT="29209" marB="0">
                    <a:lnL w="12700">
                      <a:solidFill>
                        <a:srgbClr val="000000"/>
                      </a:solidFill>
                      <a:prstDash val="solid"/>
                    </a:lnL>
                    <a:lnR w="12700">
                      <a:solidFill>
                        <a:srgbClr val="000000"/>
                      </a:solidFill>
                      <a:prstDash val="solid"/>
                    </a:lnR>
                    <a:lnB w="12700">
                      <a:solidFill>
                        <a:srgbClr val="000000"/>
                      </a:solidFill>
                      <a:prstDash val="solid"/>
                    </a:lnB>
                    <a:solidFill>
                      <a:srgbClr val="CACACA"/>
                    </a:solidFill>
                  </a:tcPr>
                </a:tc>
              </a:tr>
            </a:tbl>
          </a:graphicData>
        </a:graphic>
      </p:graphicFrame>
      <p:sp>
        <p:nvSpPr>
          <p:cNvPr id="5" name="object 5"/>
          <p:cNvSpPr txBox="1">
            <a:spLocks noGrp="1"/>
          </p:cNvSpPr>
          <p:nvPr>
            <p:ph type="dt" sz="half" idx="10"/>
          </p:nvPr>
        </p:nvSpPr>
        <p:spPr>
          <a:xfrm>
            <a:off x="3783329" y="6465214"/>
            <a:ext cx="1577339" cy="177800"/>
          </a:xfrm>
          <a:prstGeom prst="rect">
            <a:avLst/>
          </a:prstGeom>
        </p:spPr>
        <p:txBody>
          <a:bodyPr vert="horz" wrap="square" lIns="0" tIns="0" rIns="0" bIns="0" rtlCol="0">
            <a:spAutoFit/>
          </a:bodyPr>
          <a:lstStyle/>
          <a:p>
            <a:pPr marL="12700">
              <a:lnSpc>
                <a:spcPts val="1240"/>
              </a:lnSpc>
            </a:pPr>
            <a:r>
              <a:rPr spc="-100" dirty="0"/>
              <a:t>BRM-Types </a:t>
            </a:r>
            <a:r>
              <a:rPr spc="-60" dirty="0"/>
              <a:t>Of </a:t>
            </a:r>
            <a:r>
              <a:rPr spc="-95" dirty="0"/>
              <a:t>Research</a:t>
            </a:r>
            <a:r>
              <a:rPr spc="-75" dirty="0"/>
              <a:t> </a:t>
            </a:r>
            <a:r>
              <a:rPr spc="-40" dirty="0"/>
              <a:t>(</a:t>
            </a:r>
          </a:p>
        </p:txBody>
      </p:sp>
      <p:sp>
        <p:nvSpPr>
          <p:cNvPr id="4" name="object 4"/>
          <p:cNvSpPr txBox="1">
            <a:spLocks noGrp="1"/>
          </p:cNvSpPr>
          <p:nvPr>
            <p:ph type="ftr" sz="quarter" idx="11"/>
          </p:nvPr>
        </p:nvSpPr>
        <p:spPr>
          <a:xfrm>
            <a:off x="535940" y="6465214"/>
            <a:ext cx="687069" cy="177800"/>
          </a:xfrm>
          <a:prstGeom prst="rect">
            <a:avLst/>
          </a:prstGeom>
        </p:spPr>
        <p:txBody>
          <a:bodyPr vert="horz" wrap="square" lIns="0" tIns="0" rIns="0" bIns="0" rtlCol="0">
            <a:spAutoFit/>
          </a:bodyPr>
          <a:lstStyle/>
          <a:p>
            <a:pPr marL="12700">
              <a:lnSpc>
                <a:spcPts val="1240"/>
              </a:lnSpc>
            </a:pPr>
            <a:r>
              <a:rPr spc="-20" dirty="0"/>
              <a:t>6/19/2013</a:t>
            </a:r>
          </a:p>
        </p:txBody>
      </p:sp>
      <p:sp>
        <p:nvSpPr>
          <p:cNvPr id="6" name="object 6"/>
          <p:cNvSpPr txBox="1"/>
          <p:nvPr/>
        </p:nvSpPr>
        <p:spPr>
          <a:xfrm>
            <a:off x="8492235" y="6465214"/>
            <a:ext cx="128270" cy="177800"/>
          </a:xfrm>
          <a:prstGeom prst="rect">
            <a:avLst/>
          </a:prstGeom>
        </p:spPr>
        <p:txBody>
          <a:bodyPr vert="horz" wrap="square" lIns="0" tIns="0" rIns="0" bIns="0" rtlCol="0">
            <a:spAutoFit/>
          </a:bodyPr>
          <a:lstStyle/>
          <a:p>
            <a:pPr marL="25400">
              <a:lnSpc>
                <a:spcPts val="1240"/>
              </a:lnSpc>
            </a:pPr>
            <a:fld id="{81D60167-4931-47E6-BA6A-407CBD079E47}" type="slidenum">
              <a:rPr sz="1200" spc="-60" dirty="0">
                <a:solidFill>
                  <a:srgbClr val="888888"/>
                </a:solidFill>
                <a:latin typeface="Arial"/>
                <a:cs typeface="Arial"/>
              </a:rPr>
              <a:pPr marL="25400">
                <a:lnSpc>
                  <a:spcPts val="1240"/>
                </a:lnSpc>
              </a:pPr>
              <a:t>30</a:t>
            </a:fld>
            <a:endParaRPr sz="120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914400"/>
            <a:ext cx="7619999" cy="1370888"/>
          </a:xfrm>
          <a:prstGeom prst="rect">
            <a:avLst/>
          </a:prstGeom>
        </p:spPr>
        <p:txBody>
          <a:bodyPr vert="horz" wrap="square" lIns="0" tIns="16510" rIns="0" bIns="0" rtlCol="0">
            <a:spAutoFit/>
          </a:bodyPr>
          <a:lstStyle/>
          <a:p>
            <a:pPr marL="12700">
              <a:lnSpc>
                <a:spcPct val="100000"/>
              </a:lnSpc>
              <a:spcBef>
                <a:spcPts val="130"/>
              </a:spcBef>
              <a:tabLst>
                <a:tab pos="3199765" algn="l"/>
              </a:tabLst>
            </a:pPr>
            <a:r>
              <a:rPr sz="4400" spc="50" dirty="0"/>
              <a:t>Examples</a:t>
            </a:r>
            <a:r>
              <a:rPr sz="4400" spc="-170" dirty="0"/>
              <a:t> </a:t>
            </a:r>
            <a:r>
              <a:rPr sz="4400" spc="-5" dirty="0"/>
              <a:t>of	</a:t>
            </a:r>
            <a:r>
              <a:rPr sz="4400" spc="-20" dirty="0"/>
              <a:t>Applied</a:t>
            </a:r>
            <a:r>
              <a:rPr sz="4400" spc="-295" dirty="0"/>
              <a:t> </a:t>
            </a:r>
            <a:r>
              <a:rPr sz="4400" spc="-25" dirty="0"/>
              <a:t>Research</a:t>
            </a:r>
            <a:endParaRPr sz="4400"/>
          </a:p>
        </p:txBody>
      </p:sp>
      <p:sp>
        <p:nvSpPr>
          <p:cNvPr id="5" name="object 5"/>
          <p:cNvSpPr txBox="1">
            <a:spLocks noGrp="1"/>
          </p:cNvSpPr>
          <p:nvPr>
            <p:ph type="sldNum" sz="quarter" idx="12"/>
          </p:nvPr>
        </p:nvSpPr>
        <p:spPr>
          <a:xfrm>
            <a:off x="8006714" y="6035684"/>
            <a:ext cx="125253" cy="282129"/>
          </a:xfrm>
          <a:prstGeom prst="rect">
            <a:avLst/>
          </a:prstGeom>
        </p:spPr>
        <p:txBody>
          <a:bodyPr vert="horz" wrap="square" lIns="0" tIns="0" rIns="0" bIns="0" rtlCol="0">
            <a:spAutoFit/>
          </a:bodyPr>
          <a:lstStyle/>
          <a:p>
            <a:pPr marL="25400">
              <a:lnSpc>
                <a:spcPts val="1130"/>
              </a:lnSpc>
            </a:pPr>
            <a:fld id="{81D60167-4931-47E6-BA6A-407CBD079E47}" type="slidenum">
              <a:rPr spc="-20" dirty="0"/>
              <a:pPr marL="25400">
                <a:lnSpc>
                  <a:spcPts val="1130"/>
                </a:lnSpc>
              </a:pPr>
              <a:t>31</a:t>
            </a:fld>
            <a:endParaRPr spc="-20" dirty="0"/>
          </a:p>
        </p:txBody>
      </p:sp>
      <p:sp>
        <p:nvSpPr>
          <p:cNvPr id="3" name="object 3"/>
          <p:cNvSpPr txBox="1"/>
          <p:nvPr/>
        </p:nvSpPr>
        <p:spPr>
          <a:xfrm>
            <a:off x="1031271" y="2469653"/>
            <a:ext cx="7068503" cy="4215257"/>
          </a:xfrm>
          <a:prstGeom prst="rect">
            <a:avLst/>
          </a:prstGeom>
        </p:spPr>
        <p:txBody>
          <a:bodyPr vert="horz" wrap="square" lIns="0" tIns="107950" rIns="0" bIns="0" rtlCol="0">
            <a:spAutoFit/>
          </a:bodyPr>
          <a:lstStyle/>
          <a:p>
            <a:pPr marL="298450" indent="-285750">
              <a:lnSpc>
                <a:spcPct val="100000"/>
              </a:lnSpc>
              <a:spcBef>
                <a:spcPts val="850"/>
              </a:spcBef>
              <a:buClr>
                <a:srgbClr val="B05E28"/>
              </a:buClr>
              <a:buSzPct val="114583"/>
              <a:buFont typeface="Arial"/>
              <a:buChar char="•"/>
              <a:tabLst>
                <a:tab pos="298450" algn="l"/>
                <a:tab pos="299085" algn="l"/>
              </a:tabLst>
            </a:pPr>
            <a:r>
              <a:rPr lang="en-US" sz="2400" spc="-30" dirty="0" smtClean="0">
                <a:solidFill>
                  <a:srgbClr val="252525"/>
                </a:solidFill>
                <a:latin typeface="Times New Roman"/>
                <a:cs typeface="Times New Roman"/>
              </a:rPr>
              <a:t>Methods to i</a:t>
            </a:r>
            <a:r>
              <a:rPr sz="2400" spc="-30" dirty="0" smtClean="0">
                <a:solidFill>
                  <a:srgbClr val="252525"/>
                </a:solidFill>
                <a:latin typeface="Times New Roman"/>
                <a:cs typeface="Times New Roman"/>
              </a:rPr>
              <a:t>mprove </a:t>
            </a:r>
            <a:r>
              <a:rPr sz="2400" spc="-65" dirty="0">
                <a:solidFill>
                  <a:srgbClr val="252525"/>
                </a:solidFill>
                <a:latin typeface="Times New Roman"/>
                <a:cs typeface="Times New Roman"/>
              </a:rPr>
              <a:t>agricultural </a:t>
            </a:r>
            <a:r>
              <a:rPr sz="2400" spc="-15" dirty="0">
                <a:solidFill>
                  <a:srgbClr val="252525"/>
                </a:solidFill>
                <a:latin typeface="Times New Roman"/>
                <a:cs typeface="Times New Roman"/>
              </a:rPr>
              <a:t>crop</a:t>
            </a:r>
            <a:r>
              <a:rPr sz="2400" spc="210" dirty="0">
                <a:solidFill>
                  <a:srgbClr val="252525"/>
                </a:solidFill>
                <a:latin typeface="Times New Roman"/>
                <a:cs typeface="Times New Roman"/>
              </a:rPr>
              <a:t> </a:t>
            </a:r>
            <a:r>
              <a:rPr sz="2400" spc="-30" dirty="0">
                <a:solidFill>
                  <a:srgbClr val="252525"/>
                </a:solidFill>
                <a:latin typeface="Times New Roman"/>
                <a:cs typeface="Times New Roman"/>
              </a:rPr>
              <a:t>production.</a:t>
            </a:r>
            <a:endParaRPr sz="2400" dirty="0">
              <a:latin typeface="Times New Roman"/>
              <a:cs typeface="Times New Roman"/>
            </a:endParaRPr>
          </a:p>
          <a:p>
            <a:pPr marL="298450" indent="-285750">
              <a:lnSpc>
                <a:spcPct val="100000"/>
              </a:lnSpc>
              <a:spcBef>
                <a:spcPts val="1250"/>
              </a:spcBef>
              <a:buClr>
                <a:srgbClr val="B05E28"/>
              </a:buClr>
              <a:buSzPct val="114583"/>
              <a:buFont typeface="Arial"/>
              <a:buChar char="•"/>
              <a:tabLst>
                <a:tab pos="298450" algn="l"/>
                <a:tab pos="299085" algn="l"/>
              </a:tabLst>
            </a:pPr>
            <a:r>
              <a:rPr lang="en-US" sz="2400" spc="-50" dirty="0" smtClean="0">
                <a:solidFill>
                  <a:srgbClr val="252525"/>
                </a:solidFill>
                <a:latin typeface="Times New Roman"/>
                <a:cs typeface="Times New Roman"/>
              </a:rPr>
              <a:t>Kerala to begin research to develop </a:t>
            </a:r>
            <a:r>
              <a:rPr lang="en-US" sz="2400" spc="-50" dirty="0" err="1" smtClean="0">
                <a:solidFill>
                  <a:srgbClr val="252525"/>
                </a:solidFill>
                <a:latin typeface="Times New Roman"/>
                <a:cs typeface="Times New Roman"/>
              </a:rPr>
              <a:t>Nipah</a:t>
            </a:r>
            <a:r>
              <a:rPr lang="en-US" sz="2400" spc="-50" dirty="0" smtClean="0">
                <a:solidFill>
                  <a:srgbClr val="252525"/>
                </a:solidFill>
                <a:latin typeface="Times New Roman"/>
                <a:cs typeface="Times New Roman"/>
              </a:rPr>
              <a:t> drug -</a:t>
            </a:r>
            <a:r>
              <a:rPr sz="2400" spc="-85" dirty="0" smtClean="0">
                <a:solidFill>
                  <a:srgbClr val="252525"/>
                </a:solidFill>
                <a:latin typeface="Times New Roman"/>
                <a:cs typeface="Times New Roman"/>
              </a:rPr>
              <a:t>.</a:t>
            </a:r>
            <a:endParaRPr sz="2400" dirty="0">
              <a:latin typeface="Times New Roman"/>
              <a:cs typeface="Times New Roman"/>
            </a:endParaRPr>
          </a:p>
          <a:p>
            <a:pPr marL="298450" indent="-285750">
              <a:lnSpc>
                <a:spcPct val="100000"/>
              </a:lnSpc>
              <a:spcBef>
                <a:spcPts val="1180"/>
              </a:spcBef>
              <a:buClr>
                <a:srgbClr val="B05E28"/>
              </a:buClr>
              <a:buSzPct val="114583"/>
              <a:buFont typeface="Arial"/>
              <a:buChar char="•"/>
              <a:tabLst>
                <a:tab pos="298450" algn="l"/>
                <a:tab pos="299085" algn="l"/>
              </a:tabLst>
            </a:pPr>
            <a:r>
              <a:rPr lang="en-US" sz="2400" spc="-30" dirty="0" smtClean="0">
                <a:solidFill>
                  <a:srgbClr val="252525"/>
                </a:solidFill>
                <a:latin typeface="Times New Roman"/>
                <a:cs typeface="Times New Roman"/>
              </a:rPr>
              <a:t>Methods to i</a:t>
            </a:r>
            <a:r>
              <a:rPr sz="2400" spc="-30" dirty="0" smtClean="0">
                <a:solidFill>
                  <a:srgbClr val="252525"/>
                </a:solidFill>
                <a:latin typeface="Times New Roman"/>
                <a:cs typeface="Times New Roman"/>
              </a:rPr>
              <a:t>mprove </a:t>
            </a:r>
            <a:r>
              <a:rPr sz="2400" spc="-25" dirty="0">
                <a:solidFill>
                  <a:srgbClr val="252525"/>
                </a:solidFill>
                <a:latin typeface="Times New Roman"/>
                <a:cs typeface="Times New Roman"/>
              </a:rPr>
              <a:t>the </a:t>
            </a:r>
            <a:r>
              <a:rPr sz="2400" spc="-75" dirty="0">
                <a:solidFill>
                  <a:srgbClr val="252525"/>
                </a:solidFill>
                <a:latin typeface="Times New Roman"/>
                <a:cs typeface="Times New Roman"/>
              </a:rPr>
              <a:t>energy </a:t>
            </a:r>
            <a:r>
              <a:rPr sz="2400" spc="-100" dirty="0">
                <a:solidFill>
                  <a:srgbClr val="252525"/>
                </a:solidFill>
                <a:latin typeface="Times New Roman"/>
                <a:cs typeface="Times New Roman"/>
              </a:rPr>
              <a:t>efficiency </a:t>
            </a:r>
            <a:r>
              <a:rPr sz="2400" spc="-15" dirty="0">
                <a:solidFill>
                  <a:srgbClr val="252525"/>
                </a:solidFill>
                <a:latin typeface="Times New Roman"/>
                <a:cs typeface="Times New Roman"/>
              </a:rPr>
              <a:t>of </a:t>
            </a:r>
            <a:r>
              <a:rPr sz="2400" spc="-50" dirty="0">
                <a:solidFill>
                  <a:srgbClr val="252525"/>
                </a:solidFill>
                <a:latin typeface="Times New Roman"/>
                <a:cs typeface="Times New Roman"/>
              </a:rPr>
              <a:t>homes, </a:t>
            </a:r>
            <a:r>
              <a:rPr sz="2400" spc="-80" dirty="0">
                <a:solidFill>
                  <a:srgbClr val="252525"/>
                </a:solidFill>
                <a:latin typeface="Times New Roman"/>
                <a:cs typeface="Times New Roman"/>
              </a:rPr>
              <a:t>offices, </a:t>
            </a:r>
            <a:r>
              <a:rPr sz="2400" spc="-5" dirty="0">
                <a:solidFill>
                  <a:srgbClr val="252525"/>
                </a:solidFill>
                <a:latin typeface="Times New Roman"/>
                <a:cs typeface="Times New Roman"/>
              </a:rPr>
              <a:t>or </a:t>
            </a:r>
            <a:r>
              <a:rPr sz="2400" spc="-35" dirty="0">
                <a:solidFill>
                  <a:srgbClr val="252525"/>
                </a:solidFill>
                <a:latin typeface="Times New Roman"/>
                <a:cs typeface="Times New Roman"/>
              </a:rPr>
              <a:t>modes </a:t>
            </a:r>
            <a:r>
              <a:rPr sz="2400" spc="-15" dirty="0">
                <a:solidFill>
                  <a:srgbClr val="252525"/>
                </a:solidFill>
                <a:latin typeface="Times New Roman"/>
                <a:cs typeface="Times New Roman"/>
              </a:rPr>
              <a:t>of</a:t>
            </a:r>
            <a:r>
              <a:rPr sz="2400" spc="190" dirty="0">
                <a:solidFill>
                  <a:srgbClr val="252525"/>
                </a:solidFill>
                <a:latin typeface="Times New Roman"/>
                <a:cs typeface="Times New Roman"/>
              </a:rPr>
              <a:t> </a:t>
            </a:r>
            <a:r>
              <a:rPr sz="2400" spc="-25" dirty="0">
                <a:solidFill>
                  <a:srgbClr val="252525"/>
                </a:solidFill>
                <a:latin typeface="Times New Roman"/>
                <a:cs typeface="Times New Roman"/>
              </a:rPr>
              <a:t>transportation.</a:t>
            </a:r>
            <a:endParaRPr sz="2400" dirty="0">
              <a:latin typeface="Times New Roman"/>
              <a:cs typeface="Times New Roman"/>
            </a:endParaRPr>
          </a:p>
          <a:p>
            <a:pPr marL="298450" indent="-285750">
              <a:lnSpc>
                <a:spcPct val="100000"/>
              </a:lnSpc>
              <a:spcBef>
                <a:spcPts val="1175"/>
              </a:spcBef>
              <a:buClr>
                <a:srgbClr val="B05E28"/>
              </a:buClr>
              <a:buSzPct val="114583"/>
              <a:buFont typeface="Arial"/>
              <a:buChar char="•"/>
              <a:tabLst>
                <a:tab pos="298450" algn="l"/>
                <a:tab pos="299085" algn="l"/>
              </a:tabLst>
            </a:pPr>
            <a:r>
              <a:rPr sz="2400" spc="-50" dirty="0">
                <a:solidFill>
                  <a:srgbClr val="252525"/>
                </a:solidFill>
                <a:latin typeface="Times New Roman"/>
                <a:cs typeface="Times New Roman"/>
              </a:rPr>
              <a:t>To </a:t>
            </a:r>
            <a:r>
              <a:rPr sz="2400" spc="-65" dirty="0">
                <a:solidFill>
                  <a:srgbClr val="252525"/>
                </a:solidFill>
                <a:latin typeface="Times New Roman"/>
                <a:cs typeface="Times New Roman"/>
              </a:rPr>
              <a:t>diagnose </a:t>
            </a:r>
            <a:r>
              <a:rPr sz="2400" spc="-25" dirty="0">
                <a:solidFill>
                  <a:srgbClr val="252525"/>
                </a:solidFill>
                <a:latin typeface="Times New Roman"/>
                <a:cs typeface="Times New Roman"/>
              </a:rPr>
              <a:t>the </a:t>
            </a:r>
            <a:r>
              <a:rPr sz="2400" spc="-90" dirty="0">
                <a:solidFill>
                  <a:srgbClr val="252525"/>
                </a:solidFill>
                <a:latin typeface="Times New Roman"/>
                <a:cs typeface="Times New Roman"/>
              </a:rPr>
              <a:t>very </a:t>
            </a:r>
            <a:r>
              <a:rPr sz="2400" spc="-95" dirty="0">
                <a:solidFill>
                  <a:srgbClr val="252525"/>
                </a:solidFill>
                <a:latin typeface="Times New Roman"/>
                <a:cs typeface="Times New Roman"/>
              </a:rPr>
              <a:t>low </a:t>
            </a:r>
            <a:r>
              <a:rPr sz="2400" spc="-35" dirty="0">
                <a:solidFill>
                  <a:srgbClr val="252525"/>
                </a:solidFill>
                <a:latin typeface="Times New Roman"/>
                <a:cs typeface="Times New Roman"/>
              </a:rPr>
              <a:t>use </a:t>
            </a:r>
            <a:r>
              <a:rPr sz="2400" spc="-15" dirty="0">
                <a:solidFill>
                  <a:srgbClr val="252525"/>
                </a:solidFill>
                <a:latin typeface="Times New Roman"/>
                <a:cs typeface="Times New Roman"/>
              </a:rPr>
              <a:t>of </a:t>
            </a:r>
            <a:r>
              <a:rPr sz="2400" spc="-90" dirty="0">
                <a:solidFill>
                  <a:srgbClr val="252525"/>
                </a:solidFill>
                <a:latin typeface="Times New Roman"/>
                <a:cs typeface="Times New Roman"/>
              </a:rPr>
              <a:t>a </a:t>
            </a:r>
            <a:r>
              <a:rPr sz="2400" spc="-45" dirty="0">
                <a:solidFill>
                  <a:srgbClr val="252525"/>
                </a:solidFill>
                <a:latin typeface="Times New Roman"/>
                <a:cs typeface="Times New Roman"/>
              </a:rPr>
              <a:t>certain </a:t>
            </a:r>
            <a:r>
              <a:rPr sz="2400" spc="-70" dirty="0">
                <a:solidFill>
                  <a:srgbClr val="252525"/>
                </a:solidFill>
                <a:latin typeface="Times New Roman"/>
                <a:cs typeface="Times New Roman"/>
              </a:rPr>
              <a:t>collection </a:t>
            </a:r>
            <a:r>
              <a:rPr sz="2400" spc="-65" dirty="0">
                <a:solidFill>
                  <a:srgbClr val="252525"/>
                </a:solidFill>
                <a:latin typeface="Times New Roman"/>
                <a:cs typeface="Times New Roman"/>
              </a:rPr>
              <a:t>in </a:t>
            </a:r>
            <a:r>
              <a:rPr sz="2400" spc="-90" dirty="0">
                <a:solidFill>
                  <a:srgbClr val="252525"/>
                </a:solidFill>
                <a:latin typeface="Times New Roman"/>
                <a:cs typeface="Times New Roman"/>
              </a:rPr>
              <a:t>a</a:t>
            </a:r>
            <a:r>
              <a:rPr sz="2400" spc="260" dirty="0">
                <a:solidFill>
                  <a:srgbClr val="252525"/>
                </a:solidFill>
                <a:latin typeface="Times New Roman"/>
                <a:cs typeface="Times New Roman"/>
              </a:rPr>
              <a:t> </a:t>
            </a:r>
            <a:r>
              <a:rPr sz="2400" spc="-100" dirty="0">
                <a:solidFill>
                  <a:srgbClr val="252525"/>
                </a:solidFill>
                <a:latin typeface="Times New Roman"/>
                <a:cs typeface="Times New Roman"/>
              </a:rPr>
              <a:t>library</a:t>
            </a:r>
            <a:r>
              <a:rPr sz="2400" spc="-100" dirty="0" smtClean="0">
                <a:solidFill>
                  <a:srgbClr val="252525"/>
                </a:solidFill>
                <a:latin typeface="Times New Roman"/>
                <a:cs typeface="Times New Roman"/>
              </a:rPr>
              <a:t>.</a:t>
            </a:r>
            <a:r>
              <a:rPr lang="en-US" sz="2400" spc="-50" dirty="0" smtClean="0">
                <a:solidFill>
                  <a:srgbClr val="252525"/>
                </a:solidFill>
                <a:latin typeface="Times New Roman"/>
                <a:cs typeface="Times New Roman"/>
              </a:rPr>
              <a:t> </a:t>
            </a:r>
          </a:p>
          <a:p>
            <a:pPr marL="298450" indent="-285750">
              <a:lnSpc>
                <a:spcPct val="100000"/>
              </a:lnSpc>
              <a:spcBef>
                <a:spcPts val="1175"/>
              </a:spcBef>
              <a:buClr>
                <a:srgbClr val="B05E28"/>
              </a:buClr>
              <a:buSzPct val="114583"/>
              <a:buFont typeface="Arial"/>
              <a:buChar char="•"/>
              <a:tabLst>
                <a:tab pos="298450" algn="l"/>
                <a:tab pos="299085" algn="l"/>
              </a:tabLst>
            </a:pPr>
            <a:r>
              <a:rPr lang="en-US" sz="2400" spc="-50" dirty="0" smtClean="0">
                <a:solidFill>
                  <a:srgbClr val="252525"/>
                </a:solidFill>
                <a:latin typeface="Times New Roman"/>
                <a:cs typeface="Times New Roman"/>
              </a:rPr>
              <a:t>The countries affected covid-19 pandemic  started researches  to develop drugs for the same.</a:t>
            </a:r>
            <a:endParaRPr lang="en-US" sz="2400" spc="-100" dirty="0" smtClean="0">
              <a:solidFill>
                <a:srgbClr val="252525"/>
              </a:solidFill>
              <a:latin typeface="Times New Roman"/>
              <a:cs typeface="Times New Roman"/>
            </a:endParaRPr>
          </a:p>
          <a:p>
            <a:pPr marL="298450" indent="-285750">
              <a:lnSpc>
                <a:spcPct val="100000"/>
              </a:lnSpc>
              <a:spcBef>
                <a:spcPts val="1175"/>
              </a:spcBef>
              <a:buClr>
                <a:srgbClr val="B05E28"/>
              </a:buClr>
              <a:buSzPct val="114583"/>
              <a:buFont typeface="Arial"/>
              <a:buChar char="•"/>
              <a:tabLst>
                <a:tab pos="298450" algn="l"/>
                <a:tab pos="299085" algn="l"/>
              </a:tabLst>
            </a:pPr>
            <a:endParaRPr sz="2400" dirty="0">
              <a:latin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762000"/>
            <a:ext cx="6528720" cy="1370888"/>
          </a:xfrm>
          <a:prstGeom prst="rect">
            <a:avLst/>
          </a:prstGeom>
        </p:spPr>
        <p:txBody>
          <a:bodyPr vert="horz" wrap="square" lIns="0" tIns="16510" rIns="0" bIns="0" rtlCol="0">
            <a:spAutoFit/>
          </a:bodyPr>
          <a:lstStyle/>
          <a:p>
            <a:pPr marL="12700">
              <a:lnSpc>
                <a:spcPct val="100000"/>
              </a:lnSpc>
              <a:spcBef>
                <a:spcPts val="130"/>
              </a:spcBef>
              <a:tabLst>
                <a:tab pos="3205480" algn="l"/>
              </a:tabLst>
            </a:pPr>
            <a:r>
              <a:rPr sz="4400" spc="50" dirty="0"/>
              <a:t>Examples</a:t>
            </a:r>
            <a:r>
              <a:rPr sz="4400" spc="-170" dirty="0"/>
              <a:t> </a:t>
            </a:r>
            <a:r>
              <a:rPr sz="4400" spc="-5" dirty="0"/>
              <a:t>of	</a:t>
            </a:r>
            <a:r>
              <a:rPr sz="4400" spc="55" dirty="0"/>
              <a:t>Basic</a:t>
            </a:r>
            <a:r>
              <a:rPr sz="4400" spc="-155" dirty="0"/>
              <a:t> </a:t>
            </a:r>
            <a:r>
              <a:rPr sz="4400" spc="-20" dirty="0"/>
              <a:t>Research</a:t>
            </a:r>
            <a:endParaRPr sz="4400"/>
          </a:p>
        </p:txBody>
      </p:sp>
      <p:sp>
        <p:nvSpPr>
          <p:cNvPr id="5" name="object 5"/>
          <p:cNvSpPr txBox="1">
            <a:spLocks noGrp="1"/>
          </p:cNvSpPr>
          <p:nvPr>
            <p:ph type="sldNum" sz="quarter" idx="12"/>
          </p:nvPr>
        </p:nvSpPr>
        <p:spPr>
          <a:xfrm>
            <a:off x="8006714" y="6035684"/>
            <a:ext cx="125253" cy="141064"/>
          </a:xfrm>
          <a:prstGeom prst="rect">
            <a:avLst/>
          </a:prstGeom>
        </p:spPr>
        <p:txBody>
          <a:bodyPr vert="horz" wrap="square" lIns="0" tIns="0" rIns="0" bIns="0" rtlCol="0">
            <a:spAutoFit/>
          </a:bodyPr>
          <a:lstStyle/>
          <a:p>
            <a:pPr marL="25400">
              <a:lnSpc>
                <a:spcPts val="1130"/>
              </a:lnSpc>
            </a:pPr>
            <a:fld id="{81D60167-4931-47E6-BA6A-407CBD079E47}" type="slidenum">
              <a:rPr spc="-20" dirty="0"/>
              <a:pPr marL="25400">
                <a:lnSpc>
                  <a:spcPts val="1130"/>
                </a:lnSpc>
              </a:pPr>
              <a:t>32</a:t>
            </a:fld>
            <a:endParaRPr spc="-20" dirty="0"/>
          </a:p>
        </p:txBody>
      </p:sp>
      <p:sp>
        <p:nvSpPr>
          <p:cNvPr id="3" name="object 3"/>
          <p:cNvSpPr txBox="1"/>
          <p:nvPr/>
        </p:nvSpPr>
        <p:spPr>
          <a:xfrm>
            <a:off x="1031271" y="2469652"/>
            <a:ext cx="5264944" cy="2430152"/>
          </a:xfrm>
          <a:prstGeom prst="rect">
            <a:avLst/>
          </a:prstGeom>
        </p:spPr>
        <p:txBody>
          <a:bodyPr vert="horz" wrap="square" lIns="0" tIns="107950" rIns="0" bIns="0" rtlCol="0">
            <a:spAutoFit/>
          </a:bodyPr>
          <a:lstStyle/>
          <a:p>
            <a:pPr marL="298450" indent="-285750">
              <a:lnSpc>
                <a:spcPct val="100000"/>
              </a:lnSpc>
              <a:spcBef>
                <a:spcPts val="850"/>
              </a:spcBef>
              <a:buClr>
                <a:srgbClr val="B05E28"/>
              </a:buClr>
              <a:buSzPct val="114583"/>
              <a:buFont typeface="Arial"/>
              <a:buChar char="•"/>
              <a:tabLst>
                <a:tab pos="298450" algn="l"/>
                <a:tab pos="299085" algn="l"/>
              </a:tabLst>
            </a:pPr>
            <a:r>
              <a:rPr sz="2400" spc="-25" dirty="0">
                <a:solidFill>
                  <a:srgbClr val="252525"/>
                </a:solidFill>
                <a:latin typeface="Times New Roman"/>
                <a:cs typeface="Times New Roman"/>
              </a:rPr>
              <a:t>How </a:t>
            </a:r>
            <a:r>
              <a:rPr sz="2400" spc="-50" dirty="0">
                <a:solidFill>
                  <a:srgbClr val="252525"/>
                </a:solidFill>
                <a:latin typeface="Times New Roman"/>
                <a:cs typeface="Times New Roman"/>
              </a:rPr>
              <a:t>did </a:t>
            </a:r>
            <a:r>
              <a:rPr sz="2400" spc="-25" dirty="0">
                <a:solidFill>
                  <a:srgbClr val="252525"/>
                </a:solidFill>
                <a:latin typeface="Times New Roman"/>
                <a:cs typeface="Times New Roman"/>
              </a:rPr>
              <a:t>the </a:t>
            </a:r>
            <a:r>
              <a:rPr sz="2400" spc="-65" dirty="0">
                <a:solidFill>
                  <a:srgbClr val="252525"/>
                </a:solidFill>
                <a:latin typeface="Times New Roman"/>
                <a:cs typeface="Times New Roman"/>
              </a:rPr>
              <a:t>universe</a:t>
            </a:r>
            <a:r>
              <a:rPr sz="2400" spc="160" dirty="0">
                <a:solidFill>
                  <a:srgbClr val="252525"/>
                </a:solidFill>
                <a:latin typeface="Times New Roman"/>
                <a:cs typeface="Times New Roman"/>
              </a:rPr>
              <a:t> </a:t>
            </a:r>
            <a:r>
              <a:rPr sz="2400" spc="-100" dirty="0">
                <a:solidFill>
                  <a:srgbClr val="252525"/>
                </a:solidFill>
                <a:latin typeface="Times New Roman"/>
                <a:cs typeface="Times New Roman"/>
              </a:rPr>
              <a:t>begin?</a:t>
            </a:r>
            <a:endParaRPr sz="2400">
              <a:latin typeface="Times New Roman"/>
              <a:cs typeface="Times New Roman"/>
            </a:endParaRPr>
          </a:p>
          <a:p>
            <a:pPr marL="298450" indent="-285750">
              <a:lnSpc>
                <a:spcPct val="100000"/>
              </a:lnSpc>
              <a:spcBef>
                <a:spcPts val="1250"/>
              </a:spcBef>
              <a:buClr>
                <a:srgbClr val="B05E28"/>
              </a:buClr>
              <a:buSzPct val="114583"/>
              <a:buFont typeface="Arial"/>
              <a:buChar char="•"/>
              <a:tabLst>
                <a:tab pos="298450" algn="l"/>
                <a:tab pos="299085" algn="l"/>
              </a:tabLst>
            </a:pPr>
            <a:r>
              <a:rPr sz="2400" spc="-60" dirty="0">
                <a:solidFill>
                  <a:srgbClr val="252525"/>
                </a:solidFill>
                <a:latin typeface="Times New Roman"/>
                <a:cs typeface="Times New Roman"/>
              </a:rPr>
              <a:t>What </a:t>
            </a:r>
            <a:r>
              <a:rPr sz="2400" spc="-50" dirty="0">
                <a:solidFill>
                  <a:srgbClr val="252525"/>
                </a:solidFill>
                <a:latin typeface="Times New Roman"/>
                <a:cs typeface="Times New Roman"/>
              </a:rPr>
              <a:t>are </a:t>
            </a:r>
            <a:r>
              <a:rPr sz="2400" spc="-25" dirty="0">
                <a:solidFill>
                  <a:srgbClr val="252525"/>
                </a:solidFill>
                <a:latin typeface="Times New Roman"/>
                <a:cs typeface="Times New Roman"/>
              </a:rPr>
              <a:t>protons, </a:t>
            </a:r>
            <a:r>
              <a:rPr sz="2400" spc="-30" dirty="0">
                <a:solidFill>
                  <a:srgbClr val="252525"/>
                </a:solidFill>
                <a:latin typeface="Times New Roman"/>
                <a:cs typeface="Times New Roman"/>
              </a:rPr>
              <a:t>neutrons, </a:t>
            </a:r>
            <a:r>
              <a:rPr sz="2400" spc="-35" dirty="0">
                <a:solidFill>
                  <a:srgbClr val="252525"/>
                </a:solidFill>
                <a:latin typeface="Times New Roman"/>
                <a:cs typeface="Times New Roman"/>
              </a:rPr>
              <a:t>and </a:t>
            </a:r>
            <a:r>
              <a:rPr sz="2400" spc="-55" dirty="0">
                <a:solidFill>
                  <a:srgbClr val="252525"/>
                </a:solidFill>
                <a:latin typeface="Times New Roman"/>
                <a:cs typeface="Times New Roman"/>
              </a:rPr>
              <a:t>electrons </a:t>
            </a:r>
            <a:r>
              <a:rPr sz="2400" spc="-30" dirty="0">
                <a:solidFill>
                  <a:srgbClr val="252525"/>
                </a:solidFill>
                <a:latin typeface="Times New Roman"/>
                <a:cs typeface="Times New Roman"/>
              </a:rPr>
              <a:t>composed</a:t>
            </a:r>
            <a:r>
              <a:rPr sz="2400" spc="110" dirty="0">
                <a:solidFill>
                  <a:srgbClr val="252525"/>
                </a:solidFill>
                <a:latin typeface="Times New Roman"/>
                <a:cs typeface="Times New Roman"/>
              </a:rPr>
              <a:t> </a:t>
            </a:r>
            <a:r>
              <a:rPr sz="2400" spc="-10" dirty="0">
                <a:solidFill>
                  <a:srgbClr val="252525"/>
                </a:solidFill>
                <a:latin typeface="Times New Roman"/>
                <a:cs typeface="Times New Roman"/>
              </a:rPr>
              <a:t>of?</a:t>
            </a:r>
            <a:endParaRPr sz="2400">
              <a:latin typeface="Times New Roman"/>
              <a:cs typeface="Times New Roman"/>
            </a:endParaRPr>
          </a:p>
          <a:p>
            <a:pPr marL="298450" indent="-285750">
              <a:lnSpc>
                <a:spcPct val="100000"/>
              </a:lnSpc>
              <a:spcBef>
                <a:spcPts val="1180"/>
              </a:spcBef>
              <a:buClr>
                <a:srgbClr val="B05E28"/>
              </a:buClr>
              <a:buSzPct val="114583"/>
              <a:tabLst>
                <a:tab pos="298450" algn="l"/>
                <a:tab pos="299085" algn="l"/>
              </a:tabLst>
            </a:pPr>
            <a:endParaRPr sz="2400">
              <a:latin typeface="Times New Roman"/>
              <a:cs typeface="Times New Roman"/>
            </a:endParaRPr>
          </a:p>
          <a:p>
            <a:pPr marL="298450" indent="-285750">
              <a:lnSpc>
                <a:spcPct val="100000"/>
              </a:lnSpc>
              <a:spcBef>
                <a:spcPts val="1175"/>
              </a:spcBef>
              <a:buClr>
                <a:srgbClr val="B05E28"/>
              </a:buClr>
              <a:buSzPct val="114583"/>
              <a:tabLst>
                <a:tab pos="298450" algn="l"/>
                <a:tab pos="299085" algn="l"/>
              </a:tabLst>
            </a:pP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77000" y="6096000"/>
            <a:ext cx="2667000" cy="761997"/>
          </a:xfrm>
          <a:prstGeom prst="rect">
            <a:avLst/>
          </a:prstGeom>
          <a:blipFill>
            <a:blip r:embed="rId2" cstate="print"/>
            <a:stretch>
              <a:fillRect/>
            </a:stretch>
          </a:blipFill>
        </p:spPr>
        <p:txBody>
          <a:bodyPr wrap="square" lIns="0" tIns="0" rIns="0" bIns="0" rtlCol="0"/>
          <a:lstStyle/>
          <a:p>
            <a:endParaRPr/>
          </a:p>
        </p:txBody>
      </p:sp>
      <p:graphicFrame>
        <p:nvGraphicFramePr>
          <p:cNvPr id="3" name="object 3"/>
          <p:cNvGraphicFramePr>
            <a:graphicFrameLocks noGrp="1"/>
          </p:cNvGraphicFramePr>
          <p:nvPr/>
        </p:nvGraphicFramePr>
        <p:xfrm>
          <a:off x="69850" y="0"/>
          <a:ext cx="9074150" cy="7257881"/>
        </p:xfrm>
        <a:graphic>
          <a:graphicData uri="http://schemas.openxmlformats.org/drawingml/2006/table">
            <a:tbl>
              <a:tblPr firstRow="1" bandRow="1">
                <a:tableStyleId>{2D5ABB26-0587-4C30-8999-92F81FD0307C}</a:tableStyleId>
              </a:tblPr>
              <a:tblGrid>
                <a:gridCol w="4615278"/>
                <a:gridCol w="4458872"/>
              </a:tblGrid>
              <a:tr h="777131">
                <a:tc>
                  <a:txBody>
                    <a:bodyPr/>
                    <a:lstStyle/>
                    <a:p>
                      <a:pPr marL="255904">
                        <a:lnSpc>
                          <a:spcPct val="100000"/>
                        </a:lnSpc>
                        <a:spcBef>
                          <a:spcPts val="160"/>
                        </a:spcBef>
                      </a:pPr>
                      <a:r>
                        <a:rPr sz="3200" b="1" spc="-375" dirty="0">
                          <a:solidFill>
                            <a:srgbClr val="FFFFFF"/>
                          </a:solidFill>
                          <a:latin typeface="Arial"/>
                          <a:cs typeface="Arial"/>
                        </a:rPr>
                        <a:t>QUALITATIVE</a:t>
                      </a:r>
                      <a:r>
                        <a:rPr sz="3200" b="1" spc="-200" dirty="0">
                          <a:solidFill>
                            <a:srgbClr val="FFFFFF"/>
                          </a:solidFill>
                          <a:latin typeface="Arial"/>
                          <a:cs typeface="Arial"/>
                        </a:rPr>
                        <a:t> </a:t>
                      </a:r>
                      <a:r>
                        <a:rPr sz="3200" b="1" spc="-525" dirty="0">
                          <a:solidFill>
                            <a:srgbClr val="FFFFFF"/>
                          </a:solidFill>
                          <a:latin typeface="Arial"/>
                          <a:cs typeface="Arial"/>
                        </a:rPr>
                        <a:t>RESEARCH</a:t>
                      </a:r>
                      <a:endParaRPr sz="3200" dirty="0">
                        <a:latin typeface="Arial"/>
                        <a:cs typeface="Arial"/>
                      </a:endParaRPr>
                    </a:p>
                  </a:txBody>
                  <a:tcPr marL="0" marR="0" marT="20320" marB="0">
                    <a:solidFill>
                      <a:srgbClr val="000000"/>
                    </a:solidFill>
                  </a:tcPr>
                </a:tc>
                <a:tc>
                  <a:txBody>
                    <a:bodyPr/>
                    <a:lstStyle/>
                    <a:p>
                      <a:pPr marL="301625">
                        <a:lnSpc>
                          <a:spcPct val="100000"/>
                        </a:lnSpc>
                        <a:spcBef>
                          <a:spcPts val="175"/>
                        </a:spcBef>
                      </a:pPr>
                      <a:r>
                        <a:rPr sz="2800" b="1" spc="-305" dirty="0">
                          <a:solidFill>
                            <a:srgbClr val="FFFFFF"/>
                          </a:solidFill>
                          <a:latin typeface="Arial"/>
                          <a:cs typeface="Arial"/>
                        </a:rPr>
                        <a:t>QUANTITATIVE</a:t>
                      </a:r>
                      <a:r>
                        <a:rPr sz="2800" b="1" spc="-105" dirty="0">
                          <a:solidFill>
                            <a:srgbClr val="FFFFFF"/>
                          </a:solidFill>
                          <a:latin typeface="Arial"/>
                          <a:cs typeface="Arial"/>
                        </a:rPr>
                        <a:t> </a:t>
                      </a:r>
                      <a:r>
                        <a:rPr sz="2800" b="1" spc="-465" dirty="0">
                          <a:solidFill>
                            <a:srgbClr val="FFFFFF"/>
                          </a:solidFill>
                          <a:latin typeface="Arial"/>
                          <a:cs typeface="Arial"/>
                        </a:rPr>
                        <a:t>RESEARCH</a:t>
                      </a:r>
                      <a:endParaRPr sz="2800" dirty="0">
                        <a:latin typeface="Arial"/>
                        <a:cs typeface="Arial"/>
                      </a:endParaRPr>
                    </a:p>
                  </a:txBody>
                  <a:tcPr marL="0" marR="0" marT="22225" marB="0">
                    <a:solidFill>
                      <a:srgbClr val="000000"/>
                    </a:solidFill>
                  </a:tcPr>
                </a:tc>
              </a:tr>
              <a:tr h="6480750">
                <a:tc>
                  <a:txBody>
                    <a:bodyPr/>
                    <a:lstStyle/>
                    <a:p>
                      <a:pPr marL="97790" marR="75565">
                        <a:lnSpc>
                          <a:spcPct val="100000"/>
                        </a:lnSpc>
                        <a:spcBef>
                          <a:spcPts val="234"/>
                        </a:spcBef>
                        <a:buSzPct val="95000"/>
                        <a:buFont typeface="Arial"/>
                        <a:buChar char="•"/>
                        <a:tabLst>
                          <a:tab pos="187960" algn="l"/>
                          <a:tab pos="1588135" algn="l"/>
                          <a:tab pos="2615565" algn="l"/>
                          <a:tab pos="3053080" algn="l"/>
                          <a:tab pos="3499485" algn="l"/>
                        </a:tabLst>
                      </a:pPr>
                      <a:r>
                        <a:rPr sz="1800" b="1" spc="-100" dirty="0">
                          <a:latin typeface="Arial"/>
                          <a:cs typeface="Arial"/>
                        </a:rPr>
                        <a:t>Qualitative </a:t>
                      </a:r>
                      <a:r>
                        <a:rPr sz="1800" b="1" spc="-160" dirty="0">
                          <a:latin typeface="Arial"/>
                          <a:cs typeface="Arial"/>
                        </a:rPr>
                        <a:t>research </a:t>
                      </a:r>
                      <a:r>
                        <a:rPr sz="1800" b="1" spc="-200" dirty="0">
                          <a:solidFill>
                            <a:srgbClr val="FF0000"/>
                          </a:solidFill>
                          <a:latin typeface="Arial"/>
                          <a:cs typeface="Arial"/>
                        </a:rPr>
                        <a:t>is </a:t>
                      </a:r>
                      <a:r>
                        <a:rPr sz="1800" b="1" spc="-165" dirty="0">
                          <a:solidFill>
                            <a:srgbClr val="FF0000"/>
                          </a:solidFill>
                          <a:latin typeface="Arial"/>
                          <a:cs typeface="Arial"/>
                        </a:rPr>
                        <a:t>concerned </a:t>
                      </a:r>
                      <a:r>
                        <a:rPr sz="1800" b="1" spc="-70" dirty="0">
                          <a:solidFill>
                            <a:srgbClr val="FF0000"/>
                          </a:solidFill>
                          <a:latin typeface="Arial"/>
                          <a:cs typeface="Arial"/>
                        </a:rPr>
                        <a:t>with  </a:t>
                      </a:r>
                      <a:r>
                        <a:rPr sz="1800" b="1" spc="-95" dirty="0">
                          <a:solidFill>
                            <a:srgbClr val="FF0000"/>
                          </a:solidFill>
                          <a:latin typeface="Arial"/>
                          <a:cs typeface="Arial"/>
                        </a:rPr>
                        <a:t>qualitative </a:t>
                      </a:r>
                      <a:r>
                        <a:rPr sz="1800" b="1" spc="-130" dirty="0">
                          <a:solidFill>
                            <a:srgbClr val="FF0000"/>
                          </a:solidFill>
                          <a:latin typeface="Arial"/>
                          <a:cs typeface="Arial"/>
                        </a:rPr>
                        <a:t>phenomenon</a:t>
                      </a:r>
                      <a:r>
                        <a:rPr sz="1800" b="1" spc="-130" dirty="0">
                          <a:latin typeface="Arial"/>
                          <a:cs typeface="Arial"/>
                        </a:rPr>
                        <a:t>, </a:t>
                      </a:r>
                      <a:r>
                        <a:rPr sz="1800" b="1" spc="-55" dirty="0">
                          <a:latin typeface="Arial"/>
                          <a:cs typeface="Arial"/>
                        </a:rPr>
                        <a:t>i.e.,  </a:t>
                      </a:r>
                      <a:r>
                        <a:rPr sz="1800" b="1" dirty="0">
                          <a:latin typeface="Arial"/>
                          <a:cs typeface="Arial"/>
                        </a:rPr>
                        <a:t>p</a:t>
                      </a:r>
                      <a:r>
                        <a:rPr sz="1800" b="1" spc="5" dirty="0">
                          <a:latin typeface="Arial"/>
                          <a:cs typeface="Arial"/>
                        </a:rPr>
                        <a:t>h</a:t>
                      </a:r>
                      <a:r>
                        <a:rPr sz="1800" b="1" spc="-5" dirty="0">
                          <a:latin typeface="Arial"/>
                          <a:cs typeface="Arial"/>
                        </a:rPr>
                        <a:t>en</a:t>
                      </a:r>
                      <a:r>
                        <a:rPr sz="1800" b="1" spc="-10" dirty="0">
                          <a:latin typeface="Arial"/>
                          <a:cs typeface="Arial"/>
                        </a:rPr>
                        <a:t>o</a:t>
                      </a:r>
                      <a:r>
                        <a:rPr sz="1800" b="1" spc="-5" dirty="0">
                          <a:latin typeface="Arial"/>
                          <a:cs typeface="Arial"/>
                        </a:rPr>
                        <a:t>me</a:t>
                      </a:r>
                      <a:r>
                        <a:rPr sz="1800" b="1" dirty="0">
                          <a:latin typeface="Arial"/>
                          <a:cs typeface="Arial"/>
                        </a:rPr>
                        <a:t>na	</a:t>
                      </a:r>
                      <a:r>
                        <a:rPr sz="1800" b="1" spc="-30" dirty="0">
                          <a:latin typeface="Arial"/>
                          <a:cs typeface="Arial"/>
                        </a:rPr>
                        <a:t>r</a:t>
                      </a:r>
                      <a:r>
                        <a:rPr sz="1800" b="1" spc="-5" dirty="0">
                          <a:latin typeface="Arial"/>
                          <a:cs typeface="Arial"/>
                        </a:rPr>
                        <a:t>el</a:t>
                      </a:r>
                      <a:r>
                        <a:rPr sz="1800" b="1" spc="-35" dirty="0">
                          <a:latin typeface="Arial"/>
                          <a:cs typeface="Arial"/>
                        </a:rPr>
                        <a:t>a</a:t>
                      </a:r>
                      <a:r>
                        <a:rPr sz="1800" b="1" dirty="0">
                          <a:latin typeface="Arial"/>
                          <a:cs typeface="Arial"/>
                        </a:rPr>
                        <a:t>ting	</a:t>
                      </a:r>
                      <a:r>
                        <a:rPr sz="1800" b="1" spc="-35" dirty="0" smtClean="0">
                          <a:latin typeface="Arial"/>
                          <a:cs typeface="Arial"/>
                        </a:rPr>
                        <a:t>t</a:t>
                      </a:r>
                      <a:r>
                        <a:rPr lang="en-US" sz="1800" b="1" spc="0" dirty="0" smtClean="0">
                          <a:latin typeface="Arial"/>
                          <a:cs typeface="Arial"/>
                        </a:rPr>
                        <a:t>o</a:t>
                      </a:r>
                      <a:r>
                        <a:rPr sz="1800" b="1" dirty="0" smtClean="0">
                          <a:latin typeface="Arial"/>
                          <a:cs typeface="Arial"/>
                        </a:rPr>
                        <a:t>  </a:t>
                      </a:r>
                      <a:r>
                        <a:rPr sz="1800" b="1" spc="-100" dirty="0">
                          <a:latin typeface="Arial"/>
                          <a:cs typeface="Arial"/>
                        </a:rPr>
                        <a:t>quality </a:t>
                      </a:r>
                      <a:r>
                        <a:rPr sz="1800" b="1" spc="-105" dirty="0">
                          <a:latin typeface="Arial"/>
                          <a:cs typeface="Arial"/>
                        </a:rPr>
                        <a:t>or</a:t>
                      </a:r>
                      <a:r>
                        <a:rPr sz="1800" b="1" spc="-155" dirty="0">
                          <a:latin typeface="Arial"/>
                          <a:cs typeface="Arial"/>
                        </a:rPr>
                        <a:t> </a:t>
                      </a:r>
                      <a:r>
                        <a:rPr sz="1800" b="1" spc="-105" dirty="0" smtClean="0">
                          <a:latin typeface="Arial"/>
                          <a:cs typeface="Arial"/>
                        </a:rPr>
                        <a:t>kind.</a:t>
                      </a:r>
                      <a:r>
                        <a:rPr lang="en-US" sz="1800" b="1" spc="-105" dirty="0" smtClean="0">
                          <a:latin typeface="Arial"/>
                          <a:cs typeface="Arial"/>
                        </a:rPr>
                        <a:t>  For</a:t>
                      </a:r>
                      <a:r>
                        <a:rPr lang="en-US" sz="1800" b="1" spc="-105" baseline="0" dirty="0" smtClean="0">
                          <a:latin typeface="Arial"/>
                          <a:cs typeface="Arial"/>
                        </a:rPr>
                        <a:t> instance ,when we are interested in investigating  the reasons for  human behavior (</a:t>
                      </a:r>
                      <a:r>
                        <a:rPr lang="en-US" sz="1800" b="1" spc="-105" dirty="0" smtClean="0">
                          <a:latin typeface="Arial"/>
                          <a:cs typeface="Arial"/>
                        </a:rPr>
                        <a:t>why people think or do certain things)</a:t>
                      </a:r>
                      <a:endParaRPr sz="1800" dirty="0">
                        <a:latin typeface="Arial"/>
                        <a:cs typeface="Arial"/>
                      </a:endParaRPr>
                    </a:p>
                    <a:p>
                      <a:pPr>
                        <a:lnSpc>
                          <a:spcPct val="100000"/>
                        </a:lnSpc>
                        <a:spcBef>
                          <a:spcPts val="40"/>
                        </a:spcBef>
                        <a:buFont typeface="Arial"/>
                        <a:buChar char="•"/>
                      </a:pPr>
                      <a:endParaRPr sz="1800" dirty="0">
                        <a:latin typeface="Times New Roman"/>
                        <a:cs typeface="Times New Roman"/>
                      </a:endParaRPr>
                    </a:p>
                    <a:p>
                      <a:pPr marL="97790" marR="75565" algn="just">
                        <a:lnSpc>
                          <a:spcPct val="100000"/>
                        </a:lnSpc>
                        <a:spcBef>
                          <a:spcPts val="5"/>
                        </a:spcBef>
                        <a:buSzPct val="95000"/>
                        <a:buFont typeface="Arial"/>
                        <a:buChar char="•"/>
                        <a:tabLst>
                          <a:tab pos="187960" algn="l"/>
                        </a:tabLst>
                      </a:pPr>
                      <a:r>
                        <a:rPr sz="1800" b="1" spc="-100" dirty="0">
                          <a:latin typeface="Arial"/>
                          <a:cs typeface="Arial"/>
                        </a:rPr>
                        <a:t>Qualitative </a:t>
                      </a:r>
                      <a:r>
                        <a:rPr sz="1800" b="1" spc="-160" dirty="0">
                          <a:latin typeface="Arial"/>
                          <a:cs typeface="Arial"/>
                        </a:rPr>
                        <a:t>research </a:t>
                      </a:r>
                      <a:r>
                        <a:rPr sz="1800" b="1" spc="-195" dirty="0">
                          <a:latin typeface="Arial"/>
                          <a:cs typeface="Arial"/>
                        </a:rPr>
                        <a:t>is </a:t>
                      </a:r>
                      <a:r>
                        <a:rPr sz="1800" b="1" spc="-150" dirty="0">
                          <a:latin typeface="Arial"/>
                          <a:cs typeface="Arial"/>
                        </a:rPr>
                        <a:t>specially  </a:t>
                      </a:r>
                      <a:r>
                        <a:rPr sz="1800" b="1" spc="-95" dirty="0">
                          <a:latin typeface="Arial"/>
                          <a:cs typeface="Arial"/>
                        </a:rPr>
                        <a:t>important </a:t>
                      </a:r>
                      <a:r>
                        <a:rPr sz="1800" b="1" spc="-110" dirty="0">
                          <a:latin typeface="Arial"/>
                          <a:cs typeface="Arial"/>
                        </a:rPr>
                        <a:t>in </a:t>
                      </a:r>
                      <a:r>
                        <a:rPr sz="1800" b="1" spc="-75" dirty="0">
                          <a:latin typeface="Arial"/>
                          <a:cs typeface="Arial"/>
                        </a:rPr>
                        <a:t>the </a:t>
                      </a:r>
                      <a:r>
                        <a:rPr sz="1800" b="1" spc="-130" dirty="0">
                          <a:solidFill>
                            <a:srgbClr val="FF0000"/>
                          </a:solidFill>
                          <a:latin typeface="Arial"/>
                          <a:cs typeface="Arial"/>
                        </a:rPr>
                        <a:t>behavioural </a:t>
                      </a:r>
                      <a:r>
                        <a:rPr sz="1800" b="1" spc="-200" dirty="0">
                          <a:solidFill>
                            <a:srgbClr val="FF0000"/>
                          </a:solidFill>
                          <a:latin typeface="Arial"/>
                          <a:cs typeface="Arial"/>
                        </a:rPr>
                        <a:t>sciences </a:t>
                      </a:r>
                      <a:r>
                        <a:rPr sz="1800" b="1" spc="-200" dirty="0">
                          <a:latin typeface="Arial"/>
                          <a:cs typeface="Arial"/>
                        </a:rPr>
                        <a:t> </a:t>
                      </a:r>
                      <a:r>
                        <a:rPr sz="1800" b="1" spc="-110" dirty="0">
                          <a:latin typeface="Arial"/>
                          <a:cs typeface="Arial"/>
                        </a:rPr>
                        <a:t>where </a:t>
                      </a:r>
                      <a:r>
                        <a:rPr sz="1800" b="1" spc="-75" dirty="0">
                          <a:latin typeface="Arial"/>
                          <a:cs typeface="Arial"/>
                        </a:rPr>
                        <a:t>the </a:t>
                      </a:r>
                      <a:r>
                        <a:rPr sz="1800" b="1" spc="-114" dirty="0">
                          <a:latin typeface="Arial"/>
                          <a:cs typeface="Arial"/>
                        </a:rPr>
                        <a:t>aim </a:t>
                      </a:r>
                      <a:r>
                        <a:rPr sz="1800" b="1" spc="-195" dirty="0">
                          <a:latin typeface="Arial"/>
                          <a:cs typeface="Arial"/>
                        </a:rPr>
                        <a:t>is </a:t>
                      </a:r>
                      <a:r>
                        <a:rPr sz="1800" b="1" spc="-75" dirty="0">
                          <a:latin typeface="Arial"/>
                          <a:cs typeface="Arial"/>
                        </a:rPr>
                        <a:t>to </a:t>
                      </a:r>
                      <a:r>
                        <a:rPr sz="1800" b="1" spc="-170" dirty="0">
                          <a:latin typeface="Arial"/>
                          <a:cs typeface="Arial"/>
                        </a:rPr>
                        <a:t>discover </a:t>
                      </a:r>
                      <a:r>
                        <a:rPr sz="1800" b="1" spc="-80" dirty="0">
                          <a:latin typeface="Arial"/>
                          <a:cs typeface="Arial"/>
                        </a:rPr>
                        <a:t>the  </a:t>
                      </a:r>
                      <a:r>
                        <a:rPr sz="1800" b="1" spc="-135" dirty="0">
                          <a:latin typeface="Arial"/>
                          <a:cs typeface="Arial"/>
                        </a:rPr>
                        <a:t>underlying </a:t>
                      </a:r>
                      <a:r>
                        <a:rPr sz="1800" b="1" spc="-140" dirty="0">
                          <a:latin typeface="Arial"/>
                          <a:cs typeface="Arial"/>
                        </a:rPr>
                        <a:t>motives </a:t>
                      </a:r>
                      <a:r>
                        <a:rPr sz="1800" b="1" spc="-90" dirty="0">
                          <a:latin typeface="Arial"/>
                          <a:cs typeface="Arial"/>
                        </a:rPr>
                        <a:t>of </a:t>
                      </a:r>
                      <a:r>
                        <a:rPr sz="1800" b="1" spc="-145" dirty="0">
                          <a:latin typeface="Arial"/>
                          <a:cs typeface="Arial"/>
                        </a:rPr>
                        <a:t>human</a:t>
                      </a:r>
                      <a:r>
                        <a:rPr sz="1800" b="1" spc="-125" dirty="0">
                          <a:latin typeface="Arial"/>
                          <a:cs typeface="Arial"/>
                        </a:rPr>
                        <a:t> </a:t>
                      </a:r>
                      <a:r>
                        <a:rPr sz="1800" b="1" spc="-135" dirty="0">
                          <a:latin typeface="Arial"/>
                          <a:cs typeface="Arial"/>
                        </a:rPr>
                        <a:t>behaviour.</a:t>
                      </a:r>
                      <a:endParaRPr sz="1800" dirty="0">
                        <a:latin typeface="Arial"/>
                        <a:cs typeface="Arial"/>
                      </a:endParaRPr>
                    </a:p>
                    <a:p>
                      <a:pPr marL="97790" marR="75565" algn="just">
                        <a:lnSpc>
                          <a:spcPct val="100000"/>
                        </a:lnSpc>
                        <a:buSzPct val="95000"/>
                        <a:buFont typeface="Arial"/>
                        <a:buChar char="•"/>
                        <a:tabLst>
                          <a:tab pos="187960" algn="l"/>
                        </a:tabLst>
                      </a:pPr>
                      <a:r>
                        <a:rPr sz="1800" b="1" spc="-195" dirty="0">
                          <a:latin typeface="Arial"/>
                          <a:cs typeface="Arial"/>
                        </a:rPr>
                        <a:t>This </a:t>
                      </a:r>
                      <a:r>
                        <a:rPr sz="1800" b="1" spc="-100" dirty="0">
                          <a:latin typeface="Arial"/>
                          <a:cs typeface="Arial"/>
                        </a:rPr>
                        <a:t>type </a:t>
                      </a:r>
                      <a:r>
                        <a:rPr sz="1800" b="1" spc="-90" dirty="0">
                          <a:latin typeface="Arial"/>
                          <a:cs typeface="Arial"/>
                        </a:rPr>
                        <a:t>of </a:t>
                      </a:r>
                      <a:r>
                        <a:rPr sz="1800" b="1" spc="-160" dirty="0">
                          <a:latin typeface="Arial"/>
                          <a:cs typeface="Arial"/>
                        </a:rPr>
                        <a:t>research </a:t>
                      </a:r>
                      <a:r>
                        <a:rPr sz="1800" b="1" spc="-170" dirty="0">
                          <a:latin typeface="Arial"/>
                          <a:cs typeface="Arial"/>
                        </a:rPr>
                        <a:t>aims</a:t>
                      </a:r>
                      <a:r>
                        <a:rPr sz="1800" b="1" spc="215" dirty="0">
                          <a:latin typeface="Arial"/>
                          <a:cs typeface="Arial"/>
                        </a:rPr>
                        <a:t> </a:t>
                      </a:r>
                      <a:r>
                        <a:rPr sz="1800" b="1" spc="-80" dirty="0">
                          <a:solidFill>
                            <a:srgbClr val="FF0000"/>
                          </a:solidFill>
                          <a:latin typeface="Arial"/>
                          <a:cs typeface="Arial"/>
                        </a:rPr>
                        <a:t>at  </a:t>
                      </a:r>
                      <a:r>
                        <a:rPr sz="1800" b="1" spc="-170" dirty="0">
                          <a:solidFill>
                            <a:srgbClr val="FF0000"/>
                          </a:solidFill>
                          <a:latin typeface="Arial"/>
                          <a:cs typeface="Arial"/>
                        </a:rPr>
                        <a:t>discovering </a:t>
                      </a:r>
                      <a:r>
                        <a:rPr sz="1800" b="1" spc="-85" dirty="0">
                          <a:solidFill>
                            <a:srgbClr val="FF0000"/>
                          </a:solidFill>
                          <a:latin typeface="Arial"/>
                          <a:cs typeface="Arial"/>
                        </a:rPr>
                        <a:t>the </a:t>
                      </a:r>
                      <a:r>
                        <a:rPr sz="1800" b="1" spc="-135" dirty="0">
                          <a:solidFill>
                            <a:srgbClr val="FF0000"/>
                          </a:solidFill>
                          <a:latin typeface="Arial"/>
                          <a:cs typeface="Arial"/>
                        </a:rPr>
                        <a:t>underlying </a:t>
                      </a:r>
                      <a:r>
                        <a:rPr sz="1800" b="1" spc="-140" dirty="0">
                          <a:solidFill>
                            <a:srgbClr val="FF0000"/>
                          </a:solidFill>
                          <a:latin typeface="Arial"/>
                          <a:cs typeface="Arial"/>
                        </a:rPr>
                        <a:t>motives and  </a:t>
                      </a:r>
                      <a:r>
                        <a:rPr sz="1800" b="1" spc="-150" dirty="0">
                          <a:solidFill>
                            <a:srgbClr val="FF0000"/>
                          </a:solidFill>
                          <a:latin typeface="Arial"/>
                          <a:cs typeface="Arial"/>
                        </a:rPr>
                        <a:t>desires, </a:t>
                      </a:r>
                      <a:r>
                        <a:rPr sz="1800" b="1" spc="-190" dirty="0">
                          <a:latin typeface="Arial"/>
                          <a:cs typeface="Arial"/>
                        </a:rPr>
                        <a:t>using </a:t>
                      </a:r>
                      <a:r>
                        <a:rPr sz="1800" b="1" spc="-110" dirty="0">
                          <a:latin typeface="Arial"/>
                          <a:cs typeface="Arial"/>
                        </a:rPr>
                        <a:t>in depth </a:t>
                      </a:r>
                      <a:r>
                        <a:rPr sz="1800" b="1" spc="-120" dirty="0">
                          <a:latin typeface="Arial"/>
                          <a:cs typeface="Arial"/>
                        </a:rPr>
                        <a:t>interviews </a:t>
                      </a:r>
                      <a:r>
                        <a:rPr sz="1800" b="1" spc="-95" dirty="0">
                          <a:latin typeface="Arial"/>
                          <a:cs typeface="Arial"/>
                        </a:rPr>
                        <a:t>for </a:t>
                      </a:r>
                      <a:r>
                        <a:rPr sz="1800" b="1" spc="-80" dirty="0">
                          <a:latin typeface="Arial"/>
                          <a:cs typeface="Arial"/>
                        </a:rPr>
                        <a:t>the  </a:t>
                      </a:r>
                      <a:r>
                        <a:rPr sz="1800" b="1" spc="-140" dirty="0">
                          <a:latin typeface="Arial"/>
                          <a:cs typeface="Arial"/>
                        </a:rPr>
                        <a:t>purpose.</a:t>
                      </a:r>
                      <a:endParaRPr sz="1800" dirty="0">
                        <a:latin typeface="Arial"/>
                        <a:cs typeface="Arial"/>
                      </a:endParaRPr>
                    </a:p>
                    <a:p>
                      <a:pPr>
                        <a:lnSpc>
                          <a:spcPct val="100000"/>
                        </a:lnSpc>
                        <a:spcBef>
                          <a:spcPts val="45"/>
                        </a:spcBef>
                        <a:buFont typeface="Arial"/>
                        <a:buChar char="•"/>
                      </a:pPr>
                      <a:endParaRPr sz="1800" dirty="0">
                        <a:latin typeface="Times New Roman"/>
                        <a:cs typeface="Times New Roman"/>
                      </a:endParaRPr>
                    </a:p>
                    <a:p>
                      <a:pPr marL="97790" marR="76200" algn="just">
                        <a:lnSpc>
                          <a:spcPct val="100000"/>
                        </a:lnSpc>
                        <a:buSzPct val="95000"/>
                        <a:buFont typeface="Arial"/>
                        <a:buChar char="•"/>
                        <a:tabLst>
                          <a:tab pos="187960" algn="l"/>
                        </a:tabLst>
                      </a:pPr>
                      <a:r>
                        <a:rPr sz="1800" b="1" spc="-180" dirty="0">
                          <a:latin typeface="Arial"/>
                          <a:cs typeface="Arial"/>
                        </a:rPr>
                        <a:t>For </a:t>
                      </a:r>
                      <a:r>
                        <a:rPr sz="1800" b="1" spc="-140" dirty="0">
                          <a:latin typeface="Arial"/>
                          <a:cs typeface="Arial"/>
                        </a:rPr>
                        <a:t>instance, </a:t>
                      </a:r>
                      <a:r>
                        <a:rPr sz="1800" b="1" spc="-120" dirty="0">
                          <a:latin typeface="Arial"/>
                          <a:cs typeface="Arial"/>
                        </a:rPr>
                        <a:t>when </a:t>
                      </a:r>
                      <a:r>
                        <a:rPr sz="1800" b="1" spc="-95" dirty="0">
                          <a:latin typeface="Arial"/>
                          <a:cs typeface="Arial"/>
                        </a:rPr>
                        <a:t>we </a:t>
                      </a:r>
                      <a:r>
                        <a:rPr sz="1800" b="1" spc="-110" dirty="0">
                          <a:latin typeface="Arial"/>
                          <a:cs typeface="Arial"/>
                        </a:rPr>
                        <a:t>are </a:t>
                      </a:r>
                      <a:r>
                        <a:rPr sz="1800" b="1" spc="-114" dirty="0">
                          <a:latin typeface="Arial"/>
                          <a:cs typeface="Arial"/>
                        </a:rPr>
                        <a:t>interested </a:t>
                      </a:r>
                      <a:r>
                        <a:rPr sz="1800" b="1" spc="-110" dirty="0">
                          <a:latin typeface="Arial"/>
                          <a:cs typeface="Arial"/>
                        </a:rPr>
                        <a:t>in  </a:t>
                      </a:r>
                      <a:r>
                        <a:rPr sz="1800" b="1" spc="-140" dirty="0">
                          <a:latin typeface="Arial"/>
                          <a:cs typeface="Arial"/>
                        </a:rPr>
                        <a:t>Investigating </a:t>
                      </a:r>
                      <a:r>
                        <a:rPr sz="1800" b="1" spc="-75" dirty="0">
                          <a:latin typeface="Arial"/>
                          <a:cs typeface="Arial"/>
                        </a:rPr>
                        <a:t>the </a:t>
                      </a:r>
                      <a:r>
                        <a:rPr sz="1800" b="1" spc="-185" dirty="0">
                          <a:latin typeface="Arial"/>
                          <a:cs typeface="Arial"/>
                        </a:rPr>
                        <a:t>reasons </a:t>
                      </a:r>
                      <a:r>
                        <a:rPr sz="1800" b="1" spc="-95" dirty="0">
                          <a:latin typeface="Arial"/>
                          <a:cs typeface="Arial"/>
                        </a:rPr>
                        <a:t>for </a:t>
                      </a:r>
                      <a:r>
                        <a:rPr sz="1800" b="1" spc="-150" dirty="0">
                          <a:latin typeface="Arial"/>
                          <a:cs typeface="Arial"/>
                        </a:rPr>
                        <a:t>human  </a:t>
                      </a:r>
                      <a:r>
                        <a:rPr sz="1800" b="1" spc="-135" dirty="0">
                          <a:latin typeface="Arial"/>
                          <a:cs typeface="Arial"/>
                        </a:rPr>
                        <a:t>behaviour, </a:t>
                      </a:r>
                      <a:r>
                        <a:rPr sz="1800" b="1" spc="-100" dirty="0">
                          <a:latin typeface="Arial"/>
                          <a:cs typeface="Arial"/>
                        </a:rPr>
                        <a:t>we </a:t>
                      </a:r>
                      <a:r>
                        <a:rPr sz="1800" b="1" spc="-95" dirty="0">
                          <a:latin typeface="Arial"/>
                          <a:cs typeface="Arial"/>
                        </a:rPr>
                        <a:t>quite often </a:t>
                      </a:r>
                      <a:r>
                        <a:rPr sz="1800" b="1" spc="-90" dirty="0">
                          <a:latin typeface="Arial"/>
                          <a:cs typeface="Arial"/>
                        </a:rPr>
                        <a:t>talk </a:t>
                      </a:r>
                      <a:r>
                        <a:rPr sz="1800" b="1" spc="-100" dirty="0">
                          <a:latin typeface="Arial"/>
                          <a:cs typeface="Arial"/>
                        </a:rPr>
                        <a:t>of  </a:t>
                      </a:r>
                      <a:r>
                        <a:rPr sz="1800" b="1" spc="-75" dirty="0">
                          <a:latin typeface="Arial"/>
                          <a:cs typeface="Arial"/>
                        </a:rPr>
                        <a:t>‘</a:t>
                      </a:r>
                      <a:r>
                        <a:rPr sz="1800" b="1" spc="-75" dirty="0">
                          <a:solidFill>
                            <a:srgbClr val="FF0000"/>
                          </a:solidFill>
                          <a:latin typeface="Arial"/>
                          <a:cs typeface="Arial"/>
                        </a:rPr>
                        <a:t>Motivation</a:t>
                      </a:r>
                      <a:r>
                        <a:rPr sz="1800" b="1" spc="-145" dirty="0">
                          <a:solidFill>
                            <a:srgbClr val="FF0000"/>
                          </a:solidFill>
                          <a:latin typeface="Arial"/>
                          <a:cs typeface="Arial"/>
                        </a:rPr>
                        <a:t> </a:t>
                      </a:r>
                      <a:r>
                        <a:rPr sz="1800" b="1" spc="-175" dirty="0">
                          <a:solidFill>
                            <a:srgbClr val="FF0000"/>
                          </a:solidFill>
                          <a:latin typeface="Arial"/>
                          <a:cs typeface="Arial"/>
                        </a:rPr>
                        <a:t>Research’</a:t>
                      </a:r>
                      <a:endParaRPr sz="1800" dirty="0">
                        <a:latin typeface="Arial"/>
                        <a:cs typeface="Arial"/>
                      </a:endParaRPr>
                    </a:p>
                    <a:p>
                      <a:pPr marL="478790">
                        <a:lnSpc>
                          <a:spcPct val="100000"/>
                        </a:lnSpc>
                        <a:spcBef>
                          <a:spcPts val="270"/>
                        </a:spcBef>
                        <a:tabLst>
                          <a:tab pos="3725545" algn="l"/>
                        </a:tabLst>
                      </a:pPr>
                      <a:r>
                        <a:rPr sz="1800" spc="-20" dirty="0">
                          <a:solidFill>
                            <a:srgbClr val="888888"/>
                          </a:solidFill>
                          <a:latin typeface="Arial"/>
                          <a:cs typeface="Arial"/>
                        </a:rPr>
                        <a:t>6/19/2013	</a:t>
                      </a:r>
                      <a:r>
                        <a:rPr sz="1600" spc="-100" dirty="0">
                          <a:solidFill>
                            <a:srgbClr val="888888"/>
                          </a:solidFill>
                          <a:latin typeface="Arial"/>
                          <a:cs typeface="Arial"/>
                        </a:rPr>
                        <a:t>BRM-Types</a:t>
                      </a:r>
                      <a:r>
                        <a:rPr sz="1600" spc="-130" dirty="0">
                          <a:solidFill>
                            <a:srgbClr val="888888"/>
                          </a:solidFill>
                          <a:latin typeface="Arial"/>
                          <a:cs typeface="Arial"/>
                        </a:rPr>
                        <a:t> </a:t>
                      </a:r>
                      <a:r>
                        <a:rPr sz="1600" spc="-145" dirty="0">
                          <a:solidFill>
                            <a:srgbClr val="888888"/>
                          </a:solidFill>
                          <a:latin typeface="Arial"/>
                          <a:cs typeface="Arial"/>
                        </a:rPr>
                        <a:t>O</a:t>
                      </a:r>
                      <a:endParaRPr sz="1600" dirty="0">
                        <a:latin typeface="Arial"/>
                        <a:cs typeface="Arial"/>
                      </a:endParaRPr>
                    </a:p>
                  </a:txBody>
                  <a:tcPr marL="0" marR="0" marT="29844" marB="0">
                    <a:lnL w="12700">
                      <a:solidFill>
                        <a:srgbClr val="000000"/>
                      </a:solidFill>
                      <a:prstDash val="solid"/>
                    </a:lnL>
                    <a:lnR w="12700">
                      <a:solidFill>
                        <a:srgbClr val="000000"/>
                      </a:solidFill>
                      <a:prstDash val="solid"/>
                    </a:lnR>
                    <a:lnB w="12700">
                      <a:solidFill>
                        <a:srgbClr val="000000"/>
                      </a:solidFill>
                      <a:prstDash val="solid"/>
                    </a:lnB>
                    <a:solidFill>
                      <a:srgbClr val="CACACA"/>
                    </a:solidFill>
                  </a:tcPr>
                </a:tc>
                <a:tc>
                  <a:txBody>
                    <a:bodyPr/>
                    <a:lstStyle/>
                    <a:p>
                      <a:pPr marL="98425" marR="76835" algn="just">
                        <a:lnSpc>
                          <a:spcPct val="100000"/>
                        </a:lnSpc>
                        <a:spcBef>
                          <a:spcPts val="234"/>
                        </a:spcBef>
                        <a:buSzPct val="95000"/>
                        <a:buFont typeface="Arial"/>
                        <a:buChar char="•"/>
                        <a:tabLst>
                          <a:tab pos="188595" algn="l"/>
                        </a:tabLst>
                      </a:pPr>
                      <a:r>
                        <a:rPr sz="2000" b="1" spc="-100" dirty="0">
                          <a:latin typeface="Arial"/>
                          <a:cs typeface="Arial"/>
                        </a:rPr>
                        <a:t>Quantitative </a:t>
                      </a:r>
                      <a:r>
                        <a:rPr sz="2000" b="1" spc="-165" dirty="0">
                          <a:latin typeface="Arial"/>
                          <a:cs typeface="Arial"/>
                        </a:rPr>
                        <a:t>research </a:t>
                      </a:r>
                      <a:r>
                        <a:rPr sz="2000" b="1" spc="-200" dirty="0">
                          <a:latin typeface="Arial"/>
                          <a:cs typeface="Arial"/>
                        </a:rPr>
                        <a:t>is </a:t>
                      </a:r>
                      <a:r>
                        <a:rPr sz="2000" b="1" spc="-170" dirty="0">
                          <a:latin typeface="Arial"/>
                          <a:cs typeface="Arial"/>
                        </a:rPr>
                        <a:t>based </a:t>
                      </a:r>
                      <a:r>
                        <a:rPr sz="2000" b="1" spc="-155" dirty="0" smtClean="0">
                          <a:latin typeface="Arial"/>
                          <a:cs typeface="Arial"/>
                        </a:rPr>
                        <a:t>on</a:t>
                      </a:r>
                      <a:r>
                        <a:rPr lang="en-US" sz="2000" b="1" spc="-155" dirty="0" smtClean="0">
                          <a:latin typeface="Arial"/>
                          <a:cs typeface="Arial"/>
                        </a:rPr>
                        <a:t> </a:t>
                      </a:r>
                      <a:r>
                        <a:rPr lang="en-US" sz="2000" b="1" spc="-155" dirty="0" smtClean="0">
                          <a:solidFill>
                            <a:srgbClr val="FF0000"/>
                          </a:solidFill>
                          <a:latin typeface="Arial"/>
                          <a:cs typeface="Arial"/>
                        </a:rPr>
                        <a:t>quantitative</a:t>
                      </a:r>
                      <a:r>
                        <a:rPr sz="2000" b="1" spc="-155" dirty="0" smtClean="0">
                          <a:latin typeface="Arial"/>
                          <a:cs typeface="Arial"/>
                        </a:rPr>
                        <a:t> </a:t>
                      </a:r>
                      <a:r>
                        <a:rPr sz="2000" b="1" spc="-80" dirty="0" smtClean="0">
                          <a:solidFill>
                            <a:srgbClr val="FF0000"/>
                          </a:solidFill>
                          <a:latin typeface="Arial"/>
                          <a:cs typeface="Arial"/>
                        </a:rPr>
                        <a:t> </a:t>
                      </a:r>
                      <a:r>
                        <a:rPr sz="2000" b="1" spc="-135" dirty="0" smtClean="0">
                          <a:solidFill>
                            <a:srgbClr val="FF0000"/>
                          </a:solidFill>
                          <a:latin typeface="Arial"/>
                          <a:cs typeface="Arial"/>
                        </a:rPr>
                        <a:t>measurement</a:t>
                      </a:r>
                      <a:r>
                        <a:rPr lang="en-US" sz="2000" b="1" spc="-135" dirty="0" smtClean="0">
                          <a:solidFill>
                            <a:srgbClr val="FF0000"/>
                          </a:solidFill>
                          <a:latin typeface="Arial"/>
                          <a:cs typeface="Arial"/>
                        </a:rPr>
                        <a:t>s</a:t>
                      </a:r>
                      <a:r>
                        <a:rPr sz="2000" b="1" spc="-135" dirty="0" smtClean="0">
                          <a:solidFill>
                            <a:srgbClr val="FF0000"/>
                          </a:solidFill>
                          <a:latin typeface="Arial"/>
                          <a:cs typeface="Arial"/>
                        </a:rPr>
                        <a:t> </a:t>
                      </a:r>
                      <a:r>
                        <a:rPr sz="2000" b="1" spc="-90" dirty="0" smtClean="0">
                          <a:solidFill>
                            <a:srgbClr val="FF0000"/>
                          </a:solidFill>
                          <a:latin typeface="Arial"/>
                          <a:cs typeface="Arial"/>
                        </a:rPr>
                        <a:t>of</a:t>
                      </a:r>
                      <a:r>
                        <a:rPr lang="en-US" sz="2000" b="1" spc="-90" dirty="0" smtClean="0">
                          <a:solidFill>
                            <a:srgbClr val="FF0000"/>
                          </a:solidFill>
                          <a:latin typeface="Arial"/>
                          <a:cs typeface="Arial"/>
                        </a:rPr>
                        <a:t> some characteristics.</a:t>
                      </a:r>
                      <a:endParaRPr sz="2000" dirty="0">
                        <a:latin typeface="Arial"/>
                        <a:cs typeface="Arial"/>
                      </a:endParaRPr>
                    </a:p>
                    <a:p>
                      <a:pPr>
                        <a:lnSpc>
                          <a:spcPct val="100000"/>
                        </a:lnSpc>
                        <a:buFont typeface="Arial"/>
                        <a:buChar char="•"/>
                      </a:pPr>
                      <a:endParaRPr sz="2000" dirty="0">
                        <a:latin typeface="Times New Roman"/>
                        <a:cs typeface="Times New Roman"/>
                      </a:endParaRPr>
                    </a:p>
                    <a:p>
                      <a:pPr>
                        <a:lnSpc>
                          <a:spcPct val="100000"/>
                        </a:lnSpc>
                        <a:spcBef>
                          <a:spcPts val="25"/>
                        </a:spcBef>
                        <a:buFont typeface="Arial"/>
                        <a:buChar char="•"/>
                      </a:pPr>
                      <a:endParaRPr sz="2000" dirty="0">
                        <a:latin typeface="Times New Roman"/>
                        <a:cs typeface="Times New Roman"/>
                      </a:endParaRPr>
                    </a:p>
                    <a:p>
                      <a:pPr marL="98425" marR="74930" algn="just">
                        <a:lnSpc>
                          <a:spcPct val="100000"/>
                        </a:lnSpc>
                        <a:spcBef>
                          <a:spcPts val="5"/>
                        </a:spcBef>
                        <a:buSzPct val="95000"/>
                        <a:buFont typeface="Arial"/>
                        <a:buChar char="•"/>
                        <a:tabLst>
                          <a:tab pos="188595" algn="l"/>
                        </a:tabLst>
                      </a:pPr>
                      <a:r>
                        <a:rPr sz="2000" b="1" spc="5" dirty="0">
                          <a:latin typeface="Arial"/>
                          <a:cs typeface="Arial"/>
                        </a:rPr>
                        <a:t>It </a:t>
                      </a:r>
                      <a:r>
                        <a:rPr sz="2000" b="1" spc="-195" dirty="0">
                          <a:latin typeface="Arial"/>
                          <a:cs typeface="Arial"/>
                        </a:rPr>
                        <a:t>is </a:t>
                      </a:r>
                      <a:r>
                        <a:rPr sz="2000" b="1" spc="-130" dirty="0">
                          <a:solidFill>
                            <a:srgbClr val="FF0000"/>
                          </a:solidFill>
                          <a:latin typeface="Arial"/>
                          <a:cs typeface="Arial"/>
                        </a:rPr>
                        <a:t>applicable </a:t>
                      </a:r>
                      <a:r>
                        <a:rPr sz="2000" b="1" spc="-75" dirty="0">
                          <a:solidFill>
                            <a:srgbClr val="FF0000"/>
                          </a:solidFill>
                          <a:latin typeface="Arial"/>
                          <a:cs typeface="Arial"/>
                        </a:rPr>
                        <a:t>to </a:t>
                      </a:r>
                      <a:r>
                        <a:rPr sz="2000" b="1" spc="-140" dirty="0">
                          <a:solidFill>
                            <a:srgbClr val="FF0000"/>
                          </a:solidFill>
                          <a:latin typeface="Arial"/>
                          <a:cs typeface="Arial"/>
                        </a:rPr>
                        <a:t>phenomena </a:t>
                      </a:r>
                      <a:r>
                        <a:rPr sz="2000" b="1" spc="-65" dirty="0">
                          <a:solidFill>
                            <a:srgbClr val="FF0000"/>
                          </a:solidFill>
                          <a:latin typeface="Arial"/>
                          <a:cs typeface="Arial"/>
                        </a:rPr>
                        <a:t>that </a:t>
                      </a:r>
                      <a:r>
                        <a:rPr sz="2000" b="1" spc="-190" dirty="0">
                          <a:solidFill>
                            <a:srgbClr val="FF0000"/>
                          </a:solidFill>
                          <a:latin typeface="Arial"/>
                          <a:cs typeface="Arial"/>
                        </a:rPr>
                        <a:t>can  </a:t>
                      </a:r>
                      <a:r>
                        <a:rPr sz="2000" b="1" spc="-125" dirty="0">
                          <a:solidFill>
                            <a:srgbClr val="FF0000"/>
                          </a:solidFill>
                          <a:latin typeface="Arial"/>
                          <a:cs typeface="Arial"/>
                        </a:rPr>
                        <a:t>be </a:t>
                      </a:r>
                      <a:r>
                        <a:rPr sz="2000" b="1" spc="-175" dirty="0">
                          <a:solidFill>
                            <a:srgbClr val="FF0000"/>
                          </a:solidFill>
                          <a:latin typeface="Arial"/>
                          <a:cs typeface="Arial"/>
                        </a:rPr>
                        <a:t>expressed </a:t>
                      </a:r>
                      <a:r>
                        <a:rPr sz="2000" b="1" spc="-110" dirty="0">
                          <a:solidFill>
                            <a:srgbClr val="FF0000"/>
                          </a:solidFill>
                          <a:latin typeface="Arial"/>
                          <a:cs typeface="Arial"/>
                        </a:rPr>
                        <a:t>in </a:t>
                      </a:r>
                      <a:r>
                        <a:rPr sz="2000" b="1" spc="-130" dirty="0">
                          <a:solidFill>
                            <a:srgbClr val="FF0000"/>
                          </a:solidFill>
                          <a:latin typeface="Arial"/>
                          <a:cs typeface="Arial"/>
                        </a:rPr>
                        <a:t>terms </a:t>
                      </a:r>
                      <a:r>
                        <a:rPr sz="2000" b="1" spc="-90" dirty="0">
                          <a:solidFill>
                            <a:srgbClr val="FF0000"/>
                          </a:solidFill>
                          <a:latin typeface="Arial"/>
                          <a:cs typeface="Arial"/>
                        </a:rPr>
                        <a:t>of</a:t>
                      </a:r>
                      <a:r>
                        <a:rPr sz="2000" b="1" spc="-15" dirty="0">
                          <a:solidFill>
                            <a:srgbClr val="FF0000"/>
                          </a:solidFill>
                          <a:latin typeface="Arial"/>
                          <a:cs typeface="Arial"/>
                        </a:rPr>
                        <a:t> </a:t>
                      </a:r>
                      <a:r>
                        <a:rPr sz="2000" b="1" spc="-100" dirty="0">
                          <a:solidFill>
                            <a:srgbClr val="FF0000"/>
                          </a:solidFill>
                          <a:latin typeface="Arial"/>
                          <a:cs typeface="Arial"/>
                        </a:rPr>
                        <a:t>quantity</a:t>
                      </a:r>
                      <a:r>
                        <a:rPr sz="2000" b="1" spc="-100" dirty="0">
                          <a:latin typeface="Arial"/>
                          <a:cs typeface="Arial"/>
                        </a:rPr>
                        <a:t>.</a:t>
                      </a:r>
                      <a:endParaRPr sz="2000" dirty="0">
                        <a:latin typeface="Arial"/>
                        <a:cs typeface="Arial"/>
                      </a:endParaRPr>
                    </a:p>
                    <a:p>
                      <a:pPr>
                        <a:lnSpc>
                          <a:spcPct val="100000"/>
                        </a:lnSpc>
                        <a:spcBef>
                          <a:spcPts val="40"/>
                        </a:spcBef>
                        <a:buFont typeface="Arial"/>
                        <a:buChar char="•"/>
                      </a:pPr>
                      <a:endParaRPr sz="2000" dirty="0">
                        <a:latin typeface="Times New Roman"/>
                        <a:cs typeface="Times New Roman"/>
                      </a:endParaRPr>
                    </a:p>
                    <a:p>
                      <a:pPr marL="98425" marR="75565" algn="just">
                        <a:lnSpc>
                          <a:spcPct val="100000"/>
                        </a:lnSpc>
                        <a:buSzPct val="95000"/>
                        <a:buFont typeface="Arial"/>
                        <a:buChar char="•"/>
                        <a:tabLst>
                          <a:tab pos="188595" algn="l"/>
                        </a:tabLst>
                      </a:pPr>
                      <a:r>
                        <a:rPr sz="2000" b="1" spc="5" dirty="0">
                          <a:latin typeface="Arial"/>
                          <a:cs typeface="Arial"/>
                        </a:rPr>
                        <a:t>It </a:t>
                      </a:r>
                      <a:r>
                        <a:rPr sz="2000" b="1" spc="-150" dirty="0">
                          <a:latin typeface="Arial"/>
                          <a:cs typeface="Arial"/>
                        </a:rPr>
                        <a:t>usually </a:t>
                      </a:r>
                      <a:r>
                        <a:rPr sz="2000" b="1" spc="-160" dirty="0">
                          <a:solidFill>
                            <a:srgbClr val="FF0000"/>
                          </a:solidFill>
                          <a:latin typeface="Arial"/>
                          <a:cs typeface="Arial"/>
                        </a:rPr>
                        <a:t>involves </a:t>
                      </a:r>
                      <a:r>
                        <a:rPr sz="2000" b="1" spc="-145" dirty="0">
                          <a:solidFill>
                            <a:srgbClr val="FF0000"/>
                          </a:solidFill>
                          <a:latin typeface="Arial"/>
                          <a:cs typeface="Arial"/>
                        </a:rPr>
                        <a:t>collecting and  converting </a:t>
                      </a:r>
                      <a:r>
                        <a:rPr sz="2000" b="1" spc="-110" dirty="0">
                          <a:solidFill>
                            <a:srgbClr val="FF0000"/>
                          </a:solidFill>
                          <a:latin typeface="Arial"/>
                          <a:cs typeface="Arial"/>
                        </a:rPr>
                        <a:t>data </a:t>
                      </a:r>
                      <a:r>
                        <a:rPr sz="2000" b="1" spc="-100" dirty="0">
                          <a:solidFill>
                            <a:srgbClr val="FF0000"/>
                          </a:solidFill>
                          <a:latin typeface="Arial"/>
                          <a:cs typeface="Arial"/>
                        </a:rPr>
                        <a:t>into </a:t>
                      </a:r>
                      <a:r>
                        <a:rPr sz="2000" b="1" spc="-130" dirty="0">
                          <a:solidFill>
                            <a:srgbClr val="FF0000"/>
                          </a:solidFill>
                          <a:latin typeface="Arial"/>
                          <a:cs typeface="Arial"/>
                        </a:rPr>
                        <a:t>numerical </a:t>
                      </a:r>
                      <a:r>
                        <a:rPr sz="2000" b="1" spc="-110" dirty="0">
                          <a:solidFill>
                            <a:srgbClr val="FF0000"/>
                          </a:solidFill>
                          <a:latin typeface="Arial"/>
                          <a:cs typeface="Arial"/>
                        </a:rPr>
                        <a:t>form </a:t>
                      </a:r>
                      <a:r>
                        <a:rPr sz="2000" b="1" spc="-240" dirty="0">
                          <a:latin typeface="Arial"/>
                          <a:cs typeface="Arial"/>
                        </a:rPr>
                        <a:t>so  </a:t>
                      </a:r>
                      <a:r>
                        <a:rPr sz="2000" b="1" spc="-65" dirty="0">
                          <a:latin typeface="Arial"/>
                          <a:cs typeface="Arial"/>
                        </a:rPr>
                        <a:t>that </a:t>
                      </a:r>
                      <a:r>
                        <a:rPr sz="2000" b="1" spc="-130" dirty="0">
                          <a:solidFill>
                            <a:srgbClr val="FF0000"/>
                          </a:solidFill>
                          <a:latin typeface="Arial"/>
                          <a:cs typeface="Arial"/>
                        </a:rPr>
                        <a:t>statistical </a:t>
                      </a:r>
                      <a:r>
                        <a:rPr sz="2000" b="1" spc="-150" dirty="0">
                          <a:solidFill>
                            <a:srgbClr val="FF0000"/>
                          </a:solidFill>
                          <a:latin typeface="Arial"/>
                          <a:cs typeface="Arial"/>
                        </a:rPr>
                        <a:t>calculations </a:t>
                      </a:r>
                      <a:r>
                        <a:rPr sz="2000" b="1" spc="-195" dirty="0">
                          <a:latin typeface="Arial"/>
                          <a:cs typeface="Arial"/>
                        </a:rPr>
                        <a:t>can </a:t>
                      </a:r>
                      <a:r>
                        <a:rPr sz="2000" b="1" spc="-125" dirty="0">
                          <a:latin typeface="Arial"/>
                          <a:cs typeface="Arial"/>
                        </a:rPr>
                        <a:t>be </a:t>
                      </a:r>
                      <a:r>
                        <a:rPr sz="2000" b="1" spc="-140" dirty="0">
                          <a:latin typeface="Arial"/>
                          <a:cs typeface="Arial"/>
                        </a:rPr>
                        <a:t>made  and </a:t>
                      </a:r>
                      <a:r>
                        <a:rPr sz="2000" b="1" spc="-185" dirty="0">
                          <a:latin typeface="Arial"/>
                          <a:cs typeface="Arial"/>
                        </a:rPr>
                        <a:t>conclusions</a:t>
                      </a:r>
                      <a:r>
                        <a:rPr sz="2000" b="1" spc="-114" dirty="0">
                          <a:latin typeface="Arial"/>
                          <a:cs typeface="Arial"/>
                        </a:rPr>
                        <a:t> </a:t>
                      </a:r>
                      <a:r>
                        <a:rPr sz="2000" b="1" spc="-110" dirty="0">
                          <a:latin typeface="Arial"/>
                          <a:cs typeface="Arial"/>
                        </a:rPr>
                        <a:t>drawn.</a:t>
                      </a:r>
                      <a:endParaRPr sz="2000" dirty="0">
                        <a:latin typeface="Arial"/>
                        <a:cs typeface="Arial"/>
                      </a:endParaRPr>
                    </a:p>
                    <a:p>
                      <a:pPr>
                        <a:lnSpc>
                          <a:spcPct val="100000"/>
                        </a:lnSpc>
                        <a:spcBef>
                          <a:spcPts val="50"/>
                        </a:spcBef>
                        <a:buFont typeface="Arial"/>
                        <a:buChar char="•"/>
                      </a:pPr>
                      <a:endParaRPr sz="2000" dirty="0">
                        <a:latin typeface="Times New Roman"/>
                        <a:cs typeface="Times New Roman"/>
                      </a:endParaRPr>
                    </a:p>
                    <a:p>
                      <a:pPr marL="98425" marR="74930" algn="just">
                        <a:lnSpc>
                          <a:spcPct val="100000"/>
                        </a:lnSpc>
                        <a:buSzPct val="95000"/>
                        <a:buFont typeface="Arial"/>
                        <a:buChar char="•"/>
                        <a:tabLst>
                          <a:tab pos="188595" algn="l"/>
                        </a:tabLst>
                      </a:pPr>
                      <a:r>
                        <a:rPr sz="2000" b="1" spc="-155" dirty="0">
                          <a:latin typeface="Arial"/>
                          <a:cs typeface="Arial"/>
                        </a:rPr>
                        <a:t>Example- </a:t>
                      </a:r>
                      <a:r>
                        <a:rPr sz="2000" b="1" spc="-155" dirty="0">
                          <a:solidFill>
                            <a:srgbClr val="FF0000"/>
                          </a:solidFill>
                          <a:latin typeface="Arial"/>
                          <a:cs typeface="Arial"/>
                        </a:rPr>
                        <a:t>Total </a:t>
                      </a:r>
                      <a:r>
                        <a:rPr sz="2000" b="1" spc="-185" dirty="0">
                          <a:solidFill>
                            <a:srgbClr val="FF0000"/>
                          </a:solidFill>
                          <a:latin typeface="Arial"/>
                          <a:cs typeface="Arial"/>
                        </a:rPr>
                        <a:t>sales </a:t>
                      </a:r>
                      <a:r>
                        <a:rPr sz="2000" b="1" spc="-90" dirty="0">
                          <a:solidFill>
                            <a:srgbClr val="FF0000"/>
                          </a:solidFill>
                          <a:latin typeface="Arial"/>
                          <a:cs typeface="Arial"/>
                        </a:rPr>
                        <a:t>of </a:t>
                      </a:r>
                      <a:r>
                        <a:rPr sz="2000" b="1" spc="-185" dirty="0">
                          <a:solidFill>
                            <a:srgbClr val="FF0000"/>
                          </a:solidFill>
                          <a:latin typeface="Arial"/>
                          <a:cs typeface="Arial"/>
                        </a:rPr>
                        <a:t>soap </a:t>
                      </a:r>
                      <a:r>
                        <a:rPr sz="2000" b="1" spc="-135" dirty="0">
                          <a:solidFill>
                            <a:srgbClr val="FF0000"/>
                          </a:solidFill>
                          <a:latin typeface="Arial"/>
                          <a:cs typeface="Arial"/>
                        </a:rPr>
                        <a:t>industry </a:t>
                      </a:r>
                      <a:r>
                        <a:rPr sz="2000" b="1" spc="-135" dirty="0">
                          <a:latin typeface="Arial"/>
                          <a:cs typeface="Arial"/>
                        </a:rPr>
                        <a:t> </a:t>
                      </a:r>
                      <a:r>
                        <a:rPr sz="2000" b="1" spc="-110" dirty="0">
                          <a:latin typeface="Arial"/>
                          <a:cs typeface="Arial"/>
                        </a:rPr>
                        <a:t>in </a:t>
                      </a:r>
                      <a:r>
                        <a:rPr sz="2000" b="1" spc="-135" dirty="0">
                          <a:latin typeface="Arial"/>
                          <a:cs typeface="Arial"/>
                        </a:rPr>
                        <a:t>terms </a:t>
                      </a:r>
                      <a:r>
                        <a:rPr sz="2000" b="1" spc="-90" dirty="0">
                          <a:latin typeface="Arial"/>
                          <a:cs typeface="Arial"/>
                        </a:rPr>
                        <a:t>of </a:t>
                      </a:r>
                      <a:r>
                        <a:rPr sz="2000" b="1" spc="-155" dirty="0">
                          <a:latin typeface="Arial"/>
                          <a:cs typeface="Arial"/>
                        </a:rPr>
                        <a:t>rupees </a:t>
                      </a:r>
                      <a:r>
                        <a:rPr lang="en-US" sz="2000" b="1" spc="-155" dirty="0" smtClean="0">
                          <a:latin typeface="Arial"/>
                          <a:cs typeface="Arial"/>
                        </a:rPr>
                        <a:t>,</a:t>
                      </a:r>
                      <a:r>
                        <a:rPr sz="2000" b="1" spc="-195" dirty="0" smtClean="0">
                          <a:latin typeface="Arial"/>
                          <a:cs typeface="Arial"/>
                        </a:rPr>
                        <a:t>cores </a:t>
                      </a:r>
                      <a:r>
                        <a:rPr sz="2000" b="1" spc="-140" dirty="0">
                          <a:latin typeface="Arial"/>
                          <a:cs typeface="Arial"/>
                        </a:rPr>
                        <a:t>and </a:t>
                      </a:r>
                      <a:r>
                        <a:rPr sz="2000" b="1" spc="-110" dirty="0">
                          <a:latin typeface="Arial"/>
                          <a:cs typeface="Arial"/>
                        </a:rPr>
                        <a:t>or  </a:t>
                      </a:r>
                      <a:r>
                        <a:rPr sz="2000" b="1" spc="-100" dirty="0">
                          <a:latin typeface="Arial"/>
                          <a:cs typeface="Arial"/>
                        </a:rPr>
                        <a:t>quantity </a:t>
                      </a:r>
                      <a:r>
                        <a:rPr sz="2000" b="1" spc="-110" dirty="0">
                          <a:latin typeface="Arial"/>
                          <a:cs typeface="Arial"/>
                        </a:rPr>
                        <a:t>in </a:t>
                      </a:r>
                      <a:r>
                        <a:rPr sz="2000" b="1" spc="-135" dirty="0">
                          <a:latin typeface="Arial"/>
                          <a:cs typeface="Arial"/>
                        </a:rPr>
                        <a:t>terms </a:t>
                      </a:r>
                      <a:r>
                        <a:rPr sz="2000" b="1" spc="-90" dirty="0">
                          <a:latin typeface="Arial"/>
                          <a:cs typeface="Arial"/>
                        </a:rPr>
                        <a:t>of </a:t>
                      </a:r>
                      <a:r>
                        <a:rPr sz="2000" b="1" spc="-165" dirty="0">
                          <a:latin typeface="Arial"/>
                          <a:cs typeface="Arial"/>
                        </a:rPr>
                        <a:t>lakhs </a:t>
                      </a:r>
                      <a:r>
                        <a:rPr sz="2000" b="1" spc="-145" dirty="0">
                          <a:latin typeface="Arial"/>
                          <a:cs typeface="Arial"/>
                        </a:rPr>
                        <a:t>tones </a:t>
                      </a:r>
                      <a:r>
                        <a:rPr sz="2000" b="1" spc="-95" dirty="0">
                          <a:latin typeface="Arial"/>
                          <a:cs typeface="Arial"/>
                        </a:rPr>
                        <a:t>for  </a:t>
                      </a:r>
                      <a:r>
                        <a:rPr sz="2000" b="1" spc="-110" dirty="0">
                          <a:latin typeface="Arial"/>
                          <a:cs typeface="Arial"/>
                        </a:rPr>
                        <a:t>particular </a:t>
                      </a:r>
                      <a:r>
                        <a:rPr sz="2000" b="1" spc="-140" dirty="0">
                          <a:latin typeface="Arial"/>
                          <a:cs typeface="Arial"/>
                        </a:rPr>
                        <a:t>year, </a:t>
                      </a:r>
                      <a:r>
                        <a:rPr sz="2000" b="1" spc="-215" dirty="0">
                          <a:latin typeface="Arial"/>
                          <a:cs typeface="Arial"/>
                        </a:rPr>
                        <a:t>say </a:t>
                      </a:r>
                      <a:r>
                        <a:rPr sz="2000" b="1" spc="-125" dirty="0" smtClean="0">
                          <a:latin typeface="Arial"/>
                          <a:cs typeface="Arial"/>
                        </a:rPr>
                        <a:t>20</a:t>
                      </a:r>
                      <a:r>
                        <a:rPr lang="en-US" sz="2000" b="1" spc="-125" dirty="0" smtClean="0">
                          <a:latin typeface="Arial"/>
                          <a:cs typeface="Arial"/>
                        </a:rPr>
                        <a:t>08</a:t>
                      </a:r>
                      <a:r>
                        <a:rPr sz="2000" b="1" spc="-125" dirty="0" smtClean="0">
                          <a:latin typeface="Arial"/>
                          <a:cs typeface="Arial"/>
                        </a:rPr>
                        <a:t>,</a:t>
                      </a:r>
                      <a:r>
                        <a:rPr lang="en-US" sz="2000" b="1" spc="-125" dirty="0" smtClean="0">
                          <a:latin typeface="Arial"/>
                          <a:cs typeface="Arial"/>
                        </a:rPr>
                        <a:t> </a:t>
                      </a:r>
                      <a:r>
                        <a:rPr sz="2000" b="1" spc="-125" dirty="0" smtClean="0">
                          <a:latin typeface="Arial"/>
                          <a:cs typeface="Arial"/>
                        </a:rPr>
                        <a:t>could </a:t>
                      </a:r>
                      <a:r>
                        <a:rPr sz="2000" b="1" spc="-125" dirty="0">
                          <a:latin typeface="Arial"/>
                          <a:cs typeface="Arial"/>
                        </a:rPr>
                        <a:t>be  </a:t>
                      </a:r>
                      <a:r>
                        <a:rPr sz="2000" b="1" spc="-145" dirty="0" smtClean="0">
                          <a:latin typeface="Arial"/>
                          <a:cs typeface="Arial"/>
                        </a:rPr>
                        <a:t>researche</a:t>
                      </a:r>
                      <a:r>
                        <a:rPr lang="en-US" sz="2000" b="1" spc="-145" dirty="0" smtClean="0">
                          <a:latin typeface="Arial"/>
                          <a:cs typeface="Arial"/>
                        </a:rPr>
                        <a:t>d.</a:t>
                      </a:r>
                      <a:endParaRPr sz="2000" dirty="0">
                        <a:latin typeface="Arial"/>
                        <a:cs typeface="Arial"/>
                      </a:endParaRPr>
                    </a:p>
                    <a:p>
                      <a:pPr marL="20955">
                        <a:lnSpc>
                          <a:spcPts val="1864"/>
                        </a:lnSpc>
                        <a:tabLst>
                          <a:tab pos="3912870" algn="l"/>
                        </a:tabLst>
                      </a:pPr>
                      <a:r>
                        <a:rPr sz="1600" spc="30" dirty="0">
                          <a:solidFill>
                            <a:srgbClr val="888888"/>
                          </a:solidFill>
                          <a:latin typeface="Arial"/>
                          <a:cs typeface="Arial"/>
                        </a:rPr>
                        <a:t>f</a:t>
                      </a:r>
                      <a:r>
                        <a:rPr sz="1600" spc="-90" dirty="0">
                          <a:solidFill>
                            <a:srgbClr val="888888"/>
                          </a:solidFill>
                          <a:latin typeface="Arial"/>
                          <a:cs typeface="Arial"/>
                        </a:rPr>
                        <a:t> </a:t>
                      </a:r>
                      <a:r>
                        <a:rPr sz="1600" b="1" spc="-742" baseline="-15277" dirty="0">
                          <a:latin typeface="Arial"/>
                          <a:cs typeface="Arial"/>
                        </a:rPr>
                        <a:t>m</a:t>
                      </a:r>
                      <a:r>
                        <a:rPr sz="1600" spc="-495" dirty="0">
                          <a:solidFill>
                            <a:srgbClr val="888888"/>
                          </a:solidFill>
                          <a:latin typeface="Arial"/>
                          <a:cs typeface="Arial"/>
                        </a:rPr>
                        <a:t>Res</a:t>
                      </a:r>
                      <a:r>
                        <a:rPr sz="1600" b="1" spc="-742" baseline="-15277" dirty="0">
                          <a:latin typeface="Arial"/>
                          <a:cs typeface="Arial"/>
                        </a:rPr>
                        <a:t>a</a:t>
                      </a:r>
                      <a:r>
                        <a:rPr sz="1600" spc="-495" dirty="0">
                          <a:solidFill>
                            <a:srgbClr val="888888"/>
                          </a:solidFill>
                          <a:latin typeface="Arial"/>
                          <a:cs typeface="Arial"/>
                        </a:rPr>
                        <a:t>ea</a:t>
                      </a:r>
                      <a:r>
                        <a:rPr sz="1600" b="1" spc="-742" baseline="-15277" dirty="0">
                          <a:latin typeface="Arial"/>
                          <a:cs typeface="Arial"/>
                        </a:rPr>
                        <a:t>d</a:t>
                      </a:r>
                      <a:r>
                        <a:rPr sz="1600" spc="-495" dirty="0">
                          <a:solidFill>
                            <a:srgbClr val="888888"/>
                          </a:solidFill>
                          <a:latin typeface="Arial"/>
                          <a:cs typeface="Arial"/>
                        </a:rPr>
                        <a:t>rc</a:t>
                      </a:r>
                      <a:r>
                        <a:rPr sz="1600" b="1" spc="-742" baseline="-15277" dirty="0">
                          <a:latin typeface="Arial"/>
                          <a:cs typeface="Arial"/>
                        </a:rPr>
                        <a:t>e</a:t>
                      </a:r>
                      <a:r>
                        <a:rPr sz="1600" spc="-495" dirty="0">
                          <a:solidFill>
                            <a:srgbClr val="888888"/>
                          </a:solidFill>
                          <a:latin typeface="Arial"/>
                          <a:cs typeface="Arial"/>
                        </a:rPr>
                        <a:t>h</a:t>
                      </a:r>
                      <a:r>
                        <a:rPr sz="1600" spc="-75" dirty="0">
                          <a:solidFill>
                            <a:srgbClr val="888888"/>
                          </a:solidFill>
                          <a:latin typeface="Arial"/>
                          <a:cs typeface="Arial"/>
                        </a:rPr>
                        <a:t> </a:t>
                      </a:r>
                      <a:r>
                        <a:rPr sz="1600" b="1" spc="-442" baseline="-15277" dirty="0">
                          <a:latin typeface="Arial"/>
                          <a:cs typeface="Arial"/>
                        </a:rPr>
                        <a:t>.</a:t>
                      </a:r>
                      <a:r>
                        <a:rPr sz="1600" spc="-295" dirty="0">
                          <a:solidFill>
                            <a:srgbClr val="888888"/>
                          </a:solidFill>
                          <a:latin typeface="Arial"/>
                          <a:cs typeface="Arial"/>
                        </a:rPr>
                        <a:t>(	</a:t>
                      </a:r>
                      <a:r>
                        <a:rPr sz="1600" spc="-60" dirty="0">
                          <a:solidFill>
                            <a:srgbClr val="888888"/>
                          </a:solidFill>
                          <a:latin typeface="Arial"/>
                          <a:cs typeface="Arial"/>
                        </a:rPr>
                        <a:t>6</a:t>
                      </a:r>
                      <a:endParaRPr sz="1600" dirty="0">
                        <a:latin typeface="Arial"/>
                        <a:cs typeface="Arial"/>
                      </a:endParaRPr>
                    </a:p>
                  </a:txBody>
                  <a:tcPr marL="0" marR="0" marT="29844" marB="0">
                    <a:lnL w="12700">
                      <a:solidFill>
                        <a:srgbClr val="000000"/>
                      </a:solidFill>
                      <a:prstDash val="solid"/>
                    </a:lnL>
                    <a:lnR w="12700">
                      <a:solidFill>
                        <a:srgbClr val="000000"/>
                      </a:solidFill>
                      <a:prstDash val="solid"/>
                    </a:lnR>
                    <a:lnB w="12700">
                      <a:solidFill>
                        <a:srgbClr val="000000"/>
                      </a:solidFill>
                      <a:prstDash val="solid"/>
                    </a:lnB>
                    <a:solidFill>
                      <a:srgbClr val="CACACA"/>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81000"/>
            <a:ext cx="4572000" cy="5943600"/>
          </a:xfrm>
        </p:spPr>
        <p:txBody>
          <a:bodyPr>
            <a:normAutofit fontScale="55000" lnSpcReduction="20000"/>
          </a:bodyPr>
          <a:lstStyle/>
          <a:p>
            <a:pPr marL="440690" marR="75565" indent="-342900" algn="just">
              <a:spcBef>
                <a:spcPts val="240"/>
              </a:spcBef>
              <a:buClrTx/>
              <a:buSzTx/>
              <a:buNone/>
              <a:tabLst>
                <a:tab pos="440690" algn="l"/>
              </a:tabLst>
              <a:defRPr/>
            </a:pPr>
            <a:r>
              <a:rPr lang="en-US" sz="3300" b="1" spc="-450" dirty="0" smtClean="0">
                <a:latin typeface="Arial"/>
                <a:cs typeface="Arial"/>
              </a:rPr>
              <a:t>C           O             N       C          E          P     T                U      AL            R          E    S              E    A        R   C      H</a:t>
            </a:r>
            <a:endParaRPr lang="en-US" sz="3300" dirty="0" smtClean="0">
              <a:latin typeface="Arial"/>
              <a:cs typeface="Arial"/>
            </a:endParaRPr>
          </a:p>
          <a:p>
            <a:pPr marL="440690" marR="75565" indent="-342900" algn="just">
              <a:lnSpc>
                <a:spcPct val="100000"/>
              </a:lnSpc>
              <a:spcBef>
                <a:spcPts val="240"/>
              </a:spcBef>
              <a:buNone/>
              <a:tabLst>
                <a:tab pos="440690" algn="l"/>
              </a:tabLst>
            </a:pPr>
            <a:endParaRPr lang="en-US" sz="3300" b="1" spc="-180" dirty="0" smtClean="0">
              <a:latin typeface="Arial"/>
              <a:cs typeface="Arial"/>
            </a:endParaRPr>
          </a:p>
          <a:p>
            <a:pPr marL="440690" marR="75565" indent="-342900" algn="just">
              <a:lnSpc>
                <a:spcPct val="100000"/>
              </a:lnSpc>
              <a:spcBef>
                <a:spcPts val="240"/>
              </a:spcBef>
              <a:buAutoNum type="arabicPeriod"/>
              <a:tabLst>
                <a:tab pos="440690" algn="l"/>
              </a:tabLst>
            </a:pPr>
            <a:r>
              <a:rPr lang="en-US" sz="3300" spc="-180" dirty="0" smtClean="0">
                <a:latin typeface="Arial Rounded MT Bold" pitchFamily="34" charset="0"/>
                <a:cs typeface="Arial"/>
              </a:rPr>
              <a:t>Research </a:t>
            </a:r>
            <a:r>
              <a:rPr lang="en-US" sz="3300" spc="-90" dirty="0" smtClean="0">
                <a:latin typeface="Arial Rounded MT Bold" pitchFamily="34" charset="0"/>
                <a:cs typeface="Arial"/>
              </a:rPr>
              <a:t>related </a:t>
            </a:r>
            <a:r>
              <a:rPr lang="en-US" sz="3300" spc="-65" dirty="0" smtClean="0">
                <a:latin typeface="Arial Rounded MT Bold" pitchFamily="34" charset="0"/>
                <a:cs typeface="Arial"/>
              </a:rPr>
              <a:t>to </a:t>
            </a:r>
            <a:r>
              <a:rPr lang="en-US" sz="3300" spc="-170" dirty="0" smtClean="0">
                <a:latin typeface="Arial Rounded MT Bold" pitchFamily="34" charset="0"/>
                <a:cs typeface="Arial"/>
              </a:rPr>
              <a:t>some </a:t>
            </a:r>
            <a:r>
              <a:rPr lang="en-US" sz="3300" spc="-130" dirty="0" smtClean="0">
                <a:latin typeface="Arial Rounded MT Bold" pitchFamily="34" charset="0"/>
                <a:cs typeface="Arial"/>
              </a:rPr>
              <a:t>abstract </a:t>
            </a:r>
            <a:r>
              <a:rPr lang="en-US" sz="3300" spc="-110" dirty="0" smtClean="0">
                <a:latin typeface="Arial Rounded MT Bold" pitchFamily="34" charset="0"/>
                <a:cs typeface="Arial"/>
              </a:rPr>
              <a:t>idea  </a:t>
            </a:r>
            <a:r>
              <a:rPr lang="en-US" sz="3300" spc="-100" dirty="0" smtClean="0">
                <a:latin typeface="Arial Rounded MT Bold" pitchFamily="34" charset="0"/>
                <a:cs typeface="Arial"/>
              </a:rPr>
              <a:t>or </a:t>
            </a:r>
            <a:r>
              <a:rPr lang="en-US" sz="3300" spc="-95" dirty="0" smtClean="0">
                <a:latin typeface="Arial Rounded MT Bold" pitchFamily="34" charset="0"/>
                <a:cs typeface="Arial"/>
              </a:rPr>
              <a:t>theory (concepts that need to be visualized, as they cannot be illustrated through concrete (real) examples) </a:t>
            </a:r>
            <a:r>
              <a:rPr lang="en-US" sz="3300" spc="-125" dirty="0" smtClean="0">
                <a:latin typeface="Arial Rounded MT Bold" pitchFamily="34" charset="0"/>
                <a:cs typeface="Arial"/>
              </a:rPr>
              <a:t>generally </a:t>
            </a:r>
            <a:r>
              <a:rPr lang="en-US" sz="3300" spc="-170" dirty="0" smtClean="0">
                <a:latin typeface="Arial Rounded MT Bold" pitchFamily="34" charset="0"/>
                <a:cs typeface="Arial"/>
              </a:rPr>
              <a:t>used </a:t>
            </a:r>
            <a:r>
              <a:rPr lang="en-US" sz="3300" spc="-145" dirty="0" smtClean="0">
                <a:latin typeface="Arial Rounded MT Bold" pitchFamily="34" charset="0"/>
                <a:cs typeface="Arial"/>
              </a:rPr>
              <a:t>by philosophers  </a:t>
            </a:r>
            <a:r>
              <a:rPr lang="en-US" sz="3300" spc="-130" dirty="0" smtClean="0">
                <a:latin typeface="Arial Rounded MT Bold" pitchFamily="34" charset="0"/>
                <a:cs typeface="Arial"/>
              </a:rPr>
              <a:t>and </a:t>
            </a:r>
            <a:r>
              <a:rPr lang="en-US" sz="3300" spc="-125" dirty="0" smtClean="0">
                <a:latin typeface="Arial Rounded MT Bold" pitchFamily="34" charset="0"/>
                <a:cs typeface="Arial"/>
              </a:rPr>
              <a:t>thinkers </a:t>
            </a:r>
            <a:r>
              <a:rPr lang="en-US" sz="3300" spc="-70" dirty="0" smtClean="0">
                <a:latin typeface="Arial Rounded MT Bold" pitchFamily="34" charset="0"/>
                <a:cs typeface="Arial"/>
              </a:rPr>
              <a:t>to </a:t>
            </a:r>
            <a:r>
              <a:rPr lang="en-US" sz="3300" spc="-125" dirty="0" smtClean="0">
                <a:solidFill>
                  <a:srgbClr val="FF0000"/>
                </a:solidFill>
                <a:latin typeface="Arial Rounded MT Bold" pitchFamily="34" charset="0"/>
                <a:cs typeface="Arial"/>
              </a:rPr>
              <a:t>develop </a:t>
            </a:r>
            <a:r>
              <a:rPr lang="en-US" sz="3300" spc="-105" dirty="0" smtClean="0">
                <a:solidFill>
                  <a:srgbClr val="FF0000"/>
                </a:solidFill>
                <a:latin typeface="Arial Rounded MT Bold" pitchFamily="34" charset="0"/>
                <a:cs typeface="Arial"/>
              </a:rPr>
              <a:t>new </a:t>
            </a:r>
            <a:r>
              <a:rPr lang="en-US" sz="3300" spc="-165" dirty="0" smtClean="0">
                <a:solidFill>
                  <a:srgbClr val="FF0000"/>
                </a:solidFill>
                <a:latin typeface="Arial Rounded MT Bold" pitchFamily="34" charset="0"/>
                <a:cs typeface="Arial"/>
              </a:rPr>
              <a:t>concepts </a:t>
            </a:r>
            <a:r>
              <a:rPr lang="en-US" sz="3300" spc="-100" dirty="0" smtClean="0">
                <a:solidFill>
                  <a:srgbClr val="FF0000"/>
                </a:solidFill>
                <a:latin typeface="Arial Rounded MT Bold" pitchFamily="34" charset="0"/>
                <a:cs typeface="Arial"/>
              </a:rPr>
              <a:t>or  </a:t>
            </a:r>
            <a:r>
              <a:rPr lang="en-US" sz="3300" spc="-65" dirty="0" smtClean="0">
                <a:solidFill>
                  <a:srgbClr val="FF0000"/>
                </a:solidFill>
                <a:latin typeface="Arial Rounded MT Bold" pitchFamily="34" charset="0"/>
                <a:cs typeface="Arial"/>
              </a:rPr>
              <a:t>to </a:t>
            </a:r>
            <a:r>
              <a:rPr lang="en-US" sz="3300" spc="-80" dirty="0" smtClean="0">
                <a:solidFill>
                  <a:srgbClr val="FF0000"/>
                </a:solidFill>
                <a:latin typeface="Arial Rounded MT Bold" pitchFamily="34" charset="0"/>
                <a:cs typeface="Arial"/>
              </a:rPr>
              <a:t>reinterpret </a:t>
            </a:r>
            <a:r>
              <a:rPr lang="en-US" sz="3300" spc="-135" dirty="0" smtClean="0">
                <a:solidFill>
                  <a:srgbClr val="FF0000"/>
                </a:solidFill>
                <a:latin typeface="Arial Rounded MT Bold" pitchFamily="34" charset="0"/>
                <a:cs typeface="Arial"/>
              </a:rPr>
              <a:t>existing</a:t>
            </a:r>
            <a:r>
              <a:rPr lang="en-US" sz="3300" spc="-215" dirty="0" smtClean="0">
                <a:solidFill>
                  <a:srgbClr val="FF0000"/>
                </a:solidFill>
                <a:latin typeface="Arial Rounded MT Bold" pitchFamily="34" charset="0"/>
                <a:cs typeface="Arial"/>
              </a:rPr>
              <a:t> </a:t>
            </a:r>
            <a:r>
              <a:rPr lang="en-US" sz="3300" spc="-135" dirty="0" smtClean="0">
                <a:solidFill>
                  <a:srgbClr val="FF0000"/>
                </a:solidFill>
                <a:latin typeface="Arial Rounded MT Bold" pitchFamily="34" charset="0"/>
                <a:cs typeface="Arial"/>
              </a:rPr>
              <a:t>ones.</a:t>
            </a:r>
            <a:endParaRPr lang="en-US" sz="3300" dirty="0" smtClean="0">
              <a:latin typeface="Arial Rounded MT Bold" pitchFamily="34" charset="0"/>
              <a:cs typeface="Arial"/>
            </a:endParaRPr>
          </a:p>
          <a:p>
            <a:pPr>
              <a:lnSpc>
                <a:spcPct val="100000"/>
              </a:lnSpc>
              <a:spcBef>
                <a:spcPts val="35"/>
              </a:spcBef>
              <a:buFont typeface="Arial"/>
              <a:buAutoNum type="arabicPeriod"/>
            </a:pPr>
            <a:endParaRPr lang="en-US" sz="4400" dirty="0" smtClean="0">
              <a:latin typeface="Arial Rounded MT Bold" pitchFamily="34" charset="0"/>
              <a:cs typeface="Times New Roman"/>
            </a:endParaRPr>
          </a:p>
          <a:p>
            <a:pPr marL="440690" marR="75565" indent="-342900" algn="just">
              <a:lnSpc>
                <a:spcPct val="100000"/>
              </a:lnSpc>
              <a:buAutoNum type="arabicPeriod"/>
              <a:tabLst>
                <a:tab pos="440690" algn="l"/>
              </a:tabLst>
            </a:pPr>
            <a:r>
              <a:rPr lang="en-US" sz="3300" spc="-155" dirty="0" smtClean="0">
                <a:latin typeface="Arial Rounded MT Bold" pitchFamily="34" charset="0"/>
                <a:cs typeface="Arial"/>
              </a:rPr>
              <a:t>The </a:t>
            </a:r>
            <a:r>
              <a:rPr lang="en-US" sz="3300" spc="-135" dirty="0" smtClean="0">
                <a:latin typeface="Arial Rounded MT Bold" pitchFamily="34" charset="0"/>
                <a:cs typeface="Arial"/>
              </a:rPr>
              <a:t>researcher </a:t>
            </a:r>
            <a:r>
              <a:rPr lang="en-US" sz="3300" spc="-150" dirty="0" smtClean="0">
                <a:solidFill>
                  <a:srgbClr val="FF0000"/>
                </a:solidFill>
                <a:latin typeface="Arial Rounded MT Bold" pitchFamily="34" charset="0"/>
                <a:cs typeface="Arial"/>
              </a:rPr>
              <a:t>breaks </a:t>
            </a:r>
            <a:r>
              <a:rPr lang="en-US" sz="3300" spc="-125" dirty="0" smtClean="0">
                <a:solidFill>
                  <a:srgbClr val="FF0000"/>
                </a:solidFill>
                <a:latin typeface="Arial Rounded MT Bold" pitchFamily="34" charset="0"/>
                <a:cs typeface="Arial"/>
              </a:rPr>
              <a:t>down </a:t>
            </a:r>
            <a:r>
              <a:rPr lang="en-US" sz="3300" spc="-114" dirty="0" smtClean="0">
                <a:solidFill>
                  <a:srgbClr val="FF0000"/>
                </a:solidFill>
                <a:latin typeface="Arial Rounded MT Bold" pitchFamily="34" charset="0"/>
                <a:cs typeface="Arial"/>
              </a:rPr>
              <a:t>a </a:t>
            </a:r>
            <a:r>
              <a:rPr lang="en-US" sz="3300" spc="-100" dirty="0" smtClean="0">
                <a:solidFill>
                  <a:srgbClr val="FF0000"/>
                </a:solidFill>
                <a:latin typeface="Arial Rounded MT Bold" pitchFamily="34" charset="0"/>
                <a:cs typeface="Arial"/>
              </a:rPr>
              <a:t>theorem </a:t>
            </a:r>
            <a:r>
              <a:rPr lang="en-US" sz="3300" spc="-100" dirty="0" smtClean="0">
                <a:latin typeface="Arial Rounded MT Bold" pitchFamily="34" charset="0"/>
                <a:cs typeface="Arial"/>
              </a:rPr>
              <a:t> or </a:t>
            </a:r>
            <a:r>
              <a:rPr lang="en-US" sz="3300" spc="-145" dirty="0" smtClean="0">
                <a:latin typeface="Arial Rounded MT Bold" pitchFamily="34" charset="0"/>
                <a:cs typeface="Arial"/>
              </a:rPr>
              <a:t>concept </a:t>
            </a:r>
            <a:r>
              <a:rPr lang="en-US" sz="3300" spc="-90" dirty="0" smtClean="0">
                <a:latin typeface="Arial Rounded MT Bold" pitchFamily="34" charset="0"/>
                <a:cs typeface="Arial"/>
              </a:rPr>
              <a:t>into </a:t>
            </a:r>
            <a:r>
              <a:rPr lang="en-US" sz="3300" spc="-110" dirty="0" smtClean="0">
                <a:latin typeface="Arial Rounded MT Bold" pitchFamily="34" charset="0"/>
                <a:cs typeface="Arial"/>
              </a:rPr>
              <a:t>its </a:t>
            </a:r>
            <a:r>
              <a:rPr lang="en-US" sz="3300" spc="-114" dirty="0" smtClean="0">
                <a:latin typeface="Arial Rounded MT Bold" pitchFamily="34" charset="0"/>
                <a:cs typeface="Arial"/>
              </a:rPr>
              <a:t>constituent parts </a:t>
            </a:r>
            <a:r>
              <a:rPr lang="en-US" sz="3300" spc="-80" dirty="0" smtClean="0">
                <a:latin typeface="Arial Rounded MT Bold" pitchFamily="34" charset="0"/>
                <a:cs typeface="Arial"/>
              </a:rPr>
              <a:t>to  </a:t>
            </a:r>
            <a:r>
              <a:rPr lang="en-US" sz="3300" spc="-150" dirty="0" smtClean="0">
                <a:latin typeface="Arial Rounded MT Bold" pitchFamily="34" charset="0"/>
                <a:cs typeface="Arial"/>
              </a:rPr>
              <a:t>gain </a:t>
            </a:r>
            <a:r>
              <a:rPr lang="en-US" sz="3300" spc="-114" dirty="0" smtClean="0">
                <a:latin typeface="Arial Rounded MT Bold" pitchFamily="34" charset="0"/>
                <a:cs typeface="Arial"/>
              </a:rPr>
              <a:t>a </a:t>
            </a:r>
            <a:r>
              <a:rPr lang="en-US" sz="3300" spc="-70" dirty="0" smtClean="0">
                <a:latin typeface="Arial Rounded MT Bold" pitchFamily="34" charset="0"/>
                <a:cs typeface="Arial"/>
              </a:rPr>
              <a:t>better </a:t>
            </a:r>
            <a:r>
              <a:rPr lang="en-US" sz="3300" spc="-35" dirty="0" smtClean="0">
                <a:latin typeface="Arial Rounded MT Bold" pitchFamily="34" charset="0"/>
                <a:cs typeface="Arial"/>
              </a:rPr>
              <a:t>&amp; </a:t>
            </a:r>
            <a:r>
              <a:rPr lang="en-US" sz="3300" spc="-110" dirty="0" smtClean="0">
                <a:latin typeface="Arial Rounded MT Bold" pitchFamily="34" charset="0"/>
                <a:cs typeface="Arial"/>
              </a:rPr>
              <a:t>deeper </a:t>
            </a:r>
            <a:r>
              <a:rPr lang="en-US" sz="3300" spc="-140" dirty="0" smtClean="0">
                <a:latin typeface="Arial Rounded MT Bold" pitchFamily="34" charset="0"/>
                <a:cs typeface="Arial"/>
              </a:rPr>
              <a:t>understanding </a:t>
            </a:r>
            <a:r>
              <a:rPr lang="en-US" sz="3300" spc="-85" dirty="0" smtClean="0">
                <a:latin typeface="Arial Rounded MT Bold" pitchFamily="34" charset="0"/>
                <a:cs typeface="Arial"/>
              </a:rPr>
              <a:t>of  </a:t>
            </a:r>
            <a:r>
              <a:rPr lang="en-US" sz="3300" spc="-75" dirty="0" smtClean="0">
                <a:latin typeface="Arial Rounded MT Bold" pitchFamily="34" charset="0"/>
                <a:cs typeface="Arial"/>
              </a:rPr>
              <a:t>the </a:t>
            </a:r>
            <a:r>
              <a:rPr lang="en-US" sz="3300" spc="-180" dirty="0" smtClean="0">
                <a:latin typeface="Arial Rounded MT Bold" pitchFamily="34" charset="0"/>
                <a:cs typeface="Arial"/>
              </a:rPr>
              <a:t>issue </a:t>
            </a:r>
            <a:r>
              <a:rPr lang="en-US" sz="3300" spc="-160" dirty="0" smtClean="0">
                <a:latin typeface="Arial Rounded MT Bold" pitchFamily="34" charset="0"/>
                <a:cs typeface="Arial"/>
              </a:rPr>
              <a:t>concerning </a:t>
            </a:r>
            <a:r>
              <a:rPr lang="en-US" sz="3300" spc="-80" dirty="0" smtClean="0">
                <a:latin typeface="Arial Rounded MT Bold" pitchFamily="34" charset="0"/>
                <a:cs typeface="Arial"/>
              </a:rPr>
              <a:t>the </a:t>
            </a:r>
            <a:r>
              <a:rPr lang="en-US" sz="3300" spc="-90" dirty="0" smtClean="0">
                <a:latin typeface="Arial Rounded MT Bold" pitchFamily="34" charset="0"/>
                <a:cs typeface="Arial"/>
              </a:rPr>
              <a:t>theorem.  </a:t>
            </a:r>
            <a:r>
              <a:rPr lang="en-US" sz="3300" spc="-145" dirty="0" smtClean="0">
                <a:latin typeface="Arial Rounded MT Bold" pitchFamily="34" charset="0"/>
                <a:cs typeface="Arial"/>
              </a:rPr>
              <a:t>Conceptual </a:t>
            </a:r>
            <a:r>
              <a:rPr lang="en-US" sz="3300" spc="-150" dirty="0" smtClean="0">
                <a:latin typeface="Arial Rounded MT Bold" pitchFamily="34" charset="0"/>
                <a:cs typeface="Arial"/>
              </a:rPr>
              <a:t>research </a:t>
            </a:r>
            <a:r>
              <a:rPr lang="en-US" sz="3300" spc="-180" dirty="0" smtClean="0">
                <a:latin typeface="Arial Rounded MT Bold" pitchFamily="34" charset="0"/>
                <a:cs typeface="Arial"/>
              </a:rPr>
              <a:t>is </a:t>
            </a:r>
            <a:r>
              <a:rPr lang="en-US" sz="3300" spc="-114" dirty="0" smtClean="0">
                <a:latin typeface="Arial Rounded MT Bold" pitchFamily="34" charset="0"/>
                <a:cs typeface="Arial"/>
              </a:rPr>
              <a:t>a </a:t>
            </a:r>
            <a:r>
              <a:rPr lang="en-US" sz="3300" spc="-135" dirty="0" smtClean="0">
                <a:latin typeface="Arial Rounded MT Bold" pitchFamily="34" charset="0"/>
                <a:cs typeface="Arial"/>
              </a:rPr>
              <a:t>useful </a:t>
            </a:r>
            <a:r>
              <a:rPr lang="en-US" sz="3300" spc="-110" dirty="0" smtClean="0">
                <a:latin typeface="Arial Rounded MT Bold" pitchFamily="34" charset="0"/>
                <a:cs typeface="Arial"/>
              </a:rPr>
              <a:t>method  </a:t>
            </a:r>
            <a:r>
              <a:rPr lang="en-US" sz="3300" spc="-85" dirty="0" smtClean="0">
                <a:latin typeface="Arial Rounded MT Bold" pitchFamily="34" charset="0"/>
                <a:cs typeface="Arial"/>
              </a:rPr>
              <a:t>but </a:t>
            </a:r>
            <a:r>
              <a:rPr lang="en-US" sz="3300" spc="-150" dirty="0" smtClean="0">
                <a:latin typeface="Arial Rounded MT Bold" pitchFamily="34" charset="0"/>
                <a:cs typeface="Arial"/>
              </a:rPr>
              <a:t>should </a:t>
            </a:r>
            <a:r>
              <a:rPr lang="en-US" sz="3300" spc="-120" dirty="0" smtClean="0">
                <a:latin typeface="Arial Rounded MT Bold" pitchFamily="34" charset="0"/>
                <a:cs typeface="Arial"/>
              </a:rPr>
              <a:t>be </a:t>
            </a:r>
            <a:r>
              <a:rPr lang="en-US" sz="3300" spc="-170" dirty="0" smtClean="0">
                <a:latin typeface="Arial Rounded MT Bold" pitchFamily="34" charset="0"/>
                <a:cs typeface="Arial"/>
              </a:rPr>
              <a:t>used </a:t>
            </a:r>
            <a:r>
              <a:rPr lang="en-US" sz="3300" spc="-105" dirty="0" smtClean="0">
                <a:latin typeface="Arial Rounded MT Bold" pitchFamily="34" charset="0"/>
                <a:cs typeface="Arial"/>
              </a:rPr>
              <a:t>in </a:t>
            </a:r>
            <a:r>
              <a:rPr lang="en-US" sz="3300" spc="-130" dirty="0" smtClean="0">
                <a:latin typeface="Arial Rounded MT Bold" pitchFamily="34" charset="0"/>
                <a:cs typeface="Arial"/>
              </a:rPr>
              <a:t>conjunction </a:t>
            </a:r>
            <a:r>
              <a:rPr lang="en-US" sz="3300" spc="-60" dirty="0" smtClean="0">
                <a:latin typeface="Arial Rounded MT Bold" pitchFamily="34" charset="0"/>
                <a:cs typeface="Arial"/>
              </a:rPr>
              <a:t>with  </a:t>
            </a:r>
            <a:r>
              <a:rPr lang="en-US" sz="3300" spc="-85" dirty="0" smtClean="0">
                <a:latin typeface="Arial Rounded MT Bold" pitchFamily="34" charset="0"/>
                <a:cs typeface="Arial"/>
              </a:rPr>
              <a:t>other </a:t>
            </a:r>
            <a:r>
              <a:rPr lang="en-US" sz="3300" spc="-135" dirty="0" smtClean="0">
                <a:latin typeface="Arial Rounded MT Bold" pitchFamily="34" charset="0"/>
                <a:cs typeface="Arial"/>
              </a:rPr>
              <a:t>methods </a:t>
            </a:r>
            <a:r>
              <a:rPr lang="en-US" sz="3300" spc="-65" dirty="0" smtClean="0">
                <a:latin typeface="Arial Rounded MT Bold" pitchFamily="34" charset="0"/>
                <a:cs typeface="Arial"/>
              </a:rPr>
              <a:t>to </a:t>
            </a:r>
            <a:r>
              <a:rPr lang="en-US" sz="3300" spc="-145" dirty="0" smtClean="0">
                <a:latin typeface="Arial Rounded MT Bold" pitchFamily="34" charset="0"/>
                <a:cs typeface="Arial"/>
              </a:rPr>
              <a:t>produce </a:t>
            </a:r>
            <a:r>
              <a:rPr lang="en-US" sz="3300" spc="-70" dirty="0" smtClean="0">
                <a:latin typeface="Arial Rounded MT Bold" pitchFamily="34" charset="0"/>
                <a:cs typeface="Arial"/>
              </a:rPr>
              <a:t>better </a:t>
            </a:r>
            <a:r>
              <a:rPr lang="en-US" sz="3300" spc="-35" dirty="0" smtClean="0">
                <a:latin typeface="Arial Rounded MT Bold" pitchFamily="34" charset="0"/>
                <a:cs typeface="Arial"/>
              </a:rPr>
              <a:t>&amp;  </a:t>
            </a:r>
            <a:r>
              <a:rPr lang="en-US" sz="3300" spc="-125" dirty="0" smtClean="0">
                <a:latin typeface="Arial Rounded MT Bold" pitchFamily="34" charset="0"/>
                <a:cs typeface="Arial"/>
              </a:rPr>
              <a:t>understandable</a:t>
            </a:r>
            <a:r>
              <a:rPr lang="en-US" sz="3300" spc="-95" dirty="0" smtClean="0">
                <a:latin typeface="Arial Rounded MT Bold" pitchFamily="34" charset="0"/>
                <a:cs typeface="Arial"/>
              </a:rPr>
              <a:t> </a:t>
            </a:r>
            <a:r>
              <a:rPr lang="en-US" sz="3300" spc="-125" dirty="0" smtClean="0">
                <a:latin typeface="Arial Rounded MT Bold" pitchFamily="34" charset="0"/>
                <a:cs typeface="Arial"/>
              </a:rPr>
              <a:t>results.</a:t>
            </a:r>
            <a:endParaRPr lang="en-US" sz="2500" dirty="0" smtClean="0">
              <a:latin typeface="Arial Rounded MT Bold" pitchFamily="34" charset="0"/>
              <a:cs typeface="Arial"/>
            </a:endParaRPr>
          </a:p>
          <a:p>
            <a:pPr>
              <a:lnSpc>
                <a:spcPct val="100000"/>
              </a:lnSpc>
            </a:pPr>
            <a:endParaRPr lang="en-US" sz="2800" dirty="0" smtClean="0">
              <a:latin typeface="Arial Rounded MT Bold" pitchFamily="34" charset="0"/>
              <a:cs typeface="Times New Roman"/>
            </a:endParaRPr>
          </a:p>
          <a:p>
            <a:endParaRPr lang="en-US" dirty="0">
              <a:latin typeface="Arial Rounded MT Bold" pitchFamily="34" charset="0"/>
            </a:endParaRPr>
          </a:p>
        </p:txBody>
      </p:sp>
      <p:sp>
        <p:nvSpPr>
          <p:cNvPr id="4" name="Content Placeholder 3"/>
          <p:cNvSpPr>
            <a:spLocks noGrp="1"/>
          </p:cNvSpPr>
          <p:nvPr>
            <p:ph sz="half" idx="2"/>
          </p:nvPr>
        </p:nvSpPr>
        <p:spPr>
          <a:xfrm>
            <a:off x="4343400" y="381000"/>
            <a:ext cx="4800600" cy="6477000"/>
          </a:xfrm>
        </p:spPr>
        <p:txBody>
          <a:bodyPr>
            <a:noAutofit/>
          </a:bodyPr>
          <a:lstStyle/>
          <a:p>
            <a:pPr marL="441325" marR="74295" indent="-342900" algn="just">
              <a:lnSpc>
                <a:spcPct val="100000"/>
              </a:lnSpc>
              <a:spcBef>
                <a:spcPts val="240"/>
              </a:spcBef>
              <a:buAutoNum type="arabicPeriod"/>
              <a:tabLst>
                <a:tab pos="493395" algn="l"/>
              </a:tabLst>
            </a:pPr>
            <a:r>
              <a:rPr lang="en-US" sz="1600" spc="-180" dirty="0" smtClean="0">
                <a:latin typeface="Arial Rounded MT Bold" pitchFamily="34" charset="0"/>
                <a:cs typeface="Arial"/>
              </a:rPr>
              <a:t>EMPERICAL RESEARCH</a:t>
            </a:r>
          </a:p>
          <a:p>
            <a:pPr marL="441325" marR="74295" indent="-342900" algn="just">
              <a:lnSpc>
                <a:spcPct val="100000"/>
              </a:lnSpc>
              <a:spcBef>
                <a:spcPts val="240"/>
              </a:spcBef>
              <a:buAutoNum type="arabicPeriod"/>
              <a:tabLst>
                <a:tab pos="493395" algn="l"/>
              </a:tabLst>
            </a:pPr>
            <a:endParaRPr lang="en-US" sz="1600" spc="-180" dirty="0" smtClean="0">
              <a:latin typeface="Arial Rounded MT Bold" pitchFamily="34" charset="0"/>
              <a:cs typeface="Arial"/>
            </a:endParaRPr>
          </a:p>
          <a:p>
            <a:pPr marL="441325" marR="74295" indent="-342900" algn="just">
              <a:lnSpc>
                <a:spcPct val="100000"/>
              </a:lnSpc>
              <a:spcBef>
                <a:spcPts val="240"/>
              </a:spcBef>
              <a:buAutoNum type="arabicPeriod"/>
              <a:tabLst>
                <a:tab pos="493395" algn="l"/>
              </a:tabLst>
            </a:pPr>
            <a:r>
              <a:rPr lang="en-US" sz="1600" spc="-180" dirty="0" smtClean="0">
                <a:latin typeface="Arial Rounded MT Bold" pitchFamily="34" charset="0"/>
                <a:cs typeface="Arial"/>
              </a:rPr>
              <a:t>Research </a:t>
            </a:r>
            <a:r>
              <a:rPr lang="en-US" sz="1600" spc="-135" dirty="0" smtClean="0">
                <a:latin typeface="Arial Rounded MT Bold" pitchFamily="34" charset="0"/>
                <a:cs typeface="Arial"/>
              </a:rPr>
              <a:t>done </a:t>
            </a:r>
            <a:r>
              <a:rPr lang="en-US" sz="1600" spc="-140" dirty="0" smtClean="0">
                <a:latin typeface="Arial Rounded MT Bold" pitchFamily="34" charset="0"/>
                <a:cs typeface="Arial"/>
              </a:rPr>
              <a:t>on </a:t>
            </a:r>
            <a:r>
              <a:rPr lang="en-US" sz="1600" spc="-130" dirty="0" smtClean="0">
                <a:latin typeface="Arial Rounded MT Bold" pitchFamily="34" charset="0"/>
                <a:cs typeface="Arial"/>
              </a:rPr>
              <a:t>experience </a:t>
            </a:r>
            <a:r>
              <a:rPr lang="en-US" sz="1600" spc="-100" dirty="0" smtClean="0">
                <a:latin typeface="Arial Rounded MT Bold" pitchFamily="34" charset="0"/>
                <a:cs typeface="Arial"/>
              </a:rPr>
              <a:t>or  </a:t>
            </a:r>
            <a:r>
              <a:rPr lang="en-US" sz="1600" spc="-125" dirty="0" smtClean="0">
                <a:latin typeface="Arial Rounded MT Bold" pitchFamily="34" charset="0"/>
                <a:cs typeface="Arial"/>
              </a:rPr>
              <a:t>observation </a:t>
            </a:r>
            <a:r>
              <a:rPr lang="en-US" sz="1600" spc="-105" dirty="0" smtClean="0">
                <a:latin typeface="Arial Rounded MT Bold" pitchFamily="34" charset="0"/>
                <a:cs typeface="Arial"/>
              </a:rPr>
              <a:t>alone, </a:t>
            </a:r>
            <a:r>
              <a:rPr lang="en-US" sz="1600" spc="-75" dirty="0" smtClean="0">
                <a:latin typeface="Arial Rounded MT Bold" pitchFamily="34" charset="0"/>
                <a:cs typeface="Arial"/>
              </a:rPr>
              <a:t>without </a:t>
            </a:r>
            <a:r>
              <a:rPr lang="en-US" sz="1600" spc="-130" dirty="0" smtClean="0">
                <a:latin typeface="Arial Rounded MT Bold" pitchFamily="34" charset="0"/>
                <a:cs typeface="Arial"/>
              </a:rPr>
              <a:t>due </a:t>
            </a:r>
            <a:r>
              <a:rPr lang="en-US" sz="1600" spc="-135" dirty="0" smtClean="0">
                <a:latin typeface="Arial Rounded MT Bold" pitchFamily="34" charset="0"/>
                <a:cs typeface="Arial"/>
              </a:rPr>
              <a:t>regard  </a:t>
            </a:r>
            <a:r>
              <a:rPr lang="en-US" sz="1600" spc="-85" dirty="0" smtClean="0">
                <a:latin typeface="Arial Rounded MT Bold" pitchFamily="34" charset="0"/>
                <a:cs typeface="Arial"/>
              </a:rPr>
              <a:t>for </a:t>
            </a:r>
            <a:r>
              <a:rPr lang="en-US" sz="1600" spc="-175" dirty="0" smtClean="0">
                <a:latin typeface="Arial Rounded MT Bold" pitchFamily="34" charset="0"/>
                <a:cs typeface="Arial"/>
              </a:rPr>
              <a:t>system </a:t>
            </a:r>
            <a:r>
              <a:rPr lang="en-US" sz="1600" spc="-130" dirty="0" smtClean="0">
                <a:latin typeface="Arial Rounded MT Bold" pitchFamily="34" charset="0"/>
                <a:cs typeface="Arial"/>
              </a:rPr>
              <a:t>and </a:t>
            </a:r>
            <a:r>
              <a:rPr lang="en-US" sz="1600" spc="-100" dirty="0" smtClean="0">
                <a:latin typeface="Arial Rounded MT Bold" pitchFamily="34" charset="0"/>
                <a:cs typeface="Arial"/>
              </a:rPr>
              <a:t>theory. </a:t>
            </a:r>
            <a:r>
              <a:rPr lang="en-US" sz="1600" dirty="0" smtClean="0">
                <a:latin typeface="Arial Rounded MT Bold" pitchFamily="34" charset="0"/>
                <a:cs typeface="Arial"/>
              </a:rPr>
              <a:t>It </a:t>
            </a:r>
            <a:r>
              <a:rPr lang="en-US" sz="1600" spc="-180" dirty="0" smtClean="0">
                <a:latin typeface="Arial Rounded MT Bold" pitchFamily="34" charset="0"/>
                <a:cs typeface="Arial"/>
              </a:rPr>
              <a:t>is </a:t>
            </a:r>
            <a:r>
              <a:rPr lang="en-US" sz="1600" spc="-155" dirty="0" smtClean="0">
                <a:latin typeface="Arial Rounded MT Bold" pitchFamily="34" charset="0"/>
                <a:cs typeface="Arial"/>
              </a:rPr>
              <a:t>also </a:t>
            </a:r>
            <a:r>
              <a:rPr lang="en-US" sz="1600" spc="-125" dirty="0" smtClean="0">
                <a:latin typeface="Arial Rounded MT Bold" pitchFamily="34" charset="0"/>
                <a:cs typeface="Arial"/>
              </a:rPr>
              <a:t>called </a:t>
            </a:r>
            <a:r>
              <a:rPr lang="en-US" sz="1600" spc="-125" dirty="0" smtClean="0">
                <a:solidFill>
                  <a:srgbClr val="FF0000"/>
                </a:solidFill>
                <a:latin typeface="Arial Rounded MT Bold" pitchFamily="34" charset="0"/>
                <a:cs typeface="Arial"/>
              </a:rPr>
              <a:t> Experimental </a:t>
            </a:r>
            <a:r>
              <a:rPr lang="en-US" sz="1600" spc="-150" dirty="0" smtClean="0">
                <a:solidFill>
                  <a:srgbClr val="FF0000"/>
                </a:solidFill>
                <a:latin typeface="Arial Rounded MT Bold" pitchFamily="34" charset="0"/>
                <a:cs typeface="Arial"/>
              </a:rPr>
              <a:t>research </a:t>
            </a:r>
            <a:r>
              <a:rPr lang="en-US" sz="1600" spc="-204" dirty="0" smtClean="0">
                <a:latin typeface="Arial Rounded MT Bold" pitchFamily="34" charset="0"/>
                <a:cs typeface="Arial"/>
              </a:rPr>
              <a:t>as </a:t>
            </a:r>
            <a:r>
              <a:rPr lang="en-US" sz="1600" spc="-80" dirty="0" smtClean="0">
                <a:latin typeface="Arial Rounded MT Bold" pitchFamily="34" charset="0"/>
                <a:cs typeface="Arial"/>
              </a:rPr>
              <a:t>the </a:t>
            </a:r>
            <a:r>
              <a:rPr lang="en-US" sz="1600" spc="-180" dirty="0" smtClean="0">
                <a:latin typeface="Arial Rounded MT Bold" pitchFamily="34" charset="0"/>
                <a:cs typeface="Arial"/>
              </a:rPr>
              <a:t>conclusions  </a:t>
            </a:r>
            <a:r>
              <a:rPr lang="en-US" sz="1600" spc="-170" dirty="0" smtClean="0">
                <a:latin typeface="Arial Rounded MT Bold" pitchFamily="34" charset="0"/>
                <a:cs typeface="Arial"/>
              </a:rPr>
              <a:t>can </a:t>
            </a:r>
            <a:r>
              <a:rPr lang="en-US" sz="1600" spc="-120" dirty="0" smtClean="0">
                <a:latin typeface="Arial Rounded MT Bold" pitchFamily="34" charset="0"/>
                <a:cs typeface="Arial"/>
              </a:rPr>
              <a:t>be </a:t>
            </a:r>
            <a:r>
              <a:rPr lang="en-US" sz="1600" spc="-95" dirty="0" smtClean="0">
                <a:latin typeface="Arial Rounded MT Bold" pitchFamily="34" charset="0"/>
                <a:cs typeface="Arial"/>
              </a:rPr>
              <a:t>verified </a:t>
            </a:r>
            <a:r>
              <a:rPr lang="en-US" sz="1600" spc="-150" dirty="0" smtClean="0">
                <a:latin typeface="Arial Rounded MT Bold" pitchFamily="34" charset="0"/>
                <a:cs typeface="Arial"/>
              </a:rPr>
              <a:t>by </a:t>
            </a:r>
            <a:r>
              <a:rPr lang="en-US" sz="1600" spc="-125" dirty="0" smtClean="0">
                <a:latin typeface="Arial Rounded MT Bold" pitchFamily="34" charset="0"/>
                <a:cs typeface="Arial"/>
              </a:rPr>
              <a:t>observation </a:t>
            </a:r>
            <a:r>
              <a:rPr lang="en-US" sz="1600" spc="-100" dirty="0" smtClean="0">
                <a:latin typeface="Arial Rounded MT Bold" pitchFamily="34" charset="0"/>
                <a:cs typeface="Arial"/>
              </a:rPr>
              <a:t>or  experiment.</a:t>
            </a:r>
            <a:endParaRPr lang="en-US" sz="1600" dirty="0" smtClean="0">
              <a:latin typeface="Arial Rounded MT Bold" pitchFamily="34" charset="0"/>
              <a:cs typeface="Arial"/>
            </a:endParaRPr>
          </a:p>
          <a:p>
            <a:pPr>
              <a:lnSpc>
                <a:spcPct val="100000"/>
              </a:lnSpc>
              <a:spcBef>
                <a:spcPts val="35"/>
              </a:spcBef>
              <a:buFont typeface="Arial"/>
              <a:buAutoNum type="arabicPeriod"/>
            </a:pPr>
            <a:endParaRPr lang="en-US" sz="2000" dirty="0" smtClean="0">
              <a:latin typeface="Arial Rounded MT Bold" pitchFamily="34" charset="0"/>
              <a:cs typeface="Times New Roman"/>
            </a:endParaRPr>
          </a:p>
          <a:p>
            <a:pPr marL="441325" marR="74295" indent="-342900" algn="just">
              <a:lnSpc>
                <a:spcPct val="100000"/>
              </a:lnSpc>
              <a:buAutoNum type="arabicPeriod"/>
              <a:tabLst>
                <a:tab pos="441959" algn="l"/>
              </a:tabLst>
            </a:pPr>
            <a:r>
              <a:rPr lang="en-US" sz="1600" spc="-155" dirty="0" smtClean="0">
                <a:latin typeface="Arial Rounded MT Bold" pitchFamily="34" charset="0"/>
                <a:cs typeface="Arial"/>
              </a:rPr>
              <a:t>The </a:t>
            </a:r>
            <a:r>
              <a:rPr lang="en-US" sz="1600" spc="-135" dirty="0" smtClean="0">
                <a:latin typeface="Arial Rounded MT Bold" pitchFamily="34" charset="0"/>
                <a:cs typeface="Arial"/>
              </a:rPr>
              <a:t>researcher </a:t>
            </a:r>
            <a:r>
              <a:rPr lang="en-US" sz="1600" spc="-140" dirty="0" smtClean="0">
                <a:solidFill>
                  <a:srgbClr val="FF0000"/>
                </a:solidFill>
                <a:latin typeface="Arial Rounded MT Bold" pitchFamily="34" charset="0"/>
                <a:cs typeface="Arial"/>
              </a:rPr>
              <a:t>provides </a:t>
            </a:r>
            <a:r>
              <a:rPr lang="en-US" sz="1600" spc="-125" dirty="0" smtClean="0">
                <a:solidFill>
                  <a:srgbClr val="FF0000"/>
                </a:solidFill>
                <a:latin typeface="Arial Rounded MT Bold" pitchFamily="34" charset="0"/>
                <a:cs typeface="Arial"/>
              </a:rPr>
              <a:t>himself </a:t>
            </a:r>
            <a:r>
              <a:rPr lang="en-US" sz="1600" spc="-65" dirty="0" smtClean="0">
                <a:solidFill>
                  <a:srgbClr val="FF0000"/>
                </a:solidFill>
                <a:latin typeface="Arial Rounded MT Bold" pitchFamily="34" charset="0"/>
                <a:cs typeface="Arial"/>
              </a:rPr>
              <a:t>with </a:t>
            </a:r>
            <a:r>
              <a:rPr lang="en-US" sz="1600" spc="-114" dirty="0" smtClean="0">
                <a:solidFill>
                  <a:srgbClr val="FF0000"/>
                </a:solidFill>
                <a:latin typeface="Arial Rounded MT Bold" pitchFamily="34" charset="0"/>
                <a:cs typeface="Arial"/>
              </a:rPr>
              <a:t>a  </a:t>
            </a:r>
            <a:r>
              <a:rPr lang="en-US" sz="1600" spc="-125" dirty="0" smtClean="0">
                <a:solidFill>
                  <a:srgbClr val="FF0000"/>
                </a:solidFill>
                <a:latin typeface="Arial Rounded MT Bold" pitchFamily="34" charset="0"/>
                <a:cs typeface="Arial"/>
              </a:rPr>
              <a:t>working </a:t>
            </a:r>
            <a:r>
              <a:rPr lang="en-US" sz="1600" spc="-145" dirty="0" smtClean="0">
                <a:solidFill>
                  <a:srgbClr val="FF0000"/>
                </a:solidFill>
                <a:latin typeface="Arial Rounded MT Bold" pitchFamily="34" charset="0"/>
                <a:cs typeface="Arial"/>
              </a:rPr>
              <a:t>hypothesis or guess as </a:t>
            </a:r>
            <a:r>
              <a:rPr lang="en-US" sz="1600" spc="-65" dirty="0" smtClean="0">
                <a:latin typeface="Arial Rounded MT Bold" pitchFamily="34" charset="0"/>
                <a:cs typeface="Arial"/>
              </a:rPr>
              <a:t>to </a:t>
            </a:r>
            <a:r>
              <a:rPr lang="en-US" sz="1600" spc="-120" dirty="0" smtClean="0">
                <a:latin typeface="Arial Rounded MT Bold" pitchFamily="34" charset="0"/>
                <a:cs typeface="Arial"/>
              </a:rPr>
              <a:t> </a:t>
            </a:r>
            <a:r>
              <a:rPr lang="en-US" sz="1600" spc="-75" dirty="0" smtClean="0">
                <a:latin typeface="Arial Rounded MT Bold" pitchFamily="34" charset="0"/>
                <a:cs typeface="Arial"/>
              </a:rPr>
              <a:t>the </a:t>
            </a:r>
            <a:r>
              <a:rPr lang="en-US" sz="1600" spc="-120" dirty="0" smtClean="0">
                <a:latin typeface="Arial Rounded MT Bold" pitchFamily="34" charset="0"/>
                <a:cs typeface="Arial"/>
              </a:rPr>
              <a:t>probable  </a:t>
            </a:r>
            <a:r>
              <a:rPr lang="en-US" sz="1600" spc="-125" dirty="0" smtClean="0">
                <a:latin typeface="Arial Rounded MT Bold" pitchFamily="34" charset="0"/>
                <a:cs typeface="Arial"/>
              </a:rPr>
              <a:t>results. </a:t>
            </a:r>
            <a:r>
              <a:rPr lang="en-US" sz="1600" spc="-195" dirty="0" smtClean="0">
                <a:latin typeface="Arial Rounded MT Bold" pitchFamily="34" charset="0"/>
                <a:cs typeface="Arial"/>
              </a:rPr>
              <a:t>Facts </a:t>
            </a:r>
            <a:r>
              <a:rPr lang="en-US" sz="1600" spc="-100" dirty="0" smtClean="0">
                <a:latin typeface="Arial Rounded MT Bold" pitchFamily="34" charset="0"/>
                <a:cs typeface="Arial"/>
              </a:rPr>
              <a:t>are </a:t>
            </a:r>
            <a:r>
              <a:rPr lang="en-US" sz="1600" spc="-125" dirty="0" smtClean="0">
                <a:latin typeface="Arial Rounded MT Bold" pitchFamily="34" charset="0"/>
                <a:cs typeface="Arial"/>
              </a:rPr>
              <a:t>found </a:t>
            </a:r>
            <a:r>
              <a:rPr lang="en-US" sz="1600" spc="-70" dirty="0" smtClean="0">
                <a:latin typeface="Arial Rounded MT Bold" pitchFamily="34" charset="0"/>
                <a:cs typeface="Arial"/>
              </a:rPr>
              <a:t>to </a:t>
            </a:r>
            <a:r>
              <a:rPr lang="en-US" sz="1600" spc="-130" dirty="0" smtClean="0">
                <a:latin typeface="Arial Rounded MT Bold" pitchFamily="34" charset="0"/>
                <a:cs typeface="Arial"/>
              </a:rPr>
              <a:t>prove </a:t>
            </a:r>
            <a:r>
              <a:rPr lang="en-US" sz="1600" spc="-100" dirty="0" smtClean="0">
                <a:latin typeface="Arial Rounded MT Bold" pitchFamily="34" charset="0"/>
                <a:cs typeface="Arial"/>
              </a:rPr>
              <a:t>or  </a:t>
            </a:r>
            <a:r>
              <a:rPr lang="en-US" sz="1600" spc="-145" dirty="0" smtClean="0">
                <a:latin typeface="Arial Rounded MT Bold" pitchFamily="34" charset="0"/>
                <a:cs typeface="Arial"/>
              </a:rPr>
              <a:t>disprove </a:t>
            </a:r>
            <a:r>
              <a:rPr lang="en-US" sz="1600" spc="-80" dirty="0" smtClean="0">
                <a:latin typeface="Arial Rounded MT Bold" pitchFamily="34" charset="0"/>
                <a:cs typeface="Arial"/>
              </a:rPr>
              <a:t>the </a:t>
            </a:r>
            <a:r>
              <a:rPr lang="en-US" sz="1600" spc="-150" dirty="0" smtClean="0">
                <a:latin typeface="Arial Rounded MT Bold" pitchFamily="34" charset="0"/>
                <a:cs typeface="Arial"/>
              </a:rPr>
              <a:t>hypothesis </a:t>
            </a:r>
            <a:r>
              <a:rPr lang="en-US" sz="1600" spc="-65" dirty="0" smtClean="0">
                <a:latin typeface="Arial Rounded MT Bold" pitchFamily="34" charset="0"/>
                <a:cs typeface="Arial"/>
              </a:rPr>
              <a:t>after </a:t>
            </a:r>
            <a:r>
              <a:rPr lang="en-US" sz="1600" spc="-135" dirty="0" smtClean="0">
                <a:latin typeface="Arial Rounded MT Bold" pitchFamily="34" charset="0"/>
                <a:cs typeface="Arial"/>
              </a:rPr>
              <a:t>which </a:t>
            </a:r>
            <a:r>
              <a:rPr lang="en-US" sz="1600" spc="-135" dirty="0" smtClean="0">
                <a:solidFill>
                  <a:srgbClr val="FF0000"/>
                </a:solidFill>
                <a:latin typeface="Arial Rounded MT Bold" pitchFamily="34" charset="0"/>
                <a:cs typeface="Arial"/>
              </a:rPr>
              <a:t> </a:t>
            </a:r>
            <a:r>
              <a:rPr lang="en-US" sz="1600" spc="-105" dirty="0" smtClean="0">
                <a:solidFill>
                  <a:srgbClr val="FF0000"/>
                </a:solidFill>
                <a:latin typeface="Arial Rounded MT Bold" pitchFamily="34" charset="0"/>
                <a:cs typeface="Arial"/>
              </a:rPr>
              <a:t>experimental </a:t>
            </a:r>
            <a:r>
              <a:rPr lang="en-US" sz="1600" spc="-185" dirty="0" smtClean="0">
                <a:solidFill>
                  <a:srgbClr val="FF0000"/>
                </a:solidFill>
                <a:latin typeface="Arial Rounded MT Bold" pitchFamily="34" charset="0"/>
                <a:cs typeface="Arial"/>
              </a:rPr>
              <a:t>designs </a:t>
            </a:r>
            <a:r>
              <a:rPr lang="en-US" sz="1600" spc="-100" dirty="0" smtClean="0">
                <a:latin typeface="Arial Rounded MT Bold" pitchFamily="34" charset="0"/>
                <a:cs typeface="Arial"/>
              </a:rPr>
              <a:t>are </a:t>
            </a:r>
            <a:r>
              <a:rPr lang="en-US" sz="1600" spc="-130" dirty="0" smtClean="0">
                <a:latin typeface="Arial Rounded MT Bold" pitchFamily="34" charset="0"/>
                <a:cs typeface="Arial"/>
              </a:rPr>
              <a:t>made </a:t>
            </a:r>
            <a:r>
              <a:rPr lang="en-US" sz="1600" spc="-70" dirty="0" smtClean="0">
                <a:latin typeface="Arial Rounded MT Bold" pitchFamily="34" charset="0"/>
                <a:cs typeface="Arial"/>
              </a:rPr>
              <a:t>to </a:t>
            </a:r>
            <a:r>
              <a:rPr lang="en-US" sz="1600" spc="-135" dirty="0" smtClean="0">
                <a:latin typeface="Arial Rounded MT Bold" pitchFamily="34" charset="0"/>
                <a:cs typeface="Arial"/>
              </a:rPr>
              <a:t>bring  </a:t>
            </a:r>
            <a:r>
              <a:rPr lang="en-US" sz="1600" spc="-75" dirty="0" smtClean="0">
                <a:latin typeface="Arial Rounded MT Bold" pitchFamily="34" charset="0"/>
                <a:cs typeface="Arial"/>
              </a:rPr>
              <a:t>forth </a:t>
            </a:r>
            <a:r>
              <a:rPr lang="en-US" sz="1600" spc="-70" dirty="0" smtClean="0">
                <a:latin typeface="Arial Rounded MT Bold" pitchFamily="34" charset="0"/>
                <a:cs typeface="Arial"/>
              </a:rPr>
              <a:t>the </a:t>
            </a:r>
            <a:r>
              <a:rPr lang="en-US" sz="1600" spc="-130" dirty="0" smtClean="0">
                <a:latin typeface="Arial Rounded MT Bold" pitchFamily="34" charset="0"/>
                <a:cs typeface="Arial"/>
              </a:rPr>
              <a:t>desired</a:t>
            </a:r>
            <a:r>
              <a:rPr lang="en-US" sz="1600" spc="-185" dirty="0" smtClean="0">
                <a:latin typeface="Arial Rounded MT Bold" pitchFamily="34" charset="0"/>
                <a:cs typeface="Arial"/>
              </a:rPr>
              <a:t>  </a:t>
            </a:r>
            <a:r>
              <a:rPr lang="en-US" sz="1600" spc="-90" dirty="0" smtClean="0">
                <a:latin typeface="Arial Rounded MT Bold" pitchFamily="34" charset="0"/>
                <a:cs typeface="Arial"/>
              </a:rPr>
              <a:t>information.</a:t>
            </a:r>
          </a:p>
          <a:p>
            <a:pPr marL="441325" marR="74295" indent="-342900" algn="just">
              <a:lnSpc>
                <a:spcPct val="100000"/>
              </a:lnSpc>
              <a:buNone/>
              <a:tabLst>
                <a:tab pos="441959" algn="l"/>
              </a:tabLst>
            </a:pPr>
            <a:r>
              <a:rPr lang="en-US" sz="1600" spc="-90" dirty="0" err="1" smtClean="0">
                <a:latin typeface="Arial Rounded MT Bold" pitchFamily="34" charset="0"/>
                <a:cs typeface="Arial"/>
              </a:rPr>
              <a:t>Eg</a:t>
            </a:r>
            <a:r>
              <a:rPr lang="en-US" sz="1600" spc="-90" dirty="0" smtClean="0">
                <a:latin typeface="Arial Rounded MT Bold" pitchFamily="34" charset="0"/>
                <a:cs typeface="Arial"/>
              </a:rPr>
              <a:t>  listening  to instrumental music while studying has a negative  impact on the effectiveness of studies. based  on the conjectures, some predictions are deduced, for example; people who listen to instrumental music while studying have a hard time learning than those who study in complete silence.</a:t>
            </a:r>
            <a:endParaRPr lang="en-US" sz="1600" dirty="0" smtClean="0">
              <a:latin typeface="Arial Rounded MT Bold" pitchFamily="34" charset="0"/>
              <a:cs typeface="Arial"/>
            </a:endParaRPr>
          </a:p>
          <a:p>
            <a:pPr>
              <a:lnSpc>
                <a:spcPct val="100000"/>
              </a:lnSpc>
            </a:pPr>
            <a:endParaRPr lang="en-US" sz="1100" dirty="0" smtClean="0">
              <a:latin typeface="Arial Rounded MT Bold" pitchFamily="34" charset="0"/>
              <a:cs typeface="Times New Roman"/>
            </a:endParaRPr>
          </a:p>
          <a:p>
            <a:endParaRPr lang="en-US" sz="1600" dirty="0">
              <a:latin typeface="Arial Rounded MT Bold" pitchFamily="34" charset="0"/>
            </a:endParaRPr>
          </a:p>
        </p:txBody>
      </p:sp>
      <p:cxnSp>
        <p:nvCxnSpPr>
          <p:cNvPr id="6" name="Straight Connector 5"/>
          <p:cNvCxnSpPr/>
          <p:nvPr/>
        </p:nvCxnSpPr>
        <p:spPr>
          <a:xfrm>
            <a:off x="4648200" y="457200"/>
            <a:ext cx="0" cy="6400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685800"/>
          </a:xfrm>
        </p:spPr>
        <p:txBody>
          <a:bodyPr>
            <a:normAutofit fontScale="90000"/>
          </a:bodyPr>
          <a:lstStyle/>
          <a:p>
            <a:r>
              <a:rPr lang="en-US" dirty="0" smtClean="0">
                <a:solidFill>
                  <a:schemeClr val="tx1"/>
                </a:solidFill>
              </a:rPr>
              <a:t>Some other types of research</a:t>
            </a:r>
            <a:endParaRPr lang="en-US" dirty="0">
              <a:solidFill>
                <a:schemeClr val="tx1"/>
              </a:solidFill>
            </a:endParaRPr>
          </a:p>
        </p:txBody>
      </p:sp>
      <p:sp>
        <p:nvSpPr>
          <p:cNvPr id="3" name="Content Placeholder 2"/>
          <p:cNvSpPr>
            <a:spLocks noGrp="1"/>
          </p:cNvSpPr>
          <p:nvPr>
            <p:ph idx="1"/>
          </p:nvPr>
        </p:nvSpPr>
        <p:spPr>
          <a:xfrm>
            <a:off x="502920" y="2057400"/>
            <a:ext cx="8183880" cy="2660904"/>
          </a:xfrm>
        </p:spPr>
        <p:txBody>
          <a:bodyPr>
            <a:normAutofit fontScale="92500" lnSpcReduction="10000"/>
          </a:bodyPr>
          <a:lstStyle/>
          <a:p>
            <a:pPr>
              <a:buNone/>
            </a:pPr>
            <a:r>
              <a:rPr lang="en-US" dirty="0" smtClean="0"/>
              <a:t>All other types of research are variations of one or more of the above stated approaches, based on either the purpose of research, or the time required to accomplish research, on the environment in which the research is done, or on the basis of some other similar factors.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09600"/>
            <a:ext cx="8183880" cy="914400"/>
          </a:xfrm>
        </p:spPr>
        <p:txBody>
          <a:bodyPr/>
          <a:lstStyle/>
          <a:p>
            <a:r>
              <a:rPr lang="en-US" dirty="0" smtClean="0">
                <a:solidFill>
                  <a:schemeClr val="tx1"/>
                </a:solidFill>
              </a:rPr>
              <a:t>Exploratory Research</a:t>
            </a:r>
            <a:endParaRPr lang="en-US" dirty="0">
              <a:solidFill>
                <a:schemeClr val="tx1"/>
              </a:solidFill>
            </a:endParaRPr>
          </a:p>
        </p:txBody>
      </p:sp>
      <p:sp>
        <p:nvSpPr>
          <p:cNvPr id="3" name="Content Placeholder 2"/>
          <p:cNvSpPr>
            <a:spLocks noGrp="1"/>
          </p:cNvSpPr>
          <p:nvPr>
            <p:ph idx="1"/>
          </p:nvPr>
        </p:nvSpPr>
        <p:spPr>
          <a:xfrm>
            <a:off x="502920" y="1981200"/>
            <a:ext cx="8183880" cy="4572000"/>
          </a:xfrm>
        </p:spPr>
        <p:txBody>
          <a:bodyPr>
            <a:normAutofit fontScale="92500"/>
          </a:bodyPr>
          <a:lstStyle/>
          <a:p>
            <a:pPr>
              <a:buNone/>
            </a:pPr>
            <a:r>
              <a:rPr lang="en-US" dirty="0" smtClean="0"/>
              <a:t>Exploratory research  is a preliminary study of a new problem about which the researcher has little or no knowledge.</a:t>
            </a:r>
          </a:p>
          <a:p>
            <a:pPr>
              <a:buNone/>
            </a:pPr>
            <a:r>
              <a:rPr lang="en-US" dirty="0" smtClean="0"/>
              <a:t>Exploratory research is conducted into an issue or problem where there are few or no earlier studies to refer to.</a:t>
            </a:r>
          </a:p>
          <a:p>
            <a:pPr>
              <a:buNone/>
            </a:pPr>
            <a:r>
              <a:rPr lang="en-US" dirty="0" smtClean="0"/>
              <a:t>The results of these research  are not usually useful for decision-making by themselves, but they can provide significant insight in to a given situation.</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8183880" cy="990600"/>
          </a:xfrm>
        </p:spPr>
        <p:txBody>
          <a:bodyPr>
            <a:normAutofit/>
          </a:bodyPr>
          <a:lstStyle/>
          <a:p>
            <a:r>
              <a:rPr lang="en-US" dirty="0" smtClean="0">
                <a:solidFill>
                  <a:schemeClr val="tx1"/>
                </a:solidFill>
              </a:rPr>
              <a:t>Creative research</a:t>
            </a:r>
            <a:endParaRPr lang="en-US" dirty="0">
              <a:solidFill>
                <a:schemeClr val="tx1"/>
              </a:solidFill>
            </a:endParaRPr>
          </a:p>
        </p:txBody>
      </p:sp>
      <p:sp>
        <p:nvSpPr>
          <p:cNvPr id="3" name="Content Placeholder 2"/>
          <p:cNvSpPr>
            <a:spLocks noGrp="1"/>
          </p:cNvSpPr>
          <p:nvPr>
            <p:ph idx="1"/>
          </p:nvPr>
        </p:nvSpPr>
        <p:spPr>
          <a:xfrm>
            <a:off x="457200" y="1600200"/>
            <a:ext cx="8229600" cy="4525963"/>
          </a:xfrm>
        </p:spPr>
        <p:txBody>
          <a:bodyPr>
            <a:normAutofit/>
          </a:bodyPr>
          <a:lstStyle/>
          <a:p>
            <a:pPr>
              <a:buNone/>
            </a:pPr>
            <a:r>
              <a:rPr lang="en-US" dirty="0" smtClean="0"/>
              <a:t>Creative research includes the development of new theories ,new procedures ,new inventions etc.  These research includes both practical  and theoretical research. Practical creative research is about the design of  physical things while theoretical creative research is about the creation of new models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83880" cy="914400"/>
          </a:xfrm>
        </p:spPr>
        <p:txBody>
          <a:bodyPr/>
          <a:lstStyle/>
          <a:p>
            <a:r>
              <a:rPr lang="en-US" dirty="0" smtClean="0"/>
              <a:t>Historical research</a:t>
            </a:r>
            <a:endParaRPr lang="en-US" dirty="0"/>
          </a:p>
        </p:txBody>
      </p:sp>
      <p:sp>
        <p:nvSpPr>
          <p:cNvPr id="3" name="Content Placeholder 2"/>
          <p:cNvSpPr>
            <a:spLocks noGrp="1"/>
          </p:cNvSpPr>
          <p:nvPr>
            <p:ph idx="1"/>
          </p:nvPr>
        </p:nvSpPr>
        <p:spPr>
          <a:xfrm>
            <a:off x="502920" y="2057400"/>
            <a:ext cx="8183880" cy="1981200"/>
          </a:xfrm>
        </p:spPr>
        <p:txBody>
          <a:bodyPr>
            <a:normAutofit fontScale="25000" lnSpcReduction="20000"/>
          </a:bodyPr>
          <a:lstStyle/>
          <a:p>
            <a:pPr>
              <a:buNone/>
            </a:pPr>
            <a:r>
              <a:rPr lang="en-US" sz="11200" dirty="0" smtClean="0"/>
              <a:t>The research  which makes use of observations based on past events is known as research in historical approach.</a:t>
            </a:r>
          </a:p>
          <a:p>
            <a:pPr>
              <a:buNone/>
            </a:pPr>
            <a:r>
              <a:rPr lang="en-US" sz="11200" dirty="0" smtClean="0"/>
              <a:t>Historical research is therefore  utilizes the past  events to arrive at  conclusion of present</a:t>
            </a:r>
            <a:r>
              <a:rPr lang="en-US" sz="5900" dirty="0" smtClean="0"/>
              <a:t>. 																					</a:t>
            </a: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8183880" cy="914400"/>
          </a:xfrm>
        </p:spPr>
        <p:txBody>
          <a:bodyPr>
            <a:normAutofit/>
          </a:bodyPr>
          <a:lstStyle/>
          <a:p>
            <a:r>
              <a:rPr lang="en-US" dirty="0" smtClean="0"/>
              <a:t>EXPOST FACTO RESEARCH</a:t>
            </a:r>
            <a:endParaRPr lang="en-US" dirty="0"/>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a:buNone/>
            </a:pPr>
            <a:r>
              <a:rPr lang="en-US" dirty="0" smtClean="0"/>
              <a:t>This is the type of research which is based on analytical and scientific examinations of  the relationship between  independent and dependent variable.</a:t>
            </a:r>
          </a:p>
          <a:p>
            <a:endParaRPr lang="en-US" dirty="0" smtClean="0"/>
          </a:p>
          <a:p>
            <a:pPr>
              <a:buNone/>
            </a:pPr>
            <a:r>
              <a:rPr lang="en-US" dirty="0" smtClean="0"/>
              <a:t>In this research  the researcher does not have any control over independent variables because they have already been manifested(indicated). In this type of research, independent variables exist already and the researcher tries to establish their relationship with the dependent variable.</a:t>
            </a:r>
          </a:p>
          <a:p>
            <a:pPr>
              <a:buNone/>
            </a:pPr>
            <a:r>
              <a:rPr lang="en-US" dirty="0" err="1" smtClean="0"/>
              <a:t>eg</a:t>
            </a:r>
            <a:r>
              <a:rPr lang="en-US" dirty="0" smtClean="0"/>
              <a:t>-advertising expenditure is an independent while the sales value may be treated as a dependent on advertising expenditure.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4956048"/>
          </a:xfrm>
        </p:spPr>
        <p:txBody>
          <a:bodyPr>
            <a:normAutofit fontScale="92500"/>
          </a:bodyPr>
          <a:lstStyle/>
          <a:p>
            <a:r>
              <a:rPr lang="en-US" dirty="0" smtClean="0"/>
              <a:t>The following example indicate the contribution done by eminent researchers in different fields.</a:t>
            </a:r>
          </a:p>
          <a:p>
            <a:r>
              <a:rPr lang="en-US" dirty="0" smtClean="0"/>
              <a:t>Charles Darwin found Darwin’s theory of evolution.</a:t>
            </a:r>
          </a:p>
          <a:p>
            <a:endParaRPr lang="en-US" dirty="0" smtClean="0"/>
          </a:p>
          <a:p>
            <a:r>
              <a:rPr lang="en-US" dirty="0" err="1" smtClean="0"/>
              <a:t>Arya</a:t>
            </a:r>
            <a:r>
              <a:rPr lang="en-US" dirty="0" smtClean="0"/>
              <a:t>  </a:t>
            </a:r>
            <a:r>
              <a:rPr lang="en-US" dirty="0" err="1" smtClean="0"/>
              <a:t>Bhatta</a:t>
            </a:r>
            <a:r>
              <a:rPr lang="en-US" dirty="0" smtClean="0"/>
              <a:t> found digit zero. In marketing four </a:t>
            </a:r>
            <a:r>
              <a:rPr lang="en-US" dirty="0" err="1" smtClean="0"/>
              <a:t>p’s</a:t>
            </a:r>
            <a:r>
              <a:rPr lang="en-US" dirty="0" smtClean="0"/>
              <a:t> ( </a:t>
            </a:r>
            <a:r>
              <a:rPr lang="en-US" dirty="0" err="1" smtClean="0"/>
              <a:t>pdt</a:t>
            </a:r>
            <a:r>
              <a:rPr lang="en-US" dirty="0" smtClean="0"/>
              <a:t> , price, place, promotion)was introduced by EJ McCarthy. there is no end for the list(radio, </a:t>
            </a:r>
            <a:r>
              <a:rPr lang="en-US" dirty="0" err="1" smtClean="0"/>
              <a:t>tv</a:t>
            </a:r>
            <a:r>
              <a:rPr lang="en-US" dirty="0" smtClean="0"/>
              <a:t>, telephone, internet ,computer, aircraft, theory of gravity etc)</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8183880" cy="914400"/>
          </a:xfrm>
        </p:spPr>
        <p:txBody>
          <a:bodyPr>
            <a:normAutofit/>
          </a:bodyPr>
          <a:lstStyle/>
          <a:p>
            <a:r>
              <a:rPr lang="en-US" dirty="0" smtClean="0"/>
              <a:t>Diagnostic research</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a:buNone/>
            </a:pPr>
            <a:r>
              <a:rPr lang="en-US" dirty="0" smtClean="0"/>
              <a:t>Diagnostic research is similar to descriptive research but with a different focus. It is directed  towards discovering what is happening, why it is happening and what can be done about. It aims at identifying the causes of  a problem and the possible solutions for it.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495800"/>
            <a:ext cx="8183880" cy="1066800"/>
          </a:xfrm>
        </p:spPr>
        <p:txBody>
          <a:bodyPr>
            <a:normAutofit/>
          </a:bodyPr>
          <a:lstStyle/>
          <a:p>
            <a:r>
              <a:rPr lang="en-US" dirty="0" smtClean="0"/>
              <a:t>Longitudinal research</a:t>
            </a:r>
            <a:endParaRPr lang="en-US" dirty="0"/>
          </a:p>
        </p:txBody>
      </p:sp>
      <p:sp>
        <p:nvSpPr>
          <p:cNvPr id="3" name="Content Placeholder 2"/>
          <p:cNvSpPr>
            <a:spLocks noGrp="1"/>
          </p:cNvSpPr>
          <p:nvPr>
            <p:ph idx="1"/>
          </p:nvPr>
        </p:nvSpPr>
        <p:spPr/>
        <p:txBody>
          <a:bodyPr/>
          <a:lstStyle/>
          <a:p>
            <a:pPr>
              <a:buNone/>
            </a:pPr>
            <a:r>
              <a:rPr lang="en-US" dirty="0" smtClean="0"/>
              <a:t>It is a research spread over a long period of time. In this type of research problem is studied over a consecutive stretch of time.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8183880" cy="838200"/>
          </a:xfrm>
        </p:spPr>
        <p:txBody>
          <a:bodyPr>
            <a:normAutofit/>
          </a:bodyPr>
          <a:lstStyle/>
          <a:p>
            <a:r>
              <a:rPr lang="en-US" dirty="0" smtClean="0"/>
              <a:t>Simulation research</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In simulation research, an artificial environment is created, which is very similar to real environment. Then the studies are conducted with this artificial environment. This type of research permits observance of dynamic behavior of the item under controlled conditions. (</a:t>
            </a:r>
            <a:r>
              <a:rPr lang="en-US" dirty="0" err="1" smtClean="0"/>
              <a:t>Moke</a:t>
            </a:r>
            <a:r>
              <a:rPr lang="en-US" dirty="0" smtClean="0"/>
              <a:t> test)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81000"/>
            <a:ext cx="8183880" cy="838200"/>
          </a:xfrm>
        </p:spPr>
        <p:txBody>
          <a:bodyPr>
            <a:normAutofit/>
          </a:bodyPr>
          <a:lstStyle/>
          <a:p>
            <a:r>
              <a:rPr lang="en-US" dirty="0" smtClean="0"/>
              <a:t>Action research</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a:buNone/>
            </a:pPr>
            <a:r>
              <a:rPr lang="en-US" dirty="0" smtClean="0"/>
              <a:t>Studies carried out in the course of an activity or occupation, typically in the field of education, to improve the methods and approach of those involved.</a:t>
            </a:r>
          </a:p>
          <a:p>
            <a:pPr>
              <a:buNone/>
            </a:pPr>
            <a:endParaRPr lang="en-US" dirty="0" smtClean="0"/>
          </a:p>
          <a:p>
            <a:pPr>
              <a:buNone/>
            </a:pPr>
            <a:r>
              <a:rPr lang="en-US" dirty="0" smtClean="0"/>
              <a:t>A person conducts action research in  order to enable him to achieve his purposes  more effectively. The action research consists of  a number of phases, like baseline survey, systematic action, periodical assessment etc.</a:t>
            </a:r>
          </a:p>
          <a:p>
            <a:pPr>
              <a:buNone/>
            </a:pPr>
            <a:r>
              <a:rPr lang="en-US" dirty="0" smtClean="0"/>
              <a:t>          A teacher should conduct action research to improve his own teaching. It helps teachers, principals and examiners of educational institutions to improve their own methods and to remove their defects on the basis of changes taking place daily.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Educational research</a:t>
            </a:r>
          </a:p>
          <a:p>
            <a:r>
              <a:rPr lang="en-US" dirty="0" smtClean="0">
                <a:solidFill>
                  <a:srgbClr val="0070C0"/>
                </a:solidFill>
              </a:rPr>
              <a:t>Experimental research</a:t>
            </a:r>
          </a:p>
          <a:p>
            <a:r>
              <a:rPr lang="en-US" dirty="0" smtClean="0">
                <a:solidFill>
                  <a:srgbClr val="0070C0"/>
                </a:solidFill>
              </a:rPr>
              <a:t>Hypothesis testing research</a:t>
            </a:r>
          </a:p>
          <a:p>
            <a:r>
              <a:rPr lang="en-US" dirty="0" smtClean="0">
                <a:solidFill>
                  <a:srgbClr val="0070C0"/>
                </a:solidFill>
              </a:rPr>
              <a:t> Laboratory research</a:t>
            </a:r>
          </a:p>
          <a:p>
            <a:r>
              <a:rPr lang="en-US" dirty="0" smtClean="0">
                <a:solidFill>
                  <a:srgbClr val="0070C0"/>
                </a:solidFill>
              </a:rPr>
              <a:t>Field investigation research</a:t>
            </a:r>
          </a:p>
          <a:p>
            <a:r>
              <a:rPr lang="en-US" dirty="0" smtClean="0">
                <a:solidFill>
                  <a:srgbClr val="0070C0"/>
                </a:solidFill>
              </a:rPr>
              <a:t>Technological research</a:t>
            </a:r>
          </a:p>
          <a:p>
            <a:r>
              <a:rPr lang="en-US" dirty="0" smtClean="0">
                <a:solidFill>
                  <a:srgbClr val="0070C0"/>
                </a:solidFill>
              </a:rPr>
              <a:t>Causal research-cause and effect                 </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7600" y="3276600"/>
            <a:ext cx="1464564"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98447" y="1132713"/>
            <a:ext cx="6166104" cy="565933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101591" y="2775204"/>
            <a:ext cx="553085" cy="356235"/>
          </a:xfrm>
          <a:custGeom>
            <a:avLst/>
            <a:gdLst/>
            <a:ahLst/>
            <a:cxnLst/>
            <a:rect l="l" t="t" r="r" b="b"/>
            <a:pathLst>
              <a:path w="553085" h="356235">
                <a:moveTo>
                  <a:pt x="442129" y="179070"/>
                </a:moveTo>
                <a:lnTo>
                  <a:pt x="110490" y="179070"/>
                </a:lnTo>
                <a:lnTo>
                  <a:pt x="112522" y="356235"/>
                </a:lnTo>
                <a:lnTo>
                  <a:pt x="444119" y="352551"/>
                </a:lnTo>
                <a:lnTo>
                  <a:pt x="442129" y="179070"/>
                </a:lnTo>
                <a:close/>
              </a:path>
              <a:path w="553085" h="356235">
                <a:moveTo>
                  <a:pt x="274320" y="0"/>
                </a:moveTo>
                <a:lnTo>
                  <a:pt x="0" y="180340"/>
                </a:lnTo>
                <a:lnTo>
                  <a:pt x="110490" y="179070"/>
                </a:lnTo>
                <a:lnTo>
                  <a:pt x="442129" y="179070"/>
                </a:lnTo>
                <a:lnTo>
                  <a:pt x="442087" y="175387"/>
                </a:lnTo>
                <a:lnTo>
                  <a:pt x="552577" y="174117"/>
                </a:lnTo>
                <a:lnTo>
                  <a:pt x="274320" y="0"/>
                </a:lnTo>
                <a:close/>
              </a:path>
            </a:pathLst>
          </a:custGeom>
          <a:solidFill>
            <a:srgbClr val="B1C1DB"/>
          </a:solidFill>
        </p:spPr>
        <p:txBody>
          <a:bodyPr wrap="square" lIns="0" tIns="0" rIns="0" bIns="0" rtlCol="0"/>
          <a:lstStyle/>
          <a:p>
            <a:endParaRPr/>
          </a:p>
        </p:txBody>
      </p:sp>
      <p:sp>
        <p:nvSpPr>
          <p:cNvPr id="5" name="object 5"/>
          <p:cNvSpPr txBox="1">
            <a:spLocks noGrp="1"/>
          </p:cNvSpPr>
          <p:nvPr>
            <p:ph type="title"/>
          </p:nvPr>
        </p:nvSpPr>
        <p:spPr>
          <a:xfrm>
            <a:off x="3505200" y="1420760"/>
            <a:ext cx="1600201" cy="604781"/>
          </a:xfrm>
          <a:prstGeom prst="rect">
            <a:avLst/>
          </a:prstGeom>
        </p:spPr>
        <p:txBody>
          <a:bodyPr vert="horz" wrap="square" lIns="0" tIns="38100" rIns="0" bIns="0" rtlCol="0">
            <a:spAutoFit/>
          </a:bodyPr>
          <a:lstStyle/>
          <a:p>
            <a:pPr marL="12700" marR="5080" indent="7620" algn="just">
              <a:lnSpc>
                <a:spcPct val="91800"/>
              </a:lnSpc>
              <a:spcBef>
                <a:spcPts val="300"/>
              </a:spcBef>
            </a:pPr>
            <a:r>
              <a:rPr sz="2000" u="none" spc="-235" dirty="0" smtClean="0">
                <a:solidFill>
                  <a:schemeClr val="tx1"/>
                </a:solidFill>
              </a:rPr>
              <a:t>Lack</a:t>
            </a:r>
            <a:r>
              <a:rPr lang="en-US" sz="2000" u="none" spc="-235" dirty="0" smtClean="0">
                <a:solidFill>
                  <a:schemeClr val="tx1"/>
                </a:solidFill>
              </a:rPr>
              <a:t> </a:t>
            </a:r>
            <a:r>
              <a:rPr sz="2000" u="none" spc="-90" dirty="0" smtClean="0">
                <a:solidFill>
                  <a:schemeClr val="tx1"/>
                </a:solidFill>
              </a:rPr>
              <a:t>of</a:t>
            </a:r>
            <a:r>
              <a:rPr lang="en-US" sz="2000" u="none" spc="-90" dirty="0" smtClean="0">
                <a:solidFill>
                  <a:schemeClr val="tx1"/>
                </a:solidFill>
              </a:rPr>
              <a:t> </a:t>
            </a:r>
            <a:r>
              <a:rPr sz="2000" u="none" spc="-125" dirty="0" smtClean="0">
                <a:solidFill>
                  <a:schemeClr val="tx1"/>
                </a:solidFill>
              </a:rPr>
              <a:t>  </a:t>
            </a:r>
            <a:r>
              <a:rPr sz="2000" u="none" spc="-175" dirty="0" smtClean="0">
                <a:solidFill>
                  <a:schemeClr val="tx1"/>
                </a:solidFill>
              </a:rPr>
              <a:t>scie</a:t>
            </a:r>
            <a:r>
              <a:rPr sz="2000" u="none" spc="-235" dirty="0" smtClean="0">
                <a:solidFill>
                  <a:schemeClr val="tx1"/>
                </a:solidFill>
              </a:rPr>
              <a:t>n</a:t>
            </a:r>
            <a:r>
              <a:rPr sz="2000" u="none" spc="-75" dirty="0" smtClean="0">
                <a:solidFill>
                  <a:schemeClr val="tx1"/>
                </a:solidFill>
              </a:rPr>
              <a:t>tific</a:t>
            </a:r>
            <a:r>
              <a:rPr lang="en-US" sz="2000" u="none" spc="-75" dirty="0" smtClean="0">
                <a:solidFill>
                  <a:schemeClr val="tx1"/>
                </a:solidFill>
              </a:rPr>
              <a:t> </a:t>
            </a:r>
            <a:r>
              <a:rPr sz="2000" u="none" spc="-114" dirty="0" smtClean="0">
                <a:solidFill>
                  <a:schemeClr val="tx1"/>
                </a:solidFill>
              </a:rPr>
              <a:t>training</a:t>
            </a:r>
            <a:endParaRPr sz="2000" dirty="0">
              <a:solidFill>
                <a:schemeClr val="tx1"/>
              </a:solidFill>
            </a:endParaRPr>
          </a:p>
        </p:txBody>
      </p:sp>
      <p:sp>
        <p:nvSpPr>
          <p:cNvPr id="72" name="object 72"/>
          <p:cNvSpPr txBox="1">
            <a:spLocks noGrp="1"/>
          </p:cNvSpPr>
          <p:nvPr>
            <p:ph type="dt" sz="half" idx="10"/>
          </p:nvPr>
        </p:nvSpPr>
        <p:spPr>
          <a:xfrm>
            <a:off x="3783329" y="6465214"/>
            <a:ext cx="1577339" cy="177800"/>
          </a:xfrm>
          <a:prstGeom prst="rect">
            <a:avLst/>
          </a:prstGeom>
        </p:spPr>
        <p:txBody>
          <a:bodyPr vert="horz" wrap="square" lIns="0" tIns="0" rIns="0" bIns="0" rtlCol="0">
            <a:spAutoFit/>
          </a:bodyPr>
          <a:lstStyle/>
          <a:p>
            <a:pPr marL="12700">
              <a:lnSpc>
                <a:spcPts val="1240"/>
              </a:lnSpc>
            </a:pPr>
            <a:r>
              <a:rPr spc="-100" dirty="0"/>
              <a:t>BRM-Types </a:t>
            </a:r>
            <a:r>
              <a:rPr spc="-60" dirty="0"/>
              <a:t>Of </a:t>
            </a:r>
            <a:r>
              <a:rPr spc="-95" dirty="0"/>
              <a:t>Research</a:t>
            </a:r>
            <a:r>
              <a:rPr spc="-75" dirty="0"/>
              <a:t> </a:t>
            </a:r>
            <a:r>
              <a:rPr spc="-40" dirty="0"/>
              <a:t>(</a:t>
            </a:r>
          </a:p>
        </p:txBody>
      </p:sp>
      <p:sp>
        <p:nvSpPr>
          <p:cNvPr id="71" name="object 71"/>
          <p:cNvSpPr txBox="1">
            <a:spLocks noGrp="1"/>
          </p:cNvSpPr>
          <p:nvPr>
            <p:ph type="ftr" sz="quarter" idx="11"/>
          </p:nvPr>
        </p:nvSpPr>
        <p:spPr>
          <a:xfrm>
            <a:off x="535940" y="6465214"/>
            <a:ext cx="687069" cy="177800"/>
          </a:xfrm>
          <a:prstGeom prst="rect">
            <a:avLst/>
          </a:prstGeom>
        </p:spPr>
        <p:txBody>
          <a:bodyPr vert="horz" wrap="square" lIns="0" tIns="0" rIns="0" bIns="0" rtlCol="0">
            <a:spAutoFit/>
          </a:bodyPr>
          <a:lstStyle/>
          <a:p>
            <a:pPr marL="12700">
              <a:lnSpc>
                <a:spcPts val="1240"/>
              </a:lnSpc>
            </a:pPr>
            <a:r>
              <a:rPr spc="-20" dirty="0"/>
              <a:t>6/19/2013</a:t>
            </a:r>
          </a:p>
        </p:txBody>
      </p:sp>
      <p:sp>
        <p:nvSpPr>
          <p:cNvPr id="73" name="object 73"/>
          <p:cNvSpPr txBox="1">
            <a:spLocks noGrp="1"/>
          </p:cNvSpPr>
          <p:nvPr>
            <p:ph type="sldNum" sz="quarter" idx="12"/>
          </p:nvPr>
        </p:nvSpPr>
        <p:spPr>
          <a:xfrm>
            <a:off x="8414511" y="6465214"/>
            <a:ext cx="206375" cy="177800"/>
          </a:xfrm>
          <a:prstGeom prst="rect">
            <a:avLst/>
          </a:prstGeom>
        </p:spPr>
        <p:txBody>
          <a:bodyPr vert="horz" wrap="square" lIns="0" tIns="0" rIns="0" bIns="0" rtlCol="0">
            <a:spAutoFit/>
          </a:bodyPr>
          <a:lstStyle/>
          <a:p>
            <a:pPr marL="25400">
              <a:lnSpc>
                <a:spcPts val="1240"/>
              </a:lnSpc>
            </a:pPr>
            <a:fld id="{81D60167-4931-47E6-BA6A-407CBD079E47}" type="slidenum">
              <a:rPr spc="-60" dirty="0"/>
              <a:pPr marL="25400">
                <a:lnSpc>
                  <a:spcPts val="1240"/>
                </a:lnSpc>
              </a:pPr>
              <a:t>45</a:t>
            </a:fld>
            <a:endParaRPr spc="-60" dirty="0"/>
          </a:p>
        </p:txBody>
      </p:sp>
      <p:sp>
        <p:nvSpPr>
          <p:cNvPr id="6" name="object 6"/>
          <p:cNvSpPr txBox="1"/>
          <p:nvPr/>
        </p:nvSpPr>
        <p:spPr>
          <a:xfrm>
            <a:off x="5475223" y="2367229"/>
            <a:ext cx="1213485" cy="612140"/>
          </a:xfrm>
          <a:prstGeom prst="rect">
            <a:avLst/>
          </a:prstGeom>
        </p:spPr>
        <p:txBody>
          <a:bodyPr vert="horz" wrap="square" lIns="0" tIns="13335" rIns="0" bIns="0" rtlCol="0">
            <a:spAutoFit/>
          </a:bodyPr>
          <a:lstStyle/>
          <a:p>
            <a:pPr marL="12700">
              <a:lnSpc>
                <a:spcPts val="2305"/>
              </a:lnSpc>
              <a:spcBef>
                <a:spcPts val="105"/>
              </a:spcBef>
            </a:pPr>
            <a:r>
              <a:rPr sz="2000" b="1" spc="-114" dirty="0">
                <a:latin typeface="Arial"/>
                <a:cs typeface="Arial"/>
              </a:rPr>
              <a:t>Insufficient</a:t>
            </a:r>
            <a:endParaRPr sz="2000">
              <a:latin typeface="Arial"/>
              <a:cs typeface="Arial"/>
            </a:endParaRPr>
          </a:p>
          <a:p>
            <a:pPr marL="30480">
              <a:lnSpc>
                <a:spcPts val="2305"/>
              </a:lnSpc>
            </a:pPr>
            <a:r>
              <a:rPr sz="2000" b="1" spc="-110" dirty="0">
                <a:latin typeface="Arial"/>
                <a:cs typeface="Arial"/>
              </a:rPr>
              <a:t>interaction</a:t>
            </a:r>
            <a:endParaRPr sz="2000">
              <a:latin typeface="Arial"/>
              <a:cs typeface="Arial"/>
            </a:endParaRPr>
          </a:p>
        </p:txBody>
      </p:sp>
      <p:sp>
        <p:nvSpPr>
          <p:cNvPr id="7" name="object 7"/>
          <p:cNvSpPr txBox="1"/>
          <p:nvPr/>
        </p:nvSpPr>
        <p:spPr>
          <a:xfrm>
            <a:off x="5849239" y="3990594"/>
            <a:ext cx="1312545" cy="890905"/>
          </a:xfrm>
          <a:prstGeom prst="rect">
            <a:avLst/>
          </a:prstGeom>
        </p:spPr>
        <p:txBody>
          <a:bodyPr vert="horz" wrap="square" lIns="0" tIns="38100" rIns="0" bIns="0" rtlCol="0">
            <a:spAutoFit/>
          </a:bodyPr>
          <a:lstStyle/>
          <a:p>
            <a:pPr marL="12700" marR="5080" algn="ctr">
              <a:lnSpc>
                <a:spcPct val="91800"/>
              </a:lnSpc>
              <a:spcBef>
                <a:spcPts val="300"/>
              </a:spcBef>
            </a:pPr>
            <a:r>
              <a:rPr sz="2000" b="1" spc="-140" dirty="0">
                <a:latin typeface="Arial"/>
                <a:cs typeface="Arial"/>
              </a:rPr>
              <a:t>Question </a:t>
            </a:r>
            <a:r>
              <a:rPr sz="2000" b="1" spc="-90" dirty="0">
                <a:latin typeface="Arial"/>
                <a:cs typeface="Arial"/>
              </a:rPr>
              <a:t>of  </a:t>
            </a:r>
            <a:r>
              <a:rPr sz="2000" b="1" spc="-240" dirty="0">
                <a:latin typeface="Arial"/>
                <a:cs typeface="Arial"/>
              </a:rPr>
              <a:t>Co</a:t>
            </a:r>
            <a:r>
              <a:rPr sz="2000" b="1" spc="-229" dirty="0">
                <a:latin typeface="Arial"/>
                <a:cs typeface="Arial"/>
              </a:rPr>
              <a:t>n</a:t>
            </a:r>
            <a:r>
              <a:rPr sz="2000" b="1" spc="-100" dirty="0">
                <a:latin typeface="Arial"/>
                <a:cs typeface="Arial"/>
              </a:rPr>
              <a:t>fide</a:t>
            </a:r>
            <a:r>
              <a:rPr sz="2000" b="1" spc="-145" dirty="0">
                <a:latin typeface="Arial"/>
                <a:cs typeface="Arial"/>
              </a:rPr>
              <a:t>n</a:t>
            </a:r>
            <a:r>
              <a:rPr sz="2000" b="1" spc="-45" dirty="0">
                <a:latin typeface="Arial"/>
                <a:cs typeface="Arial"/>
              </a:rPr>
              <a:t>ti</a:t>
            </a:r>
            <a:r>
              <a:rPr sz="2000" b="1" spc="-90" dirty="0">
                <a:latin typeface="Arial"/>
                <a:cs typeface="Arial"/>
              </a:rPr>
              <a:t>a</a:t>
            </a:r>
            <a:r>
              <a:rPr sz="2000" b="1" spc="-65" dirty="0">
                <a:latin typeface="Arial"/>
                <a:cs typeface="Arial"/>
              </a:rPr>
              <a:t>l  </a:t>
            </a:r>
            <a:r>
              <a:rPr sz="2000" b="1" spc="-70" dirty="0">
                <a:latin typeface="Arial"/>
                <a:cs typeface="Arial"/>
              </a:rPr>
              <a:t>ity</a:t>
            </a:r>
            <a:endParaRPr sz="2000">
              <a:latin typeface="Arial"/>
              <a:cs typeface="Arial"/>
            </a:endParaRPr>
          </a:p>
        </p:txBody>
      </p:sp>
      <p:sp>
        <p:nvSpPr>
          <p:cNvPr id="8" name="object 8"/>
          <p:cNvSpPr/>
          <p:nvPr/>
        </p:nvSpPr>
        <p:spPr>
          <a:xfrm>
            <a:off x="4615688" y="5466588"/>
            <a:ext cx="1861820" cy="1163320"/>
          </a:xfrm>
          <a:custGeom>
            <a:avLst/>
            <a:gdLst/>
            <a:ahLst/>
            <a:cxnLst/>
            <a:rect l="l" t="t" r="r" b="b"/>
            <a:pathLst>
              <a:path w="1861820" h="1163320">
                <a:moveTo>
                  <a:pt x="930656" y="0"/>
                </a:moveTo>
                <a:lnTo>
                  <a:pt x="871801" y="1143"/>
                </a:lnTo>
                <a:lnTo>
                  <a:pt x="813920" y="4530"/>
                </a:lnTo>
                <a:lnTo>
                  <a:pt x="757119" y="10090"/>
                </a:lnTo>
                <a:lnTo>
                  <a:pt x="701510" y="17757"/>
                </a:lnTo>
                <a:lnTo>
                  <a:pt x="647200" y="27461"/>
                </a:lnTo>
                <a:lnTo>
                  <a:pt x="594298" y="39136"/>
                </a:lnTo>
                <a:lnTo>
                  <a:pt x="542914" y="52712"/>
                </a:lnTo>
                <a:lnTo>
                  <a:pt x="493157" y="68122"/>
                </a:lnTo>
                <a:lnTo>
                  <a:pt x="445136" y="85297"/>
                </a:lnTo>
                <a:lnTo>
                  <a:pt x="398960" y="104170"/>
                </a:lnTo>
                <a:lnTo>
                  <a:pt x="354737" y="124672"/>
                </a:lnTo>
                <a:lnTo>
                  <a:pt x="312577" y="146736"/>
                </a:lnTo>
                <a:lnTo>
                  <a:pt x="272589" y="170292"/>
                </a:lnTo>
                <a:lnTo>
                  <a:pt x="234882" y="195274"/>
                </a:lnTo>
                <a:lnTo>
                  <a:pt x="199565" y="221612"/>
                </a:lnTo>
                <a:lnTo>
                  <a:pt x="166747" y="249239"/>
                </a:lnTo>
                <a:lnTo>
                  <a:pt x="136537" y="278087"/>
                </a:lnTo>
                <a:lnTo>
                  <a:pt x="109044" y="308087"/>
                </a:lnTo>
                <a:lnTo>
                  <a:pt x="84377" y="339172"/>
                </a:lnTo>
                <a:lnTo>
                  <a:pt x="62645" y="371272"/>
                </a:lnTo>
                <a:lnTo>
                  <a:pt x="28424" y="438251"/>
                </a:lnTo>
                <a:lnTo>
                  <a:pt x="7251" y="508477"/>
                </a:lnTo>
                <a:lnTo>
                  <a:pt x="0" y="581406"/>
                </a:lnTo>
                <a:lnTo>
                  <a:pt x="1831" y="618175"/>
                </a:lnTo>
                <a:lnTo>
                  <a:pt x="16152" y="689823"/>
                </a:lnTo>
                <a:lnTo>
                  <a:pt x="43958" y="758494"/>
                </a:lnTo>
                <a:lnTo>
                  <a:pt x="84377" y="823645"/>
                </a:lnTo>
                <a:lnTo>
                  <a:pt x="109044" y="854730"/>
                </a:lnTo>
                <a:lnTo>
                  <a:pt x="136537" y="884730"/>
                </a:lnTo>
                <a:lnTo>
                  <a:pt x="166747" y="913577"/>
                </a:lnTo>
                <a:lnTo>
                  <a:pt x="199565" y="941204"/>
                </a:lnTo>
                <a:lnTo>
                  <a:pt x="234882" y="967542"/>
                </a:lnTo>
                <a:lnTo>
                  <a:pt x="272589" y="992524"/>
                </a:lnTo>
                <a:lnTo>
                  <a:pt x="312577" y="1016080"/>
                </a:lnTo>
                <a:lnTo>
                  <a:pt x="354737" y="1038143"/>
                </a:lnTo>
                <a:lnTo>
                  <a:pt x="398960" y="1058644"/>
                </a:lnTo>
                <a:lnTo>
                  <a:pt x="445136" y="1077517"/>
                </a:lnTo>
                <a:lnTo>
                  <a:pt x="493157" y="1094692"/>
                </a:lnTo>
                <a:lnTo>
                  <a:pt x="542914" y="1110101"/>
                </a:lnTo>
                <a:lnTo>
                  <a:pt x="594298" y="1123677"/>
                </a:lnTo>
                <a:lnTo>
                  <a:pt x="647200" y="1135351"/>
                </a:lnTo>
                <a:lnTo>
                  <a:pt x="701510" y="1145055"/>
                </a:lnTo>
                <a:lnTo>
                  <a:pt x="757119" y="1152721"/>
                </a:lnTo>
                <a:lnTo>
                  <a:pt x="813920" y="1158282"/>
                </a:lnTo>
                <a:lnTo>
                  <a:pt x="871801" y="1161668"/>
                </a:lnTo>
                <a:lnTo>
                  <a:pt x="930656" y="1162812"/>
                </a:lnTo>
                <a:lnTo>
                  <a:pt x="989510" y="1161668"/>
                </a:lnTo>
                <a:lnTo>
                  <a:pt x="1047391" y="1158282"/>
                </a:lnTo>
                <a:lnTo>
                  <a:pt x="1104192" y="1152721"/>
                </a:lnTo>
                <a:lnTo>
                  <a:pt x="1159801" y="1145055"/>
                </a:lnTo>
                <a:lnTo>
                  <a:pt x="1214111" y="1135351"/>
                </a:lnTo>
                <a:lnTo>
                  <a:pt x="1267013" y="1123677"/>
                </a:lnTo>
                <a:lnTo>
                  <a:pt x="1318397" y="1110101"/>
                </a:lnTo>
                <a:lnTo>
                  <a:pt x="1368154" y="1094692"/>
                </a:lnTo>
                <a:lnTo>
                  <a:pt x="1416175" y="1077517"/>
                </a:lnTo>
                <a:lnTo>
                  <a:pt x="1462351" y="1058644"/>
                </a:lnTo>
                <a:lnTo>
                  <a:pt x="1506574" y="1038143"/>
                </a:lnTo>
                <a:lnTo>
                  <a:pt x="1548734" y="1016080"/>
                </a:lnTo>
                <a:lnTo>
                  <a:pt x="1588722" y="992524"/>
                </a:lnTo>
                <a:lnTo>
                  <a:pt x="1626429" y="967542"/>
                </a:lnTo>
                <a:lnTo>
                  <a:pt x="1661746" y="941204"/>
                </a:lnTo>
                <a:lnTo>
                  <a:pt x="1694564" y="913577"/>
                </a:lnTo>
                <a:lnTo>
                  <a:pt x="1724774" y="884730"/>
                </a:lnTo>
                <a:lnTo>
                  <a:pt x="1752267" y="854730"/>
                </a:lnTo>
                <a:lnTo>
                  <a:pt x="1776934" y="823645"/>
                </a:lnTo>
                <a:lnTo>
                  <a:pt x="1798666" y="791544"/>
                </a:lnTo>
                <a:lnTo>
                  <a:pt x="1832887" y="724565"/>
                </a:lnTo>
                <a:lnTo>
                  <a:pt x="1854060" y="654337"/>
                </a:lnTo>
                <a:lnTo>
                  <a:pt x="1861312" y="581406"/>
                </a:lnTo>
                <a:lnTo>
                  <a:pt x="1859480" y="544637"/>
                </a:lnTo>
                <a:lnTo>
                  <a:pt x="1845159" y="472992"/>
                </a:lnTo>
                <a:lnTo>
                  <a:pt x="1817353" y="404322"/>
                </a:lnTo>
                <a:lnTo>
                  <a:pt x="1776934" y="339172"/>
                </a:lnTo>
                <a:lnTo>
                  <a:pt x="1752267" y="308087"/>
                </a:lnTo>
                <a:lnTo>
                  <a:pt x="1724774" y="278087"/>
                </a:lnTo>
                <a:lnTo>
                  <a:pt x="1694564" y="249239"/>
                </a:lnTo>
                <a:lnTo>
                  <a:pt x="1661746" y="221612"/>
                </a:lnTo>
                <a:lnTo>
                  <a:pt x="1626429" y="195274"/>
                </a:lnTo>
                <a:lnTo>
                  <a:pt x="1588722" y="170292"/>
                </a:lnTo>
                <a:lnTo>
                  <a:pt x="1548734" y="146736"/>
                </a:lnTo>
                <a:lnTo>
                  <a:pt x="1506574" y="124672"/>
                </a:lnTo>
                <a:lnTo>
                  <a:pt x="1462351" y="104170"/>
                </a:lnTo>
                <a:lnTo>
                  <a:pt x="1416175" y="85297"/>
                </a:lnTo>
                <a:lnTo>
                  <a:pt x="1368154" y="68122"/>
                </a:lnTo>
                <a:lnTo>
                  <a:pt x="1318397" y="52712"/>
                </a:lnTo>
                <a:lnTo>
                  <a:pt x="1267013" y="39136"/>
                </a:lnTo>
                <a:lnTo>
                  <a:pt x="1214111" y="27461"/>
                </a:lnTo>
                <a:lnTo>
                  <a:pt x="1159801" y="17757"/>
                </a:lnTo>
                <a:lnTo>
                  <a:pt x="1104192" y="10090"/>
                </a:lnTo>
                <a:lnTo>
                  <a:pt x="1047391" y="4530"/>
                </a:lnTo>
                <a:lnTo>
                  <a:pt x="989510" y="1143"/>
                </a:lnTo>
                <a:lnTo>
                  <a:pt x="930656" y="0"/>
                </a:lnTo>
                <a:close/>
              </a:path>
            </a:pathLst>
          </a:custGeom>
          <a:solidFill>
            <a:srgbClr val="4F81BC"/>
          </a:solidFill>
        </p:spPr>
        <p:txBody>
          <a:bodyPr wrap="square" lIns="0" tIns="0" rIns="0" bIns="0" rtlCol="0"/>
          <a:lstStyle/>
          <a:p>
            <a:endParaRPr/>
          </a:p>
        </p:txBody>
      </p:sp>
      <p:sp>
        <p:nvSpPr>
          <p:cNvPr id="9" name="object 9"/>
          <p:cNvSpPr/>
          <p:nvPr/>
        </p:nvSpPr>
        <p:spPr>
          <a:xfrm>
            <a:off x="4615688" y="5466588"/>
            <a:ext cx="1861820" cy="1163320"/>
          </a:xfrm>
          <a:custGeom>
            <a:avLst/>
            <a:gdLst/>
            <a:ahLst/>
            <a:cxnLst/>
            <a:rect l="l" t="t" r="r" b="b"/>
            <a:pathLst>
              <a:path w="1861820" h="1163320">
                <a:moveTo>
                  <a:pt x="0" y="581406"/>
                </a:moveTo>
                <a:lnTo>
                  <a:pt x="7251" y="508477"/>
                </a:lnTo>
                <a:lnTo>
                  <a:pt x="28424" y="438251"/>
                </a:lnTo>
                <a:lnTo>
                  <a:pt x="62645" y="371272"/>
                </a:lnTo>
                <a:lnTo>
                  <a:pt x="84377" y="339172"/>
                </a:lnTo>
                <a:lnTo>
                  <a:pt x="109044" y="308087"/>
                </a:lnTo>
                <a:lnTo>
                  <a:pt x="136537" y="278087"/>
                </a:lnTo>
                <a:lnTo>
                  <a:pt x="166747" y="249239"/>
                </a:lnTo>
                <a:lnTo>
                  <a:pt x="199565" y="221612"/>
                </a:lnTo>
                <a:lnTo>
                  <a:pt x="234882" y="195274"/>
                </a:lnTo>
                <a:lnTo>
                  <a:pt x="272589" y="170292"/>
                </a:lnTo>
                <a:lnTo>
                  <a:pt x="312577" y="146736"/>
                </a:lnTo>
                <a:lnTo>
                  <a:pt x="354737" y="124672"/>
                </a:lnTo>
                <a:lnTo>
                  <a:pt x="398960" y="104170"/>
                </a:lnTo>
                <a:lnTo>
                  <a:pt x="445136" y="85297"/>
                </a:lnTo>
                <a:lnTo>
                  <a:pt x="493157" y="68122"/>
                </a:lnTo>
                <a:lnTo>
                  <a:pt x="542914" y="52712"/>
                </a:lnTo>
                <a:lnTo>
                  <a:pt x="594298" y="39136"/>
                </a:lnTo>
                <a:lnTo>
                  <a:pt x="647200" y="27461"/>
                </a:lnTo>
                <a:lnTo>
                  <a:pt x="701510" y="17757"/>
                </a:lnTo>
                <a:lnTo>
                  <a:pt x="757119" y="10090"/>
                </a:lnTo>
                <a:lnTo>
                  <a:pt x="813920" y="4530"/>
                </a:lnTo>
                <a:lnTo>
                  <a:pt x="871801" y="1143"/>
                </a:lnTo>
                <a:lnTo>
                  <a:pt x="930656" y="0"/>
                </a:lnTo>
                <a:lnTo>
                  <a:pt x="989510" y="1143"/>
                </a:lnTo>
                <a:lnTo>
                  <a:pt x="1047391" y="4530"/>
                </a:lnTo>
                <a:lnTo>
                  <a:pt x="1104192" y="10090"/>
                </a:lnTo>
                <a:lnTo>
                  <a:pt x="1159801" y="17757"/>
                </a:lnTo>
                <a:lnTo>
                  <a:pt x="1214111" y="27461"/>
                </a:lnTo>
                <a:lnTo>
                  <a:pt x="1267013" y="39136"/>
                </a:lnTo>
                <a:lnTo>
                  <a:pt x="1318397" y="52712"/>
                </a:lnTo>
                <a:lnTo>
                  <a:pt x="1368154" y="68122"/>
                </a:lnTo>
                <a:lnTo>
                  <a:pt x="1416175" y="85297"/>
                </a:lnTo>
                <a:lnTo>
                  <a:pt x="1462351" y="104170"/>
                </a:lnTo>
                <a:lnTo>
                  <a:pt x="1506574" y="124672"/>
                </a:lnTo>
                <a:lnTo>
                  <a:pt x="1548734" y="146736"/>
                </a:lnTo>
                <a:lnTo>
                  <a:pt x="1588722" y="170292"/>
                </a:lnTo>
                <a:lnTo>
                  <a:pt x="1626429" y="195274"/>
                </a:lnTo>
                <a:lnTo>
                  <a:pt x="1661746" y="221612"/>
                </a:lnTo>
                <a:lnTo>
                  <a:pt x="1694564" y="249239"/>
                </a:lnTo>
                <a:lnTo>
                  <a:pt x="1724774" y="278087"/>
                </a:lnTo>
                <a:lnTo>
                  <a:pt x="1752267" y="308087"/>
                </a:lnTo>
                <a:lnTo>
                  <a:pt x="1776934" y="339172"/>
                </a:lnTo>
                <a:lnTo>
                  <a:pt x="1798666" y="371272"/>
                </a:lnTo>
                <a:lnTo>
                  <a:pt x="1832887" y="438251"/>
                </a:lnTo>
                <a:lnTo>
                  <a:pt x="1854060" y="508477"/>
                </a:lnTo>
                <a:lnTo>
                  <a:pt x="1861312" y="581406"/>
                </a:lnTo>
                <a:lnTo>
                  <a:pt x="1859480" y="618175"/>
                </a:lnTo>
                <a:lnTo>
                  <a:pt x="1845159" y="689823"/>
                </a:lnTo>
                <a:lnTo>
                  <a:pt x="1817353" y="758494"/>
                </a:lnTo>
                <a:lnTo>
                  <a:pt x="1776934" y="823645"/>
                </a:lnTo>
                <a:lnTo>
                  <a:pt x="1752267" y="854730"/>
                </a:lnTo>
                <a:lnTo>
                  <a:pt x="1724774" y="884730"/>
                </a:lnTo>
                <a:lnTo>
                  <a:pt x="1694564" y="913577"/>
                </a:lnTo>
                <a:lnTo>
                  <a:pt x="1661746" y="941204"/>
                </a:lnTo>
                <a:lnTo>
                  <a:pt x="1626429" y="967542"/>
                </a:lnTo>
                <a:lnTo>
                  <a:pt x="1588722" y="992524"/>
                </a:lnTo>
                <a:lnTo>
                  <a:pt x="1548734" y="1016080"/>
                </a:lnTo>
                <a:lnTo>
                  <a:pt x="1506574" y="1038143"/>
                </a:lnTo>
                <a:lnTo>
                  <a:pt x="1462351" y="1058644"/>
                </a:lnTo>
                <a:lnTo>
                  <a:pt x="1416175" y="1077517"/>
                </a:lnTo>
                <a:lnTo>
                  <a:pt x="1368154" y="1094692"/>
                </a:lnTo>
                <a:lnTo>
                  <a:pt x="1318397" y="1110101"/>
                </a:lnTo>
                <a:lnTo>
                  <a:pt x="1267013" y="1123677"/>
                </a:lnTo>
                <a:lnTo>
                  <a:pt x="1214111" y="1135351"/>
                </a:lnTo>
                <a:lnTo>
                  <a:pt x="1159801" y="1145055"/>
                </a:lnTo>
                <a:lnTo>
                  <a:pt x="1104192" y="1152721"/>
                </a:lnTo>
                <a:lnTo>
                  <a:pt x="1047391" y="1158282"/>
                </a:lnTo>
                <a:lnTo>
                  <a:pt x="989510" y="1161668"/>
                </a:lnTo>
                <a:lnTo>
                  <a:pt x="930656" y="1162812"/>
                </a:lnTo>
                <a:lnTo>
                  <a:pt x="871801" y="1161668"/>
                </a:lnTo>
                <a:lnTo>
                  <a:pt x="813920" y="1158282"/>
                </a:lnTo>
                <a:lnTo>
                  <a:pt x="757119" y="1152721"/>
                </a:lnTo>
                <a:lnTo>
                  <a:pt x="701510" y="1145055"/>
                </a:lnTo>
                <a:lnTo>
                  <a:pt x="647200" y="1135351"/>
                </a:lnTo>
                <a:lnTo>
                  <a:pt x="594298" y="1123677"/>
                </a:lnTo>
                <a:lnTo>
                  <a:pt x="542914" y="1110101"/>
                </a:lnTo>
                <a:lnTo>
                  <a:pt x="493157" y="1094692"/>
                </a:lnTo>
                <a:lnTo>
                  <a:pt x="445136" y="1077517"/>
                </a:lnTo>
                <a:lnTo>
                  <a:pt x="398960" y="1058644"/>
                </a:lnTo>
                <a:lnTo>
                  <a:pt x="354737" y="1038143"/>
                </a:lnTo>
                <a:lnTo>
                  <a:pt x="312577" y="1016080"/>
                </a:lnTo>
                <a:lnTo>
                  <a:pt x="272589" y="992524"/>
                </a:lnTo>
                <a:lnTo>
                  <a:pt x="234882" y="967542"/>
                </a:lnTo>
                <a:lnTo>
                  <a:pt x="199565" y="941204"/>
                </a:lnTo>
                <a:lnTo>
                  <a:pt x="166747" y="913577"/>
                </a:lnTo>
                <a:lnTo>
                  <a:pt x="136537" y="884730"/>
                </a:lnTo>
                <a:lnTo>
                  <a:pt x="109044" y="854730"/>
                </a:lnTo>
                <a:lnTo>
                  <a:pt x="84377" y="823645"/>
                </a:lnTo>
                <a:lnTo>
                  <a:pt x="62645" y="791544"/>
                </a:lnTo>
                <a:lnTo>
                  <a:pt x="28424" y="724565"/>
                </a:lnTo>
                <a:lnTo>
                  <a:pt x="7251" y="654337"/>
                </a:lnTo>
                <a:lnTo>
                  <a:pt x="0" y="581406"/>
                </a:lnTo>
                <a:close/>
              </a:path>
            </a:pathLst>
          </a:custGeom>
          <a:ln w="25400">
            <a:solidFill>
              <a:srgbClr val="FFFFFF"/>
            </a:solidFill>
          </a:ln>
        </p:spPr>
        <p:txBody>
          <a:bodyPr wrap="square" lIns="0" tIns="0" rIns="0" bIns="0" rtlCol="0"/>
          <a:lstStyle/>
          <a:p>
            <a:endParaRPr/>
          </a:p>
        </p:txBody>
      </p:sp>
      <p:sp>
        <p:nvSpPr>
          <p:cNvPr id="10" name="object 10"/>
          <p:cNvSpPr txBox="1"/>
          <p:nvPr/>
        </p:nvSpPr>
        <p:spPr>
          <a:xfrm>
            <a:off x="4959858" y="5573979"/>
            <a:ext cx="1174115" cy="890269"/>
          </a:xfrm>
          <a:prstGeom prst="rect">
            <a:avLst/>
          </a:prstGeom>
        </p:spPr>
        <p:txBody>
          <a:bodyPr vert="horz" wrap="square" lIns="0" tIns="38100" rIns="0" bIns="0" rtlCol="0">
            <a:spAutoFit/>
          </a:bodyPr>
          <a:lstStyle/>
          <a:p>
            <a:pPr marL="12700" marR="5080" indent="1270" algn="ctr">
              <a:lnSpc>
                <a:spcPct val="91800"/>
              </a:lnSpc>
              <a:spcBef>
                <a:spcPts val="300"/>
              </a:spcBef>
            </a:pPr>
            <a:r>
              <a:rPr sz="2000" b="1" spc="-105" dirty="0">
                <a:latin typeface="Arial"/>
                <a:cs typeface="Arial"/>
              </a:rPr>
              <a:t>Untimely  </a:t>
            </a:r>
            <a:r>
              <a:rPr sz="2000" b="1" spc="-155" dirty="0">
                <a:latin typeface="Arial"/>
                <a:cs typeface="Arial"/>
              </a:rPr>
              <a:t>a</a:t>
            </a:r>
            <a:r>
              <a:rPr sz="2000" b="1" spc="-190" dirty="0">
                <a:latin typeface="Arial"/>
                <a:cs typeface="Arial"/>
              </a:rPr>
              <a:t>v</a:t>
            </a:r>
            <a:r>
              <a:rPr sz="2000" b="1" spc="-125" dirty="0">
                <a:latin typeface="Arial"/>
                <a:cs typeface="Arial"/>
              </a:rPr>
              <a:t>a</a:t>
            </a:r>
            <a:r>
              <a:rPr sz="2000" b="1" spc="-75" dirty="0">
                <a:latin typeface="Arial"/>
                <a:cs typeface="Arial"/>
              </a:rPr>
              <a:t>i</a:t>
            </a:r>
            <a:r>
              <a:rPr sz="2000" b="1" spc="-65" dirty="0">
                <a:latin typeface="Arial"/>
                <a:cs typeface="Arial"/>
              </a:rPr>
              <a:t>l</a:t>
            </a:r>
            <a:r>
              <a:rPr sz="2000" b="1" spc="-135" dirty="0">
                <a:latin typeface="Arial"/>
                <a:cs typeface="Arial"/>
              </a:rPr>
              <a:t>a</a:t>
            </a:r>
            <a:r>
              <a:rPr sz="2000" b="1" spc="-75" dirty="0">
                <a:latin typeface="Arial"/>
                <a:cs typeface="Arial"/>
              </a:rPr>
              <a:t>bility  </a:t>
            </a:r>
            <a:r>
              <a:rPr sz="2000" b="1" spc="-90" dirty="0">
                <a:latin typeface="Arial"/>
                <a:cs typeface="Arial"/>
              </a:rPr>
              <a:t>of</a:t>
            </a:r>
            <a:r>
              <a:rPr sz="2000" b="1" spc="-130" dirty="0">
                <a:latin typeface="Arial"/>
                <a:cs typeface="Arial"/>
              </a:rPr>
              <a:t> </a:t>
            </a:r>
            <a:r>
              <a:rPr sz="2000" b="1" spc="-105" dirty="0">
                <a:latin typeface="Arial"/>
                <a:cs typeface="Arial"/>
              </a:rPr>
              <a:t>data</a:t>
            </a:r>
            <a:endParaRPr sz="2000">
              <a:latin typeface="Arial"/>
              <a:cs typeface="Arial"/>
            </a:endParaRPr>
          </a:p>
        </p:txBody>
      </p:sp>
      <p:sp>
        <p:nvSpPr>
          <p:cNvPr id="11" name="object 11"/>
          <p:cNvSpPr txBox="1"/>
          <p:nvPr/>
        </p:nvSpPr>
        <p:spPr>
          <a:xfrm>
            <a:off x="2850895" y="5573979"/>
            <a:ext cx="1125855" cy="890269"/>
          </a:xfrm>
          <a:prstGeom prst="rect">
            <a:avLst/>
          </a:prstGeom>
        </p:spPr>
        <p:txBody>
          <a:bodyPr vert="horz" wrap="square" lIns="0" tIns="38100" rIns="0" bIns="0" rtlCol="0">
            <a:spAutoFit/>
          </a:bodyPr>
          <a:lstStyle/>
          <a:p>
            <a:pPr marL="12700" marR="5080" indent="1270" algn="ctr">
              <a:lnSpc>
                <a:spcPct val="91800"/>
              </a:lnSpc>
              <a:spcBef>
                <a:spcPts val="300"/>
              </a:spcBef>
            </a:pPr>
            <a:r>
              <a:rPr sz="2000" b="1" spc="-235" dirty="0">
                <a:latin typeface="Arial"/>
                <a:cs typeface="Arial"/>
              </a:rPr>
              <a:t>Lack </a:t>
            </a:r>
            <a:r>
              <a:rPr sz="2000" b="1" spc="-90" dirty="0">
                <a:latin typeface="Arial"/>
                <a:cs typeface="Arial"/>
              </a:rPr>
              <a:t>of  </a:t>
            </a:r>
            <a:r>
              <a:rPr sz="2000" b="1" spc="-229" dirty="0">
                <a:latin typeface="Arial"/>
                <a:cs typeface="Arial"/>
              </a:rPr>
              <a:t>sec</a:t>
            </a:r>
            <a:r>
              <a:rPr sz="2000" b="1" spc="-100" dirty="0">
                <a:latin typeface="Arial"/>
                <a:cs typeface="Arial"/>
              </a:rPr>
              <a:t>r</a:t>
            </a:r>
            <a:r>
              <a:rPr sz="2000" b="1" spc="-120" dirty="0">
                <a:latin typeface="Arial"/>
                <a:cs typeface="Arial"/>
              </a:rPr>
              <a:t>e</a:t>
            </a:r>
            <a:r>
              <a:rPr sz="2000" b="1" dirty="0">
                <a:latin typeface="Arial"/>
                <a:cs typeface="Arial"/>
              </a:rPr>
              <a:t>t</a:t>
            </a:r>
            <a:r>
              <a:rPr sz="2000" b="1" spc="-114" dirty="0">
                <a:latin typeface="Arial"/>
                <a:cs typeface="Arial"/>
              </a:rPr>
              <a:t>a</a:t>
            </a:r>
            <a:r>
              <a:rPr sz="2000" b="1" spc="-90" dirty="0">
                <a:latin typeface="Arial"/>
                <a:cs typeface="Arial"/>
              </a:rPr>
              <a:t>r</a:t>
            </a:r>
            <a:r>
              <a:rPr sz="2000" b="1" spc="-65" dirty="0">
                <a:latin typeface="Arial"/>
                <a:cs typeface="Arial"/>
              </a:rPr>
              <a:t>i</a:t>
            </a:r>
            <a:r>
              <a:rPr sz="2000" b="1" spc="-135" dirty="0">
                <a:latin typeface="Arial"/>
                <a:cs typeface="Arial"/>
              </a:rPr>
              <a:t>a</a:t>
            </a:r>
            <a:r>
              <a:rPr sz="2000" b="1" spc="-65" dirty="0">
                <a:latin typeface="Arial"/>
                <a:cs typeface="Arial"/>
              </a:rPr>
              <a:t>l  </a:t>
            </a:r>
            <a:r>
              <a:rPr sz="2000" b="1" spc="-220" dirty="0">
                <a:latin typeface="Arial"/>
                <a:cs typeface="Arial"/>
              </a:rPr>
              <a:t>assi</a:t>
            </a:r>
            <a:r>
              <a:rPr sz="2000" b="1" spc="-270" dirty="0">
                <a:latin typeface="Arial"/>
                <a:cs typeface="Arial"/>
              </a:rPr>
              <a:t>s</a:t>
            </a:r>
            <a:r>
              <a:rPr sz="2000" b="1" dirty="0">
                <a:latin typeface="Arial"/>
                <a:cs typeface="Arial"/>
              </a:rPr>
              <a:t>t</a:t>
            </a:r>
            <a:r>
              <a:rPr sz="2000" b="1" spc="-165" dirty="0">
                <a:latin typeface="Arial"/>
                <a:cs typeface="Arial"/>
              </a:rPr>
              <a:t>ance</a:t>
            </a:r>
            <a:endParaRPr sz="2000">
              <a:latin typeface="Arial"/>
              <a:cs typeface="Arial"/>
            </a:endParaRPr>
          </a:p>
        </p:txBody>
      </p:sp>
      <p:sp>
        <p:nvSpPr>
          <p:cNvPr id="12" name="object 12"/>
          <p:cNvSpPr txBox="1"/>
          <p:nvPr/>
        </p:nvSpPr>
        <p:spPr>
          <a:xfrm>
            <a:off x="1604263" y="3945077"/>
            <a:ext cx="1242060" cy="1169670"/>
          </a:xfrm>
          <a:prstGeom prst="rect">
            <a:avLst/>
          </a:prstGeom>
        </p:spPr>
        <p:txBody>
          <a:bodyPr vert="horz" wrap="square" lIns="0" tIns="38735" rIns="0" bIns="0" rtlCol="0">
            <a:spAutoFit/>
          </a:bodyPr>
          <a:lstStyle/>
          <a:p>
            <a:pPr marL="12700" marR="5080" indent="1905" algn="ctr">
              <a:lnSpc>
                <a:spcPct val="91700"/>
              </a:lnSpc>
              <a:spcBef>
                <a:spcPts val="305"/>
              </a:spcBef>
            </a:pPr>
            <a:r>
              <a:rPr sz="2000" b="1" spc="-160" dirty="0">
                <a:latin typeface="Arial"/>
                <a:cs typeface="Arial"/>
              </a:rPr>
              <a:t>lack </a:t>
            </a:r>
            <a:r>
              <a:rPr sz="2000" b="1" spc="-90" dirty="0">
                <a:latin typeface="Arial"/>
                <a:cs typeface="Arial"/>
              </a:rPr>
              <a:t>of </a:t>
            </a:r>
            <a:r>
              <a:rPr sz="2000" b="1" spc="-125" dirty="0">
                <a:latin typeface="Arial"/>
                <a:cs typeface="Arial"/>
              </a:rPr>
              <a:t>a  </a:t>
            </a:r>
            <a:r>
              <a:rPr sz="2000" b="1" spc="-175" dirty="0">
                <a:latin typeface="Arial"/>
                <a:cs typeface="Arial"/>
              </a:rPr>
              <a:t>code </a:t>
            </a:r>
            <a:r>
              <a:rPr sz="2000" b="1" spc="-90" dirty="0">
                <a:latin typeface="Arial"/>
                <a:cs typeface="Arial"/>
              </a:rPr>
              <a:t>of  </a:t>
            </a:r>
            <a:r>
              <a:rPr sz="2000" b="1" spc="-160" dirty="0">
                <a:latin typeface="Arial"/>
                <a:cs typeface="Arial"/>
              </a:rPr>
              <a:t>conduct</a:t>
            </a:r>
            <a:r>
              <a:rPr sz="2000" b="1" spc="-210" dirty="0">
                <a:latin typeface="Arial"/>
                <a:cs typeface="Arial"/>
              </a:rPr>
              <a:t> </a:t>
            </a:r>
            <a:r>
              <a:rPr sz="2000" b="1" spc="-95" dirty="0">
                <a:latin typeface="Arial"/>
                <a:cs typeface="Arial"/>
              </a:rPr>
              <a:t>for  </a:t>
            </a:r>
            <a:r>
              <a:rPr sz="2000" b="1" spc="-100" dirty="0">
                <a:latin typeface="Arial"/>
                <a:cs typeface="Arial"/>
              </a:rPr>
              <a:t>r</a:t>
            </a:r>
            <a:r>
              <a:rPr sz="2000" b="1" spc="-160" dirty="0">
                <a:latin typeface="Arial"/>
                <a:cs typeface="Arial"/>
              </a:rPr>
              <a:t>esea</a:t>
            </a:r>
            <a:r>
              <a:rPr sz="2000" b="1" spc="-140" dirty="0">
                <a:latin typeface="Arial"/>
                <a:cs typeface="Arial"/>
              </a:rPr>
              <a:t>r</a:t>
            </a:r>
            <a:r>
              <a:rPr sz="2000" b="1" spc="-210" dirty="0">
                <a:latin typeface="Arial"/>
                <a:cs typeface="Arial"/>
              </a:rPr>
              <a:t>c</a:t>
            </a:r>
            <a:r>
              <a:rPr sz="2000" b="1" spc="-220" dirty="0">
                <a:latin typeface="Arial"/>
                <a:cs typeface="Arial"/>
              </a:rPr>
              <a:t>h</a:t>
            </a:r>
            <a:r>
              <a:rPr sz="2000" b="1" spc="-105" dirty="0">
                <a:latin typeface="Arial"/>
                <a:cs typeface="Arial"/>
              </a:rPr>
              <a:t>e</a:t>
            </a:r>
            <a:r>
              <a:rPr sz="2000" b="1" spc="-100" dirty="0">
                <a:latin typeface="Arial"/>
                <a:cs typeface="Arial"/>
              </a:rPr>
              <a:t>r</a:t>
            </a:r>
            <a:r>
              <a:rPr sz="2000" b="1" spc="-315" dirty="0">
                <a:latin typeface="Arial"/>
                <a:cs typeface="Arial"/>
              </a:rPr>
              <a:t>s</a:t>
            </a:r>
            <a:endParaRPr sz="2000">
              <a:latin typeface="Arial"/>
              <a:cs typeface="Arial"/>
            </a:endParaRPr>
          </a:p>
        </p:txBody>
      </p:sp>
      <p:sp>
        <p:nvSpPr>
          <p:cNvPr id="13" name="object 13"/>
          <p:cNvSpPr txBox="1"/>
          <p:nvPr/>
        </p:nvSpPr>
        <p:spPr>
          <a:xfrm>
            <a:off x="1992883" y="2227910"/>
            <a:ext cx="1314450" cy="890905"/>
          </a:xfrm>
          <a:prstGeom prst="rect">
            <a:avLst/>
          </a:prstGeom>
        </p:spPr>
        <p:txBody>
          <a:bodyPr vert="horz" wrap="square" lIns="0" tIns="38100" rIns="0" bIns="0" rtlCol="0">
            <a:spAutoFit/>
          </a:bodyPr>
          <a:lstStyle/>
          <a:p>
            <a:pPr marL="12065" marR="5080" algn="ctr">
              <a:lnSpc>
                <a:spcPct val="91800"/>
              </a:lnSpc>
              <a:spcBef>
                <a:spcPts val="300"/>
              </a:spcBef>
            </a:pPr>
            <a:r>
              <a:rPr sz="2000" b="1" spc="-220" dirty="0">
                <a:latin typeface="Arial"/>
                <a:cs typeface="Arial"/>
              </a:rPr>
              <a:t>O</a:t>
            </a:r>
            <a:r>
              <a:rPr sz="2000" b="1" spc="-185" dirty="0">
                <a:latin typeface="Arial"/>
                <a:cs typeface="Arial"/>
              </a:rPr>
              <a:t>v</a:t>
            </a:r>
            <a:r>
              <a:rPr sz="2000" b="1" spc="-95" dirty="0">
                <a:latin typeface="Arial"/>
                <a:cs typeface="Arial"/>
              </a:rPr>
              <a:t>er</a:t>
            </a:r>
            <a:r>
              <a:rPr sz="2000" b="1" spc="-65" dirty="0">
                <a:latin typeface="Arial"/>
                <a:cs typeface="Arial"/>
              </a:rPr>
              <a:t>l</a:t>
            </a:r>
            <a:r>
              <a:rPr sz="2000" b="1" spc="-135" dirty="0">
                <a:latin typeface="Arial"/>
                <a:cs typeface="Arial"/>
              </a:rPr>
              <a:t>a</a:t>
            </a:r>
            <a:r>
              <a:rPr sz="2000" b="1" spc="-125" dirty="0">
                <a:latin typeface="Arial"/>
                <a:cs typeface="Arial"/>
              </a:rPr>
              <a:t>ppin</a:t>
            </a:r>
            <a:r>
              <a:rPr sz="2000" b="1" spc="-175" dirty="0">
                <a:latin typeface="Arial"/>
                <a:cs typeface="Arial"/>
              </a:rPr>
              <a:t>g  </a:t>
            </a:r>
            <a:r>
              <a:rPr sz="2000" b="1" spc="-90" dirty="0">
                <a:latin typeface="Arial"/>
                <a:cs typeface="Arial"/>
              </a:rPr>
              <a:t>of </a:t>
            </a:r>
            <a:r>
              <a:rPr sz="2000" b="1" spc="-165" dirty="0">
                <a:latin typeface="Arial"/>
                <a:cs typeface="Arial"/>
              </a:rPr>
              <a:t>research  </a:t>
            </a:r>
            <a:r>
              <a:rPr sz="2000" b="1" spc="-155" dirty="0">
                <a:latin typeface="Arial"/>
                <a:cs typeface="Arial"/>
              </a:rPr>
              <a:t>studies</a:t>
            </a:r>
            <a:endParaRPr sz="2000">
              <a:latin typeface="Arial"/>
              <a:cs typeface="Arial"/>
            </a:endParaRPr>
          </a:p>
        </p:txBody>
      </p:sp>
      <p:sp>
        <p:nvSpPr>
          <p:cNvPr id="14" name="object 14"/>
          <p:cNvSpPr/>
          <p:nvPr/>
        </p:nvSpPr>
        <p:spPr>
          <a:xfrm>
            <a:off x="1342136" y="118618"/>
            <a:ext cx="6254622" cy="33210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7162927" y="298704"/>
            <a:ext cx="111251" cy="101853"/>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293747" y="298704"/>
            <a:ext cx="111251" cy="10185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6723506" y="170053"/>
            <a:ext cx="144652" cy="228727"/>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401952" y="169290"/>
            <a:ext cx="96900" cy="119506"/>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6191884" y="168782"/>
            <a:ext cx="99313" cy="101599"/>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1671701" y="168782"/>
            <a:ext cx="99313" cy="101599"/>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7162927" y="167894"/>
            <a:ext cx="94614" cy="93852"/>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2293747" y="167894"/>
            <a:ext cx="94614" cy="93852"/>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4674234" y="166878"/>
            <a:ext cx="177419" cy="235331"/>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1940179" y="166878"/>
            <a:ext cx="177418" cy="235331"/>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7104380" y="124332"/>
            <a:ext cx="232410" cy="320675"/>
          </a:xfrm>
          <a:custGeom>
            <a:avLst/>
            <a:gdLst/>
            <a:ahLst/>
            <a:cxnLst/>
            <a:rect l="l" t="t" r="r" b="b"/>
            <a:pathLst>
              <a:path w="232409" h="320675">
                <a:moveTo>
                  <a:pt x="19303" y="0"/>
                </a:moveTo>
                <a:lnTo>
                  <a:pt x="99822" y="0"/>
                </a:lnTo>
                <a:lnTo>
                  <a:pt x="114014" y="309"/>
                </a:lnTo>
                <a:lnTo>
                  <a:pt x="159539" y="7758"/>
                </a:lnTo>
                <a:lnTo>
                  <a:pt x="196548" y="31353"/>
                </a:lnTo>
                <a:lnTo>
                  <a:pt x="212631" y="71485"/>
                </a:lnTo>
                <a:lnTo>
                  <a:pt x="213105" y="81534"/>
                </a:lnTo>
                <a:lnTo>
                  <a:pt x="213105" y="89281"/>
                </a:lnTo>
                <a:lnTo>
                  <a:pt x="212090" y="96647"/>
                </a:lnTo>
                <a:lnTo>
                  <a:pt x="210058" y="103505"/>
                </a:lnTo>
                <a:lnTo>
                  <a:pt x="208152" y="110363"/>
                </a:lnTo>
                <a:lnTo>
                  <a:pt x="205231" y="116586"/>
                </a:lnTo>
                <a:lnTo>
                  <a:pt x="201422" y="122174"/>
                </a:lnTo>
                <a:lnTo>
                  <a:pt x="197612" y="127762"/>
                </a:lnTo>
                <a:lnTo>
                  <a:pt x="168401" y="147447"/>
                </a:lnTo>
                <a:lnTo>
                  <a:pt x="175117" y="148921"/>
                </a:lnTo>
                <a:lnTo>
                  <a:pt x="209210" y="167441"/>
                </a:lnTo>
                <a:lnTo>
                  <a:pt x="229369" y="201836"/>
                </a:lnTo>
                <a:lnTo>
                  <a:pt x="232155" y="224536"/>
                </a:lnTo>
                <a:lnTo>
                  <a:pt x="231850" y="232896"/>
                </a:lnTo>
                <a:lnTo>
                  <a:pt x="218330" y="274508"/>
                </a:lnTo>
                <a:lnTo>
                  <a:pt x="188684" y="302039"/>
                </a:lnTo>
                <a:lnTo>
                  <a:pt x="147339" y="316952"/>
                </a:lnTo>
                <a:lnTo>
                  <a:pt x="104521" y="320675"/>
                </a:lnTo>
                <a:lnTo>
                  <a:pt x="19303" y="320675"/>
                </a:lnTo>
                <a:lnTo>
                  <a:pt x="13843" y="320675"/>
                </a:lnTo>
                <a:lnTo>
                  <a:pt x="9271" y="319024"/>
                </a:lnTo>
                <a:lnTo>
                  <a:pt x="5461" y="315849"/>
                </a:lnTo>
                <a:lnTo>
                  <a:pt x="1777" y="312674"/>
                </a:lnTo>
                <a:lnTo>
                  <a:pt x="0" y="307340"/>
                </a:lnTo>
                <a:lnTo>
                  <a:pt x="0" y="300101"/>
                </a:lnTo>
                <a:lnTo>
                  <a:pt x="0" y="20574"/>
                </a:lnTo>
                <a:lnTo>
                  <a:pt x="0" y="13335"/>
                </a:lnTo>
                <a:lnTo>
                  <a:pt x="1777" y="8127"/>
                </a:lnTo>
                <a:lnTo>
                  <a:pt x="5461" y="4825"/>
                </a:lnTo>
                <a:lnTo>
                  <a:pt x="9271" y="1650"/>
                </a:lnTo>
                <a:lnTo>
                  <a:pt x="13843" y="0"/>
                </a:lnTo>
                <a:lnTo>
                  <a:pt x="19303" y="0"/>
                </a:lnTo>
                <a:close/>
              </a:path>
            </a:pathLst>
          </a:custGeom>
          <a:ln w="10668">
            <a:solidFill>
              <a:srgbClr val="4579B8"/>
            </a:solidFill>
          </a:ln>
        </p:spPr>
        <p:txBody>
          <a:bodyPr wrap="square" lIns="0" tIns="0" rIns="0" bIns="0" rtlCol="0"/>
          <a:lstStyle/>
          <a:p>
            <a:endParaRPr/>
          </a:p>
        </p:txBody>
      </p:sp>
      <p:sp>
        <p:nvSpPr>
          <p:cNvPr id="26" name="object 26"/>
          <p:cNvSpPr/>
          <p:nvPr/>
        </p:nvSpPr>
        <p:spPr>
          <a:xfrm>
            <a:off x="6663943" y="124332"/>
            <a:ext cx="266700" cy="320675"/>
          </a:xfrm>
          <a:custGeom>
            <a:avLst/>
            <a:gdLst/>
            <a:ahLst/>
            <a:cxnLst/>
            <a:rect l="l" t="t" r="r" b="b"/>
            <a:pathLst>
              <a:path w="266700" h="320675">
                <a:moveTo>
                  <a:pt x="19303" y="0"/>
                </a:moveTo>
                <a:lnTo>
                  <a:pt x="101600" y="0"/>
                </a:lnTo>
                <a:lnTo>
                  <a:pt x="122201" y="638"/>
                </a:lnTo>
                <a:lnTo>
                  <a:pt x="174244" y="10033"/>
                </a:lnTo>
                <a:lnTo>
                  <a:pt x="213748" y="30535"/>
                </a:lnTo>
                <a:lnTo>
                  <a:pt x="242570" y="61849"/>
                </a:lnTo>
                <a:lnTo>
                  <a:pt x="260318" y="103570"/>
                </a:lnTo>
                <a:lnTo>
                  <a:pt x="266319" y="155701"/>
                </a:lnTo>
                <a:lnTo>
                  <a:pt x="265602" y="176918"/>
                </a:lnTo>
                <a:lnTo>
                  <a:pt x="259836" y="214637"/>
                </a:lnTo>
                <a:lnTo>
                  <a:pt x="240776" y="259588"/>
                </a:lnTo>
                <a:lnTo>
                  <a:pt x="210385" y="291562"/>
                </a:lnTo>
                <a:lnTo>
                  <a:pt x="169290" y="311404"/>
                </a:lnTo>
                <a:lnTo>
                  <a:pt x="116409" y="320101"/>
                </a:lnTo>
                <a:lnTo>
                  <a:pt x="95884" y="320675"/>
                </a:lnTo>
                <a:lnTo>
                  <a:pt x="19303" y="320675"/>
                </a:lnTo>
                <a:lnTo>
                  <a:pt x="13842" y="320675"/>
                </a:lnTo>
                <a:lnTo>
                  <a:pt x="9271" y="319024"/>
                </a:lnTo>
                <a:lnTo>
                  <a:pt x="5460" y="315849"/>
                </a:lnTo>
                <a:lnTo>
                  <a:pt x="1777" y="312674"/>
                </a:lnTo>
                <a:lnTo>
                  <a:pt x="0" y="307340"/>
                </a:lnTo>
                <a:lnTo>
                  <a:pt x="0" y="300101"/>
                </a:lnTo>
                <a:lnTo>
                  <a:pt x="0" y="20574"/>
                </a:lnTo>
                <a:lnTo>
                  <a:pt x="0" y="13335"/>
                </a:lnTo>
                <a:lnTo>
                  <a:pt x="1777" y="8127"/>
                </a:lnTo>
                <a:lnTo>
                  <a:pt x="5460" y="4825"/>
                </a:lnTo>
                <a:lnTo>
                  <a:pt x="9271" y="1650"/>
                </a:lnTo>
                <a:lnTo>
                  <a:pt x="13842" y="0"/>
                </a:lnTo>
                <a:lnTo>
                  <a:pt x="19303" y="0"/>
                </a:lnTo>
                <a:close/>
              </a:path>
            </a:pathLst>
          </a:custGeom>
          <a:ln w="10668">
            <a:solidFill>
              <a:srgbClr val="4579B8"/>
            </a:solidFill>
          </a:ln>
        </p:spPr>
        <p:txBody>
          <a:bodyPr wrap="square" lIns="0" tIns="0" rIns="0" bIns="0" rtlCol="0"/>
          <a:lstStyle/>
          <a:p>
            <a:endParaRPr/>
          </a:p>
        </p:txBody>
      </p:sp>
      <p:sp>
        <p:nvSpPr>
          <p:cNvPr id="27" name="object 27"/>
          <p:cNvSpPr/>
          <p:nvPr/>
        </p:nvSpPr>
        <p:spPr>
          <a:xfrm>
            <a:off x="6417055" y="124332"/>
            <a:ext cx="190500" cy="320675"/>
          </a:xfrm>
          <a:custGeom>
            <a:avLst/>
            <a:gdLst/>
            <a:ahLst/>
            <a:cxnLst/>
            <a:rect l="l" t="t" r="r" b="b"/>
            <a:pathLst>
              <a:path w="190500" h="320675">
                <a:moveTo>
                  <a:pt x="19304" y="0"/>
                </a:moveTo>
                <a:lnTo>
                  <a:pt x="179324" y="0"/>
                </a:lnTo>
                <a:lnTo>
                  <a:pt x="180848" y="0"/>
                </a:lnTo>
                <a:lnTo>
                  <a:pt x="182118" y="381"/>
                </a:lnTo>
                <a:lnTo>
                  <a:pt x="183261" y="1270"/>
                </a:lnTo>
                <a:lnTo>
                  <a:pt x="184530" y="2032"/>
                </a:lnTo>
                <a:lnTo>
                  <a:pt x="185420" y="3556"/>
                </a:lnTo>
                <a:lnTo>
                  <a:pt x="186309" y="5588"/>
                </a:lnTo>
                <a:lnTo>
                  <a:pt x="187071" y="7620"/>
                </a:lnTo>
                <a:lnTo>
                  <a:pt x="187705" y="10287"/>
                </a:lnTo>
                <a:lnTo>
                  <a:pt x="188087" y="13589"/>
                </a:lnTo>
                <a:lnTo>
                  <a:pt x="188595" y="16764"/>
                </a:lnTo>
                <a:lnTo>
                  <a:pt x="188722" y="20827"/>
                </a:lnTo>
                <a:lnTo>
                  <a:pt x="188722" y="25781"/>
                </a:lnTo>
                <a:lnTo>
                  <a:pt x="188722" y="30480"/>
                </a:lnTo>
                <a:lnTo>
                  <a:pt x="188595" y="34290"/>
                </a:lnTo>
                <a:lnTo>
                  <a:pt x="188087" y="37592"/>
                </a:lnTo>
                <a:lnTo>
                  <a:pt x="187705" y="40767"/>
                </a:lnTo>
                <a:lnTo>
                  <a:pt x="183261" y="49657"/>
                </a:lnTo>
                <a:lnTo>
                  <a:pt x="182118" y="50673"/>
                </a:lnTo>
                <a:lnTo>
                  <a:pt x="180848" y="51053"/>
                </a:lnTo>
                <a:lnTo>
                  <a:pt x="179324" y="51053"/>
                </a:lnTo>
                <a:lnTo>
                  <a:pt x="64897" y="51053"/>
                </a:lnTo>
                <a:lnTo>
                  <a:pt x="64897" y="129413"/>
                </a:lnTo>
                <a:lnTo>
                  <a:pt x="161798" y="129413"/>
                </a:lnTo>
                <a:lnTo>
                  <a:pt x="163195" y="129413"/>
                </a:lnTo>
                <a:lnTo>
                  <a:pt x="168910" y="135000"/>
                </a:lnTo>
                <a:lnTo>
                  <a:pt x="169799" y="136906"/>
                </a:lnTo>
                <a:lnTo>
                  <a:pt x="170434" y="139446"/>
                </a:lnTo>
                <a:lnTo>
                  <a:pt x="170815" y="142621"/>
                </a:lnTo>
                <a:lnTo>
                  <a:pt x="171196" y="145796"/>
                </a:lnTo>
                <a:lnTo>
                  <a:pt x="171450" y="149733"/>
                </a:lnTo>
                <a:lnTo>
                  <a:pt x="171450" y="154432"/>
                </a:lnTo>
                <a:lnTo>
                  <a:pt x="171450" y="159131"/>
                </a:lnTo>
                <a:lnTo>
                  <a:pt x="171196" y="163195"/>
                </a:lnTo>
                <a:lnTo>
                  <a:pt x="170815" y="166243"/>
                </a:lnTo>
                <a:lnTo>
                  <a:pt x="170434" y="169418"/>
                </a:lnTo>
                <a:lnTo>
                  <a:pt x="169799" y="171958"/>
                </a:lnTo>
                <a:lnTo>
                  <a:pt x="168910" y="173863"/>
                </a:lnTo>
                <a:lnTo>
                  <a:pt x="168148" y="175768"/>
                </a:lnTo>
                <a:lnTo>
                  <a:pt x="167132" y="177165"/>
                </a:lnTo>
                <a:lnTo>
                  <a:pt x="165862" y="177926"/>
                </a:lnTo>
                <a:lnTo>
                  <a:pt x="164592" y="178816"/>
                </a:lnTo>
                <a:lnTo>
                  <a:pt x="163195" y="179197"/>
                </a:lnTo>
                <a:lnTo>
                  <a:pt x="161798" y="179197"/>
                </a:lnTo>
                <a:lnTo>
                  <a:pt x="64897" y="179197"/>
                </a:lnTo>
                <a:lnTo>
                  <a:pt x="64897" y="269621"/>
                </a:lnTo>
                <a:lnTo>
                  <a:pt x="180340" y="269621"/>
                </a:lnTo>
                <a:lnTo>
                  <a:pt x="181864" y="269621"/>
                </a:lnTo>
                <a:lnTo>
                  <a:pt x="183134" y="270129"/>
                </a:lnTo>
                <a:lnTo>
                  <a:pt x="184403" y="271018"/>
                </a:lnTo>
                <a:lnTo>
                  <a:pt x="185674" y="271907"/>
                </a:lnTo>
                <a:lnTo>
                  <a:pt x="189992" y="290322"/>
                </a:lnTo>
                <a:lnTo>
                  <a:pt x="189992" y="295148"/>
                </a:lnTo>
                <a:lnTo>
                  <a:pt x="189992" y="299974"/>
                </a:lnTo>
                <a:lnTo>
                  <a:pt x="184403" y="319278"/>
                </a:lnTo>
                <a:lnTo>
                  <a:pt x="183134" y="320167"/>
                </a:lnTo>
                <a:lnTo>
                  <a:pt x="181864" y="320675"/>
                </a:lnTo>
                <a:lnTo>
                  <a:pt x="180340" y="320675"/>
                </a:lnTo>
                <a:lnTo>
                  <a:pt x="19304" y="320675"/>
                </a:lnTo>
                <a:lnTo>
                  <a:pt x="13843" y="320675"/>
                </a:lnTo>
                <a:lnTo>
                  <a:pt x="9271" y="319024"/>
                </a:lnTo>
                <a:lnTo>
                  <a:pt x="5461" y="315849"/>
                </a:lnTo>
                <a:lnTo>
                  <a:pt x="1778" y="312674"/>
                </a:lnTo>
                <a:lnTo>
                  <a:pt x="0" y="307340"/>
                </a:lnTo>
                <a:lnTo>
                  <a:pt x="0" y="300101"/>
                </a:lnTo>
                <a:lnTo>
                  <a:pt x="0" y="20574"/>
                </a:lnTo>
                <a:lnTo>
                  <a:pt x="0" y="13335"/>
                </a:lnTo>
                <a:lnTo>
                  <a:pt x="1778" y="8127"/>
                </a:lnTo>
                <a:lnTo>
                  <a:pt x="5461" y="4825"/>
                </a:lnTo>
                <a:lnTo>
                  <a:pt x="9271" y="1650"/>
                </a:lnTo>
                <a:lnTo>
                  <a:pt x="13843" y="0"/>
                </a:lnTo>
                <a:lnTo>
                  <a:pt x="19304" y="0"/>
                </a:lnTo>
                <a:close/>
              </a:path>
            </a:pathLst>
          </a:custGeom>
          <a:ln w="10668">
            <a:solidFill>
              <a:srgbClr val="4579B8"/>
            </a:solidFill>
          </a:ln>
        </p:spPr>
        <p:txBody>
          <a:bodyPr wrap="square" lIns="0" tIns="0" rIns="0" bIns="0" rtlCol="0"/>
          <a:lstStyle/>
          <a:p>
            <a:endParaRPr/>
          </a:p>
        </p:txBody>
      </p:sp>
      <p:sp>
        <p:nvSpPr>
          <p:cNvPr id="28" name="object 28"/>
          <p:cNvSpPr/>
          <p:nvPr/>
        </p:nvSpPr>
        <p:spPr>
          <a:xfrm>
            <a:off x="6132067" y="124332"/>
            <a:ext cx="238125" cy="322580"/>
          </a:xfrm>
          <a:custGeom>
            <a:avLst/>
            <a:gdLst/>
            <a:ahLst/>
            <a:cxnLst/>
            <a:rect l="l" t="t" r="r" b="b"/>
            <a:pathLst>
              <a:path w="238125" h="322580">
                <a:moveTo>
                  <a:pt x="19304" y="0"/>
                </a:moveTo>
                <a:lnTo>
                  <a:pt x="102235" y="0"/>
                </a:lnTo>
                <a:lnTo>
                  <a:pt x="110744" y="0"/>
                </a:lnTo>
                <a:lnTo>
                  <a:pt x="117602" y="126"/>
                </a:lnTo>
                <a:lnTo>
                  <a:pt x="123062" y="508"/>
                </a:lnTo>
                <a:lnTo>
                  <a:pt x="128524" y="889"/>
                </a:lnTo>
                <a:lnTo>
                  <a:pt x="133477" y="1270"/>
                </a:lnTo>
                <a:lnTo>
                  <a:pt x="172720" y="11175"/>
                </a:lnTo>
                <a:lnTo>
                  <a:pt x="204106" y="34297"/>
                </a:lnTo>
                <a:lnTo>
                  <a:pt x="219805" y="70024"/>
                </a:lnTo>
                <a:lnTo>
                  <a:pt x="221234" y="88011"/>
                </a:lnTo>
                <a:lnTo>
                  <a:pt x="220974" y="95845"/>
                </a:lnTo>
                <a:lnTo>
                  <a:pt x="208847" y="135636"/>
                </a:lnTo>
                <a:lnTo>
                  <a:pt x="179524" y="162770"/>
                </a:lnTo>
                <a:lnTo>
                  <a:pt x="159004" y="171450"/>
                </a:lnTo>
                <a:lnTo>
                  <a:pt x="163830" y="173863"/>
                </a:lnTo>
                <a:lnTo>
                  <a:pt x="191643" y="202057"/>
                </a:lnTo>
                <a:lnTo>
                  <a:pt x="204597" y="228473"/>
                </a:lnTo>
                <a:lnTo>
                  <a:pt x="231648" y="291719"/>
                </a:lnTo>
                <a:lnTo>
                  <a:pt x="237871" y="310642"/>
                </a:lnTo>
                <a:lnTo>
                  <a:pt x="237871" y="312293"/>
                </a:lnTo>
                <a:lnTo>
                  <a:pt x="237871" y="314071"/>
                </a:lnTo>
                <a:lnTo>
                  <a:pt x="232156" y="319913"/>
                </a:lnTo>
                <a:lnTo>
                  <a:pt x="229616" y="320802"/>
                </a:lnTo>
                <a:lnTo>
                  <a:pt x="226060" y="321310"/>
                </a:lnTo>
                <a:lnTo>
                  <a:pt x="221234" y="321691"/>
                </a:lnTo>
                <a:lnTo>
                  <a:pt x="216408" y="321945"/>
                </a:lnTo>
                <a:lnTo>
                  <a:pt x="209931" y="322199"/>
                </a:lnTo>
                <a:lnTo>
                  <a:pt x="201676" y="322199"/>
                </a:lnTo>
                <a:lnTo>
                  <a:pt x="194691" y="322199"/>
                </a:lnTo>
                <a:lnTo>
                  <a:pt x="170180" y="316357"/>
                </a:lnTo>
                <a:lnTo>
                  <a:pt x="169164" y="314960"/>
                </a:lnTo>
                <a:lnTo>
                  <a:pt x="168402" y="313182"/>
                </a:lnTo>
                <a:lnTo>
                  <a:pt x="167640" y="311277"/>
                </a:lnTo>
                <a:lnTo>
                  <a:pt x="138937" y="239649"/>
                </a:lnTo>
                <a:lnTo>
                  <a:pt x="117729" y="202311"/>
                </a:lnTo>
                <a:lnTo>
                  <a:pt x="113665" y="198120"/>
                </a:lnTo>
                <a:lnTo>
                  <a:pt x="109093" y="194945"/>
                </a:lnTo>
                <a:lnTo>
                  <a:pt x="103759" y="192786"/>
                </a:lnTo>
                <a:lnTo>
                  <a:pt x="98425" y="190626"/>
                </a:lnTo>
                <a:lnTo>
                  <a:pt x="92329" y="189611"/>
                </a:lnTo>
                <a:lnTo>
                  <a:pt x="85471" y="189611"/>
                </a:lnTo>
                <a:lnTo>
                  <a:pt x="65151" y="189611"/>
                </a:lnTo>
                <a:lnTo>
                  <a:pt x="65151" y="311785"/>
                </a:lnTo>
                <a:lnTo>
                  <a:pt x="65151" y="313436"/>
                </a:lnTo>
                <a:lnTo>
                  <a:pt x="64516" y="314833"/>
                </a:lnTo>
                <a:lnTo>
                  <a:pt x="63500" y="316230"/>
                </a:lnTo>
                <a:lnTo>
                  <a:pt x="62484" y="317500"/>
                </a:lnTo>
                <a:lnTo>
                  <a:pt x="60706" y="318643"/>
                </a:lnTo>
                <a:lnTo>
                  <a:pt x="58166" y="319405"/>
                </a:lnTo>
                <a:lnTo>
                  <a:pt x="55753" y="320294"/>
                </a:lnTo>
                <a:lnTo>
                  <a:pt x="52451" y="320929"/>
                </a:lnTo>
                <a:lnTo>
                  <a:pt x="48260" y="321437"/>
                </a:lnTo>
                <a:lnTo>
                  <a:pt x="44069" y="321945"/>
                </a:lnTo>
                <a:lnTo>
                  <a:pt x="38862" y="322199"/>
                </a:lnTo>
                <a:lnTo>
                  <a:pt x="32385" y="322199"/>
                </a:lnTo>
                <a:lnTo>
                  <a:pt x="26162" y="322199"/>
                </a:lnTo>
                <a:lnTo>
                  <a:pt x="6604" y="319405"/>
                </a:lnTo>
                <a:lnTo>
                  <a:pt x="4191" y="318643"/>
                </a:lnTo>
                <a:lnTo>
                  <a:pt x="2412" y="317500"/>
                </a:lnTo>
                <a:lnTo>
                  <a:pt x="1397" y="316230"/>
                </a:lnTo>
                <a:lnTo>
                  <a:pt x="381" y="314833"/>
                </a:lnTo>
                <a:lnTo>
                  <a:pt x="0" y="313436"/>
                </a:lnTo>
                <a:lnTo>
                  <a:pt x="0" y="311785"/>
                </a:lnTo>
                <a:lnTo>
                  <a:pt x="0" y="20574"/>
                </a:lnTo>
                <a:lnTo>
                  <a:pt x="0" y="13335"/>
                </a:lnTo>
                <a:lnTo>
                  <a:pt x="1778" y="8127"/>
                </a:lnTo>
                <a:lnTo>
                  <a:pt x="5461" y="4825"/>
                </a:lnTo>
                <a:lnTo>
                  <a:pt x="9271" y="1650"/>
                </a:lnTo>
                <a:lnTo>
                  <a:pt x="13843" y="0"/>
                </a:lnTo>
                <a:lnTo>
                  <a:pt x="19304" y="0"/>
                </a:lnTo>
                <a:close/>
              </a:path>
            </a:pathLst>
          </a:custGeom>
          <a:ln w="10668">
            <a:solidFill>
              <a:srgbClr val="4579B8"/>
            </a:solidFill>
          </a:ln>
        </p:spPr>
        <p:txBody>
          <a:bodyPr wrap="square" lIns="0" tIns="0" rIns="0" bIns="0" rtlCol="0"/>
          <a:lstStyle/>
          <a:p>
            <a:endParaRPr/>
          </a:p>
        </p:txBody>
      </p:sp>
      <p:sp>
        <p:nvSpPr>
          <p:cNvPr id="29" name="object 29"/>
          <p:cNvSpPr/>
          <p:nvPr/>
        </p:nvSpPr>
        <p:spPr>
          <a:xfrm>
            <a:off x="5885179" y="124332"/>
            <a:ext cx="190500" cy="320675"/>
          </a:xfrm>
          <a:custGeom>
            <a:avLst/>
            <a:gdLst/>
            <a:ahLst/>
            <a:cxnLst/>
            <a:rect l="l" t="t" r="r" b="b"/>
            <a:pathLst>
              <a:path w="190500" h="320675">
                <a:moveTo>
                  <a:pt x="19304" y="0"/>
                </a:moveTo>
                <a:lnTo>
                  <a:pt x="179324" y="0"/>
                </a:lnTo>
                <a:lnTo>
                  <a:pt x="180848" y="0"/>
                </a:lnTo>
                <a:lnTo>
                  <a:pt x="182118" y="381"/>
                </a:lnTo>
                <a:lnTo>
                  <a:pt x="183261" y="1270"/>
                </a:lnTo>
                <a:lnTo>
                  <a:pt x="184531" y="2032"/>
                </a:lnTo>
                <a:lnTo>
                  <a:pt x="185420" y="3556"/>
                </a:lnTo>
                <a:lnTo>
                  <a:pt x="186309" y="5588"/>
                </a:lnTo>
                <a:lnTo>
                  <a:pt x="187071" y="7620"/>
                </a:lnTo>
                <a:lnTo>
                  <a:pt x="187706" y="10287"/>
                </a:lnTo>
                <a:lnTo>
                  <a:pt x="188087" y="13589"/>
                </a:lnTo>
                <a:lnTo>
                  <a:pt x="188595" y="16764"/>
                </a:lnTo>
                <a:lnTo>
                  <a:pt x="188722" y="20827"/>
                </a:lnTo>
                <a:lnTo>
                  <a:pt x="188722" y="25781"/>
                </a:lnTo>
                <a:lnTo>
                  <a:pt x="188722" y="30480"/>
                </a:lnTo>
                <a:lnTo>
                  <a:pt x="188595" y="34290"/>
                </a:lnTo>
                <a:lnTo>
                  <a:pt x="188087" y="37592"/>
                </a:lnTo>
                <a:lnTo>
                  <a:pt x="187706" y="40767"/>
                </a:lnTo>
                <a:lnTo>
                  <a:pt x="183261" y="49657"/>
                </a:lnTo>
                <a:lnTo>
                  <a:pt x="182118" y="50673"/>
                </a:lnTo>
                <a:lnTo>
                  <a:pt x="180848" y="51053"/>
                </a:lnTo>
                <a:lnTo>
                  <a:pt x="179324" y="51053"/>
                </a:lnTo>
                <a:lnTo>
                  <a:pt x="64897" y="51053"/>
                </a:lnTo>
                <a:lnTo>
                  <a:pt x="64897" y="129413"/>
                </a:lnTo>
                <a:lnTo>
                  <a:pt x="161798" y="129413"/>
                </a:lnTo>
                <a:lnTo>
                  <a:pt x="163195" y="129413"/>
                </a:lnTo>
                <a:lnTo>
                  <a:pt x="168910" y="135000"/>
                </a:lnTo>
                <a:lnTo>
                  <a:pt x="169799" y="136906"/>
                </a:lnTo>
                <a:lnTo>
                  <a:pt x="170434" y="139446"/>
                </a:lnTo>
                <a:lnTo>
                  <a:pt x="170815" y="142621"/>
                </a:lnTo>
                <a:lnTo>
                  <a:pt x="171196" y="145796"/>
                </a:lnTo>
                <a:lnTo>
                  <a:pt x="171450" y="149733"/>
                </a:lnTo>
                <a:lnTo>
                  <a:pt x="171450" y="154432"/>
                </a:lnTo>
                <a:lnTo>
                  <a:pt x="171450" y="159131"/>
                </a:lnTo>
                <a:lnTo>
                  <a:pt x="171196" y="163195"/>
                </a:lnTo>
                <a:lnTo>
                  <a:pt x="170815" y="166243"/>
                </a:lnTo>
                <a:lnTo>
                  <a:pt x="170434" y="169418"/>
                </a:lnTo>
                <a:lnTo>
                  <a:pt x="169799" y="171958"/>
                </a:lnTo>
                <a:lnTo>
                  <a:pt x="168910" y="173863"/>
                </a:lnTo>
                <a:lnTo>
                  <a:pt x="168148" y="175768"/>
                </a:lnTo>
                <a:lnTo>
                  <a:pt x="167132" y="177165"/>
                </a:lnTo>
                <a:lnTo>
                  <a:pt x="165862" y="177926"/>
                </a:lnTo>
                <a:lnTo>
                  <a:pt x="164592" y="178816"/>
                </a:lnTo>
                <a:lnTo>
                  <a:pt x="163195" y="179197"/>
                </a:lnTo>
                <a:lnTo>
                  <a:pt x="161798" y="179197"/>
                </a:lnTo>
                <a:lnTo>
                  <a:pt x="64897" y="179197"/>
                </a:lnTo>
                <a:lnTo>
                  <a:pt x="64897" y="269621"/>
                </a:lnTo>
                <a:lnTo>
                  <a:pt x="180340" y="269621"/>
                </a:lnTo>
                <a:lnTo>
                  <a:pt x="181864" y="269621"/>
                </a:lnTo>
                <a:lnTo>
                  <a:pt x="189992" y="290322"/>
                </a:lnTo>
                <a:lnTo>
                  <a:pt x="189992" y="295148"/>
                </a:lnTo>
                <a:lnTo>
                  <a:pt x="189992" y="299974"/>
                </a:lnTo>
                <a:lnTo>
                  <a:pt x="181864" y="320675"/>
                </a:lnTo>
                <a:lnTo>
                  <a:pt x="180340" y="320675"/>
                </a:lnTo>
                <a:lnTo>
                  <a:pt x="19304" y="320675"/>
                </a:lnTo>
                <a:lnTo>
                  <a:pt x="13843" y="320675"/>
                </a:lnTo>
                <a:lnTo>
                  <a:pt x="9271" y="319024"/>
                </a:lnTo>
                <a:lnTo>
                  <a:pt x="5461" y="315849"/>
                </a:lnTo>
                <a:lnTo>
                  <a:pt x="1778" y="312674"/>
                </a:lnTo>
                <a:lnTo>
                  <a:pt x="0" y="307340"/>
                </a:lnTo>
                <a:lnTo>
                  <a:pt x="0" y="300101"/>
                </a:lnTo>
                <a:lnTo>
                  <a:pt x="0" y="20574"/>
                </a:lnTo>
                <a:lnTo>
                  <a:pt x="0" y="13335"/>
                </a:lnTo>
                <a:lnTo>
                  <a:pt x="1778" y="8127"/>
                </a:lnTo>
                <a:lnTo>
                  <a:pt x="5461" y="4825"/>
                </a:lnTo>
                <a:lnTo>
                  <a:pt x="9271" y="1650"/>
                </a:lnTo>
                <a:lnTo>
                  <a:pt x="13843" y="0"/>
                </a:lnTo>
                <a:lnTo>
                  <a:pt x="19304" y="0"/>
                </a:lnTo>
                <a:close/>
              </a:path>
            </a:pathLst>
          </a:custGeom>
          <a:ln w="10668">
            <a:solidFill>
              <a:srgbClr val="4579B8"/>
            </a:solidFill>
          </a:ln>
        </p:spPr>
        <p:txBody>
          <a:bodyPr wrap="square" lIns="0" tIns="0" rIns="0" bIns="0" rtlCol="0"/>
          <a:lstStyle/>
          <a:p>
            <a:endParaRPr/>
          </a:p>
        </p:txBody>
      </p:sp>
      <p:sp>
        <p:nvSpPr>
          <p:cNvPr id="30" name="object 30"/>
          <p:cNvSpPr/>
          <p:nvPr/>
        </p:nvSpPr>
        <p:spPr>
          <a:xfrm>
            <a:off x="5601715" y="124332"/>
            <a:ext cx="245745" cy="322580"/>
          </a:xfrm>
          <a:custGeom>
            <a:avLst/>
            <a:gdLst/>
            <a:ahLst/>
            <a:cxnLst/>
            <a:rect l="l" t="t" r="r" b="b"/>
            <a:pathLst>
              <a:path w="245745" h="322580">
                <a:moveTo>
                  <a:pt x="9651" y="0"/>
                </a:moveTo>
                <a:lnTo>
                  <a:pt x="235585" y="0"/>
                </a:lnTo>
                <a:lnTo>
                  <a:pt x="237109" y="0"/>
                </a:lnTo>
                <a:lnTo>
                  <a:pt x="238506" y="508"/>
                </a:lnTo>
                <a:lnTo>
                  <a:pt x="245237" y="21844"/>
                </a:lnTo>
                <a:lnTo>
                  <a:pt x="245237" y="26797"/>
                </a:lnTo>
                <a:lnTo>
                  <a:pt x="245237" y="31623"/>
                </a:lnTo>
                <a:lnTo>
                  <a:pt x="237109" y="53340"/>
                </a:lnTo>
                <a:lnTo>
                  <a:pt x="235585" y="53340"/>
                </a:lnTo>
                <a:lnTo>
                  <a:pt x="155321" y="53340"/>
                </a:lnTo>
                <a:lnTo>
                  <a:pt x="155321" y="311785"/>
                </a:lnTo>
                <a:lnTo>
                  <a:pt x="155321" y="313436"/>
                </a:lnTo>
                <a:lnTo>
                  <a:pt x="154812" y="314833"/>
                </a:lnTo>
                <a:lnTo>
                  <a:pt x="153797" y="316230"/>
                </a:lnTo>
                <a:lnTo>
                  <a:pt x="152654" y="317500"/>
                </a:lnTo>
                <a:lnTo>
                  <a:pt x="150875" y="318643"/>
                </a:lnTo>
                <a:lnTo>
                  <a:pt x="148462" y="319405"/>
                </a:lnTo>
                <a:lnTo>
                  <a:pt x="145923" y="320294"/>
                </a:lnTo>
                <a:lnTo>
                  <a:pt x="142621" y="320929"/>
                </a:lnTo>
                <a:lnTo>
                  <a:pt x="138430" y="321437"/>
                </a:lnTo>
                <a:lnTo>
                  <a:pt x="134112" y="321945"/>
                </a:lnTo>
                <a:lnTo>
                  <a:pt x="128905" y="322199"/>
                </a:lnTo>
                <a:lnTo>
                  <a:pt x="122682" y="322199"/>
                </a:lnTo>
                <a:lnTo>
                  <a:pt x="116332" y="322199"/>
                </a:lnTo>
                <a:lnTo>
                  <a:pt x="96900" y="319405"/>
                </a:lnTo>
                <a:lnTo>
                  <a:pt x="94361" y="318643"/>
                </a:lnTo>
                <a:lnTo>
                  <a:pt x="92583" y="317500"/>
                </a:lnTo>
                <a:lnTo>
                  <a:pt x="91567" y="316230"/>
                </a:lnTo>
                <a:lnTo>
                  <a:pt x="90424" y="314833"/>
                </a:lnTo>
                <a:lnTo>
                  <a:pt x="89916" y="313436"/>
                </a:lnTo>
                <a:lnTo>
                  <a:pt x="89916" y="311785"/>
                </a:lnTo>
                <a:lnTo>
                  <a:pt x="89916" y="53340"/>
                </a:lnTo>
                <a:lnTo>
                  <a:pt x="9651" y="53340"/>
                </a:lnTo>
                <a:lnTo>
                  <a:pt x="8000" y="53340"/>
                </a:lnTo>
                <a:lnTo>
                  <a:pt x="6604" y="52832"/>
                </a:lnTo>
                <a:lnTo>
                  <a:pt x="635" y="38989"/>
                </a:lnTo>
                <a:lnTo>
                  <a:pt x="126" y="35687"/>
                </a:lnTo>
                <a:lnTo>
                  <a:pt x="0" y="31623"/>
                </a:lnTo>
                <a:lnTo>
                  <a:pt x="0" y="26797"/>
                </a:lnTo>
                <a:lnTo>
                  <a:pt x="0" y="21844"/>
                </a:lnTo>
                <a:lnTo>
                  <a:pt x="126" y="17652"/>
                </a:lnTo>
                <a:lnTo>
                  <a:pt x="635" y="14097"/>
                </a:lnTo>
                <a:lnTo>
                  <a:pt x="1016" y="10668"/>
                </a:lnTo>
                <a:lnTo>
                  <a:pt x="8000" y="0"/>
                </a:lnTo>
                <a:lnTo>
                  <a:pt x="9651" y="0"/>
                </a:lnTo>
                <a:close/>
              </a:path>
            </a:pathLst>
          </a:custGeom>
          <a:ln w="10668">
            <a:solidFill>
              <a:srgbClr val="4579B8"/>
            </a:solidFill>
          </a:ln>
        </p:spPr>
        <p:txBody>
          <a:bodyPr wrap="square" lIns="0" tIns="0" rIns="0" bIns="0" rtlCol="0"/>
          <a:lstStyle/>
          <a:p>
            <a:endParaRPr/>
          </a:p>
        </p:txBody>
      </p:sp>
      <p:sp>
        <p:nvSpPr>
          <p:cNvPr id="31" name="object 31"/>
          <p:cNvSpPr/>
          <p:nvPr/>
        </p:nvSpPr>
        <p:spPr>
          <a:xfrm>
            <a:off x="3780535" y="124332"/>
            <a:ext cx="190500" cy="320675"/>
          </a:xfrm>
          <a:custGeom>
            <a:avLst/>
            <a:gdLst/>
            <a:ahLst/>
            <a:cxnLst/>
            <a:rect l="l" t="t" r="r" b="b"/>
            <a:pathLst>
              <a:path w="190500" h="320675">
                <a:moveTo>
                  <a:pt x="19303" y="0"/>
                </a:moveTo>
                <a:lnTo>
                  <a:pt x="179324" y="0"/>
                </a:lnTo>
                <a:lnTo>
                  <a:pt x="180848" y="0"/>
                </a:lnTo>
                <a:lnTo>
                  <a:pt x="182117" y="381"/>
                </a:lnTo>
                <a:lnTo>
                  <a:pt x="183261" y="1270"/>
                </a:lnTo>
                <a:lnTo>
                  <a:pt x="184530" y="2032"/>
                </a:lnTo>
                <a:lnTo>
                  <a:pt x="185419" y="3556"/>
                </a:lnTo>
                <a:lnTo>
                  <a:pt x="186309" y="5588"/>
                </a:lnTo>
                <a:lnTo>
                  <a:pt x="187071" y="7620"/>
                </a:lnTo>
                <a:lnTo>
                  <a:pt x="187705" y="10287"/>
                </a:lnTo>
                <a:lnTo>
                  <a:pt x="188087" y="13589"/>
                </a:lnTo>
                <a:lnTo>
                  <a:pt x="188594" y="16764"/>
                </a:lnTo>
                <a:lnTo>
                  <a:pt x="188722" y="20827"/>
                </a:lnTo>
                <a:lnTo>
                  <a:pt x="188722" y="25781"/>
                </a:lnTo>
                <a:lnTo>
                  <a:pt x="188722" y="30480"/>
                </a:lnTo>
                <a:lnTo>
                  <a:pt x="188594" y="34290"/>
                </a:lnTo>
                <a:lnTo>
                  <a:pt x="188087" y="37592"/>
                </a:lnTo>
                <a:lnTo>
                  <a:pt x="187705" y="40767"/>
                </a:lnTo>
                <a:lnTo>
                  <a:pt x="183261" y="49657"/>
                </a:lnTo>
                <a:lnTo>
                  <a:pt x="182117" y="50673"/>
                </a:lnTo>
                <a:lnTo>
                  <a:pt x="180848" y="51053"/>
                </a:lnTo>
                <a:lnTo>
                  <a:pt x="179324" y="51053"/>
                </a:lnTo>
                <a:lnTo>
                  <a:pt x="64897" y="51053"/>
                </a:lnTo>
                <a:lnTo>
                  <a:pt x="64897" y="129413"/>
                </a:lnTo>
                <a:lnTo>
                  <a:pt x="161798" y="129413"/>
                </a:lnTo>
                <a:lnTo>
                  <a:pt x="163194" y="129413"/>
                </a:lnTo>
                <a:lnTo>
                  <a:pt x="168910" y="135000"/>
                </a:lnTo>
                <a:lnTo>
                  <a:pt x="169799" y="136906"/>
                </a:lnTo>
                <a:lnTo>
                  <a:pt x="170434" y="139446"/>
                </a:lnTo>
                <a:lnTo>
                  <a:pt x="170814" y="142621"/>
                </a:lnTo>
                <a:lnTo>
                  <a:pt x="171196" y="145796"/>
                </a:lnTo>
                <a:lnTo>
                  <a:pt x="171450" y="149733"/>
                </a:lnTo>
                <a:lnTo>
                  <a:pt x="171450" y="154432"/>
                </a:lnTo>
                <a:lnTo>
                  <a:pt x="171450" y="159131"/>
                </a:lnTo>
                <a:lnTo>
                  <a:pt x="171196" y="163195"/>
                </a:lnTo>
                <a:lnTo>
                  <a:pt x="170814" y="166243"/>
                </a:lnTo>
                <a:lnTo>
                  <a:pt x="170434" y="169418"/>
                </a:lnTo>
                <a:lnTo>
                  <a:pt x="169799" y="171958"/>
                </a:lnTo>
                <a:lnTo>
                  <a:pt x="168910" y="173863"/>
                </a:lnTo>
                <a:lnTo>
                  <a:pt x="168148" y="175768"/>
                </a:lnTo>
                <a:lnTo>
                  <a:pt x="167131" y="177165"/>
                </a:lnTo>
                <a:lnTo>
                  <a:pt x="165862" y="177926"/>
                </a:lnTo>
                <a:lnTo>
                  <a:pt x="164591" y="178816"/>
                </a:lnTo>
                <a:lnTo>
                  <a:pt x="163194" y="179197"/>
                </a:lnTo>
                <a:lnTo>
                  <a:pt x="161798" y="179197"/>
                </a:lnTo>
                <a:lnTo>
                  <a:pt x="64897" y="179197"/>
                </a:lnTo>
                <a:lnTo>
                  <a:pt x="64897" y="269621"/>
                </a:lnTo>
                <a:lnTo>
                  <a:pt x="180339" y="269621"/>
                </a:lnTo>
                <a:lnTo>
                  <a:pt x="181863" y="269621"/>
                </a:lnTo>
                <a:lnTo>
                  <a:pt x="183134" y="270129"/>
                </a:lnTo>
                <a:lnTo>
                  <a:pt x="184403" y="271018"/>
                </a:lnTo>
                <a:lnTo>
                  <a:pt x="185674" y="271907"/>
                </a:lnTo>
                <a:lnTo>
                  <a:pt x="189991" y="290322"/>
                </a:lnTo>
                <a:lnTo>
                  <a:pt x="189991" y="295148"/>
                </a:lnTo>
                <a:lnTo>
                  <a:pt x="189991" y="299974"/>
                </a:lnTo>
                <a:lnTo>
                  <a:pt x="184403" y="319278"/>
                </a:lnTo>
                <a:lnTo>
                  <a:pt x="183134" y="320167"/>
                </a:lnTo>
                <a:lnTo>
                  <a:pt x="181863" y="320675"/>
                </a:lnTo>
                <a:lnTo>
                  <a:pt x="180339" y="320675"/>
                </a:lnTo>
                <a:lnTo>
                  <a:pt x="19303" y="320675"/>
                </a:lnTo>
                <a:lnTo>
                  <a:pt x="13842" y="320675"/>
                </a:lnTo>
                <a:lnTo>
                  <a:pt x="9271" y="319024"/>
                </a:lnTo>
                <a:lnTo>
                  <a:pt x="5461" y="315849"/>
                </a:lnTo>
                <a:lnTo>
                  <a:pt x="1777" y="312674"/>
                </a:lnTo>
                <a:lnTo>
                  <a:pt x="0" y="307340"/>
                </a:lnTo>
                <a:lnTo>
                  <a:pt x="0" y="300101"/>
                </a:lnTo>
                <a:lnTo>
                  <a:pt x="0" y="20574"/>
                </a:lnTo>
                <a:lnTo>
                  <a:pt x="0" y="13335"/>
                </a:lnTo>
                <a:lnTo>
                  <a:pt x="1777" y="8127"/>
                </a:lnTo>
                <a:lnTo>
                  <a:pt x="5461" y="4825"/>
                </a:lnTo>
                <a:lnTo>
                  <a:pt x="9271" y="1650"/>
                </a:lnTo>
                <a:lnTo>
                  <a:pt x="13842" y="0"/>
                </a:lnTo>
                <a:lnTo>
                  <a:pt x="19303" y="0"/>
                </a:lnTo>
                <a:close/>
              </a:path>
            </a:pathLst>
          </a:custGeom>
          <a:ln w="10668">
            <a:solidFill>
              <a:srgbClr val="4579B8"/>
            </a:solidFill>
          </a:ln>
        </p:spPr>
        <p:txBody>
          <a:bodyPr wrap="square" lIns="0" tIns="0" rIns="0" bIns="0" rtlCol="0"/>
          <a:lstStyle/>
          <a:p>
            <a:endParaRPr/>
          </a:p>
        </p:txBody>
      </p:sp>
      <p:sp>
        <p:nvSpPr>
          <p:cNvPr id="32" name="object 32"/>
          <p:cNvSpPr/>
          <p:nvPr/>
        </p:nvSpPr>
        <p:spPr>
          <a:xfrm>
            <a:off x="2981960" y="124332"/>
            <a:ext cx="374015" cy="322580"/>
          </a:xfrm>
          <a:custGeom>
            <a:avLst/>
            <a:gdLst/>
            <a:ahLst/>
            <a:cxnLst/>
            <a:rect l="l" t="t" r="r" b="b"/>
            <a:pathLst>
              <a:path w="374014" h="322580">
                <a:moveTo>
                  <a:pt x="24510" y="0"/>
                </a:moveTo>
                <a:lnTo>
                  <a:pt x="67056" y="0"/>
                </a:lnTo>
                <a:lnTo>
                  <a:pt x="74675" y="0"/>
                </a:lnTo>
                <a:lnTo>
                  <a:pt x="81279" y="635"/>
                </a:lnTo>
                <a:lnTo>
                  <a:pt x="86613" y="1905"/>
                </a:lnTo>
                <a:lnTo>
                  <a:pt x="92075" y="3175"/>
                </a:lnTo>
                <a:lnTo>
                  <a:pt x="96773" y="5207"/>
                </a:lnTo>
                <a:lnTo>
                  <a:pt x="100837" y="8127"/>
                </a:lnTo>
                <a:lnTo>
                  <a:pt x="104775" y="10922"/>
                </a:lnTo>
                <a:lnTo>
                  <a:pt x="108076" y="14732"/>
                </a:lnTo>
                <a:lnTo>
                  <a:pt x="110743" y="19431"/>
                </a:lnTo>
                <a:lnTo>
                  <a:pt x="113410" y="24130"/>
                </a:lnTo>
                <a:lnTo>
                  <a:pt x="115696" y="29972"/>
                </a:lnTo>
                <a:lnTo>
                  <a:pt x="117601" y="36957"/>
                </a:lnTo>
                <a:lnTo>
                  <a:pt x="187070" y="227965"/>
                </a:lnTo>
                <a:lnTo>
                  <a:pt x="187959" y="227965"/>
                </a:lnTo>
                <a:lnTo>
                  <a:pt x="259841" y="37465"/>
                </a:lnTo>
                <a:lnTo>
                  <a:pt x="262000" y="30480"/>
                </a:lnTo>
                <a:lnTo>
                  <a:pt x="264413" y="24638"/>
                </a:lnTo>
                <a:lnTo>
                  <a:pt x="266953" y="19812"/>
                </a:lnTo>
                <a:lnTo>
                  <a:pt x="269493" y="15113"/>
                </a:lnTo>
                <a:lnTo>
                  <a:pt x="272414" y="11175"/>
                </a:lnTo>
                <a:lnTo>
                  <a:pt x="275843" y="8255"/>
                </a:lnTo>
                <a:lnTo>
                  <a:pt x="279273" y="5207"/>
                </a:lnTo>
                <a:lnTo>
                  <a:pt x="283210" y="3175"/>
                </a:lnTo>
                <a:lnTo>
                  <a:pt x="287909" y="1905"/>
                </a:lnTo>
                <a:lnTo>
                  <a:pt x="292480" y="635"/>
                </a:lnTo>
                <a:lnTo>
                  <a:pt x="297814" y="0"/>
                </a:lnTo>
                <a:lnTo>
                  <a:pt x="304038" y="0"/>
                </a:lnTo>
                <a:lnTo>
                  <a:pt x="347852" y="0"/>
                </a:lnTo>
                <a:lnTo>
                  <a:pt x="352298" y="0"/>
                </a:lnTo>
                <a:lnTo>
                  <a:pt x="356107" y="635"/>
                </a:lnTo>
                <a:lnTo>
                  <a:pt x="359410" y="1777"/>
                </a:lnTo>
                <a:lnTo>
                  <a:pt x="362585" y="2921"/>
                </a:lnTo>
                <a:lnTo>
                  <a:pt x="365251" y="4572"/>
                </a:lnTo>
                <a:lnTo>
                  <a:pt x="367284" y="6858"/>
                </a:lnTo>
                <a:lnTo>
                  <a:pt x="369315" y="9017"/>
                </a:lnTo>
                <a:lnTo>
                  <a:pt x="370966" y="11811"/>
                </a:lnTo>
                <a:lnTo>
                  <a:pt x="371982" y="14986"/>
                </a:lnTo>
                <a:lnTo>
                  <a:pt x="373125" y="18288"/>
                </a:lnTo>
                <a:lnTo>
                  <a:pt x="373634" y="21971"/>
                </a:lnTo>
                <a:lnTo>
                  <a:pt x="373634" y="26035"/>
                </a:lnTo>
                <a:lnTo>
                  <a:pt x="373634" y="311785"/>
                </a:lnTo>
                <a:lnTo>
                  <a:pt x="373634" y="313436"/>
                </a:lnTo>
                <a:lnTo>
                  <a:pt x="373125" y="314833"/>
                </a:lnTo>
                <a:lnTo>
                  <a:pt x="372237" y="316230"/>
                </a:lnTo>
                <a:lnTo>
                  <a:pt x="371348" y="317500"/>
                </a:lnTo>
                <a:lnTo>
                  <a:pt x="369697" y="318643"/>
                </a:lnTo>
                <a:lnTo>
                  <a:pt x="367284" y="319405"/>
                </a:lnTo>
                <a:lnTo>
                  <a:pt x="364870" y="320294"/>
                </a:lnTo>
                <a:lnTo>
                  <a:pt x="361695" y="320929"/>
                </a:lnTo>
                <a:lnTo>
                  <a:pt x="357759" y="321437"/>
                </a:lnTo>
                <a:lnTo>
                  <a:pt x="353822" y="321945"/>
                </a:lnTo>
                <a:lnTo>
                  <a:pt x="348741" y="322199"/>
                </a:lnTo>
                <a:lnTo>
                  <a:pt x="342645" y="322199"/>
                </a:lnTo>
                <a:lnTo>
                  <a:pt x="336676" y="322199"/>
                </a:lnTo>
                <a:lnTo>
                  <a:pt x="318388" y="319405"/>
                </a:lnTo>
                <a:lnTo>
                  <a:pt x="316102" y="318643"/>
                </a:lnTo>
                <a:lnTo>
                  <a:pt x="314451" y="317500"/>
                </a:lnTo>
                <a:lnTo>
                  <a:pt x="313436" y="316230"/>
                </a:lnTo>
                <a:lnTo>
                  <a:pt x="312419" y="314833"/>
                </a:lnTo>
                <a:lnTo>
                  <a:pt x="311912" y="313436"/>
                </a:lnTo>
                <a:lnTo>
                  <a:pt x="311912" y="311785"/>
                </a:lnTo>
                <a:lnTo>
                  <a:pt x="311912" y="50800"/>
                </a:lnTo>
                <a:lnTo>
                  <a:pt x="311403" y="50800"/>
                </a:lnTo>
                <a:lnTo>
                  <a:pt x="218439" y="311531"/>
                </a:lnTo>
                <a:lnTo>
                  <a:pt x="217804" y="313690"/>
                </a:lnTo>
                <a:lnTo>
                  <a:pt x="216788" y="315468"/>
                </a:lnTo>
                <a:lnTo>
                  <a:pt x="215264" y="316865"/>
                </a:lnTo>
                <a:lnTo>
                  <a:pt x="213740" y="318262"/>
                </a:lnTo>
                <a:lnTo>
                  <a:pt x="211708" y="319405"/>
                </a:lnTo>
                <a:lnTo>
                  <a:pt x="209169" y="320167"/>
                </a:lnTo>
                <a:lnTo>
                  <a:pt x="206628" y="321056"/>
                </a:lnTo>
                <a:lnTo>
                  <a:pt x="203326" y="321564"/>
                </a:lnTo>
                <a:lnTo>
                  <a:pt x="199389" y="321818"/>
                </a:lnTo>
                <a:lnTo>
                  <a:pt x="195452" y="322072"/>
                </a:lnTo>
                <a:lnTo>
                  <a:pt x="190626" y="322199"/>
                </a:lnTo>
                <a:lnTo>
                  <a:pt x="185038" y="322199"/>
                </a:lnTo>
                <a:lnTo>
                  <a:pt x="179450" y="322199"/>
                </a:lnTo>
                <a:lnTo>
                  <a:pt x="174625" y="321945"/>
                </a:lnTo>
                <a:lnTo>
                  <a:pt x="170687" y="321564"/>
                </a:lnTo>
                <a:lnTo>
                  <a:pt x="166750" y="321183"/>
                </a:lnTo>
                <a:lnTo>
                  <a:pt x="163448" y="320421"/>
                </a:lnTo>
                <a:lnTo>
                  <a:pt x="160908" y="319532"/>
                </a:lnTo>
                <a:lnTo>
                  <a:pt x="158369" y="318643"/>
                </a:lnTo>
                <a:lnTo>
                  <a:pt x="151891" y="311531"/>
                </a:lnTo>
                <a:lnTo>
                  <a:pt x="62102" y="50800"/>
                </a:lnTo>
                <a:lnTo>
                  <a:pt x="61594" y="50800"/>
                </a:lnTo>
                <a:lnTo>
                  <a:pt x="61594" y="311785"/>
                </a:lnTo>
                <a:lnTo>
                  <a:pt x="61594" y="313436"/>
                </a:lnTo>
                <a:lnTo>
                  <a:pt x="55244" y="319405"/>
                </a:lnTo>
                <a:lnTo>
                  <a:pt x="52704" y="320294"/>
                </a:lnTo>
                <a:lnTo>
                  <a:pt x="49529" y="320929"/>
                </a:lnTo>
                <a:lnTo>
                  <a:pt x="45719" y="321437"/>
                </a:lnTo>
                <a:lnTo>
                  <a:pt x="41782" y="321945"/>
                </a:lnTo>
                <a:lnTo>
                  <a:pt x="36829" y="322199"/>
                </a:lnTo>
                <a:lnTo>
                  <a:pt x="30606" y="322199"/>
                </a:lnTo>
                <a:lnTo>
                  <a:pt x="24764" y="322199"/>
                </a:lnTo>
                <a:lnTo>
                  <a:pt x="6222" y="319405"/>
                </a:lnTo>
                <a:lnTo>
                  <a:pt x="3809" y="318643"/>
                </a:lnTo>
                <a:lnTo>
                  <a:pt x="2158" y="317500"/>
                </a:lnTo>
                <a:lnTo>
                  <a:pt x="1269" y="316230"/>
                </a:lnTo>
                <a:lnTo>
                  <a:pt x="381" y="314833"/>
                </a:lnTo>
                <a:lnTo>
                  <a:pt x="0" y="313436"/>
                </a:lnTo>
                <a:lnTo>
                  <a:pt x="0" y="311785"/>
                </a:lnTo>
                <a:lnTo>
                  <a:pt x="0" y="26035"/>
                </a:lnTo>
                <a:lnTo>
                  <a:pt x="0" y="17652"/>
                </a:lnTo>
                <a:lnTo>
                  <a:pt x="2158" y="11175"/>
                </a:lnTo>
                <a:lnTo>
                  <a:pt x="6603" y="6731"/>
                </a:lnTo>
                <a:lnTo>
                  <a:pt x="11048" y="2286"/>
                </a:lnTo>
                <a:lnTo>
                  <a:pt x="17017" y="0"/>
                </a:lnTo>
                <a:lnTo>
                  <a:pt x="24510" y="0"/>
                </a:lnTo>
                <a:close/>
              </a:path>
            </a:pathLst>
          </a:custGeom>
          <a:ln w="10668">
            <a:solidFill>
              <a:srgbClr val="4579B8"/>
            </a:solidFill>
          </a:ln>
        </p:spPr>
        <p:txBody>
          <a:bodyPr wrap="square" lIns="0" tIns="0" rIns="0" bIns="0" rtlCol="0"/>
          <a:lstStyle/>
          <a:p>
            <a:endParaRPr/>
          </a:p>
        </p:txBody>
      </p:sp>
      <p:sp>
        <p:nvSpPr>
          <p:cNvPr id="33" name="object 33"/>
          <p:cNvSpPr/>
          <p:nvPr/>
        </p:nvSpPr>
        <p:spPr>
          <a:xfrm>
            <a:off x="2735072" y="124332"/>
            <a:ext cx="190500" cy="320675"/>
          </a:xfrm>
          <a:custGeom>
            <a:avLst/>
            <a:gdLst/>
            <a:ahLst/>
            <a:cxnLst/>
            <a:rect l="l" t="t" r="r" b="b"/>
            <a:pathLst>
              <a:path w="190500" h="320675">
                <a:moveTo>
                  <a:pt x="19303" y="0"/>
                </a:moveTo>
                <a:lnTo>
                  <a:pt x="179323" y="0"/>
                </a:lnTo>
                <a:lnTo>
                  <a:pt x="180847" y="0"/>
                </a:lnTo>
                <a:lnTo>
                  <a:pt x="182117" y="381"/>
                </a:lnTo>
                <a:lnTo>
                  <a:pt x="183260" y="1270"/>
                </a:lnTo>
                <a:lnTo>
                  <a:pt x="184530" y="2032"/>
                </a:lnTo>
                <a:lnTo>
                  <a:pt x="185419" y="3556"/>
                </a:lnTo>
                <a:lnTo>
                  <a:pt x="186308" y="5588"/>
                </a:lnTo>
                <a:lnTo>
                  <a:pt x="187070" y="7620"/>
                </a:lnTo>
                <a:lnTo>
                  <a:pt x="187705" y="10287"/>
                </a:lnTo>
                <a:lnTo>
                  <a:pt x="188086" y="13589"/>
                </a:lnTo>
                <a:lnTo>
                  <a:pt x="188594" y="16764"/>
                </a:lnTo>
                <a:lnTo>
                  <a:pt x="188721" y="20827"/>
                </a:lnTo>
                <a:lnTo>
                  <a:pt x="188721" y="25781"/>
                </a:lnTo>
                <a:lnTo>
                  <a:pt x="188721" y="30480"/>
                </a:lnTo>
                <a:lnTo>
                  <a:pt x="188594" y="34290"/>
                </a:lnTo>
                <a:lnTo>
                  <a:pt x="188086" y="37592"/>
                </a:lnTo>
                <a:lnTo>
                  <a:pt x="187705" y="40767"/>
                </a:lnTo>
                <a:lnTo>
                  <a:pt x="183260" y="49657"/>
                </a:lnTo>
                <a:lnTo>
                  <a:pt x="182117" y="50673"/>
                </a:lnTo>
                <a:lnTo>
                  <a:pt x="180847" y="51053"/>
                </a:lnTo>
                <a:lnTo>
                  <a:pt x="179323" y="51053"/>
                </a:lnTo>
                <a:lnTo>
                  <a:pt x="64896" y="51053"/>
                </a:lnTo>
                <a:lnTo>
                  <a:pt x="64896" y="129413"/>
                </a:lnTo>
                <a:lnTo>
                  <a:pt x="161797" y="129413"/>
                </a:lnTo>
                <a:lnTo>
                  <a:pt x="163194" y="129413"/>
                </a:lnTo>
                <a:lnTo>
                  <a:pt x="168909" y="135000"/>
                </a:lnTo>
                <a:lnTo>
                  <a:pt x="169798" y="136906"/>
                </a:lnTo>
                <a:lnTo>
                  <a:pt x="170433" y="139446"/>
                </a:lnTo>
                <a:lnTo>
                  <a:pt x="170814" y="142621"/>
                </a:lnTo>
                <a:lnTo>
                  <a:pt x="171195" y="145796"/>
                </a:lnTo>
                <a:lnTo>
                  <a:pt x="171450" y="149733"/>
                </a:lnTo>
                <a:lnTo>
                  <a:pt x="171450" y="154432"/>
                </a:lnTo>
                <a:lnTo>
                  <a:pt x="171450" y="159131"/>
                </a:lnTo>
                <a:lnTo>
                  <a:pt x="171195" y="163195"/>
                </a:lnTo>
                <a:lnTo>
                  <a:pt x="170814" y="166243"/>
                </a:lnTo>
                <a:lnTo>
                  <a:pt x="170433" y="169418"/>
                </a:lnTo>
                <a:lnTo>
                  <a:pt x="169798" y="171958"/>
                </a:lnTo>
                <a:lnTo>
                  <a:pt x="168909" y="173863"/>
                </a:lnTo>
                <a:lnTo>
                  <a:pt x="168147" y="175768"/>
                </a:lnTo>
                <a:lnTo>
                  <a:pt x="167131" y="177165"/>
                </a:lnTo>
                <a:lnTo>
                  <a:pt x="165861" y="177926"/>
                </a:lnTo>
                <a:lnTo>
                  <a:pt x="164591" y="178816"/>
                </a:lnTo>
                <a:lnTo>
                  <a:pt x="163194" y="179197"/>
                </a:lnTo>
                <a:lnTo>
                  <a:pt x="161797" y="179197"/>
                </a:lnTo>
                <a:lnTo>
                  <a:pt x="64896" y="179197"/>
                </a:lnTo>
                <a:lnTo>
                  <a:pt x="64896" y="269621"/>
                </a:lnTo>
                <a:lnTo>
                  <a:pt x="180339" y="269621"/>
                </a:lnTo>
                <a:lnTo>
                  <a:pt x="181863" y="269621"/>
                </a:lnTo>
                <a:lnTo>
                  <a:pt x="183133" y="270129"/>
                </a:lnTo>
                <a:lnTo>
                  <a:pt x="184403" y="271018"/>
                </a:lnTo>
                <a:lnTo>
                  <a:pt x="185673" y="271907"/>
                </a:lnTo>
                <a:lnTo>
                  <a:pt x="189991" y="290322"/>
                </a:lnTo>
                <a:lnTo>
                  <a:pt x="189991" y="295148"/>
                </a:lnTo>
                <a:lnTo>
                  <a:pt x="189991" y="299974"/>
                </a:lnTo>
                <a:lnTo>
                  <a:pt x="184403" y="319278"/>
                </a:lnTo>
                <a:lnTo>
                  <a:pt x="183133" y="320167"/>
                </a:lnTo>
                <a:lnTo>
                  <a:pt x="181863" y="320675"/>
                </a:lnTo>
                <a:lnTo>
                  <a:pt x="180339" y="320675"/>
                </a:lnTo>
                <a:lnTo>
                  <a:pt x="19303" y="320675"/>
                </a:lnTo>
                <a:lnTo>
                  <a:pt x="13842" y="320675"/>
                </a:lnTo>
                <a:lnTo>
                  <a:pt x="9270" y="319024"/>
                </a:lnTo>
                <a:lnTo>
                  <a:pt x="5460" y="315849"/>
                </a:lnTo>
                <a:lnTo>
                  <a:pt x="1777" y="312674"/>
                </a:lnTo>
                <a:lnTo>
                  <a:pt x="0" y="307340"/>
                </a:lnTo>
                <a:lnTo>
                  <a:pt x="0" y="300101"/>
                </a:lnTo>
                <a:lnTo>
                  <a:pt x="0" y="20574"/>
                </a:lnTo>
                <a:lnTo>
                  <a:pt x="0" y="13335"/>
                </a:lnTo>
                <a:lnTo>
                  <a:pt x="1777" y="8127"/>
                </a:lnTo>
                <a:lnTo>
                  <a:pt x="5460" y="4825"/>
                </a:lnTo>
                <a:lnTo>
                  <a:pt x="9270" y="1650"/>
                </a:lnTo>
                <a:lnTo>
                  <a:pt x="13842" y="0"/>
                </a:lnTo>
                <a:lnTo>
                  <a:pt x="19303" y="0"/>
                </a:lnTo>
                <a:close/>
              </a:path>
            </a:pathLst>
          </a:custGeom>
          <a:ln w="10668">
            <a:solidFill>
              <a:srgbClr val="4579B8"/>
            </a:solidFill>
          </a:ln>
        </p:spPr>
        <p:txBody>
          <a:bodyPr wrap="square" lIns="0" tIns="0" rIns="0" bIns="0" rtlCol="0"/>
          <a:lstStyle/>
          <a:p>
            <a:endParaRPr/>
          </a:p>
        </p:txBody>
      </p:sp>
      <p:sp>
        <p:nvSpPr>
          <p:cNvPr id="34" name="object 34"/>
          <p:cNvSpPr/>
          <p:nvPr/>
        </p:nvSpPr>
        <p:spPr>
          <a:xfrm>
            <a:off x="2235200" y="124332"/>
            <a:ext cx="232410" cy="320675"/>
          </a:xfrm>
          <a:custGeom>
            <a:avLst/>
            <a:gdLst/>
            <a:ahLst/>
            <a:cxnLst/>
            <a:rect l="l" t="t" r="r" b="b"/>
            <a:pathLst>
              <a:path w="232410" h="320675">
                <a:moveTo>
                  <a:pt x="19304" y="0"/>
                </a:moveTo>
                <a:lnTo>
                  <a:pt x="99822" y="0"/>
                </a:lnTo>
                <a:lnTo>
                  <a:pt x="114014" y="309"/>
                </a:lnTo>
                <a:lnTo>
                  <a:pt x="159539" y="7758"/>
                </a:lnTo>
                <a:lnTo>
                  <a:pt x="196548" y="31353"/>
                </a:lnTo>
                <a:lnTo>
                  <a:pt x="212631" y="71485"/>
                </a:lnTo>
                <a:lnTo>
                  <a:pt x="213106" y="81534"/>
                </a:lnTo>
                <a:lnTo>
                  <a:pt x="213106" y="89281"/>
                </a:lnTo>
                <a:lnTo>
                  <a:pt x="212089" y="96647"/>
                </a:lnTo>
                <a:lnTo>
                  <a:pt x="210057" y="103505"/>
                </a:lnTo>
                <a:lnTo>
                  <a:pt x="208152" y="110363"/>
                </a:lnTo>
                <a:lnTo>
                  <a:pt x="205231" y="116586"/>
                </a:lnTo>
                <a:lnTo>
                  <a:pt x="201422" y="122174"/>
                </a:lnTo>
                <a:lnTo>
                  <a:pt x="197612" y="127762"/>
                </a:lnTo>
                <a:lnTo>
                  <a:pt x="168401" y="147447"/>
                </a:lnTo>
                <a:lnTo>
                  <a:pt x="175117" y="148921"/>
                </a:lnTo>
                <a:lnTo>
                  <a:pt x="209210" y="167441"/>
                </a:lnTo>
                <a:lnTo>
                  <a:pt x="229369" y="201836"/>
                </a:lnTo>
                <a:lnTo>
                  <a:pt x="232156" y="224536"/>
                </a:lnTo>
                <a:lnTo>
                  <a:pt x="231850" y="232896"/>
                </a:lnTo>
                <a:lnTo>
                  <a:pt x="218330" y="274508"/>
                </a:lnTo>
                <a:lnTo>
                  <a:pt x="188684" y="302039"/>
                </a:lnTo>
                <a:lnTo>
                  <a:pt x="147339" y="316952"/>
                </a:lnTo>
                <a:lnTo>
                  <a:pt x="104520" y="320675"/>
                </a:lnTo>
                <a:lnTo>
                  <a:pt x="19304" y="320675"/>
                </a:lnTo>
                <a:lnTo>
                  <a:pt x="13843" y="320675"/>
                </a:lnTo>
                <a:lnTo>
                  <a:pt x="9270" y="319024"/>
                </a:lnTo>
                <a:lnTo>
                  <a:pt x="5461" y="315849"/>
                </a:lnTo>
                <a:lnTo>
                  <a:pt x="1777" y="312674"/>
                </a:lnTo>
                <a:lnTo>
                  <a:pt x="0" y="307340"/>
                </a:lnTo>
                <a:lnTo>
                  <a:pt x="0" y="300101"/>
                </a:lnTo>
                <a:lnTo>
                  <a:pt x="0" y="20574"/>
                </a:lnTo>
                <a:lnTo>
                  <a:pt x="0" y="13335"/>
                </a:lnTo>
                <a:lnTo>
                  <a:pt x="1777" y="8127"/>
                </a:lnTo>
                <a:lnTo>
                  <a:pt x="5461" y="4825"/>
                </a:lnTo>
                <a:lnTo>
                  <a:pt x="9270" y="1650"/>
                </a:lnTo>
                <a:lnTo>
                  <a:pt x="13843" y="0"/>
                </a:lnTo>
                <a:lnTo>
                  <a:pt x="19304" y="0"/>
                </a:lnTo>
                <a:close/>
              </a:path>
            </a:pathLst>
          </a:custGeom>
          <a:ln w="10668">
            <a:solidFill>
              <a:srgbClr val="4579B8"/>
            </a:solidFill>
          </a:ln>
        </p:spPr>
        <p:txBody>
          <a:bodyPr wrap="square" lIns="0" tIns="0" rIns="0" bIns="0" rtlCol="0"/>
          <a:lstStyle/>
          <a:p>
            <a:endParaRPr/>
          </a:p>
        </p:txBody>
      </p:sp>
      <p:sp>
        <p:nvSpPr>
          <p:cNvPr id="35" name="object 35"/>
          <p:cNvSpPr/>
          <p:nvPr/>
        </p:nvSpPr>
        <p:spPr>
          <a:xfrm>
            <a:off x="1611883" y="124332"/>
            <a:ext cx="238125" cy="322580"/>
          </a:xfrm>
          <a:custGeom>
            <a:avLst/>
            <a:gdLst/>
            <a:ahLst/>
            <a:cxnLst/>
            <a:rect l="l" t="t" r="r" b="b"/>
            <a:pathLst>
              <a:path w="238125" h="322580">
                <a:moveTo>
                  <a:pt x="19303" y="0"/>
                </a:moveTo>
                <a:lnTo>
                  <a:pt x="102234" y="0"/>
                </a:lnTo>
                <a:lnTo>
                  <a:pt x="110743" y="0"/>
                </a:lnTo>
                <a:lnTo>
                  <a:pt x="117602" y="126"/>
                </a:lnTo>
                <a:lnTo>
                  <a:pt x="123063" y="508"/>
                </a:lnTo>
                <a:lnTo>
                  <a:pt x="128523" y="889"/>
                </a:lnTo>
                <a:lnTo>
                  <a:pt x="133477" y="1270"/>
                </a:lnTo>
                <a:lnTo>
                  <a:pt x="172720" y="11175"/>
                </a:lnTo>
                <a:lnTo>
                  <a:pt x="204106" y="34297"/>
                </a:lnTo>
                <a:lnTo>
                  <a:pt x="219805" y="70024"/>
                </a:lnTo>
                <a:lnTo>
                  <a:pt x="221234" y="88011"/>
                </a:lnTo>
                <a:lnTo>
                  <a:pt x="220974" y="95845"/>
                </a:lnTo>
                <a:lnTo>
                  <a:pt x="208847" y="135636"/>
                </a:lnTo>
                <a:lnTo>
                  <a:pt x="179524" y="162770"/>
                </a:lnTo>
                <a:lnTo>
                  <a:pt x="159003" y="171450"/>
                </a:lnTo>
                <a:lnTo>
                  <a:pt x="163829" y="173863"/>
                </a:lnTo>
                <a:lnTo>
                  <a:pt x="184403" y="191897"/>
                </a:lnTo>
                <a:lnTo>
                  <a:pt x="188086" y="196596"/>
                </a:lnTo>
                <a:lnTo>
                  <a:pt x="204597" y="228473"/>
                </a:lnTo>
                <a:lnTo>
                  <a:pt x="231647" y="291719"/>
                </a:lnTo>
                <a:lnTo>
                  <a:pt x="237871" y="310642"/>
                </a:lnTo>
                <a:lnTo>
                  <a:pt x="237871" y="312293"/>
                </a:lnTo>
                <a:lnTo>
                  <a:pt x="237871" y="314071"/>
                </a:lnTo>
                <a:lnTo>
                  <a:pt x="237490" y="315595"/>
                </a:lnTo>
                <a:lnTo>
                  <a:pt x="236854" y="316865"/>
                </a:lnTo>
                <a:lnTo>
                  <a:pt x="236220" y="318135"/>
                </a:lnTo>
                <a:lnTo>
                  <a:pt x="234568" y="319151"/>
                </a:lnTo>
                <a:lnTo>
                  <a:pt x="232155" y="319913"/>
                </a:lnTo>
                <a:lnTo>
                  <a:pt x="229615" y="320802"/>
                </a:lnTo>
                <a:lnTo>
                  <a:pt x="226059" y="321310"/>
                </a:lnTo>
                <a:lnTo>
                  <a:pt x="221234" y="321691"/>
                </a:lnTo>
                <a:lnTo>
                  <a:pt x="216408" y="321945"/>
                </a:lnTo>
                <a:lnTo>
                  <a:pt x="209930" y="322199"/>
                </a:lnTo>
                <a:lnTo>
                  <a:pt x="201676" y="322199"/>
                </a:lnTo>
                <a:lnTo>
                  <a:pt x="194690" y="322199"/>
                </a:lnTo>
                <a:lnTo>
                  <a:pt x="167640" y="311277"/>
                </a:lnTo>
                <a:lnTo>
                  <a:pt x="138938" y="239649"/>
                </a:lnTo>
                <a:lnTo>
                  <a:pt x="117728" y="202311"/>
                </a:lnTo>
                <a:lnTo>
                  <a:pt x="113665" y="198120"/>
                </a:lnTo>
                <a:lnTo>
                  <a:pt x="109092" y="194945"/>
                </a:lnTo>
                <a:lnTo>
                  <a:pt x="103759" y="192786"/>
                </a:lnTo>
                <a:lnTo>
                  <a:pt x="98424" y="190626"/>
                </a:lnTo>
                <a:lnTo>
                  <a:pt x="92328" y="189611"/>
                </a:lnTo>
                <a:lnTo>
                  <a:pt x="85471" y="189611"/>
                </a:lnTo>
                <a:lnTo>
                  <a:pt x="65151" y="189611"/>
                </a:lnTo>
                <a:lnTo>
                  <a:pt x="65151" y="311785"/>
                </a:lnTo>
                <a:lnTo>
                  <a:pt x="65151" y="313436"/>
                </a:lnTo>
                <a:lnTo>
                  <a:pt x="64515" y="314833"/>
                </a:lnTo>
                <a:lnTo>
                  <a:pt x="63499" y="316230"/>
                </a:lnTo>
                <a:lnTo>
                  <a:pt x="62484" y="317500"/>
                </a:lnTo>
                <a:lnTo>
                  <a:pt x="60705" y="318643"/>
                </a:lnTo>
                <a:lnTo>
                  <a:pt x="58165" y="319405"/>
                </a:lnTo>
                <a:lnTo>
                  <a:pt x="55753" y="320294"/>
                </a:lnTo>
                <a:lnTo>
                  <a:pt x="52451" y="320929"/>
                </a:lnTo>
                <a:lnTo>
                  <a:pt x="48259" y="321437"/>
                </a:lnTo>
                <a:lnTo>
                  <a:pt x="44068" y="321945"/>
                </a:lnTo>
                <a:lnTo>
                  <a:pt x="38861" y="322199"/>
                </a:lnTo>
                <a:lnTo>
                  <a:pt x="32384" y="322199"/>
                </a:lnTo>
                <a:lnTo>
                  <a:pt x="26161" y="322199"/>
                </a:lnTo>
                <a:lnTo>
                  <a:pt x="6603" y="319405"/>
                </a:lnTo>
                <a:lnTo>
                  <a:pt x="4190" y="318643"/>
                </a:lnTo>
                <a:lnTo>
                  <a:pt x="2412" y="317500"/>
                </a:lnTo>
                <a:lnTo>
                  <a:pt x="1396" y="316230"/>
                </a:lnTo>
                <a:lnTo>
                  <a:pt x="381" y="314833"/>
                </a:lnTo>
                <a:lnTo>
                  <a:pt x="0" y="313436"/>
                </a:lnTo>
                <a:lnTo>
                  <a:pt x="0" y="311785"/>
                </a:lnTo>
                <a:lnTo>
                  <a:pt x="0" y="20574"/>
                </a:lnTo>
                <a:lnTo>
                  <a:pt x="0" y="13335"/>
                </a:lnTo>
                <a:lnTo>
                  <a:pt x="1778" y="8127"/>
                </a:lnTo>
                <a:lnTo>
                  <a:pt x="5460" y="4825"/>
                </a:lnTo>
                <a:lnTo>
                  <a:pt x="9271" y="1650"/>
                </a:lnTo>
                <a:lnTo>
                  <a:pt x="13842" y="0"/>
                </a:lnTo>
                <a:lnTo>
                  <a:pt x="19303" y="0"/>
                </a:lnTo>
                <a:close/>
              </a:path>
            </a:pathLst>
          </a:custGeom>
          <a:ln w="10668">
            <a:solidFill>
              <a:srgbClr val="4579B8"/>
            </a:solidFill>
          </a:ln>
        </p:spPr>
        <p:txBody>
          <a:bodyPr wrap="square" lIns="0" tIns="0" rIns="0" bIns="0" rtlCol="0"/>
          <a:lstStyle/>
          <a:p>
            <a:endParaRPr/>
          </a:p>
        </p:txBody>
      </p:sp>
      <p:sp>
        <p:nvSpPr>
          <p:cNvPr id="36" name="object 36"/>
          <p:cNvSpPr/>
          <p:nvPr/>
        </p:nvSpPr>
        <p:spPr>
          <a:xfrm>
            <a:off x="1342136" y="124332"/>
            <a:ext cx="219710" cy="322580"/>
          </a:xfrm>
          <a:custGeom>
            <a:avLst/>
            <a:gdLst/>
            <a:ahLst/>
            <a:cxnLst/>
            <a:rect l="l" t="t" r="r" b="b"/>
            <a:pathLst>
              <a:path w="219709" h="322580">
                <a:moveTo>
                  <a:pt x="21970" y="0"/>
                </a:moveTo>
                <a:lnTo>
                  <a:pt x="97535" y="0"/>
                </a:lnTo>
                <a:lnTo>
                  <a:pt x="105155" y="0"/>
                </a:lnTo>
                <a:lnTo>
                  <a:pt x="112394" y="253"/>
                </a:lnTo>
                <a:lnTo>
                  <a:pt x="119252" y="889"/>
                </a:lnTo>
                <a:lnTo>
                  <a:pt x="126110" y="1524"/>
                </a:lnTo>
                <a:lnTo>
                  <a:pt x="134365" y="2667"/>
                </a:lnTo>
                <a:lnTo>
                  <a:pt x="172973" y="15113"/>
                </a:lnTo>
                <a:lnTo>
                  <a:pt x="203047" y="40689"/>
                </a:lnTo>
                <a:lnTo>
                  <a:pt x="218106" y="78803"/>
                </a:lnTo>
                <a:lnTo>
                  <a:pt x="219455" y="97409"/>
                </a:lnTo>
                <a:lnTo>
                  <a:pt x="218932" y="110533"/>
                </a:lnTo>
                <a:lnTo>
                  <a:pt x="206386" y="155265"/>
                </a:lnTo>
                <a:lnTo>
                  <a:pt x="178016" y="186981"/>
                </a:lnTo>
                <a:lnTo>
                  <a:pt x="134826" y="205190"/>
                </a:lnTo>
                <a:lnTo>
                  <a:pt x="91820" y="209423"/>
                </a:lnTo>
                <a:lnTo>
                  <a:pt x="65150" y="209423"/>
                </a:lnTo>
                <a:lnTo>
                  <a:pt x="65150" y="311785"/>
                </a:lnTo>
                <a:lnTo>
                  <a:pt x="65150" y="313436"/>
                </a:lnTo>
                <a:lnTo>
                  <a:pt x="64515" y="314833"/>
                </a:lnTo>
                <a:lnTo>
                  <a:pt x="63500" y="316230"/>
                </a:lnTo>
                <a:lnTo>
                  <a:pt x="62483" y="317500"/>
                </a:lnTo>
                <a:lnTo>
                  <a:pt x="60705" y="318643"/>
                </a:lnTo>
                <a:lnTo>
                  <a:pt x="58165" y="319405"/>
                </a:lnTo>
                <a:lnTo>
                  <a:pt x="55752" y="320294"/>
                </a:lnTo>
                <a:lnTo>
                  <a:pt x="52450" y="320929"/>
                </a:lnTo>
                <a:lnTo>
                  <a:pt x="48259" y="321437"/>
                </a:lnTo>
                <a:lnTo>
                  <a:pt x="44068" y="321945"/>
                </a:lnTo>
                <a:lnTo>
                  <a:pt x="38861" y="322199"/>
                </a:lnTo>
                <a:lnTo>
                  <a:pt x="32384" y="322199"/>
                </a:lnTo>
                <a:lnTo>
                  <a:pt x="26161" y="322199"/>
                </a:lnTo>
                <a:lnTo>
                  <a:pt x="6603" y="319405"/>
                </a:lnTo>
                <a:lnTo>
                  <a:pt x="4190" y="318643"/>
                </a:lnTo>
                <a:lnTo>
                  <a:pt x="2412" y="317500"/>
                </a:lnTo>
                <a:lnTo>
                  <a:pt x="1396" y="316230"/>
                </a:lnTo>
                <a:lnTo>
                  <a:pt x="380" y="314833"/>
                </a:lnTo>
                <a:lnTo>
                  <a:pt x="0" y="313436"/>
                </a:lnTo>
                <a:lnTo>
                  <a:pt x="0" y="311785"/>
                </a:lnTo>
                <a:lnTo>
                  <a:pt x="0" y="23368"/>
                </a:lnTo>
                <a:lnTo>
                  <a:pt x="0" y="15494"/>
                </a:lnTo>
                <a:lnTo>
                  <a:pt x="1904" y="9778"/>
                </a:lnTo>
                <a:lnTo>
                  <a:pt x="5968" y="5842"/>
                </a:lnTo>
                <a:lnTo>
                  <a:pt x="10032" y="1905"/>
                </a:lnTo>
                <a:lnTo>
                  <a:pt x="15366" y="0"/>
                </a:lnTo>
                <a:lnTo>
                  <a:pt x="21970" y="0"/>
                </a:lnTo>
                <a:close/>
              </a:path>
            </a:pathLst>
          </a:custGeom>
          <a:ln w="10668">
            <a:solidFill>
              <a:srgbClr val="4579B8"/>
            </a:solidFill>
          </a:ln>
        </p:spPr>
        <p:txBody>
          <a:bodyPr wrap="square" lIns="0" tIns="0" rIns="0" bIns="0" rtlCol="0"/>
          <a:lstStyle/>
          <a:p>
            <a:endParaRPr/>
          </a:p>
        </p:txBody>
      </p:sp>
      <p:sp>
        <p:nvSpPr>
          <p:cNvPr id="37" name="object 37"/>
          <p:cNvSpPr/>
          <p:nvPr/>
        </p:nvSpPr>
        <p:spPr>
          <a:xfrm>
            <a:off x="5299964" y="123317"/>
            <a:ext cx="264795" cy="323215"/>
          </a:xfrm>
          <a:custGeom>
            <a:avLst/>
            <a:gdLst/>
            <a:ahLst/>
            <a:cxnLst/>
            <a:rect l="l" t="t" r="r" b="b"/>
            <a:pathLst>
              <a:path w="264795" h="323215">
                <a:moveTo>
                  <a:pt x="235838" y="0"/>
                </a:moveTo>
                <a:lnTo>
                  <a:pt x="241426" y="0"/>
                </a:lnTo>
                <a:lnTo>
                  <a:pt x="246125" y="253"/>
                </a:lnTo>
                <a:lnTo>
                  <a:pt x="264287" y="9016"/>
                </a:lnTo>
                <a:lnTo>
                  <a:pt x="264287" y="10667"/>
                </a:lnTo>
                <a:lnTo>
                  <a:pt x="264287" y="298830"/>
                </a:lnTo>
                <a:lnTo>
                  <a:pt x="264287" y="302640"/>
                </a:lnTo>
                <a:lnTo>
                  <a:pt x="263651" y="306069"/>
                </a:lnTo>
                <a:lnTo>
                  <a:pt x="242950" y="322198"/>
                </a:lnTo>
                <a:lnTo>
                  <a:pt x="239775" y="322198"/>
                </a:lnTo>
                <a:lnTo>
                  <a:pt x="212089" y="322198"/>
                </a:lnTo>
                <a:lnTo>
                  <a:pt x="206248" y="322198"/>
                </a:lnTo>
                <a:lnTo>
                  <a:pt x="201295" y="321563"/>
                </a:lnTo>
                <a:lnTo>
                  <a:pt x="197103" y="320420"/>
                </a:lnTo>
                <a:lnTo>
                  <a:pt x="192912" y="319277"/>
                </a:lnTo>
                <a:lnTo>
                  <a:pt x="188975" y="317245"/>
                </a:lnTo>
                <a:lnTo>
                  <a:pt x="185420" y="314070"/>
                </a:lnTo>
                <a:lnTo>
                  <a:pt x="181863" y="311022"/>
                </a:lnTo>
                <a:lnTo>
                  <a:pt x="163957" y="281558"/>
                </a:lnTo>
                <a:lnTo>
                  <a:pt x="84200" y="131572"/>
                </a:lnTo>
                <a:lnTo>
                  <a:pt x="66579" y="95075"/>
                </a:lnTo>
                <a:lnTo>
                  <a:pt x="57150" y="72643"/>
                </a:lnTo>
                <a:lnTo>
                  <a:pt x="56641" y="72643"/>
                </a:lnTo>
                <a:lnTo>
                  <a:pt x="58406" y="117133"/>
                </a:lnTo>
                <a:lnTo>
                  <a:pt x="58674" y="144779"/>
                </a:lnTo>
                <a:lnTo>
                  <a:pt x="58674" y="312546"/>
                </a:lnTo>
                <a:lnTo>
                  <a:pt x="58674" y="314197"/>
                </a:lnTo>
                <a:lnTo>
                  <a:pt x="52577" y="320293"/>
                </a:lnTo>
                <a:lnTo>
                  <a:pt x="50419" y="321182"/>
                </a:lnTo>
                <a:lnTo>
                  <a:pt x="47371" y="321944"/>
                </a:lnTo>
                <a:lnTo>
                  <a:pt x="43561" y="322452"/>
                </a:lnTo>
                <a:lnTo>
                  <a:pt x="39750" y="322960"/>
                </a:lnTo>
                <a:lnTo>
                  <a:pt x="34925" y="323214"/>
                </a:lnTo>
                <a:lnTo>
                  <a:pt x="28956" y="323214"/>
                </a:lnTo>
                <a:lnTo>
                  <a:pt x="23113" y="323214"/>
                </a:lnTo>
                <a:lnTo>
                  <a:pt x="5587" y="320293"/>
                </a:lnTo>
                <a:lnTo>
                  <a:pt x="3428" y="319404"/>
                </a:lnTo>
                <a:lnTo>
                  <a:pt x="2032" y="318261"/>
                </a:lnTo>
                <a:lnTo>
                  <a:pt x="1143" y="316991"/>
                </a:lnTo>
                <a:lnTo>
                  <a:pt x="381" y="315721"/>
                </a:lnTo>
                <a:lnTo>
                  <a:pt x="0" y="314197"/>
                </a:lnTo>
                <a:lnTo>
                  <a:pt x="0" y="312546"/>
                </a:lnTo>
                <a:lnTo>
                  <a:pt x="0" y="24383"/>
                </a:lnTo>
                <a:lnTo>
                  <a:pt x="0" y="16509"/>
                </a:lnTo>
                <a:lnTo>
                  <a:pt x="2159" y="10794"/>
                </a:lnTo>
                <a:lnTo>
                  <a:pt x="6731" y="6857"/>
                </a:lnTo>
                <a:lnTo>
                  <a:pt x="11302" y="2921"/>
                </a:lnTo>
                <a:lnTo>
                  <a:pt x="16890" y="1015"/>
                </a:lnTo>
                <a:lnTo>
                  <a:pt x="23495" y="1015"/>
                </a:lnTo>
                <a:lnTo>
                  <a:pt x="58420" y="1015"/>
                </a:lnTo>
                <a:lnTo>
                  <a:pt x="64643" y="1015"/>
                </a:lnTo>
                <a:lnTo>
                  <a:pt x="69976" y="1524"/>
                </a:lnTo>
                <a:lnTo>
                  <a:pt x="74295" y="2666"/>
                </a:lnTo>
                <a:lnTo>
                  <a:pt x="78612" y="3682"/>
                </a:lnTo>
                <a:lnTo>
                  <a:pt x="82423" y="5460"/>
                </a:lnTo>
                <a:lnTo>
                  <a:pt x="85851" y="8000"/>
                </a:lnTo>
                <a:lnTo>
                  <a:pt x="89153" y="10413"/>
                </a:lnTo>
                <a:lnTo>
                  <a:pt x="104521" y="34543"/>
                </a:lnTo>
                <a:lnTo>
                  <a:pt x="167005" y="151637"/>
                </a:lnTo>
                <a:lnTo>
                  <a:pt x="170561" y="158750"/>
                </a:lnTo>
                <a:lnTo>
                  <a:pt x="174244" y="165734"/>
                </a:lnTo>
                <a:lnTo>
                  <a:pt x="177673" y="172592"/>
                </a:lnTo>
                <a:lnTo>
                  <a:pt x="181228" y="179450"/>
                </a:lnTo>
                <a:lnTo>
                  <a:pt x="184658" y="186308"/>
                </a:lnTo>
                <a:lnTo>
                  <a:pt x="187960" y="193166"/>
                </a:lnTo>
                <a:lnTo>
                  <a:pt x="191262" y="200025"/>
                </a:lnTo>
                <a:lnTo>
                  <a:pt x="194563" y="206755"/>
                </a:lnTo>
                <a:lnTo>
                  <a:pt x="197738" y="213359"/>
                </a:lnTo>
                <a:lnTo>
                  <a:pt x="200787" y="219963"/>
                </a:lnTo>
                <a:lnTo>
                  <a:pt x="203835" y="226567"/>
                </a:lnTo>
                <a:lnTo>
                  <a:pt x="206883" y="233171"/>
                </a:lnTo>
                <a:lnTo>
                  <a:pt x="207137" y="233171"/>
                </a:lnTo>
                <a:lnTo>
                  <a:pt x="206779" y="224410"/>
                </a:lnTo>
                <a:lnTo>
                  <a:pt x="206470" y="215471"/>
                </a:lnTo>
                <a:lnTo>
                  <a:pt x="205636" y="169779"/>
                </a:lnTo>
                <a:lnTo>
                  <a:pt x="205612" y="161162"/>
                </a:lnTo>
                <a:lnTo>
                  <a:pt x="205612" y="10667"/>
                </a:lnTo>
                <a:lnTo>
                  <a:pt x="205612" y="9016"/>
                </a:lnTo>
                <a:lnTo>
                  <a:pt x="229870" y="0"/>
                </a:lnTo>
                <a:lnTo>
                  <a:pt x="235838" y="0"/>
                </a:lnTo>
                <a:close/>
              </a:path>
            </a:pathLst>
          </a:custGeom>
          <a:ln w="10668">
            <a:solidFill>
              <a:srgbClr val="4579B8"/>
            </a:solidFill>
          </a:ln>
        </p:spPr>
        <p:txBody>
          <a:bodyPr wrap="square" lIns="0" tIns="0" rIns="0" bIns="0" rtlCol="0"/>
          <a:lstStyle/>
          <a:p>
            <a:endParaRPr/>
          </a:p>
        </p:txBody>
      </p:sp>
      <p:sp>
        <p:nvSpPr>
          <p:cNvPr id="38" name="object 38"/>
          <p:cNvSpPr/>
          <p:nvPr/>
        </p:nvSpPr>
        <p:spPr>
          <a:xfrm>
            <a:off x="4027423" y="123317"/>
            <a:ext cx="264795" cy="323215"/>
          </a:xfrm>
          <a:custGeom>
            <a:avLst/>
            <a:gdLst/>
            <a:ahLst/>
            <a:cxnLst/>
            <a:rect l="l" t="t" r="r" b="b"/>
            <a:pathLst>
              <a:path w="264795" h="323215">
                <a:moveTo>
                  <a:pt x="235838" y="0"/>
                </a:moveTo>
                <a:lnTo>
                  <a:pt x="241426" y="0"/>
                </a:lnTo>
                <a:lnTo>
                  <a:pt x="246125" y="253"/>
                </a:lnTo>
                <a:lnTo>
                  <a:pt x="264287" y="9016"/>
                </a:lnTo>
                <a:lnTo>
                  <a:pt x="264287" y="10667"/>
                </a:lnTo>
                <a:lnTo>
                  <a:pt x="264287" y="298830"/>
                </a:lnTo>
                <a:lnTo>
                  <a:pt x="264287" y="302640"/>
                </a:lnTo>
                <a:lnTo>
                  <a:pt x="263651" y="306069"/>
                </a:lnTo>
                <a:lnTo>
                  <a:pt x="249047" y="320801"/>
                </a:lnTo>
                <a:lnTo>
                  <a:pt x="245999" y="321690"/>
                </a:lnTo>
                <a:lnTo>
                  <a:pt x="242950" y="322198"/>
                </a:lnTo>
                <a:lnTo>
                  <a:pt x="239775" y="322198"/>
                </a:lnTo>
                <a:lnTo>
                  <a:pt x="212089" y="322198"/>
                </a:lnTo>
                <a:lnTo>
                  <a:pt x="206248" y="322198"/>
                </a:lnTo>
                <a:lnTo>
                  <a:pt x="201295" y="321563"/>
                </a:lnTo>
                <a:lnTo>
                  <a:pt x="197103" y="320420"/>
                </a:lnTo>
                <a:lnTo>
                  <a:pt x="192912" y="319277"/>
                </a:lnTo>
                <a:lnTo>
                  <a:pt x="188975" y="317245"/>
                </a:lnTo>
                <a:lnTo>
                  <a:pt x="185420" y="314070"/>
                </a:lnTo>
                <a:lnTo>
                  <a:pt x="181863" y="311022"/>
                </a:lnTo>
                <a:lnTo>
                  <a:pt x="178435" y="306958"/>
                </a:lnTo>
                <a:lnTo>
                  <a:pt x="175133" y="301751"/>
                </a:lnTo>
                <a:lnTo>
                  <a:pt x="171830" y="296544"/>
                </a:lnTo>
                <a:lnTo>
                  <a:pt x="168148" y="289813"/>
                </a:lnTo>
                <a:lnTo>
                  <a:pt x="163956" y="281558"/>
                </a:lnTo>
                <a:lnTo>
                  <a:pt x="84200" y="131572"/>
                </a:lnTo>
                <a:lnTo>
                  <a:pt x="66579" y="95075"/>
                </a:lnTo>
                <a:lnTo>
                  <a:pt x="57150" y="72643"/>
                </a:lnTo>
                <a:lnTo>
                  <a:pt x="56641" y="72643"/>
                </a:lnTo>
                <a:lnTo>
                  <a:pt x="58406" y="117133"/>
                </a:lnTo>
                <a:lnTo>
                  <a:pt x="58674" y="144779"/>
                </a:lnTo>
                <a:lnTo>
                  <a:pt x="58674" y="312546"/>
                </a:lnTo>
                <a:lnTo>
                  <a:pt x="58674" y="314197"/>
                </a:lnTo>
                <a:lnTo>
                  <a:pt x="52577" y="320293"/>
                </a:lnTo>
                <a:lnTo>
                  <a:pt x="50418" y="321182"/>
                </a:lnTo>
                <a:lnTo>
                  <a:pt x="47371" y="321944"/>
                </a:lnTo>
                <a:lnTo>
                  <a:pt x="43561" y="322452"/>
                </a:lnTo>
                <a:lnTo>
                  <a:pt x="39750" y="322960"/>
                </a:lnTo>
                <a:lnTo>
                  <a:pt x="34925" y="323214"/>
                </a:lnTo>
                <a:lnTo>
                  <a:pt x="28955" y="323214"/>
                </a:lnTo>
                <a:lnTo>
                  <a:pt x="23113" y="323214"/>
                </a:lnTo>
                <a:lnTo>
                  <a:pt x="5587" y="320293"/>
                </a:lnTo>
                <a:lnTo>
                  <a:pt x="3428" y="319404"/>
                </a:lnTo>
                <a:lnTo>
                  <a:pt x="2031" y="318261"/>
                </a:lnTo>
                <a:lnTo>
                  <a:pt x="1142" y="316991"/>
                </a:lnTo>
                <a:lnTo>
                  <a:pt x="380" y="315721"/>
                </a:lnTo>
                <a:lnTo>
                  <a:pt x="0" y="314197"/>
                </a:lnTo>
                <a:lnTo>
                  <a:pt x="0" y="312546"/>
                </a:lnTo>
                <a:lnTo>
                  <a:pt x="0" y="24383"/>
                </a:lnTo>
                <a:lnTo>
                  <a:pt x="0" y="16509"/>
                </a:lnTo>
                <a:lnTo>
                  <a:pt x="2159" y="10794"/>
                </a:lnTo>
                <a:lnTo>
                  <a:pt x="6730" y="6857"/>
                </a:lnTo>
                <a:lnTo>
                  <a:pt x="11302" y="2921"/>
                </a:lnTo>
                <a:lnTo>
                  <a:pt x="16890" y="1015"/>
                </a:lnTo>
                <a:lnTo>
                  <a:pt x="23495" y="1015"/>
                </a:lnTo>
                <a:lnTo>
                  <a:pt x="58420" y="1015"/>
                </a:lnTo>
                <a:lnTo>
                  <a:pt x="64642" y="1015"/>
                </a:lnTo>
                <a:lnTo>
                  <a:pt x="69976" y="1524"/>
                </a:lnTo>
                <a:lnTo>
                  <a:pt x="74295" y="2666"/>
                </a:lnTo>
                <a:lnTo>
                  <a:pt x="78612" y="3682"/>
                </a:lnTo>
                <a:lnTo>
                  <a:pt x="82423" y="5460"/>
                </a:lnTo>
                <a:lnTo>
                  <a:pt x="85851" y="8000"/>
                </a:lnTo>
                <a:lnTo>
                  <a:pt x="89153" y="10413"/>
                </a:lnTo>
                <a:lnTo>
                  <a:pt x="104521" y="34543"/>
                </a:lnTo>
                <a:lnTo>
                  <a:pt x="167004" y="151637"/>
                </a:lnTo>
                <a:lnTo>
                  <a:pt x="170561" y="158750"/>
                </a:lnTo>
                <a:lnTo>
                  <a:pt x="174243" y="165734"/>
                </a:lnTo>
                <a:lnTo>
                  <a:pt x="177673" y="172592"/>
                </a:lnTo>
                <a:lnTo>
                  <a:pt x="181228" y="179450"/>
                </a:lnTo>
                <a:lnTo>
                  <a:pt x="184658" y="186308"/>
                </a:lnTo>
                <a:lnTo>
                  <a:pt x="187960" y="193166"/>
                </a:lnTo>
                <a:lnTo>
                  <a:pt x="191262" y="200025"/>
                </a:lnTo>
                <a:lnTo>
                  <a:pt x="194563" y="206755"/>
                </a:lnTo>
                <a:lnTo>
                  <a:pt x="197738" y="213359"/>
                </a:lnTo>
                <a:lnTo>
                  <a:pt x="200787" y="219963"/>
                </a:lnTo>
                <a:lnTo>
                  <a:pt x="203835" y="226567"/>
                </a:lnTo>
                <a:lnTo>
                  <a:pt x="206883" y="233171"/>
                </a:lnTo>
                <a:lnTo>
                  <a:pt x="207137" y="233171"/>
                </a:lnTo>
                <a:lnTo>
                  <a:pt x="206779" y="224410"/>
                </a:lnTo>
                <a:lnTo>
                  <a:pt x="206470" y="215471"/>
                </a:lnTo>
                <a:lnTo>
                  <a:pt x="205636" y="169779"/>
                </a:lnTo>
                <a:lnTo>
                  <a:pt x="205612" y="161162"/>
                </a:lnTo>
                <a:lnTo>
                  <a:pt x="205612" y="10667"/>
                </a:lnTo>
                <a:lnTo>
                  <a:pt x="205612" y="9016"/>
                </a:lnTo>
                <a:lnTo>
                  <a:pt x="229870" y="0"/>
                </a:lnTo>
                <a:lnTo>
                  <a:pt x="235838" y="0"/>
                </a:lnTo>
                <a:close/>
              </a:path>
            </a:pathLst>
          </a:custGeom>
          <a:ln w="10668">
            <a:solidFill>
              <a:srgbClr val="4579B8"/>
            </a:solidFill>
          </a:ln>
        </p:spPr>
        <p:txBody>
          <a:bodyPr wrap="square" lIns="0" tIns="0" rIns="0" bIns="0" rtlCol="0"/>
          <a:lstStyle/>
          <a:p>
            <a:endParaRPr/>
          </a:p>
        </p:txBody>
      </p:sp>
      <p:sp>
        <p:nvSpPr>
          <p:cNvPr id="39" name="object 39"/>
          <p:cNvSpPr/>
          <p:nvPr/>
        </p:nvSpPr>
        <p:spPr>
          <a:xfrm>
            <a:off x="7341996" y="122809"/>
            <a:ext cx="255270" cy="323850"/>
          </a:xfrm>
          <a:custGeom>
            <a:avLst/>
            <a:gdLst/>
            <a:ahLst/>
            <a:cxnLst/>
            <a:rect l="l" t="t" r="r" b="b"/>
            <a:pathLst>
              <a:path w="255270" h="323850">
                <a:moveTo>
                  <a:pt x="34289" y="0"/>
                </a:moveTo>
                <a:lnTo>
                  <a:pt x="41909" y="0"/>
                </a:lnTo>
                <a:lnTo>
                  <a:pt x="47878" y="254"/>
                </a:lnTo>
                <a:lnTo>
                  <a:pt x="52450" y="508"/>
                </a:lnTo>
                <a:lnTo>
                  <a:pt x="57023" y="889"/>
                </a:lnTo>
                <a:lnTo>
                  <a:pt x="60578" y="1524"/>
                </a:lnTo>
                <a:lnTo>
                  <a:pt x="63246" y="2413"/>
                </a:lnTo>
                <a:lnTo>
                  <a:pt x="65912" y="3301"/>
                </a:lnTo>
                <a:lnTo>
                  <a:pt x="108330" y="90550"/>
                </a:lnTo>
                <a:lnTo>
                  <a:pt x="110974" y="96283"/>
                </a:lnTo>
                <a:lnTo>
                  <a:pt x="113569" y="102219"/>
                </a:lnTo>
                <a:lnTo>
                  <a:pt x="116117" y="108321"/>
                </a:lnTo>
                <a:lnTo>
                  <a:pt x="118618" y="114554"/>
                </a:lnTo>
                <a:lnTo>
                  <a:pt x="121189" y="120933"/>
                </a:lnTo>
                <a:lnTo>
                  <a:pt x="123761" y="127492"/>
                </a:lnTo>
                <a:lnTo>
                  <a:pt x="126333" y="134217"/>
                </a:lnTo>
                <a:lnTo>
                  <a:pt x="128904" y="141097"/>
                </a:lnTo>
                <a:lnTo>
                  <a:pt x="129412" y="141097"/>
                </a:lnTo>
                <a:lnTo>
                  <a:pt x="143986" y="102679"/>
                </a:lnTo>
                <a:lnTo>
                  <a:pt x="183896" y="12700"/>
                </a:lnTo>
                <a:lnTo>
                  <a:pt x="184784" y="10033"/>
                </a:lnTo>
                <a:lnTo>
                  <a:pt x="185800" y="8000"/>
                </a:lnTo>
                <a:lnTo>
                  <a:pt x="187071" y="6350"/>
                </a:lnTo>
                <a:lnTo>
                  <a:pt x="188213" y="4825"/>
                </a:lnTo>
                <a:lnTo>
                  <a:pt x="190119" y="3556"/>
                </a:lnTo>
                <a:lnTo>
                  <a:pt x="192658" y="2540"/>
                </a:lnTo>
                <a:lnTo>
                  <a:pt x="195072" y="1524"/>
                </a:lnTo>
                <a:lnTo>
                  <a:pt x="198500" y="889"/>
                </a:lnTo>
                <a:lnTo>
                  <a:pt x="202819" y="508"/>
                </a:lnTo>
                <a:lnTo>
                  <a:pt x="207009" y="254"/>
                </a:lnTo>
                <a:lnTo>
                  <a:pt x="212725" y="0"/>
                </a:lnTo>
                <a:lnTo>
                  <a:pt x="219836" y="0"/>
                </a:lnTo>
                <a:lnTo>
                  <a:pt x="229234" y="0"/>
                </a:lnTo>
                <a:lnTo>
                  <a:pt x="252475" y="3937"/>
                </a:lnTo>
                <a:lnTo>
                  <a:pt x="254380" y="5588"/>
                </a:lnTo>
                <a:lnTo>
                  <a:pt x="160147" y="200533"/>
                </a:lnTo>
                <a:lnTo>
                  <a:pt x="160147" y="313309"/>
                </a:lnTo>
                <a:lnTo>
                  <a:pt x="160147" y="314960"/>
                </a:lnTo>
                <a:lnTo>
                  <a:pt x="159638" y="316357"/>
                </a:lnTo>
                <a:lnTo>
                  <a:pt x="158496" y="317754"/>
                </a:lnTo>
                <a:lnTo>
                  <a:pt x="157479" y="319024"/>
                </a:lnTo>
                <a:lnTo>
                  <a:pt x="155701" y="320167"/>
                </a:lnTo>
                <a:lnTo>
                  <a:pt x="153161" y="320929"/>
                </a:lnTo>
                <a:lnTo>
                  <a:pt x="150749" y="321818"/>
                </a:lnTo>
                <a:lnTo>
                  <a:pt x="147447" y="322453"/>
                </a:lnTo>
                <a:lnTo>
                  <a:pt x="143128" y="322961"/>
                </a:lnTo>
                <a:lnTo>
                  <a:pt x="138937" y="323469"/>
                </a:lnTo>
                <a:lnTo>
                  <a:pt x="133730" y="323723"/>
                </a:lnTo>
                <a:lnTo>
                  <a:pt x="127380" y="323723"/>
                </a:lnTo>
                <a:lnTo>
                  <a:pt x="121030" y="323723"/>
                </a:lnTo>
                <a:lnTo>
                  <a:pt x="115697" y="323469"/>
                </a:lnTo>
                <a:lnTo>
                  <a:pt x="111632" y="322961"/>
                </a:lnTo>
                <a:lnTo>
                  <a:pt x="107442" y="322453"/>
                </a:lnTo>
                <a:lnTo>
                  <a:pt x="104139" y="321818"/>
                </a:lnTo>
                <a:lnTo>
                  <a:pt x="101600" y="320929"/>
                </a:lnTo>
                <a:lnTo>
                  <a:pt x="98932" y="320167"/>
                </a:lnTo>
                <a:lnTo>
                  <a:pt x="97154" y="319024"/>
                </a:lnTo>
                <a:lnTo>
                  <a:pt x="96266" y="317754"/>
                </a:lnTo>
                <a:lnTo>
                  <a:pt x="95250" y="316357"/>
                </a:lnTo>
                <a:lnTo>
                  <a:pt x="94742" y="314960"/>
                </a:lnTo>
                <a:lnTo>
                  <a:pt x="94742" y="313309"/>
                </a:lnTo>
                <a:lnTo>
                  <a:pt x="94742" y="200533"/>
                </a:lnTo>
                <a:lnTo>
                  <a:pt x="6984" y="25781"/>
                </a:lnTo>
                <a:lnTo>
                  <a:pt x="3809" y="19685"/>
                </a:lnTo>
                <a:lnTo>
                  <a:pt x="1904" y="14986"/>
                </a:lnTo>
                <a:lnTo>
                  <a:pt x="888" y="11557"/>
                </a:lnTo>
                <a:lnTo>
                  <a:pt x="0" y="8255"/>
                </a:lnTo>
                <a:lnTo>
                  <a:pt x="507" y="5588"/>
                </a:lnTo>
                <a:lnTo>
                  <a:pt x="2412" y="3937"/>
                </a:lnTo>
                <a:lnTo>
                  <a:pt x="4318" y="2159"/>
                </a:lnTo>
                <a:lnTo>
                  <a:pt x="7874" y="1143"/>
                </a:lnTo>
                <a:lnTo>
                  <a:pt x="12953" y="635"/>
                </a:lnTo>
                <a:lnTo>
                  <a:pt x="18033" y="254"/>
                </a:lnTo>
                <a:lnTo>
                  <a:pt x="25146" y="0"/>
                </a:lnTo>
                <a:lnTo>
                  <a:pt x="34289" y="0"/>
                </a:lnTo>
                <a:close/>
              </a:path>
            </a:pathLst>
          </a:custGeom>
          <a:ln w="10668">
            <a:solidFill>
              <a:srgbClr val="4579B8"/>
            </a:solidFill>
          </a:ln>
        </p:spPr>
        <p:txBody>
          <a:bodyPr wrap="square" lIns="0" tIns="0" rIns="0" bIns="0" rtlCol="0"/>
          <a:lstStyle/>
          <a:p>
            <a:endParaRPr/>
          </a:p>
        </p:txBody>
      </p:sp>
      <p:sp>
        <p:nvSpPr>
          <p:cNvPr id="40" name="object 40"/>
          <p:cNvSpPr/>
          <p:nvPr/>
        </p:nvSpPr>
        <p:spPr>
          <a:xfrm>
            <a:off x="4969002" y="122809"/>
            <a:ext cx="262255" cy="328295"/>
          </a:xfrm>
          <a:custGeom>
            <a:avLst/>
            <a:gdLst/>
            <a:ahLst/>
            <a:cxnLst/>
            <a:rect l="l" t="t" r="r" b="b"/>
            <a:pathLst>
              <a:path w="262254" h="328295">
                <a:moveTo>
                  <a:pt x="32638" y="0"/>
                </a:moveTo>
                <a:lnTo>
                  <a:pt x="38988" y="0"/>
                </a:lnTo>
                <a:lnTo>
                  <a:pt x="44196" y="254"/>
                </a:lnTo>
                <a:lnTo>
                  <a:pt x="48260" y="762"/>
                </a:lnTo>
                <a:lnTo>
                  <a:pt x="52450" y="1270"/>
                </a:lnTo>
                <a:lnTo>
                  <a:pt x="55752" y="1905"/>
                </a:lnTo>
                <a:lnTo>
                  <a:pt x="58165" y="2794"/>
                </a:lnTo>
                <a:lnTo>
                  <a:pt x="60706" y="3556"/>
                </a:lnTo>
                <a:lnTo>
                  <a:pt x="62484" y="4699"/>
                </a:lnTo>
                <a:lnTo>
                  <a:pt x="63500" y="5969"/>
                </a:lnTo>
                <a:lnTo>
                  <a:pt x="64643" y="7366"/>
                </a:lnTo>
                <a:lnTo>
                  <a:pt x="65150" y="8763"/>
                </a:lnTo>
                <a:lnTo>
                  <a:pt x="65150" y="10414"/>
                </a:lnTo>
                <a:lnTo>
                  <a:pt x="65150" y="199771"/>
                </a:lnTo>
                <a:lnTo>
                  <a:pt x="72471" y="239583"/>
                </a:lnTo>
                <a:lnTo>
                  <a:pt x="104394" y="269748"/>
                </a:lnTo>
                <a:lnTo>
                  <a:pt x="131825" y="274320"/>
                </a:lnTo>
                <a:lnTo>
                  <a:pt x="139255" y="274032"/>
                </a:lnTo>
                <a:lnTo>
                  <a:pt x="179832" y="255905"/>
                </a:lnTo>
                <a:lnTo>
                  <a:pt x="196342" y="219455"/>
                </a:lnTo>
                <a:lnTo>
                  <a:pt x="197485" y="203454"/>
                </a:lnTo>
                <a:lnTo>
                  <a:pt x="197485" y="10414"/>
                </a:lnTo>
                <a:lnTo>
                  <a:pt x="197485" y="8763"/>
                </a:lnTo>
                <a:lnTo>
                  <a:pt x="204088" y="2794"/>
                </a:lnTo>
                <a:lnTo>
                  <a:pt x="206628" y="1905"/>
                </a:lnTo>
                <a:lnTo>
                  <a:pt x="209931" y="1270"/>
                </a:lnTo>
                <a:lnTo>
                  <a:pt x="214122" y="762"/>
                </a:lnTo>
                <a:lnTo>
                  <a:pt x="218439" y="254"/>
                </a:lnTo>
                <a:lnTo>
                  <a:pt x="223647" y="0"/>
                </a:lnTo>
                <a:lnTo>
                  <a:pt x="229870" y="0"/>
                </a:lnTo>
                <a:lnTo>
                  <a:pt x="236220" y="0"/>
                </a:lnTo>
                <a:lnTo>
                  <a:pt x="241300" y="254"/>
                </a:lnTo>
                <a:lnTo>
                  <a:pt x="245363" y="762"/>
                </a:lnTo>
                <a:lnTo>
                  <a:pt x="249427" y="1270"/>
                </a:lnTo>
                <a:lnTo>
                  <a:pt x="252730" y="1905"/>
                </a:lnTo>
                <a:lnTo>
                  <a:pt x="255143" y="2794"/>
                </a:lnTo>
                <a:lnTo>
                  <a:pt x="257683" y="3556"/>
                </a:lnTo>
                <a:lnTo>
                  <a:pt x="259334" y="4699"/>
                </a:lnTo>
                <a:lnTo>
                  <a:pt x="260350" y="5969"/>
                </a:lnTo>
                <a:lnTo>
                  <a:pt x="261365" y="7366"/>
                </a:lnTo>
                <a:lnTo>
                  <a:pt x="261874" y="8763"/>
                </a:lnTo>
                <a:lnTo>
                  <a:pt x="261874" y="10414"/>
                </a:lnTo>
                <a:lnTo>
                  <a:pt x="261874" y="202819"/>
                </a:lnTo>
                <a:lnTo>
                  <a:pt x="256998" y="243502"/>
                </a:lnTo>
                <a:lnTo>
                  <a:pt x="235592" y="286420"/>
                </a:lnTo>
                <a:lnTo>
                  <a:pt x="197939" y="314789"/>
                </a:lnTo>
                <a:lnTo>
                  <a:pt x="159400" y="325818"/>
                </a:lnTo>
                <a:lnTo>
                  <a:pt x="129032" y="327914"/>
                </a:lnTo>
                <a:lnTo>
                  <a:pt x="114290" y="327437"/>
                </a:lnTo>
                <a:lnTo>
                  <a:pt x="74802" y="320294"/>
                </a:lnTo>
                <a:lnTo>
                  <a:pt x="34162" y="297434"/>
                </a:lnTo>
                <a:lnTo>
                  <a:pt x="8762" y="259080"/>
                </a:lnTo>
                <a:lnTo>
                  <a:pt x="547" y="220343"/>
                </a:lnTo>
                <a:lnTo>
                  <a:pt x="0" y="205486"/>
                </a:lnTo>
                <a:lnTo>
                  <a:pt x="0" y="10414"/>
                </a:lnTo>
                <a:lnTo>
                  <a:pt x="0" y="8763"/>
                </a:lnTo>
                <a:lnTo>
                  <a:pt x="6731" y="2794"/>
                </a:lnTo>
                <a:lnTo>
                  <a:pt x="9271" y="1905"/>
                </a:lnTo>
                <a:lnTo>
                  <a:pt x="12700" y="1270"/>
                </a:lnTo>
                <a:lnTo>
                  <a:pt x="16763" y="762"/>
                </a:lnTo>
                <a:lnTo>
                  <a:pt x="20955" y="254"/>
                </a:lnTo>
                <a:lnTo>
                  <a:pt x="26162" y="0"/>
                </a:lnTo>
                <a:lnTo>
                  <a:pt x="32638" y="0"/>
                </a:lnTo>
                <a:close/>
              </a:path>
            </a:pathLst>
          </a:custGeom>
          <a:ln w="10668">
            <a:solidFill>
              <a:srgbClr val="4579B8"/>
            </a:solidFill>
          </a:ln>
        </p:spPr>
        <p:txBody>
          <a:bodyPr wrap="square" lIns="0" tIns="0" rIns="0" bIns="0" rtlCol="0"/>
          <a:lstStyle/>
          <a:p>
            <a:endParaRPr/>
          </a:p>
        </p:txBody>
      </p:sp>
      <p:sp>
        <p:nvSpPr>
          <p:cNvPr id="41" name="object 41"/>
          <p:cNvSpPr/>
          <p:nvPr/>
        </p:nvSpPr>
        <p:spPr>
          <a:xfrm>
            <a:off x="2520188" y="122809"/>
            <a:ext cx="176530" cy="322580"/>
          </a:xfrm>
          <a:custGeom>
            <a:avLst/>
            <a:gdLst/>
            <a:ahLst/>
            <a:cxnLst/>
            <a:rect l="l" t="t" r="r" b="b"/>
            <a:pathLst>
              <a:path w="176530" h="322580">
                <a:moveTo>
                  <a:pt x="32638" y="0"/>
                </a:moveTo>
                <a:lnTo>
                  <a:pt x="39116" y="0"/>
                </a:lnTo>
                <a:lnTo>
                  <a:pt x="44323" y="254"/>
                </a:lnTo>
                <a:lnTo>
                  <a:pt x="48513" y="762"/>
                </a:lnTo>
                <a:lnTo>
                  <a:pt x="52578" y="1270"/>
                </a:lnTo>
                <a:lnTo>
                  <a:pt x="55880" y="1905"/>
                </a:lnTo>
                <a:lnTo>
                  <a:pt x="58419" y="2794"/>
                </a:lnTo>
                <a:lnTo>
                  <a:pt x="60960" y="3556"/>
                </a:lnTo>
                <a:lnTo>
                  <a:pt x="62737" y="4699"/>
                </a:lnTo>
                <a:lnTo>
                  <a:pt x="63754" y="5969"/>
                </a:lnTo>
                <a:lnTo>
                  <a:pt x="64769" y="7366"/>
                </a:lnTo>
                <a:lnTo>
                  <a:pt x="65405" y="8763"/>
                </a:lnTo>
                <a:lnTo>
                  <a:pt x="65405" y="10414"/>
                </a:lnTo>
                <a:lnTo>
                  <a:pt x="65405" y="268478"/>
                </a:lnTo>
                <a:lnTo>
                  <a:pt x="166243" y="268478"/>
                </a:lnTo>
                <a:lnTo>
                  <a:pt x="167894" y="268478"/>
                </a:lnTo>
                <a:lnTo>
                  <a:pt x="169291" y="268859"/>
                </a:lnTo>
                <a:lnTo>
                  <a:pt x="170561" y="269748"/>
                </a:lnTo>
                <a:lnTo>
                  <a:pt x="171831" y="270637"/>
                </a:lnTo>
                <a:lnTo>
                  <a:pt x="172847" y="272161"/>
                </a:lnTo>
                <a:lnTo>
                  <a:pt x="173609" y="274193"/>
                </a:lnTo>
                <a:lnTo>
                  <a:pt x="174498" y="276352"/>
                </a:lnTo>
                <a:lnTo>
                  <a:pt x="175132" y="279019"/>
                </a:lnTo>
                <a:lnTo>
                  <a:pt x="175513" y="282448"/>
                </a:lnTo>
                <a:lnTo>
                  <a:pt x="175894" y="285877"/>
                </a:lnTo>
                <a:lnTo>
                  <a:pt x="176149" y="289941"/>
                </a:lnTo>
                <a:lnTo>
                  <a:pt x="176149" y="294894"/>
                </a:lnTo>
                <a:lnTo>
                  <a:pt x="176149" y="299847"/>
                </a:lnTo>
                <a:lnTo>
                  <a:pt x="175894" y="304038"/>
                </a:lnTo>
                <a:lnTo>
                  <a:pt x="175513" y="307467"/>
                </a:lnTo>
                <a:lnTo>
                  <a:pt x="175132" y="310896"/>
                </a:lnTo>
                <a:lnTo>
                  <a:pt x="174498" y="313690"/>
                </a:lnTo>
                <a:lnTo>
                  <a:pt x="173609" y="315849"/>
                </a:lnTo>
                <a:lnTo>
                  <a:pt x="172847" y="318135"/>
                </a:lnTo>
                <a:lnTo>
                  <a:pt x="171831" y="319659"/>
                </a:lnTo>
                <a:lnTo>
                  <a:pt x="170561" y="320675"/>
                </a:lnTo>
                <a:lnTo>
                  <a:pt x="169291" y="321691"/>
                </a:lnTo>
                <a:lnTo>
                  <a:pt x="167894" y="322199"/>
                </a:lnTo>
                <a:lnTo>
                  <a:pt x="166243" y="322199"/>
                </a:lnTo>
                <a:lnTo>
                  <a:pt x="19304" y="322199"/>
                </a:lnTo>
                <a:lnTo>
                  <a:pt x="13843" y="322199"/>
                </a:lnTo>
                <a:lnTo>
                  <a:pt x="9270" y="320548"/>
                </a:lnTo>
                <a:lnTo>
                  <a:pt x="5461" y="317373"/>
                </a:lnTo>
                <a:lnTo>
                  <a:pt x="1778" y="314198"/>
                </a:lnTo>
                <a:lnTo>
                  <a:pt x="0" y="308864"/>
                </a:lnTo>
                <a:lnTo>
                  <a:pt x="0" y="301625"/>
                </a:lnTo>
                <a:lnTo>
                  <a:pt x="0" y="10414"/>
                </a:lnTo>
                <a:lnTo>
                  <a:pt x="0" y="8763"/>
                </a:lnTo>
                <a:lnTo>
                  <a:pt x="507" y="7366"/>
                </a:lnTo>
                <a:lnTo>
                  <a:pt x="1524" y="5969"/>
                </a:lnTo>
                <a:lnTo>
                  <a:pt x="2667" y="4699"/>
                </a:lnTo>
                <a:lnTo>
                  <a:pt x="4444" y="3556"/>
                </a:lnTo>
                <a:lnTo>
                  <a:pt x="6857" y="2794"/>
                </a:lnTo>
                <a:lnTo>
                  <a:pt x="9398" y="1905"/>
                </a:lnTo>
                <a:lnTo>
                  <a:pt x="12700" y="1270"/>
                </a:lnTo>
                <a:lnTo>
                  <a:pt x="16891" y="762"/>
                </a:lnTo>
                <a:lnTo>
                  <a:pt x="21081" y="254"/>
                </a:lnTo>
                <a:lnTo>
                  <a:pt x="26416" y="0"/>
                </a:lnTo>
                <a:lnTo>
                  <a:pt x="32638" y="0"/>
                </a:lnTo>
                <a:close/>
              </a:path>
            </a:pathLst>
          </a:custGeom>
          <a:ln w="10668">
            <a:solidFill>
              <a:srgbClr val="4579B8"/>
            </a:solidFill>
          </a:ln>
        </p:spPr>
        <p:txBody>
          <a:bodyPr wrap="square" lIns="0" tIns="0" rIns="0" bIns="0" rtlCol="0"/>
          <a:lstStyle/>
          <a:p>
            <a:endParaRPr/>
          </a:p>
        </p:txBody>
      </p:sp>
      <p:sp>
        <p:nvSpPr>
          <p:cNvPr id="42" name="object 42"/>
          <p:cNvSpPr/>
          <p:nvPr/>
        </p:nvSpPr>
        <p:spPr>
          <a:xfrm>
            <a:off x="4345813" y="119126"/>
            <a:ext cx="237490" cy="331470"/>
          </a:xfrm>
          <a:custGeom>
            <a:avLst/>
            <a:gdLst/>
            <a:ahLst/>
            <a:cxnLst/>
            <a:rect l="l" t="t" r="r" b="b"/>
            <a:pathLst>
              <a:path w="237489" h="331470">
                <a:moveTo>
                  <a:pt x="148589" y="0"/>
                </a:moveTo>
                <a:lnTo>
                  <a:pt x="190246" y="5715"/>
                </a:lnTo>
                <a:lnTo>
                  <a:pt x="197358" y="8127"/>
                </a:lnTo>
                <a:lnTo>
                  <a:pt x="204342" y="10414"/>
                </a:lnTo>
                <a:lnTo>
                  <a:pt x="234569" y="35687"/>
                </a:lnTo>
                <a:lnTo>
                  <a:pt x="235712" y="43942"/>
                </a:lnTo>
                <a:lnTo>
                  <a:pt x="235965" y="46990"/>
                </a:lnTo>
                <a:lnTo>
                  <a:pt x="236092" y="50926"/>
                </a:lnTo>
                <a:lnTo>
                  <a:pt x="236092" y="55499"/>
                </a:lnTo>
                <a:lnTo>
                  <a:pt x="236092" y="60451"/>
                </a:lnTo>
                <a:lnTo>
                  <a:pt x="235965" y="64643"/>
                </a:lnTo>
                <a:lnTo>
                  <a:pt x="235585" y="68199"/>
                </a:lnTo>
                <a:lnTo>
                  <a:pt x="235331" y="71627"/>
                </a:lnTo>
                <a:lnTo>
                  <a:pt x="234696" y="74422"/>
                </a:lnTo>
                <a:lnTo>
                  <a:pt x="233807" y="76580"/>
                </a:lnTo>
                <a:lnTo>
                  <a:pt x="233045" y="78740"/>
                </a:lnTo>
                <a:lnTo>
                  <a:pt x="232028" y="80264"/>
                </a:lnTo>
                <a:lnTo>
                  <a:pt x="230886" y="81279"/>
                </a:lnTo>
                <a:lnTo>
                  <a:pt x="229742" y="82296"/>
                </a:lnTo>
                <a:lnTo>
                  <a:pt x="228473" y="82803"/>
                </a:lnTo>
                <a:lnTo>
                  <a:pt x="226949" y="82803"/>
                </a:lnTo>
                <a:lnTo>
                  <a:pt x="224409" y="82803"/>
                </a:lnTo>
                <a:lnTo>
                  <a:pt x="221361" y="81406"/>
                </a:lnTo>
                <a:lnTo>
                  <a:pt x="217550" y="78485"/>
                </a:lnTo>
                <a:lnTo>
                  <a:pt x="213740" y="75565"/>
                </a:lnTo>
                <a:lnTo>
                  <a:pt x="174654" y="57255"/>
                </a:lnTo>
                <a:lnTo>
                  <a:pt x="151384" y="54737"/>
                </a:lnTo>
                <a:lnTo>
                  <a:pt x="142099" y="55235"/>
                </a:lnTo>
                <a:lnTo>
                  <a:pt x="103409" y="72056"/>
                </a:lnTo>
                <a:lnTo>
                  <a:pt x="78817" y="110107"/>
                </a:lnTo>
                <a:lnTo>
                  <a:pt x="70693" y="153715"/>
                </a:lnTo>
                <a:lnTo>
                  <a:pt x="70358" y="166243"/>
                </a:lnTo>
                <a:lnTo>
                  <a:pt x="70717" y="179939"/>
                </a:lnTo>
                <a:lnTo>
                  <a:pt x="79386" y="225119"/>
                </a:lnTo>
                <a:lnTo>
                  <a:pt x="104632" y="260985"/>
                </a:lnTo>
                <a:lnTo>
                  <a:pt x="143748" y="275437"/>
                </a:lnTo>
                <a:lnTo>
                  <a:pt x="153035" y="275844"/>
                </a:lnTo>
                <a:lnTo>
                  <a:pt x="161415" y="275584"/>
                </a:lnTo>
                <a:lnTo>
                  <a:pt x="198754" y="265938"/>
                </a:lnTo>
                <a:lnTo>
                  <a:pt x="204724" y="262636"/>
                </a:lnTo>
                <a:lnTo>
                  <a:pt x="210820" y="259334"/>
                </a:lnTo>
                <a:lnTo>
                  <a:pt x="215773" y="256412"/>
                </a:lnTo>
                <a:lnTo>
                  <a:pt x="219583" y="253746"/>
                </a:lnTo>
                <a:lnTo>
                  <a:pt x="223520" y="251078"/>
                </a:lnTo>
                <a:lnTo>
                  <a:pt x="226567" y="249809"/>
                </a:lnTo>
                <a:lnTo>
                  <a:pt x="228600" y="249809"/>
                </a:lnTo>
                <a:lnTo>
                  <a:pt x="230250" y="249809"/>
                </a:lnTo>
                <a:lnTo>
                  <a:pt x="231648" y="250189"/>
                </a:lnTo>
                <a:lnTo>
                  <a:pt x="232663" y="250825"/>
                </a:lnTo>
                <a:lnTo>
                  <a:pt x="233679" y="251460"/>
                </a:lnTo>
                <a:lnTo>
                  <a:pt x="234441" y="252729"/>
                </a:lnTo>
                <a:lnTo>
                  <a:pt x="235076" y="254762"/>
                </a:lnTo>
                <a:lnTo>
                  <a:pt x="235712" y="256794"/>
                </a:lnTo>
                <a:lnTo>
                  <a:pt x="236220" y="259461"/>
                </a:lnTo>
                <a:lnTo>
                  <a:pt x="236600" y="263016"/>
                </a:lnTo>
                <a:lnTo>
                  <a:pt x="236982" y="266573"/>
                </a:lnTo>
                <a:lnTo>
                  <a:pt x="237109" y="271399"/>
                </a:lnTo>
                <a:lnTo>
                  <a:pt x="237109" y="277368"/>
                </a:lnTo>
                <a:lnTo>
                  <a:pt x="237109" y="281432"/>
                </a:lnTo>
                <a:lnTo>
                  <a:pt x="236982" y="284988"/>
                </a:lnTo>
                <a:lnTo>
                  <a:pt x="236727" y="287782"/>
                </a:lnTo>
                <a:lnTo>
                  <a:pt x="236474" y="290702"/>
                </a:lnTo>
                <a:lnTo>
                  <a:pt x="229615" y="305688"/>
                </a:lnTo>
                <a:lnTo>
                  <a:pt x="227837" y="307594"/>
                </a:lnTo>
                <a:lnTo>
                  <a:pt x="187944" y="325278"/>
                </a:lnTo>
                <a:lnTo>
                  <a:pt x="142875" y="331088"/>
                </a:lnTo>
                <a:lnTo>
                  <a:pt x="126801" y="330448"/>
                </a:lnTo>
                <a:lnTo>
                  <a:pt x="83438" y="320928"/>
                </a:lnTo>
                <a:lnTo>
                  <a:pt x="48166" y="300051"/>
                </a:lnTo>
                <a:lnTo>
                  <a:pt x="21939" y="267890"/>
                </a:lnTo>
                <a:lnTo>
                  <a:pt x="5572" y="224395"/>
                </a:lnTo>
                <a:lnTo>
                  <a:pt x="0" y="169799"/>
                </a:lnTo>
                <a:lnTo>
                  <a:pt x="668" y="149911"/>
                </a:lnTo>
                <a:lnTo>
                  <a:pt x="10795" y="97154"/>
                </a:lnTo>
                <a:lnTo>
                  <a:pt x="32083" y="55346"/>
                </a:lnTo>
                <a:lnTo>
                  <a:pt x="62817" y="24939"/>
                </a:lnTo>
                <a:lnTo>
                  <a:pt x="102316" y="6268"/>
                </a:lnTo>
                <a:lnTo>
                  <a:pt x="132466" y="692"/>
                </a:lnTo>
                <a:lnTo>
                  <a:pt x="148589" y="0"/>
                </a:lnTo>
                <a:close/>
              </a:path>
            </a:pathLst>
          </a:custGeom>
          <a:ln w="10668">
            <a:solidFill>
              <a:srgbClr val="4579B8"/>
            </a:solidFill>
          </a:ln>
        </p:spPr>
        <p:txBody>
          <a:bodyPr wrap="square" lIns="0" tIns="0" rIns="0" bIns="0" rtlCol="0"/>
          <a:lstStyle/>
          <a:p>
            <a:endParaRPr/>
          </a:p>
        </p:txBody>
      </p:sp>
      <p:sp>
        <p:nvSpPr>
          <p:cNvPr id="43" name="object 43"/>
          <p:cNvSpPr/>
          <p:nvPr/>
        </p:nvSpPr>
        <p:spPr>
          <a:xfrm>
            <a:off x="4611242" y="118618"/>
            <a:ext cx="303530" cy="332105"/>
          </a:xfrm>
          <a:custGeom>
            <a:avLst/>
            <a:gdLst/>
            <a:ahLst/>
            <a:cxnLst/>
            <a:rect l="l" t="t" r="r" b="b"/>
            <a:pathLst>
              <a:path w="303529" h="332105">
                <a:moveTo>
                  <a:pt x="154812" y="0"/>
                </a:moveTo>
                <a:lnTo>
                  <a:pt x="204622" y="5464"/>
                </a:lnTo>
                <a:lnTo>
                  <a:pt x="244713" y="21955"/>
                </a:lnTo>
                <a:lnTo>
                  <a:pt x="274448" y="50165"/>
                </a:lnTo>
                <a:lnTo>
                  <a:pt x="294005" y="90170"/>
                </a:lnTo>
                <a:lnTo>
                  <a:pt x="302934" y="142212"/>
                </a:lnTo>
                <a:lnTo>
                  <a:pt x="303530" y="162305"/>
                </a:lnTo>
                <a:lnTo>
                  <a:pt x="302910" y="181762"/>
                </a:lnTo>
                <a:lnTo>
                  <a:pt x="293624" y="233679"/>
                </a:lnTo>
                <a:lnTo>
                  <a:pt x="273246" y="275578"/>
                </a:lnTo>
                <a:lnTo>
                  <a:pt x="242220" y="306466"/>
                </a:lnTo>
                <a:lnTo>
                  <a:pt x="200618" y="325622"/>
                </a:lnTo>
                <a:lnTo>
                  <a:pt x="148844" y="332104"/>
                </a:lnTo>
                <a:lnTo>
                  <a:pt x="130750" y="331487"/>
                </a:lnTo>
                <a:lnTo>
                  <a:pt x="83566" y="322325"/>
                </a:lnTo>
                <a:lnTo>
                  <a:pt x="46990" y="301841"/>
                </a:lnTo>
                <a:lnTo>
                  <a:pt x="20843" y="269620"/>
                </a:lnTo>
                <a:lnTo>
                  <a:pt x="5197" y="225206"/>
                </a:lnTo>
                <a:lnTo>
                  <a:pt x="0" y="168021"/>
                </a:lnTo>
                <a:lnTo>
                  <a:pt x="619" y="149068"/>
                </a:lnTo>
                <a:lnTo>
                  <a:pt x="9906" y="98043"/>
                </a:lnTo>
                <a:lnTo>
                  <a:pt x="30176" y="56610"/>
                </a:lnTo>
                <a:lnTo>
                  <a:pt x="61277" y="25860"/>
                </a:lnTo>
                <a:lnTo>
                  <a:pt x="102806" y="6590"/>
                </a:lnTo>
                <a:lnTo>
                  <a:pt x="154812" y="0"/>
                </a:lnTo>
                <a:close/>
              </a:path>
            </a:pathLst>
          </a:custGeom>
          <a:ln w="10668">
            <a:solidFill>
              <a:srgbClr val="4579B8"/>
            </a:solidFill>
          </a:ln>
        </p:spPr>
        <p:txBody>
          <a:bodyPr wrap="square" lIns="0" tIns="0" rIns="0" bIns="0" rtlCol="0"/>
          <a:lstStyle/>
          <a:p>
            <a:endParaRPr/>
          </a:p>
        </p:txBody>
      </p:sp>
      <p:sp>
        <p:nvSpPr>
          <p:cNvPr id="44" name="object 44"/>
          <p:cNvSpPr/>
          <p:nvPr/>
        </p:nvSpPr>
        <p:spPr>
          <a:xfrm>
            <a:off x="3406013" y="118618"/>
            <a:ext cx="209550" cy="332105"/>
          </a:xfrm>
          <a:custGeom>
            <a:avLst/>
            <a:gdLst/>
            <a:ahLst/>
            <a:cxnLst/>
            <a:rect l="l" t="t" r="r" b="b"/>
            <a:pathLst>
              <a:path w="209550" h="332105">
                <a:moveTo>
                  <a:pt x="113029" y="0"/>
                </a:moveTo>
                <a:lnTo>
                  <a:pt x="120650" y="0"/>
                </a:lnTo>
                <a:lnTo>
                  <a:pt x="128270" y="634"/>
                </a:lnTo>
                <a:lnTo>
                  <a:pt x="135889" y="1777"/>
                </a:lnTo>
                <a:lnTo>
                  <a:pt x="143383" y="2921"/>
                </a:lnTo>
                <a:lnTo>
                  <a:pt x="150495" y="4445"/>
                </a:lnTo>
                <a:lnTo>
                  <a:pt x="157099" y="6476"/>
                </a:lnTo>
                <a:lnTo>
                  <a:pt x="163702" y="8508"/>
                </a:lnTo>
                <a:lnTo>
                  <a:pt x="169672" y="10667"/>
                </a:lnTo>
                <a:lnTo>
                  <a:pt x="174751" y="13207"/>
                </a:lnTo>
                <a:lnTo>
                  <a:pt x="179832" y="15621"/>
                </a:lnTo>
                <a:lnTo>
                  <a:pt x="188213" y="23622"/>
                </a:lnTo>
                <a:lnTo>
                  <a:pt x="188849" y="24764"/>
                </a:lnTo>
                <a:lnTo>
                  <a:pt x="189357" y="26288"/>
                </a:lnTo>
                <a:lnTo>
                  <a:pt x="189737" y="28193"/>
                </a:lnTo>
                <a:lnTo>
                  <a:pt x="190119" y="30099"/>
                </a:lnTo>
                <a:lnTo>
                  <a:pt x="190373" y="32511"/>
                </a:lnTo>
                <a:lnTo>
                  <a:pt x="190626" y="35305"/>
                </a:lnTo>
                <a:lnTo>
                  <a:pt x="190753" y="38226"/>
                </a:lnTo>
                <a:lnTo>
                  <a:pt x="190881" y="41782"/>
                </a:lnTo>
                <a:lnTo>
                  <a:pt x="190881" y="46100"/>
                </a:lnTo>
                <a:lnTo>
                  <a:pt x="190881" y="50926"/>
                </a:lnTo>
                <a:lnTo>
                  <a:pt x="190753" y="54990"/>
                </a:lnTo>
                <a:lnTo>
                  <a:pt x="190500" y="58292"/>
                </a:lnTo>
                <a:lnTo>
                  <a:pt x="190246" y="61595"/>
                </a:lnTo>
                <a:lnTo>
                  <a:pt x="189864" y="64261"/>
                </a:lnTo>
                <a:lnTo>
                  <a:pt x="189229" y="66421"/>
                </a:lnTo>
                <a:lnTo>
                  <a:pt x="188722" y="68579"/>
                </a:lnTo>
                <a:lnTo>
                  <a:pt x="187833" y="70103"/>
                </a:lnTo>
                <a:lnTo>
                  <a:pt x="186816" y="71120"/>
                </a:lnTo>
                <a:lnTo>
                  <a:pt x="185674" y="72135"/>
                </a:lnTo>
                <a:lnTo>
                  <a:pt x="184276" y="72643"/>
                </a:lnTo>
                <a:lnTo>
                  <a:pt x="182372" y="72643"/>
                </a:lnTo>
                <a:lnTo>
                  <a:pt x="180594" y="72643"/>
                </a:lnTo>
                <a:lnTo>
                  <a:pt x="177673" y="71500"/>
                </a:lnTo>
                <a:lnTo>
                  <a:pt x="173736" y="69214"/>
                </a:lnTo>
                <a:lnTo>
                  <a:pt x="169799" y="66801"/>
                </a:lnTo>
                <a:lnTo>
                  <a:pt x="164973" y="64388"/>
                </a:lnTo>
                <a:lnTo>
                  <a:pt x="159131" y="61595"/>
                </a:lnTo>
                <a:lnTo>
                  <a:pt x="153288" y="58927"/>
                </a:lnTo>
                <a:lnTo>
                  <a:pt x="146685" y="56387"/>
                </a:lnTo>
                <a:lnTo>
                  <a:pt x="139064" y="54228"/>
                </a:lnTo>
                <a:lnTo>
                  <a:pt x="131445" y="51942"/>
                </a:lnTo>
                <a:lnTo>
                  <a:pt x="123062" y="50800"/>
                </a:lnTo>
                <a:lnTo>
                  <a:pt x="114046" y="50800"/>
                </a:lnTo>
                <a:lnTo>
                  <a:pt x="106934" y="50800"/>
                </a:lnTo>
                <a:lnTo>
                  <a:pt x="100711" y="51688"/>
                </a:lnTo>
                <a:lnTo>
                  <a:pt x="95503" y="53466"/>
                </a:lnTo>
                <a:lnTo>
                  <a:pt x="90170" y="55117"/>
                </a:lnTo>
                <a:lnTo>
                  <a:pt x="85725" y="57530"/>
                </a:lnTo>
                <a:lnTo>
                  <a:pt x="82169" y="60578"/>
                </a:lnTo>
                <a:lnTo>
                  <a:pt x="78612" y="63626"/>
                </a:lnTo>
                <a:lnTo>
                  <a:pt x="75946" y="67309"/>
                </a:lnTo>
                <a:lnTo>
                  <a:pt x="74295" y="71627"/>
                </a:lnTo>
                <a:lnTo>
                  <a:pt x="72516" y="75946"/>
                </a:lnTo>
                <a:lnTo>
                  <a:pt x="71627" y="80517"/>
                </a:lnTo>
                <a:lnTo>
                  <a:pt x="71627" y="85343"/>
                </a:lnTo>
                <a:lnTo>
                  <a:pt x="71627" y="92328"/>
                </a:lnTo>
                <a:lnTo>
                  <a:pt x="99567" y="121665"/>
                </a:lnTo>
                <a:lnTo>
                  <a:pt x="115315" y="129031"/>
                </a:lnTo>
                <a:lnTo>
                  <a:pt x="121533" y="131726"/>
                </a:lnTo>
                <a:lnTo>
                  <a:pt x="159627" y="150104"/>
                </a:lnTo>
                <a:lnTo>
                  <a:pt x="192452" y="177381"/>
                </a:lnTo>
                <a:lnTo>
                  <a:pt x="209043" y="220868"/>
                </a:lnTo>
                <a:lnTo>
                  <a:pt x="209423" y="230250"/>
                </a:lnTo>
                <a:lnTo>
                  <a:pt x="208829" y="242516"/>
                </a:lnTo>
                <a:lnTo>
                  <a:pt x="194929" y="283716"/>
                </a:lnTo>
                <a:lnTo>
                  <a:pt x="166086" y="312429"/>
                </a:lnTo>
                <a:lnTo>
                  <a:pt x="125825" y="328461"/>
                </a:lnTo>
                <a:lnTo>
                  <a:pt x="90677" y="332104"/>
                </a:lnTo>
                <a:lnTo>
                  <a:pt x="82536" y="331936"/>
                </a:lnTo>
                <a:lnTo>
                  <a:pt x="40441" y="324667"/>
                </a:lnTo>
                <a:lnTo>
                  <a:pt x="5969" y="307339"/>
                </a:lnTo>
                <a:lnTo>
                  <a:pt x="3810" y="305180"/>
                </a:lnTo>
                <a:lnTo>
                  <a:pt x="2286" y="302005"/>
                </a:lnTo>
                <a:lnTo>
                  <a:pt x="1397" y="298068"/>
                </a:lnTo>
                <a:lnTo>
                  <a:pt x="508" y="294004"/>
                </a:lnTo>
                <a:lnTo>
                  <a:pt x="0" y="288162"/>
                </a:lnTo>
                <a:lnTo>
                  <a:pt x="0" y="280542"/>
                </a:lnTo>
                <a:lnTo>
                  <a:pt x="0" y="275462"/>
                </a:lnTo>
                <a:lnTo>
                  <a:pt x="2159" y="259206"/>
                </a:lnTo>
                <a:lnTo>
                  <a:pt x="2921" y="257047"/>
                </a:lnTo>
                <a:lnTo>
                  <a:pt x="3937" y="255523"/>
                </a:lnTo>
                <a:lnTo>
                  <a:pt x="5079" y="254634"/>
                </a:lnTo>
                <a:lnTo>
                  <a:pt x="6350" y="253745"/>
                </a:lnTo>
                <a:lnTo>
                  <a:pt x="7747" y="253237"/>
                </a:lnTo>
                <a:lnTo>
                  <a:pt x="9398" y="253237"/>
                </a:lnTo>
                <a:lnTo>
                  <a:pt x="11811" y="253237"/>
                </a:lnTo>
                <a:lnTo>
                  <a:pt x="14986" y="254634"/>
                </a:lnTo>
                <a:lnTo>
                  <a:pt x="19303" y="257428"/>
                </a:lnTo>
                <a:lnTo>
                  <a:pt x="23495" y="260095"/>
                </a:lnTo>
                <a:lnTo>
                  <a:pt x="59182" y="275462"/>
                </a:lnTo>
                <a:lnTo>
                  <a:pt x="90932" y="279526"/>
                </a:lnTo>
                <a:lnTo>
                  <a:pt x="98933" y="279526"/>
                </a:lnTo>
                <a:lnTo>
                  <a:pt x="106045" y="278637"/>
                </a:lnTo>
                <a:lnTo>
                  <a:pt x="112267" y="276732"/>
                </a:lnTo>
                <a:lnTo>
                  <a:pt x="118617" y="274827"/>
                </a:lnTo>
                <a:lnTo>
                  <a:pt x="123951" y="272160"/>
                </a:lnTo>
                <a:lnTo>
                  <a:pt x="128270" y="268604"/>
                </a:lnTo>
                <a:lnTo>
                  <a:pt x="132714" y="265175"/>
                </a:lnTo>
                <a:lnTo>
                  <a:pt x="136016" y="260857"/>
                </a:lnTo>
                <a:lnTo>
                  <a:pt x="138302" y="255777"/>
                </a:lnTo>
                <a:lnTo>
                  <a:pt x="140588" y="250697"/>
                </a:lnTo>
                <a:lnTo>
                  <a:pt x="141732" y="244982"/>
                </a:lnTo>
                <a:lnTo>
                  <a:pt x="141732" y="238632"/>
                </a:lnTo>
                <a:lnTo>
                  <a:pt x="141732" y="231393"/>
                </a:lnTo>
                <a:lnTo>
                  <a:pt x="120396" y="206121"/>
                </a:lnTo>
                <a:lnTo>
                  <a:pt x="114046" y="202056"/>
                </a:lnTo>
                <a:lnTo>
                  <a:pt x="106807" y="198247"/>
                </a:lnTo>
                <a:lnTo>
                  <a:pt x="98678" y="194690"/>
                </a:lnTo>
                <a:lnTo>
                  <a:pt x="92537" y="191978"/>
                </a:lnTo>
                <a:lnTo>
                  <a:pt x="54764" y="173618"/>
                </a:lnTo>
                <a:lnTo>
                  <a:pt x="22377" y="146286"/>
                </a:lnTo>
                <a:lnTo>
                  <a:pt x="6969" y="111093"/>
                </a:lnTo>
                <a:lnTo>
                  <a:pt x="5461" y="92455"/>
                </a:lnTo>
                <a:lnTo>
                  <a:pt x="6006" y="81285"/>
                </a:lnTo>
                <a:lnTo>
                  <a:pt x="18688" y="43560"/>
                </a:lnTo>
                <a:lnTo>
                  <a:pt x="52879" y="12874"/>
                </a:lnTo>
                <a:lnTo>
                  <a:pt x="91566" y="1428"/>
                </a:lnTo>
                <a:lnTo>
                  <a:pt x="102143" y="357"/>
                </a:lnTo>
                <a:lnTo>
                  <a:pt x="113029" y="0"/>
                </a:lnTo>
                <a:close/>
              </a:path>
            </a:pathLst>
          </a:custGeom>
          <a:ln w="10668">
            <a:solidFill>
              <a:srgbClr val="4579B8"/>
            </a:solidFill>
          </a:ln>
        </p:spPr>
        <p:txBody>
          <a:bodyPr wrap="square" lIns="0" tIns="0" rIns="0" bIns="0" rtlCol="0"/>
          <a:lstStyle/>
          <a:p>
            <a:endParaRPr/>
          </a:p>
        </p:txBody>
      </p:sp>
      <p:sp>
        <p:nvSpPr>
          <p:cNvPr id="45" name="object 45"/>
          <p:cNvSpPr/>
          <p:nvPr/>
        </p:nvSpPr>
        <p:spPr>
          <a:xfrm>
            <a:off x="1877186" y="118618"/>
            <a:ext cx="303530" cy="332105"/>
          </a:xfrm>
          <a:custGeom>
            <a:avLst/>
            <a:gdLst/>
            <a:ahLst/>
            <a:cxnLst/>
            <a:rect l="l" t="t" r="r" b="b"/>
            <a:pathLst>
              <a:path w="303530" h="332105">
                <a:moveTo>
                  <a:pt x="154812" y="0"/>
                </a:moveTo>
                <a:lnTo>
                  <a:pt x="204622" y="5464"/>
                </a:lnTo>
                <a:lnTo>
                  <a:pt x="244713" y="21955"/>
                </a:lnTo>
                <a:lnTo>
                  <a:pt x="274448" y="50165"/>
                </a:lnTo>
                <a:lnTo>
                  <a:pt x="294005" y="90170"/>
                </a:lnTo>
                <a:lnTo>
                  <a:pt x="302934" y="142212"/>
                </a:lnTo>
                <a:lnTo>
                  <a:pt x="303530" y="162305"/>
                </a:lnTo>
                <a:lnTo>
                  <a:pt x="302910" y="181762"/>
                </a:lnTo>
                <a:lnTo>
                  <a:pt x="293624" y="233679"/>
                </a:lnTo>
                <a:lnTo>
                  <a:pt x="273246" y="275578"/>
                </a:lnTo>
                <a:lnTo>
                  <a:pt x="242220" y="306466"/>
                </a:lnTo>
                <a:lnTo>
                  <a:pt x="200618" y="325622"/>
                </a:lnTo>
                <a:lnTo>
                  <a:pt x="148844" y="332104"/>
                </a:lnTo>
                <a:lnTo>
                  <a:pt x="130750" y="331487"/>
                </a:lnTo>
                <a:lnTo>
                  <a:pt x="83565" y="322325"/>
                </a:lnTo>
                <a:lnTo>
                  <a:pt x="46989" y="301841"/>
                </a:lnTo>
                <a:lnTo>
                  <a:pt x="20843" y="269620"/>
                </a:lnTo>
                <a:lnTo>
                  <a:pt x="5197" y="225206"/>
                </a:lnTo>
                <a:lnTo>
                  <a:pt x="0" y="168021"/>
                </a:lnTo>
                <a:lnTo>
                  <a:pt x="619" y="149068"/>
                </a:lnTo>
                <a:lnTo>
                  <a:pt x="9906" y="98043"/>
                </a:lnTo>
                <a:lnTo>
                  <a:pt x="30176" y="56610"/>
                </a:lnTo>
                <a:lnTo>
                  <a:pt x="61277" y="25860"/>
                </a:lnTo>
                <a:lnTo>
                  <a:pt x="102806" y="6590"/>
                </a:lnTo>
                <a:lnTo>
                  <a:pt x="154812" y="0"/>
                </a:lnTo>
                <a:close/>
              </a:path>
            </a:pathLst>
          </a:custGeom>
          <a:ln w="10668">
            <a:solidFill>
              <a:srgbClr val="4579B8"/>
            </a:solidFill>
          </a:ln>
        </p:spPr>
        <p:txBody>
          <a:bodyPr wrap="square" lIns="0" tIns="0" rIns="0" bIns="0" rtlCol="0"/>
          <a:lstStyle/>
          <a:p>
            <a:endParaRPr/>
          </a:p>
        </p:txBody>
      </p:sp>
      <p:sp>
        <p:nvSpPr>
          <p:cNvPr id="46" name="object 46"/>
          <p:cNvSpPr/>
          <p:nvPr/>
        </p:nvSpPr>
        <p:spPr>
          <a:xfrm>
            <a:off x="2046223" y="728218"/>
            <a:ext cx="4846386" cy="332105"/>
          </a:xfrm>
          <a:prstGeom prst="rect">
            <a:avLst/>
          </a:prstGeom>
          <a:blipFill>
            <a:blip r:embed="rId14" cstate="print"/>
            <a:stretch>
              <a:fillRect/>
            </a:stretch>
          </a:blipFill>
        </p:spPr>
        <p:txBody>
          <a:bodyPr wrap="square" lIns="0" tIns="0" rIns="0" bIns="0" rtlCol="0"/>
          <a:lstStyle/>
          <a:p>
            <a:endParaRPr/>
          </a:p>
        </p:txBody>
      </p:sp>
      <p:sp>
        <p:nvSpPr>
          <p:cNvPr id="47" name="object 47"/>
          <p:cNvSpPr/>
          <p:nvPr/>
        </p:nvSpPr>
        <p:spPr>
          <a:xfrm>
            <a:off x="6695693" y="795147"/>
            <a:ext cx="91440" cy="136525"/>
          </a:xfrm>
          <a:custGeom>
            <a:avLst/>
            <a:gdLst/>
            <a:ahLst/>
            <a:cxnLst/>
            <a:rect l="l" t="t" r="r" b="b"/>
            <a:pathLst>
              <a:path w="91440" h="136525">
                <a:moveTo>
                  <a:pt x="45338" y="0"/>
                </a:moveTo>
                <a:lnTo>
                  <a:pt x="0" y="136270"/>
                </a:lnTo>
                <a:lnTo>
                  <a:pt x="90931" y="136270"/>
                </a:lnTo>
                <a:lnTo>
                  <a:pt x="45592" y="0"/>
                </a:lnTo>
                <a:lnTo>
                  <a:pt x="45338" y="0"/>
                </a:lnTo>
                <a:close/>
              </a:path>
            </a:pathLst>
          </a:custGeom>
          <a:ln w="10668">
            <a:solidFill>
              <a:srgbClr val="4579B8"/>
            </a:solidFill>
          </a:ln>
        </p:spPr>
        <p:txBody>
          <a:bodyPr wrap="square" lIns="0" tIns="0" rIns="0" bIns="0" rtlCol="0"/>
          <a:lstStyle/>
          <a:p>
            <a:endParaRPr/>
          </a:p>
        </p:txBody>
      </p:sp>
      <p:sp>
        <p:nvSpPr>
          <p:cNvPr id="48" name="object 48"/>
          <p:cNvSpPr/>
          <p:nvPr/>
        </p:nvSpPr>
        <p:spPr>
          <a:xfrm>
            <a:off x="3123438" y="795147"/>
            <a:ext cx="91440" cy="136525"/>
          </a:xfrm>
          <a:custGeom>
            <a:avLst/>
            <a:gdLst/>
            <a:ahLst/>
            <a:cxnLst/>
            <a:rect l="l" t="t" r="r" b="b"/>
            <a:pathLst>
              <a:path w="91439" h="136525">
                <a:moveTo>
                  <a:pt x="45338" y="0"/>
                </a:moveTo>
                <a:lnTo>
                  <a:pt x="0" y="136270"/>
                </a:lnTo>
                <a:lnTo>
                  <a:pt x="90931" y="136270"/>
                </a:lnTo>
                <a:lnTo>
                  <a:pt x="45593" y="0"/>
                </a:lnTo>
                <a:lnTo>
                  <a:pt x="45338" y="0"/>
                </a:lnTo>
                <a:close/>
              </a:path>
            </a:pathLst>
          </a:custGeom>
          <a:ln w="10668">
            <a:solidFill>
              <a:srgbClr val="4579B8"/>
            </a:solidFill>
          </a:ln>
        </p:spPr>
        <p:txBody>
          <a:bodyPr wrap="square" lIns="0" tIns="0" rIns="0" bIns="0" rtlCol="0"/>
          <a:lstStyle/>
          <a:p>
            <a:endParaRPr/>
          </a:p>
        </p:txBody>
      </p:sp>
      <p:sp>
        <p:nvSpPr>
          <p:cNvPr id="49" name="object 49"/>
          <p:cNvSpPr/>
          <p:nvPr/>
        </p:nvSpPr>
        <p:spPr>
          <a:xfrm>
            <a:off x="6229730" y="779652"/>
            <a:ext cx="144653" cy="228727"/>
          </a:xfrm>
          <a:prstGeom prst="rect">
            <a:avLst/>
          </a:prstGeom>
          <a:blipFill>
            <a:blip r:embed="rId7" cstate="print"/>
            <a:stretch>
              <a:fillRect/>
            </a:stretch>
          </a:blipFill>
        </p:spPr>
        <p:txBody>
          <a:bodyPr wrap="square" lIns="0" tIns="0" rIns="0" bIns="0" rtlCol="0"/>
          <a:lstStyle/>
          <a:p>
            <a:endParaRPr/>
          </a:p>
        </p:txBody>
      </p:sp>
      <p:sp>
        <p:nvSpPr>
          <p:cNvPr id="50" name="object 50"/>
          <p:cNvSpPr/>
          <p:nvPr/>
        </p:nvSpPr>
        <p:spPr>
          <a:xfrm>
            <a:off x="4538345" y="778383"/>
            <a:ext cx="99314" cy="101600"/>
          </a:xfrm>
          <a:prstGeom prst="rect">
            <a:avLst/>
          </a:prstGeom>
          <a:blipFill>
            <a:blip r:embed="rId15" cstate="print"/>
            <a:stretch>
              <a:fillRect/>
            </a:stretch>
          </a:blipFill>
        </p:spPr>
        <p:txBody>
          <a:bodyPr wrap="square" lIns="0" tIns="0" rIns="0" bIns="0" rtlCol="0"/>
          <a:lstStyle/>
          <a:p>
            <a:endParaRPr/>
          </a:p>
        </p:txBody>
      </p:sp>
      <p:sp>
        <p:nvSpPr>
          <p:cNvPr id="51" name="object 51"/>
          <p:cNvSpPr/>
          <p:nvPr/>
        </p:nvSpPr>
        <p:spPr>
          <a:xfrm>
            <a:off x="3421253" y="778383"/>
            <a:ext cx="99314" cy="101600"/>
          </a:xfrm>
          <a:prstGeom prst="rect">
            <a:avLst/>
          </a:prstGeom>
          <a:blipFill>
            <a:blip r:embed="rId15" cstate="print"/>
            <a:stretch>
              <a:fillRect/>
            </a:stretch>
          </a:blipFill>
        </p:spPr>
        <p:txBody>
          <a:bodyPr wrap="square" lIns="0" tIns="0" rIns="0" bIns="0" rtlCol="0"/>
          <a:lstStyle/>
          <a:p>
            <a:endParaRPr/>
          </a:p>
        </p:txBody>
      </p:sp>
      <p:sp>
        <p:nvSpPr>
          <p:cNvPr id="52" name="object 52"/>
          <p:cNvSpPr/>
          <p:nvPr/>
        </p:nvSpPr>
        <p:spPr>
          <a:xfrm>
            <a:off x="2106041" y="778383"/>
            <a:ext cx="99313" cy="101600"/>
          </a:xfrm>
          <a:prstGeom prst="rect">
            <a:avLst/>
          </a:prstGeom>
          <a:blipFill>
            <a:blip r:embed="rId16" cstate="print"/>
            <a:stretch>
              <a:fillRect/>
            </a:stretch>
          </a:blipFill>
        </p:spPr>
        <p:txBody>
          <a:bodyPr wrap="square" lIns="0" tIns="0" rIns="0" bIns="0" rtlCol="0"/>
          <a:lstStyle/>
          <a:p>
            <a:endParaRPr/>
          </a:p>
        </p:txBody>
      </p:sp>
      <p:sp>
        <p:nvSpPr>
          <p:cNvPr id="53" name="object 53"/>
          <p:cNvSpPr/>
          <p:nvPr/>
        </p:nvSpPr>
        <p:spPr>
          <a:xfrm>
            <a:off x="6170167" y="733933"/>
            <a:ext cx="266700" cy="320675"/>
          </a:xfrm>
          <a:custGeom>
            <a:avLst/>
            <a:gdLst/>
            <a:ahLst/>
            <a:cxnLst/>
            <a:rect l="l" t="t" r="r" b="b"/>
            <a:pathLst>
              <a:path w="266700" h="320675">
                <a:moveTo>
                  <a:pt x="19304" y="0"/>
                </a:moveTo>
                <a:lnTo>
                  <a:pt x="101600" y="0"/>
                </a:lnTo>
                <a:lnTo>
                  <a:pt x="122201" y="638"/>
                </a:lnTo>
                <a:lnTo>
                  <a:pt x="174244" y="10032"/>
                </a:lnTo>
                <a:lnTo>
                  <a:pt x="213748" y="30535"/>
                </a:lnTo>
                <a:lnTo>
                  <a:pt x="242570" y="61849"/>
                </a:lnTo>
                <a:lnTo>
                  <a:pt x="260318" y="103570"/>
                </a:lnTo>
                <a:lnTo>
                  <a:pt x="266319" y="155701"/>
                </a:lnTo>
                <a:lnTo>
                  <a:pt x="265602" y="176918"/>
                </a:lnTo>
                <a:lnTo>
                  <a:pt x="259836" y="214637"/>
                </a:lnTo>
                <a:lnTo>
                  <a:pt x="240776" y="259587"/>
                </a:lnTo>
                <a:lnTo>
                  <a:pt x="210385" y="291562"/>
                </a:lnTo>
                <a:lnTo>
                  <a:pt x="169291" y="311403"/>
                </a:lnTo>
                <a:lnTo>
                  <a:pt x="116409" y="320101"/>
                </a:lnTo>
                <a:lnTo>
                  <a:pt x="95885" y="320675"/>
                </a:lnTo>
                <a:lnTo>
                  <a:pt x="19304" y="320675"/>
                </a:lnTo>
                <a:lnTo>
                  <a:pt x="13843" y="320675"/>
                </a:lnTo>
                <a:lnTo>
                  <a:pt x="9271" y="319024"/>
                </a:lnTo>
                <a:lnTo>
                  <a:pt x="5461" y="315849"/>
                </a:lnTo>
                <a:lnTo>
                  <a:pt x="1778" y="312674"/>
                </a:lnTo>
                <a:lnTo>
                  <a:pt x="0" y="307339"/>
                </a:lnTo>
                <a:lnTo>
                  <a:pt x="0" y="300100"/>
                </a:lnTo>
                <a:lnTo>
                  <a:pt x="0" y="20574"/>
                </a:lnTo>
                <a:lnTo>
                  <a:pt x="0" y="13334"/>
                </a:lnTo>
                <a:lnTo>
                  <a:pt x="1778" y="8127"/>
                </a:lnTo>
                <a:lnTo>
                  <a:pt x="5461" y="4825"/>
                </a:lnTo>
                <a:lnTo>
                  <a:pt x="9271" y="1650"/>
                </a:lnTo>
                <a:lnTo>
                  <a:pt x="13843" y="0"/>
                </a:lnTo>
                <a:lnTo>
                  <a:pt x="19304" y="0"/>
                </a:lnTo>
                <a:close/>
              </a:path>
            </a:pathLst>
          </a:custGeom>
          <a:ln w="10668">
            <a:solidFill>
              <a:srgbClr val="4579B8"/>
            </a:solidFill>
          </a:ln>
        </p:spPr>
        <p:txBody>
          <a:bodyPr wrap="square" lIns="0" tIns="0" rIns="0" bIns="0" rtlCol="0"/>
          <a:lstStyle/>
          <a:p>
            <a:endParaRPr/>
          </a:p>
        </p:txBody>
      </p:sp>
      <p:sp>
        <p:nvSpPr>
          <p:cNvPr id="54" name="object 54"/>
          <p:cNvSpPr/>
          <p:nvPr/>
        </p:nvSpPr>
        <p:spPr>
          <a:xfrm>
            <a:off x="4478528" y="733933"/>
            <a:ext cx="238125" cy="322580"/>
          </a:xfrm>
          <a:custGeom>
            <a:avLst/>
            <a:gdLst/>
            <a:ahLst/>
            <a:cxnLst/>
            <a:rect l="l" t="t" r="r" b="b"/>
            <a:pathLst>
              <a:path w="238125" h="322580">
                <a:moveTo>
                  <a:pt x="19304" y="0"/>
                </a:moveTo>
                <a:lnTo>
                  <a:pt x="102235" y="0"/>
                </a:lnTo>
                <a:lnTo>
                  <a:pt x="110744" y="0"/>
                </a:lnTo>
                <a:lnTo>
                  <a:pt x="117601" y="126"/>
                </a:lnTo>
                <a:lnTo>
                  <a:pt x="156321" y="5476"/>
                </a:lnTo>
                <a:lnTo>
                  <a:pt x="193365" y="23534"/>
                </a:lnTo>
                <a:lnTo>
                  <a:pt x="218019" y="61847"/>
                </a:lnTo>
                <a:lnTo>
                  <a:pt x="221234" y="88011"/>
                </a:lnTo>
                <a:lnTo>
                  <a:pt x="220974" y="95845"/>
                </a:lnTo>
                <a:lnTo>
                  <a:pt x="208847" y="135636"/>
                </a:lnTo>
                <a:lnTo>
                  <a:pt x="179524" y="162770"/>
                </a:lnTo>
                <a:lnTo>
                  <a:pt x="159004" y="171450"/>
                </a:lnTo>
                <a:lnTo>
                  <a:pt x="163830" y="173862"/>
                </a:lnTo>
                <a:lnTo>
                  <a:pt x="191643" y="202056"/>
                </a:lnTo>
                <a:lnTo>
                  <a:pt x="204597" y="228472"/>
                </a:lnTo>
                <a:lnTo>
                  <a:pt x="231648" y="291718"/>
                </a:lnTo>
                <a:lnTo>
                  <a:pt x="237871" y="310641"/>
                </a:lnTo>
                <a:lnTo>
                  <a:pt x="237871" y="312292"/>
                </a:lnTo>
                <a:lnTo>
                  <a:pt x="237871" y="314070"/>
                </a:lnTo>
                <a:lnTo>
                  <a:pt x="232156" y="319913"/>
                </a:lnTo>
                <a:lnTo>
                  <a:pt x="229616" y="320801"/>
                </a:lnTo>
                <a:lnTo>
                  <a:pt x="226060" y="321309"/>
                </a:lnTo>
                <a:lnTo>
                  <a:pt x="221234" y="321690"/>
                </a:lnTo>
                <a:lnTo>
                  <a:pt x="216408" y="321944"/>
                </a:lnTo>
                <a:lnTo>
                  <a:pt x="209931" y="322199"/>
                </a:lnTo>
                <a:lnTo>
                  <a:pt x="201675" y="322199"/>
                </a:lnTo>
                <a:lnTo>
                  <a:pt x="194691" y="322199"/>
                </a:lnTo>
                <a:lnTo>
                  <a:pt x="170180" y="316356"/>
                </a:lnTo>
                <a:lnTo>
                  <a:pt x="169163" y="314959"/>
                </a:lnTo>
                <a:lnTo>
                  <a:pt x="168401" y="313181"/>
                </a:lnTo>
                <a:lnTo>
                  <a:pt x="167639" y="311276"/>
                </a:lnTo>
                <a:lnTo>
                  <a:pt x="138937" y="239649"/>
                </a:lnTo>
                <a:lnTo>
                  <a:pt x="117729" y="202311"/>
                </a:lnTo>
                <a:lnTo>
                  <a:pt x="103759" y="192786"/>
                </a:lnTo>
                <a:lnTo>
                  <a:pt x="98425" y="190626"/>
                </a:lnTo>
                <a:lnTo>
                  <a:pt x="92329" y="189611"/>
                </a:lnTo>
                <a:lnTo>
                  <a:pt x="85471" y="189611"/>
                </a:lnTo>
                <a:lnTo>
                  <a:pt x="65150" y="189611"/>
                </a:lnTo>
                <a:lnTo>
                  <a:pt x="65150" y="311784"/>
                </a:lnTo>
                <a:lnTo>
                  <a:pt x="65150" y="313436"/>
                </a:lnTo>
                <a:lnTo>
                  <a:pt x="64516" y="314832"/>
                </a:lnTo>
                <a:lnTo>
                  <a:pt x="63500" y="316229"/>
                </a:lnTo>
                <a:lnTo>
                  <a:pt x="62484" y="317500"/>
                </a:lnTo>
                <a:lnTo>
                  <a:pt x="60706" y="318642"/>
                </a:lnTo>
                <a:lnTo>
                  <a:pt x="58166" y="319404"/>
                </a:lnTo>
                <a:lnTo>
                  <a:pt x="55752" y="320293"/>
                </a:lnTo>
                <a:lnTo>
                  <a:pt x="52450" y="320928"/>
                </a:lnTo>
                <a:lnTo>
                  <a:pt x="48260" y="321437"/>
                </a:lnTo>
                <a:lnTo>
                  <a:pt x="44069" y="321944"/>
                </a:lnTo>
                <a:lnTo>
                  <a:pt x="38862" y="322199"/>
                </a:lnTo>
                <a:lnTo>
                  <a:pt x="32385" y="322199"/>
                </a:lnTo>
                <a:lnTo>
                  <a:pt x="26162" y="322199"/>
                </a:lnTo>
                <a:lnTo>
                  <a:pt x="6604" y="319404"/>
                </a:lnTo>
                <a:lnTo>
                  <a:pt x="4191" y="318642"/>
                </a:lnTo>
                <a:lnTo>
                  <a:pt x="2412" y="317500"/>
                </a:lnTo>
                <a:lnTo>
                  <a:pt x="1397" y="316229"/>
                </a:lnTo>
                <a:lnTo>
                  <a:pt x="381" y="314832"/>
                </a:lnTo>
                <a:lnTo>
                  <a:pt x="0" y="313436"/>
                </a:lnTo>
                <a:lnTo>
                  <a:pt x="0" y="311784"/>
                </a:lnTo>
                <a:lnTo>
                  <a:pt x="0" y="20574"/>
                </a:lnTo>
                <a:lnTo>
                  <a:pt x="0" y="13334"/>
                </a:lnTo>
                <a:lnTo>
                  <a:pt x="1777" y="8127"/>
                </a:lnTo>
                <a:lnTo>
                  <a:pt x="5461" y="4825"/>
                </a:lnTo>
                <a:lnTo>
                  <a:pt x="9271" y="1650"/>
                </a:lnTo>
                <a:lnTo>
                  <a:pt x="13843" y="0"/>
                </a:lnTo>
                <a:lnTo>
                  <a:pt x="19304" y="0"/>
                </a:lnTo>
                <a:close/>
              </a:path>
            </a:pathLst>
          </a:custGeom>
          <a:ln w="10668">
            <a:solidFill>
              <a:srgbClr val="4579B8"/>
            </a:solidFill>
          </a:ln>
        </p:spPr>
        <p:txBody>
          <a:bodyPr wrap="square" lIns="0" tIns="0" rIns="0" bIns="0" rtlCol="0"/>
          <a:lstStyle/>
          <a:p>
            <a:endParaRPr/>
          </a:p>
        </p:txBody>
      </p:sp>
      <p:sp>
        <p:nvSpPr>
          <p:cNvPr id="55" name="object 55"/>
          <p:cNvSpPr/>
          <p:nvPr/>
        </p:nvSpPr>
        <p:spPr>
          <a:xfrm flipV="1">
            <a:off x="4231640" y="1054608"/>
            <a:ext cx="264160" cy="164592"/>
          </a:xfrm>
          <a:custGeom>
            <a:avLst/>
            <a:gdLst/>
            <a:ahLst/>
            <a:cxnLst/>
            <a:rect l="l" t="t" r="r" b="b"/>
            <a:pathLst>
              <a:path w="190500" h="320675">
                <a:moveTo>
                  <a:pt x="19304" y="0"/>
                </a:moveTo>
                <a:lnTo>
                  <a:pt x="179324" y="0"/>
                </a:lnTo>
                <a:lnTo>
                  <a:pt x="180848" y="0"/>
                </a:lnTo>
                <a:lnTo>
                  <a:pt x="182118" y="380"/>
                </a:lnTo>
                <a:lnTo>
                  <a:pt x="183261" y="1269"/>
                </a:lnTo>
                <a:lnTo>
                  <a:pt x="184531" y="2031"/>
                </a:lnTo>
                <a:lnTo>
                  <a:pt x="185420" y="3555"/>
                </a:lnTo>
                <a:lnTo>
                  <a:pt x="186309" y="5587"/>
                </a:lnTo>
                <a:lnTo>
                  <a:pt x="187071" y="7619"/>
                </a:lnTo>
                <a:lnTo>
                  <a:pt x="187706" y="10287"/>
                </a:lnTo>
                <a:lnTo>
                  <a:pt x="188087" y="13588"/>
                </a:lnTo>
                <a:lnTo>
                  <a:pt x="188595" y="16763"/>
                </a:lnTo>
                <a:lnTo>
                  <a:pt x="188722" y="20827"/>
                </a:lnTo>
                <a:lnTo>
                  <a:pt x="188722" y="25780"/>
                </a:lnTo>
                <a:lnTo>
                  <a:pt x="188722" y="30479"/>
                </a:lnTo>
                <a:lnTo>
                  <a:pt x="188595" y="34289"/>
                </a:lnTo>
                <a:lnTo>
                  <a:pt x="188087" y="37591"/>
                </a:lnTo>
                <a:lnTo>
                  <a:pt x="187706" y="40766"/>
                </a:lnTo>
                <a:lnTo>
                  <a:pt x="183261" y="49656"/>
                </a:lnTo>
                <a:lnTo>
                  <a:pt x="182118" y="50672"/>
                </a:lnTo>
                <a:lnTo>
                  <a:pt x="180848" y="51053"/>
                </a:lnTo>
                <a:lnTo>
                  <a:pt x="179324" y="51053"/>
                </a:lnTo>
                <a:lnTo>
                  <a:pt x="64897" y="51053"/>
                </a:lnTo>
                <a:lnTo>
                  <a:pt x="64897" y="129412"/>
                </a:lnTo>
                <a:lnTo>
                  <a:pt x="161798" y="129412"/>
                </a:lnTo>
                <a:lnTo>
                  <a:pt x="163195" y="129412"/>
                </a:lnTo>
                <a:lnTo>
                  <a:pt x="168910" y="135000"/>
                </a:lnTo>
                <a:lnTo>
                  <a:pt x="169799" y="136905"/>
                </a:lnTo>
                <a:lnTo>
                  <a:pt x="170434" y="139445"/>
                </a:lnTo>
                <a:lnTo>
                  <a:pt x="170814" y="142620"/>
                </a:lnTo>
                <a:lnTo>
                  <a:pt x="171196" y="145795"/>
                </a:lnTo>
                <a:lnTo>
                  <a:pt x="171450" y="149732"/>
                </a:lnTo>
                <a:lnTo>
                  <a:pt x="171450" y="154431"/>
                </a:lnTo>
                <a:lnTo>
                  <a:pt x="171450" y="159130"/>
                </a:lnTo>
                <a:lnTo>
                  <a:pt x="171196" y="163194"/>
                </a:lnTo>
                <a:lnTo>
                  <a:pt x="170814" y="166242"/>
                </a:lnTo>
                <a:lnTo>
                  <a:pt x="170434" y="169417"/>
                </a:lnTo>
                <a:lnTo>
                  <a:pt x="169799" y="171957"/>
                </a:lnTo>
                <a:lnTo>
                  <a:pt x="168910" y="173862"/>
                </a:lnTo>
                <a:lnTo>
                  <a:pt x="168148" y="175767"/>
                </a:lnTo>
                <a:lnTo>
                  <a:pt x="167132" y="177164"/>
                </a:lnTo>
                <a:lnTo>
                  <a:pt x="165862" y="177926"/>
                </a:lnTo>
                <a:lnTo>
                  <a:pt x="164592" y="178815"/>
                </a:lnTo>
                <a:lnTo>
                  <a:pt x="163195" y="179196"/>
                </a:lnTo>
                <a:lnTo>
                  <a:pt x="161798" y="179196"/>
                </a:lnTo>
                <a:lnTo>
                  <a:pt x="64897" y="179196"/>
                </a:lnTo>
                <a:lnTo>
                  <a:pt x="64897" y="269620"/>
                </a:lnTo>
                <a:lnTo>
                  <a:pt x="180339" y="269620"/>
                </a:lnTo>
                <a:lnTo>
                  <a:pt x="181863" y="269620"/>
                </a:lnTo>
                <a:lnTo>
                  <a:pt x="189992" y="290321"/>
                </a:lnTo>
                <a:lnTo>
                  <a:pt x="189992" y="295147"/>
                </a:lnTo>
                <a:lnTo>
                  <a:pt x="189992" y="299974"/>
                </a:lnTo>
                <a:lnTo>
                  <a:pt x="181863" y="320675"/>
                </a:lnTo>
                <a:lnTo>
                  <a:pt x="180339" y="320675"/>
                </a:lnTo>
                <a:lnTo>
                  <a:pt x="19304" y="320675"/>
                </a:lnTo>
                <a:lnTo>
                  <a:pt x="13843" y="320675"/>
                </a:lnTo>
                <a:lnTo>
                  <a:pt x="9271" y="319024"/>
                </a:lnTo>
                <a:lnTo>
                  <a:pt x="5461" y="315849"/>
                </a:lnTo>
                <a:lnTo>
                  <a:pt x="1777" y="312674"/>
                </a:lnTo>
                <a:lnTo>
                  <a:pt x="0" y="307339"/>
                </a:lnTo>
                <a:lnTo>
                  <a:pt x="0" y="300100"/>
                </a:lnTo>
                <a:lnTo>
                  <a:pt x="0" y="20574"/>
                </a:lnTo>
                <a:lnTo>
                  <a:pt x="0" y="13334"/>
                </a:lnTo>
                <a:lnTo>
                  <a:pt x="1777" y="8127"/>
                </a:lnTo>
                <a:lnTo>
                  <a:pt x="5461" y="4825"/>
                </a:lnTo>
                <a:lnTo>
                  <a:pt x="9271" y="1650"/>
                </a:lnTo>
                <a:lnTo>
                  <a:pt x="13843" y="0"/>
                </a:lnTo>
                <a:lnTo>
                  <a:pt x="19304" y="0"/>
                </a:lnTo>
                <a:close/>
              </a:path>
            </a:pathLst>
          </a:custGeom>
          <a:ln w="10668">
            <a:solidFill>
              <a:srgbClr val="4579B8"/>
            </a:solidFill>
          </a:ln>
        </p:spPr>
        <p:txBody>
          <a:bodyPr wrap="square" lIns="0" tIns="0" rIns="0" bIns="0" rtlCol="0"/>
          <a:lstStyle/>
          <a:p>
            <a:endParaRPr/>
          </a:p>
        </p:txBody>
      </p:sp>
      <p:sp>
        <p:nvSpPr>
          <p:cNvPr id="56" name="object 56"/>
          <p:cNvSpPr/>
          <p:nvPr/>
        </p:nvSpPr>
        <p:spPr>
          <a:xfrm>
            <a:off x="3361435" y="733933"/>
            <a:ext cx="238125" cy="322580"/>
          </a:xfrm>
          <a:custGeom>
            <a:avLst/>
            <a:gdLst/>
            <a:ahLst/>
            <a:cxnLst/>
            <a:rect l="l" t="t" r="r" b="b"/>
            <a:pathLst>
              <a:path w="238125" h="322580">
                <a:moveTo>
                  <a:pt x="19303" y="0"/>
                </a:moveTo>
                <a:lnTo>
                  <a:pt x="102235" y="0"/>
                </a:lnTo>
                <a:lnTo>
                  <a:pt x="110743" y="0"/>
                </a:lnTo>
                <a:lnTo>
                  <a:pt x="117601" y="126"/>
                </a:lnTo>
                <a:lnTo>
                  <a:pt x="156321" y="5476"/>
                </a:lnTo>
                <a:lnTo>
                  <a:pt x="193365" y="23534"/>
                </a:lnTo>
                <a:lnTo>
                  <a:pt x="218019" y="61847"/>
                </a:lnTo>
                <a:lnTo>
                  <a:pt x="221234" y="88011"/>
                </a:lnTo>
                <a:lnTo>
                  <a:pt x="220974" y="95845"/>
                </a:lnTo>
                <a:lnTo>
                  <a:pt x="208847" y="135636"/>
                </a:lnTo>
                <a:lnTo>
                  <a:pt x="179524" y="162770"/>
                </a:lnTo>
                <a:lnTo>
                  <a:pt x="159003" y="171450"/>
                </a:lnTo>
                <a:lnTo>
                  <a:pt x="163829" y="173862"/>
                </a:lnTo>
                <a:lnTo>
                  <a:pt x="184403" y="191896"/>
                </a:lnTo>
                <a:lnTo>
                  <a:pt x="188087" y="196595"/>
                </a:lnTo>
                <a:lnTo>
                  <a:pt x="204597" y="228472"/>
                </a:lnTo>
                <a:lnTo>
                  <a:pt x="231648" y="291718"/>
                </a:lnTo>
                <a:lnTo>
                  <a:pt x="237871" y="310641"/>
                </a:lnTo>
                <a:lnTo>
                  <a:pt x="237871" y="312292"/>
                </a:lnTo>
                <a:lnTo>
                  <a:pt x="237871" y="314070"/>
                </a:lnTo>
                <a:lnTo>
                  <a:pt x="232155" y="319913"/>
                </a:lnTo>
                <a:lnTo>
                  <a:pt x="229615" y="320801"/>
                </a:lnTo>
                <a:lnTo>
                  <a:pt x="226060" y="321309"/>
                </a:lnTo>
                <a:lnTo>
                  <a:pt x="221234" y="321690"/>
                </a:lnTo>
                <a:lnTo>
                  <a:pt x="216408" y="321944"/>
                </a:lnTo>
                <a:lnTo>
                  <a:pt x="209930" y="322199"/>
                </a:lnTo>
                <a:lnTo>
                  <a:pt x="201675" y="322199"/>
                </a:lnTo>
                <a:lnTo>
                  <a:pt x="194690" y="322199"/>
                </a:lnTo>
                <a:lnTo>
                  <a:pt x="167639" y="311276"/>
                </a:lnTo>
                <a:lnTo>
                  <a:pt x="138937" y="239649"/>
                </a:lnTo>
                <a:lnTo>
                  <a:pt x="117728" y="202311"/>
                </a:lnTo>
                <a:lnTo>
                  <a:pt x="113664" y="198119"/>
                </a:lnTo>
                <a:lnTo>
                  <a:pt x="109092" y="194944"/>
                </a:lnTo>
                <a:lnTo>
                  <a:pt x="103759" y="192786"/>
                </a:lnTo>
                <a:lnTo>
                  <a:pt x="98425" y="190626"/>
                </a:lnTo>
                <a:lnTo>
                  <a:pt x="92328" y="189611"/>
                </a:lnTo>
                <a:lnTo>
                  <a:pt x="85471" y="189611"/>
                </a:lnTo>
                <a:lnTo>
                  <a:pt x="65150" y="189611"/>
                </a:lnTo>
                <a:lnTo>
                  <a:pt x="65150" y="311784"/>
                </a:lnTo>
                <a:lnTo>
                  <a:pt x="65150" y="313436"/>
                </a:lnTo>
                <a:lnTo>
                  <a:pt x="64515" y="314832"/>
                </a:lnTo>
                <a:lnTo>
                  <a:pt x="63500" y="316229"/>
                </a:lnTo>
                <a:lnTo>
                  <a:pt x="62484" y="317500"/>
                </a:lnTo>
                <a:lnTo>
                  <a:pt x="60705" y="318642"/>
                </a:lnTo>
                <a:lnTo>
                  <a:pt x="58165" y="319404"/>
                </a:lnTo>
                <a:lnTo>
                  <a:pt x="55752" y="320293"/>
                </a:lnTo>
                <a:lnTo>
                  <a:pt x="52450" y="320928"/>
                </a:lnTo>
                <a:lnTo>
                  <a:pt x="48260" y="321437"/>
                </a:lnTo>
                <a:lnTo>
                  <a:pt x="44068" y="321944"/>
                </a:lnTo>
                <a:lnTo>
                  <a:pt x="38862" y="322199"/>
                </a:lnTo>
                <a:lnTo>
                  <a:pt x="32385" y="322199"/>
                </a:lnTo>
                <a:lnTo>
                  <a:pt x="26162" y="322199"/>
                </a:lnTo>
                <a:lnTo>
                  <a:pt x="6603" y="319404"/>
                </a:lnTo>
                <a:lnTo>
                  <a:pt x="4190" y="318642"/>
                </a:lnTo>
                <a:lnTo>
                  <a:pt x="2412" y="317500"/>
                </a:lnTo>
                <a:lnTo>
                  <a:pt x="1397" y="316229"/>
                </a:lnTo>
                <a:lnTo>
                  <a:pt x="380" y="314832"/>
                </a:lnTo>
                <a:lnTo>
                  <a:pt x="0" y="313436"/>
                </a:lnTo>
                <a:lnTo>
                  <a:pt x="0" y="311784"/>
                </a:lnTo>
                <a:lnTo>
                  <a:pt x="0" y="20574"/>
                </a:lnTo>
                <a:lnTo>
                  <a:pt x="0" y="13334"/>
                </a:lnTo>
                <a:lnTo>
                  <a:pt x="1777" y="8127"/>
                </a:lnTo>
                <a:lnTo>
                  <a:pt x="5461" y="4825"/>
                </a:lnTo>
                <a:lnTo>
                  <a:pt x="9271" y="1650"/>
                </a:lnTo>
                <a:lnTo>
                  <a:pt x="13842" y="0"/>
                </a:lnTo>
                <a:lnTo>
                  <a:pt x="19303" y="0"/>
                </a:lnTo>
                <a:close/>
              </a:path>
            </a:pathLst>
          </a:custGeom>
          <a:ln w="10668">
            <a:solidFill>
              <a:srgbClr val="4579B8"/>
            </a:solidFill>
          </a:ln>
        </p:spPr>
        <p:txBody>
          <a:bodyPr wrap="square" lIns="0" tIns="0" rIns="0" bIns="0" rtlCol="0"/>
          <a:lstStyle/>
          <a:p>
            <a:endParaRPr/>
          </a:p>
        </p:txBody>
      </p:sp>
      <p:sp>
        <p:nvSpPr>
          <p:cNvPr id="57" name="object 57"/>
          <p:cNvSpPr/>
          <p:nvPr/>
        </p:nvSpPr>
        <p:spPr>
          <a:xfrm>
            <a:off x="2812795" y="733933"/>
            <a:ext cx="190500" cy="320675"/>
          </a:xfrm>
          <a:custGeom>
            <a:avLst/>
            <a:gdLst/>
            <a:ahLst/>
            <a:cxnLst/>
            <a:rect l="l" t="t" r="r" b="b"/>
            <a:pathLst>
              <a:path w="190500" h="320675">
                <a:moveTo>
                  <a:pt x="19304" y="0"/>
                </a:moveTo>
                <a:lnTo>
                  <a:pt x="179324" y="0"/>
                </a:lnTo>
                <a:lnTo>
                  <a:pt x="180848" y="0"/>
                </a:lnTo>
                <a:lnTo>
                  <a:pt x="182118" y="380"/>
                </a:lnTo>
                <a:lnTo>
                  <a:pt x="183261" y="1269"/>
                </a:lnTo>
                <a:lnTo>
                  <a:pt x="184531" y="2031"/>
                </a:lnTo>
                <a:lnTo>
                  <a:pt x="185420" y="3555"/>
                </a:lnTo>
                <a:lnTo>
                  <a:pt x="186309" y="5587"/>
                </a:lnTo>
                <a:lnTo>
                  <a:pt x="187071" y="7619"/>
                </a:lnTo>
                <a:lnTo>
                  <a:pt x="187706" y="10287"/>
                </a:lnTo>
                <a:lnTo>
                  <a:pt x="188087" y="13588"/>
                </a:lnTo>
                <a:lnTo>
                  <a:pt x="188595" y="16763"/>
                </a:lnTo>
                <a:lnTo>
                  <a:pt x="188722" y="20827"/>
                </a:lnTo>
                <a:lnTo>
                  <a:pt x="188722" y="25780"/>
                </a:lnTo>
                <a:lnTo>
                  <a:pt x="188722" y="30479"/>
                </a:lnTo>
                <a:lnTo>
                  <a:pt x="188595" y="34289"/>
                </a:lnTo>
                <a:lnTo>
                  <a:pt x="188087" y="37591"/>
                </a:lnTo>
                <a:lnTo>
                  <a:pt x="187706" y="40766"/>
                </a:lnTo>
                <a:lnTo>
                  <a:pt x="183261" y="49656"/>
                </a:lnTo>
                <a:lnTo>
                  <a:pt x="182118" y="50672"/>
                </a:lnTo>
                <a:lnTo>
                  <a:pt x="180848" y="51053"/>
                </a:lnTo>
                <a:lnTo>
                  <a:pt x="179324" y="51053"/>
                </a:lnTo>
                <a:lnTo>
                  <a:pt x="64897" y="51053"/>
                </a:lnTo>
                <a:lnTo>
                  <a:pt x="64897" y="129412"/>
                </a:lnTo>
                <a:lnTo>
                  <a:pt x="161798" y="129412"/>
                </a:lnTo>
                <a:lnTo>
                  <a:pt x="163195" y="129412"/>
                </a:lnTo>
                <a:lnTo>
                  <a:pt x="168910" y="135000"/>
                </a:lnTo>
                <a:lnTo>
                  <a:pt x="169799" y="136905"/>
                </a:lnTo>
                <a:lnTo>
                  <a:pt x="170434" y="139445"/>
                </a:lnTo>
                <a:lnTo>
                  <a:pt x="170815" y="142620"/>
                </a:lnTo>
                <a:lnTo>
                  <a:pt x="171196" y="145795"/>
                </a:lnTo>
                <a:lnTo>
                  <a:pt x="171450" y="149732"/>
                </a:lnTo>
                <a:lnTo>
                  <a:pt x="171450" y="154431"/>
                </a:lnTo>
                <a:lnTo>
                  <a:pt x="171450" y="159130"/>
                </a:lnTo>
                <a:lnTo>
                  <a:pt x="171196" y="163194"/>
                </a:lnTo>
                <a:lnTo>
                  <a:pt x="170815" y="166242"/>
                </a:lnTo>
                <a:lnTo>
                  <a:pt x="170434" y="169417"/>
                </a:lnTo>
                <a:lnTo>
                  <a:pt x="169799" y="171957"/>
                </a:lnTo>
                <a:lnTo>
                  <a:pt x="168910" y="173862"/>
                </a:lnTo>
                <a:lnTo>
                  <a:pt x="168148" y="175767"/>
                </a:lnTo>
                <a:lnTo>
                  <a:pt x="167131" y="177164"/>
                </a:lnTo>
                <a:lnTo>
                  <a:pt x="165862" y="177926"/>
                </a:lnTo>
                <a:lnTo>
                  <a:pt x="164592" y="178815"/>
                </a:lnTo>
                <a:lnTo>
                  <a:pt x="163195" y="179196"/>
                </a:lnTo>
                <a:lnTo>
                  <a:pt x="161798" y="179196"/>
                </a:lnTo>
                <a:lnTo>
                  <a:pt x="64897" y="179196"/>
                </a:lnTo>
                <a:lnTo>
                  <a:pt x="64897" y="269620"/>
                </a:lnTo>
                <a:lnTo>
                  <a:pt x="180340" y="269620"/>
                </a:lnTo>
                <a:lnTo>
                  <a:pt x="181864" y="269620"/>
                </a:lnTo>
                <a:lnTo>
                  <a:pt x="183134" y="270128"/>
                </a:lnTo>
                <a:lnTo>
                  <a:pt x="184404" y="271017"/>
                </a:lnTo>
                <a:lnTo>
                  <a:pt x="185674" y="271906"/>
                </a:lnTo>
                <a:lnTo>
                  <a:pt x="189992" y="290321"/>
                </a:lnTo>
                <a:lnTo>
                  <a:pt x="189992" y="295147"/>
                </a:lnTo>
                <a:lnTo>
                  <a:pt x="189992" y="299974"/>
                </a:lnTo>
                <a:lnTo>
                  <a:pt x="184404" y="319277"/>
                </a:lnTo>
                <a:lnTo>
                  <a:pt x="183134" y="320166"/>
                </a:lnTo>
                <a:lnTo>
                  <a:pt x="181864" y="320675"/>
                </a:lnTo>
                <a:lnTo>
                  <a:pt x="180340" y="320675"/>
                </a:lnTo>
                <a:lnTo>
                  <a:pt x="19304" y="320675"/>
                </a:lnTo>
                <a:lnTo>
                  <a:pt x="13843" y="320675"/>
                </a:lnTo>
                <a:lnTo>
                  <a:pt x="9271" y="319024"/>
                </a:lnTo>
                <a:lnTo>
                  <a:pt x="5461" y="315849"/>
                </a:lnTo>
                <a:lnTo>
                  <a:pt x="1778" y="312674"/>
                </a:lnTo>
                <a:lnTo>
                  <a:pt x="0" y="307339"/>
                </a:lnTo>
                <a:lnTo>
                  <a:pt x="0" y="300100"/>
                </a:lnTo>
                <a:lnTo>
                  <a:pt x="0" y="20574"/>
                </a:lnTo>
                <a:lnTo>
                  <a:pt x="0" y="13334"/>
                </a:lnTo>
                <a:lnTo>
                  <a:pt x="1778" y="8127"/>
                </a:lnTo>
                <a:lnTo>
                  <a:pt x="5461" y="4825"/>
                </a:lnTo>
                <a:lnTo>
                  <a:pt x="9271" y="1650"/>
                </a:lnTo>
                <a:lnTo>
                  <a:pt x="13843" y="0"/>
                </a:lnTo>
                <a:lnTo>
                  <a:pt x="19304" y="0"/>
                </a:lnTo>
                <a:close/>
              </a:path>
            </a:pathLst>
          </a:custGeom>
          <a:ln w="10668">
            <a:solidFill>
              <a:srgbClr val="4579B8"/>
            </a:solidFill>
          </a:ln>
        </p:spPr>
        <p:txBody>
          <a:bodyPr wrap="square" lIns="0" tIns="0" rIns="0" bIns="0" rtlCol="0"/>
          <a:lstStyle/>
          <a:p>
            <a:endParaRPr/>
          </a:p>
        </p:txBody>
      </p:sp>
      <p:sp>
        <p:nvSpPr>
          <p:cNvPr id="58" name="object 58"/>
          <p:cNvSpPr/>
          <p:nvPr/>
        </p:nvSpPr>
        <p:spPr>
          <a:xfrm>
            <a:off x="2331211" y="733933"/>
            <a:ext cx="190500" cy="320675"/>
          </a:xfrm>
          <a:custGeom>
            <a:avLst/>
            <a:gdLst/>
            <a:ahLst/>
            <a:cxnLst/>
            <a:rect l="l" t="t" r="r" b="b"/>
            <a:pathLst>
              <a:path w="190500" h="320675">
                <a:moveTo>
                  <a:pt x="19304" y="0"/>
                </a:moveTo>
                <a:lnTo>
                  <a:pt x="179324" y="0"/>
                </a:lnTo>
                <a:lnTo>
                  <a:pt x="180848" y="0"/>
                </a:lnTo>
                <a:lnTo>
                  <a:pt x="182118" y="380"/>
                </a:lnTo>
                <a:lnTo>
                  <a:pt x="183261" y="1269"/>
                </a:lnTo>
                <a:lnTo>
                  <a:pt x="184531" y="2031"/>
                </a:lnTo>
                <a:lnTo>
                  <a:pt x="185419" y="3555"/>
                </a:lnTo>
                <a:lnTo>
                  <a:pt x="186308" y="5587"/>
                </a:lnTo>
                <a:lnTo>
                  <a:pt x="187070" y="7619"/>
                </a:lnTo>
                <a:lnTo>
                  <a:pt x="187706" y="10287"/>
                </a:lnTo>
                <a:lnTo>
                  <a:pt x="188087" y="13588"/>
                </a:lnTo>
                <a:lnTo>
                  <a:pt x="188594" y="16763"/>
                </a:lnTo>
                <a:lnTo>
                  <a:pt x="188721" y="20827"/>
                </a:lnTo>
                <a:lnTo>
                  <a:pt x="188721" y="25780"/>
                </a:lnTo>
                <a:lnTo>
                  <a:pt x="188721" y="30479"/>
                </a:lnTo>
                <a:lnTo>
                  <a:pt x="188594" y="34289"/>
                </a:lnTo>
                <a:lnTo>
                  <a:pt x="188087" y="37591"/>
                </a:lnTo>
                <a:lnTo>
                  <a:pt x="187706" y="40766"/>
                </a:lnTo>
                <a:lnTo>
                  <a:pt x="183261" y="49656"/>
                </a:lnTo>
                <a:lnTo>
                  <a:pt x="182118" y="50672"/>
                </a:lnTo>
                <a:lnTo>
                  <a:pt x="180848" y="51053"/>
                </a:lnTo>
                <a:lnTo>
                  <a:pt x="179324" y="51053"/>
                </a:lnTo>
                <a:lnTo>
                  <a:pt x="64896" y="51053"/>
                </a:lnTo>
                <a:lnTo>
                  <a:pt x="64896" y="129412"/>
                </a:lnTo>
                <a:lnTo>
                  <a:pt x="161798" y="129412"/>
                </a:lnTo>
                <a:lnTo>
                  <a:pt x="163194" y="129412"/>
                </a:lnTo>
                <a:lnTo>
                  <a:pt x="168910" y="135000"/>
                </a:lnTo>
                <a:lnTo>
                  <a:pt x="169799" y="136905"/>
                </a:lnTo>
                <a:lnTo>
                  <a:pt x="170433" y="139445"/>
                </a:lnTo>
                <a:lnTo>
                  <a:pt x="170814" y="142620"/>
                </a:lnTo>
                <a:lnTo>
                  <a:pt x="171195" y="145795"/>
                </a:lnTo>
                <a:lnTo>
                  <a:pt x="171450" y="149732"/>
                </a:lnTo>
                <a:lnTo>
                  <a:pt x="171450" y="154431"/>
                </a:lnTo>
                <a:lnTo>
                  <a:pt x="171450" y="159130"/>
                </a:lnTo>
                <a:lnTo>
                  <a:pt x="171195" y="163194"/>
                </a:lnTo>
                <a:lnTo>
                  <a:pt x="170814" y="166242"/>
                </a:lnTo>
                <a:lnTo>
                  <a:pt x="170433" y="169417"/>
                </a:lnTo>
                <a:lnTo>
                  <a:pt x="169799" y="171957"/>
                </a:lnTo>
                <a:lnTo>
                  <a:pt x="168910" y="173862"/>
                </a:lnTo>
                <a:lnTo>
                  <a:pt x="168148" y="175767"/>
                </a:lnTo>
                <a:lnTo>
                  <a:pt x="167131" y="177164"/>
                </a:lnTo>
                <a:lnTo>
                  <a:pt x="165862" y="177926"/>
                </a:lnTo>
                <a:lnTo>
                  <a:pt x="164592" y="178815"/>
                </a:lnTo>
                <a:lnTo>
                  <a:pt x="163194" y="179196"/>
                </a:lnTo>
                <a:lnTo>
                  <a:pt x="161798" y="179196"/>
                </a:lnTo>
                <a:lnTo>
                  <a:pt x="64896" y="179196"/>
                </a:lnTo>
                <a:lnTo>
                  <a:pt x="64896" y="269620"/>
                </a:lnTo>
                <a:lnTo>
                  <a:pt x="180339" y="269620"/>
                </a:lnTo>
                <a:lnTo>
                  <a:pt x="181863" y="269620"/>
                </a:lnTo>
                <a:lnTo>
                  <a:pt x="189992" y="290321"/>
                </a:lnTo>
                <a:lnTo>
                  <a:pt x="189992" y="295147"/>
                </a:lnTo>
                <a:lnTo>
                  <a:pt x="189992" y="299974"/>
                </a:lnTo>
                <a:lnTo>
                  <a:pt x="181863" y="320675"/>
                </a:lnTo>
                <a:lnTo>
                  <a:pt x="180339" y="320675"/>
                </a:lnTo>
                <a:lnTo>
                  <a:pt x="19304" y="320675"/>
                </a:lnTo>
                <a:lnTo>
                  <a:pt x="13843" y="320675"/>
                </a:lnTo>
                <a:lnTo>
                  <a:pt x="9270" y="319024"/>
                </a:lnTo>
                <a:lnTo>
                  <a:pt x="5461" y="315849"/>
                </a:lnTo>
                <a:lnTo>
                  <a:pt x="1777" y="312674"/>
                </a:lnTo>
                <a:lnTo>
                  <a:pt x="0" y="307339"/>
                </a:lnTo>
                <a:lnTo>
                  <a:pt x="0" y="300100"/>
                </a:lnTo>
                <a:lnTo>
                  <a:pt x="0" y="20574"/>
                </a:lnTo>
                <a:lnTo>
                  <a:pt x="0" y="13334"/>
                </a:lnTo>
                <a:lnTo>
                  <a:pt x="1777" y="8127"/>
                </a:lnTo>
                <a:lnTo>
                  <a:pt x="5461" y="4825"/>
                </a:lnTo>
                <a:lnTo>
                  <a:pt x="9270" y="1650"/>
                </a:lnTo>
                <a:lnTo>
                  <a:pt x="13843" y="0"/>
                </a:lnTo>
                <a:lnTo>
                  <a:pt x="19304" y="0"/>
                </a:lnTo>
                <a:close/>
              </a:path>
            </a:pathLst>
          </a:custGeom>
          <a:ln w="10668">
            <a:solidFill>
              <a:srgbClr val="4579B8"/>
            </a:solidFill>
          </a:ln>
        </p:spPr>
        <p:txBody>
          <a:bodyPr wrap="square" lIns="0" tIns="0" rIns="0" bIns="0" rtlCol="0"/>
          <a:lstStyle/>
          <a:p>
            <a:endParaRPr/>
          </a:p>
        </p:txBody>
      </p:sp>
      <p:sp>
        <p:nvSpPr>
          <p:cNvPr id="59" name="object 59"/>
          <p:cNvSpPr/>
          <p:nvPr/>
        </p:nvSpPr>
        <p:spPr>
          <a:xfrm>
            <a:off x="2046223" y="733933"/>
            <a:ext cx="238125" cy="322580"/>
          </a:xfrm>
          <a:custGeom>
            <a:avLst/>
            <a:gdLst/>
            <a:ahLst/>
            <a:cxnLst/>
            <a:rect l="l" t="t" r="r" b="b"/>
            <a:pathLst>
              <a:path w="238125" h="322580">
                <a:moveTo>
                  <a:pt x="19303" y="0"/>
                </a:moveTo>
                <a:lnTo>
                  <a:pt x="102234" y="0"/>
                </a:lnTo>
                <a:lnTo>
                  <a:pt x="110743" y="0"/>
                </a:lnTo>
                <a:lnTo>
                  <a:pt x="117601" y="126"/>
                </a:lnTo>
                <a:lnTo>
                  <a:pt x="156321" y="5476"/>
                </a:lnTo>
                <a:lnTo>
                  <a:pt x="193365" y="23534"/>
                </a:lnTo>
                <a:lnTo>
                  <a:pt x="218019" y="61847"/>
                </a:lnTo>
                <a:lnTo>
                  <a:pt x="221233" y="88011"/>
                </a:lnTo>
                <a:lnTo>
                  <a:pt x="220974" y="95845"/>
                </a:lnTo>
                <a:lnTo>
                  <a:pt x="208847" y="135636"/>
                </a:lnTo>
                <a:lnTo>
                  <a:pt x="179524" y="162770"/>
                </a:lnTo>
                <a:lnTo>
                  <a:pt x="159003" y="171450"/>
                </a:lnTo>
                <a:lnTo>
                  <a:pt x="163830" y="173862"/>
                </a:lnTo>
                <a:lnTo>
                  <a:pt x="184403" y="191896"/>
                </a:lnTo>
                <a:lnTo>
                  <a:pt x="188087" y="196595"/>
                </a:lnTo>
                <a:lnTo>
                  <a:pt x="204596" y="228472"/>
                </a:lnTo>
                <a:lnTo>
                  <a:pt x="231648" y="291718"/>
                </a:lnTo>
                <a:lnTo>
                  <a:pt x="237870" y="310641"/>
                </a:lnTo>
                <a:lnTo>
                  <a:pt x="237870" y="312292"/>
                </a:lnTo>
                <a:lnTo>
                  <a:pt x="237870" y="314070"/>
                </a:lnTo>
                <a:lnTo>
                  <a:pt x="232156" y="319913"/>
                </a:lnTo>
                <a:lnTo>
                  <a:pt x="229615" y="320801"/>
                </a:lnTo>
                <a:lnTo>
                  <a:pt x="226059" y="321309"/>
                </a:lnTo>
                <a:lnTo>
                  <a:pt x="221233" y="321690"/>
                </a:lnTo>
                <a:lnTo>
                  <a:pt x="216407" y="321944"/>
                </a:lnTo>
                <a:lnTo>
                  <a:pt x="209931" y="322199"/>
                </a:lnTo>
                <a:lnTo>
                  <a:pt x="201675" y="322199"/>
                </a:lnTo>
                <a:lnTo>
                  <a:pt x="194690" y="322199"/>
                </a:lnTo>
                <a:lnTo>
                  <a:pt x="170180" y="316356"/>
                </a:lnTo>
                <a:lnTo>
                  <a:pt x="169163" y="314959"/>
                </a:lnTo>
                <a:lnTo>
                  <a:pt x="168401" y="313181"/>
                </a:lnTo>
                <a:lnTo>
                  <a:pt x="167639" y="311276"/>
                </a:lnTo>
                <a:lnTo>
                  <a:pt x="138937" y="239649"/>
                </a:lnTo>
                <a:lnTo>
                  <a:pt x="117728" y="202311"/>
                </a:lnTo>
                <a:lnTo>
                  <a:pt x="113664" y="198119"/>
                </a:lnTo>
                <a:lnTo>
                  <a:pt x="109093" y="194944"/>
                </a:lnTo>
                <a:lnTo>
                  <a:pt x="103758" y="192786"/>
                </a:lnTo>
                <a:lnTo>
                  <a:pt x="98425" y="190626"/>
                </a:lnTo>
                <a:lnTo>
                  <a:pt x="92328" y="189611"/>
                </a:lnTo>
                <a:lnTo>
                  <a:pt x="85470" y="189611"/>
                </a:lnTo>
                <a:lnTo>
                  <a:pt x="65150" y="189611"/>
                </a:lnTo>
                <a:lnTo>
                  <a:pt x="65150" y="311784"/>
                </a:lnTo>
                <a:lnTo>
                  <a:pt x="65150" y="313436"/>
                </a:lnTo>
                <a:lnTo>
                  <a:pt x="64515" y="314832"/>
                </a:lnTo>
                <a:lnTo>
                  <a:pt x="63500" y="316229"/>
                </a:lnTo>
                <a:lnTo>
                  <a:pt x="62483" y="317500"/>
                </a:lnTo>
                <a:lnTo>
                  <a:pt x="60706" y="318642"/>
                </a:lnTo>
                <a:lnTo>
                  <a:pt x="58165" y="319404"/>
                </a:lnTo>
                <a:lnTo>
                  <a:pt x="55752" y="320293"/>
                </a:lnTo>
                <a:lnTo>
                  <a:pt x="52450" y="320928"/>
                </a:lnTo>
                <a:lnTo>
                  <a:pt x="48259" y="321437"/>
                </a:lnTo>
                <a:lnTo>
                  <a:pt x="44068" y="321944"/>
                </a:lnTo>
                <a:lnTo>
                  <a:pt x="38862" y="322199"/>
                </a:lnTo>
                <a:lnTo>
                  <a:pt x="32384" y="322199"/>
                </a:lnTo>
                <a:lnTo>
                  <a:pt x="26162" y="322199"/>
                </a:lnTo>
                <a:lnTo>
                  <a:pt x="6603" y="319404"/>
                </a:lnTo>
                <a:lnTo>
                  <a:pt x="4190" y="318642"/>
                </a:lnTo>
                <a:lnTo>
                  <a:pt x="2412" y="317500"/>
                </a:lnTo>
                <a:lnTo>
                  <a:pt x="1396" y="316229"/>
                </a:lnTo>
                <a:lnTo>
                  <a:pt x="381" y="314832"/>
                </a:lnTo>
                <a:lnTo>
                  <a:pt x="0" y="313436"/>
                </a:lnTo>
                <a:lnTo>
                  <a:pt x="0" y="311784"/>
                </a:lnTo>
                <a:lnTo>
                  <a:pt x="0" y="20574"/>
                </a:lnTo>
                <a:lnTo>
                  <a:pt x="0" y="13334"/>
                </a:lnTo>
                <a:lnTo>
                  <a:pt x="1777" y="8127"/>
                </a:lnTo>
                <a:lnTo>
                  <a:pt x="5461" y="4825"/>
                </a:lnTo>
                <a:lnTo>
                  <a:pt x="9270" y="1650"/>
                </a:lnTo>
                <a:lnTo>
                  <a:pt x="13843" y="0"/>
                </a:lnTo>
                <a:lnTo>
                  <a:pt x="19303" y="0"/>
                </a:lnTo>
                <a:close/>
              </a:path>
            </a:pathLst>
          </a:custGeom>
          <a:ln w="10667">
            <a:solidFill>
              <a:srgbClr val="4579B8"/>
            </a:solidFill>
          </a:ln>
        </p:spPr>
        <p:txBody>
          <a:bodyPr wrap="square" lIns="0" tIns="0" rIns="0" bIns="0" rtlCol="0"/>
          <a:lstStyle/>
          <a:p>
            <a:endParaRPr/>
          </a:p>
        </p:txBody>
      </p:sp>
      <p:sp>
        <p:nvSpPr>
          <p:cNvPr id="60" name="object 60"/>
          <p:cNvSpPr/>
          <p:nvPr/>
        </p:nvSpPr>
        <p:spPr>
          <a:xfrm>
            <a:off x="5836411" y="732916"/>
            <a:ext cx="264795" cy="323215"/>
          </a:xfrm>
          <a:custGeom>
            <a:avLst/>
            <a:gdLst/>
            <a:ahLst/>
            <a:cxnLst/>
            <a:rect l="l" t="t" r="r" b="b"/>
            <a:pathLst>
              <a:path w="264795" h="323215">
                <a:moveTo>
                  <a:pt x="235838" y="0"/>
                </a:moveTo>
                <a:lnTo>
                  <a:pt x="241426" y="0"/>
                </a:lnTo>
                <a:lnTo>
                  <a:pt x="246125" y="254"/>
                </a:lnTo>
                <a:lnTo>
                  <a:pt x="264287" y="9017"/>
                </a:lnTo>
                <a:lnTo>
                  <a:pt x="264287" y="10668"/>
                </a:lnTo>
                <a:lnTo>
                  <a:pt x="264287" y="298831"/>
                </a:lnTo>
                <a:lnTo>
                  <a:pt x="264287" y="302641"/>
                </a:lnTo>
                <a:lnTo>
                  <a:pt x="263651" y="306070"/>
                </a:lnTo>
                <a:lnTo>
                  <a:pt x="249047" y="320802"/>
                </a:lnTo>
                <a:lnTo>
                  <a:pt x="245999" y="321691"/>
                </a:lnTo>
                <a:lnTo>
                  <a:pt x="242950" y="322199"/>
                </a:lnTo>
                <a:lnTo>
                  <a:pt x="239775" y="322199"/>
                </a:lnTo>
                <a:lnTo>
                  <a:pt x="212089" y="322199"/>
                </a:lnTo>
                <a:lnTo>
                  <a:pt x="206248" y="322199"/>
                </a:lnTo>
                <a:lnTo>
                  <a:pt x="201295" y="321563"/>
                </a:lnTo>
                <a:lnTo>
                  <a:pt x="197103" y="320421"/>
                </a:lnTo>
                <a:lnTo>
                  <a:pt x="192912" y="319278"/>
                </a:lnTo>
                <a:lnTo>
                  <a:pt x="188975" y="317246"/>
                </a:lnTo>
                <a:lnTo>
                  <a:pt x="185420" y="314071"/>
                </a:lnTo>
                <a:lnTo>
                  <a:pt x="181863" y="311023"/>
                </a:lnTo>
                <a:lnTo>
                  <a:pt x="178435" y="306959"/>
                </a:lnTo>
                <a:lnTo>
                  <a:pt x="175133" y="301752"/>
                </a:lnTo>
                <a:lnTo>
                  <a:pt x="171830" y="296545"/>
                </a:lnTo>
                <a:lnTo>
                  <a:pt x="168148" y="289813"/>
                </a:lnTo>
                <a:lnTo>
                  <a:pt x="163957" y="281559"/>
                </a:lnTo>
                <a:lnTo>
                  <a:pt x="84200" y="131572"/>
                </a:lnTo>
                <a:lnTo>
                  <a:pt x="66579" y="95075"/>
                </a:lnTo>
                <a:lnTo>
                  <a:pt x="57150" y="72644"/>
                </a:lnTo>
                <a:lnTo>
                  <a:pt x="56641" y="72644"/>
                </a:lnTo>
                <a:lnTo>
                  <a:pt x="58406" y="117133"/>
                </a:lnTo>
                <a:lnTo>
                  <a:pt x="58674" y="144780"/>
                </a:lnTo>
                <a:lnTo>
                  <a:pt x="58674" y="312547"/>
                </a:lnTo>
                <a:lnTo>
                  <a:pt x="58674" y="314198"/>
                </a:lnTo>
                <a:lnTo>
                  <a:pt x="52577" y="320294"/>
                </a:lnTo>
                <a:lnTo>
                  <a:pt x="50418" y="321183"/>
                </a:lnTo>
                <a:lnTo>
                  <a:pt x="47371" y="321945"/>
                </a:lnTo>
                <a:lnTo>
                  <a:pt x="43561" y="322453"/>
                </a:lnTo>
                <a:lnTo>
                  <a:pt x="39750" y="322961"/>
                </a:lnTo>
                <a:lnTo>
                  <a:pt x="34925" y="323215"/>
                </a:lnTo>
                <a:lnTo>
                  <a:pt x="28955" y="323215"/>
                </a:lnTo>
                <a:lnTo>
                  <a:pt x="23113" y="323215"/>
                </a:lnTo>
                <a:lnTo>
                  <a:pt x="5587" y="320294"/>
                </a:lnTo>
                <a:lnTo>
                  <a:pt x="3428" y="319405"/>
                </a:lnTo>
                <a:lnTo>
                  <a:pt x="2032" y="318262"/>
                </a:lnTo>
                <a:lnTo>
                  <a:pt x="1142" y="316992"/>
                </a:lnTo>
                <a:lnTo>
                  <a:pt x="380" y="315722"/>
                </a:lnTo>
                <a:lnTo>
                  <a:pt x="0" y="314198"/>
                </a:lnTo>
                <a:lnTo>
                  <a:pt x="0" y="312547"/>
                </a:lnTo>
                <a:lnTo>
                  <a:pt x="0" y="24384"/>
                </a:lnTo>
                <a:lnTo>
                  <a:pt x="0" y="16510"/>
                </a:lnTo>
                <a:lnTo>
                  <a:pt x="2159" y="10795"/>
                </a:lnTo>
                <a:lnTo>
                  <a:pt x="6730" y="6858"/>
                </a:lnTo>
                <a:lnTo>
                  <a:pt x="11302" y="2921"/>
                </a:lnTo>
                <a:lnTo>
                  <a:pt x="16890" y="1016"/>
                </a:lnTo>
                <a:lnTo>
                  <a:pt x="23495" y="1016"/>
                </a:lnTo>
                <a:lnTo>
                  <a:pt x="58420" y="1016"/>
                </a:lnTo>
                <a:lnTo>
                  <a:pt x="64642" y="1016"/>
                </a:lnTo>
                <a:lnTo>
                  <a:pt x="69976" y="1524"/>
                </a:lnTo>
                <a:lnTo>
                  <a:pt x="74295" y="2667"/>
                </a:lnTo>
                <a:lnTo>
                  <a:pt x="78612" y="3683"/>
                </a:lnTo>
                <a:lnTo>
                  <a:pt x="82423" y="5461"/>
                </a:lnTo>
                <a:lnTo>
                  <a:pt x="85851" y="8000"/>
                </a:lnTo>
                <a:lnTo>
                  <a:pt x="89153" y="10413"/>
                </a:lnTo>
                <a:lnTo>
                  <a:pt x="104521" y="34544"/>
                </a:lnTo>
                <a:lnTo>
                  <a:pt x="167004" y="151637"/>
                </a:lnTo>
                <a:lnTo>
                  <a:pt x="170561" y="158750"/>
                </a:lnTo>
                <a:lnTo>
                  <a:pt x="174243" y="165735"/>
                </a:lnTo>
                <a:lnTo>
                  <a:pt x="177673" y="172593"/>
                </a:lnTo>
                <a:lnTo>
                  <a:pt x="181228" y="179450"/>
                </a:lnTo>
                <a:lnTo>
                  <a:pt x="184658" y="186309"/>
                </a:lnTo>
                <a:lnTo>
                  <a:pt x="187960" y="193167"/>
                </a:lnTo>
                <a:lnTo>
                  <a:pt x="191262" y="200025"/>
                </a:lnTo>
                <a:lnTo>
                  <a:pt x="194563" y="206756"/>
                </a:lnTo>
                <a:lnTo>
                  <a:pt x="197738" y="213360"/>
                </a:lnTo>
                <a:lnTo>
                  <a:pt x="200787" y="219963"/>
                </a:lnTo>
                <a:lnTo>
                  <a:pt x="203835" y="226568"/>
                </a:lnTo>
                <a:lnTo>
                  <a:pt x="206883" y="233172"/>
                </a:lnTo>
                <a:lnTo>
                  <a:pt x="207137" y="233172"/>
                </a:lnTo>
                <a:lnTo>
                  <a:pt x="206779" y="224410"/>
                </a:lnTo>
                <a:lnTo>
                  <a:pt x="206470" y="215471"/>
                </a:lnTo>
                <a:lnTo>
                  <a:pt x="205636" y="169779"/>
                </a:lnTo>
                <a:lnTo>
                  <a:pt x="205612" y="161162"/>
                </a:lnTo>
                <a:lnTo>
                  <a:pt x="205612" y="10668"/>
                </a:lnTo>
                <a:lnTo>
                  <a:pt x="205612" y="9017"/>
                </a:lnTo>
                <a:lnTo>
                  <a:pt x="212089" y="2794"/>
                </a:lnTo>
                <a:lnTo>
                  <a:pt x="214375" y="1778"/>
                </a:lnTo>
                <a:lnTo>
                  <a:pt x="217424" y="1143"/>
                </a:lnTo>
                <a:lnTo>
                  <a:pt x="221234" y="635"/>
                </a:lnTo>
                <a:lnTo>
                  <a:pt x="225043" y="254"/>
                </a:lnTo>
                <a:lnTo>
                  <a:pt x="229870" y="0"/>
                </a:lnTo>
                <a:lnTo>
                  <a:pt x="235838" y="0"/>
                </a:lnTo>
                <a:close/>
              </a:path>
            </a:pathLst>
          </a:custGeom>
          <a:ln w="10668">
            <a:solidFill>
              <a:srgbClr val="4579B8"/>
            </a:solidFill>
          </a:ln>
        </p:spPr>
        <p:txBody>
          <a:bodyPr wrap="square" lIns="0" tIns="0" rIns="0" bIns="0" rtlCol="0"/>
          <a:lstStyle/>
          <a:p>
            <a:endParaRPr/>
          </a:p>
        </p:txBody>
      </p:sp>
      <p:sp>
        <p:nvSpPr>
          <p:cNvPr id="61" name="object 61"/>
          <p:cNvSpPr/>
          <p:nvPr/>
        </p:nvSpPr>
        <p:spPr>
          <a:xfrm>
            <a:off x="5252720" y="732916"/>
            <a:ext cx="264795" cy="323215"/>
          </a:xfrm>
          <a:custGeom>
            <a:avLst/>
            <a:gdLst/>
            <a:ahLst/>
            <a:cxnLst/>
            <a:rect l="l" t="t" r="r" b="b"/>
            <a:pathLst>
              <a:path w="264795" h="323215">
                <a:moveTo>
                  <a:pt x="235838" y="0"/>
                </a:moveTo>
                <a:lnTo>
                  <a:pt x="241426" y="0"/>
                </a:lnTo>
                <a:lnTo>
                  <a:pt x="246125" y="254"/>
                </a:lnTo>
                <a:lnTo>
                  <a:pt x="264287" y="9017"/>
                </a:lnTo>
                <a:lnTo>
                  <a:pt x="264287" y="10668"/>
                </a:lnTo>
                <a:lnTo>
                  <a:pt x="264287" y="298831"/>
                </a:lnTo>
                <a:lnTo>
                  <a:pt x="264287" y="302641"/>
                </a:lnTo>
                <a:lnTo>
                  <a:pt x="263651" y="306070"/>
                </a:lnTo>
                <a:lnTo>
                  <a:pt x="242950" y="322199"/>
                </a:lnTo>
                <a:lnTo>
                  <a:pt x="239775" y="322199"/>
                </a:lnTo>
                <a:lnTo>
                  <a:pt x="212089" y="322199"/>
                </a:lnTo>
                <a:lnTo>
                  <a:pt x="206247" y="322199"/>
                </a:lnTo>
                <a:lnTo>
                  <a:pt x="201294" y="321563"/>
                </a:lnTo>
                <a:lnTo>
                  <a:pt x="197103" y="320421"/>
                </a:lnTo>
                <a:lnTo>
                  <a:pt x="192912" y="319278"/>
                </a:lnTo>
                <a:lnTo>
                  <a:pt x="188975" y="317246"/>
                </a:lnTo>
                <a:lnTo>
                  <a:pt x="185419" y="314071"/>
                </a:lnTo>
                <a:lnTo>
                  <a:pt x="181863" y="311023"/>
                </a:lnTo>
                <a:lnTo>
                  <a:pt x="163956" y="281559"/>
                </a:lnTo>
                <a:lnTo>
                  <a:pt x="84200" y="131572"/>
                </a:lnTo>
                <a:lnTo>
                  <a:pt x="66579" y="95075"/>
                </a:lnTo>
                <a:lnTo>
                  <a:pt x="57150" y="72644"/>
                </a:lnTo>
                <a:lnTo>
                  <a:pt x="56641" y="72644"/>
                </a:lnTo>
                <a:lnTo>
                  <a:pt x="58406" y="117133"/>
                </a:lnTo>
                <a:lnTo>
                  <a:pt x="58674" y="144780"/>
                </a:lnTo>
                <a:lnTo>
                  <a:pt x="58674" y="312547"/>
                </a:lnTo>
                <a:lnTo>
                  <a:pt x="58674" y="314198"/>
                </a:lnTo>
                <a:lnTo>
                  <a:pt x="52577" y="320294"/>
                </a:lnTo>
                <a:lnTo>
                  <a:pt x="50418" y="321183"/>
                </a:lnTo>
                <a:lnTo>
                  <a:pt x="47370" y="321945"/>
                </a:lnTo>
                <a:lnTo>
                  <a:pt x="43560" y="322453"/>
                </a:lnTo>
                <a:lnTo>
                  <a:pt x="39750" y="322961"/>
                </a:lnTo>
                <a:lnTo>
                  <a:pt x="34925" y="323215"/>
                </a:lnTo>
                <a:lnTo>
                  <a:pt x="28955" y="323215"/>
                </a:lnTo>
                <a:lnTo>
                  <a:pt x="23113" y="323215"/>
                </a:lnTo>
                <a:lnTo>
                  <a:pt x="5587" y="320294"/>
                </a:lnTo>
                <a:lnTo>
                  <a:pt x="3428" y="319405"/>
                </a:lnTo>
                <a:lnTo>
                  <a:pt x="2031" y="318262"/>
                </a:lnTo>
                <a:lnTo>
                  <a:pt x="1142" y="316992"/>
                </a:lnTo>
                <a:lnTo>
                  <a:pt x="380" y="315722"/>
                </a:lnTo>
                <a:lnTo>
                  <a:pt x="0" y="314198"/>
                </a:lnTo>
                <a:lnTo>
                  <a:pt x="0" y="312547"/>
                </a:lnTo>
                <a:lnTo>
                  <a:pt x="0" y="24384"/>
                </a:lnTo>
                <a:lnTo>
                  <a:pt x="0" y="16510"/>
                </a:lnTo>
                <a:lnTo>
                  <a:pt x="2158" y="10795"/>
                </a:lnTo>
                <a:lnTo>
                  <a:pt x="6730" y="6858"/>
                </a:lnTo>
                <a:lnTo>
                  <a:pt x="11302" y="2921"/>
                </a:lnTo>
                <a:lnTo>
                  <a:pt x="16890" y="1016"/>
                </a:lnTo>
                <a:lnTo>
                  <a:pt x="23494" y="1016"/>
                </a:lnTo>
                <a:lnTo>
                  <a:pt x="58419" y="1016"/>
                </a:lnTo>
                <a:lnTo>
                  <a:pt x="64642" y="1016"/>
                </a:lnTo>
                <a:lnTo>
                  <a:pt x="69976" y="1524"/>
                </a:lnTo>
                <a:lnTo>
                  <a:pt x="74294" y="2667"/>
                </a:lnTo>
                <a:lnTo>
                  <a:pt x="78612" y="3683"/>
                </a:lnTo>
                <a:lnTo>
                  <a:pt x="82422" y="5461"/>
                </a:lnTo>
                <a:lnTo>
                  <a:pt x="85851" y="8000"/>
                </a:lnTo>
                <a:lnTo>
                  <a:pt x="89153" y="10413"/>
                </a:lnTo>
                <a:lnTo>
                  <a:pt x="104520" y="34544"/>
                </a:lnTo>
                <a:lnTo>
                  <a:pt x="167004" y="151637"/>
                </a:lnTo>
                <a:lnTo>
                  <a:pt x="170560" y="158750"/>
                </a:lnTo>
                <a:lnTo>
                  <a:pt x="174243" y="165735"/>
                </a:lnTo>
                <a:lnTo>
                  <a:pt x="177672" y="172593"/>
                </a:lnTo>
                <a:lnTo>
                  <a:pt x="181228" y="179450"/>
                </a:lnTo>
                <a:lnTo>
                  <a:pt x="184657" y="186309"/>
                </a:lnTo>
                <a:lnTo>
                  <a:pt x="187959" y="193167"/>
                </a:lnTo>
                <a:lnTo>
                  <a:pt x="191262" y="200025"/>
                </a:lnTo>
                <a:lnTo>
                  <a:pt x="194563" y="206756"/>
                </a:lnTo>
                <a:lnTo>
                  <a:pt x="197738" y="213360"/>
                </a:lnTo>
                <a:lnTo>
                  <a:pt x="200787" y="219963"/>
                </a:lnTo>
                <a:lnTo>
                  <a:pt x="203834" y="226568"/>
                </a:lnTo>
                <a:lnTo>
                  <a:pt x="206882" y="233172"/>
                </a:lnTo>
                <a:lnTo>
                  <a:pt x="207137" y="233172"/>
                </a:lnTo>
                <a:lnTo>
                  <a:pt x="206779" y="224410"/>
                </a:lnTo>
                <a:lnTo>
                  <a:pt x="206470" y="215471"/>
                </a:lnTo>
                <a:lnTo>
                  <a:pt x="205636" y="169779"/>
                </a:lnTo>
                <a:lnTo>
                  <a:pt x="205612" y="161162"/>
                </a:lnTo>
                <a:lnTo>
                  <a:pt x="205612" y="10668"/>
                </a:lnTo>
                <a:lnTo>
                  <a:pt x="205612" y="9017"/>
                </a:lnTo>
                <a:lnTo>
                  <a:pt x="212089" y="2794"/>
                </a:lnTo>
                <a:lnTo>
                  <a:pt x="214375" y="1778"/>
                </a:lnTo>
                <a:lnTo>
                  <a:pt x="217424" y="1143"/>
                </a:lnTo>
                <a:lnTo>
                  <a:pt x="221233" y="635"/>
                </a:lnTo>
                <a:lnTo>
                  <a:pt x="225043" y="254"/>
                </a:lnTo>
                <a:lnTo>
                  <a:pt x="229869" y="0"/>
                </a:lnTo>
                <a:lnTo>
                  <a:pt x="235838" y="0"/>
                </a:lnTo>
                <a:close/>
              </a:path>
            </a:pathLst>
          </a:custGeom>
          <a:ln w="10668">
            <a:solidFill>
              <a:srgbClr val="4579B8"/>
            </a:solidFill>
          </a:ln>
        </p:spPr>
        <p:txBody>
          <a:bodyPr wrap="square" lIns="0" tIns="0" rIns="0" bIns="0" rtlCol="0"/>
          <a:lstStyle/>
          <a:p>
            <a:endParaRPr/>
          </a:p>
        </p:txBody>
      </p:sp>
      <p:sp>
        <p:nvSpPr>
          <p:cNvPr id="62" name="object 62"/>
          <p:cNvSpPr/>
          <p:nvPr/>
        </p:nvSpPr>
        <p:spPr>
          <a:xfrm>
            <a:off x="6596760" y="732408"/>
            <a:ext cx="295910" cy="323850"/>
          </a:xfrm>
          <a:custGeom>
            <a:avLst/>
            <a:gdLst/>
            <a:ahLst/>
            <a:cxnLst/>
            <a:rect l="l" t="t" r="r" b="b"/>
            <a:pathLst>
              <a:path w="295909" h="323850">
                <a:moveTo>
                  <a:pt x="145288" y="0"/>
                </a:moveTo>
                <a:lnTo>
                  <a:pt x="154940" y="0"/>
                </a:lnTo>
                <a:lnTo>
                  <a:pt x="162814" y="126"/>
                </a:lnTo>
                <a:lnTo>
                  <a:pt x="168529" y="380"/>
                </a:lnTo>
                <a:lnTo>
                  <a:pt x="174371" y="635"/>
                </a:lnTo>
                <a:lnTo>
                  <a:pt x="178816" y="1269"/>
                </a:lnTo>
                <a:lnTo>
                  <a:pt x="181991" y="2158"/>
                </a:lnTo>
                <a:lnTo>
                  <a:pt x="185293" y="3048"/>
                </a:lnTo>
                <a:lnTo>
                  <a:pt x="192532" y="13715"/>
                </a:lnTo>
                <a:lnTo>
                  <a:pt x="291719" y="297941"/>
                </a:lnTo>
                <a:lnTo>
                  <a:pt x="293624" y="303911"/>
                </a:lnTo>
                <a:lnTo>
                  <a:pt x="294894" y="308610"/>
                </a:lnTo>
                <a:lnTo>
                  <a:pt x="295402" y="312038"/>
                </a:lnTo>
                <a:lnTo>
                  <a:pt x="295910" y="315467"/>
                </a:lnTo>
                <a:lnTo>
                  <a:pt x="295275" y="318135"/>
                </a:lnTo>
                <a:lnTo>
                  <a:pt x="293370" y="319786"/>
                </a:lnTo>
                <a:lnTo>
                  <a:pt x="291592" y="321563"/>
                </a:lnTo>
                <a:lnTo>
                  <a:pt x="288417" y="322706"/>
                </a:lnTo>
                <a:lnTo>
                  <a:pt x="283718" y="323088"/>
                </a:lnTo>
                <a:lnTo>
                  <a:pt x="279146" y="323468"/>
                </a:lnTo>
                <a:lnTo>
                  <a:pt x="272796" y="323723"/>
                </a:lnTo>
                <a:lnTo>
                  <a:pt x="264668" y="323723"/>
                </a:lnTo>
                <a:lnTo>
                  <a:pt x="256286" y="323723"/>
                </a:lnTo>
                <a:lnTo>
                  <a:pt x="249682" y="323595"/>
                </a:lnTo>
                <a:lnTo>
                  <a:pt x="244983" y="323341"/>
                </a:lnTo>
                <a:lnTo>
                  <a:pt x="240284" y="323088"/>
                </a:lnTo>
                <a:lnTo>
                  <a:pt x="226568" y="313563"/>
                </a:lnTo>
                <a:lnTo>
                  <a:pt x="204978" y="249046"/>
                </a:lnTo>
                <a:lnTo>
                  <a:pt x="84582" y="249046"/>
                </a:lnTo>
                <a:lnTo>
                  <a:pt x="64262" y="311785"/>
                </a:lnTo>
                <a:lnTo>
                  <a:pt x="63500" y="314070"/>
                </a:lnTo>
                <a:lnTo>
                  <a:pt x="62738" y="316102"/>
                </a:lnTo>
                <a:lnTo>
                  <a:pt x="61595" y="317626"/>
                </a:lnTo>
                <a:lnTo>
                  <a:pt x="60579" y="319150"/>
                </a:lnTo>
                <a:lnTo>
                  <a:pt x="36068" y="323723"/>
                </a:lnTo>
                <a:lnTo>
                  <a:pt x="29083" y="323723"/>
                </a:lnTo>
                <a:lnTo>
                  <a:pt x="21463" y="323723"/>
                </a:lnTo>
                <a:lnTo>
                  <a:pt x="2286" y="319404"/>
                </a:lnTo>
                <a:lnTo>
                  <a:pt x="635" y="317500"/>
                </a:lnTo>
                <a:lnTo>
                  <a:pt x="0" y="314705"/>
                </a:lnTo>
                <a:lnTo>
                  <a:pt x="508" y="311276"/>
                </a:lnTo>
                <a:lnTo>
                  <a:pt x="1016" y="307848"/>
                </a:lnTo>
                <a:lnTo>
                  <a:pt x="103124" y="12953"/>
                </a:lnTo>
                <a:lnTo>
                  <a:pt x="124968" y="380"/>
                </a:lnTo>
                <a:lnTo>
                  <a:pt x="130048" y="126"/>
                </a:lnTo>
                <a:lnTo>
                  <a:pt x="136779" y="0"/>
                </a:lnTo>
                <a:lnTo>
                  <a:pt x="145288" y="0"/>
                </a:lnTo>
                <a:close/>
              </a:path>
            </a:pathLst>
          </a:custGeom>
          <a:ln w="10668">
            <a:solidFill>
              <a:srgbClr val="4579B8"/>
            </a:solidFill>
          </a:ln>
        </p:spPr>
        <p:txBody>
          <a:bodyPr wrap="square" lIns="0" tIns="0" rIns="0" bIns="0" rtlCol="0"/>
          <a:lstStyle/>
          <a:p>
            <a:endParaRPr/>
          </a:p>
        </p:txBody>
      </p:sp>
      <p:sp>
        <p:nvSpPr>
          <p:cNvPr id="63" name="object 63"/>
          <p:cNvSpPr/>
          <p:nvPr/>
        </p:nvSpPr>
        <p:spPr>
          <a:xfrm>
            <a:off x="6490208" y="732408"/>
            <a:ext cx="65405" cy="323850"/>
          </a:xfrm>
          <a:custGeom>
            <a:avLst/>
            <a:gdLst/>
            <a:ahLst/>
            <a:cxnLst/>
            <a:rect l="l" t="t" r="r" b="b"/>
            <a:pathLst>
              <a:path w="65404" h="323850">
                <a:moveTo>
                  <a:pt x="32638" y="0"/>
                </a:moveTo>
                <a:lnTo>
                  <a:pt x="39115" y="0"/>
                </a:lnTo>
                <a:lnTo>
                  <a:pt x="44322" y="253"/>
                </a:lnTo>
                <a:lnTo>
                  <a:pt x="48513" y="762"/>
                </a:lnTo>
                <a:lnTo>
                  <a:pt x="52577" y="1269"/>
                </a:lnTo>
                <a:lnTo>
                  <a:pt x="55880" y="1904"/>
                </a:lnTo>
                <a:lnTo>
                  <a:pt x="58419" y="2793"/>
                </a:lnTo>
                <a:lnTo>
                  <a:pt x="60960" y="3555"/>
                </a:lnTo>
                <a:lnTo>
                  <a:pt x="62611" y="4699"/>
                </a:lnTo>
                <a:lnTo>
                  <a:pt x="63753" y="5968"/>
                </a:lnTo>
                <a:lnTo>
                  <a:pt x="64769" y="7365"/>
                </a:lnTo>
                <a:lnTo>
                  <a:pt x="65405" y="8762"/>
                </a:lnTo>
                <a:lnTo>
                  <a:pt x="65405" y="10413"/>
                </a:lnTo>
                <a:lnTo>
                  <a:pt x="65405" y="313308"/>
                </a:lnTo>
                <a:lnTo>
                  <a:pt x="65405" y="314960"/>
                </a:lnTo>
                <a:lnTo>
                  <a:pt x="64769" y="316356"/>
                </a:lnTo>
                <a:lnTo>
                  <a:pt x="63753" y="317753"/>
                </a:lnTo>
                <a:lnTo>
                  <a:pt x="62611" y="319024"/>
                </a:lnTo>
                <a:lnTo>
                  <a:pt x="60960" y="320166"/>
                </a:lnTo>
                <a:lnTo>
                  <a:pt x="58419" y="320928"/>
                </a:lnTo>
                <a:lnTo>
                  <a:pt x="55880" y="321817"/>
                </a:lnTo>
                <a:lnTo>
                  <a:pt x="52577" y="322452"/>
                </a:lnTo>
                <a:lnTo>
                  <a:pt x="48513" y="322961"/>
                </a:lnTo>
                <a:lnTo>
                  <a:pt x="44322" y="323468"/>
                </a:lnTo>
                <a:lnTo>
                  <a:pt x="39115" y="323723"/>
                </a:lnTo>
                <a:lnTo>
                  <a:pt x="32638" y="323723"/>
                </a:lnTo>
                <a:lnTo>
                  <a:pt x="26415" y="323723"/>
                </a:lnTo>
                <a:lnTo>
                  <a:pt x="6857" y="320928"/>
                </a:lnTo>
                <a:lnTo>
                  <a:pt x="4444" y="320166"/>
                </a:lnTo>
                <a:lnTo>
                  <a:pt x="2666" y="319024"/>
                </a:lnTo>
                <a:lnTo>
                  <a:pt x="1524" y="317753"/>
                </a:lnTo>
                <a:lnTo>
                  <a:pt x="507" y="316356"/>
                </a:lnTo>
                <a:lnTo>
                  <a:pt x="0" y="314960"/>
                </a:lnTo>
                <a:lnTo>
                  <a:pt x="0" y="313308"/>
                </a:lnTo>
                <a:lnTo>
                  <a:pt x="0" y="10413"/>
                </a:lnTo>
                <a:lnTo>
                  <a:pt x="0" y="8762"/>
                </a:lnTo>
                <a:lnTo>
                  <a:pt x="507" y="7365"/>
                </a:lnTo>
                <a:lnTo>
                  <a:pt x="1524" y="5968"/>
                </a:lnTo>
                <a:lnTo>
                  <a:pt x="2666" y="4699"/>
                </a:lnTo>
                <a:lnTo>
                  <a:pt x="4444" y="3555"/>
                </a:lnTo>
                <a:lnTo>
                  <a:pt x="6984" y="2793"/>
                </a:lnTo>
                <a:lnTo>
                  <a:pt x="9525" y="1904"/>
                </a:lnTo>
                <a:lnTo>
                  <a:pt x="12953" y="1269"/>
                </a:lnTo>
                <a:lnTo>
                  <a:pt x="17017" y="762"/>
                </a:lnTo>
                <a:lnTo>
                  <a:pt x="21209" y="253"/>
                </a:lnTo>
                <a:lnTo>
                  <a:pt x="26415" y="0"/>
                </a:lnTo>
                <a:lnTo>
                  <a:pt x="32638" y="0"/>
                </a:lnTo>
                <a:close/>
              </a:path>
            </a:pathLst>
          </a:custGeom>
          <a:ln w="10668">
            <a:solidFill>
              <a:srgbClr val="4579B8"/>
            </a:solidFill>
          </a:ln>
        </p:spPr>
        <p:txBody>
          <a:bodyPr wrap="square" lIns="0" tIns="0" rIns="0" bIns="0" rtlCol="0"/>
          <a:lstStyle/>
          <a:p>
            <a:endParaRPr/>
          </a:p>
        </p:txBody>
      </p:sp>
      <p:sp>
        <p:nvSpPr>
          <p:cNvPr id="64" name="object 64"/>
          <p:cNvSpPr/>
          <p:nvPr/>
        </p:nvSpPr>
        <p:spPr>
          <a:xfrm>
            <a:off x="5700776" y="732408"/>
            <a:ext cx="65405" cy="323850"/>
          </a:xfrm>
          <a:custGeom>
            <a:avLst/>
            <a:gdLst/>
            <a:ahLst/>
            <a:cxnLst/>
            <a:rect l="l" t="t" r="r" b="b"/>
            <a:pathLst>
              <a:path w="65404" h="323850">
                <a:moveTo>
                  <a:pt x="32638" y="0"/>
                </a:moveTo>
                <a:lnTo>
                  <a:pt x="39115" y="0"/>
                </a:lnTo>
                <a:lnTo>
                  <a:pt x="44323" y="253"/>
                </a:lnTo>
                <a:lnTo>
                  <a:pt x="48513" y="762"/>
                </a:lnTo>
                <a:lnTo>
                  <a:pt x="52577" y="1269"/>
                </a:lnTo>
                <a:lnTo>
                  <a:pt x="55879" y="1904"/>
                </a:lnTo>
                <a:lnTo>
                  <a:pt x="58420" y="2793"/>
                </a:lnTo>
                <a:lnTo>
                  <a:pt x="60960" y="3555"/>
                </a:lnTo>
                <a:lnTo>
                  <a:pt x="62737" y="4699"/>
                </a:lnTo>
                <a:lnTo>
                  <a:pt x="63753" y="5968"/>
                </a:lnTo>
                <a:lnTo>
                  <a:pt x="64770" y="7365"/>
                </a:lnTo>
                <a:lnTo>
                  <a:pt x="65404" y="8762"/>
                </a:lnTo>
                <a:lnTo>
                  <a:pt x="65404" y="10413"/>
                </a:lnTo>
                <a:lnTo>
                  <a:pt x="65404" y="313308"/>
                </a:lnTo>
                <a:lnTo>
                  <a:pt x="65404" y="314960"/>
                </a:lnTo>
                <a:lnTo>
                  <a:pt x="64770" y="316356"/>
                </a:lnTo>
                <a:lnTo>
                  <a:pt x="63753" y="317753"/>
                </a:lnTo>
                <a:lnTo>
                  <a:pt x="62737" y="319024"/>
                </a:lnTo>
                <a:lnTo>
                  <a:pt x="60960" y="320166"/>
                </a:lnTo>
                <a:lnTo>
                  <a:pt x="58420" y="320928"/>
                </a:lnTo>
                <a:lnTo>
                  <a:pt x="55879" y="321817"/>
                </a:lnTo>
                <a:lnTo>
                  <a:pt x="52577" y="322452"/>
                </a:lnTo>
                <a:lnTo>
                  <a:pt x="48513" y="322961"/>
                </a:lnTo>
                <a:lnTo>
                  <a:pt x="44323" y="323468"/>
                </a:lnTo>
                <a:lnTo>
                  <a:pt x="39115" y="323723"/>
                </a:lnTo>
                <a:lnTo>
                  <a:pt x="32638" y="323723"/>
                </a:lnTo>
                <a:lnTo>
                  <a:pt x="26415" y="323723"/>
                </a:lnTo>
                <a:lnTo>
                  <a:pt x="6858" y="320928"/>
                </a:lnTo>
                <a:lnTo>
                  <a:pt x="4445" y="320166"/>
                </a:lnTo>
                <a:lnTo>
                  <a:pt x="2666" y="319024"/>
                </a:lnTo>
                <a:lnTo>
                  <a:pt x="1524" y="317753"/>
                </a:lnTo>
                <a:lnTo>
                  <a:pt x="508" y="316356"/>
                </a:lnTo>
                <a:lnTo>
                  <a:pt x="0" y="314960"/>
                </a:lnTo>
                <a:lnTo>
                  <a:pt x="0" y="313308"/>
                </a:lnTo>
                <a:lnTo>
                  <a:pt x="0" y="10413"/>
                </a:lnTo>
                <a:lnTo>
                  <a:pt x="0" y="8762"/>
                </a:lnTo>
                <a:lnTo>
                  <a:pt x="508" y="7365"/>
                </a:lnTo>
                <a:lnTo>
                  <a:pt x="1524" y="5968"/>
                </a:lnTo>
                <a:lnTo>
                  <a:pt x="2666" y="4699"/>
                </a:lnTo>
                <a:lnTo>
                  <a:pt x="4445" y="3555"/>
                </a:lnTo>
                <a:lnTo>
                  <a:pt x="6985" y="2793"/>
                </a:lnTo>
                <a:lnTo>
                  <a:pt x="9525" y="1904"/>
                </a:lnTo>
                <a:lnTo>
                  <a:pt x="12953" y="1269"/>
                </a:lnTo>
                <a:lnTo>
                  <a:pt x="17018" y="762"/>
                </a:lnTo>
                <a:lnTo>
                  <a:pt x="21209" y="253"/>
                </a:lnTo>
                <a:lnTo>
                  <a:pt x="26415" y="0"/>
                </a:lnTo>
                <a:lnTo>
                  <a:pt x="32638" y="0"/>
                </a:lnTo>
                <a:close/>
              </a:path>
            </a:pathLst>
          </a:custGeom>
          <a:ln w="10667">
            <a:solidFill>
              <a:srgbClr val="4579B8"/>
            </a:solidFill>
          </a:ln>
        </p:spPr>
        <p:txBody>
          <a:bodyPr wrap="square" lIns="0" tIns="0" rIns="0" bIns="0" rtlCol="0"/>
          <a:lstStyle/>
          <a:p>
            <a:endParaRPr/>
          </a:p>
        </p:txBody>
      </p:sp>
      <p:sp>
        <p:nvSpPr>
          <p:cNvPr id="65" name="object 65"/>
          <p:cNvSpPr/>
          <p:nvPr/>
        </p:nvSpPr>
        <p:spPr>
          <a:xfrm>
            <a:off x="5117084" y="732408"/>
            <a:ext cx="65405" cy="323850"/>
          </a:xfrm>
          <a:custGeom>
            <a:avLst/>
            <a:gdLst/>
            <a:ahLst/>
            <a:cxnLst/>
            <a:rect l="l" t="t" r="r" b="b"/>
            <a:pathLst>
              <a:path w="65404" h="323850">
                <a:moveTo>
                  <a:pt x="32638" y="0"/>
                </a:moveTo>
                <a:lnTo>
                  <a:pt x="39115" y="0"/>
                </a:lnTo>
                <a:lnTo>
                  <a:pt x="44323" y="253"/>
                </a:lnTo>
                <a:lnTo>
                  <a:pt x="48513" y="762"/>
                </a:lnTo>
                <a:lnTo>
                  <a:pt x="52577" y="1269"/>
                </a:lnTo>
                <a:lnTo>
                  <a:pt x="55879" y="1904"/>
                </a:lnTo>
                <a:lnTo>
                  <a:pt x="58419" y="2793"/>
                </a:lnTo>
                <a:lnTo>
                  <a:pt x="60960" y="3555"/>
                </a:lnTo>
                <a:lnTo>
                  <a:pt x="62737" y="4699"/>
                </a:lnTo>
                <a:lnTo>
                  <a:pt x="63753" y="5968"/>
                </a:lnTo>
                <a:lnTo>
                  <a:pt x="64769" y="7365"/>
                </a:lnTo>
                <a:lnTo>
                  <a:pt x="65404" y="8762"/>
                </a:lnTo>
                <a:lnTo>
                  <a:pt x="65404" y="10413"/>
                </a:lnTo>
                <a:lnTo>
                  <a:pt x="65404" y="313308"/>
                </a:lnTo>
                <a:lnTo>
                  <a:pt x="65404" y="314960"/>
                </a:lnTo>
                <a:lnTo>
                  <a:pt x="64769" y="316356"/>
                </a:lnTo>
                <a:lnTo>
                  <a:pt x="63753" y="317753"/>
                </a:lnTo>
                <a:lnTo>
                  <a:pt x="62737" y="319024"/>
                </a:lnTo>
                <a:lnTo>
                  <a:pt x="60960" y="320166"/>
                </a:lnTo>
                <a:lnTo>
                  <a:pt x="58419" y="320928"/>
                </a:lnTo>
                <a:lnTo>
                  <a:pt x="55879" y="321817"/>
                </a:lnTo>
                <a:lnTo>
                  <a:pt x="52577" y="322452"/>
                </a:lnTo>
                <a:lnTo>
                  <a:pt x="48513" y="322961"/>
                </a:lnTo>
                <a:lnTo>
                  <a:pt x="44323" y="323468"/>
                </a:lnTo>
                <a:lnTo>
                  <a:pt x="39115" y="323723"/>
                </a:lnTo>
                <a:lnTo>
                  <a:pt x="32638" y="323723"/>
                </a:lnTo>
                <a:lnTo>
                  <a:pt x="26415" y="323723"/>
                </a:lnTo>
                <a:lnTo>
                  <a:pt x="6857" y="320928"/>
                </a:lnTo>
                <a:lnTo>
                  <a:pt x="4444" y="320166"/>
                </a:lnTo>
                <a:lnTo>
                  <a:pt x="2666" y="319024"/>
                </a:lnTo>
                <a:lnTo>
                  <a:pt x="1524" y="317753"/>
                </a:lnTo>
                <a:lnTo>
                  <a:pt x="507" y="316356"/>
                </a:lnTo>
                <a:lnTo>
                  <a:pt x="0" y="314960"/>
                </a:lnTo>
                <a:lnTo>
                  <a:pt x="0" y="313308"/>
                </a:lnTo>
                <a:lnTo>
                  <a:pt x="0" y="10413"/>
                </a:lnTo>
                <a:lnTo>
                  <a:pt x="0" y="8762"/>
                </a:lnTo>
                <a:lnTo>
                  <a:pt x="507" y="7365"/>
                </a:lnTo>
                <a:lnTo>
                  <a:pt x="1524" y="5968"/>
                </a:lnTo>
                <a:lnTo>
                  <a:pt x="2666" y="4699"/>
                </a:lnTo>
                <a:lnTo>
                  <a:pt x="4444" y="3555"/>
                </a:lnTo>
                <a:lnTo>
                  <a:pt x="6985" y="2793"/>
                </a:lnTo>
                <a:lnTo>
                  <a:pt x="9525" y="1904"/>
                </a:lnTo>
                <a:lnTo>
                  <a:pt x="12953" y="1269"/>
                </a:lnTo>
                <a:lnTo>
                  <a:pt x="17017" y="762"/>
                </a:lnTo>
                <a:lnTo>
                  <a:pt x="21208" y="253"/>
                </a:lnTo>
                <a:lnTo>
                  <a:pt x="26415" y="0"/>
                </a:lnTo>
                <a:lnTo>
                  <a:pt x="32638" y="0"/>
                </a:lnTo>
                <a:close/>
              </a:path>
            </a:pathLst>
          </a:custGeom>
          <a:ln w="10667">
            <a:solidFill>
              <a:srgbClr val="4579B8"/>
            </a:solidFill>
          </a:ln>
        </p:spPr>
        <p:txBody>
          <a:bodyPr wrap="square" lIns="0" tIns="0" rIns="0" bIns="0" rtlCol="0"/>
          <a:lstStyle/>
          <a:p>
            <a:endParaRPr/>
          </a:p>
        </p:txBody>
      </p:sp>
      <p:sp>
        <p:nvSpPr>
          <p:cNvPr id="66" name="object 66"/>
          <p:cNvSpPr/>
          <p:nvPr/>
        </p:nvSpPr>
        <p:spPr>
          <a:xfrm>
            <a:off x="3911600" y="732408"/>
            <a:ext cx="250190" cy="323850"/>
          </a:xfrm>
          <a:custGeom>
            <a:avLst/>
            <a:gdLst/>
            <a:ahLst/>
            <a:cxnLst/>
            <a:rect l="l" t="t" r="r" b="b"/>
            <a:pathLst>
              <a:path w="250189" h="323850">
                <a:moveTo>
                  <a:pt x="32638" y="0"/>
                </a:moveTo>
                <a:lnTo>
                  <a:pt x="39115" y="0"/>
                </a:lnTo>
                <a:lnTo>
                  <a:pt x="44323" y="253"/>
                </a:lnTo>
                <a:lnTo>
                  <a:pt x="48513" y="762"/>
                </a:lnTo>
                <a:lnTo>
                  <a:pt x="52577" y="1269"/>
                </a:lnTo>
                <a:lnTo>
                  <a:pt x="55879" y="1904"/>
                </a:lnTo>
                <a:lnTo>
                  <a:pt x="58420" y="2793"/>
                </a:lnTo>
                <a:lnTo>
                  <a:pt x="60960" y="3555"/>
                </a:lnTo>
                <a:lnTo>
                  <a:pt x="62611" y="4699"/>
                </a:lnTo>
                <a:lnTo>
                  <a:pt x="63626" y="5968"/>
                </a:lnTo>
                <a:lnTo>
                  <a:pt x="64642" y="7365"/>
                </a:lnTo>
                <a:lnTo>
                  <a:pt x="65150" y="8762"/>
                </a:lnTo>
                <a:lnTo>
                  <a:pt x="65150" y="10413"/>
                </a:lnTo>
                <a:lnTo>
                  <a:pt x="65150" y="128142"/>
                </a:lnTo>
                <a:lnTo>
                  <a:pt x="185038" y="128142"/>
                </a:lnTo>
                <a:lnTo>
                  <a:pt x="185038" y="10413"/>
                </a:lnTo>
                <a:lnTo>
                  <a:pt x="185038" y="8762"/>
                </a:lnTo>
                <a:lnTo>
                  <a:pt x="185547" y="7365"/>
                </a:lnTo>
                <a:lnTo>
                  <a:pt x="186689" y="5968"/>
                </a:lnTo>
                <a:lnTo>
                  <a:pt x="187705" y="4699"/>
                </a:lnTo>
                <a:lnTo>
                  <a:pt x="189484" y="3555"/>
                </a:lnTo>
                <a:lnTo>
                  <a:pt x="191897" y="2793"/>
                </a:lnTo>
                <a:lnTo>
                  <a:pt x="194310" y="1904"/>
                </a:lnTo>
                <a:lnTo>
                  <a:pt x="197612" y="1269"/>
                </a:lnTo>
                <a:lnTo>
                  <a:pt x="201802" y="762"/>
                </a:lnTo>
                <a:lnTo>
                  <a:pt x="205994" y="253"/>
                </a:lnTo>
                <a:lnTo>
                  <a:pt x="211327" y="0"/>
                </a:lnTo>
                <a:lnTo>
                  <a:pt x="217804" y="0"/>
                </a:lnTo>
                <a:lnTo>
                  <a:pt x="224027" y="0"/>
                </a:lnTo>
                <a:lnTo>
                  <a:pt x="243332" y="2793"/>
                </a:lnTo>
                <a:lnTo>
                  <a:pt x="245745" y="3555"/>
                </a:lnTo>
                <a:lnTo>
                  <a:pt x="247523" y="4699"/>
                </a:lnTo>
                <a:lnTo>
                  <a:pt x="248665" y="5968"/>
                </a:lnTo>
                <a:lnTo>
                  <a:pt x="249682" y="7365"/>
                </a:lnTo>
                <a:lnTo>
                  <a:pt x="250189" y="8762"/>
                </a:lnTo>
                <a:lnTo>
                  <a:pt x="250189" y="10413"/>
                </a:lnTo>
                <a:lnTo>
                  <a:pt x="250189" y="313308"/>
                </a:lnTo>
                <a:lnTo>
                  <a:pt x="250189" y="314960"/>
                </a:lnTo>
                <a:lnTo>
                  <a:pt x="249682" y="316356"/>
                </a:lnTo>
                <a:lnTo>
                  <a:pt x="248665" y="317753"/>
                </a:lnTo>
                <a:lnTo>
                  <a:pt x="247523" y="319024"/>
                </a:lnTo>
                <a:lnTo>
                  <a:pt x="245745" y="320166"/>
                </a:lnTo>
                <a:lnTo>
                  <a:pt x="243332" y="320928"/>
                </a:lnTo>
                <a:lnTo>
                  <a:pt x="240791" y="321817"/>
                </a:lnTo>
                <a:lnTo>
                  <a:pt x="237489" y="322452"/>
                </a:lnTo>
                <a:lnTo>
                  <a:pt x="233425" y="322961"/>
                </a:lnTo>
                <a:lnTo>
                  <a:pt x="229235" y="323468"/>
                </a:lnTo>
                <a:lnTo>
                  <a:pt x="224027" y="323723"/>
                </a:lnTo>
                <a:lnTo>
                  <a:pt x="217804" y="323723"/>
                </a:lnTo>
                <a:lnTo>
                  <a:pt x="211327" y="323723"/>
                </a:lnTo>
                <a:lnTo>
                  <a:pt x="191897" y="320928"/>
                </a:lnTo>
                <a:lnTo>
                  <a:pt x="189484" y="320166"/>
                </a:lnTo>
                <a:lnTo>
                  <a:pt x="187705" y="319024"/>
                </a:lnTo>
                <a:lnTo>
                  <a:pt x="186689" y="317753"/>
                </a:lnTo>
                <a:lnTo>
                  <a:pt x="185547" y="316356"/>
                </a:lnTo>
                <a:lnTo>
                  <a:pt x="185038" y="314960"/>
                </a:lnTo>
                <a:lnTo>
                  <a:pt x="185038" y="313308"/>
                </a:lnTo>
                <a:lnTo>
                  <a:pt x="185038" y="183641"/>
                </a:lnTo>
                <a:lnTo>
                  <a:pt x="65150" y="183641"/>
                </a:lnTo>
                <a:lnTo>
                  <a:pt x="65150" y="313308"/>
                </a:lnTo>
                <a:lnTo>
                  <a:pt x="65150" y="314960"/>
                </a:lnTo>
                <a:lnTo>
                  <a:pt x="58420" y="320928"/>
                </a:lnTo>
                <a:lnTo>
                  <a:pt x="55879" y="321817"/>
                </a:lnTo>
                <a:lnTo>
                  <a:pt x="52577" y="322452"/>
                </a:lnTo>
                <a:lnTo>
                  <a:pt x="48513" y="322961"/>
                </a:lnTo>
                <a:lnTo>
                  <a:pt x="44323" y="323468"/>
                </a:lnTo>
                <a:lnTo>
                  <a:pt x="39115" y="323723"/>
                </a:lnTo>
                <a:lnTo>
                  <a:pt x="32638" y="323723"/>
                </a:lnTo>
                <a:lnTo>
                  <a:pt x="26415" y="323723"/>
                </a:lnTo>
                <a:lnTo>
                  <a:pt x="6858" y="320928"/>
                </a:lnTo>
                <a:lnTo>
                  <a:pt x="4445" y="320166"/>
                </a:lnTo>
                <a:lnTo>
                  <a:pt x="2666" y="319024"/>
                </a:lnTo>
                <a:lnTo>
                  <a:pt x="1524" y="317753"/>
                </a:lnTo>
                <a:lnTo>
                  <a:pt x="508" y="316356"/>
                </a:lnTo>
                <a:lnTo>
                  <a:pt x="0" y="314960"/>
                </a:lnTo>
                <a:lnTo>
                  <a:pt x="0" y="313308"/>
                </a:lnTo>
                <a:lnTo>
                  <a:pt x="0" y="10413"/>
                </a:lnTo>
                <a:lnTo>
                  <a:pt x="0" y="8762"/>
                </a:lnTo>
                <a:lnTo>
                  <a:pt x="508" y="7365"/>
                </a:lnTo>
                <a:lnTo>
                  <a:pt x="1524" y="5968"/>
                </a:lnTo>
                <a:lnTo>
                  <a:pt x="2666" y="4699"/>
                </a:lnTo>
                <a:lnTo>
                  <a:pt x="4445" y="3555"/>
                </a:lnTo>
                <a:lnTo>
                  <a:pt x="6858" y="2793"/>
                </a:lnTo>
                <a:lnTo>
                  <a:pt x="9398" y="1904"/>
                </a:lnTo>
                <a:lnTo>
                  <a:pt x="12700" y="1269"/>
                </a:lnTo>
                <a:lnTo>
                  <a:pt x="16890" y="762"/>
                </a:lnTo>
                <a:lnTo>
                  <a:pt x="21082" y="253"/>
                </a:lnTo>
                <a:lnTo>
                  <a:pt x="26415" y="0"/>
                </a:lnTo>
                <a:lnTo>
                  <a:pt x="32638" y="0"/>
                </a:lnTo>
                <a:close/>
              </a:path>
            </a:pathLst>
          </a:custGeom>
          <a:ln w="10668">
            <a:solidFill>
              <a:srgbClr val="4579B8"/>
            </a:solidFill>
          </a:ln>
        </p:spPr>
        <p:txBody>
          <a:bodyPr wrap="square" lIns="0" tIns="0" rIns="0" bIns="0" rtlCol="0"/>
          <a:lstStyle/>
          <a:p>
            <a:endParaRPr/>
          </a:p>
        </p:txBody>
      </p:sp>
      <p:sp>
        <p:nvSpPr>
          <p:cNvPr id="67" name="object 67"/>
          <p:cNvSpPr/>
          <p:nvPr/>
        </p:nvSpPr>
        <p:spPr>
          <a:xfrm>
            <a:off x="3024504" y="732408"/>
            <a:ext cx="295910" cy="323850"/>
          </a:xfrm>
          <a:custGeom>
            <a:avLst/>
            <a:gdLst/>
            <a:ahLst/>
            <a:cxnLst/>
            <a:rect l="l" t="t" r="r" b="b"/>
            <a:pathLst>
              <a:path w="295910" h="323850">
                <a:moveTo>
                  <a:pt x="145287" y="0"/>
                </a:moveTo>
                <a:lnTo>
                  <a:pt x="154939" y="0"/>
                </a:lnTo>
                <a:lnTo>
                  <a:pt x="162813" y="126"/>
                </a:lnTo>
                <a:lnTo>
                  <a:pt x="168528" y="380"/>
                </a:lnTo>
                <a:lnTo>
                  <a:pt x="174370" y="635"/>
                </a:lnTo>
                <a:lnTo>
                  <a:pt x="178815" y="1269"/>
                </a:lnTo>
                <a:lnTo>
                  <a:pt x="181990" y="2158"/>
                </a:lnTo>
                <a:lnTo>
                  <a:pt x="185293" y="3048"/>
                </a:lnTo>
                <a:lnTo>
                  <a:pt x="192531" y="13715"/>
                </a:lnTo>
                <a:lnTo>
                  <a:pt x="291719" y="297941"/>
                </a:lnTo>
                <a:lnTo>
                  <a:pt x="293623" y="303911"/>
                </a:lnTo>
                <a:lnTo>
                  <a:pt x="294894" y="308610"/>
                </a:lnTo>
                <a:lnTo>
                  <a:pt x="295402" y="312038"/>
                </a:lnTo>
                <a:lnTo>
                  <a:pt x="295909" y="315467"/>
                </a:lnTo>
                <a:lnTo>
                  <a:pt x="295274" y="318135"/>
                </a:lnTo>
                <a:lnTo>
                  <a:pt x="293369" y="319786"/>
                </a:lnTo>
                <a:lnTo>
                  <a:pt x="291592" y="321563"/>
                </a:lnTo>
                <a:lnTo>
                  <a:pt x="288417" y="322706"/>
                </a:lnTo>
                <a:lnTo>
                  <a:pt x="283718" y="323088"/>
                </a:lnTo>
                <a:lnTo>
                  <a:pt x="279145" y="323468"/>
                </a:lnTo>
                <a:lnTo>
                  <a:pt x="272795" y="323723"/>
                </a:lnTo>
                <a:lnTo>
                  <a:pt x="264668" y="323723"/>
                </a:lnTo>
                <a:lnTo>
                  <a:pt x="256285" y="323723"/>
                </a:lnTo>
                <a:lnTo>
                  <a:pt x="249681" y="323595"/>
                </a:lnTo>
                <a:lnTo>
                  <a:pt x="244982" y="323341"/>
                </a:lnTo>
                <a:lnTo>
                  <a:pt x="240283" y="323088"/>
                </a:lnTo>
                <a:lnTo>
                  <a:pt x="226568" y="313563"/>
                </a:lnTo>
                <a:lnTo>
                  <a:pt x="204977" y="249046"/>
                </a:lnTo>
                <a:lnTo>
                  <a:pt x="84581" y="249046"/>
                </a:lnTo>
                <a:lnTo>
                  <a:pt x="64262" y="311785"/>
                </a:lnTo>
                <a:lnTo>
                  <a:pt x="63500" y="314070"/>
                </a:lnTo>
                <a:lnTo>
                  <a:pt x="62737" y="316102"/>
                </a:lnTo>
                <a:lnTo>
                  <a:pt x="61594" y="317626"/>
                </a:lnTo>
                <a:lnTo>
                  <a:pt x="60578" y="319150"/>
                </a:lnTo>
                <a:lnTo>
                  <a:pt x="36068" y="323723"/>
                </a:lnTo>
                <a:lnTo>
                  <a:pt x="29082" y="323723"/>
                </a:lnTo>
                <a:lnTo>
                  <a:pt x="21462" y="323723"/>
                </a:lnTo>
                <a:lnTo>
                  <a:pt x="2286" y="319404"/>
                </a:lnTo>
                <a:lnTo>
                  <a:pt x="634" y="317500"/>
                </a:lnTo>
                <a:lnTo>
                  <a:pt x="0" y="314705"/>
                </a:lnTo>
                <a:lnTo>
                  <a:pt x="507" y="311276"/>
                </a:lnTo>
                <a:lnTo>
                  <a:pt x="1015" y="307848"/>
                </a:lnTo>
                <a:lnTo>
                  <a:pt x="103124" y="12953"/>
                </a:lnTo>
                <a:lnTo>
                  <a:pt x="124968" y="380"/>
                </a:lnTo>
                <a:lnTo>
                  <a:pt x="130047" y="126"/>
                </a:lnTo>
                <a:lnTo>
                  <a:pt x="136778" y="0"/>
                </a:lnTo>
                <a:lnTo>
                  <a:pt x="145287" y="0"/>
                </a:lnTo>
                <a:close/>
              </a:path>
            </a:pathLst>
          </a:custGeom>
          <a:ln w="10668">
            <a:solidFill>
              <a:srgbClr val="4579B8"/>
            </a:solidFill>
          </a:ln>
        </p:spPr>
        <p:txBody>
          <a:bodyPr wrap="square" lIns="0" tIns="0" rIns="0" bIns="0" rtlCol="0"/>
          <a:lstStyle/>
          <a:p>
            <a:endParaRPr/>
          </a:p>
        </p:txBody>
      </p:sp>
      <p:sp>
        <p:nvSpPr>
          <p:cNvPr id="68" name="object 68"/>
          <p:cNvSpPr/>
          <p:nvPr/>
        </p:nvSpPr>
        <p:spPr>
          <a:xfrm>
            <a:off x="3628009" y="728726"/>
            <a:ext cx="237490" cy="331470"/>
          </a:xfrm>
          <a:custGeom>
            <a:avLst/>
            <a:gdLst/>
            <a:ahLst/>
            <a:cxnLst/>
            <a:rect l="l" t="t" r="r" b="b"/>
            <a:pathLst>
              <a:path w="237489" h="331469">
                <a:moveTo>
                  <a:pt x="148589" y="0"/>
                </a:moveTo>
                <a:lnTo>
                  <a:pt x="190245" y="5714"/>
                </a:lnTo>
                <a:lnTo>
                  <a:pt x="197357" y="8127"/>
                </a:lnTo>
                <a:lnTo>
                  <a:pt x="204342" y="10413"/>
                </a:lnTo>
                <a:lnTo>
                  <a:pt x="210692" y="13208"/>
                </a:lnTo>
                <a:lnTo>
                  <a:pt x="216280" y="16383"/>
                </a:lnTo>
                <a:lnTo>
                  <a:pt x="221868" y="19558"/>
                </a:lnTo>
                <a:lnTo>
                  <a:pt x="234568" y="35687"/>
                </a:lnTo>
                <a:lnTo>
                  <a:pt x="235076" y="37973"/>
                </a:lnTo>
                <a:lnTo>
                  <a:pt x="235457" y="40766"/>
                </a:lnTo>
                <a:lnTo>
                  <a:pt x="235712" y="43941"/>
                </a:lnTo>
                <a:lnTo>
                  <a:pt x="235965" y="46989"/>
                </a:lnTo>
                <a:lnTo>
                  <a:pt x="236092" y="50926"/>
                </a:lnTo>
                <a:lnTo>
                  <a:pt x="236092" y="55499"/>
                </a:lnTo>
                <a:lnTo>
                  <a:pt x="236092" y="60451"/>
                </a:lnTo>
                <a:lnTo>
                  <a:pt x="235965" y="64643"/>
                </a:lnTo>
                <a:lnTo>
                  <a:pt x="235585" y="68199"/>
                </a:lnTo>
                <a:lnTo>
                  <a:pt x="235330" y="71627"/>
                </a:lnTo>
                <a:lnTo>
                  <a:pt x="234695" y="74422"/>
                </a:lnTo>
                <a:lnTo>
                  <a:pt x="233806" y="76581"/>
                </a:lnTo>
                <a:lnTo>
                  <a:pt x="233044" y="78739"/>
                </a:lnTo>
                <a:lnTo>
                  <a:pt x="232028" y="80263"/>
                </a:lnTo>
                <a:lnTo>
                  <a:pt x="230886" y="81279"/>
                </a:lnTo>
                <a:lnTo>
                  <a:pt x="229742" y="82296"/>
                </a:lnTo>
                <a:lnTo>
                  <a:pt x="228473" y="82803"/>
                </a:lnTo>
                <a:lnTo>
                  <a:pt x="226949" y="82803"/>
                </a:lnTo>
                <a:lnTo>
                  <a:pt x="224408" y="82803"/>
                </a:lnTo>
                <a:lnTo>
                  <a:pt x="221361" y="81407"/>
                </a:lnTo>
                <a:lnTo>
                  <a:pt x="217550" y="78486"/>
                </a:lnTo>
                <a:lnTo>
                  <a:pt x="213740" y="75564"/>
                </a:lnTo>
                <a:lnTo>
                  <a:pt x="174654" y="57255"/>
                </a:lnTo>
                <a:lnTo>
                  <a:pt x="151383" y="54737"/>
                </a:lnTo>
                <a:lnTo>
                  <a:pt x="142099" y="55235"/>
                </a:lnTo>
                <a:lnTo>
                  <a:pt x="103409" y="72056"/>
                </a:lnTo>
                <a:lnTo>
                  <a:pt x="78817" y="110107"/>
                </a:lnTo>
                <a:lnTo>
                  <a:pt x="70693" y="153715"/>
                </a:lnTo>
                <a:lnTo>
                  <a:pt x="70357" y="166243"/>
                </a:lnTo>
                <a:lnTo>
                  <a:pt x="70717" y="179939"/>
                </a:lnTo>
                <a:lnTo>
                  <a:pt x="79386" y="225119"/>
                </a:lnTo>
                <a:lnTo>
                  <a:pt x="104632" y="260985"/>
                </a:lnTo>
                <a:lnTo>
                  <a:pt x="143748" y="275437"/>
                </a:lnTo>
                <a:lnTo>
                  <a:pt x="153035" y="275844"/>
                </a:lnTo>
                <a:lnTo>
                  <a:pt x="161415" y="275584"/>
                </a:lnTo>
                <a:lnTo>
                  <a:pt x="198754" y="265938"/>
                </a:lnTo>
                <a:lnTo>
                  <a:pt x="204724" y="262636"/>
                </a:lnTo>
                <a:lnTo>
                  <a:pt x="210819" y="259334"/>
                </a:lnTo>
                <a:lnTo>
                  <a:pt x="215773" y="256412"/>
                </a:lnTo>
                <a:lnTo>
                  <a:pt x="219582" y="253746"/>
                </a:lnTo>
                <a:lnTo>
                  <a:pt x="223519" y="251078"/>
                </a:lnTo>
                <a:lnTo>
                  <a:pt x="226567" y="249809"/>
                </a:lnTo>
                <a:lnTo>
                  <a:pt x="228600" y="249809"/>
                </a:lnTo>
                <a:lnTo>
                  <a:pt x="230250" y="249809"/>
                </a:lnTo>
                <a:lnTo>
                  <a:pt x="231648" y="250189"/>
                </a:lnTo>
                <a:lnTo>
                  <a:pt x="232663" y="250825"/>
                </a:lnTo>
                <a:lnTo>
                  <a:pt x="233679" y="251460"/>
                </a:lnTo>
                <a:lnTo>
                  <a:pt x="234441" y="252729"/>
                </a:lnTo>
                <a:lnTo>
                  <a:pt x="235076" y="254762"/>
                </a:lnTo>
                <a:lnTo>
                  <a:pt x="235712" y="256794"/>
                </a:lnTo>
                <a:lnTo>
                  <a:pt x="236219" y="259461"/>
                </a:lnTo>
                <a:lnTo>
                  <a:pt x="236600" y="263016"/>
                </a:lnTo>
                <a:lnTo>
                  <a:pt x="236981" y="266573"/>
                </a:lnTo>
                <a:lnTo>
                  <a:pt x="237108" y="271399"/>
                </a:lnTo>
                <a:lnTo>
                  <a:pt x="237108" y="277368"/>
                </a:lnTo>
                <a:lnTo>
                  <a:pt x="237108" y="281432"/>
                </a:lnTo>
                <a:lnTo>
                  <a:pt x="236981" y="284988"/>
                </a:lnTo>
                <a:lnTo>
                  <a:pt x="236727" y="287782"/>
                </a:lnTo>
                <a:lnTo>
                  <a:pt x="236474" y="290702"/>
                </a:lnTo>
                <a:lnTo>
                  <a:pt x="229615" y="305688"/>
                </a:lnTo>
                <a:lnTo>
                  <a:pt x="227837" y="307594"/>
                </a:lnTo>
                <a:lnTo>
                  <a:pt x="187944" y="325278"/>
                </a:lnTo>
                <a:lnTo>
                  <a:pt x="142875" y="331088"/>
                </a:lnTo>
                <a:lnTo>
                  <a:pt x="126801" y="330448"/>
                </a:lnTo>
                <a:lnTo>
                  <a:pt x="83438" y="320928"/>
                </a:lnTo>
                <a:lnTo>
                  <a:pt x="48166" y="300051"/>
                </a:lnTo>
                <a:lnTo>
                  <a:pt x="21939" y="267890"/>
                </a:lnTo>
                <a:lnTo>
                  <a:pt x="5572" y="224395"/>
                </a:lnTo>
                <a:lnTo>
                  <a:pt x="0" y="169799"/>
                </a:lnTo>
                <a:lnTo>
                  <a:pt x="668" y="149911"/>
                </a:lnTo>
                <a:lnTo>
                  <a:pt x="10794" y="97154"/>
                </a:lnTo>
                <a:lnTo>
                  <a:pt x="32083" y="55346"/>
                </a:lnTo>
                <a:lnTo>
                  <a:pt x="62817" y="24939"/>
                </a:lnTo>
                <a:lnTo>
                  <a:pt x="102316" y="6268"/>
                </a:lnTo>
                <a:lnTo>
                  <a:pt x="132466" y="692"/>
                </a:lnTo>
                <a:lnTo>
                  <a:pt x="148589" y="0"/>
                </a:lnTo>
                <a:close/>
              </a:path>
            </a:pathLst>
          </a:custGeom>
          <a:ln w="10668">
            <a:solidFill>
              <a:srgbClr val="4579B8"/>
            </a:solidFill>
          </a:ln>
        </p:spPr>
        <p:txBody>
          <a:bodyPr wrap="square" lIns="0" tIns="0" rIns="0" bIns="0" rtlCol="0"/>
          <a:lstStyle/>
          <a:p>
            <a:endParaRPr/>
          </a:p>
        </p:txBody>
      </p:sp>
      <p:sp>
        <p:nvSpPr>
          <p:cNvPr id="69" name="object 69"/>
          <p:cNvSpPr/>
          <p:nvPr/>
        </p:nvSpPr>
        <p:spPr>
          <a:xfrm>
            <a:off x="4739513" y="728218"/>
            <a:ext cx="209550" cy="332105"/>
          </a:xfrm>
          <a:custGeom>
            <a:avLst/>
            <a:gdLst/>
            <a:ahLst/>
            <a:cxnLst/>
            <a:rect l="l" t="t" r="r" b="b"/>
            <a:pathLst>
              <a:path w="209550" h="332105">
                <a:moveTo>
                  <a:pt x="113029" y="0"/>
                </a:moveTo>
                <a:lnTo>
                  <a:pt x="120650" y="0"/>
                </a:lnTo>
                <a:lnTo>
                  <a:pt x="128270" y="635"/>
                </a:lnTo>
                <a:lnTo>
                  <a:pt x="135889" y="1778"/>
                </a:lnTo>
                <a:lnTo>
                  <a:pt x="143383" y="2921"/>
                </a:lnTo>
                <a:lnTo>
                  <a:pt x="150495" y="4445"/>
                </a:lnTo>
                <a:lnTo>
                  <a:pt x="157099" y="6477"/>
                </a:lnTo>
                <a:lnTo>
                  <a:pt x="163702" y="8509"/>
                </a:lnTo>
                <a:lnTo>
                  <a:pt x="169672" y="10668"/>
                </a:lnTo>
                <a:lnTo>
                  <a:pt x="174751" y="13208"/>
                </a:lnTo>
                <a:lnTo>
                  <a:pt x="179832" y="15621"/>
                </a:lnTo>
                <a:lnTo>
                  <a:pt x="188213" y="23622"/>
                </a:lnTo>
                <a:lnTo>
                  <a:pt x="188849" y="24765"/>
                </a:lnTo>
                <a:lnTo>
                  <a:pt x="189357" y="26289"/>
                </a:lnTo>
                <a:lnTo>
                  <a:pt x="189737" y="28194"/>
                </a:lnTo>
                <a:lnTo>
                  <a:pt x="190119" y="30099"/>
                </a:lnTo>
                <a:lnTo>
                  <a:pt x="190373" y="32512"/>
                </a:lnTo>
                <a:lnTo>
                  <a:pt x="190626" y="35306"/>
                </a:lnTo>
                <a:lnTo>
                  <a:pt x="190753" y="38227"/>
                </a:lnTo>
                <a:lnTo>
                  <a:pt x="190881" y="41783"/>
                </a:lnTo>
                <a:lnTo>
                  <a:pt x="190881" y="46101"/>
                </a:lnTo>
                <a:lnTo>
                  <a:pt x="190881" y="50927"/>
                </a:lnTo>
                <a:lnTo>
                  <a:pt x="190753" y="54991"/>
                </a:lnTo>
                <a:lnTo>
                  <a:pt x="190500" y="58293"/>
                </a:lnTo>
                <a:lnTo>
                  <a:pt x="190246" y="61595"/>
                </a:lnTo>
                <a:lnTo>
                  <a:pt x="189864" y="64262"/>
                </a:lnTo>
                <a:lnTo>
                  <a:pt x="189229" y="66421"/>
                </a:lnTo>
                <a:lnTo>
                  <a:pt x="188722" y="68580"/>
                </a:lnTo>
                <a:lnTo>
                  <a:pt x="187833" y="70104"/>
                </a:lnTo>
                <a:lnTo>
                  <a:pt x="186816" y="71120"/>
                </a:lnTo>
                <a:lnTo>
                  <a:pt x="185674" y="72136"/>
                </a:lnTo>
                <a:lnTo>
                  <a:pt x="184276" y="72644"/>
                </a:lnTo>
                <a:lnTo>
                  <a:pt x="182372" y="72644"/>
                </a:lnTo>
                <a:lnTo>
                  <a:pt x="180594" y="72644"/>
                </a:lnTo>
                <a:lnTo>
                  <a:pt x="177673" y="71501"/>
                </a:lnTo>
                <a:lnTo>
                  <a:pt x="173736" y="69215"/>
                </a:lnTo>
                <a:lnTo>
                  <a:pt x="169799" y="66802"/>
                </a:lnTo>
                <a:lnTo>
                  <a:pt x="164973" y="64389"/>
                </a:lnTo>
                <a:lnTo>
                  <a:pt x="159131" y="61595"/>
                </a:lnTo>
                <a:lnTo>
                  <a:pt x="153288" y="58928"/>
                </a:lnTo>
                <a:lnTo>
                  <a:pt x="146685" y="56387"/>
                </a:lnTo>
                <a:lnTo>
                  <a:pt x="139064" y="54229"/>
                </a:lnTo>
                <a:lnTo>
                  <a:pt x="131445" y="51943"/>
                </a:lnTo>
                <a:lnTo>
                  <a:pt x="123062" y="50800"/>
                </a:lnTo>
                <a:lnTo>
                  <a:pt x="114046" y="50800"/>
                </a:lnTo>
                <a:lnTo>
                  <a:pt x="106934" y="50800"/>
                </a:lnTo>
                <a:lnTo>
                  <a:pt x="100711" y="51689"/>
                </a:lnTo>
                <a:lnTo>
                  <a:pt x="95503" y="53467"/>
                </a:lnTo>
                <a:lnTo>
                  <a:pt x="90170" y="55118"/>
                </a:lnTo>
                <a:lnTo>
                  <a:pt x="85725" y="57531"/>
                </a:lnTo>
                <a:lnTo>
                  <a:pt x="82169" y="60579"/>
                </a:lnTo>
                <a:lnTo>
                  <a:pt x="78612" y="63627"/>
                </a:lnTo>
                <a:lnTo>
                  <a:pt x="75946" y="67310"/>
                </a:lnTo>
                <a:lnTo>
                  <a:pt x="74295" y="71628"/>
                </a:lnTo>
                <a:lnTo>
                  <a:pt x="72516" y="75946"/>
                </a:lnTo>
                <a:lnTo>
                  <a:pt x="71627" y="80518"/>
                </a:lnTo>
                <a:lnTo>
                  <a:pt x="71627" y="85344"/>
                </a:lnTo>
                <a:lnTo>
                  <a:pt x="71627" y="92329"/>
                </a:lnTo>
                <a:lnTo>
                  <a:pt x="99567" y="121666"/>
                </a:lnTo>
                <a:lnTo>
                  <a:pt x="115315" y="129032"/>
                </a:lnTo>
                <a:lnTo>
                  <a:pt x="121533" y="131726"/>
                </a:lnTo>
                <a:lnTo>
                  <a:pt x="159627" y="150104"/>
                </a:lnTo>
                <a:lnTo>
                  <a:pt x="192452" y="177381"/>
                </a:lnTo>
                <a:lnTo>
                  <a:pt x="209043" y="220868"/>
                </a:lnTo>
                <a:lnTo>
                  <a:pt x="209423" y="230251"/>
                </a:lnTo>
                <a:lnTo>
                  <a:pt x="208829" y="242516"/>
                </a:lnTo>
                <a:lnTo>
                  <a:pt x="194929" y="283716"/>
                </a:lnTo>
                <a:lnTo>
                  <a:pt x="166086" y="312429"/>
                </a:lnTo>
                <a:lnTo>
                  <a:pt x="125825" y="328461"/>
                </a:lnTo>
                <a:lnTo>
                  <a:pt x="90677" y="332105"/>
                </a:lnTo>
                <a:lnTo>
                  <a:pt x="82536" y="331936"/>
                </a:lnTo>
                <a:lnTo>
                  <a:pt x="40441" y="324667"/>
                </a:lnTo>
                <a:lnTo>
                  <a:pt x="5969" y="307340"/>
                </a:lnTo>
                <a:lnTo>
                  <a:pt x="3810" y="305181"/>
                </a:lnTo>
                <a:lnTo>
                  <a:pt x="2286" y="302006"/>
                </a:lnTo>
                <a:lnTo>
                  <a:pt x="1397" y="298069"/>
                </a:lnTo>
                <a:lnTo>
                  <a:pt x="508" y="294005"/>
                </a:lnTo>
                <a:lnTo>
                  <a:pt x="0" y="288163"/>
                </a:lnTo>
                <a:lnTo>
                  <a:pt x="0" y="280543"/>
                </a:lnTo>
                <a:lnTo>
                  <a:pt x="0" y="275463"/>
                </a:lnTo>
                <a:lnTo>
                  <a:pt x="2159" y="259207"/>
                </a:lnTo>
                <a:lnTo>
                  <a:pt x="2921" y="257048"/>
                </a:lnTo>
                <a:lnTo>
                  <a:pt x="3937" y="255524"/>
                </a:lnTo>
                <a:lnTo>
                  <a:pt x="5079" y="254635"/>
                </a:lnTo>
                <a:lnTo>
                  <a:pt x="6350" y="253746"/>
                </a:lnTo>
                <a:lnTo>
                  <a:pt x="7747" y="253237"/>
                </a:lnTo>
                <a:lnTo>
                  <a:pt x="9398" y="253237"/>
                </a:lnTo>
                <a:lnTo>
                  <a:pt x="11811" y="253237"/>
                </a:lnTo>
                <a:lnTo>
                  <a:pt x="14986" y="254635"/>
                </a:lnTo>
                <a:lnTo>
                  <a:pt x="19303" y="257429"/>
                </a:lnTo>
                <a:lnTo>
                  <a:pt x="23495" y="260096"/>
                </a:lnTo>
                <a:lnTo>
                  <a:pt x="59182" y="275463"/>
                </a:lnTo>
                <a:lnTo>
                  <a:pt x="90932" y="279527"/>
                </a:lnTo>
                <a:lnTo>
                  <a:pt x="98933" y="279527"/>
                </a:lnTo>
                <a:lnTo>
                  <a:pt x="106045" y="278638"/>
                </a:lnTo>
                <a:lnTo>
                  <a:pt x="112267" y="276733"/>
                </a:lnTo>
                <a:lnTo>
                  <a:pt x="118617" y="274828"/>
                </a:lnTo>
                <a:lnTo>
                  <a:pt x="123951" y="272161"/>
                </a:lnTo>
                <a:lnTo>
                  <a:pt x="128270" y="268605"/>
                </a:lnTo>
                <a:lnTo>
                  <a:pt x="132714" y="265176"/>
                </a:lnTo>
                <a:lnTo>
                  <a:pt x="136016" y="260858"/>
                </a:lnTo>
                <a:lnTo>
                  <a:pt x="138302" y="255778"/>
                </a:lnTo>
                <a:lnTo>
                  <a:pt x="140588" y="250698"/>
                </a:lnTo>
                <a:lnTo>
                  <a:pt x="141732" y="244983"/>
                </a:lnTo>
                <a:lnTo>
                  <a:pt x="141732" y="238633"/>
                </a:lnTo>
                <a:lnTo>
                  <a:pt x="141732" y="231394"/>
                </a:lnTo>
                <a:lnTo>
                  <a:pt x="120396" y="206121"/>
                </a:lnTo>
                <a:lnTo>
                  <a:pt x="114046" y="202057"/>
                </a:lnTo>
                <a:lnTo>
                  <a:pt x="106807" y="198247"/>
                </a:lnTo>
                <a:lnTo>
                  <a:pt x="98678" y="194691"/>
                </a:lnTo>
                <a:lnTo>
                  <a:pt x="92537" y="191978"/>
                </a:lnTo>
                <a:lnTo>
                  <a:pt x="54764" y="173618"/>
                </a:lnTo>
                <a:lnTo>
                  <a:pt x="22377" y="146286"/>
                </a:lnTo>
                <a:lnTo>
                  <a:pt x="6969" y="111093"/>
                </a:lnTo>
                <a:lnTo>
                  <a:pt x="5461" y="92456"/>
                </a:lnTo>
                <a:lnTo>
                  <a:pt x="6006" y="81285"/>
                </a:lnTo>
                <a:lnTo>
                  <a:pt x="18688" y="43561"/>
                </a:lnTo>
                <a:lnTo>
                  <a:pt x="52879" y="12874"/>
                </a:lnTo>
                <a:lnTo>
                  <a:pt x="91566" y="1428"/>
                </a:lnTo>
                <a:lnTo>
                  <a:pt x="102143" y="357"/>
                </a:lnTo>
                <a:lnTo>
                  <a:pt x="113029" y="0"/>
                </a:lnTo>
                <a:close/>
              </a:path>
            </a:pathLst>
          </a:custGeom>
          <a:ln w="10668">
            <a:solidFill>
              <a:srgbClr val="4579B8"/>
            </a:solidFill>
          </a:ln>
        </p:spPr>
        <p:txBody>
          <a:bodyPr wrap="square" lIns="0" tIns="0" rIns="0" bIns="0" rtlCol="0"/>
          <a:lstStyle/>
          <a:p>
            <a:endParaRPr/>
          </a:p>
        </p:txBody>
      </p:sp>
      <p:sp>
        <p:nvSpPr>
          <p:cNvPr id="70" name="object 70"/>
          <p:cNvSpPr/>
          <p:nvPr/>
        </p:nvSpPr>
        <p:spPr>
          <a:xfrm>
            <a:off x="2554097" y="728218"/>
            <a:ext cx="209550" cy="332105"/>
          </a:xfrm>
          <a:custGeom>
            <a:avLst/>
            <a:gdLst/>
            <a:ahLst/>
            <a:cxnLst/>
            <a:rect l="l" t="t" r="r" b="b"/>
            <a:pathLst>
              <a:path w="209550" h="332105">
                <a:moveTo>
                  <a:pt x="113029" y="0"/>
                </a:moveTo>
                <a:lnTo>
                  <a:pt x="120650" y="0"/>
                </a:lnTo>
                <a:lnTo>
                  <a:pt x="128269" y="635"/>
                </a:lnTo>
                <a:lnTo>
                  <a:pt x="135889" y="1778"/>
                </a:lnTo>
                <a:lnTo>
                  <a:pt x="143382" y="2921"/>
                </a:lnTo>
                <a:lnTo>
                  <a:pt x="150494" y="4445"/>
                </a:lnTo>
                <a:lnTo>
                  <a:pt x="157098" y="6477"/>
                </a:lnTo>
                <a:lnTo>
                  <a:pt x="163702" y="8509"/>
                </a:lnTo>
                <a:lnTo>
                  <a:pt x="169671" y="10668"/>
                </a:lnTo>
                <a:lnTo>
                  <a:pt x="174751" y="13208"/>
                </a:lnTo>
                <a:lnTo>
                  <a:pt x="179831" y="15621"/>
                </a:lnTo>
                <a:lnTo>
                  <a:pt x="188213" y="23622"/>
                </a:lnTo>
                <a:lnTo>
                  <a:pt x="188848" y="24765"/>
                </a:lnTo>
                <a:lnTo>
                  <a:pt x="189356" y="26289"/>
                </a:lnTo>
                <a:lnTo>
                  <a:pt x="189737" y="28194"/>
                </a:lnTo>
                <a:lnTo>
                  <a:pt x="190119" y="30099"/>
                </a:lnTo>
                <a:lnTo>
                  <a:pt x="190372" y="32512"/>
                </a:lnTo>
                <a:lnTo>
                  <a:pt x="190626" y="35306"/>
                </a:lnTo>
                <a:lnTo>
                  <a:pt x="190753" y="38227"/>
                </a:lnTo>
                <a:lnTo>
                  <a:pt x="190880" y="41783"/>
                </a:lnTo>
                <a:lnTo>
                  <a:pt x="190880" y="46101"/>
                </a:lnTo>
                <a:lnTo>
                  <a:pt x="190880" y="50927"/>
                </a:lnTo>
                <a:lnTo>
                  <a:pt x="189229" y="66421"/>
                </a:lnTo>
                <a:lnTo>
                  <a:pt x="188721" y="68580"/>
                </a:lnTo>
                <a:lnTo>
                  <a:pt x="187832" y="70104"/>
                </a:lnTo>
                <a:lnTo>
                  <a:pt x="186816" y="71120"/>
                </a:lnTo>
                <a:lnTo>
                  <a:pt x="185673" y="72136"/>
                </a:lnTo>
                <a:lnTo>
                  <a:pt x="184276" y="72644"/>
                </a:lnTo>
                <a:lnTo>
                  <a:pt x="182371" y="72644"/>
                </a:lnTo>
                <a:lnTo>
                  <a:pt x="180594" y="72644"/>
                </a:lnTo>
                <a:lnTo>
                  <a:pt x="177672" y="71501"/>
                </a:lnTo>
                <a:lnTo>
                  <a:pt x="173735" y="69215"/>
                </a:lnTo>
                <a:lnTo>
                  <a:pt x="169798" y="66802"/>
                </a:lnTo>
                <a:lnTo>
                  <a:pt x="164972" y="64389"/>
                </a:lnTo>
                <a:lnTo>
                  <a:pt x="159130" y="61595"/>
                </a:lnTo>
                <a:lnTo>
                  <a:pt x="153288" y="58928"/>
                </a:lnTo>
                <a:lnTo>
                  <a:pt x="146684" y="56387"/>
                </a:lnTo>
                <a:lnTo>
                  <a:pt x="139064" y="54229"/>
                </a:lnTo>
                <a:lnTo>
                  <a:pt x="131444" y="51943"/>
                </a:lnTo>
                <a:lnTo>
                  <a:pt x="123062" y="50800"/>
                </a:lnTo>
                <a:lnTo>
                  <a:pt x="114045" y="50800"/>
                </a:lnTo>
                <a:lnTo>
                  <a:pt x="106933" y="50800"/>
                </a:lnTo>
                <a:lnTo>
                  <a:pt x="100710" y="51689"/>
                </a:lnTo>
                <a:lnTo>
                  <a:pt x="95503" y="53467"/>
                </a:lnTo>
                <a:lnTo>
                  <a:pt x="90169" y="55118"/>
                </a:lnTo>
                <a:lnTo>
                  <a:pt x="85725" y="57531"/>
                </a:lnTo>
                <a:lnTo>
                  <a:pt x="82168" y="60579"/>
                </a:lnTo>
                <a:lnTo>
                  <a:pt x="78612" y="63627"/>
                </a:lnTo>
                <a:lnTo>
                  <a:pt x="75945" y="67310"/>
                </a:lnTo>
                <a:lnTo>
                  <a:pt x="74294" y="71628"/>
                </a:lnTo>
                <a:lnTo>
                  <a:pt x="72516" y="75946"/>
                </a:lnTo>
                <a:lnTo>
                  <a:pt x="71627" y="80518"/>
                </a:lnTo>
                <a:lnTo>
                  <a:pt x="71627" y="85344"/>
                </a:lnTo>
                <a:lnTo>
                  <a:pt x="71627" y="92329"/>
                </a:lnTo>
                <a:lnTo>
                  <a:pt x="99567" y="121666"/>
                </a:lnTo>
                <a:lnTo>
                  <a:pt x="115315" y="129032"/>
                </a:lnTo>
                <a:lnTo>
                  <a:pt x="121533" y="131726"/>
                </a:lnTo>
                <a:lnTo>
                  <a:pt x="159627" y="150104"/>
                </a:lnTo>
                <a:lnTo>
                  <a:pt x="192452" y="177381"/>
                </a:lnTo>
                <a:lnTo>
                  <a:pt x="209043" y="220868"/>
                </a:lnTo>
                <a:lnTo>
                  <a:pt x="209422" y="230251"/>
                </a:lnTo>
                <a:lnTo>
                  <a:pt x="208829" y="242516"/>
                </a:lnTo>
                <a:lnTo>
                  <a:pt x="194929" y="283716"/>
                </a:lnTo>
                <a:lnTo>
                  <a:pt x="166086" y="312429"/>
                </a:lnTo>
                <a:lnTo>
                  <a:pt x="125825" y="328461"/>
                </a:lnTo>
                <a:lnTo>
                  <a:pt x="90677" y="332105"/>
                </a:lnTo>
                <a:lnTo>
                  <a:pt x="82536" y="331936"/>
                </a:lnTo>
                <a:lnTo>
                  <a:pt x="40441" y="324667"/>
                </a:lnTo>
                <a:lnTo>
                  <a:pt x="5968" y="307340"/>
                </a:lnTo>
                <a:lnTo>
                  <a:pt x="0" y="288163"/>
                </a:lnTo>
                <a:lnTo>
                  <a:pt x="0" y="280543"/>
                </a:lnTo>
                <a:lnTo>
                  <a:pt x="0" y="275463"/>
                </a:lnTo>
                <a:lnTo>
                  <a:pt x="2158" y="259207"/>
                </a:lnTo>
                <a:lnTo>
                  <a:pt x="2920" y="257048"/>
                </a:lnTo>
                <a:lnTo>
                  <a:pt x="3936" y="255524"/>
                </a:lnTo>
                <a:lnTo>
                  <a:pt x="5079" y="254635"/>
                </a:lnTo>
                <a:lnTo>
                  <a:pt x="6350" y="253746"/>
                </a:lnTo>
                <a:lnTo>
                  <a:pt x="7746" y="253237"/>
                </a:lnTo>
                <a:lnTo>
                  <a:pt x="9397" y="253237"/>
                </a:lnTo>
                <a:lnTo>
                  <a:pt x="11810" y="253237"/>
                </a:lnTo>
                <a:lnTo>
                  <a:pt x="14985" y="254635"/>
                </a:lnTo>
                <a:lnTo>
                  <a:pt x="19303" y="257429"/>
                </a:lnTo>
                <a:lnTo>
                  <a:pt x="23494" y="260096"/>
                </a:lnTo>
                <a:lnTo>
                  <a:pt x="59181" y="275463"/>
                </a:lnTo>
                <a:lnTo>
                  <a:pt x="90931" y="279527"/>
                </a:lnTo>
                <a:lnTo>
                  <a:pt x="98932" y="279527"/>
                </a:lnTo>
                <a:lnTo>
                  <a:pt x="106044" y="278638"/>
                </a:lnTo>
                <a:lnTo>
                  <a:pt x="112267" y="276733"/>
                </a:lnTo>
                <a:lnTo>
                  <a:pt x="118617" y="274828"/>
                </a:lnTo>
                <a:lnTo>
                  <a:pt x="123951" y="272161"/>
                </a:lnTo>
                <a:lnTo>
                  <a:pt x="128269" y="268605"/>
                </a:lnTo>
                <a:lnTo>
                  <a:pt x="132714" y="265176"/>
                </a:lnTo>
                <a:lnTo>
                  <a:pt x="136016" y="260858"/>
                </a:lnTo>
                <a:lnTo>
                  <a:pt x="138302" y="255778"/>
                </a:lnTo>
                <a:lnTo>
                  <a:pt x="140588" y="250698"/>
                </a:lnTo>
                <a:lnTo>
                  <a:pt x="141731" y="244983"/>
                </a:lnTo>
                <a:lnTo>
                  <a:pt x="141731" y="238633"/>
                </a:lnTo>
                <a:lnTo>
                  <a:pt x="141731" y="231394"/>
                </a:lnTo>
                <a:lnTo>
                  <a:pt x="120395" y="206121"/>
                </a:lnTo>
                <a:lnTo>
                  <a:pt x="114045" y="202057"/>
                </a:lnTo>
                <a:lnTo>
                  <a:pt x="106806" y="198247"/>
                </a:lnTo>
                <a:lnTo>
                  <a:pt x="98678" y="194691"/>
                </a:lnTo>
                <a:lnTo>
                  <a:pt x="92537" y="191978"/>
                </a:lnTo>
                <a:lnTo>
                  <a:pt x="54764" y="173618"/>
                </a:lnTo>
                <a:lnTo>
                  <a:pt x="22377" y="146286"/>
                </a:lnTo>
                <a:lnTo>
                  <a:pt x="6969" y="111093"/>
                </a:lnTo>
                <a:lnTo>
                  <a:pt x="5460" y="92456"/>
                </a:lnTo>
                <a:lnTo>
                  <a:pt x="6006" y="81285"/>
                </a:lnTo>
                <a:lnTo>
                  <a:pt x="18688" y="43561"/>
                </a:lnTo>
                <a:lnTo>
                  <a:pt x="52879" y="12874"/>
                </a:lnTo>
                <a:lnTo>
                  <a:pt x="91566" y="1428"/>
                </a:lnTo>
                <a:lnTo>
                  <a:pt x="102143" y="357"/>
                </a:lnTo>
                <a:lnTo>
                  <a:pt x="113029" y="0"/>
                </a:lnTo>
                <a:close/>
              </a:path>
            </a:pathLst>
          </a:custGeom>
          <a:ln w="10668">
            <a:solidFill>
              <a:srgbClr val="4579B8"/>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87267" y="324611"/>
            <a:ext cx="2592324" cy="92811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40" y="1581658"/>
            <a:ext cx="7597140" cy="2628900"/>
          </a:xfrm>
          <a:prstGeom prst="rect">
            <a:avLst/>
          </a:prstGeom>
        </p:spPr>
        <p:txBody>
          <a:bodyPr vert="horz" wrap="square" lIns="0" tIns="12065" rIns="0" bIns="0" rtlCol="0">
            <a:spAutoFit/>
          </a:bodyPr>
          <a:lstStyle/>
          <a:p>
            <a:pPr marL="12700">
              <a:lnSpc>
                <a:spcPct val="100000"/>
              </a:lnSpc>
              <a:spcBef>
                <a:spcPts val="95"/>
              </a:spcBef>
              <a:tabLst>
                <a:tab pos="355600" algn="l"/>
              </a:tabLst>
            </a:pPr>
            <a:r>
              <a:rPr sz="1400" spc="265" dirty="0">
                <a:solidFill>
                  <a:srgbClr val="00272B"/>
                </a:solidFill>
                <a:latin typeface="Arial"/>
                <a:cs typeface="Arial"/>
              </a:rPr>
              <a:t>	</a:t>
            </a:r>
            <a:r>
              <a:rPr sz="2800" spc="-80" dirty="0">
                <a:latin typeface="Georgia"/>
                <a:cs typeface="Georgia"/>
              </a:rPr>
              <a:t>What </a:t>
            </a:r>
            <a:r>
              <a:rPr sz="2800" spc="-30" dirty="0">
                <a:latin typeface="Georgia"/>
                <a:cs typeface="Georgia"/>
              </a:rPr>
              <a:t>is</a:t>
            </a:r>
            <a:r>
              <a:rPr sz="2800" spc="-70" dirty="0">
                <a:latin typeface="Georgia"/>
                <a:cs typeface="Georgia"/>
              </a:rPr>
              <a:t> </a:t>
            </a:r>
            <a:r>
              <a:rPr sz="2800" spc="-45" dirty="0">
                <a:latin typeface="Georgia"/>
                <a:cs typeface="Georgia"/>
              </a:rPr>
              <a:t>Theory?</a:t>
            </a:r>
            <a:endParaRPr sz="2800">
              <a:latin typeface="Georgia"/>
              <a:cs typeface="Georgia"/>
            </a:endParaRPr>
          </a:p>
          <a:p>
            <a:pPr>
              <a:lnSpc>
                <a:spcPct val="100000"/>
              </a:lnSpc>
              <a:spcBef>
                <a:spcPts val="50"/>
              </a:spcBef>
            </a:pPr>
            <a:endParaRPr sz="3800">
              <a:latin typeface="Times New Roman"/>
              <a:cs typeface="Times New Roman"/>
            </a:endParaRPr>
          </a:p>
          <a:p>
            <a:pPr marL="355600" marR="5080" indent="-34290">
              <a:lnSpc>
                <a:spcPts val="3020"/>
              </a:lnSpc>
            </a:pPr>
            <a:r>
              <a:rPr sz="2800" spc="-545" dirty="0">
                <a:latin typeface="DejaVu Serif"/>
                <a:cs typeface="DejaVu Serif"/>
              </a:rPr>
              <a:t>“A </a:t>
            </a:r>
            <a:r>
              <a:rPr sz="2800" spc="-260" dirty="0">
                <a:solidFill>
                  <a:srgbClr val="FF0000"/>
                </a:solidFill>
                <a:latin typeface="DejaVu Serif"/>
                <a:cs typeface="DejaVu Serif"/>
              </a:rPr>
              <a:t>formal</a:t>
            </a:r>
            <a:r>
              <a:rPr sz="2800" spc="-260" dirty="0">
                <a:latin typeface="DejaVu Serif"/>
                <a:cs typeface="DejaVu Serif"/>
              </a:rPr>
              <a:t>, </a:t>
            </a:r>
            <a:r>
              <a:rPr sz="2800" spc="-235" dirty="0">
                <a:solidFill>
                  <a:srgbClr val="FF0000"/>
                </a:solidFill>
                <a:latin typeface="DejaVu Serif"/>
                <a:cs typeface="DejaVu Serif"/>
              </a:rPr>
              <a:t>logical </a:t>
            </a:r>
            <a:r>
              <a:rPr sz="2800" spc="-260" dirty="0">
                <a:latin typeface="DejaVu Serif"/>
                <a:cs typeface="DejaVu Serif"/>
              </a:rPr>
              <a:t>explanation </a:t>
            </a:r>
            <a:r>
              <a:rPr sz="2800" spc="-245" dirty="0">
                <a:latin typeface="DejaVu Serif"/>
                <a:cs typeface="DejaVu Serif"/>
              </a:rPr>
              <a:t>of </a:t>
            </a:r>
            <a:r>
              <a:rPr sz="2800" spc="-360" dirty="0">
                <a:latin typeface="DejaVu Serif"/>
                <a:cs typeface="DejaVu Serif"/>
              </a:rPr>
              <a:t>some </a:t>
            </a:r>
            <a:r>
              <a:rPr sz="2800" spc="-325" dirty="0">
                <a:latin typeface="DejaVu Serif"/>
                <a:cs typeface="DejaVu Serif"/>
              </a:rPr>
              <a:t>events </a:t>
            </a:r>
            <a:r>
              <a:rPr sz="2800" spc="-220" dirty="0">
                <a:latin typeface="DejaVu Serif"/>
                <a:cs typeface="DejaVu Serif"/>
              </a:rPr>
              <a:t>that  </a:t>
            </a:r>
            <a:r>
              <a:rPr sz="2800" spc="-300" dirty="0">
                <a:latin typeface="DejaVu Serif"/>
                <a:cs typeface="DejaVu Serif"/>
              </a:rPr>
              <a:t>includes </a:t>
            </a:r>
            <a:r>
              <a:rPr sz="2800" spc="-280" dirty="0">
                <a:solidFill>
                  <a:srgbClr val="FF0000"/>
                </a:solidFill>
                <a:latin typeface="DejaVu Serif"/>
                <a:cs typeface="DejaVu Serif"/>
              </a:rPr>
              <a:t>predictions </a:t>
            </a:r>
            <a:r>
              <a:rPr sz="2800" spc="-245" dirty="0">
                <a:latin typeface="DejaVu Serif"/>
                <a:cs typeface="DejaVu Serif"/>
              </a:rPr>
              <a:t>of </a:t>
            </a:r>
            <a:r>
              <a:rPr sz="2800" spc="-325" dirty="0">
                <a:latin typeface="DejaVu Serif"/>
                <a:cs typeface="DejaVu Serif"/>
              </a:rPr>
              <a:t>how </a:t>
            </a:r>
            <a:r>
              <a:rPr sz="2800" spc="-280" dirty="0">
                <a:latin typeface="DejaVu Serif"/>
                <a:cs typeface="DejaVu Serif"/>
              </a:rPr>
              <a:t>things </a:t>
            </a:r>
            <a:r>
              <a:rPr sz="2800" spc="-260" dirty="0">
                <a:solidFill>
                  <a:srgbClr val="FF0000"/>
                </a:solidFill>
                <a:latin typeface="DejaVu Serif"/>
                <a:cs typeface="DejaVu Serif"/>
              </a:rPr>
              <a:t>relate </a:t>
            </a:r>
            <a:r>
              <a:rPr sz="2800" spc="-229" dirty="0">
                <a:latin typeface="DejaVu Serif"/>
                <a:cs typeface="DejaVu Serif"/>
              </a:rPr>
              <a:t>to</a:t>
            </a:r>
            <a:r>
              <a:rPr sz="2800" spc="-165" dirty="0">
                <a:latin typeface="DejaVu Serif"/>
                <a:cs typeface="DejaVu Serif"/>
              </a:rPr>
              <a:t> </a:t>
            </a:r>
            <a:r>
              <a:rPr sz="2800" spc="-320" dirty="0">
                <a:latin typeface="DejaVu Serif"/>
                <a:cs typeface="DejaVu Serif"/>
              </a:rPr>
              <a:t>one</a:t>
            </a:r>
            <a:endParaRPr sz="2800">
              <a:latin typeface="DejaVu Serif"/>
              <a:cs typeface="DejaVu Serif"/>
            </a:endParaRPr>
          </a:p>
          <a:p>
            <a:pPr marL="355600">
              <a:lnSpc>
                <a:spcPts val="2985"/>
              </a:lnSpc>
            </a:pPr>
            <a:r>
              <a:rPr sz="2800" spc="-330" dirty="0">
                <a:latin typeface="DejaVu Serif"/>
                <a:cs typeface="DejaVu Serif"/>
              </a:rPr>
              <a:t>another.”</a:t>
            </a:r>
            <a:endParaRPr sz="2800">
              <a:latin typeface="DejaVu Serif"/>
              <a:cs typeface="DejaVu Serif"/>
            </a:endParaRPr>
          </a:p>
          <a:p>
            <a:pPr marL="321945">
              <a:lnSpc>
                <a:spcPct val="100000"/>
              </a:lnSpc>
              <a:spcBef>
                <a:spcPts val="335"/>
              </a:spcBef>
            </a:pPr>
            <a:r>
              <a:rPr sz="2800" spc="-90" dirty="0">
                <a:latin typeface="Georgia"/>
                <a:cs typeface="Georgia"/>
              </a:rPr>
              <a:t>(Zikmund, </a:t>
            </a:r>
            <a:r>
              <a:rPr sz="2800" spc="-40" dirty="0">
                <a:latin typeface="Georgia"/>
                <a:cs typeface="Georgia"/>
              </a:rPr>
              <a:t>2010, </a:t>
            </a:r>
            <a:r>
              <a:rPr sz="2800" spc="-15" dirty="0">
                <a:latin typeface="Georgia"/>
                <a:cs typeface="Georgia"/>
              </a:rPr>
              <a:t>p39)</a:t>
            </a:r>
            <a:endParaRPr sz="2800">
              <a:latin typeface="Georgia"/>
              <a:cs typeface="Georgia"/>
            </a:endParaRPr>
          </a:p>
        </p:txBody>
      </p:sp>
      <p:sp>
        <p:nvSpPr>
          <p:cNvPr id="4" name="object 4"/>
          <p:cNvSpPr/>
          <p:nvPr/>
        </p:nvSpPr>
        <p:spPr>
          <a:xfrm>
            <a:off x="5796153" y="4108037"/>
            <a:ext cx="1874760" cy="20470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    Theory is defined as a set of systematically interrelated concepts, definitions, and propositions that are advanced to explain and predict a phenomenon.</a:t>
            </a:r>
          </a:p>
          <a:p>
            <a:pPr>
              <a:buNone/>
            </a:pPr>
            <a:r>
              <a:rPr lang="en-US" dirty="0" smtClean="0"/>
              <a:t>For example, “the standard of living of a family is dependent on its income, size and lifestyle.” </a:t>
            </a:r>
          </a:p>
          <a:p>
            <a:pPr>
              <a:buNone/>
            </a:pPr>
            <a:r>
              <a:rPr lang="en-US" dirty="0" smtClean="0"/>
              <a:t>This is a theory which provides a basis for studying consumer behavior and formulating appropriate marketing strategies.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Theory building</a:t>
            </a:r>
            <a:endParaRPr lang="en-US" b="1" dirty="0"/>
          </a:p>
        </p:txBody>
      </p:sp>
      <p:sp>
        <p:nvSpPr>
          <p:cNvPr id="3" name="Content Placeholder 2"/>
          <p:cNvSpPr>
            <a:spLocks noGrp="1"/>
          </p:cNvSpPr>
          <p:nvPr>
            <p:ph idx="1"/>
          </p:nvPr>
        </p:nvSpPr>
        <p:spPr/>
        <p:txBody>
          <a:bodyPr>
            <a:normAutofit lnSpcReduction="10000"/>
          </a:bodyPr>
          <a:lstStyle/>
          <a:p>
            <a:r>
              <a:rPr lang="en-US" b="1" dirty="0" smtClean="0"/>
              <a:t>Theory building is a process of creativity and imagination. It demands careful indication on the importance and uniqueness of the phenomenon at hand, the questions explored, and the context of the research.</a:t>
            </a:r>
          </a:p>
          <a:p>
            <a:pPr>
              <a:buNone/>
            </a:pPr>
            <a:r>
              <a:rPr lang="en-US" b="1" dirty="0" smtClean="0"/>
              <a:t>           The methods used for formulating theories are  </a:t>
            </a:r>
          </a:p>
          <a:p>
            <a:pPr>
              <a:buNone/>
            </a:pPr>
            <a:r>
              <a:rPr lang="en-US" b="1" dirty="0" smtClean="0"/>
              <a:t> </a:t>
            </a:r>
            <a:r>
              <a:rPr lang="en-US" b="1" dirty="0" err="1" smtClean="0"/>
              <a:t>i</a:t>
            </a:r>
            <a:r>
              <a:rPr lang="en-US" b="1" dirty="0" smtClean="0"/>
              <a:t>) Deduction</a:t>
            </a:r>
          </a:p>
          <a:p>
            <a:pPr>
              <a:buNone/>
            </a:pPr>
            <a:r>
              <a:rPr lang="en-US" b="1" dirty="0" smtClean="0"/>
              <a:t> Ii) Induction    iii) Retroduction</a:t>
            </a:r>
          </a:p>
          <a:p>
            <a:pPr>
              <a:buNone/>
            </a:pPr>
            <a:endParaRPr lang="en-US"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DEDUCTION</a:t>
            </a:r>
            <a:endParaRPr lang="en-US" b="1" dirty="0">
              <a:solidFill>
                <a:schemeClr val="accent2">
                  <a:lumMod val="75000"/>
                </a:schemeClr>
              </a:solidFill>
            </a:endParaRPr>
          </a:p>
        </p:txBody>
      </p:sp>
      <p:sp>
        <p:nvSpPr>
          <p:cNvPr id="3" name="Content Placeholder 2"/>
          <p:cNvSpPr>
            <a:spLocks noGrp="1"/>
          </p:cNvSpPr>
          <p:nvPr>
            <p:ph idx="1"/>
          </p:nvPr>
        </p:nvSpPr>
        <p:spPr>
          <a:xfrm>
            <a:off x="502920" y="1371600"/>
            <a:ext cx="8183880" cy="4953000"/>
          </a:xfrm>
        </p:spPr>
        <p:txBody>
          <a:bodyPr>
            <a:normAutofit fontScale="25000" lnSpcReduction="20000"/>
          </a:bodyPr>
          <a:lstStyle/>
          <a:p>
            <a:pPr>
              <a:buNone/>
            </a:pPr>
            <a:r>
              <a:rPr lang="en-US" sz="5900" b="1" dirty="0" smtClean="0"/>
              <a:t>      </a:t>
            </a:r>
            <a:r>
              <a:rPr lang="en-US" sz="9600" b="1" dirty="0" smtClean="0"/>
              <a:t>Deduction follows an approach which is  </a:t>
            </a:r>
            <a:r>
              <a:rPr lang="en-US" sz="9600" b="1" dirty="0" smtClean="0">
                <a:solidFill>
                  <a:srgbClr val="C00000"/>
                </a:solidFill>
              </a:rPr>
              <a:t>“ top down” or from general to specific. </a:t>
            </a:r>
            <a:r>
              <a:rPr lang="en-US" sz="9600" b="1" dirty="0" smtClean="0">
                <a:solidFill>
                  <a:schemeClr val="tx2">
                    <a:lumMod val="75000"/>
                  </a:schemeClr>
                </a:solidFill>
              </a:rPr>
              <a:t>In deduction we  start from a theory and try to prove it right with the help of available information </a:t>
            </a:r>
          </a:p>
          <a:p>
            <a:pPr>
              <a:buNone/>
            </a:pPr>
            <a:r>
              <a:rPr lang="en-US" sz="9600" b="1" i="1" dirty="0" smtClean="0"/>
              <a:t>Aristotle, a Greek philosopher, described  deduction as “drawing conclusions by applying rules and principles; logically moving from a general rule or principle to a specific solution” </a:t>
            </a:r>
          </a:p>
          <a:p>
            <a:pPr>
              <a:buNone/>
            </a:pPr>
            <a:r>
              <a:rPr lang="en-US" sz="9600" b="1" dirty="0" err="1" smtClean="0"/>
              <a:t>Eg</a:t>
            </a:r>
            <a:r>
              <a:rPr lang="en-US" sz="9600" b="1" dirty="0" smtClean="0"/>
              <a:t>; “All men are mortal”. “Rama is a man” . Therefore “Rama is mortal”. Here the first  two statements (or propositions)are  premises and the third is the conclusion.</a:t>
            </a:r>
          </a:p>
          <a:p>
            <a:pPr>
              <a:buNone/>
            </a:pPr>
            <a:r>
              <a:rPr lang="en-US" sz="9600" b="1" dirty="0" smtClean="0"/>
              <a:t> </a:t>
            </a:r>
          </a:p>
          <a:p>
            <a:pPr>
              <a:buNone/>
            </a:pPr>
            <a:r>
              <a:rPr lang="en-US" sz="4400" b="1" dirty="0" smtClean="0"/>
              <a:t> </a:t>
            </a:r>
          </a:p>
          <a:p>
            <a:pPr>
              <a:buNone/>
            </a:pPr>
            <a:r>
              <a:rPr lang="en-US" sz="4400" b="1" dirty="0" smtClean="0"/>
              <a:t>  </a:t>
            </a:r>
            <a:endParaRPr lang="en-US" sz="4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689" y="914400"/>
            <a:ext cx="5230621" cy="492443"/>
          </a:xfrm>
        </p:spPr>
        <p:txBody>
          <a:bodyPr>
            <a:normAutofit fontScale="90000"/>
          </a:bodyPr>
          <a:lstStyle/>
          <a:p>
            <a:r>
              <a:rPr lang="en-US" dirty="0" smtClean="0"/>
              <a:t>Meaning of  research</a:t>
            </a:r>
            <a:endParaRPr lang="en-US" dirty="0"/>
          </a:p>
        </p:txBody>
      </p:sp>
      <p:sp>
        <p:nvSpPr>
          <p:cNvPr id="3" name="Text Placeholder 2"/>
          <p:cNvSpPr>
            <a:spLocks noGrp="1"/>
          </p:cNvSpPr>
          <p:nvPr>
            <p:ph idx="1"/>
          </p:nvPr>
        </p:nvSpPr>
        <p:spPr>
          <a:xfrm>
            <a:off x="313689" y="1524000"/>
            <a:ext cx="8516620" cy="4191000"/>
          </a:xfrm>
        </p:spPr>
        <p:txBody>
          <a:bodyPr>
            <a:normAutofit fontScale="85000" lnSpcReduction="10000"/>
          </a:bodyPr>
          <a:lstStyle/>
          <a:p>
            <a:r>
              <a:rPr lang="en-US" dirty="0" smtClean="0"/>
              <a:t>   </a:t>
            </a:r>
            <a:r>
              <a:rPr lang="en-US" dirty="0" smtClean="0">
                <a:latin typeface="Times New Roman" pitchFamily="18" charset="0"/>
                <a:cs typeface="Times New Roman" pitchFamily="18" charset="0"/>
              </a:rPr>
              <a:t>Research is an art of scientific investigation. </a:t>
            </a:r>
          </a:p>
          <a:p>
            <a:r>
              <a:rPr lang="en-US" dirty="0" smtClean="0">
                <a:latin typeface="Times New Roman" pitchFamily="18" charset="0"/>
                <a:cs typeface="Times New Roman" pitchFamily="18" charset="0"/>
              </a:rPr>
              <a:t>Dictionary definition of research is a careful investigation or inquiry specially through search for new facts in any branch of knowledge.</a:t>
            </a:r>
          </a:p>
          <a:p>
            <a:r>
              <a:rPr lang="en-US" dirty="0" smtClean="0">
                <a:latin typeface="Times New Roman" pitchFamily="18" charset="0"/>
                <a:cs typeface="Times New Roman" pitchFamily="18" charset="0"/>
              </a:rPr>
              <a:t>      Some people consider research as a movement from the known to the unknown. It is actually a voyage of discovery. We all possess the vital instinct of inquisitiveness(eager for knowledge). When the unknown confront us, more and more our inquisitiveness makes us probe(scrutiny)and attain understanding of the unknown.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5296" y="324611"/>
            <a:ext cx="6711696" cy="92811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40" y="1581658"/>
            <a:ext cx="4213225" cy="452120"/>
          </a:xfrm>
          <a:prstGeom prst="rect">
            <a:avLst/>
          </a:prstGeom>
        </p:spPr>
        <p:txBody>
          <a:bodyPr vert="horz" wrap="square" lIns="0" tIns="12065" rIns="0" bIns="0" rtlCol="0">
            <a:spAutoFit/>
          </a:bodyPr>
          <a:lstStyle/>
          <a:p>
            <a:pPr marL="12700">
              <a:lnSpc>
                <a:spcPct val="100000"/>
              </a:lnSpc>
              <a:spcBef>
                <a:spcPts val="95"/>
              </a:spcBef>
              <a:tabLst>
                <a:tab pos="355600" algn="l"/>
              </a:tabLst>
            </a:pPr>
            <a:r>
              <a:rPr sz="1400" spc="265" dirty="0">
                <a:solidFill>
                  <a:srgbClr val="00272B"/>
                </a:solidFill>
                <a:latin typeface="Arial"/>
                <a:cs typeface="Arial"/>
              </a:rPr>
              <a:t>	</a:t>
            </a:r>
            <a:r>
              <a:rPr sz="2800" spc="-55" dirty="0">
                <a:solidFill>
                  <a:srgbClr val="000000"/>
                </a:solidFill>
              </a:rPr>
              <a:t>The </a:t>
            </a:r>
            <a:r>
              <a:rPr sz="2800" spc="-35" dirty="0">
                <a:solidFill>
                  <a:srgbClr val="000000"/>
                </a:solidFill>
              </a:rPr>
              <a:t>Process </a:t>
            </a:r>
            <a:r>
              <a:rPr sz="2800" spc="-45" dirty="0">
                <a:solidFill>
                  <a:srgbClr val="000000"/>
                </a:solidFill>
              </a:rPr>
              <a:t>of</a:t>
            </a:r>
            <a:r>
              <a:rPr sz="2800" spc="-150" dirty="0">
                <a:solidFill>
                  <a:srgbClr val="000000"/>
                </a:solidFill>
              </a:rPr>
              <a:t> </a:t>
            </a:r>
            <a:r>
              <a:rPr sz="2800" spc="-65" dirty="0">
                <a:solidFill>
                  <a:srgbClr val="000000"/>
                </a:solidFill>
              </a:rPr>
              <a:t>Deduction</a:t>
            </a:r>
            <a:endParaRPr sz="2800">
              <a:latin typeface="Arial"/>
              <a:cs typeface="Arial"/>
            </a:endParaRPr>
          </a:p>
        </p:txBody>
      </p:sp>
      <p:sp>
        <p:nvSpPr>
          <p:cNvPr id="4" name="object 4"/>
          <p:cNvSpPr txBox="1"/>
          <p:nvPr/>
        </p:nvSpPr>
        <p:spPr>
          <a:xfrm>
            <a:off x="179514" y="2276855"/>
            <a:ext cx="4392930" cy="360045"/>
          </a:xfrm>
          <a:prstGeom prst="rect">
            <a:avLst/>
          </a:prstGeom>
          <a:solidFill>
            <a:srgbClr val="0063FF"/>
          </a:solidFill>
          <a:ln w="25400">
            <a:solidFill>
              <a:srgbClr val="004BAD"/>
            </a:solidFill>
          </a:ln>
        </p:spPr>
        <p:txBody>
          <a:bodyPr vert="horz" wrap="square" lIns="0" tIns="36830" rIns="0" bIns="0" rtlCol="0">
            <a:spAutoFit/>
          </a:bodyPr>
          <a:lstStyle/>
          <a:p>
            <a:pPr algn="ctr">
              <a:lnSpc>
                <a:spcPct val="100000"/>
              </a:lnSpc>
              <a:spcBef>
                <a:spcPts val="290"/>
              </a:spcBef>
            </a:pPr>
            <a:r>
              <a:rPr sz="1800" spc="-15" dirty="0">
                <a:solidFill>
                  <a:srgbClr val="FFFFFF"/>
                </a:solidFill>
                <a:latin typeface="Georgia"/>
                <a:cs typeface="Georgia"/>
              </a:rPr>
              <a:t>Theory</a:t>
            </a:r>
            <a:endParaRPr sz="1800">
              <a:latin typeface="Georgia"/>
              <a:cs typeface="Georgia"/>
            </a:endParaRPr>
          </a:p>
        </p:txBody>
      </p:sp>
      <p:sp>
        <p:nvSpPr>
          <p:cNvPr id="5" name="object 5"/>
          <p:cNvSpPr txBox="1"/>
          <p:nvPr/>
        </p:nvSpPr>
        <p:spPr>
          <a:xfrm>
            <a:off x="683564" y="2924936"/>
            <a:ext cx="4392930" cy="360045"/>
          </a:xfrm>
          <a:prstGeom prst="rect">
            <a:avLst/>
          </a:prstGeom>
          <a:solidFill>
            <a:srgbClr val="0063FF"/>
          </a:solidFill>
          <a:ln w="25400">
            <a:solidFill>
              <a:srgbClr val="004BAD"/>
            </a:solidFill>
          </a:ln>
        </p:spPr>
        <p:txBody>
          <a:bodyPr vert="horz" wrap="square" lIns="0" tIns="37465" rIns="0" bIns="0" rtlCol="0">
            <a:spAutoFit/>
          </a:bodyPr>
          <a:lstStyle/>
          <a:p>
            <a:pPr marL="1270" algn="ctr">
              <a:lnSpc>
                <a:spcPct val="100000"/>
              </a:lnSpc>
              <a:spcBef>
                <a:spcPts val="295"/>
              </a:spcBef>
            </a:pPr>
            <a:r>
              <a:rPr sz="1800" spc="-35" dirty="0">
                <a:solidFill>
                  <a:srgbClr val="FFFFFF"/>
                </a:solidFill>
                <a:latin typeface="Georgia"/>
                <a:cs typeface="Georgia"/>
              </a:rPr>
              <a:t>Hypothesis</a:t>
            </a:r>
            <a:endParaRPr sz="1800">
              <a:latin typeface="Georgia"/>
              <a:cs typeface="Georgia"/>
            </a:endParaRPr>
          </a:p>
        </p:txBody>
      </p:sp>
      <p:sp>
        <p:nvSpPr>
          <p:cNvPr id="6" name="object 6"/>
          <p:cNvSpPr txBox="1"/>
          <p:nvPr/>
        </p:nvSpPr>
        <p:spPr>
          <a:xfrm>
            <a:off x="1187627" y="3573017"/>
            <a:ext cx="4392930" cy="360045"/>
          </a:xfrm>
          <a:prstGeom prst="rect">
            <a:avLst/>
          </a:prstGeom>
          <a:solidFill>
            <a:srgbClr val="0063FF"/>
          </a:solidFill>
          <a:ln w="25400">
            <a:solidFill>
              <a:srgbClr val="004BAD"/>
            </a:solidFill>
          </a:ln>
        </p:spPr>
        <p:txBody>
          <a:bodyPr vert="horz" wrap="square" lIns="0" tIns="37465" rIns="0" bIns="0" rtlCol="0">
            <a:spAutoFit/>
          </a:bodyPr>
          <a:lstStyle/>
          <a:p>
            <a:pPr marL="1457325">
              <a:lnSpc>
                <a:spcPct val="100000"/>
              </a:lnSpc>
              <a:spcBef>
                <a:spcPts val="295"/>
              </a:spcBef>
            </a:pPr>
            <a:r>
              <a:rPr sz="1800" spc="-60" dirty="0">
                <a:solidFill>
                  <a:srgbClr val="FFFFFF"/>
                </a:solidFill>
                <a:latin typeface="Georgia"/>
                <a:cs typeface="Georgia"/>
              </a:rPr>
              <a:t>Data </a:t>
            </a:r>
            <a:r>
              <a:rPr sz="1800" spc="-40" dirty="0">
                <a:solidFill>
                  <a:srgbClr val="FFFFFF"/>
                </a:solidFill>
                <a:latin typeface="Georgia"/>
                <a:cs typeface="Georgia"/>
              </a:rPr>
              <a:t>Collection</a:t>
            </a:r>
            <a:endParaRPr sz="1800">
              <a:latin typeface="Georgia"/>
              <a:cs typeface="Georgia"/>
            </a:endParaRPr>
          </a:p>
        </p:txBody>
      </p:sp>
      <p:sp>
        <p:nvSpPr>
          <p:cNvPr id="7" name="object 7"/>
          <p:cNvSpPr txBox="1"/>
          <p:nvPr/>
        </p:nvSpPr>
        <p:spPr>
          <a:xfrm>
            <a:off x="1763648" y="4221098"/>
            <a:ext cx="4392930" cy="360045"/>
          </a:xfrm>
          <a:prstGeom prst="rect">
            <a:avLst/>
          </a:prstGeom>
          <a:solidFill>
            <a:srgbClr val="0063FF"/>
          </a:solidFill>
          <a:ln w="25400">
            <a:solidFill>
              <a:srgbClr val="004BAD"/>
            </a:solidFill>
          </a:ln>
        </p:spPr>
        <p:txBody>
          <a:bodyPr vert="horz" wrap="square" lIns="0" tIns="37465" rIns="0" bIns="0" rtlCol="0">
            <a:spAutoFit/>
          </a:bodyPr>
          <a:lstStyle/>
          <a:p>
            <a:pPr marL="1905" algn="ctr">
              <a:lnSpc>
                <a:spcPct val="100000"/>
              </a:lnSpc>
              <a:spcBef>
                <a:spcPts val="295"/>
              </a:spcBef>
            </a:pPr>
            <a:r>
              <a:rPr sz="1800" spc="-45" dirty="0">
                <a:solidFill>
                  <a:srgbClr val="FFFFFF"/>
                </a:solidFill>
                <a:latin typeface="Georgia"/>
                <a:cs typeface="Georgia"/>
              </a:rPr>
              <a:t>Findings</a:t>
            </a:r>
            <a:endParaRPr sz="1800">
              <a:latin typeface="Georgia"/>
              <a:cs typeface="Georgia"/>
            </a:endParaRPr>
          </a:p>
        </p:txBody>
      </p:sp>
      <p:sp>
        <p:nvSpPr>
          <p:cNvPr id="8" name="object 8"/>
          <p:cNvSpPr txBox="1"/>
          <p:nvPr/>
        </p:nvSpPr>
        <p:spPr>
          <a:xfrm>
            <a:off x="2195702" y="4869179"/>
            <a:ext cx="4371975" cy="360045"/>
          </a:xfrm>
          <a:prstGeom prst="rect">
            <a:avLst/>
          </a:prstGeom>
          <a:solidFill>
            <a:srgbClr val="0063FF"/>
          </a:solidFill>
          <a:ln w="25400">
            <a:solidFill>
              <a:srgbClr val="004BAD"/>
            </a:solidFill>
          </a:ln>
        </p:spPr>
        <p:txBody>
          <a:bodyPr vert="horz" wrap="square" lIns="0" tIns="37465" rIns="0" bIns="0" rtlCol="0">
            <a:spAutoFit/>
          </a:bodyPr>
          <a:lstStyle/>
          <a:p>
            <a:pPr marL="534035">
              <a:lnSpc>
                <a:spcPct val="100000"/>
              </a:lnSpc>
              <a:spcBef>
                <a:spcPts val="295"/>
              </a:spcBef>
            </a:pPr>
            <a:r>
              <a:rPr sz="1800" spc="-35" dirty="0">
                <a:solidFill>
                  <a:srgbClr val="FFFFFF"/>
                </a:solidFill>
                <a:latin typeface="Georgia"/>
                <a:cs typeface="Georgia"/>
              </a:rPr>
              <a:t>Hypotheses confirmed </a:t>
            </a:r>
            <a:r>
              <a:rPr sz="1800" spc="-5" dirty="0">
                <a:solidFill>
                  <a:srgbClr val="FFFFFF"/>
                </a:solidFill>
                <a:latin typeface="Georgia"/>
                <a:cs typeface="Georgia"/>
              </a:rPr>
              <a:t>or</a:t>
            </a:r>
            <a:r>
              <a:rPr sz="1800" spc="-75" dirty="0">
                <a:solidFill>
                  <a:srgbClr val="FFFFFF"/>
                </a:solidFill>
                <a:latin typeface="Georgia"/>
                <a:cs typeface="Georgia"/>
              </a:rPr>
              <a:t> </a:t>
            </a:r>
            <a:r>
              <a:rPr sz="1800" spc="-20" dirty="0">
                <a:solidFill>
                  <a:srgbClr val="FFFFFF"/>
                </a:solidFill>
                <a:latin typeface="Georgia"/>
                <a:cs typeface="Georgia"/>
              </a:rPr>
              <a:t>rejected</a:t>
            </a:r>
            <a:endParaRPr sz="1800">
              <a:latin typeface="Georgia"/>
              <a:cs typeface="Georgia"/>
            </a:endParaRPr>
          </a:p>
        </p:txBody>
      </p:sp>
      <p:sp>
        <p:nvSpPr>
          <p:cNvPr id="9" name="object 9"/>
          <p:cNvSpPr txBox="1"/>
          <p:nvPr/>
        </p:nvSpPr>
        <p:spPr>
          <a:xfrm>
            <a:off x="2699766" y="5517222"/>
            <a:ext cx="4392930" cy="360045"/>
          </a:xfrm>
          <a:prstGeom prst="rect">
            <a:avLst/>
          </a:prstGeom>
          <a:solidFill>
            <a:srgbClr val="0063FF"/>
          </a:solidFill>
          <a:ln w="25400">
            <a:solidFill>
              <a:srgbClr val="004BAD"/>
            </a:solidFill>
          </a:ln>
        </p:spPr>
        <p:txBody>
          <a:bodyPr vert="horz" wrap="square" lIns="0" tIns="38100" rIns="0" bIns="0" rtlCol="0">
            <a:spAutoFit/>
          </a:bodyPr>
          <a:lstStyle/>
          <a:p>
            <a:pPr marL="1310005">
              <a:lnSpc>
                <a:spcPct val="100000"/>
              </a:lnSpc>
              <a:spcBef>
                <a:spcPts val="300"/>
              </a:spcBef>
            </a:pPr>
            <a:r>
              <a:rPr sz="1800" spc="-40" dirty="0">
                <a:solidFill>
                  <a:srgbClr val="FFFFFF"/>
                </a:solidFill>
                <a:latin typeface="Georgia"/>
                <a:cs typeface="Georgia"/>
              </a:rPr>
              <a:t>Revision </a:t>
            </a:r>
            <a:r>
              <a:rPr sz="1800" spc="-30" dirty="0">
                <a:solidFill>
                  <a:srgbClr val="FFFFFF"/>
                </a:solidFill>
                <a:latin typeface="Georgia"/>
                <a:cs typeface="Georgia"/>
              </a:rPr>
              <a:t>of</a:t>
            </a:r>
            <a:r>
              <a:rPr sz="1800" spc="-70" dirty="0">
                <a:solidFill>
                  <a:srgbClr val="FFFFFF"/>
                </a:solidFill>
                <a:latin typeface="Georgia"/>
                <a:cs typeface="Georgia"/>
              </a:rPr>
              <a:t> </a:t>
            </a:r>
            <a:r>
              <a:rPr sz="1800" spc="-10" dirty="0">
                <a:solidFill>
                  <a:srgbClr val="FFFFFF"/>
                </a:solidFill>
                <a:latin typeface="Georgia"/>
                <a:cs typeface="Georgia"/>
              </a:rPr>
              <a:t>theory</a:t>
            </a:r>
            <a:endParaRPr sz="1800">
              <a:latin typeface="Georgia"/>
              <a:cs typeface="Georgia"/>
            </a:endParaRPr>
          </a:p>
        </p:txBody>
      </p:sp>
      <p:sp>
        <p:nvSpPr>
          <p:cNvPr id="10" name="object 10"/>
          <p:cNvSpPr/>
          <p:nvPr/>
        </p:nvSpPr>
        <p:spPr>
          <a:xfrm>
            <a:off x="3620642" y="2625470"/>
            <a:ext cx="231775" cy="299720"/>
          </a:xfrm>
          <a:custGeom>
            <a:avLst/>
            <a:gdLst/>
            <a:ahLst/>
            <a:cxnLst/>
            <a:rect l="l" t="t" r="r" b="b"/>
            <a:pathLst>
              <a:path w="231775" h="299719">
                <a:moveTo>
                  <a:pt x="86717" y="198794"/>
                </a:moveTo>
                <a:lnTo>
                  <a:pt x="79565" y="200215"/>
                </a:lnTo>
                <a:lnTo>
                  <a:pt x="73461" y="204208"/>
                </a:lnTo>
                <a:lnTo>
                  <a:pt x="69215" y="210438"/>
                </a:lnTo>
                <a:lnTo>
                  <a:pt x="67659" y="217830"/>
                </a:lnTo>
                <a:lnTo>
                  <a:pt x="69056" y="224996"/>
                </a:lnTo>
                <a:lnTo>
                  <a:pt x="73072" y="231138"/>
                </a:lnTo>
                <a:lnTo>
                  <a:pt x="79375" y="235457"/>
                </a:lnTo>
                <a:lnTo>
                  <a:pt x="231267" y="299592"/>
                </a:lnTo>
                <a:lnTo>
                  <a:pt x="229083" y="280669"/>
                </a:lnTo>
                <a:lnTo>
                  <a:pt x="193421" y="280669"/>
                </a:lnTo>
                <a:lnTo>
                  <a:pt x="151168" y="224351"/>
                </a:lnTo>
                <a:lnTo>
                  <a:pt x="94107" y="200278"/>
                </a:lnTo>
                <a:lnTo>
                  <a:pt x="86717" y="198794"/>
                </a:lnTo>
                <a:close/>
              </a:path>
              <a:path w="231775" h="299719">
                <a:moveTo>
                  <a:pt x="151168" y="224351"/>
                </a:moveTo>
                <a:lnTo>
                  <a:pt x="193421" y="280669"/>
                </a:lnTo>
                <a:lnTo>
                  <a:pt x="205612" y="271525"/>
                </a:lnTo>
                <a:lnTo>
                  <a:pt x="189737" y="271525"/>
                </a:lnTo>
                <a:lnTo>
                  <a:pt x="185970" y="239034"/>
                </a:lnTo>
                <a:lnTo>
                  <a:pt x="151168" y="224351"/>
                </a:lnTo>
                <a:close/>
              </a:path>
              <a:path w="231775" h="299719">
                <a:moveTo>
                  <a:pt x="191262" y="118871"/>
                </a:moveTo>
                <a:lnTo>
                  <a:pt x="184017" y="121239"/>
                </a:lnTo>
                <a:lnTo>
                  <a:pt x="178450" y="125999"/>
                </a:lnTo>
                <a:lnTo>
                  <a:pt x="175099" y="132498"/>
                </a:lnTo>
                <a:lnTo>
                  <a:pt x="174498" y="140080"/>
                </a:lnTo>
                <a:lnTo>
                  <a:pt x="181612" y="201443"/>
                </a:lnTo>
                <a:lnTo>
                  <a:pt x="223901" y="257809"/>
                </a:lnTo>
                <a:lnTo>
                  <a:pt x="193421" y="280669"/>
                </a:lnTo>
                <a:lnTo>
                  <a:pt x="229083" y="280669"/>
                </a:lnTo>
                <a:lnTo>
                  <a:pt x="212344" y="135636"/>
                </a:lnTo>
                <a:lnTo>
                  <a:pt x="209978" y="128462"/>
                </a:lnTo>
                <a:lnTo>
                  <a:pt x="205232" y="122920"/>
                </a:lnTo>
                <a:lnTo>
                  <a:pt x="198770" y="119544"/>
                </a:lnTo>
                <a:lnTo>
                  <a:pt x="191262" y="118871"/>
                </a:lnTo>
                <a:close/>
              </a:path>
              <a:path w="231775" h="299719">
                <a:moveTo>
                  <a:pt x="185970" y="239034"/>
                </a:moveTo>
                <a:lnTo>
                  <a:pt x="189737" y="271525"/>
                </a:lnTo>
                <a:lnTo>
                  <a:pt x="216027" y="251713"/>
                </a:lnTo>
                <a:lnTo>
                  <a:pt x="185970" y="239034"/>
                </a:lnTo>
                <a:close/>
              </a:path>
              <a:path w="231775" h="299719">
                <a:moveTo>
                  <a:pt x="181612" y="201443"/>
                </a:moveTo>
                <a:lnTo>
                  <a:pt x="185970" y="239034"/>
                </a:lnTo>
                <a:lnTo>
                  <a:pt x="216027" y="251713"/>
                </a:lnTo>
                <a:lnTo>
                  <a:pt x="189737" y="271525"/>
                </a:lnTo>
                <a:lnTo>
                  <a:pt x="205612" y="271525"/>
                </a:lnTo>
                <a:lnTo>
                  <a:pt x="223901" y="257809"/>
                </a:lnTo>
                <a:lnTo>
                  <a:pt x="181612" y="201443"/>
                </a:lnTo>
                <a:close/>
              </a:path>
              <a:path w="231775" h="299719">
                <a:moveTo>
                  <a:pt x="30480" y="0"/>
                </a:moveTo>
                <a:lnTo>
                  <a:pt x="0" y="22859"/>
                </a:lnTo>
                <a:lnTo>
                  <a:pt x="151168" y="224351"/>
                </a:lnTo>
                <a:lnTo>
                  <a:pt x="185970" y="239034"/>
                </a:lnTo>
                <a:lnTo>
                  <a:pt x="181612" y="201443"/>
                </a:lnTo>
                <a:lnTo>
                  <a:pt x="30480" y="0"/>
                </a:lnTo>
                <a:close/>
              </a:path>
            </a:pathLst>
          </a:custGeom>
          <a:solidFill>
            <a:srgbClr val="FF0000"/>
          </a:solidFill>
        </p:spPr>
        <p:txBody>
          <a:bodyPr wrap="square" lIns="0" tIns="0" rIns="0" bIns="0" rtlCol="0"/>
          <a:lstStyle/>
          <a:p>
            <a:endParaRPr/>
          </a:p>
        </p:txBody>
      </p:sp>
      <p:sp>
        <p:nvSpPr>
          <p:cNvPr id="11" name="object 11"/>
          <p:cNvSpPr/>
          <p:nvPr/>
        </p:nvSpPr>
        <p:spPr>
          <a:xfrm>
            <a:off x="4052696" y="3273552"/>
            <a:ext cx="231775" cy="299720"/>
          </a:xfrm>
          <a:custGeom>
            <a:avLst/>
            <a:gdLst/>
            <a:ahLst/>
            <a:cxnLst/>
            <a:rect l="l" t="t" r="r" b="b"/>
            <a:pathLst>
              <a:path w="231775" h="299720">
                <a:moveTo>
                  <a:pt x="86717" y="198794"/>
                </a:moveTo>
                <a:lnTo>
                  <a:pt x="79565" y="200215"/>
                </a:lnTo>
                <a:lnTo>
                  <a:pt x="73461" y="204208"/>
                </a:lnTo>
                <a:lnTo>
                  <a:pt x="69214" y="210438"/>
                </a:lnTo>
                <a:lnTo>
                  <a:pt x="67659" y="217830"/>
                </a:lnTo>
                <a:lnTo>
                  <a:pt x="69056" y="224996"/>
                </a:lnTo>
                <a:lnTo>
                  <a:pt x="73072" y="231138"/>
                </a:lnTo>
                <a:lnTo>
                  <a:pt x="79375" y="235458"/>
                </a:lnTo>
                <a:lnTo>
                  <a:pt x="231266" y="299593"/>
                </a:lnTo>
                <a:lnTo>
                  <a:pt x="229083" y="280670"/>
                </a:lnTo>
                <a:lnTo>
                  <a:pt x="193420" y="280670"/>
                </a:lnTo>
                <a:lnTo>
                  <a:pt x="151168" y="224351"/>
                </a:lnTo>
                <a:lnTo>
                  <a:pt x="94106" y="200278"/>
                </a:lnTo>
                <a:lnTo>
                  <a:pt x="86717" y="198794"/>
                </a:lnTo>
                <a:close/>
              </a:path>
              <a:path w="231775" h="299720">
                <a:moveTo>
                  <a:pt x="151168" y="224351"/>
                </a:moveTo>
                <a:lnTo>
                  <a:pt x="193420" y="280670"/>
                </a:lnTo>
                <a:lnTo>
                  <a:pt x="205612" y="271525"/>
                </a:lnTo>
                <a:lnTo>
                  <a:pt x="189737" y="271525"/>
                </a:lnTo>
                <a:lnTo>
                  <a:pt x="185970" y="239034"/>
                </a:lnTo>
                <a:lnTo>
                  <a:pt x="151168" y="224351"/>
                </a:lnTo>
                <a:close/>
              </a:path>
              <a:path w="231775" h="299720">
                <a:moveTo>
                  <a:pt x="191262" y="118872"/>
                </a:moveTo>
                <a:lnTo>
                  <a:pt x="184017" y="121239"/>
                </a:lnTo>
                <a:lnTo>
                  <a:pt x="178450" y="125999"/>
                </a:lnTo>
                <a:lnTo>
                  <a:pt x="175099" y="132498"/>
                </a:lnTo>
                <a:lnTo>
                  <a:pt x="174498" y="140081"/>
                </a:lnTo>
                <a:lnTo>
                  <a:pt x="181612" y="201443"/>
                </a:lnTo>
                <a:lnTo>
                  <a:pt x="223900" y="257810"/>
                </a:lnTo>
                <a:lnTo>
                  <a:pt x="193420" y="280670"/>
                </a:lnTo>
                <a:lnTo>
                  <a:pt x="229083" y="280670"/>
                </a:lnTo>
                <a:lnTo>
                  <a:pt x="212343" y="135636"/>
                </a:lnTo>
                <a:lnTo>
                  <a:pt x="209978" y="128462"/>
                </a:lnTo>
                <a:lnTo>
                  <a:pt x="205232" y="122920"/>
                </a:lnTo>
                <a:lnTo>
                  <a:pt x="198770" y="119544"/>
                </a:lnTo>
                <a:lnTo>
                  <a:pt x="191262" y="118872"/>
                </a:lnTo>
                <a:close/>
              </a:path>
              <a:path w="231775" h="299720">
                <a:moveTo>
                  <a:pt x="185970" y="239034"/>
                </a:moveTo>
                <a:lnTo>
                  <a:pt x="189737" y="271525"/>
                </a:lnTo>
                <a:lnTo>
                  <a:pt x="216026" y="251713"/>
                </a:lnTo>
                <a:lnTo>
                  <a:pt x="185970" y="239034"/>
                </a:lnTo>
                <a:close/>
              </a:path>
              <a:path w="231775" h="299720">
                <a:moveTo>
                  <a:pt x="181612" y="201443"/>
                </a:moveTo>
                <a:lnTo>
                  <a:pt x="185970" y="239034"/>
                </a:lnTo>
                <a:lnTo>
                  <a:pt x="216026" y="251713"/>
                </a:lnTo>
                <a:lnTo>
                  <a:pt x="189737" y="271525"/>
                </a:lnTo>
                <a:lnTo>
                  <a:pt x="205612" y="271525"/>
                </a:lnTo>
                <a:lnTo>
                  <a:pt x="223900" y="257810"/>
                </a:lnTo>
                <a:lnTo>
                  <a:pt x="181612" y="201443"/>
                </a:lnTo>
                <a:close/>
              </a:path>
              <a:path w="231775" h="299720">
                <a:moveTo>
                  <a:pt x="30479" y="0"/>
                </a:moveTo>
                <a:lnTo>
                  <a:pt x="0" y="22860"/>
                </a:lnTo>
                <a:lnTo>
                  <a:pt x="151168" y="224351"/>
                </a:lnTo>
                <a:lnTo>
                  <a:pt x="185970" y="239034"/>
                </a:lnTo>
                <a:lnTo>
                  <a:pt x="181612" y="201443"/>
                </a:lnTo>
                <a:lnTo>
                  <a:pt x="30479" y="0"/>
                </a:lnTo>
                <a:close/>
              </a:path>
            </a:pathLst>
          </a:custGeom>
          <a:solidFill>
            <a:srgbClr val="FF0000"/>
          </a:solidFill>
        </p:spPr>
        <p:txBody>
          <a:bodyPr wrap="square" lIns="0" tIns="0" rIns="0" bIns="0" rtlCol="0"/>
          <a:lstStyle/>
          <a:p>
            <a:endParaRPr/>
          </a:p>
        </p:txBody>
      </p:sp>
      <p:sp>
        <p:nvSpPr>
          <p:cNvPr id="12" name="object 12"/>
          <p:cNvSpPr/>
          <p:nvPr/>
        </p:nvSpPr>
        <p:spPr>
          <a:xfrm>
            <a:off x="4484751" y="3921633"/>
            <a:ext cx="231775" cy="299720"/>
          </a:xfrm>
          <a:custGeom>
            <a:avLst/>
            <a:gdLst/>
            <a:ahLst/>
            <a:cxnLst/>
            <a:rect l="l" t="t" r="r" b="b"/>
            <a:pathLst>
              <a:path w="231775" h="299720">
                <a:moveTo>
                  <a:pt x="86717" y="198794"/>
                </a:moveTo>
                <a:lnTo>
                  <a:pt x="79565" y="200215"/>
                </a:lnTo>
                <a:lnTo>
                  <a:pt x="73461" y="204208"/>
                </a:lnTo>
                <a:lnTo>
                  <a:pt x="69214" y="210439"/>
                </a:lnTo>
                <a:lnTo>
                  <a:pt x="67657" y="217830"/>
                </a:lnTo>
                <a:lnTo>
                  <a:pt x="69040" y="224996"/>
                </a:lnTo>
                <a:lnTo>
                  <a:pt x="73019" y="231138"/>
                </a:lnTo>
                <a:lnTo>
                  <a:pt x="79248" y="235458"/>
                </a:lnTo>
                <a:lnTo>
                  <a:pt x="231266" y="299466"/>
                </a:lnTo>
                <a:lnTo>
                  <a:pt x="229095" y="280670"/>
                </a:lnTo>
                <a:lnTo>
                  <a:pt x="193421" y="280670"/>
                </a:lnTo>
                <a:lnTo>
                  <a:pt x="151168" y="224351"/>
                </a:lnTo>
                <a:lnTo>
                  <a:pt x="94107" y="200279"/>
                </a:lnTo>
                <a:lnTo>
                  <a:pt x="86717" y="198794"/>
                </a:lnTo>
                <a:close/>
              </a:path>
              <a:path w="231775" h="299720">
                <a:moveTo>
                  <a:pt x="151168" y="224351"/>
                </a:moveTo>
                <a:lnTo>
                  <a:pt x="193421" y="280670"/>
                </a:lnTo>
                <a:lnTo>
                  <a:pt x="205612" y="271526"/>
                </a:lnTo>
                <a:lnTo>
                  <a:pt x="189737" y="271526"/>
                </a:lnTo>
                <a:lnTo>
                  <a:pt x="185970" y="239034"/>
                </a:lnTo>
                <a:lnTo>
                  <a:pt x="151168" y="224351"/>
                </a:lnTo>
                <a:close/>
              </a:path>
              <a:path w="231775" h="299720">
                <a:moveTo>
                  <a:pt x="191135" y="118872"/>
                </a:moveTo>
                <a:lnTo>
                  <a:pt x="183963" y="121239"/>
                </a:lnTo>
                <a:lnTo>
                  <a:pt x="178435" y="125999"/>
                </a:lnTo>
                <a:lnTo>
                  <a:pt x="175097" y="132498"/>
                </a:lnTo>
                <a:lnTo>
                  <a:pt x="174498" y="140081"/>
                </a:lnTo>
                <a:lnTo>
                  <a:pt x="181612" y="201443"/>
                </a:lnTo>
                <a:lnTo>
                  <a:pt x="223900" y="257810"/>
                </a:lnTo>
                <a:lnTo>
                  <a:pt x="193421" y="280670"/>
                </a:lnTo>
                <a:lnTo>
                  <a:pt x="229095" y="280670"/>
                </a:lnTo>
                <a:lnTo>
                  <a:pt x="212344" y="135636"/>
                </a:lnTo>
                <a:lnTo>
                  <a:pt x="209976" y="128462"/>
                </a:lnTo>
                <a:lnTo>
                  <a:pt x="205216" y="122920"/>
                </a:lnTo>
                <a:lnTo>
                  <a:pt x="198717" y="119544"/>
                </a:lnTo>
                <a:lnTo>
                  <a:pt x="191135" y="118872"/>
                </a:lnTo>
                <a:close/>
              </a:path>
              <a:path w="231775" h="299720">
                <a:moveTo>
                  <a:pt x="185970" y="239034"/>
                </a:moveTo>
                <a:lnTo>
                  <a:pt x="189737" y="271526"/>
                </a:lnTo>
                <a:lnTo>
                  <a:pt x="216026" y="251714"/>
                </a:lnTo>
                <a:lnTo>
                  <a:pt x="185970" y="239034"/>
                </a:lnTo>
                <a:close/>
              </a:path>
              <a:path w="231775" h="299720">
                <a:moveTo>
                  <a:pt x="181612" y="201443"/>
                </a:moveTo>
                <a:lnTo>
                  <a:pt x="185970" y="239034"/>
                </a:lnTo>
                <a:lnTo>
                  <a:pt x="216026" y="251714"/>
                </a:lnTo>
                <a:lnTo>
                  <a:pt x="189737" y="271526"/>
                </a:lnTo>
                <a:lnTo>
                  <a:pt x="205612" y="271526"/>
                </a:lnTo>
                <a:lnTo>
                  <a:pt x="223900" y="257810"/>
                </a:lnTo>
                <a:lnTo>
                  <a:pt x="181612" y="201443"/>
                </a:lnTo>
                <a:close/>
              </a:path>
              <a:path w="231775" h="299720">
                <a:moveTo>
                  <a:pt x="30479" y="0"/>
                </a:moveTo>
                <a:lnTo>
                  <a:pt x="0" y="22860"/>
                </a:lnTo>
                <a:lnTo>
                  <a:pt x="151168" y="224351"/>
                </a:lnTo>
                <a:lnTo>
                  <a:pt x="185970" y="239034"/>
                </a:lnTo>
                <a:lnTo>
                  <a:pt x="181612" y="201443"/>
                </a:lnTo>
                <a:lnTo>
                  <a:pt x="30479" y="0"/>
                </a:lnTo>
                <a:close/>
              </a:path>
            </a:pathLst>
          </a:custGeom>
          <a:solidFill>
            <a:srgbClr val="FF0000"/>
          </a:solidFill>
        </p:spPr>
        <p:txBody>
          <a:bodyPr wrap="square" lIns="0" tIns="0" rIns="0" bIns="0" rtlCol="0"/>
          <a:lstStyle/>
          <a:p>
            <a:endParaRPr/>
          </a:p>
        </p:txBody>
      </p:sp>
      <p:sp>
        <p:nvSpPr>
          <p:cNvPr id="13" name="object 13"/>
          <p:cNvSpPr/>
          <p:nvPr/>
        </p:nvSpPr>
        <p:spPr>
          <a:xfrm>
            <a:off x="4916804" y="4569714"/>
            <a:ext cx="231775" cy="299720"/>
          </a:xfrm>
          <a:custGeom>
            <a:avLst/>
            <a:gdLst/>
            <a:ahLst/>
            <a:cxnLst/>
            <a:rect l="l" t="t" r="r" b="b"/>
            <a:pathLst>
              <a:path w="231775" h="299720">
                <a:moveTo>
                  <a:pt x="86717" y="198794"/>
                </a:moveTo>
                <a:lnTo>
                  <a:pt x="79565" y="200215"/>
                </a:lnTo>
                <a:lnTo>
                  <a:pt x="73461" y="204208"/>
                </a:lnTo>
                <a:lnTo>
                  <a:pt x="69215" y="210438"/>
                </a:lnTo>
                <a:lnTo>
                  <a:pt x="67657" y="217828"/>
                </a:lnTo>
                <a:lnTo>
                  <a:pt x="69040" y="224980"/>
                </a:lnTo>
                <a:lnTo>
                  <a:pt x="73019" y="231084"/>
                </a:lnTo>
                <a:lnTo>
                  <a:pt x="79248" y="235331"/>
                </a:lnTo>
                <a:lnTo>
                  <a:pt x="231267" y="299466"/>
                </a:lnTo>
                <a:lnTo>
                  <a:pt x="229095" y="280669"/>
                </a:lnTo>
                <a:lnTo>
                  <a:pt x="193421" y="280669"/>
                </a:lnTo>
                <a:lnTo>
                  <a:pt x="151168" y="224351"/>
                </a:lnTo>
                <a:lnTo>
                  <a:pt x="94107" y="200279"/>
                </a:lnTo>
                <a:lnTo>
                  <a:pt x="86717" y="198794"/>
                </a:lnTo>
                <a:close/>
              </a:path>
              <a:path w="231775" h="299720">
                <a:moveTo>
                  <a:pt x="151168" y="224351"/>
                </a:moveTo>
                <a:lnTo>
                  <a:pt x="193421" y="280669"/>
                </a:lnTo>
                <a:lnTo>
                  <a:pt x="205612" y="271525"/>
                </a:lnTo>
                <a:lnTo>
                  <a:pt x="189737" y="271525"/>
                </a:lnTo>
                <a:lnTo>
                  <a:pt x="185970" y="239034"/>
                </a:lnTo>
                <a:lnTo>
                  <a:pt x="151168" y="224351"/>
                </a:lnTo>
                <a:close/>
              </a:path>
              <a:path w="231775" h="299720">
                <a:moveTo>
                  <a:pt x="191135" y="118872"/>
                </a:moveTo>
                <a:lnTo>
                  <a:pt x="183963" y="121239"/>
                </a:lnTo>
                <a:lnTo>
                  <a:pt x="178435" y="125999"/>
                </a:lnTo>
                <a:lnTo>
                  <a:pt x="175097" y="132498"/>
                </a:lnTo>
                <a:lnTo>
                  <a:pt x="174498" y="140081"/>
                </a:lnTo>
                <a:lnTo>
                  <a:pt x="181612" y="201443"/>
                </a:lnTo>
                <a:lnTo>
                  <a:pt x="223900" y="257810"/>
                </a:lnTo>
                <a:lnTo>
                  <a:pt x="193421" y="280669"/>
                </a:lnTo>
                <a:lnTo>
                  <a:pt x="229095" y="280669"/>
                </a:lnTo>
                <a:lnTo>
                  <a:pt x="212344" y="135636"/>
                </a:lnTo>
                <a:lnTo>
                  <a:pt x="209976" y="128462"/>
                </a:lnTo>
                <a:lnTo>
                  <a:pt x="205216" y="122920"/>
                </a:lnTo>
                <a:lnTo>
                  <a:pt x="198717" y="119544"/>
                </a:lnTo>
                <a:lnTo>
                  <a:pt x="191135" y="118872"/>
                </a:lnTo>
                <a:close/>
              </a:path>
              <a:path w="231775" h="299720">
                <a:moveTo>
                  <a:pt x="185970" y="239034"/>
                </a:moveTo>
                <a:lnTo>
                  <a:pt x="189737" y="271525"/>
                </a:lnTo>
                <a:lnTo>
                  <a:pt x="216027" y="251713"/>
                </a:lnTo>
                <a:lnTo>
                  <a:pt x="185970" y="239034"/>
                </a:lnTo>
                <a:close/>
              </a:path>
              <a:path w="231775" h="299720">
                <a:moveTo>
                  <a:pt x="181612" y="201443"/>
                </a:moveTo>
                <a:lnTo>
                  <a:pt x="185970" y="239034"/>
                </a:lnTo>
                <a:lnTo>
                  <a:pt x="216027" y="251713"/>
                </a:lnTo>
                <a:lnTo>
                  <a:pt x="189737" y="271525"/>
                </a:lnTo>
                <a:lnTo>
                  <a:pt x="205612" y="271525"/>
                </a:lnTo>
                <a:lnTo>
                  <a:pt x="223900" y="257810"/>
                </a:lnTo>
                <a:lnTo>
                  <a:pt x="181612" y="201443"/>
                </a:lnTo>
                <a:close/>
              </a:path>
              <a:path w="231775" h="299720">
                <a:moveTo>
                  <a:pt x="30480" y="0"/>
                </a:moveTo>
                <a:lnTo>
                  <a:pt x="0" y="22860"/>
                </a:lnTo>
                <a:lnTo>
                  <a:pt x="151168" y="224351"/>
                </a:lnTo>
                <a:lnTo>
                  <a:pt x="185970" y="239034"/>
                </a:lnTo>
                <a:lnTo>
                  <a:pt x="181612" y="201443"/>
                </a:lnTo>
                <a:lnTo>
                  <a:pt x="30480" y="0"/>
                </a:lnTo>
                <a:close/>
              </a:path>
            </a:pathLst>
          </a:custGeom>
          <a:solidFill>
            <a:srgbClr val="FF0000"/>
          </a:solidFill>
        </p:spPr>
        <p:txBody>
          <a:bodyPr wrap="square" lIns="0" tIns="0" rIns="0" bIns="0" rtlCol="0"/>
          <a:lstStyle/>
          <a:p>
            <a:endParaRPr/>
          </a:p>
        </p:txBody>
      </p:sp>
      <p:sp>
        <p:nvSpPr>
          <p:cNvPr id="14" name="object 14"/>
          <p:cNvSpPr/>
          <p:nvPr/>
        </p:nvSpPr>
        <p:spPr>
          <a:xfrm>
            <a:off x="5348859" y="5217795"/>
            <a:ext cx="231775" cy="299720"/>
          </a:xfrm>
          <a:custGeom>
            <a:avLst/>
            <a:gdLst/>
            <a:ahLst/>
            <a:cxnLst/>
            <a:rect l="l" t="t" r="r" b="b"/>
            <a:pathLst>
              <a:path w="231775" h="299720">
                <a:moveTo>
                  <a:pt x="86715" y="198794"/>
                </a:moveTo>
                <a:lnTo>
                  <a:pt x="79549" y="200215"/>
                </a:lnTo>
                <a:lnTo>
                  <a:pt x="73407" y="204208"/>
                </a:lnTo>
                <a:lnTo>
                  <a:pt x="69087" y="210438"/>
                </a:lnTo>
                <a:lnTo>
                  <a:pt x="67603" y="217828"/>
                </a:lnTo>
                <a:lnTo>
                  <a:pt x="69024" y="224980"/>
                </a:lnTo>
                <a:lnTo>
                  <a:pt x="73017" y="231084"/>
                </a:lnTo>
                <a:lnTo>
                  <a:pt x="79248" y="235330"/>
                </a:lnTo>
                <a:lnTo>
                  <a:pt x="231266" y="299465"/>
                </a:lnTo>
                <a:lnTo>
                  <a:pt x="229095" y="280669"/>
                </a:lnTo>
                <a:lnTo>
                  <a:pt x="193420" y="280669"/>
                </a:lnTo>
                <a:lnTo>
                  <a:pt x="151168" y="224351"/>
                </a:lnTo>
                <a:lnTo>
                  <a:pt x="94106" y="200278"/>
                </a:lnTo>
                <a:lnTo>
                  <a:pt x="86715" y="198794"/>
                </a:lnTo>
                <a:close/>
              </a:path>
              <a:path w="231775" h="299720">
                <a:moveTo>
                  <a:pt x="151168" y="224351"/>
                </a:moveTo>
                <a:lnTo>
                  <a:pt x="193420" y="280669"/>
                </a:lnTo>
                <a:lnTo>
                  <a:pt x="205782" y="271398"/>
                </a:lnTo>
                <a:lnTo>
                  <a:pt x="189737" y="271398"/>
                </a:lnTo>
                <a:lnTo>
                  <a:pt x="185986" y="239040"/>
                </a:lnTo>
                <a:lnTo>
                  <a:pt x="151168" y="224351"/>
                </a:lnTo>
                <a:close/>
              </a:path>
              <a:path w="231775" h="299720">
                <a:moveTo>
                  <a:pt x="191135" y="118871"/>
                </a:moveTo>
                <a:lnTo>
                  <a:pt x="183963" y="121237"/>
                </a:lnTo>
                <a:lnTo>
                  <a:pt x="178435" y="125983"/>
                </a:lnTo>
                <a:lnTo>
                  <a:pt x="175097" y="132445"/>
                </a:lnTo>
                <a:lnTo>
                  <a:pt x="174498" y="139953"/>
                </a:lnTo>
                <a:lnTo>
                  <a:pt x="181629" y="201467"/>
                </a:lnTo>
                <a:lnTo>
                  <a:pt x="223900" y="257809"/>
                </a:lnTo>
                <a:lnTo>
                  <a:pt x="193420" y="280669"/>
                </a:lnTo>
                <a:lnTo>
                  <a:pt x="229095" y="280669"/>
                </a:lnTo>
                <a:lnTo>
                  <a:pt x="212343" y="135635"/>
                </a:lnTo>
                <a:lnTo>
                  <a:pt x="209976" y="128462"/>
                </a:lnTo>
                <a:lnTo>
                  <a:pt x="205216" y="122920"/>
                </a:lnTo>
                <a:lnTo>
                  <a:pt x="198717" y="119544"/>
                </a:lnTo>
                <a:lnTo>
                  <a:pt x="191135" y="118871"/>
                </a:lnTo>
                <a:close/>
              </a:path>
              <a:path w="231775" h="299720">
                <a:moveTo>
                  <a:pt x="185986" y="239040"/>
                </a:moveTo>
                <a:lnTo>
                  <a:pt x="189737" y="271398"/>
                </a:lnTo>
                <a:lnTo>
                  <a:pt x="216026" y="251713"/>
                </a:lnTo>
                <a:lnTo>
                  <a:pt x="185986" y="239040"/>
                </a:lnTo>
                <a:close/>
              </a:path>
              <a:path w="231775" h="299720">
                <a:moveTo>
                  <a:pt x="181629" y="201467"/>
                </a:moveTo>
                <a:lnTo>
                  <a:pt x="185986" y="239040"/>
                </a:lnTo>
                <a:lnTo>
                  <a:pt x="216026" y="251713"/>
                </a:lnTo>
                <a:lnTo>
                  <a:pt x="189737" y="271398"/>
                </a:lnTo>
                <a:lnTo>
                  <a:pt x="205782" y="271398"/>
                </a:lnTo>
                <a:lnTo>
                  <a:pt x="223900" y="257809"/>
                </a:lnTo>
                <a:lnTo>
                  <a:pt x="181629" y="201467"/>
                </a:lnTo>
                <a:close/>
              </a:path>
              <a:path w="231775" h="299720">
                <a:moveTo>
                  <a:pt x="30479" y="0"/>
                </a:moveTo>
                <a:lnTo>
                  <a:pt x="0" y="22859"/>
                </a:lnTo>
                <a:lnTo>
                  <a:pt x="151168" y="224351"/>
                </a:lnTo>
                <a:lnTo>
                  <a:pt x="185986" y="239040"/>
                </a:lnTo>
                <a:lnTo>
                  <a:pt x="181629" y="201467"/>
                </a:lnTo>
                <a:lnTo>
                  <a:pt x="30479" y="0"/>
                </a:lnTo>
                <a:close/>
              </a:path>
            </a:pathLst>
          </a:custGeom>
          <a:solidFill>
            <a:srgbClr val="FF0000"/>
          </a:solidFill>
        </p:spPr>
        <p:txBody>
          <a:bodyPr wrap="square" lIns="0" tIns="0" rIns="0" bIns="0" rtlCol="0"/>
          <a:lstStyle/>
          <a:p>
            <a:endParaRPr/>
          </a:p>
        </p:txBody>
      </p:sp>
      <p:sp>
        <p:nvSpPr>
          <p:cNvPr id="16" name="object 16"/>
          <p:cNvSpPr txBox="1"/>
          <p:nvPr/>
        </p:nvSpPr>
        <p:spPr>
          <a:xfrm>
            <a:off x="330200" y="4397502"/>
            <a:ext cx="1045844" cy="299720"/>
          </a:xfrm>
          <a:prstGeom prst="rect">
            <a:avLst/>
          </a:prstGeom>
        </p:spPr>
        <p:txBody>
          <a:bodyPr vert="horz" wrap="square" lIns="0" tIns="12700" rIns="0" bIns="0" rtlCol="0">
            <a:spAutoFit/>
          </a:bodyPr>
          <a:lstStyle/>
          <a:p>
            <a:pPr marL="12700">
              <a:lnSpc>
                <a:spcPct val="100000"/>
              </a:lnSpc>
              <a:spcBef>
                <a:spcPts val="100"/>
              </a:spcBef>
            </a:pPr>
            <a:r>
              <a:rPr sz="1800" spc="-15" dirty="0" smtClean="0">
                <a:latin typeface="Verdana"/>
                <a:cs typeface="Verdana"/>
              </a:rPr>
              <a:t>Waterfall</a:t>
            </a:r>
            <a:endParaRPr sz="1800" dirty="0">
              <a:latin typeface="Verdana"/>
              <a:cs typeface="Verdan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INDUCTION</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 The inductive  method consists of  studying several individual cases and drawing a generalization.</a:t>
            </a:r>
          </a:p>
          <a:p>
            <a:pPr>
              <a:buNone/>
            </a:pPr>
            <a:r>
              <a:rPr lang="en-US" dirty="0" smtClean="0"/>
              <a:t>This method involves moving from a specific situation to a general conclusion.</a:t>
            </a:r>
          </a:p>
          <a:p>
            <a:pPr>
              <a:buNone/>
            </a:pPr>
            <a:r>
              <a:rPr lang="en-US" dirty="0" smtClean="0"/>
              <a:t> This is a way of “theory building”, where by “specific facts are used to create a theory that explains relationships between the facts and allows prediction of future knowledge”</a:t>
            </a:r>
          </a:p>
          <a:p>
            <a:pPr>
              <a:buNone/>
            </a:pPr>
            <a:r>
              <a:rPr lang="en-US" dirty="0" smtClean="0"/>
              <a:t>             Induction includes two process namely observation and generalization.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8183880" cy="990600"/>
          </a:xfrm>
        </p:spPr>
        <p:txBody>
          <a:bodyPr/>
          <a:lstStyle/>
          <a:p>
            <a:r>
              <a:rPr lang="en-US" b="1" dirty="0" smtClean="0">
                <a:solidFill>
                  <a:schemeClr val="tx1"/>
                </a:solidFill>
              </a:rPr>
              <a:t>Retroduction</a:t>
            </a:r>
            <a:endParaRPr lang="en-US" b="1" dirty="0">
              <a:solidFill>
                <a:schemeClr val="tx1"/>
              </a:solidFill>
            </a:endParaRPr>
          </a:p>
        </p:txBody>
      </p:sp>
      <p:sp>
        <p:nvSpPr>
          <p:cNvPr id="3" name="Content Placeholder 2"/>
          <p:cNvSpPr>
            <a:spLocks noGrp="1"/>
          </p:cNvSpPr>
          <p:nvPr>
            <p:ph idx="1"/>
          </p:nvPr>
        </p:nvSpPr>
        <p:spPr>
          <a:xfrm>
            <a:off x="1371600" y="1524000"/>
            <a:ext cx="7315200" cy="4267200"/>
          </a:xfrm>
        </p:spPr>
        <p:txBody>
          <a:bodyPr>
            <a:normAutofit fontScale="70000" lnSpcReduction="20000"/>
          </a:bodyPr>
          <a:lstStyle/>
          <a:p>
            <a:pPr>
              <a:buNone/>
            </a:pPr>
            <a:r>
              <a:rPr lang="en-US" dirty="0" smtClean="0"/>
              <a:t>Abductive reasoning(also called abduction, abductive inference, or retroduction) is a form of logical inference which starts with an observation or set of observations then seeks to find the simplest and most likely explanation.</a:t>
            </a:r>
          </a:p>
          <a:p>
            <a:pPr>
              <a:buNone/>
            </a:pPr>
            <a:r>
              <a:rPr lang="en-US" dirty="0" err="1" smtClean="0"/>
              <a:t>Eg</a:t>
            </a:r>
            <a:r>
              <a:rPr lang="en-US" dirty="0" smtClean="0"/>
              <a:t>  1) “ </a:t>
            </a:r>
            <a:r>
              <a:rPr lang="en-US" dirty="0" err="1" smtClean="0"/>
              <a:t>Jhon</a:t>
            </a:r>
            <a:r>
              <a:rPr lang="en-US" dirty="0" smtClean="0"/>
              <a:t> was in the building at the time of the </a:t>
            </a:r>
            <a:r>
              <a:rPr lang="en-US" dirty="0" err="1" smtClean="0"/>
              <a:t>murder.perhaps</a:t>
            </a:r>
            <a:r>
              <a:rPr lang="en-US" dirty="0" smtClean="0"/>
              <a:t> he is the killer,” or “the blood on the victim’s shirt matches </a:t>
            </a:r>
            <a:r>
              <a:rPr lang="en-US" dirty="0" err="1" smtClean="0"/>
              <a:t>jhon’s</a:t>
            </a:r>
            <a:r>
              <a:rPr lang="en-US" dirty="0" smtClean="0"/>
              <a:t> blood type. perhaps </a:t>
            </a:r>
            <a:r>
              <a:rPr lang="en-US" dirty="0" err="1" smtClean="0"/>
              <a:t>jhon</a:t>
            </a:r>
            <a:r>
              <a:rPr lang="en-US" dirty="0" smtClean="0"/>
              <a:t> is the killer .</a:t>
            </a:r>
          </a:p>
          <a:p>
            <a:pPr>
              <a:buNone/>
            </a:pPr>
            <a:endParaRPr lang="en-US" dirty="0" smtClean="0"/>
          </a:p>
          <a:p>
            <a:pPr>
              <a:buNone/>
            </a:pPr>
            <a:r>
              <a:rPr lang="en-US" dirty="0" smtClean="0"/>
              <a:t>   2)The doctor hears her patients symptoms, including the regular shortness of breath on cold days and when exercising and </a:t>
            </a:r>
            <a:r>
              <a:rPr lang="en-US" dirty="0" err="1" smtClean="0"/>
              <a:t>abduces</a:t>
            </a:r>
            <a:r>
              <a:rPr lang="en-US" dirty="0" smtClean="0"/>
              <a:t> that the best explanation of these </a:t>
            </a:r>
            <a:r>
              <a:rPr lang="en-US" dirty="0" err="1" smtClean="0"/>
              <a:t>symptions</a:t>
            </a:r>
            <a:r>
              <a:rPr lang="en-US" dirty="0" smtClean="0"/>
              <a:t> is that her patient is an asthma sufferer.</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Research process</a:t>
            </a:r>
            <a:endParaRPr lang="en-US" dirty="0"/>
          </a:p>
        </p:txBody>
      </p:sp>
      <p:sp>
        <p:nvSpPr>
          <p:cNvPr id="3" name="Content Placeholder 2"/>
          <p:cNvSpPr>
            <a:spLocks noGrp="1"/>
          </p:cNvSpPr>
          <p:nvPr>
            <p:ph idx="1"/>
          </p:nvPr>
        </p:nvSpPr>
        <p:spPr>
          <a:xfrm>
            <a:off x="304800" y="1066800"/>
            <a:ext cx="8382000" cy="5638800"/>
          </a:xfrm>
        </p:spPr>
        <p:txBody>
          <a:bodyPr>
            <a:normAutofit fontScale="55000" lnSpcReduction="20000"/>
          </a:bodyPr>
          <a:lstStyle/>
          <a:p>
            <a:pPr>
              <a:buNone/>
            </a:pPr>
            <a:r>
              <a:rPr lang="en-US" sz="3800" b="1" dirty="0" smtClean="0"/>
              <a:t>Research process consists of a series of actions or steps necessary to carry out research effectively.</a:t>
            </a:r>
          </a:p>
          <a:p>
            <a:pPr marL="514350" indent="-514350">
              <a:buFont typeface="+mj-lt"/>
              <a:buAutoNum type="arabicPeriod"/>
            </a:pPr>
            <a:r>
              <a:rPr lang="en-US" sz="4400" dirty="0" smtClean="0"/>
              <a:t>Tentative or temporary selection of the research problem.</a:t>
            </a:r>
          </a:p>
          <a:p>
            <a:pPr marL="514350" indent="-514350">
              <a:buFont typeface="+mj-lt"/>
              <a:buAutoNum type="arabicPeriod"/>
            </a:pPr>
            <a:r>
              <a:rPr lang="en-US" sz="4400" dirty="0" smtClean="0"/>
              <a:t>Initial survey of literature.</a:t>
            </a:r>
          </a:p>
          <a:p>
            <a:pPr marL="514350" indent="-514350">
              <a:buFont typeface="+mj-lt"/>
              <a:buAutoNum type="arabicPeriod"/>
            </a:pPr>
            <a:r>
              <a:rPr lang="en-US" sz="4400" dirty="0" smtClean="0"/>
              <a:t>Finalizing the research problem</a:t>
            </a:r>
          </a:p>
          <a:p>
            <a:pPr marL="514350" indent="-514350">
              <a:buFont typeface="+mj-lt"/>
              <a:buAutoNum type="arabicPeriod"/>
            </a:pPr>
            <a:r>
              <a:rPr lang="en-US" sz="4400" dirty="0" smtClean="0"/>
              <a:t>Extensive literature survey.</a:t>
            </a:r>
          </a:p>
          <a:p>
            <a:pPr marL="514350" indent="-514350">
              <a:buFont typeface="+mj-lt"/>
              <a:buAutoNum type="arabicPeriod"/>
            </a:pPr>
            <a:r>
              <a:rPr lang="en-US" sz="4400" dirty="0" smtClean="0"/>
              <a:t>Developing the hypothesis.</a:t>
            </a:r>
          </a:p>
          <a:p>
            <a:pPr marL="514350" indent="-514350">
              <a:buFont typeface="+mj-lt"/>
              <a:buAutoNum type="arabicPeriod"/>
            </a:pPr>
            <a:r>
              <a:rPr lang="en-US" sz="4400" dirty="0" smtClean="0"/>
              <a:t>Preparation of the research design</a:t>
            </a:r>
          </a:p>
          <a:p>
            <a:pPr marL="514350" indent="-514350">
              <a:buFont typeface="+mj-lt"/>
              <a:buAutoNum type="arabicPeriod"/>
            </a:pPr>
            <a:r>
              <a:rPr lang="en-US" sz="4400" dirty="0" smtClean="0"/>
              <a:t>Determination of the sample design.</a:t>
            </a:r>
          </a:p>
          <a:p>
            <a:pPr marL="514350" indent="-514350">
              <a:buFont typeface="+mj-lt"/>
              <a:buAutoNum type="arabicPeriod"/>
            </a:pPr>
            <a:r>
              <a:rPr lang="en-US" sz="4400" dirty="0" smtClean="0"/>
              <a:t>Collecting the data.</a:t>
            </a:r>
          </a:p>
          <a:p>
            <a:pPr marL="514350" indent="-514350">
              <a:buFont typeface="+mj-lt"/>
              <a:buAutoNum type="arabicPeriod"/>
            </a:pPr>
            <a:r>
              <a:rPr lang="en-US" sz="4400" dirty="0" smtClean="0"/>
              <a:t>Execution of the project.</a:t>
            </a:r>
          </a:p>
          <a:p>
            <a:pPr marL="514350" indent="-514350">
              <a:buFont typeface="+mj-lt"/>
              <a:buAutoNum type="arabicPeriod"/>
            </a:pPr>
            <a:r>
              <a:rPr lang="en-US" sz="4400" dirty="0" smtClean="0"/>
              <a:t>Analysis of data.</a:t>
            </a:r>
          </a:p>
          <a:p>
            <a:pPr marL="514350" indent="-514350">
              <a:buFont typeface="+mj-lt"/>
              <a:buAutoNum type="arabicPeriod"/>
            </a:pPr>
            <a:r>
              <a:rPr lang="en-US" sz="4400" dirty="0" smtClean="0"/>
              <a:t>Testing of hypothesis.</a:t>
            </a:r>
          </a:p>
          <a:p>
            <a:pPr marL="514350" indent="-514350">
              <a:buFont typeface="+mj-lt"/>
              <a:buAutoNum type="arabicPeriod"/>
            </a:pPr>
            <a:r>
              <a:rPr lang="en-US" sz="4400" dirty="0" smtClean="0"/>
              <a:t>Arriving at generalizations and interpretations.</a:t>
            </a:r>
          </a:p>
          <a:p>
            <a:pPr marL="514350" indent="-514350">
              <a:buFont typeface="+mj-lt"/>
              <a:buAutoNum type="arabicPeriod"/>
            </a:pPr>
            <a:r>
              <a:rPr lang="en-US" sz="4400" dirty="0" smtClean="0"/>
              <a:t>Preparation of the reports or presentation of the results.</a:t>
            </a:r>
          </a:p>
          <a:p>
            <a:pPr marL="514350" indent="-514350">
              <a:buFont typeface="+mj-lt"/>
              <a:buAutoNum type="arabicPeriod"/>
            </a:pPr>
            <a:endParaRPr lang="en-US" sz="4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object 3"/>
          <p:cNvSpPr/>
          <p:nvPr/>
        </p:nvSpPr>
        <p:spPr>
          <a:xfrm>
            <a:off x="445008" y="262128"/>
            <a:ext cx="8255508" cy="1168908"/>
          </a:xfrm>
          <a:custGeom>
            <a:avLst/>
            <a:gdLst/>
            <a:ahLst/>
            <a:cxnLst/>
            <a:rect l="l" t="t" r="r" b="b"/>
            <a:pathLst>
              <a:path w="8255508" h="1168908">
                <a:moveTo>
                  <a:pt x="12954" y="1155954"/>
                </a:moveTo>
                <a:lnTo>
                  <a:pt x="12954" y="12954"/>
                </a:lnTo>
                <a:lnTo>
                  <a:pt x="8242554" y="12954"/>
                </a:lnTo>
                <a:lnTo>
                  <a:pt x="8242554" y="1155954"/>
                </a:lnTo>
                <a:lnTo>
                  <a:pt x="12954" y="1155954"/>
                </a:lnTo>
                <a:close/>
              </a:path>
            </a:pathLst>
          </a:custGeom>
          <a:ln w="25908">
            <a:solidFill>
              <a:srgbClr val="385D8A"/>
            </a:solidFill>
          </a:ln>
        </p:spPr>
        <p:txBody>
          <a:bodyPr wrap="square" lIns="0" tIns="0" rIns="0" bIns="0" rtlCol="0">
            <a:noAutofit/>
          </a:bodyPr>
          <a:lstStyle/>
          <a:p>
            <a:endParaRPr/>
          </a:p>
        </p:txBody>
      </p:sp>
      <p:sp>
        <p:nvSpPr>
          <p:cNvPr id="5" name="text 1"/>
          <p:cNvSpPr txBox="1"/>
          <p:nvPr/>
        </p:nvSpPr>
        <p:spPr>
          <a:xfrm>
            <a:off x="3366262" y="674759"/>
            <a:ext cx="2434641" cy="672492"/>
          </a:xfrm>
          <a:prstGeom prst="rect">
            <a:avLst/>
          </a:prstGeom>
        </p:spPr>
        <p:txBody>
          <a:bodyPr vert="horz" wrap="none" lIns="0" tIns="0" rIns="0" bIns="0" rtlCol="0">
            <a:spAutoFit/>
          </a:bodyPr>
          <a:lstStyle/>
          <a:p>
            <a:pPr marL="0">
              <a:lnSpc>
                <a:spcPct val="100000"/>
              </a:lnSpc>
            </a:pPr>
            <a:r>
              <a:rPr sz="4370" spc="10" dirty="0">
                <a:solidFill>
                  <a:srgbClr val="FF0000"/>
                </a:solidFill>
                <a:latin typeface="Gabriola"/>
                <a:cs typeface="Gabriola"/>
              </a:rPr>
              <a:t>DEFNITIONS</a:t>
            </a:r>
            <a:r>
              <a:rPr sz="4370" spc="10" dirty="0">
                <a:solidFill>
                  <a:srgbClr val="FFFFFF"/>
                </a:solidFill>
                <a:latin typeface="Gabriola"/>
                <a:cs typeface="Gabriola"/>
              </a:rPr>
              <a:t>:</a:t>
            </a:r>
            <a:endParaRPr sz="4300" dirty="0">
              <a:latin typeface="Gabriola"/>
              <a:cs typeface="Gabriola"/>
            </a:endParaRPr>
          </a:p>
        </p:txBody>
      </p:sp>
      <p:pic>
        <p:nvPicPr>
          <p:cNvPr id="8"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56" y="1572768"/>
            <a:ext cx="8324088" cy="4620768"/>
          </a:xfrm>
          <a:prstGeom prst="rect">
            <a:avLst/>
          </a:prstGeom>
        </p:spPr>
      </p:pic>
      <p:pic>
        <p:nvPicPr>
          <p:cNvPr id="9"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92" y="1453896"/>
            <a:ext cx="8546593" cy="4547616"/>
          </a:xfrm>
          <a:prstGeom prst="rect">
            <a:avLst/>
          </a:prstGeom>
        </p:spPr>
      </p:pic>
      <p:sp>
        <p:nvSpPr>
          <p:cNvPr id="6" name="text 1"/>
          <p:cNvSpPr txBox="1"/>
          <p:nvPr/>
        </p:nvSpPr>
        <p:spPr>
          <a:xfrm>
            <a:off x="548640" y="1609878"/>
            <a:ext cx="447934" cy="381965"/>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11" name="text 1"/>
          <p:cNvSpPr txBox="1"/>
          <p:nvPr/>
        </p:nvSpPr>
        <p:spPr>
          <a:xfrm>
            <a:off x="891539" y="1672996"/>
            <a:ext cx="7186198" cy="1965153"/>
          </a:xfrm>
          <a:prstGeom prst="rect">
            <a:avLst/>
          </a:prstGeom>
        </p:spPr>
        <p:txBody>
          <a:bodyPr vert="horz" wrap="none" lIns="0" tIns="0" rIns="0" bIns="0" rtlCol="0">
            <a:spAutoFit/>
          </a:bodyPr>
          <a:lstStyle/>
          <a:p>
            <a:pPr marL="184708">
              <a:lnSpc>
                <a:spcPct val="100000"/>
              </a:lnSpc>
            </a:pPr>
            <a:r>
              <a:rPr sz="3200" spc="10" dirty="0">
                <a:latin typeface="Calibri"/>
                <a:cs typeface="Calibri"/>
              </a:rPr>
              <a:t>Hypothesis is considered as an intelligent</a:t>
            </a:r>
            <a:endParaRPr sz="3200" dirty="0">
              <a:latin typeface="Calibri"/>
              <a:cs typeface="Calibri"/>
            </a:endParaRPr>
          </a:p>
          <a:p>
            <a:pPr marL="0">
              <a:lnSpc>
                <a:spcPct val="100000"/>
              </a:lnSpc>
            </a:pPr>
            <a:r>
              <a:rPr sz="3170" spc="10" dirty="0">
                <a:latin typeface="Calibri"/>
                <a:cs typeface="Calibri"/>
              </a:rPr>
              <a:t>guess or prediction, that gives </a:t>
            </a:r>
            <a:r>
              <a:rPr sz="3170" spc="10" dirty="0" smtClean="0">
                <a:latin typeface="Calibri"/>
                <a:cs typeface="Calibri"/>
              </a:rPr>
              <a:t>direction </a:t>
            </a:r>
            <a:r>
              <a:rPr sz="3170" spc="10" dirty="0">
                <a:latin typeface="Calibri"/>
                <a:cs typeface="Calibri"/>
              </a:rPr>
              <a:t>to</a:t>
            </a:r>
            <a:endParaRPr sz="3100" dirty="0">
              <a:latin typeface="Calibri"/>
              <a:cs typeface="Calibri"/>
            </a:endParaRPr>
          </a:p>
          <a:p>
            <a:pPr marL="0">
              <a:lnSpc>
                <a:spcPct val="100000"/>
              </a:lnSpc>
            </a:pPr>
            <a:r>
              <a:rPr sz="3200" spc="10" dirty="0">
                <a:latin typeface="Calibri"/>
                <a:cs typeface="Calibri"/>
              </a:rPr>
              <a:t>the researcher to answer the research</a:t>
            </a:r>
            <a:endParaRPr sz="3200" dirty="0">
              <a:latin typeface="Calibri"/>
              <a:cs typeface="Calibri"/>
            </a:endParaRPr>
          </a:p>
          <a:p>
            <a:pPr marL="0">
              <a:lnSpc>
                <a:spcPct val="100000"/>
              </a:lnSpc>
            </a:pPr>
            <a:r>
              <a:rPr sz="3200" spc="10" dirty="0">
                <a:latin typeface="Calibri"/>
                <a:cs typeface="Calibri"/>
              </a:rPr>
              <a:t>question.</a:t>
            </a:r>
            <a:endParaRPr sz="32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12"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24" y="1097280"/>
            <a:ext cx="8324088" cy="4620768"/>
          </a:xfrm>
          <a:prstGeom prst="rect">
            <a:avLst/>
          </a:prstGeom>
        </p:spPr>
      </p:pic>
      <p:pic>
        <p:nvPicPr>
          <p:cNvPr id="13"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36" y="1027176"/>
            <a:ext cx="8691372" cy="4547616"/>
          </a:xfrm>
          <a:prstGeom prst="rect">
            <a:avLst/>
          </a:prstGeom>
        </p:spPr>
      </p:pic>
      <p:pic>
        <p:nvPicPr>
          <p:cNvPr id="14"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68" y="1124712"/>
            <a:ext cx="8229600" cy="4526280"/>
          </a:xfrm>
          <a:prstGeom prst="rect">
            <a:avLst/>
          </a:prstGeom>
        </p:spPr>
      </p:pic>
      <p:sp>
        <p:nvSpPr>
          <p:cNvPr id="5" name="object 5"/>
          <p:cNvSpPr/>
          <p:nvPr/>
        </p:nvSpPr>
        <p:spPr>
          <a:xfrm>
            <a:off x="463296" y="1120140"/>
            <a:ext cx="8238744" cy="4535424"/>
          </a:xfrm>
          <a:custGeom>
            <a:avLst/>
            <a:gdLst/>
            <a:ahLst/>
            <a:cxnLst/>
            <a:rect l="l" t="t" r="r" b="b"/>
            <a:pathLst>
              <a:path w="8238744" h="4535424">
                <a:moveTo>
                  <a:pt x="4572" y="4530852"/>
                </a:moveTo>
                <a:lnTo>
                  <a:pt x="4572" y="4572"/>
                </a:lnTo>
                <a:lnTo>
                  <a:pt x="8234172" y="4572"/>
                </a:lnTo>
                <a:lnTo>
                  <a:pt x="8234172" y="4530852"/>
                </a:lnTo>
                <a:lnTo>
                  <a:pt x="4572" y="4530852"/>
                </a:lnTo>
                <a:close/>
              </a:path>
            </a:pathLst>
          </a:custGeom>
          <a:ln w="9144">
            <a:solidFill>
              <a:srgbClr val="BE4B48"/>
            </a:solidFill>
          </a:ln>
        </p:spPr>
        <p:txBody>
          <a:bodyPr wrap="square" lIns="0" tIns="0" rIns="0" bIns="0" rtlCol="0">
            <a:noAutofit/>
          </a:bodyPr>
          <a:lstStyle/>
          <a:p>
            <a:endParaRPr/>
          </a:p>
        </p:txBody>
      </p:sp>
      <p:sp>
        <p:nvSpPr>
          <p:cNvPr id="2" name="text 1"/>
          <p:cNvSpPr txBox="1"/>
          <p:nvPr/>
        </p:nvSpPr>
        <p:spPr>
          <a:xfrm>
            <a:off x="559003" y="1183434"/>
            <a:ext cx="447598" cy="381680"/>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3" name="text 1"/>
          <p:cNvSpPr txBox="1"/>
          <p:nvPr/>
        </p:nvSpPr>
        <p:spPr>
          <a:xfrm>
            <a:off x="901903" y="1246505"/>
            <a:ext cx="7741222" cy="2211375"/>
          </a:xfrm>
          <a:prstGeom prst="rect">
            <a:avLst/>
          </a:prstGeom>
        </p:spPr>
        <p:txBody>
          <a:bodyPr vert="horz" wrap="none" lIns="0" tIns="0" rIns="0" bIns="0" rtlCol="0">
            <a:spAutoFit/>
          </a:bodyPr>
          <a:lstStyle/>
          <a:p>
            <a:pPr marL="0">
              <a:lnSpc>
                <a:spcPct val="100000"/>
              </a:lnSpc>
            </a:pPr>
            <a:r>
              <a:rPr sz="3170" spc="10" dirty="0">
                <a:latin typeface="Calibri"/>
                <a:cs typeface="Calibri"/>
              </a:rPr>
              <a:t>A hypothesis is a formal tentative statement of</a:t>
            </a:r>
            <a:endParaRPr sz="3100" dirty="0">
              <a:latin typeface="Calibri"/>
              <a:cs typeface="Calibri"/>
            </a:endParaRPr>
          </a:p>
          <a:p>
            <a:pPr marL="0">
              <a:lnSpc>
                <a:spcPct val="100000"/>
              </a:lnSpc>
            </a:pPr>
            <a:r>
              <a:rPr sz="3200" spc="10" dirty="0">
                <a:latin typeface="Calibri"/>
                <a:cs typeface="Calibri"/>
              </a:rPr>
              <a:t>the expected relationship between two or</a:t>
            </a:r>
            <a:endParaRPr sz="3200" dirty="0">
              <a:latin typeface="Calibri"/>
              <a:cs typeface="Calibri"/>
            </a:endParaRPr>
          </a:p>
          <a:p>
            <a:pPr marL="0">
              <a:lnSpc>
                <a:spcPct val="100000"/>
              </a:lnSpc>
            </a:pPr>
            <a:r>
              <a:rPr sz="3200" spc="10" dirty="0">
                <a:latin typeface="Calibri"/>
                <a:cs typeface="Calibri"/>
              </a:rPr>
              <a:t>more variables under study</a:t>
            </a:r>
            <a:r>
              <a:rPr sz="3200" spc="10" dirty="0" smtClean="0">
                <a:latin typeface="Calibri"/>
                <a:cs typeface="Calibri"/>
              </a:rPr>
              <a:t>.</a:t>
            </a:r>
            <a:endParaRPr lang="en-US" sz="3200" spc="10" dirty="0" smtClean="0">
              <a:latin typeface="Calibri"/>
              <a:cs typeface="Calibri"/>
            </a:endParaRPr>
          </a:p>
          <a:p>
            <a:pPr marL="0">
              <a:lnSpc>
                <a:spcPct val="100000"/>
              </a:lnSpc>
            </a:pPr>
            <a:r>
              <a:rPr lang="en-US" sz="2400" spc="10" dirty="0" smtClean="0">
                <a:latin typeface="Calibri"/>
                <a:cs typeface="Calibri"/>
              </a:rPr>
              <a:t>Suppose a company believes that spending more money on </a:t>
            </a:r>
          </a:p>
          <a:p>
            <a:pPr marL="0">
              <a:lnSpc>
                <a:spcPct val="100000"/>
              </a:lnSpc>
            </a:pPr>
            <a:r>
              <a:rPr lang="en-US" sz="2400" spc="10" dirty="0" smtClean="0">
                <a:latin typeface="Calibri"/>
                <a:cs typeface="Calibri"/>
              </a:rPr>
              <a:t>digital advertising leads to increased sales.</a:t>
            </a:r>
            <a:endParaRPr sz="2400" dirty="0">
              <a:latin typeface="Calibri"/>
              <a:cs typeface="Calibri"/>
            </a:endParaRPr>
          </a:p>
        </p:txBody>
      </p:sp>
      <p:sp>
        <p:nvSpPr>
          <p:cNvPr id="4" name="text 1"/>
          <p:cNvSpPr txBox="1"/>
          <p:nvPr/>
        </p:nvSpPr>
        <p:spPr>
          <a:xfrm>
            <a:off x="559003" y="3329861"/>
            <a:ext cx="447598" cy="381680"/>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6" name="text 1"/>
          <p:cNvSpPr txBox="1"/>
          <p:nvPr/>
        </p:nvSpPr>
        <p:spPr>
          <a:xfrm>
            <a:off x="901903" y="3810000"/>
            <a:ext cx="7762176" cy="1965153"/>
          </a:xfrm>
          <a:prstGeom prst="rect">
            <a:avLst/>
          </a:prstGeom>
        </p:spPr>
        <p:txBody>
          <a:bodyPr vert="horz" wrap="square" lIns="0" tIns="0" rIns="0" bIns="0" rtlCol="0">
            <a:spAutoFit/>
          </a:bodyPr>
          <a:lstStyle/>
          <a:p>
            <a:pPr marL="0">
              <a:lnSpc>
                <a:spcPct val="100000"/>
              </a:lnSpc>
            </a:pPr>
            <a:r>
              <a:rPr sz="3200" spc="10" dirty="0">
                <a:latin typeface="Calibri"/>
                <a:cs typeface="Calibri"/>
              </a:rPr>
              <a:t>• A hypothesis helps to translate the research</a:t>
            </a:r>
            <a:endParaRPr sz="3200" dirty="0">
              <a:latin typeface="Calibri"/>
              <a:cs typeface="Calibri"/>
            </a:endParaRPr>
          </a:p>
          <a:p>
            <a:pPr marL="0">
              <a:lnSpc>
                <a:spcPct val="100000"/>
              </a:lnSpc>
            </a:pPr>
            <a:r>
              <a:rPr sz="3170" spc="10" dirty="0">
                <a:latin typeface="Calibri"/>
                <a:cs typeface="Calibri"/>
              </a:rPr>
              <a:t>problem and objective into a clear explanation</a:t>
            </a:r>
            <a:endParaRPr sz="3100" dirty="0">
              <a:latin typeface="Calibri"/>
              <a:cs typeface="Calibri"/>
            </a:endParaRPr>
          </a:p>
          <a:p>
            <a:pPr marL="0">
              <a:lnSpc>
                <a:spcPct val="100000"/>
              </a:lnSpc>
            </a:pPr>
            <a:r>
              <a:rPr sz="3200" spc="10" dirty="0">
                <a:latin typeface="Calibri"/>
                <a:cs typeface="Calibri"/>
              </a:rPr>
              <a:t>or prediction of the expected results or</a:t>
            </a:r>
            <a:endParaRPr sz="3200" dirty="0">
              <a:latin typeface="Calibri"/>
              <a:cs typeface="Calibri"/>
            </a:endParaRPr>
          </a:p>
          <a:p>
            <a:pPr marL="0">
              <a:lnSpc>
                <a:spcPct val="100000"/>
              </a:lnSpc>
            </a:pPr>
            <a:r>
              <a:rPr sz="3200" spc="10" dirty="0">
                <a:latin typeface="Calibri"/>
                <a:cs typeface="Calibri"/>
              </a:rPr>
              <a:t>outcomes of the study.</a:t>
            </a:r>
            <a:endParaRPr sz="3200" dirty="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1. increasing price by 10% for Q4 2021 will decrease sales by 4%.(Null)</a:t>
            </a:r>
          </a:p>
          <a:p>
            <a:r>
              <a:rPr lang="en-US" dirty="0" smtClean="0"/>
              <a:t>Increasing price by 10% for Q4 2021 will not decrease sales by 4%. (Alternative)</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16"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 y="233172"/>
            <a:ext cx="8353044" cy="1266444"/>
          </a:xfrm>
          <a:prstGeom prst="rect">
            <a:avLst/>
          </a:prstGeom>
        </p:spPr>
      </p:pic>
      <p:pic>
        <p:nvPicPr>
          <p:cNvPr id="17"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008" y="320040"/>
            <a:ext cx="8252460" cy="1258824"/>
          </a:xfrm>
          <a:prstGeom prst="rect">
            <a:avLst/>
          </a:prstGeom>
        </p:spPr>
      </p:pic>
      <p:sp>
        <p:nvSpPr>
          <p:cNvPr id="6" name="object 6"/>
          <p:cNvSpPr/>
          <p:nvPr/>
        </p:nvSpPr>
        <p:spPr>
          <a:xfrm>
            <a:off x="457962" y="275082"/>
            <a:ext cx="8229600" cy="1142999"/>
          </a:xfrm>
          <a:custGeom>
            <a:avLst/>
            <a:gdLst/>
            <a:ahLst/>
            <a:cxnLst/>
            <a:rect l="l" t="t" r="r" b="b"/>
            <a:pathLst>
              <a:path w="8229600" h="1142999">
                <a:moveTo>
                  <a:pt x="0" y="1143000"/>
                </a:moveTo>
                <a:lnTo>
                  <a:pt x="0" y="0"/>
                </a:lnTo>
                <a:lnTo>
                  <a:pt x="8229600" y="0"/>
                </a:lnTo>
                <a:lnTo>
                  <a:pt x="8229600" y="1143000"/>
                </a:lnTo>
                <a:lnTo>
                  <a:pt x="0" y="1143000"/>
                </a:lnTo>
                <a:close/>
              </a:path>
            </a:pathLst>
          </a:custGeom>
          <a:solidFill>
            <a:srgbClr val="9BBB59"/>
          </a:solidFill>
        </p:spPr>
        <p:txBody>
          <a:bodyPr wrap="square" lIns="0" tIns="0" rIns="0" bIns="0" rtlCol="0">
            <a:noAutofit/>
          </a:bodyPr>
          <a:lstStyle/>
          <a:p>
            <a:endParaRPr/>
          </a:p>
        </p:txBody>
      </p:sp>
      <p:sp>
        <p:nvSpPr>
          <p:cNvPr id="7" name="object 7"/>
          <p:cNvSpPr/>
          <p:nvPr/>
        </p:nvSpPr>
        <p:spPr>
          <a:xfrm>
            <a:off x="438912" y="256032"/>
            <a:ext cx="8267700" cy="1181099"/>
          </a:xfrm>
          <a:custGeom>
            <a:avLst/>
            <a:gdLst/>
            <a:ahLst/>
            <a:cxnLst/>
            <a:rect l="l" t="t" r="r" b="b"/>
            <a:pathLst>
              <a:path w="8267700" h="1181099">
                <a:moveTo>
                  <a:pt x="19050" y="1162050"/>
                </a:moveTo>
                <a:lnTo>
                  <a:pt x="19050" y="19050"/>
                </a:lnTo>
                <a:lnTo>
                  <a:pt x="8248650" y="19050"/>
                </a:lnTo>
                <a:lnTo>
                  <a:pt x="8248650" y="1162050"/>
                </a:lnTo>
                <a:lnTo>
                  <a:pt x="19050" y="1162050"/>
                </a:lnTo>
                <a:close/>
              </a:path>
            </a:pathLst>
          </a:custGeom>
          <a:ln w="38100">
            <a:solidFill>
              <a:srgbClr val="FFFFFF"/>
            </a:solidFill>
          </a:ln>
        </p:spPr>
        <p:txBody>
          <a:bodyPr wrap="square" lIns="0" tIns="0" rIns="0" bIns="0" rtlCol="0">
            <a:noAutofit/>
          </a:bodyPr>
          <a:lstStyle/>
          <a:p>
            <a:endParaRPr/>
          </a:p>
        </p:txBody>
      </p:sp>
      <p:sp>
        <p:nvSpPr>
          <p:cNvPr id="2" name="text 1"/>
          <p:cNvSpPr txBox="1"/>
          <p:nvPr/>
        </p:nvSpPr>
        <p:spPr>
          <a:xfrm>
            <a:off x="823874" y="614426"/>
            <a:ext cx="7621691" cy="559308"/>
          </a:xfrm>
          <a:prstGeom prst="rect">
            <a:avLst/>
          </a:prstGeom>
        </p:spPr>
        <p:txBody>
          <a:bodyPr vert="horz" wrap="none" lIns="0" tIns="0" rIns="0" bIns="0" rtlCol="0">
            <a:spAutoFit/>
          </a:bodyPr>
          <a:lstStyle/>
          <a:p>
            <a:pPr marL="0">
              <a:lnSpc>
                <a:spcPct val="100000"/>
              </a:lnSpc>
            </a:pPr>
            <a:r>
              <a:rPr sz="4400" spc="10" dirty="0">
                <a:solidFill>
                  <a:srgbClr val="FFFFFF"/>
                </a:solidFill>
                <a:latin typeface="Calibri"/>
                <a:cs typeface="Calibri"/>
              </a:rPr>
              <a:t>CONTRIBUTIONS OF HYPOTHESIS</a:t>
            </a:r>
            <a:endParaRPr sz="4400">
              <a:latin typeface="Calibri"/>
              <a:cs typeface="Calibri"/>
            </a:endParaRPr>
          </a:p>
        </p:txBody>
      </p:sp>
      <p:pic>
        <p:nvPicPr>
          <p:cNvPr id="18"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956" y="1572768"/>
            <a:ext cx="8324088" cy="4620768"/>
          </a:xfrm>
          <a:prstGeom prst="rect">
            <a:avLst/>
          </a:prstGeom>
        </p:spPr>
      </p:pic>
      <p:pic>
        <p:nvPicPr>
          <p:cNvPr id="19" name="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 y="1478280"/>
            <a:ext cx="8247888" cy="4561332"/>
          </a:xfrm>
          <a:prstGeom prst="rect">
            <a:avLst/>
          </a:prstGeom>
        </p:spPr>
      </p:pic>
      <p:pic>
        <p:nvPicPr>
          <p:cNvPr id="20" name="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1600200"/>
            <a:ext cx="8229600" cy="4526280"/>
          </a:xfrm>
          <a:prstGeom prst="rect">
            <a:avLst/>
          </a:prstGeom>
        </p:spPr>
      </p:pic>
      <p:sp>
        <p:nvSpPr>
          <p:cNvPr id="8" name="object 8"/>
          <p:cNvSpPr/>
          <p:nvPr/>
        </p:nvSpPr>
        <p:spPr>
          <a:xfrm>
            <a:off x="452628" y="1595628"/>
            <a:ext cx="8238744" cy="4535424"/>
          </a:xfrm>
          <a:custGeom>
            <a:avLst/>
            <a:gdLst/>
            <a:ahLst/>
            <a:cxnLst/>
            <a:rect l="l" t="t" r="r" b="b"/>
            <a:pathLst>
              <a:path w="8238744" h="4535424">
                <a:moveTo>
                  <a:pt x="4572" y="4530852"/>
                </a:moveTo>
                <a:lnTo>
                  <a:pt x="4572" y="4572"/>
                </a:lnTo>
                <a:lnTo>
                  <a:pt x="8234172" y="4572"/>
                </a:lnTo>
                <a:lnTo>
                  <a:pt x="8234172" y="4530852"/>
                </a:lnTo>
                <a:lnTo>
                  <a:pt x="4572" y="4530852"/>
                </a:lnTo>
                <a:close/>
              </a:path>
            </a:pathLst>
          </a:custGeom>
          <a:ln w="9144">
            <a:solidFill>
              <a:srgbClr val="7D60A0"/>
            </a:solidFill>
          </a:ln>
        </p:spPr>
        <p:txBody>
          <a:bodyPr wrap="square" lIns="0" tIns="0" rIns="0" bIns="0" rtlCol="0">
            <a:noAutofit/>
          </a:bodyPr>
          <a:lstStyle/>
          <a:p>
            <a:endParaRPr/>
          </a:p>
        </p:txBody>
      </p:sp>
      <p:sp>
        <p:nvSpPr>
          <p:cNvPr id="3" name="text 1"/>
          <p:cNvSpPr txBox="1"/>
          <p:nvPr/>
        </p:nvSpPr>
        <p:spPr>
          <a:xfrm>
            <a:off x="722376" y="1638173"/>
            <a:ext cx="7624856" cy="278892"/>
          </a:xfrm>
          <a:prstGeom prst="rect">
            <a:avLst/>
          </a:prstGeom>
        </p:spPr>
        <p:txBody>
          <a:bodyPr vert="horz" wrap="none" lIns="0" tIns="0" rIns="0" bIns="0" rtlCol="0">
            <a:spAutoFit/>
          </a:bodyPr>
          <a:lstStyle/>
          <a:p>
            <a:pPr marL="0">
              <a:lnSpc>
                <a:spcPct val="100000"/>
              </a:lnSpc>
            </a:pPr>
            <a:r>
              <a:rPr sz="2200" spc="10" dirty="0">
                <a:latin typeface="Calibri"/>
                <a:cs typeface="Calibri"/>
              </a:rPr>
              <a:t>It provides clarity to the research problem and research objectives.</a:t>
            </a:r>
            <a:endParaRPr sz="2200">
              <a:latin typeface="Calibri"/>
              <a:cs typeface="Calibri"/>
            </a:endParaRPr>
          </a:p>
        </p:txBody>
      </p:sp>
      <p:sp>
        <p:nvSpPr>
          <p:cNvPr id="4" name="text 1"/>
          <p:cNvSpPr txBox="1"/>
          <p:nvPr/>
        </p:nvSpPr>
        <p:spPr>
          <a:xfrm>
            <a:off x="548640" y="2265885"/>
            <a:ext cx="306781" cy="261601"/>
          </a:xfrm>
          <a:prstGeom prst="rect">
            <a:avLst/>
          </a:prstGeom>
        </p:spPr>
        <p:txBody>
          <a:bodyPr vert="horz" wrap="none" lIns="0" tIns="0" rIns="0" bIns="0" rtlCol="0">
            <a:spAutoFit/>
          </a:bodyPr>
          <a:lstStyle/>
          <a:p>
            <a:pPr marL="0">
              <a:lnSpc>
                <a:spcPct val="100000"/>
              </a:lnSpc>
            </a:pPr>
            <a:r>
              <a:rPr sz="2200" spc="10" dirty="0">
                <a:latin typeface="Arial"/>
                <a:cs typeface="Arial"/>
              </a:rPr>
              <a:t>•</a:t>
            </a:r>
            <a:endParaRPr sz="2200">
              <a:latin typeface="Arial"/>
              <a:cs typeface="Arial"/>
            </a:endParaRPr>
          </a:p>
        </p:txBody>
      </p:sp>
      <p:sp>
        <p:nvSpPr>
          <p:cNvPr id="5" name="text 1"/>
          <p:cNvSpPr txBox="1"/>
          <p:nvPr/>
        </p:nvSpPr>
        <p:spPr>
          <a:xfrm>
            <a:off x="891539" y="2309114"/>
            <a:ext cx="7499545" cy="547116"/>
          </a:xfrm>
          <a:prstGeom prst="rect">
            <a:avLst/>
          </a:prstGeom>
        </p:spPr>
        <p:txBody>
          <a:bodyPr vert="horz" wrap="none" lIns="0" tIns="0" rIns="0" bIns="0" rtlCol="0">
            <a:spAutoFit/>
          </a:bodyPr>
          <a:lstStyle/>
          <a:p>
            <a:pPr marL="64008">
              <a:lnSpc>
                <a:spcPct val="100000"/>
              </a:lnSpc>
            </a:pPr>
            <a:r>
              <a:rPr sz="2200" spc="10" dirty="0">
                <a:latin typeface="Calibri"/>
                <a:cs typeface="Calibri"/>
              </a:rPr>
              <a:t>It describes, explains or predicts the expected results or outcome</a:t>
            </a:r>
            <a:endParaRPr sz="2200">
              <a:latin typeface="Calibri"/>
              <a:cs typeface="Calibri"/>
            </a:endParaRPr>
          </a:p>
          <a:p>
            <a:pPr marL="0">
              <a:lnSpc>
                <a:spcPct val="100000"/>
              </a:lnSpc>
            </a:pPr>
            <a:r>
              <a:rPr sz="2200" spc="10" dirty="0">
                <a:latin typeface="Calibri"/>
                <a:cs typeface="Calibri"/>
              </a:rPr>
              <a:t>of the research.</a:t>
            </a:r>
            <a:endParaRPr sz="2200">
              <a:latin typeface="Calibri"/>
              <a:cs typeface="Calibri"/>
            </a:endParaRPr>
          </a:p>
        </p:txBody>
      </p:sp>
      <p:sp>
        <p:nvSpPr>
          <p:cNvPr id="9" name="text 1"/>
          <p:cNvSpPr txBox="1"/>
          <p:nvPr/>
        </p:nvSpPr>
        <p:spPr>
          <a:xfrm>
            <a:off x="548640" y="3204669"/>
            <a:ext cx="306781" cy="261600"/>
          </a:xfrm>
          <a:prstGeom prst="rect">
            <a:avLst/>
          </a:prstGeom>
        </p:spPr>
        <p:txBody>
          <a:bodyPr vert="horz" wrap="none" lIns="0" tIns="0" rIns="0" bIns="0" rtlCol="0">
            <a:spAutoFit/>
          </a:bodyPr>
          <a:lstStyle/>
          <a:p>
            <a:pPr marL="0">
              <a:lnSpc>
                <a:spcPct val="100000"/>
              </a:lnSpc>
            </a:pPr>
            <a:r>
              <a:rPr sz="2200" spc="10" dirty="0">
                <a:latin typeface="Arial"/>
                <a:cs typeface="Arial"/>
              </a:rPr>
              <a:t>•</a:t>
            </a:r>
            <a:endParaRPr sz="2200">
              <a:latin typeface="Arial"/>
              <a:cs typeface="Arial"/>
            </a:endParaRPr>
          </a:p>
        </p:txBody>
      </p:sp>
      <p:sp>
        <p:nvSpPr>
          <p:cNvPr id="10" name="text 1"/>
          <p:cNvSpPr txBox="1"/>
          <p:nvPr/>
        </p:nvSpPr>
        <p:spPr>
          <a:xfrm>
            <a:off x="955548" y="3247898"/>
            <a:ext cx="4511634" cy="278891"/>
          </a:xfrm>
          <a:prstGeom prst="rect">
            <a:avLst/>
          </a:prstGeom>
        </p:spPr>
        <p:txBody>
          <a:bodyPr vert="horz" wrap="none" lIns="0" tIns="0" rIns="0" bIns="0" rtlCol="0">
            <a:spAutoFit/>
          </a:bodyPr>
          <a:lstStyle/>
          <a:p>
            <a:pPr marL="0">
              <a:lnSpc>
                <a:spcPct val="100000"/>
              </a:lnSpc>
            </a:pPr>
            <a:r>
              <a:rPr sz="2200" spc="10" dirty="0">
                <a:latin typeface="Calibri"/>
                <a:cs typeface="Calibri"/>
              </a:rPr>
              <a:t>It indicates the type of research design.</a:t>
            </a:r>
            <a:endParaRPr sz="2200">
              <a:latin typeface="Calibri"/>
              <a:cs typeface="Calibri"/>
            </a:endParaRPr>
          </a:p>
        </p:txBody>
      </p:sp>
      <p:sp>
        <p:nvSpPr>
          <p:cNvPr id="11" name="text 1"/>
          <p:cNvSpPr txBox="1"/>
          <p:nvPr/>
        </p:nvSpPr>
        <p:spPr>
          <a:xfrm>
            <a:off x="548640" y="3875483"/>
            <a:ext cx="306781" cy="261600"/>
          </a:xfrm>
          <a:prstGeom prst="rect">
            <a:avLst/>
          </a:prstGeom>
        </p:spPr>
        <p:txBody>
          <a:bodyPr vert="horz" wrap="none" lIns="0" tIns="0" rIns="0" bIns="0" rtlCol="0">
            <a:spAutoFit/>
          </a:bodyPr>
          <a:lstStyle/>
          <a:p>
            <a:pPr marL="0">
              <a:lnSpc>
                <a:spcPct val="100000"/>
              </a:lnSpc>
            </a:pPr>
            <a:r>
              <a:rPr sz="2200" spc="10" dirty="0">
                <a:latin typeface="Arial"/>
                <a:cs typeface="Arial"/>
              </a:rPr>
              <a:t>•</a:t>
            </a:r>
            <a:endParaRPr sz="2200">
              <a:latin typeface="Arial"/>
              <a:cs typeface="Arial"/>
            </a:endParaRPr>
          </a:p>
        </p:txBody>
      </p:sp>
      <p:sp>
        <p:nvSpPr>
          <p:cNvPr id="12" name="text 1"/>
          <p:cNvSpPr txBox="1"/>
          <p:nvPr/>
        </p:nvSpPr>
        <p:spPr>
          <a:xfrm>
            <a:off x="891539" y="3918712"/>
            <a:ext cx="4209121" cy="278892"/>
          </a:xfrm>
          <a:prstGeom prst="rect">
            <a:avLst/>
          </a:prstGeom>
        </p:spPr>
        <p:txBody>
          <a:bodyPr vert="horz" wrap="none" lIns="0" tIns="0" rIns="0" bIns="0" rtlCol="0">
            <a:spAutoFit/>
          </a:bodyPr>
          <a:lstStyle/>
          <a:p>
            <a:pPr marL="0">
              <a:lnSpc>
                <a:spcPct val="100000"/>
              </a:lnSpc>
            </a:pPr>
            <a:r>
              <a:rPr sz="2200" spc="10" dirty="0">
                <a:latin typeface="Calibri"/>
                <a:cs typeface="Calibri"/>
              </a:rPr>
              <a:t>It directs the research study process.</a:t>
            </a:r>
            <a:endParaRPr sz="2200">
              <a:latin typeface="Calibri"/>
              <a:cs typeface="Calibri"/>
            </a:endParaRPr>
          </a:p>
        </p:txBody>
      </p:sp>
      <p:sp>
        <p:nvSpPr>
          <p:cNvPr id="13" name="text 1"/>
          <p:cNvSpPr txBox="1"/>
          <p:nvPr/>
        </p:nvSpPr>
        <p:spPr>
          <a:xfrm>
            <a:off x="658368" y="4589272"/>
            <a:ext cx="7008975" cy="547116"/>
          </a:xfrm>
          <a:prstGeom prst="rect">
            <a:avLst/>
          </a:prstGeom>
        </p:spPr>
        <p:txBody>
          <a:bodyPr vert="horz" wrap="none" lIns="0" tIns="0" rIns="0" bIns="0" rtlCol="0">
            <a:spAutoFit/>
          </a:bodyPr>
          <a:lstStyle/>
          <a:p>
            <a:pPr marL="64008">
              <a:lnSpc>
                <a:spcPct val="100000"/>
              </a:lnSpc>
            </a:pPr>
            <a:r>
              <a:rPr sz="2200" spc="10" dirty="0">
                <a:latin typeface="Calibri"/>
                <a:cs typeface="Calibri"/>
              </a:rPr>
              <a:t>It identifies the population of the research study that is to be</a:t>
            </a:r>
            <a:endParaRPr sz="2200">
              <a:latin typeface="Calibri"/>
              <a:cs typeface="Calibri"/>
            </a:endParaRPr>
          </a:p>
          <a:p>
            <a:pPr marL="0">
              <a:lnSpc>
                <a:spcPct val="100000"/>
              </a:lnSpc>
            </a:pPr>
            <a:r>
              <a:rPr sz="2200" spc="10" dirty="0">
                <a:latin typeface="Calibri"/>
                <a:cs typeface="Calibri"/>
              </a:rPr>
              <a:t>investigated or examined.</a:t>
            </a:r>
            <a:endParaRPr sz="2200">
              <a:latin typeface="Calibri"/>
              <a:cs typeface="Calibri"/>
            </a:endParaRPr>
          </a:p>
        </p:txBody>
      </p:sp>
      <p:sp>
        <p:nvSpPr>
          <p:cNvPr id="14" name="text 1"/>
          <p:cNvSpPr txBox="1"/>
          <p:nvPr/>
        </p:nvSpPr>
        <p:spPr>
          <a:xfrm>
            <a:off x="658368" y="5528386"/>
            <a:ext cx="7383725" cy="278892"/>
          </a:xfrm>
          <a:prstGeom prst="rect">
            <a:avLst/>
          </a:prstGeom>
        </p:spPr>
        <p:txBody>
          <a:bodyPr vert="horz" wrap="none" lIns="0" tIns="0" rIns="0" bIns="0" rtlCol="0">
            <a:spAutoFit/>
          </a:bodyPr>
          <a:lstStyle/>
          <a:p>
            <a:pPr marL="0">
              <a:lnSpc>
                <a:spcPct val="100000"/>
              </a:lnSpc>
            </a:pPr>
            <a:r>
              <a:rPr sz="2200" spc="10" dirty="0">
                <a:latin typeface="Calibri"/>
                <a:cs typeface="Calibri"/>
              </a:rPr>
              <a:t>It facilitates data collection, data analysis and data interpretation</a:t>
            </a:r>
            <a:endParaRPr sz="220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9" name="object 9"/>
          <p:cNvSpPr/>
          <p:nvPr/>
        </p:nvSpPr>
        <p:spPr>
          <a:xfrm>
            <a:off x="457962" y="275082"/>
            <a:ext cx="8229600" cy="1142999"/>
          </a:xfrm>
          <a:custGeom>
            <a:avLst/>
            <a:gdLst/>
            <a:ahLst/>
            <a:cxnLst/>
            <a:rect l="l" t="t" r="r" b="b"/>
            <a:pathLst>
              <a:path w="8229600" h="1142999">
                <a:moveTo>
                  <a:pt x="0" y="1143000"/>
                </a:moveTo>
                <a:lnTo>
                  <a:pt x="0" y="0"/>
                </a:lnTo>
                <a:lnTo>
                  <a:pt x="8229600" y="0"/>
                </a:lnTo>
                <a:lnTo>
                  <a:pt x="8229600" y="1143000"/>
                </a:lnTo>
                <a:lnTo>
                  <a:pt x="0" y="1143000"/>
                </a:lnTo>
                <a:close/>
              </a:path>
            </a:pathLst>
          </a:custGeom>
          <a:solidFill>
            <a:srgbClr val="8064A2"/>
          </a:solidFill>
        </p:spPr>
        <p:txBody>
          <a:bodyPr wrap="square" lIns="0" tIns="0" rIns="0" bIns="0" rtlCol="0">
            <a:noAutofit/>
          </a:bodyPr>
          <a:lstStyle/>
          <a:p>
            <a:endParaRPr/>
          </a:p>
        </p:txBody>
      </p:sp>
      <p:sp>
        <p:nvSpPr>
          <p:cNvPr id="10" name="object 10"/>
          <p:cNvSpPr/>
          <p:nvPr/>
        </p:nvSpPr>
        <p:spPr>
          <a:xfrm>
            <a:off x="445008" y="262128"/>
            <a:ext cx="8255508" cy="1168908"/>
          </a:xfrm>
          <a:custGeom>
            <a:avLst/>
            <a:gdLst/>
            <a:ahLst/>
            <a:cxnLst/>
            <a:rect l="l" t="t" r="r" b="b"/>
            <a:pathLst>
              <a:path w="8255508" h="1168908">
                <a:moveTo>
                  <a:pt x="12954" y="1155954"/>
                </a:moveTo>
                <a:lnTo>
                  <a:pt x="12954" y="12954"/>
                </a:lnTo>
                <a:lnTo>
                  <a:pt x="8242554" y="12954"/>
                </a:lnTo>
                <a:lnTo>
                  <a:pt x="8242554" y="1155954"/>
                </a:lnTo>
                <a:lnTo>
                  <a:pt x="12954" y="1155954"/>
                </a:lnTo>
                <a:close/>
              </a:path>
            </a:pathLst>
          </a:custGeom>
          <a:ln w="25908">
            <a:solidFill>
              <a:srgbClr val="5C4776"/>
            </a:solidFill>
          </a:ln>
        </p:spPr>
        <p:txBody>
          <a:bodyPr wrap="square" lIns="0" tIns="0" rIns="0" bIns="0" rtlCol="0">
            <a:noAutofit/>
          </a:bodyPr>
          <a:lstStyle/>
          <a:p>
            <a:endParaRPr/>
          </a:p>
        </p:txBody>
      </p:sp>
      <p:sp>
        <p:nvSpPr>
          <p:cNvPr id="2" name="text 1"/>
          <p:cNvSpPr txBox="1"/>
          <p:nvPr/>
        </p:nvSpPr>
        <p:spPr>
          <a:xfrm>
            <a:off x="3232150" y="614426"/>
            <a:ext cx="2806048" cy="559308"/>
          </a:xfrm>
          <a:prstGeom prst="rect">
            <a:avLst/>
          </a:prstGeom>
        </p:spPr>
        <p:txBody>
          <a:bodyPr vert="horz" wrap="none" lIns="0" tIns="0" rIns="0" bIns="0" rtlCol="0">
            <a:spAutoFit/>
          </a:bodyPr>
          <a:lstStyle/>
          <a:p>
            <a:pPr marL="0">
              <a:lnSpc>
                <a:spcPct val="100000"/>
              </a:lnSpc>
            </a:pPr>
            <a:r>
              <a:rPr sz="4400" spc="10" dirty="0">
                <a:solidFill>
                  <a:srgbClr val="FFFFFF"/>
                </a:solidFill>
                <a:latin typeface="Calibri"/>
                <a:cs typeface="Calibri"/>
              </a:rPr>
              <a:t>FUNCTIONS</a:t>
            </a:r>
            <a:endParaRPr sz="4400">
              <a:latin typeface="Calibri"/>
              <a:cs typeface="Calibri"/>
            </a:endParaRPr>
          </a:p>
        </p:txBody>
      </p:sp>
      <p:pic>
        <p:nvPicPr>
          <p:cNvPr id="22"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56" y="1932431"/>
            <a:ext cx="8324088" cy="3939540"/>
          </a:xfrm>
          <a:prstGeom prst="rect">
            <a:avLst/>
          </a:prstGeom>
        </p:spPr>
      </p:pic>
      <p:pic>
        <p:nvPicPr>
          <p:cNvPr id="23"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92" y="1862328"/>
            <a:ext cx="8482584" cy="3572256"/>
          </a:xfrm>
          <a:prstGeom prst="rect">
            <a:avLst/>
          </a:prstGeom>
        </p:spPr>
      </p:pic>
      <p:pic>
        <p:nvPicPr>
          <p:cNvPr id="24"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959864"/>
            <a:ext cx="8229600" cy="3845052"/>
          </a:xfrm>
          <a:prstGeom prst="rect">
            <a:avLst/>
          </a:prstGeom>
        </p:spPr>
      </p:pic>
      <p:sp>
        <p:nvSpPr>
          <p:cNvPr id="11" name="object 11"/>
          <p:cNvSpPr/>
          <p:nvPr/>
        </p:nvSpPr>
        <p:spPr>
          <a:xfrm>
            <a:off x="452628" y="1955292"/>
            <a:ext cx="8238744" cy="3854195"/>
          </a:xfrm>
          <a:custGeom>
            <a:avLst/>
            <a:gdLst/>
            <a:ahLst/>
            <a:cxnLst/>
            <a:rect l="l" t="t" r="r" b="b"/>
            <a:pathLst>
              <a:path w="8238744" h="3854195">
                <a:moveTo>
                  <a:pt x="4572" y="3849624"/>
                </a:moveTo>
                <a:lnTo>
                  <a:pt x="4572" y="4572"/>
                </a:lnTo>
                <a:lnTo>
                  <a:pt x="8234172" y="4572"/>
                </a:lnTo>
                <a:lnTo>
                  <a:pt x="8234172" y="3849624"/>
                </a:lnTo>
                <a:lnTo>
                  <a:pt x="4572" y="3849624"/>
                </a:lnTo>
                <a:close/>
              </a:path>
            </a:pathLst>
          </a:custGeom>
          <a:ln w="9144">
            <a:solidFill>
              <a:srgbClr val="1E1C11"/>
            </a:solidFill>
          </a:ln>
        </p:spPr>
        <p:txBody>
          <a:bodyPr wrap="square" lIns="0" tIns="0" rIns="0" bIns="0" rtlCol="0">
            <a:noAutofit/>
          </a:bodyPr>
          <a:lstStyle/>
          <a:p>
            <a:endParaRPr/>
          </a:p>
        </p:txBody>
      </p:sp>
      <p:sp>
        <p:nvSpPr>
          <p:cNvPr id="3" name="text 1"/>
          <p:cNvSpPr txBox="1"/>
          <p:nvPr/>
        </p:nvSpPr>
        <p:spPr>
          <a:xfrm>
            <a:off x="548640" y="2019221"/>
            <a:ext cx="447598" cy="381679"/>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4" name="text 1"/>
          <p:cNvSpPr txBox="1"/>
          <p:nvPr/>
        </p:nvSpPr>
        <p:spPr>
          <a:xfrm>
            <a:off x="891539" y="2082292"/>
            <a:ext cx="7595345" cy="894588"/>
          </a:xfrm>
          <a:prstGeom prst="rect">
            <a:avLst/>
          </a:prstGeom>
        </p:spPr>
        <p:txBody>
          <a:bodyPr vert="horz" wrap="none" lIns="0" tIns="0" rIns="0" bIns="0" rtlCol="0">
            <a:spAutoFit/>
          </a:bodyPr>
          <a:lstStyle/>
          <a:p>
            <a:pPr marL="0">
              <a:lnSpc>
                <a:spcPct val="100000"/>
              </a:lnSpc>
            </a:pPr>
            <a:r>
              <a:rPr sz="3170" spc="10" dirty="0">
                <a:latin typeface="Calibri"/>
                <a:cs typeface="Calibri"/>
              </a:rPr>
              <a:t>It enables an investigator to start his research</a:t>
            </a:r>
            <a:endParaRPr sz="3100">
              <a:latin typeface="Calibri"/>
              <a:cs typeface="Calibri"/>
            </a:endParaRPr>
          </a:p>
          <a:p>
            <a:pPr marL="0">
              <a:lnSpc>
                <a:spcPct val="100000"/>
              </a:lnSpc>
            </a:pPr>
            <a:r>
              <a:rPr sz="3200" spc="10" dirty="0">
                <a:latin typeface="Calibri"/>
                <a:cs typeface="Calibri"/>
              </a:rPr>
              <a:t>work.</a:t>
            </a:r>
            <a:endParaRPr sz="3200">
              <a:latin typeface="Calibri"/>
              <a:cs typeface="Calibri"/>
            </a:endParaRPr>
          </a:p>
        </p:txBody>
      </p:sp>
      <p:sp>
        <p:nvSpPr>
          <p:cNvPr id="5" name="text 1"/>
          <p:cNvSpPr txBox="1"/>
          <p:nvPr/>
        </p:nvSpPr>
        <p:spPr>
          <a:xfrm>
            <a:off x="548640" y="3091841"/>
            <a:ext cx="447934" cy="381965"/>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6" name="text 1"/>
          <p:cNvSpPr txBox="1"/>
          <p:nvPr/>
        </p:nvSpPr>
        <p:spPr>
          <a:xfrm>
            <a:off x="891539" y="3154959"/>
            <a:ext cx="6408307" cy="895197"/>
          </a:xfrm>
          <a:prstGeom prst="rect">
            <a:avLst/>
          </a:prstGeom>
        </p:spPr>
        <p:txBody>
          <a:bodyPr vert="horz" wrap="none" lIns="0" tIns="0" rIns="0" bIns="0" rtlCol="0">
            <a:spAutoFit/>
          </a:bodyPr>
          <a:lstStyle/>
          <a:p>
            <a:pPr marL="0">
              <a:lnSpc>
                <a:spcPct val="100000"/>
              </a:lnSpc>
            </a:pPr>
            <a:r>
              <a:rPr sz="3170" spc="10" dirty="0">
                <a:latin typeface="Calibri"/>
                <a:cs typeface="Calibri"/>
              </a:rPr>
              <a:t>It may lead to formulations of another</a:t>
            </a:r>
            <a:endParaRPr sz="3100">
              <a:latin typeface="Calibri"/>
              <a:cs typeface="Calibri"/>
            </a:endParaRPr>
          </a:p>
          <a:p>
            <a:pPr marL="0">
              <a:lnSpc>
                <a:spcPct val="100000"/>
              </a:lnSpc>
            </a:pPr>
            <a:r>
              <a:rPr sz="3200" spc="10" dirty="0">
                <a:latin typeface="Calibri"/>
                <a:cs typeface="Calibri"/>
              </a:rPr>
              <a:t>hypothesis.</a:t>
            </a:r>
            <a:endParaRPr sz="3200">
              <a:latin typeface="Calibri"/>
              <a:cs typeface="Calibri"/>
            </a:endParaRPr>
          </a:p>
        </p:txBody>
      </p:sp>
      <p:sp>
        <p:nvSpPr>
          <p:cNvPr id="7" name="text 1"/>
          <p:cNvSpPr txBox="1"/>
          <p:nvPr/>
        </p:nvSpPr>
        <p:spPr>
          <a:xfrm>
            <a:off x="548640" y="4165394"/>
            <a:ext cx="447598" cy="381679"/>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8" name="text 1"/>
          <p:cNvSpPr txBox="1"/>
          <p:nvPr/>
        </p:nvSpPr>
        <p:spPr>
          <a:xfrm>
            <a:off x="891539" y="4228465"/>
            <a:ext cx="6600512" cy="894664"/>
          </a:xfrm>
          <a:prstGeom prst="rect">
            <a:avLst/>
          </a:prstGeom>
        </p:spPr>
        <p:txBody>
          <a:bodyPr vert="horz" wrap="none" lIns="0" tIns="0" rIns="0" bIns="0" rtlCol="0">
            <a:spAutoFit/>
          </a:bodyPr>
          <a:lstStyle/>
          <a:p>
            <a:pPr marL="0">
              <a:lnSpc>
                <a:spcPct val="100000"/>
              </a:lnSpc>
            </a:pPr>
            <a:r>
              <a:rPr sz="3200" spc="10" dirty="0">
                <a:latin typeface="Calibri"/>
                <a:cs typeface="Calibri"/>
              </a:rPr>
              <a:t>It leads to interpret results drawing</a:t>
            </a:r>
            <a:endParaRPr sz="3200">
              <a:latin typeface="Calibri"/>
              <a:cs typeface="Calibri"/>
            </a:endParaRPr>
          </a:p>
          <a:p>
            <a:pPr marL="0">
              <a:lnSpc>
                <a:spcPct val="100000"/>
              </a:lnSpc>
            </a:pPr>
            <a:r>
              <a:rPr sz="3170" spc="10" dirty="0">
                <a:latin typeface="Calibri"/>
                <a:cs typeface="Calibri"/>
              </a:rPr>
              <a:t>conclusions related to original purpose.</a:t>
            </a:r>
            <a:endParaRPr sz="31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 name="object 12"/>
          <p:cNvSpPr/>
          <p:nvPr/>
        </p:nvSpPr>
        <p:spPr>
          <a:xfrm>
            <a:off x="457962" y="275082"/>
            <a:ext cx="8229600" cy="1142999"/>
          </a:xfrm>
          <a:custGeom>
            <a:avLst/>
            <a:gdLst/>
            <a:ahLst/>
            <a:cxnLst/>
            <a:rect l="l" t="t" r="r" b="b"/>
            <a:pathLst>
              <a:path w="8229600" h="1142999">
                <a:moveTo>
                  <a:pt x="0" y="1143000"/>
                </a:moveTo>
                <a:lnTo>
                  <a:pt x="0" y="0"/>
                </a:lnTo>
                <a:lnTo>
                  <a:pt x="8229600" y="0"/>
                </a:lnTo>
                <a:lnTo>
                  <a:pt x="8229600" y="1143000"/>
                </a:lnTo>
                <a:lnTo>
                  <a:pt x="0" y="1143000"/>
                </a:lnTo>
                <a:close/>
              </a:path>
            </a:pathLst>
          </a:custGeom>
          <a:solidFill>
            <a:srgbClr val="F79646"/>
          </a:solidFill>
        </p:spPr>
        <p:txBody>
          <a:bodyPr wrap="square" lIns="0" tIns="0" rIns="0" bIns="0" rtlCol="0">
            <a:noAutofit/>
          </a:bodyPr>
          <a:lstStyle/>
          <a:p>
            <a:endParaRPr/>
          </a:p>
        </p:txBody>
      </p:sp>
      <p:sp>
        <p:nvSpPr>
          <p:cNvPr id="13" name="object 13"/>
          <p:cNvSpPr/>
          <p:nvPr/>
        </p:nvSpPr>
        <p:spPr>
          <a:xfrm>
            <a:off x="445008" y="262128"/>
            <a:ext cx="8255508" cy="1168908"/>
          </a:xfrm>
          <a:custGeom>
            <a:avLst/>
            <a:gdLst/>
            <a:ahLst/>
            <a:cxnLst/>
            <a:rect l="l" t="t" r="r" b="b"/>
            <a:pathLst>
              <a:path w="8255508" h="1168908">
                <a:moveTo>
                  <a:pt x="12954" y="1155954"/>
                </a:moveTo>
                <a:lnTo>
                  <a:pt x="12954" y="12954"/>
                </a:lnTo>
                <a:lnTo>
                  <a:pt x="8242554" y="12954"/>
                </a:lnTo>
                <a:lnTo>
                  <a:pt x="8242554" y="1155954"/>
                </a:lnTo>
                <a:lnTo>
                  <a:pt x="12954" y="1155954"/>
                </a:lnTo>
                <a:close/>
              </a:path>
            </a:pathLst>
          </a:custGeom>
          <a:ln w="25908">
            <a:solidFill>
              <a:srgbClr val="B66D31"/>
            </a:solidFill>
          </a:ln>
        </p:spPr>
        <p:txBody>
          <a:bodyPr wrap="square" lIns="0" tIns="0" rIns="0" bIns="0" rtlCol="0">
            <a:noAutofit/>
          </a:bodyPr>
          <a:lstStyle/>
          <a:p>
            <a:endParaRPr/>
          </a:p>
        </p:txBody>
      </p:sp>
      <p:sp>
        <p:nvSpPr>
          <p:cNvPr id="2" name="text 1"/>
          <p:cNvSpPr txBox="1"/>
          <p:nvPr/>
        </p:nvSpPr>
        <p:spPr>
          <a:xfrm>
            <a:off x="2046097" y="614426"/>
            <a:ext cx="5175277" cy="559308"/>
          </a:xfrm>
          <a:prstGeom prst="rect">
            <a:avLst/>
          </a:prstGeom>
        </p:spPr>
        <p:txBody>
          <a:bodyPr vert="horz" wrap="none" lIns="0" tIns="0" rIns="0" bIns="0" rtlCol="0">
            <a:spAutoFit/>
          </a:bodyPr>
          <a:lstStyle/>
          <a:p>
            <a:pPr marL="0">
              <a:lnSpc>
                <a:spcPct val="100000"/>
              </a:lnSpc>
            </a:pPr>
            <a:r>
              <a:rPr sz="4400" spc="10" dirty="0">
                <a:solidFill>
                  <a:srgbClr val="FFFFFF"/>
                </a:solidFill>
                <a:latin typeface="Calibri"/>
                <a:cs typeface="Calibri"/>
              </a:rPr>
              <a:t>TYPES OF HYPOTHESIS</a:t>
            </a:r>
            <a:endParaRPr sz="4400">
              <a:latin typeface="Calibri"/>
              <a:cs typeface="Calibri"/>
            </a:endParaRPr>
          </a:p>
        </p:txBody>
      </p:sp>
      <p:sp>
        <p:nvSpPr>
          <p:cNvPr id="3" name="text 1"/>
          <p:cNvSpPr txBox="1"/>
          <p:nvPr/>
        </p:nvSpPr>
        <p:spPr>
          <a:xfrm>
            <a:off x="1821434" y="1658646"/>
            <a:ext cx="1549878" cy="470330"/>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spc="10" dirty="0">
                <a:latin typeface="Calibri"/>
                <a:cs typeface="Calibri"/>
              </a:rPr>
              <a:t>Simple</a:t>
            </a:r>
            <a:endParaRPr sz="3200">
              <a:latin typeface="Calibri"/>
              <a:cs typeface="Calibri"/>
            </a:endParaRPr>
          </a:p>
        </p:txBody>
      </p:sp>
      <p:sp>
        <p:nvSpPr>
          <p:cNvPr id="4" name="text 1"/>
          <p:cNvSpPr txBox="1"/>
          <p:nvPr/>
        </p:nvSpPr>
        <p:spPr>
          <a:xfrm>
            <a:off x="1821434" y="2244519"/>
            <a:ext cx="1869619" cy="469978"/>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spc="10" dirty="0">
                <a:latin typeface="Calibri"/>
                <a:cs typeface="Calibri"/>
              </a:rPr>
              <a:t>Complex</a:t>
            </a:r>
            <a:endParaRPr sz="3200">
              <a:latin typeface="Calibri"/>
              <a:cs typeface="Calibri"/>
            </a:endParaRPr>
          </a:p>
        </p:txBody>
      </p:sp>
      <p:sp>
        <p:nvSpPr>
          <p:cNvPr id="5" name="text 1"/>
          <p:cNvSpPr txBox="1"/>
          <p:nvPr/>
        </p:nvSpPr>
        <p:spPr>
          <a:xfrm>
            <a:off x="1821434" y="2829735"/>
            <a:ext cx="1956290" cy="469979"/>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spc="10" dirty="0">
                <a:latin typeface="Calibri"/>
                <a:cs typeface="Calibri"/>
              </a:rPr>
              <a:t>Empirical</a:t>
            </a:r>
            <a:endParaRPr sz="3200">
              <a:latin typeface="Calibri"/>
              <a:cs typeface="Calibri"/>
            </a:endParaRPr>
          </a:p>
        </p:txBody>
      </p:sp>
      <p:sp>
        <p:nvSpPr>
          <p:cNvPr id="6" name="text 1"/>
          <p:cNvSpPr txBox="1"/>
          <p:nvPr/>
        </p:nvSpPr>
        <p:spPr>
          <a:xfrm>
            <a:off x="1821434" y="3414675"/>
            <a:ext cx="1097872" cy="470331"/>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spc="10" dirty="0">
                <a:latin typeface="Calibri"/>
                <a:cs typeface="Calibri"/>
              </a:rPr>
              <a:t>Null</a:t>
            </a:r>
            <a:endParaRPr sz="3200">
              <a:latin typeface="Calibri"/>
              <a:cs typeface="Calibri"/>
            </a:endParaRPr>
          </a:p>
        </p:txBody>
      </p:sp>
      <p:sp>
        <p:nvSpPr>
          <p:cNvPr id="7" name="text 1"/>
          <p:cNvSpPr txBox="1"/>
          <p:nvPr/>
        </p:nvSpPr>
        <p:spPr>
          <a:xfrm>
            <a:off x="1821434" y="4000421"/>
            <a:ext cx="2254553" cy="469978"/>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spc="10" dirty="0">
                <a:latin typeface="Calibri"/>
                <a:cs typeface="Calibri"/>
              </a:rPr>
              <a:t>Alternative</a:t>
            </a:r>
            <a:endParaRPr sz="3200">
              <a:latin typeface="Calibri"/>
              <a:cs typeface="Calibri"/>
            </a:endParaRPr>
          </a:p>
        </p:txBody>
      </p:sp>
      <p:sp>
        <p:nvSpPr>
          <p:cNvPr id="8" name="text 1"/>
          <p:cNvSpPr txBox="1"/>
          <p:nvPr/>
        </p:nvSpPr>
        <p:spPr>
          <a:xfrm>
            <a:off x="1821434" y="4585637"/>
            <a:ext cx="1563217" cy="469979"/>
          </a:xfrm>
          <a:prstGeom prst="rect">
            <a:avLst/>
          </a:prstGeom>
        </p:spPr>
        <p:txBody>
          <a:bodyPr vert="horz" wrap="none" lIns="0" tIns="0" rIns="0" bIns="0" rtlCol="0">
            <a:spAutoFit/>
          </a:bodyPr>
          <a:lstStyle/>
          <a:p>
            <a:pPr marL="0">
              <a:lnSpc>
                <a:spcPct val="100000"/>
              </a:lnSpc>
            </a:pPr>
            <a:r>
              <a:rPr sz="3200" spc="10" dirty="0" smtClean="0">
                <a:latin typeface="Arial"/>
                <a:cs typeface="Arial"/>
              </a:rPr>
              <a:t>•  </a:t>
            </a:r>
            <a:r>
              <a:rPr sz="3200" spc="10" dirty="0" smtClean="0">
                <a:latin typeface="Calibri"/>
                <a:cs typeface="Calibri"/>
              </a:rPr>
              <a:t>Logical</a:t>
            </a:r>
            <a:endParaRPr sz="3200" dirty="0">
              <a:latin typeface="Calibri"/>
              <a:cs typeface="Calibri"/>
            </a:endParaRPr>
          </a:p>
        </p:txBody>
      </p:sp>
      <p:sp>
        <p:nvSpPr>
          <p:cNvPr id="9" name="text 1"/>
          <p:cNvSpPr txBox="1"/>
          <p:nvPr/>
        </p:nvSpPr>
        <p:spPr>
          <a:xfrm>
            <a:off x="1821434" y="5171234"/>
            <a:ext cx="447598" cy="381679"/>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dirty="0">
              <a:latin typeface="Arial"/>
              <a:cs typeface="Arial"/>
            </a:endParaRPr>
          </a:p>
        </p:txBody>
      </p:sp>
      <p:sp>
        <p:nvSpPr>
          <p:cNvPr id="10" name="text 1"/>
          <p:cNvSpPr txBox="1"/>
          <p:nvPr/>
        </p:nvSpPr>
        <p:spPr>
          <a:xfrm>
            <a:off x="2164334" y="5234305"/>
            <a:ext cx="2744592" cy="406908"/>
          </a:xfrm>
          <a:prstGeom prst="rect">
            <a:avLst/>
          </a:prstGeom>
        </p:spPr>
        <p:txBody>
          <a:bodyPr vert="horz" wrap="none" lIns="0" tIns="0" rIns="0" bIns="0" rtlCol="0">
            <a:spAutoFit/>
          </a:bodyPr>
          <a:lstStyle/>
          <a:p>
            <a:pPr marL="0">
              <a:lnSpc>
                <a:spcPct val="100000"/>
              </a:lnSpc>
            </a:pPr>
            <a:r>
              <a:rPr sz="3200" spc="10" dirty="0" smtClean="0">
                <a:latin typeface="Calibri"/>
                <a:cs typeface="Calibri"/>
              </a:rPr>
              <a:t>statistical            </a:t>
            </a:r>
            <a:endParaRPr sz="32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689" y="609600"/>
            <a:ext cx="5230621" cy="1371600"/>
          </a:xfrm>
        </p:spPr>
        <p:txBody>
          <a:bodyPr>
            <a:normAutofit/>
          </a:bodyPr>
          <a:lstStyle/>
          <a:p>
            <a:r>
              <a:rPr lang="en-US" dirty="0" smtClean="0"/>
              <a:t>Definition of Research</a:t>
            </a:r>
            <a:endParaRPr lang="en-US" dirty="0"/>
          </a:p>
        </p:txBody>
      </p:sp>
      <p:sp>
        <p:nvSpPr>
          <p:cNvPr id="3" name="Text Placeholder 2"/>
          <p:cNvSpPr>
            <a:spLocks noGrp="1"/>
          </p:cNvSpPr>
          <p:nvPr>
            <p:ph idx="1"/>
          </p:nvPr>
        </p:nvSpPr>
        <p:spPr>
          <a:xfrm>
            <a:off x="313689" y="2286000"/>
            <a:ext cx="8516620" cy="3429000"/>
          </a:xfrm>
        </p:spPr>
        <p:txBody>
          <a:bodyPr>
            <a:normAutofit fontScale="92500"/>
          </a:bodyPr>
          <a:lstStyle/>
          <a:p>
            <a:r>
              <a:rPr lang="en-US" dirty="0" smtClean="0"/>
              <a:t>       According to Clifford woody,” research comprises defining and redefining problems, formulating hypothesis  or suggested solutions; collecting, organizing and evaluating data; making deductions and reaching conclusions; and at last carefully testing the conclusions to determine whether they fit in  formulating hypothesis”.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7"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 y="233172"/>
            <a:ext cx="8353044" cy="1266444"/>
          </a:xfrm>
          <a:prstGeom prst="rect">
            <a:avLst/>
          </a:prstGeom>
        </p:spPr>
      </p:pic>
      <p:pic>
        <p:nvPicPr>
          <p:cNvPr id="28"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8235" y="320040"/>
            <a:ext cx="5366003" cy="1258824"/>
          </a:xfrm>
          <a:prstGeom prst="rect">
            <a:avLst/>
          </a:prstGeom>
        </p:spPr>
      </p:pic>
      <p:sp>
        <p:nvSpPr>
          <p:cNvPr id="14" name="object 14"/>
          <p:cNvSpPr/>
          <p:nvPr/>
        </p:nvSpPr>
        <p:spPr>
          <a:xfrm>
            <a:off x="457962" y="275082"/>
            <a:ext cx="8229600" cy="1142999"/>
          </a:xfrm>
          <a:custGeom>
            <a:avLst/>
            <a:gdLst/>
            <a:ahLst/>
            <a:cxnLst/>
            <a:rect l="l" t="t" r="r" b="b"/>
            <a:pathLst>
              <a:path w="8229600" h="1142999">
                <a:moveTo>
                  <a:pt x="0" y="1143000"/>
                </a:moveTo>
                <a:lnTo>
                  <a:pt x="0" y="0"/>
                </a:lnTo>
                <a:lnTo>
                  <a:pt x="8229600" y="0"/>
                </a:lnTo>
                <a:lnTo>
                  <a:pt x="8229600" y="1143000"/>
                </a:lnTo>
                <a:lnTo>
                  <a:pt x="0" y="1143000"/>
                </a:lnTo>
                <a:close/>
              </a:path>
            </a:pathLst>
          </a:custGeom>
          <a:solidFill>
            <a:srgbClr val="8064A2"/>
          </a:solidFill>
        </p:spPr>
        <p:txBody>
          <a:bodyPr wrap="square" lIns="0" tIns="0" rIns="0" bIns="0" rtlCol="0">
            <a:noAutofit/>
          </a:bodyPr>
          <a:lstStyle/>
          <a:p>
            <a:endParaRPr/>
          </a:p>
        </p:txBody>
      </p:sp>
      <p:sp>
        <p:nvSpPr>
          <p:cNvPr id="15" name="object 15"/>
          <p:cNvSpPr/>
          <p:nvPr/>
        </p:nvSpPr>
        <p:spPr>
          <a:xfrm>
            <a:off x="438912" y="256032"/>
            <a:ext cx="8267700" cy="1181099"/>
          </a:xfrm>
          <a:custGeom>
            <a:avLst/>
            <a:gdLst/>
            <a:ahLst/>
            <a:cxnLst/>
            <a:rect l="l" t="t" r="r" b="b"/>
            <a:pathLst>
              <a:path w="8267700" h="1181099">
                <a:moveTo>
                  <a:pt x="19050" y="1162050"/>
                </a:moveTo>
                <a:lnTo>
                  <a:pt x="19050" y="19050"/>
                </a:lnTo>
                <a:lnTo>
                  <a:pt x="8248650" y="19050"/>
                </a:lnTo>
                <a:lnTo>
                  <a:pt x="8248650" y="1162050"/>
                </a:lnTo>
                <a:lnTo>
                  <a:pt x="19050" y="1162050"/>
                </a:lnTo>
                <a:close/>
              </a:path>
            </a:pathLst>
          </a:custGeom>
          <a:ln w="38100">
            <a:solidFill>
              <a:srgbClr val="FFFFFF"/>
            </a:solidFill>
          </a:ln>
        </p:spPr>
        <p:txBody>
          <a:bodyPr wrap="square" lIns="0" tIns="0" rIns="0" bIns="0" rtlCol="0">
            <a:noAutofit/>
          </a:bodyPr>
          <a:lstStyle/>
          <a:p>
            <a:endParaRPr/>
          </a:p>
        </p:txBody>
      </p:sp>
      <p:sp>
        <p:nvSpPr>
          <p:cNvPr id="2" name="text 1"/>
          <p:cNvSpPr txBox="1"/>
          <p:nvPr/>
        </p:nvSpPr>
        <p:spPr>
          <a:xfrm>
            <a:off x="2267077" y="614426"/>
            <a:ext cx="4735102" cy="559308"/>
          </a:xfrm>
          <a:prstGeom prst="rect">
            <a:avLst/>
          </a:prstGeom>
        </p:spPr>
        <p:txBody>
          <a:bodyPr vert="horz" wrap="none" lIns="0" tIns="0" rIns="0" bIns="0" rtlCol="0">
            <a:spAutoFit/>
          </a:bodyPr>
          <a:lstStyle/>
          <a:p>
            <a:pPr marL="0">
              <a:lnSpc>
                <a:spcPct val="100000"/>
              </a:lnSpc>
            </a:pPr>
            <a:r>
              <a:rPr sz="4400" spc="10" dirty="0">
                <a:solidFill>
                  <a:srgbClr val="FFFFFF"/>
                </a:solidFill>
                <a:latin typeface="Calibri"/>
                <a:cs typeface="Calibri"/>
              </a:rPr>
              <a:t>SIMPLE HYPOTHESIS</a:t>
            </a:r>
            <a:endParaRPr sz="4400">
              <a:latin typeface="Calibri"/>
              <a:cs typeface="Calibri"/>
            </a:endParaRPr>
          </a:p>
        </p:txBody>
      </p:sp>
      <p:pic>
        <p:nvPicPr>
          <p:cNvPr id="29"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956" y="1572768"/>
            <a:ext cx="8324088" cy="4620768"/>
          </a:xfrm>
          <a:prstGeom prst="rect">
            <a:avLst/>
          </a:prstGeom>
        </p:spPr>
      </p:pic>
      <p:pic>
        <p:nvPicPr>
          <p:cNvPr id="30" name="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92" y="1502664"/>
            <a:ext cx="8369808" cy="4059936"/>
          </a:xfrm>
          <a:prstGeom prst="rect">
            <a:avLst/>
          </a:prstGeom>
        </p:spPr>
      </p:pic>
      <p:pic>
        <p:nvPicPr>
          <p:cNvPr id="31" name="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1600200"/>
            <a:ext cx="8229600" cy="4526280"/>
          </a:xfrm>
          <a:prstGeom prst="rect">
            <a:avLst/>
          </a:prstGeom>
        </p:spPr>
      </p:pic>
      <p:sp>
        <p:nvSpPr>
          <p:cNvPr id="16" name="object 16"/>
          <p:cNvSpPr/>
          <p:nvPr/>
        </p:nvSpPr>
        <p:spPr>
          <a:xfrm>
            <a:off x="452628" y="1595628"/>
            <a:ext cx="8238744" cy="4535424"/>
          </a:xfrm>
          <a:custGeom>
            <a:avLst/>
            <a:gdLst/>
            <a:ahLst/>
            <a:cxnLst/>
            <a:rect l="l" t="t" r="r" b="b"/>
            <a:pathLst>
              <a:path w="8238744" h="4535424">
                <a:moveTo>
                  <a:pt x="4572" y="4530852"/>
                </a:moveTo>
                <a:lnTo>
                  <a:pt x="4572" y="4572"/>
                </a:lnTo>
                <a:lnTo>
                  <a:pt x="8234172" y="4572"/>
                </a:lnTo>
                <a:lnTo>
                  <a:pt x="8234172" y="4530852"/>
                </a:lnTo>
                <a:lnTo>
                  <a:pt x="4572" y="4530852"/>
                </a:lnTo>
                <a:close/>
              </a:path>
            </a:pathLst>
          </a:custGeom>
          <a:ln w="9144">
            <a:solidFill>
              <a:srgbClr val="7D60A0"/>
            </a:solidFill>
          </a:ln>
        </p:spPr>
        <p:txBody>
          <a:bodyPr wrap="square" lIns="0" tIns="0" rIns="0" bIns="0" rtlCol="0">
            <a:noAutofit/>
          </a:bodyPr>
          <a:lstStyle/>
          <a:p>
            <a:endParaRPr/>
          </a:p>
        </p:txBody>
      </p:sp>
      <p:sp>
        <p:nvSpPr>
          <p:cNvPr id="3" name="text 1"/>
          <p:cNvSpPr txBox="1"/>
          <p:nvPr/>
        </p:nvSpPr>
        <p:spPr>
          <a:xfrm>
            <a:off x="548640" y="1658646"/>
            <a:ext cx="447934" cy="381965"/>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4" name="text 1"/>
          <p:cNvSpPr txBox="1"/>
          <p:nvPr/>
        </p:nvSpPr>
        <p:spPr>
          <a:xfrm>
            <a:off x="891539" y="1721764"/>
            <a:ext cx="7480597" cy="1870633"/>
          </a:xfrm>
          <a:prstGeom prst="rect">
            <a:avLst/>
          </a:prstGeom>
        </p:spPr>
        <p:txBody>
          <a:bodyPr vert="horz" wrap="none" lIns="0" tIns="0" rIns="0" bIns="0" rtlCol="0">
            <a:spAutoFit/>
          </a:bodyPr>
          <a:lstStyle/>
          <a:p>
            <a:pPr marL="0">
              <a:lnSpc>
                <a:spcPct val="100000"/>
              </a:lnSpc>
            </a:pPr>
            <a:r>
              <a:rPr sz="3200" spc="10" dirty="0">
                <a:latin typeface="Calibri"/>
                <a:cs typeface="Calibri"/>
              </a:rPr>
              <a:t>Simple hypothesis is that one in which there</a:t>
            </a:r>
            <a:endParaRPr sz="3200">
              <a:latin typeface="Calibri"/>
              <a:cs typeface="Calibri"/>
            </a:endParaRPr>
          </a:p>
          <a:p>
            <a:pPr marL="0">
              <a:lnSpc>
                <a:spcPct val="100000"/>
              </a:lnSpc>
            </a:pPr>
            <a:r>
              <a:rPr sz="3170" spc="10" dirty="0">
                <a:latin typeface="Calibri"/>
                <a:cs typeface="Calibri"/>
              </a:rPr>
              <a:t>exits relationship between two variables one</a:t>
            </a:r>
            <a:endParaRPr sz="3100">
              <a:latin typeface="Calibri"/>
              <a:cs typeface="Calibri"/>
            </a:endParaRPr>
          </a:p>
          <a:p>
            <a:pPr marL="0">
              <a:lnSpc>
                <a:spcPct val="100000"/>
              </a:lnSpc>
            </a:pPr>
            <a:r>
              <a:rPr sz="3200" spc="10" dirty="0">
                <a:latin typeface="Calibri"/>
                <a:cs typeface="Calibri"/>
              </a:rPr>
              <a:t>is called independent variable or cause and</a:t>
            </a:r>
            <a:endParaRPr sz="3200">
              <a:latin typeface="Calibri"/>
              <a:cs typeface="Calibri"/>
            </a:endParaRPr>
          </a:p>
          <a:p>
            <a:pPr marL="0">
              <a:lnSpc>
                <a:spcPct val="100000"/>
              </a:lnSpc>
            </a:pPr>
            <a:r>
              <a:rPr sz="3200" spc="10" dirty="0">
                <a:latin typeface="Calibri"/>
                <a:cs typeface="Calibri"/>
              </a:rPr>
              <a:t>the other is dependent variable or effect.</a:t>
            </a:r>
            <a:endParaRPr sz="3200">
              <a:latin typeface="Calibri"/>
              <a:cs typeface="Calibri"/>
            </a:endParaRPr>
          </a:p>
        </p:txBody>
      </p:sp>
      <p:sp>
        <p:nvSpPr>
          <p:cNvPr id="5" name="text 1"/>
          <p:cNvSpPr txBox="1"/>
          <p:nvPr/>
        </p:nvSpPr>
        <p:spPr>
          <a:xfrm>
            <a:off x="548640" y="3707813"/>
            <a:ext cx="5001590" cy="469978"/>
          </a:xfrm>
          <a:prstGeom prst="rect">
            <a:avLst/>
          </a:prstGeom>
        </p:spPr>
        <p:txBody>
          <a:bodyPr vert="horz" wrap="none" lIns="0" tIns="0" rIns="0" bIns="0" rtlCol="0">
            <a:spAutoFit/>
          </a:bodyPr>
          <a:lstStyle/>
          <a:p>
            <a:pPr marL="0">
              <a:lnSpc>
                <a:spcPct val="100000"/>
              </a:lnSpc>
            </a:pPr>
            <a:r>
              <a:rPr sz="3170" spc="10" dirty="0">
                <a:latin typeface="Arial"/>
                <a:cs typeface="Arial"/>
              </a:rPr>
              <a:t>•  </a:t>
            </a:r>
            <a:r>
              <a:rPr sz="3170" spc="10" dirty="0">
                <a:latin typeface="Calibri"/>
                <a:cs typeface="Calibri"/>
              </a:rPr>
              <a:t>Ex. Smoking leads to cancer</a:t>
            </a:r>
            <a:endParaRPr sz="3100">
              <a:latin typeface="Calibri"/>
              <a:cs typeface="Calibri"/>
            </a:endParaRPr>
          </a:p>
        </p:txBody>
      </p:sp>
      <p:sp>
        <p:nvSpPr>
          <p:cNvPr id="6" name="text 1"/>
          <p:cNvSpPr txBox="1"/>
          <p:nvPr/>
        </p:nvSpPr>
        <p:spPr>
          <a:xfrm>
            <a:off x="548640" y="4293029"/>
            <a:ext cx="447598" cy="381680"/>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7" name="text 1"/>
          <p:cNvSpPr txBox="1"/>
          <p:nvPr/>
        </p:nvSpPr>
        <p:spPr>
          <a:xfrm>
            <a:off x="891539" y="4356100"/>
            <a:ext cx="7173381" cy="894664"/>
          </a:xfrm>
          <a:prstGeom prst="rect">
            <a:avLst/>
          </a:prstGeom>
        </p:spPr>
        <p:txBody>
          <a:bodyPr vert="horz" wrap="none" lIns="0" tIns="0" rIns="0" bIns="0" rtlCol="0">
            <a:spAutoFit/>
          </a:bodyPr>
          <a:lstStyle/>
          <a:p>
            <a:pPr marL="0">
              <a:lnSpc>
                <a:spcPct val="100000"/>
              </a:lnSpc>
            </a:pPr>
            <a:r>
              <a:rPr sz="3170" spc="10" dirty="0">
                <a:latin typeface="Calibri"/>
                <a:cs typeface="Calibri"/>
              </a:rPr>
              <a:t>The higher ratio of unemployment leads to</a:t>
            </a:r>
            <a:endParaRPr sz="3100" dirty="0">
              <a:latin typeface="Calibri"/>
              <a:cs typeface="Calibri"/>
            </a:endParaRPr>
          </a:p>
          <a:p>
            <a:pPr marL="0">
              <a:lnSpc>
                <a:spcPct val="100000"/>
              </a:lnSpc>
            </a:pPr>
            <a:r>
              <a:rPr sz="3200" spc="10" dirty="0">
                <a:latin typeface="Calibri"/>
                <a:cs typeface="Calibri"/>
              </a:rPr>
              <a:t>crimes.</a:t>
            </a:r>
            <a:endParaRPr sz="3200" dirty="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3"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 y="516636"/>
            <a:ext cx="8353044" cy="1266444"/>
          </a:xfrm>
          <a:prstGeom prst="rect">
            <a:avLst/>
          </a:prstGeom>
        </p:spPr>
      </p:pic>
      <p:pic>
        <p:nvPicPr>
          <p:cNvPr id="34"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9344" y="603504"/>
            <a:ext cx="5922264" cy="1258824"/>
          </a:xfrm>
          <a:prstGeom prst="rect">
            <a:avLst/>
          </a:prstGeom>
        </p:spPr>
      </p:pic>
      <p:sp>
        <p:nvSpPr>
          <p:cNvPr id="17" name="object 17"/>
          <p:cNvSpPr/>
          <p:nvPr/>
        </p:nvSpPr>
        <p:spPr>
          <a:xfrm>
            <a:off x="457962" y="558546"/>
            <a:ext cx="8229600" cy="1143000"/>
          </a:xfrm>
          <a:custGeom>
            <a:avLst/>
            <a:gdLst/>
            <a:ahLst/>
            <a:cxnLst/>
            <a:rect l="l" t="t" r="r" b="b"/>
            <a:pathLst>
              <a:path w="8229600" h="1143000">
                <a:moveTo>
                  <a:pt x="0" y="1143000"/>
                </a:moveTo>
                <a:lnTo>
                  <a:pt x="0" y="0"/>
                </a:lnTo>
                <a:lnTo>
                  <a:pt x="8229600" y="0"/>
                </a:lnTo>
                <a:lnTo>
                  <a:pt x="8229600" y="1143000"/>
                </a:lnTo>
                <a:lnTo>
                  <a:pt x="0" y="1143000"/>
                </a:lnTo>
                <a:close/>
              </a:path>
            </a:pathLst>
          </a:custGeom>
          <a:solidFill>
            <a:srgbClr val="4F81BD"/>
          </a:solidFill>
        </p:spPr>
        <p:txBody>
          <a:bodyPr wrap="square" lIns="0" tIns="0" rIns="0" bIns="0" rtlCol="0">
            <a:noAutofit/>
          </a:bodyPr>
          <a:lstStyle/>
          <a:p>
            <a:endParaRPr/>
          </a:p>
        </p:txBody>
      </p:sp>
      <p:sp>
        <p:nvSpPr>
          <p:cNvPr id="18" name="object 18"/>
          <p:cNvSpPr/>
          <p:nvPr/>
        </p:nvSpPr>
        <p:spPr>
          <a:xfrm>
            <a:off x="438912" y="539496"/>
            <a:ext cx="8267700" cy="1181100"/>
          </a:xfrm>
          <a:custGeom>
            <a:avLst/>
            <a:gdLst/>
            <a:ahLst/>
            <a:cxnLst/>
            <a:rect l="l" t="t" r="r" b="b"/>
            <a:pathLst>
              <a:path w="8267700" h="1181100">
                <a:moveTo>
                  <a:pt x="19050" y="1162050"/>
                </a:moveTo>
                <a:lnTo>
                  <a:pt x="19050" y="19050"/>
                </a:lnTo>
                <a:lnTo>
                  <a:pt x="8248650" y="19050"/>
                </a:lnTo>
                <a:lnTo>
                  <a:pt x="8248650" y="1162050"/>
                </a:lnTo>
                <a:lnTo>
                  <a:pt x="19050" y="1162050"/>
                </a:lnTo>
                <a:close/>
              </a:path>
            </a:pathLst>
          </a:custGeom>
          <a:ln w="38100">
            <a:solidFill>
              <a:srgbClr val="FFFFFF"/>
            </a:solidFill>
          </a:ln>
        </p:spPr>
        <p:txBody>
          <a:bodyPr wrap="square" lIns="0" tIns="0" rIns="0" bIns="0" rtlCol="0">
            <a:noAutofit/>
          </a:bodyPr>
          <a:lstStyle/>
          <a:p>
            <a:endParaRPr/>
          </a:p>
        </p:txBody>
      </p:sp>
      <p:sp>
        <p:nvSpPr>
          <p:cNvPr id="2" name="text 1"/>
          <p:cNvSpPr txBox="1"/>
          <p:nvPr/>
        </p:nvSpPr>
        <p:spPr>
          <a:xfrm>
            <a:off x="1988185" y="897509"/>
            <a:ext cx="5292172" cy="559308"/>
          </a:xfrm>
          <a:prstGeom prst="rect">
            <a:avLst/>
          </a:prstGeom>
        </p:spPr>
        <p:txBody>
          <a:bodyPr vert="horz" wrap="none" lIns="0" tIns="0" rIns="0" bIns="0" rtlCol="0">
            <a:spAutoFit/>
          </a:bodyPr>
          <a:lstStyle/>
          <a:p>
            <a:pPr marL="0">
              <a:lnSpc>
                <a:spcPct val="100000"/>
              </a:lnSpc>
            </a:pPr>
            <a:r>
              <a:rPr sz="4400" spc="10" dirty="0">
                <a:solidFill>
                  <a:srgbClr val="FFFFFF"/>
                </a:solidFill>
                <a:latin typeface="Calibri"/>
                <a:cs typeface="Calibri"/>
              </a:rPr>
              <a:t>COMPLEX HYPOTHESIS</a:t>
            </a:r>
            <a:endParaRPr sz="4400">
              <a:latin typeface="Calibri"/>
              <a:cs typeface="Calibri"/>
            </a:endParaRPr>
          </a:p>
        </p:txBody>
      </p:sp>
      <p:pic>
        <p:nvPicPr>
          <p:cNvPr id="35"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956" y="1961388"/>
            <a:ext cx="8324088" cy="4620768"/>
          </a:xfrm>
          <a:prstGeom prst="rect">
            <a:avLst/>
          </a:prstGeom>
        </p:spPr>
      </p:pic>
      <p:pic>
        <p:nvPicPr>
          <p:cNvPr id="36" name="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944" y="1834896"/>
            <a:ext cx="8578595" cy="4590288"/>
          </a:xfrm>
          <a:prstGeom prst="rect">
            <a:avLst/>
          </a:prstGeom>
        </p:spPr>
      </p:pic>
      <p:pic>
        <p:nvPicPr>
          <p:cNvPr id="37" name="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1988820"/>
            <a:ext cx="8229600" cy="4526280"/>
          </a:xfrm>
          <a:prstGeom prst="rect">
            <a:avLst/>
          </a:prstGeom>
        </p:spPr>
      </p:pic>
      <p:sp>
        <p:nvSpPr>
          <p:cNvPr id="19" name="object 19"/>
          <p:cNvSpPr/>
          <p:nvPr/>
        </p:nvSpPr>
        <p:spPr>
          <a:xfrm>
            <a:off x="452628" y="1984248"/>
            <a:ext cx="8238744" cy="4535423"/>
          </a:xfrm>
          <a:custGeom>
            <a:avLst/>
            <a:gdLst/>
            <a:ahLst/>
            <a:cxnLst/>
            <a:rect l="l" t="t" r="r" b="b"/>
            <a:pathLst>
              <a:path w="8238744" h="4535423">
                <a:moveTo>
                  <a:pt x="4572" y="4530852"/>
                </a:moveTo>
                <a:lnTo>
                  <a:pt x="4572" y="4572"/>
                </a:lnTo>
                <a:lnTo>
                  <a:pt x="8234172" y="4572"/>
                </a:lnTo>
                <a:lnTo>
                  <a:pt x="8234172" y="4530852"/>
                </a:lnTo>
                <a:lnTo>
                  <a:pt x="4572" y="4530852"/>
                </a:lnTo>
                <a:close/>
              </a:path>
            </a:pathLst>
          </a:custGeom>
          <a:ln w="9144">
            <a:solidFill>
              <a:srgbClr val="000000"/>
            </a:solidFill>
          </a:ln>
        </p:spPr>
        <p:txBody>
          <a:bodyPr wrap="square" lIns="0" tIns="0" rIns="0" bIns="0" rtlCol="0">
            <a:noAutofit/>
          </a:bodyPr>
          <a:lstStyle/>
          <a:p>
            <a:endParaRPr/>
          </a:p>
        </p:txBody>
      </p:sp>
      <p:sp>
        <p:nvSpPr>
          <p:cNvPr id="3" name="text 1"/>
          <p:cNvSpPr txBox="1"/>
          <p:nvPr/>
        </p:nvSpPr>
        <p:spPr>
          <a:xfrm>
            <a:off x="548640" y="1971738"/>
            <a:ext cx="377190" cy="321640"/>
          </a:xfrm>
          <a:prstGeom prst="rect">
            <a:avLst/>
          </a:prstGeom>
        </p:spPr>
        <p:txBody>
          <a:bodyPr vert="horz" wrap="none" lIns="0" tIns="0" rIns="0" bIns="0" rtlCol="0">
            <a:spAutoFit/>
          </a:bodyPr>
          <a:lstStyle/>
          <a:p>
            <a:pPr marL="0">
              <a:lnSpc>
                <a:spcPct val="100000"/>
              </a:lnSpc>
            </a:pPr>
            <a:r>
              <a:rPr sz="2700" spc="10" dirty="0">
                <a:latin typeface="Arial"/>
                <a:cs typeface="Arial"/>
              </a:rPr>
              <a:t>•</a:t>
            </a:r>
            <a:endParaRPr sz="2700">
              <a:latin typeface="Arial"/>
              <a:cs typeface="Arial"/>
            </a:endParaRPr>
          </a:p>
        </p:txBody>
      </p:sp>
      <p:sp>
        <p:nvSpPr>
          <p:cNvPr id="4" name="text 1"/>
          <p:cNvSpPr txBox="1"/>
          <p:nvPr/>
        </p:nvSpPr>
        <p:spPr>
          <a:xfrm>
            <a:off x="891539" y="2024888"/>
            <a:ext cx="7764625" cy="672083"/>
          </a:xfrm>
          <a:prstGeom prst="rect">
            <a:avLst/>
          </a:prstGeom>
        </p:spPr>
        <p:txBody>
          <a:bodyPr vert="horz" wrap="none" lIns="0" tIns="0" rIns="0" bIns="0" rtlCol="0">
            <a:spAutoFit/>
          </a:bodyPr>
          <a:lstStyle/>
          <a:p>
            <a:pPr marL="0">
              <a:lnSpc>
                <a:spcPct val="100000"/>
              </a:lnSpc>
            </a:pPr>
            <a:r>
              <a:rPr sz="2700" spc="10" dirty="0">
                <a:latin typeface="Calibri"/>
                <a:cs typeface="Calibri"/>
              </a:rPr>
              <a:t>Complex hypothesis is that one in which as relationship</a:t>
            </a:r>
            <a:endParaRPr sz="2700">
              <a:latin typeface="Calibri"/>
              <a:cs typeface="Calibri"/>
            </a:endParaRPr>
          </a:p>
          <a:p>
            <a:pPr marL="0">
              <a:lnSpc>
                <a:spcPct val="100000"/>
              </a:lnSpc>
            </a:pPr>
            <a:r>
              <a:rPr sz="2700" spc="10" dirty="0">
                <a:latin typeface="Calibri"/>
                <a:cs typeface="Calibri"/>
              </a:rPr>
              <a:t>among variables exists.</a:t>
            </a:r>
            <a:endParaRPr sz="2700">
              <a:latin typeface="Calibri"/>
              <a:cs typeface="Calibri"/>
            </a:endParaRPr>
          </a:p>
        </p:txBody>
      </p:sp>
      <p:sp>
        <p:nvSpPr>
          <p:cNvPr id="5" name="text 1"/>
          <p:cNvSpPr txBox="1"/>
          <p:nvPr/>
        </p:nvSpPr>
        <p:spPr>
          <a:xfrm>
            <a:off x="548640" y="3123882"/>
            <a:ext cx="377190" cy="321640"/>
          </a:xfrm>
          <a:prstGeom prst="rect">
            <a:avLst/>
          </a:prstGeom>
        </p:spPr>
        <p:txBody>
          <a:bodyPr vert="horz" wrap="none" lIns="0" tIns="0" rIns="0" bIns="0" rtlCol="0">
            <a:spAutoFit/>
          </a:bodyPr>
          <a:lstStyle/>
          <a:p>
            <a:pPr marL="0">
              <a:lnSpc>
                <a:spcPct val="100000"/>
              </a:lnSpc>
            </a:pPr>
            <a:r>
              <a:rPr sz="2700" spc="10" dirty="0">
                <a:latin typeface="Arial"/>
                <a:cs typeface="Arial"/>
              </a:rPr>
              <a:t>•</a:t>
            </a:r>
            <a:endParaRPr sz="2700">
              <a:latin typeface="Arial"/>
              <a:cs typeface="Arial"/>
            </a:endParaRPr>
          </a:p>
        </p:txBody>
      </p:sp>
      <p:sp>
        <p:nvSpPr>
          <p:cNvPr id="6" name="text 1"/>
          <p:cNvSpPr txBox="1"/>
          <p:nvPr/>
        </p:nvSpPr>
        <p:spPr>
          <a:xfrm>
            <a:off x="891539" y="3177032"/>
            <a:ext cx="7524596" cy="672338"/>
          </a:xfrm>
          <a:prstGeom prst="rect">
            <a:avLst/>
          </a:prstGeom>
        </p:spPr>
        <p:txBody>
          <a:bodyPr vert="horz" wrap="none" lIns="0" tIns="0" rIns="0" bIns="0" rtlCol="0">
            <a:spAutoFit/>
          </a:bodyPr>
          <a:lstStyle/>
          <a:p>
            <a:pPr marL="0">
              <a:lnSpc>
                <a:spcPct val="100000"/>
              </a:lnSpc>
            </a:pPr>
            <a:r>
              <a:rPr sz="2700" spc="10" dirty="0">
                <a:latin typeface="Calibri"/>
                <a:cs typeface="Calibri"/>
              </a:rPr>
              <a:t>In this type dependent and independent variables are</a:t>
            </a:r>
            <a:endParaRPr sz="2700">
              <a:latin typeface="Calibri"/>
              <a:cs typeface="Calibri"/>
            </a:endParaRPr>
          </a:p>
          <a:p>
            <a:pPr marL="0">
              <a:lnSpc>
                <a:spcPct val="100000"/>
              </a:lnSpc>
            </a:pPr>
            <a:r>
              <a:rPr sz="2700" spc="10" dirty="0">
                <a:latin typeface="Calibri"/>
                <a:cs typeface="Calibri"/>
              </a:rPr>
              <a:t>more than two</a:t>
            </a:r>
            <a:endParaRPr sz="2700">
              <a:latin typeface="Calibri"/>
              <a:cs typeface="Calibri"/>
            </a:endParaRPr>
          </a:p>
        </p:txBody>
      </p:sp>
      <p:sp>
        <p:nvSpPr>
          <p:cNvPr id="7" name="text 1"/>
          <p:cNvSpPr txBox="1"/>
          <p:nvPr/>
        </p:nvSpPr>
        <p:spPr>
          <a:xfrm>
            <a:off x="548640" y="4276280"/>
            <a:ext cx="377190" cy="321640"/>
          </a:xfrm>
          <a:prstGeom prst="rect">
            <a:avLst/>
          </a:prstGeom>
        </p:spPr>
        <p:txBody>
          <a:bodyPr vert="horz" wrap="none" lIns="0" tIns="0" rIns="0" bIns="0" rtlCol="0">
            <a:spAutoFit/>
          </a:bodyPr>
          <a:lstStyle/>
          <a:p>
            <a:pPr marL="0">
              <a:lnSpc>
                <a:spcPct val="100000"/>
              </a:lnSpc>
            </a:pPr>
            <a:r>
              <a:rPr sz="2700" spc="10" dirty="0">
                <a:latin typeface="Arial"/>
                <a:cs typeface="Arial"/>
              </a:rPr>
              <a:t>•</a:t>
            </a:r>
            <a:endParaRPr sz="2700">
              <a:latin typeface="Arial"/>
              <a:cs typeface="Arial"/>
            </a:endParaRPr>
          </a:p>
        </p:txBody>
      </p:sp>
      <p:sp>
        <p:nvSpPr>
          <p:cNvPr id="8" name="text 1"/>
          <p:cNvSpPr txBox="1"/>
          <p:nvPr/>
        </p:nvSpPr>
        <p:spPr>
          <a:xfrm>
            <a:off x="891539" y="4329430"/>
            <a:ext cx="7471448" cy="672084"/>
          </a:xfrm>
          <a:prstGeom prst="rect">
            <a:avLst/>
          </a:prstGeom>
        </p:spPr>
        <p:txBody>
          <a:bodyPr vert="horz" wrap="none" lIns="0" tIns="0" rIns="0" bIns="0" rtlCol="0">
            <a:spAutoFit/>
          </a:bodyPr>
          <a:lstStyle/>
          <a:p>
            <a:pPr marL="0">
              <a:lnSpc>
                <a:spcPct val="100000"/>
              </a:lnSpc>
            </a:pPr>
            <a:r>
              <a:rPr sz="2700" spc="10" dirty="0">
                <a:latin typeface="Calibri"/>
                <a:cs typeface="Calibri"/>
              </a:rPr>
              <a:t>Ex. Smoking and other drugs leads to cancer, tension,</a:t>
            </a:r>
            <a:endParaRPr sz="2700">
              <a:latin typeface="Calibri"/>
              <a:cs typeface="Calibri"/>
            </a:endParaRPr>
          </a:p>
          <a:p>
            <a:pPr marL="0">
              <a:lnSpc>
                <a:spcPct val="100000"/>
              </a:lnSpc>
            </a:pPr>
            <a:r>
              <a:rPr sz="2700" spc="10" dirty="0">
                <a:latin typeface="Calibri"/>
                <a:cs typeface="Calibri"/>
              </a:rPr>
              <a:t>chest infections etc.</a:t>
            </a:r>
            <a:endParaRPr sz="2700">
              <a:latin typeface="Calibri"/>
              <a:cs typeface="Calibri"/>
            </a:endParaRPr>
          </a:p>
        </p:txBody>
      </p:sp>
      <p:sp>
        <p:nvSpPr>
          <p:cNvPr id="9" name="text 1"/>
          <p:cNvSpPr txBox="1"/>
          <p:nvPr/>
        </p:nvSpPr>
        <p:spPr>
          <a:xfrm>
            <a:off x="548640" y="5428755"/>
            <a:ext cx="377190" cy="321640"/>
          </a:xfrm>
          <a:prstGeom prst="rect">
            <a:avLst/>
          </a:prstGeom>
        </p:spPr>
        <p:txBody>
          <a:bodyPr vert="horz" wrap="none" lIns="0" tIns="0" rIns="0" bIns="0" rtlCol="0">
            <a:spAutoFit/>
          </a:bodyPr>
          <a:lstStyle/>
          <a:p>
            <a:pPr marL="0">
              <a:lnSpc>
                <a:spcPct val="100000"/>
              </a:lnSpc>
            </a:pPr>
            <a:r>
              <a:rPr sz="2700" spc="10" dirty="0">
                <a:latin typeface="Arial"/>
                <a:cs typeface="Arial"/>
              </a:rPr>
              <a:t>•</a:t>
            </a:r>
            <a:endParaRPr sz="2700">
              <a:latin typeface="Arial"/>
              <a:cs typeface="Arial"/>
            </a:endParaRPr>
          </a:p>
        </p:txBody>
      </p:sp>
      <p:sp>
        <p:nvSpPr>
          <p:cNvPr id="10" name="text 1"/>
          <p:cNvSpPr txBox="1"/>
          <p:nvPr/>
        </p:nvSpPr>
        <p:spPr>
          <a:xfrm>
            <a:off x="891539" y="5481904"/>
            <a:ext cx="7402924" cy="830997"/>
          </a:xfrm>
          <a:prstGeom prst="rect">
            <a:avLst/>
          </a:prstGeom>
        </p:spPr>
        <p:txBody>
          <a:bodyPr vert="horz" wrap="none" lIns="0" tIns="0" rIns="0" bIns="0" rtlCol="0">
            <a:spAutoFit/>
          </a:bodyPr>
          <a:lstStyle/>
          <a:p>
            <a:pPr marL="0">
              <a:lnSpc>
                <a:spcPct val="100000"/>
              </a:lnSpc>
            </a:pPr>
            <a:r>
              <a:rPr sz="2700" spc="10" dirty="0">
                <a:latin typeface="Calibri"/>
                <a:cs typeface="Calibri"/>
              </a:rPr>
              <a:t>The higher </a:t>
            </a:r>
            <a:r>
              <a:rPr sz="2700" spc="10" dirty="0" smtClean="0">
                <a:latin typeface="Calibri"/>
                <a:cs typeface="Calibri"/>
              </a:rPr>
              <a:t>ratio </a:t>
            </a:r>
            <a:r>
              <a:rPr sz="2700" spc="10" dirty="0">
                <a:latin typeface="Calibri"/>
                <a:cs typeface="Calibri"/>
              </a:rPr>
              <a:t>of </a:t>
            </a:r>
            <a:r>
              <a:rPr sz="2700" spc="10" dirty="0" smtClean="0">
                <a:latin typeface="Calibri"/>
                <a:cs typeface="Calibri"/>
              </a:rPr>
              <a:t>unemployment</a:t>
            </a:r>
            <a:r>
              <a:rPr lang="en-US" sz="2700" spc="10" dirty="0" smtClean="0">
                <a:latin typeface="Calibri"/>
                <a:cs typeface="Calibri"/>
              </a:rPr>
              <a:t>,</a:t>
            </a:r>
            <a:r>
              <a:rPr sz="2700" spc="10" dirty="0" smtClean="0">
                <a:latin typeface="Calibri"/>
                <a:cs typeface="Calibri"/>
              </a:rPr>
              <a:t> poverty</a:t>
            </a:r>
            <a:r>
              <a:rPr lang="en-US" sz="2700" spc="10" dirty="0" smtClean="0">
                <a:latin typeface="Calibri"/>
                <a:cs typeface="Calibri"/>
              </a:rPr>
              <a:t>,</a:t>
            </a:r>
            <a:r>
              <a:rPr sz="2700" spc="10" dirty="0" smtClean="0">
                <a:latin typeface="Calibri"/>
                <a:cs typeface="Calibri"/>
              </a:rPr>
              <a:t> </a:t>
            </a:r>
            <a:r>
              <a:rPr sz="2700" spc="10" dirty="0">
                <a:latin typeface="Calibri"/>
                <a:cs typeface="Calibri"/>
              </a:rPr>
              <a:t>illiteracy</a:t>
            </a:r>
            <a:endParaRPr sz="2700" dirty="0">
              <a:latin typeface="Calibri"/>
              <a:cs typeface="Calibri"/>
            </a:endParaRPr>
          </a:p>
          <a:p>
            <a:pPr marL="0">
              <a:lnSpc>
                <a:spcPct val="100000"/>
              </a:lnSpc>
            </a:pPr>
            <a:r>
              <a:rPr sz="2700" spc="10" dirty="0">
                <a:latin typeface="Calibri"/>
                <a:cs typeface="Calibri"/>
              </a:rPr>
              <a:t>leads to crimes like </a:t>
            </a:r>
            <a:r>
              <a:rPr sz="2700" spc="10" dirty="0" err="1" smtClean="0">
                <a:latin typeface="Calibri"/>
                <a:cs typeface="Calibri"/>
              </a:rPr>
              <a:t>dacoit</a:t>
            </a:r>
            <a:r>
              <a:rPr lang="en-US" sz="2700" spc="10" dirty="0" err="1" smtClean="0">
                <a:latin typeface="Calibri"/>
                <a:cs typeface="Calibri"/>
              </a:rPr>
              <a:t>y</a:t>
            </a:r>
            <a:r>
              <a:rPr sz="2700" spc="10" dirty="0" smtClean="0">
                <a:latin typeface="Calibri"/>
                <a:cs typeface="Calibri"/>
              </a:rPr>
              <a:t> </a:t>
            </a:r>
            <a:r>
              <a:rPr sz="2700" spc="10" dirty="0">
                <a:latin typeface="Calibri"/>
                <a:cs typeface="Calibri"/>
              </a:rPr>
              <a:t>etc.</a:t>
            </a:r>
            <a:endParaRPr sz="2700" dirty="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1" name="object 31"/>
          <p:cNvSpPr/>
          <p:nvPr/>
        </p:nvSpPr>
        <p:spPr>
          <a:xfrm>
            <a:off x="457962" y="275082"/>
            <a:ext cx="8229600" cy="1142999"/>
          </a:xfrm>
          <a:custGeom>
            <a:avLst/>
            <a:gdLst/>
            <a:ahLst/>
            <a:cxnLst/>
            <a:rect l="l" t="t" r="r" b="b"/>
            <a:pathLst>
              <a:path w="8229600" h="1142999">
                <a:moveTo>
                  <a:pt x="0" y="1143000"/>
                </a:moveTo>
                <a:lnTo>
                  <a:pt x="0" y="0"/>
                </a:lnTo>
                <a:lnTo>
                  <a:pt x="8229600" y="0"/>
                </a:lnTo>
                <a:lnTo>
                  <a:pt x="8229600" y="1143000"/>
                </a:lnTo>
                <a:lnTo>
                  <a:pt x="0" y="1143000"/>
                </a:lnTo>
                <a:close/>
              </a:path>
            </a:pathLst>
          </a:custGeom>
          <a:solidFill>
            <a:srgbClr val="4BACC6"/>
          </a:solidFill>
        </p:spPr>
        <p:txBody>
          <a:bodyPr wrap="square" lIns="0" tIns="0" rIns="0" bIns="0" rtlCol="0">
            <a:noAutofit/>
          </a:bodyPr>
          <a:lstStyle/>
          <a:p>
            <a:endParaRPr/>
          </a:p>
        </p:txBody>
      </p:sp>
      <p:sp>
        <p:nvSpPr>
          <p:cNvPr id="32" name="object 32"/>
          <p:cNvSpPr/>
          <p:nvPr/>
        </p:nvSpPr>
        <p:spPr>
          <a:xfrm>
            <a:off x="445008" y="262128"/>
            <a:ext cx="8255508" cy="1168908"/>
          </a:xfrm>
          <a:custGeom>
            <a:avLst/>
            <a:gdLst/>
            <a:ahLst/>
            <a:cxnLst/>
            <a:rect l="l" t="t" r="r" b="b"/>
            <a:pathLst>
              <a:path w="8255508" h="1168908">
                <a:moveTo>
                  <a:pt x="12954" y="1155954"/>
                </a:moveTo>
                <a:lnTo>
                  <a:pt x="12954" y="12954"/>
                </a:lnTo>
                <a:lnTo>
                  <a:pt x="8242554" y="12954"/>
                </a:lnTo>
                <a:lnTo>
                  <a:pt x="8242554" y="1155954"/>
                </a:lnTo>
                <a:lnTo>
                  <a:pt x="12954" y="1155954"/>
                </a:lnTo>
                <a:close/>
              </a:path>
            </a:pathLst>
          </a:custGeom>
          <a:ln w="25908">
            <a:solidFill>
              <a:srgbClr val="357D91"/>
            </a:solidFill>
          </a:ln>
        </p:spPr>
        <p:txBody>
          <a:bodyPr wrap="square" lIns="0" tIns="0" rIns="0" bIns="0" rtlCol="0">
            <a:noAutofit/>
          </a:bodyPr>
          <a:lstStyle/>
          <a:p>
            <a:endParaRPr/>
          </a:p>
        </p:txBody>
      </p:sp>
      <p:sp>
        <p:nvSpPr>
          <p:cNvPr id="2" name="text 1"/>
          <p:cNvSpPr txBox="1"/>
          <p:nvPr/>
        </p:nvSpPr>
        <p:spPr>
          <a:xfrm>
            <a:off x="1751965" y="614426"/>
            <a:ext cx="5763669" cy="559308"/>
          </a:xfrm>
          <a:prstGeom prst="rect">
            <a:avLst/>
          </a:prstGeom>
        </p:spPr>
        <p:txBody>
          <a:bodyPr vert="horz" wrap="none" lIns="0" tIns="0" rIns="0" bIns="0" rtlCol="0">
            <a:spAutoFit/>
          </a:bodyPr>
          <a:lstStyle/>
          <a:p>
            <a:pPr marL="0">
              <a:lnSpc>
                <a:spcPct val="100000"/>
              </a:lnSpc>
            </a:pPr>
            <a:r>
              <a:rPr sz="4400" spc="10" dirty="0">
                <a:solidFill>
                  <a:srgbClr val="FFFFFF"/>
                </a:solidFill>
                <a:latin typeface="Calibri"/>
                <a:cs typeface="Calibri"/>
              </a:rPr>
              <a:t>STATISTICAL HYPOTHESIS</a:t>
            </a:r>
            <a:endParaRPr sz="4400">
              <a:latin typeface="Calibri"/>
              <a:cs typeface="Calibri"/>
            </a:endParaRPr>
          </a:p>
        </p:txBody>
      </p:sp>
      <p:sp>
        <p:nvSpPr>
          <p:cNvPr id="33" name="object 33"/>
          <p:cNvSpPr/>
          <p:nvPr/>
        </p:nvSpPr>
        <p:spPr>
          <a:xfrm>
            <a:off x="457200" y="1959864"/>
            <a:ext cx="8229600" cy="3413760"/>
          </a:xfrm>
          <a:custGeom>
            <a:avLst/>
            <a:gdLst/>
            <a:ahLst/>
            <a:cxnLst/>
            <a:rect l="l" t="t" r="r" b="b"/>
            <a:pathLst>
              <a:path w="8229600" h="3413760">
                <a:moveTo>
                  <a:pt x="0" y="3413760"/>
                </a:moveTo>
                <a:lnTo>
                  <a:pt x="0" y="0"/>
                </a:lnTo>
                <a:lnTo>
                  <a:pt x="8229600" y="0"/>
                </a:lnTo>
                <a:lnTo>
                  <a:pt x="8229600" y="3413760"/>
                </a:lnTo>
                <a:lnTo>
                  <a:pt x="0" y="3413760"/>
                </a:lnTo>
                <a:close/>
              </a:path>
            </a:pathLst>
          </a:custGeom>
          <a:solidFill>
            <a:srgbClr val="CCCC00"/>
          </a:solidFill>
        </p:spPr>
        <p:txBody>
          <a:bodyPr wrap="square" lIns="0" tIns="0" rIns="0" bIns="0" rtlCol="0">
            <a:noAutofit/>
          </a:bodyPr>
          <a:lstStyle/>
          <a:p>
            <a:endParaRPr/>
          </a:p>
        </p:txBody>
      </p:sp>
      <p:sp>
        <p:nvSpPr>
          <p:cNvPr id="3" name="text 1"/>
          <p:cNvSpPr txBox="1"/>
          <p:nvPr/>
        </p:nvSpPr>
        <p:spPr>
          <a:xfrm>
            <a:off x="548640" y="2019221"/>
            <a:ext cx="447598" cy="381679"/>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4" name="text 1"/>
          <p:cNvSpPr txBox="1"/>
          <p:nvPr/>
        </p:nvSpPr>
        <p:spPr>
          <a:xfrm>
            <a:off x="891539" y="2082292"/>
            <a:ext cx="7721895" cy="894588"/>
          </a:xfrm>
          <a:prstGeom prst="rect">
            <a:avLst/>
          </a:prstGeom>
        </p:spPr>
        <p:txBody>
          <a:bodyPr vert="horz" wrap="none" lIns="0" tIns="0" rIns="0" bIns="0" rtlCol="0">
            <a:spAutoFit/>
          </a:bodyPr>
          <a:lstStyle/>
          <a:p>
            <a:pPr marL="0">
              <a:lnSpc>
                <a:spcPct val="100000"/>
              </a:lnSpc>
            </a:pPr>
            <a:r>
              <a:rPr sz="3170" spc="10" dirty="0">
                <a:latin typeface="Calibri"/>
                <a:cs typeface="Calibri"/>
              </a:rPr>
              <a:t>A hypothesis which can be verified statistically</a:t>
            </a:r>
            <a:endParaRPr sz="3100">
              <a:latin typeface="Calibri"/>
              <a:cs typeface="Calibri"/>
            </a:endParaRPr>
          </a:p>
          <a:p>
            <a:pPr marL="0">
              <a:lnSpc>
                <a:spcPct val="100000"/>
              </a:lnSpc>
            </a:pPr>
            <a:r>
              <a:rPr sz="3200" spc="10" dirty="0">
                <a:latin typeface="Calibri"/>
                <a:cs typeface="Calibri"/>
              </a:rPr>
              <a:t>called statistical hypothesis.</a:t>
            </a:r>
            <a:endParaRPr sz="3200">
              <a:latin typeface="Calibri"/>
              <a:cs typeface="Calibri"/>
            </a:endParaRPr>
          </a:p>
        </p:txBody>
      </p:sp>
      <p:sp>
        <p:nvSpPr>
          <p:cNvPr id="5" name="text 1"/>
          <p:cNvSpPr txBox="1"/>
          <p:nvPr/>
        </p:nvSpPr>
        <p:spPr>
          <a:xfrm>
            <a:off x="548640" y="3677714"/>
            <a:ext cx="447598" cy="381679"/>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6" name="text 1"/>
          <p:cNvSpPr txBox="1"/>
          <p:nvPr/>
        </p:nvSpPr>
        <p:spPr>
          <a:xfrm>
            <a:off x="891539" y="3740785"/>
            <a:ext cx="7629717" cy="1472711"/>
          </a:xfrm>
          <a:prstGeom prst="rect">
            <a:avLst/>
          </a:prstGeom>
        </p:spPr>
        <p:txBody>
          <a:bodyPr vert="horz" wrap="none" lIns="0" tIns="0" rIns="0" bIns="0" rtlCol="0">
            <a:spAutoFit/>
          </a:bodyPr>
          <a:lstStyle/>
          <a:p>
            <a:pPr marL="0">
              <a:lnSpc>
                <a:spcPct val="100000"/>
              </a:lnSpc>
            </a:pPr>
            <a:r>
              <a:rPr sz="3170" spc="10" dirty="0">
                <a:latin typeface="Calibri"/>
                <a:cs typeface="Calibri"/>
              </a:rPr>
              <a:t>The statement would be logical or illogical but</a:t>
            </a:r>
            <a:endParaRPr sz="3100" dirty="0">
              <a:latin typeface="Calibri"/>
              <a:cs typeface="Calibri"/>
            </a:endParaRPr>
          </a:p>
          <a:p>
            <a:pPr marL="0">
              <a:lnSpc>
                <a:spcPct val="100000"/>
              </a:lnSpc>
            </a:pPr>
            <a:r>
              <a:rPr sz="3200" spc="10" dirty="0">
                <a:latin typeface="Calibri"/>
                <a:cs typeface="Calibri"/>
              </a:rPr>
              <a:t>if </a:t>
            </a:r>
            <a:r>
              <a:rPr sz="3200" spc="10" dirty="0" smtClean="0">
                <a:latin typeface="Calibri"/>
                <a:cs typeface="Calibri"/>
              </a:rPr>
              <a:t>statistic</a:t>
            </a:r>
            <a:r>
              <a:rPr lang="en-US" sz="3200" spc="10" dirty="0" smtClean="0">
                <a:latin typeface="Calibri"/>
                <a:cs typeface="Calibri"/>
              </a:rPr>
              <a:t>s</a:t>
            </a:r>
            <a:r>
              <a:rPr sz="3200" spc="10" dirty="0" smtClean="0">
                <a:latin typeface="Calibri"/>
                <a:cs typeface="Calibri"/>
              </a:rPr>
              <a:t> </a:t>
            </a:r>
            <a:r>
              <a:rPr sz="3200" spc="10" dirty="0">
                <a:latin typeface="Calibri"/>
                <a:cs typeface="Calibri"/>
              </a:rPr>
              <a:t>verifies it, it will be statistical</a:t>
            </a:r>
            <a:endParaRPr sz="3200" dirty="0">
              <a:latin typeface="Calibri"/>
              <a:cs typeface="Calibri"/>
            </a:endParaRPr>
          </a:p>
          <a:p>
            <a:pPr marL="0">
              <a:lnSpc>
                <a:spcPct val="100000"/>
              </a:lnSpc>
            </a:pPr>
            <a:r>
              <a:rPr sz="3200" spc="10" dirty="0">
                <a:latin typeface="Calibri"/>
                <a:cs typeface="Calibri"/>
              </a:rPr>
              <a:t>hypothesis..</a:t>
            </a:r>
            <a:endParaRPr sz="3200" dirty="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0" name="object 20"/>
          <p:cNvSpPr/>
          <p:nvPr/>
        </p:nvSpPr>
        <p:spPr>
          <a:xfrm>
            <a:off x="457962" y="558546"/>
            <a:ext cx="8229600" cy="999744"/>
          </a:xfrm>
          <a:custGeom>
            <a:avLst/>
            <a:gdLst/>
            <a:ahLst/>
            <a:cxnLst/>
            <a:rect l="l" t="t" r="r" b="b"/>
            <a:pathLst>
              <a:path w="8229600" h="999744">
                <a:moveTo>
                  <a:pt x="0" y="999744"/>
                </a:moveTo>
                <a:lnTo>
                  <a:pt x="0" y="0"/>
                </a:lnTo>
                <a:lnTo>
                  <a:pt x="8229600" y="0"/>
                </a:lnTo>
                <a:lnTo>
                  <a:pt x="8229600" y="999744"/>
                </a:lnTo>
                <a:lnTo>
                  <a:pt x="0" y="999744"/>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445008" y="545592"/>
            <a:ext cx="8255508" cy="1025651"/>
          </a:xfrm>
          <a:custGeom>
            <a:avLst/>
            <a:gdLst/>
            <a:ahLst/>
            <a:cxnLst/>
            <a:rect l="l" t="t" r="r" b="b"/>
            <a:pathLst>
              <a:path w="8255508" h="1025651">
                <a:moveTo>
                  <a:pt x="12954" y="1012698"/>
                </a:moveTo>
                <a:lnTo>
                  <a:pt x="12954" y="12954"/>
                </a:lnTo>
                <a:lnTo>
                  <a:pt x="8242554" y="12954"/>
                </a:lnTo>
                <a:lnTo>
                  <a:pt x="8242554" y="1012698"/>
                </a:lnTo>
                <a:lnTo>
                  <a:pt x="12954" y="1012698"/>
                </a:lnTo>
                <a:close/>
              </a:path>
            </a:pathLst>
          </a:custGeom>
          <a:ln w="25908">
            <a:solidFill>
              <a:srgbClr val="4F81BD"/>
            </a:solidFill>
          </a:ln>
        </p:spPr>
        <p:txBody>
          <a:bodyPr wrap="square" lIns="0" tIns="0" rIns="0" bIns="0" rtlCol="0">
            <a:noAutofit/>
          </a:bodyPr>
          <a:lstStyle/>
          <a:p>
            <a:endParaRPr/>
          </a:p>
        </p:txBody>
      </p:sp>
      <p:sp>
        <p:nvSpPr>
          <p:cNvPr id="2" name="text 1"/>
          <p:cNvSpPr txBox="1"/>
          <p:nvPr/>
        </p:nvSpPr>
        <p:spPr>
          <a:xfrm>
            <a:off x="1861693" y="825627"/>
            <a:ext cx="5546099" cy="559308"/>
          </a:xfrm>
          <a:prstGeom prst="rect">
            <a:avLst/>
          </a:prstGeom>
        </p:spPr>
        <p:txBody>
          <a:bodyPr vert="horz" wrap="none" lIns="0" tIns="0" rIns="0" bIns="0" rtlCol="0">
            <a:spAutoFit/>
          </a:bodyPr>
          <a:lstStyle/>
          <a:p>
            <a:pPr marL="0">
              <a:lnSpc>
                <a:spcPct val="100000"/>
              </a:lnSpc>
            </a:pPr>
            <a:r>
              <a:rPr sz="4400" spc="10" dirty="0">
                <a:latin typeface="Calibri"/>
                <a:cs typeface="Calibri"/>
              </a:rPr>
              <a:t>EMPIRICAL HYPOTHESIS</a:t>
            </a:r>
            <a:endParaRPr sz="4400">
              <a:latin typeface="Calibri"/>
              <a:cs typeface="Calibri"/>
            </a:endParaRPr>
          </a:p>
        </p:txBody>
      </p:sp>
      <p:pic>
        <p:nvPicPr>
          <p:cNvPr id="39"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56" y="1684020"/>
            <a:ext cx="8324088" cy="4620768"/>
          </a:xfrm>
          <a:prstGeom prst="rect">
            <a:avLst/>
          </a:prstGeom>
        </p:spPr>
      </p:pic>
      <p:pic>
        <p:nvPicPr>
          <p:cNvPr id="40"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92" y="1613916"/>
            <a:ext cx="8583169" cy="4547616"/>
          </a:xfrm>
          <a:prstGeom prst="rect">
            <a:avLst/>
          </a:prstGeom>
        </p:spPr>
      </p:pic>
      <p:pic>
        <p:nvPicPr>
          <p:cNvPr id="41"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711452"/>
            <a:ext cx="8229600" cy="4526280"/>
          </a:xfrm>
          <a:prstGeom prst="rect">
            <a:avLst/>
          </a:prstGeom>
        </p:spPr>
      </p:pic>
      <p:sp>
        <p:nvSpPr>
          <p:cNvPr id="22" name="object 22"/>
          <p:cNvSpPr/>
          <p:nvPr/>
        </p:nvSpPr>
        <p:spPr>
          <a:xfrm>
            <a:off x="452628" y="1706880"/>
            <a:ext cx="8238744" cy="4535423"/>
          </a:xfrm>
          <a:custGeom>
            <a:avLst/>
            <a:gdLst/>
            <a:ahLst/>
            <a:cxnLst/>
            <a:rect l="l" t="t" r="r" b="b"/>
            <a:pathLst>
              <a:path w="8238744" h="4535423">
                <a:moveTo>
                  <a:pt x="4572" y="4530852"/>
                </a:moveTo>
                <a:lnTo>
                  <a:pt x="4572" y="4572"/>
                </a:lnTo>
                <a:lnTo>
                  <a:pt x="8234172" y="4572"/>
                </a:lnTo>
                <a:lnTo>
                  <a:pt x="8234172" y="4530852"/>
                </a:lnTo>
                <a:lnTo>
                  <a:pt x="4572" y="4530852"/>
                </a:lnTo>
                <a:close/>
              </a:path>
            </a:pathLst>
          </a:custGeom>
          <a:ln w="9144">
            <a:solidFill>
              <a:srgbClr val="F69240"/>
            </a:solidFill>
          </a:ln>
        </p:spPr>
        <p:txBody>
          <a:bodyPr wrap="square" lIns="0" tIns="0" rIns="0" bIns="0" rtlCol="0">
            <a:noAutofit/>
          </a:bodyPr>
          <a:lstStyle/>
          <a:p>
            <a:endParaRPr/>
          </a:p>
        </p:txBody>
      </p:sp>
      <p:sp>
        <p:nvSpPr>
          <p:cNvPr id="3" name="text 1"/>
          <p:cNvSpPr txBox="1"/>
          <p:nvPr/>
        </p:nvSpPr>
        <p:spPr>
          <a:xfrm>
            <a:off x="548640" y="1770174"/>
            <a:ext cx="6520091" cy="469979"/>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b="1" spc="10" dirty="0">
                <a:latin typeface="Calibri"/>
                <a:cs typeface="Calibri"/>
              </a:rPr>
              <a:t>Empirical </a:t>
            </a:r>
            <a:r>
              <a:rPr sz="3200" spc="10" dirty="0">
                <a:latin typeface="Calibri"/>
                <a:cs typeface="Calibri"/>
              </a:rPr>
              <a:t>which means it is based on</a:t>
            </a:r>
            <a:endParaRPr sz="3200">
              <a:latin typeface="Calibri"/>
              <a:cs typeface="Calibri"/>
            </a:endParaRPr>
          </a:p>
        </p:txBody>
      </p:sp>
      <p:sp>
        <p:nvSpPr>
          <p:cNvPr id="4" name="text 1"/>
          <p:cNvSpPr txBox="1"/>
          <p:nvPr/>
        </p:nvSpPr>
        <p:spPr>
          <a:xfrm>
            <a:off x="891539" y="2320696"/>
            <a:ext cx="1677753" cy="407212"/>
          </a:xfrm>
          <a:prstGeom prst="rect">
            <a:avLst/>
          </a:prstGeom>
        </p:spPr>
        <p:txBody>
          <a:bodyPr vert="horz" wrap="none" lIns="0" tIns="0" rIns="0" bIns="0" rtlCol="0">
            <a:spAutoFit/>
          </a:bodyPr>
          <a:lstStyle/>
          <a:p>
            <a:pPr marL="0">
              <a:lnSpc>
                <a:spcPct val="100000"/>
              </a:lnSpc>
            </a:pPr>
            <a:r>
              <a:rPr sz="3200" spc="10" dirty="0">
                <a:latin typeface="Calibri"/>
                <a:cs typeface="Calibri"/>
              </a:rPr>
              <a:t>evidence.</a:t>
            </a:r>
            <a:endParaRPr sz="3200">
              <a:latin typeface="Calibri"/>
              <a:cs typeface="Calibri"/>
            </a:endParaRPr>
          </a:p>
        </p:txBody>
      </p:sp>
      <p:sp>
        <p:nvSpPr>
          <p:cNvPr id="5" name="text 1"/>
          <p:cNvSpPr txBox="1"/>
          <p:nvPr/>
        </p:nvSpPr>
        <p:spPr>
          <a:xfrm>
            <a:off x="548640" y="2843451"/>
            <a:ext cx="447598" cy="381679"/>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6" name="text 1"/>
          <p:cNvSpPr txBox="1"/>
          <p:nvPr/>
        </p:nvSpPr>
        <p:spPr>
          <a:xfrm>
            <a:off x="891539" y="2906522"/>
            <a:ext cx="7322409" cy="1870201"/>
          </a:xfrm>
          <a:prstGeom prst="rect">
            <a:avLst/>
          </a:prstGeom>
        </p:spPr>
        <p:txBody>
          <a:bodyPr vert="horz" wrap="none" lIns="0" tIns="0" rIns="0" bIns="0" rtlCol="0">
            <a:spAutoFit/>
          </a:bodyPr>
          <a:lstStyle/>
          <a:p>
            <a:pPr marL="91744">
              <a:lnSpc>
                <a:spcPct val="100000"/>
              </a:lnSpc>
            </a:pPr>
            <a:r>
              <a:rPr sz="3200" spc="10" dirty="0">
                <a:latin typeface="Calibri"/>
                <a:cs typeface="Calibri"/>
              </a:rPr>
              <a:t>In scientific method the word "</a:t>
            </a:r>
            <a:r>
              <a:rPr sz="3200" b="1" spc="10" dirty="0">
                <a:latin typeface="Calibri"/>
                <a:cs typeface="Calibri"/>
              </a:rPr>
              <a:t>empirical</a:t>
            </a:r>
            <a:r>
              <a:rPr sz="3200" spc="10" dirty="0">
                <a:latin typeface="Calibri"/>
                <a:cs typeface="Calibri"/>
              </a:rPr>
              <a:t>"</a:t>
            </a:r>
            <a:endParaRPr sz="3200">
              <a:latin typeface="Calibri"/>
              <a:cs typeface="Calibri"/>
            </a:endParaRPr>
          </a:p>
          <a:p>
            <a:pPr marL="0">
              <a:lnSpc>
                <a:spcPct val="100000"/>
              </a:lnSpc>
            </a:pPr>
            <a:r>
              <a:rPr sz="3200" spc="10" dirty="0">
                <a:latin typeface="Calibri"/>
                <a:cs typeface="Calibri"/>
              </a:rPr>
              <a:t>refers to the use of working </a:t>
            </a:r>
            <a:r>
              <a:rPr sz="3200" b="1" spc="10" dirty="0">
                <a:latin typeface="Calibri"/>
                <a:cs typeface="Calibri"/>
              </a:rPr>
              <a:t>hypothesis </a:t>
            </a:r>
            <a:r>
              <a:rPr sz="3200" spc="10" dirty="0">
                <a:latin typeface="Calibri"/>
                <a:cs typeface="Calibri"/>
              </a:rPr>
              <a:t>that</a:t>
            </a:r>
            <a:endParaRPr sz="3200">
              <a:latin typeface="Calibri"/>
              <a:cs typeface="Calibri"/>
            </a:endParaRPr>
          </a:p>
          <a:p>
            <a:pPr marL="0">
              <a:lnSpc>
                <a:spcPct val="100000"/>
              </a:lnSpc>
            </a:pPr>
            <a:r>
              <a:rPr sz="3200" spc="10" dirty="0">
                <a:latin typeface="Calibri"/>
                <a:cs typeface="Calibri"/>
              </a:rPr>
              <a:t>can be tested using observation and</a:t>
            </a:r>
            <a:endParaRPr sz="3200">
              <a:latin typeface="Calibri"/>
              <a:cs typeface="Calibri"/>
            </a:endParaRPr>
          </a:p>
          <a:p>
            <a:pPr marL="0">
              <a:lnSpc>
                <a:spcPct val="100000"/>
              </a:lnSpc>
            </a:pPr>
            <a:r>
              <a:rPr sz="3200" spc="10" dirty="0">
                <a:latin typeface="Calibri"/>
                <a:cs typeface="Calibri"/>
              </a:rPr>
              <a:t>experiment.</a:t>
            </a:r>
            <a:endParaRPr sz="3200">
              <a:latin typeface="Calibri"/>
              <a:cs typeface="Calibri"/>
            </a:endParaRPr>
          </a:p>
        </p:txBody>
      </p:sp>
      <p:sp>
        <p:nvSpPr>
          <p:cNvPr id="7" name="text 1"/>
          <p:cNvSpPr txBox="1"/>
          <p:nvPr/>
        </p:nvSpPr>
        <p:spPr>
          <a:xfrm>
            <a:off x="548640" y="4891961"/>
            <a:ext cx="8024430" cy="469979"/>
          </a:xfrm>
          <a:prstGeom prst="rect">
            <a:avLst/>
          </a:prstGeom>
        </p:spPr>
        <p:txBody>
          <a:bodyPr vert="horz" wrap="none" lIns="0" tIns="0" rIns="0" bIns="0" rtlCol="0">
            <a:spAutoFit/>
          </a:bodyPr>
          <a:lstStyle/>
          <a:p>
            <a:pPr marL="0">
              <a:lnSpc>
                <a:spcPct val="100000"/>
              </a:lnSpc>
            </a:pPr>
            <a:r>
              <a:rPr sz="3200" spc="10" dirty="0">
                <a:latin typeface="Arial"/>
                <a:cs typeface="Arial"/>
              </a:rPr>
              <a:t>•  </a:t>
            </a:r>
            <a:r>
              <a:rPr sz="3200" b="1" spc="10" dirty="0">
                <a:latin typeface="Calibri"/>
                <a:cs typeface="Calibri"/>
              </a:rPr>
              <a:t>Empirical </a:t>
            </a:r>
            <a:r>
              <a:rPr sz="3200" spc="10" dirty="0">
                <a:latin typeface="Calibri"/>
                <a:cs typeface="Calibri"/>
              </a:rPr>
              <a:t>data is produced by experiment and</a:t>
            </a:r>
            <a:endParaRPr sz="3200">
              <a:latin typeface="Calibri"/>
              <a:cs typeface="Calibri"/>
            </a:endParaRPr>
          </a:p>
        </p:txBody>
      </p:sp>
      <p:sp>
        <p:nvSpPr>
          <p:cNvPr id="8" name="text 1"/>
          <p:cNvSpPr txBox="1"/>
          <p:nvPr/>
        </p:nvSpPr>
        <p:spPr>
          <a:xfrm>
            <a:off x="891539" y="5442509"/>
            <a:ext cx="2157820" cy="407212"/>
          </a:xfrm>
          <a:prstGeom prst="rect">
            <a:avLst/>
          </a:prstGeom>
        </p:spPr>
        <p:txBody>
          <a:bodyPr vert="horz" wrap="none" lIns="0" tIns="0" rIns="0" bIns="0" rtlCol="0">
            <a:spAutoFit/>
          </a:bodyPr>
          <a:lstStyle/>
          <a:p>
            <a:pPr marL="0">
              <a:lnSpc>
                <a:spcPct val="100000"/>
              </a:lnSpc>
            </a:pPr>
            <a:r>
              <a:rPr sz="3200" spc="10" dirty="0">
                <a:latin typeface="Calibri"/>
                <a:cs typeface="Calibri"/>
              </a:rPr>
              <a:t>observation.</a:t>
            </a:r>
            <a:endParaRPr sz="32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6" name="object 26"/>
          <p:cNvSpPr/>
          <p:nvPr/>
        </p:nvSpPr>
        <p:spPr>
          <a:xfrm>
            <a:off x="396240" y="620268"/>
            <a:ext cx="8229600" cy="922020"/>
          </a:xfrm>
          <a:custGeom>
            <a:avLst/>
            <a:gdLst/>
            <a:ahLst/>
            <a:cxnLst/>
            <a:rect l="l" t="t" r="r" b="b"/>
            <a:pathLst>
              <a:path w="8229600" h="922020">
                <a:moveTo>
                  <a:pt x="0" y="922020"/>
                </a:moveTo>
                <a:lnTo>
                  <a:pt x="0" y="0"/>
                </a:lnTo>
                <a:lnTo>
                  <a:pt x="8229600" y="0"/>
                </a:lnTo>
                <a:lnTo>
                  <a:pt x="8229600" y="922020"/>
                </a:lnTo>
                <a:lnTo>
                  <a:pt x="0" y="922020"/>
                </a:lnTo>
                <a:close/>
              </a:path>
            </a:pathLst>
          </a:custGeom>
          <a:solidFill>
            <a:srgbClr val="93CDDD"/>
          </a:solidFill>
        </p:spPr>
        <p:txBody>
          <a:bodyPr wrap="square" lIns="0" tIns="0" rIns="0" bIns="0" rtlCol="0">
            <a:noAutofit/>
          </a:bodyPr>
          <a:lstStyle/>
          <a:p>
            <a:endParaRPr/>
          </a:p>
        </p:txBody>
      </p:sp>
      <p:pic>
        <p:nvPicPr>
          <p:cNvPr id="44"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16" y="618744"/>
            <a:ext cx="8232648" cy="925068"/>
          </a:xfrm>
          <a:prstGeom prst="rect">
            <a:avLst/>
          </a:prstGeom>
        </p:spPr>
      </p:pic>
      <p:sp>
        <p:nvSpPr>
          <p:cNvPr id="27" name="object 27"/>
          <p:cNvSpPr/>
          <p:nvPr/>
        </p:nvSpPr>
        <p:spPr>
          <a:xfrm>
            <a:off x="391668" y="615696"/>
            <a:ext cx="8238744" cy="931164"/>
          </a:xfrm>
          <a:custGeom>
            <a:avLst/>
            <a:gdLst/>
            <a:ahLst/>
            <a:cxnLst/>
            <a:rect l="l" t="t" r="r" b="b"/>
            <a:pathLst>
              <a:path w="8238744" h="931164">
                <a:moveTo>
                  <a:pt x="4572" y="926592"/>
                </a:moveTo>
                <a:lnTo>
                  <a:pt x="4572" y="4572"/>
                </a:lnTo>
                <a:lnTo>
                  <a:pt x="8234172" y="4572"/>
                </a:lnTo>
                <a:lnTo>
                  <a:pt x="8234172" y="926592"/>
                </a:lnTo>
                <a:lnTo>
                  <a:pt x="4572" y="926592"/>
                </a:lnTo>
                <a:close/>
              </a:path>
            </a:pathLst>
          </a:custGeom>
          <a:ln w="9144">
            <a:solidFill>
              <a:srgbClr val="000000"/>
            </a:solidFill>
          </a:ln>
        </p:spPr>
        <p:txBody>
          <a:bodyPr wrap="square" lIns="0" tIns="0" rIns="0" bIns="0" rtlCol="0">
            <a:noAutofit/>
          </a:bodyPr>
          <a:lstStyle/>
          <a:p>
            <a:endParaRPr/>
          </a:p>
        </p:txBody>
      </p:sp>
      <p:sp>
        <p:nvSpPr>
          <p:cNvPr id="2" name="text 1"/>
          <p:cNvSpPr txBox="1"/>
          <p:nvPr/>
        </p:nvSpPr>
        <p:spPr>
          <a:xfrm>
            <a:off x="2446274" y="850011"/>
            <a:ext cx="4252978" cy="559308"/>
          </a:xfrm>
          <a:prstGeom prst="rect">
            <a:avLst/>
          </a:prstGeom>
        </p:spPr>
        <p:txBody>
          <a:bodyPr vert="horz" wrap="none" lIns="0" tIns="0" rIns="0" bIns="0" rtlCol="0">
            <a:spAutoFit/>
          </a:bodyPr>
          <a:lstStyle/>
          <a:p>
            <a:pPr marL="0">
              <a:lnSpc>
                <a:spcPct val="100000"/>
              </a:lnSpc>
            </a:pPr>
            <a:r>
              <a:rPr sz="4400" spc="10" dirty="0">
                <a:latin typeface="Calibri"/>
                <a:cs typeface="Calibri"/>
              </a:rPr>
              <a:t>NULL HYPOTHESIS</a:t>
            </a:r>
            <a:endParaRPr sz="4400">
              <a:latin typeface="Calibri"/>
              <a:cs typeface="Calibri"/>
            </a:endParaRPr>
          </a:p>
        </p:txBody>
      </p:sp>
      <p:sp>
        <p:nvSpPr>
          <p:cNvPr id="28" name="object 28"/>
          <p:cNvSpPr/>
          <p:nvPr/>
        </p:nvSpPr>
        <p:spPr>
          <a:xfrm>
            <a:off x="457200" y="2031492"/>
            <a:ext cx="8229600" cy="3054095"/>
          </a:xfrm>
          <a:custGeom>
            <a:avLst/>
            <a:gdLst/>
            <a:ahLst/>
            <a:cxnLst/>
            <a:rect l="l" t="t" r="r" b="b"/>
            <a:pathLst>
              <a:path w="8229600" h="3054095">
                <a:moveTo>
                  <a:pt x="0" y="3054096"/>
                </a:moveTo>
                <a:lnTo>
                  <a:pt x="0" y="0"/>
                </a:lnTo>
                <a:lnTo>
                  <a:pt x="8229600" y="0"/>
                </a:lnTo>
                <a:lnTo>
                  <a:pt x="8229600" y="3054096"/>
                </a:lnTo>
                <a:lnTo>
                  <a:pt x="0" y="3054096"/>
                </a:lnTo>
                <a:close/>
              </a:path>
            </a:pathLst>
          </a:custGeom>
          <a:solidFill>
            <a:srgbClr val="CBCBCB"/>
          </a:solidFill>
        </p:spPr>
        <p:txBody>
          <a:bodyPr wrap="square" lIns="0" tIns="0" rIns="0" bIns="0" rtlCol="0">
            <a:noAutofit/>
          </a:bodyPr>
          <a:lstStyle/>
          <a:p>
            <a:endParaRPr/>
          </a:p>
        </p:txBody>
      </p:sp>
      <p:sp>
        <p:nvSpPr>
          <p:cNvPr id="29" name="object 29"/>
          <p:cNvSpPr/>
          <p:nvPr/>
        </p:nvSpPr>
        <p:spPr>
          <a:xfrm>
            <a:off x="452628" y="2026920"/>
            <a:ext cx="8238744" cy="3063239"/>
          </a:xfrm>
          <a:custGeom>
            <a:avLst/>
            <a:gdLst/>
            <a:ahLst/>
            <a:cxnLst/>
            <a:rect l="l" t="t" r="r" b="b"/>
            <a:pathLst>
              <a:path w="8238744" h="3063239">
                <a:moveTo>
                  <a:pt x="4572" y="3058668"/>
                </a:moveTo>
                <a:lnTo>
                  <a:pt x="4572" y="4572"/>
                </a:lnTo>
                <a:lnTo>
                  <a:pt x="8234172" y="4572"/>
                </a:lnTo>
                <a:lnTo>
                  <a:pt x="8234172" y="3058668"/>
                </a:lnTo>
                <a:lnTo>
                  <a:pt x="4572" y="3058668"/>
                </a:lnTo>
                <a:close/>
              </a:path>
            </a:pathLst>
          </a:custGeom>
          <a:ln w="9144">
            <a:solidFill>
              <a:srgbClr val="953735"/>
            </a:solidFill>
          </a:ln>
        </p:spPr>
        <p:txBody>
          <a:bodyPr wrap="square" lIns="0" tIns="0" rIns="0" bIns="0" rtlCol="0">
            <a:noAutofit/>
          </a:bodyPr>
          <a:lstStyle/>
          <a:p>
            <a:endParaRPr/>
          </a:p>
        </p:txBody>
      </p:sp>
      <p:sp>
        <p:nvSpPr>
          <p:cNvPr id="3" name="text 1"/>
          <p:cNvSpPr txBox="1"/>
          <p:nvPr/>
        </p:nvSpPr>
        <p:spPr>
          <a:xfrm>
            <a:off x="548640" y="2091230"/>
            <a:ext cx="447598" cy="381680"/>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4" name="text 1"/>
          <p:cNvSpPr txBox="1"/>
          <p:nvPr/>
        </p:nvSpPr>
        <p:spPr>
          <a:xfrm>
            <a:off x="891539" y="2154301"/>
            <a:ext cx="7649786" cy="1472711"/>
          </a:xfrm>
          <a:prstGeom prst="rect">
            <a:avLst/>
          </a:prstGeom>
        </p:spPr>
        <p:txBody>
          <a:bodyPr vert="horz" wrap="none" lIns="0" tIns="0" rIns="0" bIns="0" rtlCol="0">
            <a:spAutoFit/>
          </a:bodyPr>
          <a:lstStyle/>
          <a:p>
            <a:pPr marL="0">
              <a:lnSpc>
                <a:spcPct val="100000"/>
              </a:lnSpc>
            </a:pPr>
            <a:r>
              <a:rPr sz="3200" spc="10" dirty="0">
                <a:latin typeface="Calibri"/>
                <a:cs typeface="Calibri"/>
              </a:rPr>
              <a:t>Null </a:t>
            </a:r>
            <a:r>
              <a:rPr sz="3200" spc="10" dirty="0" smtClean="0">
                <a:latin typeface="Calibri"/>
                <a:cs typeface="Calibri"/>
              </a:rPr>
              <a:t> </a:t>
            </a:r>
            <a:r>
              <a:rPr sz="3200" spc="10" dirty="0">
                <a:latin typeface="Calibri"/>
                <a:cs typeface="Calibri"/>
              </a:rPr>
              <a:t>hypothesis that there is no significant</a:t>
            </a:r>
            <a:endParaRPr sz="3200" dirty="0">
              <a:latin typeface="Calibri"/>
              <a:cs typeface="Calibri"/>
            </a:endParaRPr>
          </a:p>
          <a:p>
            <a:pPr marL="0">
              <a:lnSpc>
                <a:spcPct val="100000"/>
              </a:lnSpc>
            </a:pPr>
            <a:r>
              <a:rPr sz="3170" spc="10" dirty="0">
                <a:latin typeface="Calibri"/>
                <a:cs typeface="Calibri"/>
              </a:rPr>
              <a:t>difference between specified populations, any</a:t>
            </a:r>
            <a:endParaRPr sz="3100" dirty="0">
              <a:latin typeface="Calibri"/>
              <a:cs typeface="Calibri"/>
            </a:endParaRPr>
          </a:p>
          <a:p>
            <a:pPr marL="0">
              <a:lnSpc>
                <a:spcPct val="100000"/>
              </a:lnSpc>
            </a:pPr>
            <a:r>
              <a:rPr sz="3200" spc="10" dirty="0">
                <a:latin typeface="Calibri"/>
                <a:cs typeface="Calibri"/>
              </a:rPr>
              <a:t>observed difference being due to sampling or</a:t>
            </a:r>
            <a:endParaRPr sz="3200" dirty="0">
              <a:latin typeface="Calibri"/>
              <a:cs typeface="Calibri"/>
            </a:endParaRPr>
          </a:p>
        </p:txBody>
      </p:sp>
      <p:sp>
        <p:nvSpPr>
          <p:cNvPr id="5" name="text 1"/>
          <p:cNvSpPr txBox="1"/>
          <p:nvPr/>
        </p:nvSpPr>
        <p:spPr>
          <a:xfrm>
            <a:off x="891539" y="3617595"/>
            <a:ext cx="3204400" cy="406908"/>
          </a:xfrm>
          <a:prstGeom prst="rect">
            <a:avLst/>
          </a:prstGeom>
        </p:spPr>
        <p:txBody>
          <a:bodyPr vert="horz" wrap="none" lIns="0" tIns="0" rIns="0" bIns="0" rtlCol="0">
            <a:spAutoFit/>
          </a:bodyPr>
          <a:lstStyle/>
          <a:p>
            <a:pPr marL="0">
              <a:lnSpc>
                <a:spcPct val="100000"/>
              </a:lnSpc>
            </a:pPr>
            <a:r>
              <a:rPr sz="3200" spc="10" dirty="0">
                <a:latin typeface="Calibri"/>
                <a:cs typeface="Calibri"/>
              </a:rPr>
              <a:t>experimental error</a:t>
            </a:r>
            <a:endParaRPr sz="3200">
              <a:latin typeface="Calibri"/>
              <a:cs typeface="Calibri"/>
            </a:endParaRPr>
          </a:p>
        </p:txBody>
      </p:sp>
      <p:sp>
        <p:nvSpPr>
          <p:cNvPr id="6" name="text 1"/>
          <p:cNvSpPr txBox="1"/>
          <p:nvPr/>
        </p:nvSpPr>
        <p:spPr>
          <a:xfrm>
            <a:off x="3959987" y="3617595"/>
            <a:ext cx="194501" cy="406908"/>
          </a:xfrm>
          <a:prstGeom prst="rect">
            <a:avLst/>
          </a:prstGeom>
        </p:spPr>
        <p:txBody>
          <a:bodyPr vert="horz" wrap="none" lIns="0" tIns="0" rIns="0" bIns="0" rtlCol="0">
            <a:spAutoFit/>
          </a:bodyPr>
          <a:lstStyle/>
          <a:p>
            <a:pPr marL="0">
              <a:lnSpc>
                <a:spcPct val="100000"/>
              </a:lnSpc>
            </a:pPr>
            <a:r>
              <a:rPr sz="3200" spc="10" dirty="0">
                <a:latin typeface="Calibri"/>
                <a:cs typeface="Calibri"/>
              </a:rPr>
              <a:t>.</a:t>
            </a:r>
            <a:endParaRPr sz="3200">
              <a:latin typeface="Calibri"/>
              <a:cs typeface="Calibri"/>
            </a:endParaRPr>
          </a:p>
        </p:txBody>
      </p:sp>
      <p:sp>
        <p:nvSpPr>
          <p:cNvPr id="7" name="text 1"/>
          <p:cNvSpPr txBox="1"/>
          <p:nvPr/>
        </p:nvSpPr>
        <p:spPr>
          <a:xfrm>
            <a:off x="548640" y="4139464"/>
            <a:ext cx="3548072" cy="470330"/>
          </a:xfrm>
          <a:prstGeom prst="rect">
            <a:avLst/>
          </a:prstGeom>
        </p:spPr>
        <p:txBody>
          <a:bodyPr vert="horz" wrap="none" lIns="0" tIns="0" rIns="0" bIns="0" rtlCol="0">
            <a:spAutoFit/>
          </a:bodyPr>
          <a:lstStyle/>
          <a:p>
            <a:pPr marL="0">
              <a:lnSpc>
                <a:spcPct val="100000"/>
              </a:lnSpc>
            </a:pPr>
            <a:r>
              <a:rPr sz="3170" spc="10" dirty="0">
                <a:latin typeface="Arial"/>
                <a:cs typeface="Arial"/>
              </a:rPr>
              <a:t>•  </a:t>
            </a:r>
            <a:r>
              <a:rPr sz="3170" spc="10" dirty="0">
                <a:latin typeface="Calibri"/>
                <a:cs typeface="Calibri"/>
              </a:rPr>
              <a:t>It is denoted by H0</a:t>
            </a:r>
            <a:endParaRPr sz="31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6"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842772"/>
            <a:ext cx="8237220" cy="1150620"/>
          </a:xfrm>
          <a:prstGeom prst="rect">
            <a:avLst/>
          </a:prstGeom>
        </p:spPr>
      </p:pic>
      <p:sp>
        <p:nvSpPr>
          <p:cNvPr id="2" name="text 1"/>
          <p:cNvSpPr txBox="1"/>
          <p:nvPr/>
        </p:nvSpPr>
        <p:spPr>
          <a:xfrm>
            <a:off x="1826641" y="1185545"/>
            <a:ext cx="5616012" cy="559308"/>
          </a:xfrm>
          <a:prstGeom prst="rect">
            <a:avLst/>
          </a:prstGeom>
        </p:spPr>
        <p:txBody>
          <a:bodyPr vert="horz" wrap="none" lIns="0" tIns="0" rIns="0" bIns="0" rtlCol="0">
            <a:spAutoFit/>
          </a:bodyPr>
          <a:lstStyle/>
          <a:p>
            <a:pPr marL="0">
              <a:lnSpc>
                <a:spcPct val="100000"/>
              </a:lnSpc>
            </a:pPr>
            <a:r>
              <a:rPr sz="4400" spc="10" dirty="0">
                <a:latin typeface="Calibri"/>
                <a:cs typeface="Calibri"/>
              </a:rPr>
              <a:t>ALTERNATE HYPOTHESIS</a:t>
            </a:r>
            <a:endParaRPr sz="4400">
              <a:latin typeface="Calibri"/>
              <a:cs typeface="Calibri"/>
            </a:endParaRPr>
          </a:p>
        </p:txBody>
      </p:sp>
      <p:pic>
        <p:nvPicPr>
          <p:cNvPr id="47"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956" y="2292096"/>
            <a:ext cx="8324088" cy="2427732"/>
          </a:xfrm>
          <a:prstGeom prst="rect">
            <a:avLst/>
          </a:prstGeom>
        </p:spPr>
      </p:pic>
      <p:pic>
        <p:nvPicPr>
          <p:cNvPr id="48"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892" y="2223516"/>
            <a:ext cx="8456676" cy="2499360"/>
          </a:xfrm>
          <a:prstGeom prst="rect">
            <a:avLst/>
          </a:prstGeom>
        </p:spPr>
      </p:pic>
      <p:pic>
        <p:nvPicPr>
          <p:cNvPr id="49" name="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2319528"/>
            <a:ext cx="8229600" cy="2333244"/>
          </a:xfrm>
          <a:prstGeom prst="rect">
            <a:avLst/>
          </a:prstGeom>
        </p:spPr>
      </p:pic>
      <p:sp>
        <p:nvSpPr>
          <p:cNvPr id="30" name="object 30"/>
          <p:cNvSpPr/>
          <p:nvPr/>
        </p:nvSpPr>
        <p:spPr>
          <a:xfrm>
            <a:off x="452628" y="2314956"/>
            <a:ext cx="8238744" cy="2342387"/>
          </a:xfrm>
          <a:custGeom>
            <a:avLst/>
            <a:gdLst/>
            <a:ahLst/>
            <a:cxnLst/>
            <a:rect l="l" t="t" r="r" b="b"/>
            <a:pathLst>
              <a:path w="8238744" h="2342387">
                <a:moveTo>
                  <a:pt x="4572" y="2337816"/>
                </a:moveTo>
                <a:lnTo>
                  <a:pt x="4572" y="4572"/>
                </a:lnTo>
                <a:lnTo>
                  <a:pt x="8234172" y="4572"/>
                </a:lnTo>
                <a:lnTo>
                  <a:pt x="8234172" y="2337816"/>
                </a:lnTo>
                <a:lnTo>
                  <a:pt x="4572" y="2337816"/>
                </a:lnTo>
                <a:close/>
              </a:path>
            </a:pathLst>
          </a:custGeom>
          <a:ln w="9144">
            <a:solidFill>
              <a:srgbClr val="98B954"/>
            </a:solidFill>
          </a:ln>
        </p:spPr>
        <p:txBody>
          <a:bodyPr wrap="square" lIns="0" tIns="0" rIns="0" bIns="0" rtlCol="0">
            <a:noAutofit/>
          </a:bodyPr>
          <a:lstStyle/>
          <a:p>
            <a:endParaRPr/>
          </a:p>
        </p:txBody>
      </p:sp>
      <p:sp>
        <p:nvSpPr>
          <p:cNvPr id="3" name="text 1"/>
          <p:cNvSpPr txBox="1"/>
          <p:nvPr/>
        </p:nvSpPr>
        <p:spPr>
          <a:xfrm>
            <a:off x="548640" y="2378990"/>
            <a:ext cx="447934" cy="381965"/>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4" name="text 1"/>
          <p:cNvSpPr txBox="1"/>
          <p:nvPr/>
        </p:nvSpPr>
        <p:spPr>
          <a:xfrm>
            <a:off x="891539" y="2442108"/>
            <a:ext cx="6971999" cy="895070"/>
          </a:xfrm>
          <a:prstGeom prst="rect">
            <a:avLst/>
          </a:prstGeom>
        </p:spPr>
        <p:txBody>
          <a:bodyPr vert="horz" wrap="none" lIns="0" tIns="0" rIns="0" bIns="0" rtlCol="0">
            <a:spAutoFit/>
          </a:bodyPr>
          <a:lstStyle/>
          <a:p>
            <a:pPr marL="0">
              <a:lnSpc>
                <a:spcPct val="100000"/>
              </a:lnSpc>
            </a:pPr>
            <a:r>
              <a:rPr sz="3200" spc="10" dirty="0">
                <a:latin typeface="Calibri"/>
                <a:cs typeface="Calibri"/>
              </a:rPr>
              <a:t>The </a:t>
            </a:r>
            <a:r>
              <a:rPr sz="3200" b="1" spc="10" dirty="0">
                <a:latin typeface="Calibri"/>
                <a:cs typeface="Calibri"/>
              </a:rPr>
              <a:t>alternative hypothesis</a:t>
            </a:r>
            <a:r>
              <a:rPr sz="3200" spc="10" dirty="0">
                <a:latin typeface="Calibri"/>
                <a:cs typeface="Calibri"/>
              </a:rPr>
              <a:t>, denoted by H</a:t>
            </a:r>
            <a:endParaRPr sz="3200">
              <a:latin typeface="Calibri"/>
              <a:cs typeface="Calibri"/>
            </a:endParaRPr>
          </a:p>
          <a:p>
            <a:pPr marL="0">
              <a:lnSpc>
                <a:spcPct val="100000"/>
              </a:lnSpc>
            </a:pPr>
            <a:r>
              <a:rPr sz="3200" spc="10" dirty="0">
                <a:latin typeface="Calibri"/>
                <a:cs typeface="Calibri"/>
              </a:rPr>
              <a:t>H ,</a:t>
            </a:r>
            <a:endParaRPr sz="3200">
              <a:latin typeface="Calibri"/>
              <a:cs typeface="Calibri"/>
            </a:endParaRPr>
          </a:p>
        </p:txBody>
      </p:sp>
      <p:sp>
        <p:nvSpPr>
          <p:cNvPr id="5" name="text 1"/>
          <p:cNvSpPr txBox="1"/>
          <p:nvPr/>
        </p:nvSpPr>
        <p:spPr>
          <a:xfrm>
            <a:off x="7770622" y="2644648"/>
            <a:ext cx="198842" cy="271271"/>
          </a:xfrm>
          <a:prstGeom prst="rect">
            <a:avLst/>
          </a:prstGeom>
        </p:spPr>
        <p:txBody>
          <a:bodyPr vert="horz" wrap="none" lIns="0" tIns="0" rIns="0" bIns="0" rtlCol="0">
            <a:spAutoFit/>
          </a:bodyPr>
          <a:lstStyle/>
          <a:p>
            <a:pPr marL="0">
              <a:lnSpc>
                <a:spcPct val="100000"/>
              </a:lnSpc>
            </a:pPr>
            <a:r>
              <a:rPr sz="2150" spc="10" dirty="0">
                <a:latin typeface="Calibri"/>
                <a:cs typeface="Calibri"/>
              </a:rPr>
              <a:t>1</a:t>
            </a:r>
            <a:endParaRPr sz="2100">
              <a:latin typeface="Calibri"/>
              <a:cs typeface="Calibri"/>
            </a:endParaRPr>
          </a:p>
        </p:txBody>
      </p:sp>
      <p:sp>
        <p:nvSpPr>
          <p:cNvPr id="6" name="text 1"/>
          <p:cNvSpPr txBox="1"/>
          <p:nvPr/>
        </p:nvSpPr>
        <p:spPr>
          <a:xfrm>
            <a:off x="8002269" y="2442108"/>
            <a:ext cx="448748" cy="407212"/>
          </a:xfrm>
          <a:prstGeom prst="rect">
            <a:avLst/>
          </a:prstGeom>
        </p:spPr>
        <p:txBody>
          <a:bodyPr vert="horz" wrap="none" lIns="0" tIns="0" rIns="0" bIns="0" rtlCol="0">
            <a:spAutoFit/>
          </a:bodyPr>
          <a:lstStyle/>
          <a:p>
            <a:pPr marL="0">
              <a:lnSpc>
                <a:spcPct val="100000"/>
              </a:lnSpc>
            </a:pPr>
            <a:r>
              <a:rPr sz="3200" spc="10" dirty="0">
                <a:latin typeface="Calibri"/>
                <a:cs typeface="Calibri"/>
              </a:rPr>
              <a:t>or</a:t>
            </a:r>
            <a:endParaRPr sz="3200">
              <a:latin typeface="Calibri"/>
              <a:cs typeface="Calibri"/>
            </a:endParaRPr>
          </a:p>
        </p:txBody>
      </p:sp>
      <p:sp>
        <p:nvSpPr>
          <p:cNvPr id="7" name="text 1"/>
          <p:cNvSpPr txBox="1"/>
          <p:nvPr/>
        </p:nvSpPr>
        <p:spPr>
          <a:xfrm>
            <a:off x="1144828" y="3132582"/>
            <a:ext cx="191246" cy="271271"/>
          </a:xfrm>
          <a:prstGeom prst="rect">
            <a:avLst/>
          </a:prstGeom>
        </p:spPr>
        <p:txBody>
          <a:bodyPr vert="horz" wrap="none" lIns="0" tIns="0" rIns="0" bIns="0" rtlCol="0">
            <a:spAutoFit/>
          </a:bodyPr>
          <a:lstStyle/>
          <a:p>
            <a:pPr marL="0">
              <a:lnSpc>
                <a:spcPct val="100000"/>
              </a:lnSpc>
            </a:pPr>
            <a:r>
              <a:rPr sz="2150" spc="10" dirty="0">
                <a:latin typeface="Calibri"/>
                <a:cs typeface="Calibri"/>
              </a:rPr>
              <a:t>a</a:t>
            </a:r>
            <a:endParaRPr sz="2100">
              <a:latin typeface="Calibri"/>
              <a:cs typeface="Calibri"/>
            </a:endParaRPr>
          </a:p>
        </p:txBody>
      </p:sp>
      <p:sp>
        <p:nvSpPr>
          <p:cNvPr id="8" name="text 1"/>
          <p:cNvSpPr txBox="1"/>
          <p:nvPr/>
        </p:nvSpPr>
        <p:spPr>
          <a:xfrm>
            <a:off x="548640" y="3452416"/>
            <a:ext cx="447598" cy="381679"/>
          </a:xfrm>
          <a:prstGeom prst="rect">
            <a:avLst/>
          </a:prstGeom>
        </p:spPr>
        <p:txBody>
          <a:bodyPr vert="horz" wrap="none" lIns="0" tIns="0" rIns="0" bIns="0" rtlCol="0">
            <a:spAutoFit/>
          </a:bodyPr>
          <a:lstStyle/>
          <a:p>
            <a:pPr marL="0">
              <a:lnSpc>
                <a:spcPct val="100000"/>
              </a:lnSpc>
            </a:pPr>
            <a:r>
              <a:rPr sz="3200" spc="10" dirty="0">
                <a:latin typeface="Arial"/>
                <a:cs typeface="Arial"/>
              </a:rPr>
              <a:t>•</a:t>
            </a:r>
            <a:endParaRPr sz="3200">
              <a:latin typeface="Arial"/>
              <a:cs typeface="Arial"/>
            </a:endParaRPr>
          </a:p>
        </p:txBody>
      </p:sp>
      <p:sp>
        <p:nvSpPr>
          <p:cNvPr id="9" name="text 1"/>
          <p:cNvSpPr txBox="1"/>
          <p:nvPr/>
        </p:nvSpPr>
        <p:spPr>
          <a:xfrm>
            <a:off x="891539" y="3515487"/>
            <a:ext cx="7271372" cy="894664"/>
          </a:xfrm>
          <a:prstGeom prst="rect">
            <a:avLst/>
          </a:prstGeom>
        </p:spPr>
        <p:txBody>
          <a:bodyPr vert="horz" wrap="none" lIns="0" tIns="0" rIns="0" bIns="0" rtlCol="0">
            <a:spAutoFit/>
          </a:bodyPr>
          <a:lstStyle/>
          <a:p>
            <a:pPr marL="91744">
              <a:lnSpc>
                <a:spcPct val="100000"/>
              </a:lnSpc>
            </a:pPr>
            <a:r>
              <a:rPr sz="3200" spc="10" dirty="0">
                <a:latin typeface="Calibri"/>
                <a:cs typeface="Calibri"/>
              </a:rPr>
              <a:t>Is the </a:t>
            </a:r>
            <a:r>
              <a:rPr sz="3200" b="1" spc="10" dirty="0">
                <a:latin typeface="Calibri"/>
                <a:cs typeface="Calibri"/>
              </a:rPr>
              <a:t>hypothesis </a:t>
            </a:r>
            <a:r>
              <a:rPr sz="3200" spc="10" dirty="0">
                <a:latin typeface="Calibri"/>
                <a:cs typeface="Calibri"/>
              </a:rPr>
              <a:t>that sample observations</a:t>
            </a:r>
            <a:endParaRPr sz="3200">
              <a:latin typeface="Calibri"/>
              <a:cs typeface="Calibri"/>
            </a:endParaRPr>
          </a:p>
          <a:p>
            <a:pPr marL="0">
              <a:lnSpc>
                <a:spcPct val="100000"/>
              </a:lnSpc>
            </a:pPr>
            <a:r>
              <a:rPr sz="3200" spc="10" dirty="0">
                <a:latin typeface="Calibri"/>
                <a:cs typeface="Calibri"/>
              </a:rPr>
              <a:t>are influenced by some non-random cause.</a:t>
            </a:r>
            <a:endParaRPr sz="320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52"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 y="233172"/>
            <a:ext cx="8353044" cy="1266444"/>
          </a:xfrm>
          <a:prstGeom prst="rect">
            <a:avLst/>
          </a:prstGeom>
        </p:spPr>
      </p:pic>
      <p:pic>
        <p:nvPicPr>
          <p:cNvPr id="53" name="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816" y="320040"/>
            <a:ext cx="6752844" cy="1258824"/>
          </a:xfrm>
          <a:prstGeom prst="rect">
            <a:avLst/>
          </a:prstGeom>
        </p:spPr>
      </p:pic>
      <p:sp>
        <p:nvSpPr>
          <p:cNvPr id="34" name="object 34"/>
          <p:cNvSpPr/>
          <p:nvPr/>
        </p:nvSpPr>
        <p:spPr>
          <a:xfrm>
            <a:off x="457962" y="275082"/>
            <a:ext cx="8229600" cy="1142999"/>
          </a:xfrm>
          <a:custGeom>
            <a:avLst/>
            <a:gdLst/>
            <a:ahLst/>
            <a:cxnLst/>
            <a:rect l="l" t="t" r="r" b="b"/>
            <a:pathLst>
              <a:path w="8229600" h="1142999">
                <a:moveTo>
                  <a:pt x="0" y="1143000"/>
                </a:moveTo>
                <a:lnTo>
                  <a:pt x="0" y="0"/>
                </a:lnTo>
                <a:lnTo>
                  <a:pt x="8229600" y="0"/>
                </a:lnTo>
                <a:lnTo>
                  <a:pt x="8229600" y="1143000"/>
                </a:lnTo>
                <a:lnTo>
                  <a:pt x="0" y="1143000"/>
                </a:lnTo>
                <a:close/>
              </a:path>
            </a:pathLst>
          </a:custGeom>
          <a:solidFill>
            <a:srgbClr val="4F81BD"/>
          </a:solidFill>
        </p:spPr>
        <p:txBody>
          <a:bodyPr wrap="square" lIns="0" tIns="0" rIns="0" bIns="0" rtlCol="0">
            <a:noAutofit/>
          </a:bodyPr>
          <a:lstStyle/>
          <a:p>
            <a:endParaRPr/>
          </a:p>
        </p:txBody>
      </p:sp>
      <p:sp>
        <p:nvSpPr>
          <p:cNvPr id="35" name="object 35"/>
          <p:cNvSpPr/>
          <p:nvPr/>
        </p:nvSpPr>
        <p:spPr>
          <a:xfrm>
            <a:off x="438912" y="256032"/>
            <a:ext cx="8267700" cy="1181099"/>
          </a:xfrm>
          <a:custGeom>
            <a:avLst/>
            <a:gdLst/>
            <a:ahLst/>
            <a:cxnLst/>
            <a:rect l="l" t="t" r="r" b="b"/>
            <a:pathLst>
              <a:path w="8267700" h="1181099">
                <a:moveTo>
                  <a:pt x="19050" y="1162050"/>
                </a:moveTo>
                <a:lnTo>
                  <a:pt x="19050" y="19050"/>
                </a:lnTo>
                <a:lnTo>
                  <a:pt x="8248650" y="19050"/>
                </a:lnTo>
                <a:lnTo>
                  <a:pt x="8248650" y="1162050"/>
                </a:lnTo>
                <a:lnTo>
                  <a:pt x="19050" y="1162050"/>
                </a:lnTo>
                <a:close/>
              </a:path>
            </a:pathLst>
          </a:custGeom>
          <a:ln w="38100">
            <a:solidFill>
              <a:srgbClr val="FFFFFF"/>
            </a:solidFill>
          </a:ln>
        </p:spPr>
        <p:txBody>
          <a:bodyPr wrap="square" lIns="0" tIns="0" rIns="0" bIns="0" rtlCol="0">
            <a:noAutofit/>
          </a:bodyPr>
          <a:lstStyle/>
          <a:p>
            <a:endParaRPr/>
          </a:p>
        </p:txBody>
      </p:sp>
      <p:sp>
        <p:nvSpPr>
          <p:cNvPr id="2" name="text 1"/>
          <p:cNvSpPr txBox="1"/>
          <p:nvPr/>
        </p:nvSpPr>
        <p:spPr>
          <a:xfrm>
            <a:off x="1573657" y="614426"/>
            <a:ext cx="6122745" cy="559308"/>
          </a:xfrm>
          <a:prstGeom prst="rect">
            <a:avLst/>
          </a:prstGeom>
        </p:spPr>
        <p:txBody>
          <a:bodyPr vert="horz" wrap="none" lIns="0" tIns="0" rIns="0" bIns="0" rtlCol="0">
            <a:spAutoFit/>
          </a:bodyPr>
          <a:lstStyle/>
          <a:p>
            <a:pPr marL="0">
              <a:lnSpc>
                <a:spcPct val="100000"/>
              </a:lnSpc>
            </a:pPr>
            <a:r>
              <a:rPr sz="4400" spc="10" dirty="0">
                <a:solidFill>
                  <a:srgbClr val="FFFFFF"/>
                </a:solidFill>
                <a:latin typeface="Calibri"/>
                <a:cs typeface="Calibri"/>
              </a:rPr>
              <a:t>DIRECTIONAL HYPOTHESIS</a:t>
            </a:r>
            <a:endParaRPr sz="4400">
              <a:latin typeface="Calibri"/>
              <a:cs typeface="Calibri"/>
            </a:endParaRPr>
          </a:p>
        </p:txBody>
      </p:sp>
      <p:pic>
        <p:nvPicPr>
          <p:cNvPr id="54" name="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956" y="1575816"/>
            <a:ext cx="8324088" cy="4620768"/>
          </a:xfrm>
          <a:prstGeom prst="rect">
            <a:avLst/>
          </a:prstGeom>
        </p:spPr>
      </p:pic>
      <p:pic>
        <p:nvPicPr>
          <p:cNvPr id="55" name="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92" y="1505712"/>
            <a:ext cx="8522208" cy="4547616"/>
          </a:xfrm>
          <a:prstGeom prst="rect">
            <a:avLst/>
          </a:prstGeom>
        </p:spPr>
      </p:pic>
      <p:pic>
        <p:nvPicPr>
          <p:cNvPr id="56" name="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1600200"/>
            <a:ext cx="8229600" cy="4526280"/>
          </a:xfrm>
          <a:prstGeom prst="rect">
            <a:avLst/>
          </a:prstGeom>
        </p:spPr>
      </p:pic>
      <p:sp>
        <p:nvSpPr>
          <p:cNvPr id="36" name="object 36"/>
          <p:cNvSpPr/>
          <p:nvPr/>
        </p:nvSpPr>
        <p:spPr>
          <a:xfrm>
            <a:off x="452628" y="1595628"/>
            <a:ext cx="8238744" cy="4535424"/>
          </a:xfrm>
          <a:custGeom>
            <a:avLst/>
            <a:gdLst/>
            <a:ahLst/>
            <a:cxnLst/>
            <a:rect l="l" t="t" r="r" b="b"/>
            <a:pathLst>
              <a:path w="8238744" h="4535424">
                <a:moveTo>
                  <a:pt x="4572" y="4530852"/>
                </a:moveTo>
                <a:lnTo>
                  <a:pt x="4572" y="4572"/>
                </a:lnTo>
                <a:lnTo>
                  <a:pt x="8234172" y="4572"/>
                </a:lnTo>
                <a:lnTo>
                  <a:pt x="8234172" y="4530852"/>
                </a:lnTo>
                <a:lnTo>
                  <a:pt x="4572" y="4530852"/>
                </a:lnTo>
                <a:close/>
              </a:path>
            </a:pathLst>
          </a:custGeom>
          <a:ln w="9144">
            <a:solidFill>
              <a:srgbClr val="BE4B48"/>
            </a:solidFill>
          </a:ln>
        </p:spPr>
        <p:txBody>
          <a:bodyPr wrap="square" lIns="0" tIns="0" rIns="0" bIns="0" rtlCol="0">
            <a:noAutofit/>
          </a:bodyPr>
          <a:lstStyle/>
          <a:p>
            <a:endParaRPr/>
          </a:p>
        </p:txBody>
      </p:sp>
      <p:sp>
        <p:nvSpPr>
          <p:cNvPr id="3" name="text 1"/>
          <p:cNvSpPr txBox="1"/>
          <p:nvPr/>
        </p:nvSpPr>
        <p:spPr>
          <a:xfrm>
            <a:off x="548640" y="1658646"/>
            <a:ext cx="447934" cy="381965"/>
          </a:xfrm>
          <a:prstGeom prst="rect">
            <a:avLst/>
          </a:prstGeom>
        </p:spPr>
        <p:txBody>
          <a:bodyPr vert="horz" wrap="none" lIns="0" tIns="0" rIns="0" bIns="0" rtlCol="0">
            <a:spAutoFit/>
          </a:bodyPr>
          <a:lstStyle/>
          <a:p>
            <a:pPr marL="0">
              <a:lnSpc>
                <a:spcPct val="100000"/>
              </a:lnSpc>
            </a:pPr>
            <a:r>
              <a:rPr sz="3200" spc="10" dirty="0">
                <a:solidFill>
                  <a:srgbClr val="FFFFFF"/>
                </a:solidFill>
                <a:latin typeface="Arial"/>
                <a:cs typeface="Arial"/>
              </a:rPr>
              <a:t>•</a:t>
            </a:r>
            <a:endParaRPr sz="3200">
              <a:latin typeface="Arial"/>
              <a:cs typeface="Arial"/>
            </a:endParaRPr>
          </a:p>
        </p:txBody>
      </p:sp>
      <p:sp>
        <p:nvSpPr>
          <p:cNvPr id="4" name="text 1"/>
          <p:cNvSpPr txBox="1"/>
          <p:nvPr/>
        </p:nvSpPr>
        <p:spPr>
          <a:xfrm>
            <a:off x="891539" y="1721764"/>
            <a:ext cx="7538038" cy="1382877"/>
          </a:xfrm>
          <a:prstGeom prst="rect">
            <a:avLst/>
          </a:prstGeom>
        </p:spPr>
        <p:txBody>
          <a:bodyPr vert="horz" wrap="none" lIns="0" tIns="0" rIns="0" bIns="0" rtlCol="0">
            <a:spAutoFit/>
          </a:bodyPr>
          <a:lstStyle/>
          <a:p>
            <a:pPr marL="91744">
              <a:lnSpc>
                <a:spcPct val="100000"/>
              </a:lnSpc>
            </a:pPr>
            <a:r>
              <a:rPr sz="3200" spc="10" dirty="0">
                <a:solidFill>
                  <a:srgbClr val="FFFFFF"/>
                </a:solidFill>
                <a:latin typeface="Calibri"/>
                <a:cs typeface="Calibri"/>
              </a:rPr>
              <a:t>Directional Hypothesis predicts the direction</a:t>
            </a:r>
            <a:endParaRPr sz="3200">
              <a:latin typeface="Calibri"/>
              <a:cs typeface="Calibri"/>
            </a:endParaRPr>
          </a:p>
          <a:p>
            <a:pPr marL="0">
              <a:lnSpc>
                <a:spcPct val="100000"/>
              </a:lnSpc>
            </a:pPr>
            <a:r>
              <a:rPr sz="3170" spc="10" dirty="0">
                <a:solidFill>
                  <a:srgbClr val="FFFFFF"/>
                </a:solidFill>
                <a:latin typeface="Calibri"/>
                <a:cs typeface="Calibri"/>
              </a:rPr>
              <a:t>of the relationship between the independent</a:t>
            </a:r>
            <a:endParaRPr sz="3100">
              <a:latin typeface="Calibri"/>
              <a:cs typeface="Calibri"/>
            </a:endParaRPr>
          </a:p>
          <a:p>
            <a:pPr marL="0">
              <a:lnSpc>
                <a:spcPct val="100000"/>
              </a:lnSpc>
            </a:pPr>
            <a:r>
              <a:rPr sz="3200" spc="10" dirty="0">
                <a:solidFill>
                  <a:srgbClr val="FFFFFF"/>
                </a:solidFill>
                <a:latin typeface="Calibri"/>
                <a:cs typeface="Calibri"/>
              </a:rPr>
              <a:t>and dependent variable.</a:t>
            </a:r>
            <a:endParaRPr sz="3200">
              <a:latin typeface="Calibri"/>
              <a:cs typeface="Calibri"/>
            </a:endParaRPr>
          </a:p>
        </p:txBody>
      </p:sp>
      <p:sp>
        <p:nvSpPr>
          <p:cNvPr id="5" name="text 1"/>
          <p:cNvSpPr txBox="1"/>
          <p:nvPr/>
        </p:nvSpPr>
        <p:spPr>
          <a:xfrm>
            <a:off x="548640" y="3219603"/>
            <a:ext cx="7508601" cy="470330"/>
          </a:xfrm>
          <a:prstGeom prst="rect">
            <a:avLst/>
          </a:prstGeom>
        </p:spPr>
        <p:txBody>
          <a:bodyPr vert="horz" wrap="none" lIns="0" tIns="0" rIns="0" bIns="0" rtlCol="0">
            <a:spAutoFit/>
          </a:bodyPr>
          <a:lstStyle/>
          <a:p>
            <a:pPr marL="0">
              <a:lnSpc>
                <a:spcPct val="100000"/>
              </a:lnSpc>
            </a:pPr>
            <a:r>
              <a:rPr sz="3170" spc="10" dirty="0">
                <a:solidFill>
                  <a:srgbClr val="FFFFFF"/>
                </a:solidFill>
                <a:latin typeface="Arial"/>
                <a:cs typeface="Arial"/>
              </a:rPr>
              <a:t>•  </a:t>
            </a:r>
            <a:r>
              <a:rPr sz="3170" spc="10" dirty="0">
                <a:solidFill>
                  <a:srgbClr val="FFFFFF"/>
                </a:solidFill>
                <a:latin typeface="Calibri"/>
                <a:cs typeface="Calibri"/>
              </a:rPr>
              <a:t>Example- High quality of nursing education</a:t>
            </a:r>
            <a:endParaRPr sz="3100">
              <a:latin typeface="Calibri"/>
              <a:cs typeface="Calibri"/>
            </a:endParaRPr>
          </a:p>
        </p:txBody>
      </p:sp>
      <p:sp>
        <p:nvSpPr>
          <p:cNvPr id="6" name="text 1"/>
          <p:cNvSpPr txBox="1"/>
          <p:nvPr/>
        </p:nvSpPr>
        <p:spPr>
          <a:xfrm>
            <a:off x="891539" y="3770884"/>
            <a:ext cx="7088745" cy="894588"/>
          </a:xfrm>
          <a:prstGeom prst="rect">
            <a:avLst/>
          </a:prstGeom>
        </p:spPr>
        <p:txBody>
          <a:bodyPr vert="horz" wrap="none" lIns="0" tIns="0" rIns="0" bIns="0" rtlCol="0">
            <a:spAutoFit/>
          </a:bodyPr>
          <a:lstStyle/>
          <a:p>
            <a:pPr marL="0">
              <a:lnSpc>
                <a:spcPct val="100000"/>
              </a:lnSpc>
            </a:pPr>
            <a:r>
              <a:rPr sz="3170" spc="10" dirty="0">
                <a:solidFill>
                  <a:srgbClr val="FFFFFF"/>
                </a:solidFill>
                <a:latin typeface="Calibri"/>
                <a:cs typeface="Calibri"/>
              </a:rPr>
              <a:t>will lead to high quality of nursing practice</a:t>
            </a:r>
            <a:endParaRPr sz="3100">
              <a:latin typeface="Calibri"/>
              <a:cs typeface="Calibri"/>
            </a:endParaRPr>
          </a:p>
          <a:p>
            <a:pPr marL="0">
              <a:lnSpc>
                <a:spcPct val="100000"/>
              </a:lnSpc>
            </a:pPr>
            <a:r>
              <a:rPr sz="3200" spc="10" dirty="0">
                <a:solidFill>
                  <a:srgbClr val="FFFFFF"/>
                </a:solidFill>
                <a:latin typeface="Calibri"/>
                <a:cs typeface="Calibri"/>
              </a:rPr>
              <a:t>skills.</a:t>
            </a:r>
            <a:endParaRPr sz="3200">
              <a:latin typeface="Calibri"/>
              <a:cs typeface="Calibri"/>
            </a:endParaRPr>
          </a:p>
        </p:txBody>
      </p:sp>
      <p:sp>
        <p:nvSpPr>
          <p:cNvPr id="7" name="text 1"/>
          <p:cNvSpPr txBox="1"/>
          <p:nvPr/>
        </p:nvSpPr>
        <p:spPr>
          <a:xfrm>
            <a:off x="548640" y="4780433"/>
            <a:ext cx="447934" cy="381965"/>
          </a:xfrm>
          <a:prstGeom prst="rect">
            <a:avLst/>
          </a:prstGeom>
        </p:spPr>
        <p:txBody>
          <a:bodyPr vert="horz" wrap="none" lIns="0" tIns="0" rIns="0" bIns="0" rtlCol="0">
            <a:spAutoFit/>
          </a:bodyPr>
          <a:lstStyle/>
          <a:p>
            <a:pPr marL="0">
              <a:lnSpc>
                <a:spcPct val="100000"/>
              </a:lnSpc>
            </a:pPr>
            <a:r>
              <a:rPr sz="3200" spc="10" dirty="0">
                <a:solidFill>
                  <a:srgbClr val="FFFFFF"/>
                </a:solidFill>
                <a:latin typeface="Arial"/>
                <a:cs typeface="Arial"/>
              </a:rPr>
              <a:t>•</a:t>
            </a:r>
            <a:endParaRPr sz="3200">
              <a:latin typeface="Arial"/>
              <a:cs typeface="Arial"/>
            </a:endParaRPr>
          </a:p>
        </p:txBody>
      </p:sp>
      <p:sp>
        <p:nvSpPr>
          <p:cNvPr id="8" name="text 1"/>
          <p:cNvSpPr txBox="1"/>
          <p:nvPr/>
        </p:nvSpPr>
        <p:spPr>
          <a:xfrm>
            <a:off x="891539" y="4843551"/>
            <a:ext cx="7631575" cy="895147"/>
          </a:xfrm>
          <a:prstGeom prst="rect">
            <a:avLst/>
          </a:prstGeom>
        </p:spPr>
        <p:txBody>
          <a:bodyPr vert="horz" wrap="none" lIns="0" tIns="0" rIns="0" bIns="0" rtlCol="0">
            <a:spAutoFit/>
          </a:bodyPr>
          <a:lstStyle/>
          <a:p>
            <a:pPr marL="0">
              <a:lnSpc>
                <a:spcPct val="100000"/>
              </a:lnSpc>
            </a:pPr>
            <a:r>
              <a:rPr sz="3170" spc="10" dirty="0">
                <a:solidFill>
                  <a:srgbClr val="FFFFFF"/>
                </a:solidFill>
                <a:latin typeface="Calibri"/>
                <a:cs typeface="Calibri"/>
              </a:rPr>
              <a:t>Girls ability of learning moral science is better</a:t>
            </a:r>
            <a:endParaRPr sz="3100">
              <a:latin typeface="Calibri"/>
              <a:cs typeface="Calibri"/>
            </a:endParaRPr>
          </a:p>
          <a:p>
            <a:pPr marL="0">
              <a:lnSpc>
                <a:spcPct val="100000"/>
              </a:lnSpc>
            </a:pPr>
            <a:r>
              <a:rPr sz="3200" spc="10" dirty="0">
                <a:solidFill>
                  <a:srgbClr val="FFFFFF"/>
                </a:solidFill>
                <a:latin typeface="Calibri"/>
                <a:cs typeface="Calibri"/>
              </a:rPr>
              <a:t>than boys.</a:t>
            </a:r>
            <a:endParaRPr sz="32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5112" y="1046988"/>
            <a:ext cx="8628888" cy="1828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575817"/>
            <a:ext cx="2355215" cy="574040"/>
          </a:xfrm>
          <a:prstGeom prst="rect">
            <a:avLst/>
          </a:prstGeom>
        </p:spPr>
        <p:txBody>
          <a:bodyPr vert="horz" wrap="square" lIns="0" tIns="12700" rIns="0" bIns="0" rtlCol="0">
            <a:spAutoFit/>
          </a:bodyPr>
          <a:lstStyle/>
          <a:p>
            <a:pPr marL="12700">
              <a:lnSpc>
                <a:spcPct val="100000"/>
              </a:lnSpc>
              <a:spcBef>
                <a:spcPts val="100"/>
              </a:spcBef>
            </a:pPr>
            <a:r>
              <a:rPr sz="3600" spc="-105" dirty="0">
                <a:latin typeface="Trebuchet MS"/>
                <a:cs typeface="Trebuchet MS"/>
              </a:rPr>
              <a:t>VARIABLES:</a:t>
            </a:r>
            <a:endParaRPr sz="3600">
              <a:latin typeface="Trebuchet MS"/>
              <a:cs typeface="Trebuchet MS"/>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67</a:t>
            </a:fld>
            <a:endParaRPr spc="-5" dirty="0"/>
          </a:p>
        </p:txBody>
      </p:sp>
      <p:sp>
        <p:nvSpPr>
          <p:cNvPr id="4" name="object 4"/>
          <p:cNvSpPr txBox="1"/>
          <p:nvPr/>
        </p:nvSpPr>
        <p:spPr>
          <a:xfrm>
            <a:off x="383540" y="1575002"/>
            <a:ext cx="8227060" cy="4691669"/>
          </a:xfrm>
          <a:prstGeom prst="rect">
            <a:avLst/>
          </a:prstGeom>
        </p:spPr>
        <p:txBody>
          <a:bodyPr vert="horz" wrap="square" lIns="0" tIns="13335" rIns="0" bIns="0" rtlCol="0">
            <a:spAutoFit/>
          </a:bodyPr>
          <a:lstStyle/>
          <a:p>
            <a:pPr marL="355600" marR="29845" indent="-342900">
              <a:spcBef>
                <a:spcPts val="770"/>
              </a:spcBef>
            </a:pPr>
            <a:r>
              <a:rPr lang="en-US" sz="2400" dirty="0" smtClean="0"/>
              <a:t>A variable is a characteristic or feature that varies, or changes with in a study. In  an experimental example, if a study is investigating the differences between males and females, gender would be a variable.</a:t>
            </a:r>
          </a:p>
          <a:p>
            <a:pPr marL="355600" marR="29845" indent="-342900">
              <a:spcBef>
                <a:spcPts val="770"/>
              </a:spcBef>
            </a:pPr>
            <a:r>
              <a:rPr lang="en-US" sz="2400" dirty="0" smtClean="0"/>
              <a:t> The goal of quantitative research is to examine the relationships between variables.  </a:t>
            </a:r>
          </a:p>
          <a:p>
            <a:pPr marL="355600" marR="29845" indent="-342900">
              <a:spcBef>
                <a:spcPts val="770"/>
              </a:spcBef>
            </a:pPr>
            <a:r>
              <a:rPr lang="en-US" sz="2400" dirty="0" smtClean="0"/>
              <a:t>A variable is a characteristic or attribute of interest in the research study that can take on different values and is not constant. Variables may be straight forward and easy to measure including characteristics such as gender, weight, height, age, size, and time.</a:t>
            </a:r>
            <a:r>
              <a:rPr lang="en-US" sz="2400" b="1" dirty="0" smtClean="0">
                <a:solidFill>
                  <a:srgbClr val="464646"/>
                </a:solidFill>
                <a:latin typeface="Arial"/>
                <a:cs typeface="Arial"/>
              </a:rPr>
              <a:t> </a:t>
            </a:r>
            <a:endParaRPr lang="en-US" sz="2400" b="1" spc="-5" dirty="0" smtClean="0">
              <a:solidFill>
                <a:srgbClr val="464646"/>
              </a:solidFill>
              <a:latin typeface="Arial"/>
              <a:cs typeface="Arial"/>
            </a:endParaRPr>
          </a:p>
          <a:p>
            <a:pPr marL="355600" marR="29845" indent="-342900">
              <a:lnSpc>
                <a:spcPct val="100000"/>
              </a:lnSpc>
              <a:spcBef>
                <a:spcPts val="770"/>
              </a:spcBef>
            </a:pPr>
            <a:endParaRPr sz="2000" dirty="0">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Other variable may be more complex and more difficult to measure.  Examples of these types of variables may include socioeconomic status, attitudes, achievement, education level, and performance.</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5112" y="1046988"/>
            <a:ext cx="8628888" cy="1828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575817"/>
            <a:ext cx="4486910" cy="574040"/>
          </a:xfrm>
          <a:prstGeom prst="rect">
            <a:avLst/>
          </a:prstGeom>
        </p:spPr>
        <p:txBody>
          <a:bodyPr vert="horz" wrap="square" lIns="0" tIns="12700" rIns="0" bIns="0" rtlCol="0">
            <a:spAutoFit/>
          </a:bodyPr>
          <a:lstStyle/>
          <a:p>
            <a:pPr marL="12700">
              <a:lnSpc>
                <a:spcPct val="100000"/>
              </a:lnSpc>
              <a:spcBef>
                <a:spcPts val="100"/>
              </a:spcBef>
            </a:pPr>
            <a:r>
              <a:rPr sz="3600" spc="-80" dirty="0">
                <a:latin typeface="Trebuchet MS"/>
                <a:cs typeface="Trebuchet MS"/>
              </a:rPr>
              <a:t>TYPES </a:t>
            </a:r>
            <a:r>
              <a:rPr sz="3600" spc="-245" dirty="0">
                <a:latin typeface="Trebuchet MS"/>
                <a:cs typeface="Trebuchet MS"/>
              </a:rPr>
              <a:t>OF </a:t>
            </a:r>
            <a:r>
              <a:rPr sz="3600" spc="-70" dirty="0">
                <a:latin typeface="Trebuchet MS"/>
                <a:cs typeface="Trebuchet MS"/>
              </a:rPr>
              <a:t>VARIABLES</a:t>
            </a:r>
            <a:r>
              <a:rPr sz="3600" spc="-350" dirty="0">
                <a:latin typeface="Trebuchet MS"/>
                <a:cs typeface="Trebuchet MS"/>
              </a:rPr>
              <a:t> </a:t>
            </a:r>
            <a:r>
              <a:rPr sz="3600" spc="-459" dirty="0">
                <a:latin typeface="Trebuchet MS"/>
                <a:cs typeface="Trebuchet MS"/>
              </a:rPr>
              <a:t>:</a:t>
            </a:r>
            <a:endParaRPr sz="3600">
              <a:latin typeface="Trebuchet MS"/>
              <a:cs typeface="Trebuchet MS"/>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69</a:t>
            </a:fld>
            <a:endParaRPr spc="-5" dirty="0"/>
          </a:p>
        </p:txBody>
      </p:sp>
      <p:sp>
        <p:nvSpPr>
          <p:cNvPr id="4" name="object 4"/>
          <p:cNvSpPr txBox="1"/>
          <p:nvPr/>
        </p:nvSpPr>
        <p:spPr>
          <a:xfrm>
            <a:off x="383540" y="1477810"/>
            <a:ext cx="8409940" cy="5569472"/>
          </a:xfrm>
          <a:prstGeom prst="rect">
            <a:avLst/>
          </a:prstGeom>
        </p:spPr>
        <p:txBody>
          <a:bodyPr vert="horz" wrap="square" lIns="0" tIns="110489" rIns="0" bIns="0" rtlCol="0">
            <a:spAutoFit/>
          </a:bodyPr>
          <a:lstStyle/>
          <a:p>
            <a:pPr marL="12700">
              <a:lnSpc>
                <a:spcPct val="100000"/>
              </a:lnSpc>
              <a:spcBef>
                <a:spcPts val="869"/>
              </a:spcBef>
            </a:pPr>
            <a:r>
              <a:rPr sz="2400" b="1" spc="-5" dirty="0">
                <a:solidFill>
                  <a:srgbClr val="FF0000"/>
                </a:solidFill>
                <a:latin typeface="Arial"/>
                <a:cs typeface="Arial"/>
              </a:rPr>
              <a:t>1- Dependent</a:t>
            </a:r>
            <a:r>
              <a:rPr sz="2400" b="1" spc="-55" dirty="0">
                <a:solidFill>
                  <a:srgbClr val="FF0000"/>
                </a:solidFill>
                <a:latin typeface="Arial"/>
                <a:cs typeface="Arial"/>
              </a:rPr>
              <a:t> </a:t>
            </a:r>
            <a:r>
              <a:rPr sz="2400" b="1" spc="-5" dirty="0">
                <a:solidFill>
                  <a:srgbClr val="FF0000"/>
                </a:solidFill>
                <a:latin typeface="Arial"/>
                <a:cs typeface="Arial"/>
              </a:rPr>
              <a:t>variable</a:t>
            </a:r>
            <a:endParaRPr sz="2400" dirty="0">
              <a:latin typeface="Arial"/>
              <a:cs typeface="Arial"/>
            </a:endParaRPr>
          </a:p>
          <a:p>
            <a:pPr marL="12700" marR="5080">
              <a:lnSpc>
                <a:spcPct val="100000"/>
              </a:lnSpc>
              <a:spcBef>
                <a:spcPts val="770"/>
              </a:spcBef>
            </a:pPr>
            <a:r>
              <a:rPr lang="en-US" sz="2400" b="1" dirty="0" smtClean="0">
                <a:solidFill>
                  <a:srgbClr val="464646"/>
                </a:solidFill>
                <a:latin typeface="Arial"/>
                <a:cs typeface="Arial"/>
              </a:rPr>
              <a:t>A </a:t>
            </a:r>
            <a:r>
              <a:rPr sz="2400" b="1" spc="-5" dirty="0" smtClean="0">
                <a:solidFill>
                  <a:srgbClr val="464646"/>
                </a:solidFill>
                <a:latin typeface="Arial"/>
                <a:cs typeface="Arial"/>
              </a:rPr>
              <a:t>dependent </a:t>
            </a:r>
            <a:r>
              <a:rPr sz="2400" b="1" spc="-5" dirty="0">
                <a:solidFill>
                  <a:srgbClr val="464646"/>
                </a:solidFill>
                <a:latin typeface="Arial"/>
                <a:cs typeface="Arial"/>
              </a:rPr>
              <a:t>variable </a:t>
            </a:r>
            <a:r>
              <a:rPr sz="2400" b="1" dirty="0">
                <a:solidFill>
                  <a:srgbClr val="464646"/>
                </a:solidFill>
                <a:latin typeface="Arial"/>
                <a:cs typeface="Arial"/>
              </a:rPr>
              <a:t>is </a:t>
            </a:r>
            <a:r>
              <a:rPr lang="en-US" sz="2400" b="1" dirty="0" smtClean="0">
                <a:solidFill>
                  <a:srgbClr val="464646"/>
                </a:solidFill>
                <a:latin typeface="Arial"/>
                <a:cs typeface="Arial"/>
              </a:rPr>
              <a:t>one which depends on an independent variable defined for study. </a:t>
            </a:r>
            <a:r>
              <a:rPr lang="en-US" sz="2400" b="1" spc="-20" dirty="0" smtClean="0">
                <a:solidFill>
                  <a:srgbClr val="464646"/>
                </a:solidFill>
                <a:latin typeface="Arial"/>
                <a:cs typeface="Arial"/>
              </a:rPr>
              <a:t>For example, with the increase in temperature, the sales of ice cream may go up. If so, one can say that the sale of ice cream depends upon the temperature. In such case , the sale of ice cream is a dependent variable where as the temperature is an independent variable.</a:t>
            </a:r>
            <a:r>
              <a:rPr lang="en-US" sz="2400" b="1" dirty="0" smtClean="0">
                <a:solidFill>
                  <a:srgbClr val="464646"/>
                </a:solidFill>
                <a:latin typeface="Arial"/>
                <a:cs typeface="Arial"/>
              </a:rPr>
              <a:t> </a:t>
            </a:r>
          </a:p>
          <a:p>
            <a:pPr marL="12700" marR="5080">
              <a:lnSpc>
                <a:spcPct val="100000"/>
              </a:lnSpc>
              <a:spcBef>
                <a:spcPts val="770"/>
              </a:spcBef>
            </a:pPr>
            <a:r>
              <a:rPr lang="en-US" sz="2400" b="1" dirty="0" smtClean="0">
                <a:solidFill>
                  <a:srgbClr val="464646"/>
                </a:solidFill>
                <a:latin typeface="Arial"/>
                <a:cs typeface="Arial"/>
              </a:rPr>
              <a:t>The dependent </a:t>
            </a:r>
            <a:r>
              <a:rPr lang="en-US" sz="2400" b="1" spc="-5" dirty="0" smtClean="0">
                <a:solidFill>
                  <a:srgbClr val="464646"/>
                </a:solidFill>
                <a:latin typeface="Arial"/>
                <a:cs typeface="Arial"/>
              </a:rPr>
              <a:t>variable is </a:t>
            </a:r>
            <a:r>
              <a:rPr lang="en-US" sz="2400" b="1" dirty="0" smtClean="0">
                <a:solidFill>
                  <a:srgbClr val="464646"/>
                </a:solidFill>
                <a:latin typeface="Arial"/>
                <a:cs typeface="Arial"/>
              </a:rPr>
              <a:t>of  </a:t>
            </a:r>
            <a:r>
              <a:rPr lang="en-US" sz="2400" b="1" spc="-5" dirty="0" smtClean="0">
                <a:solidFill>
                  <a:srgbClr val="464646"/>
                </a:solidFill>
                <a:latin typeface="Arial"/>
                <a:cs typeface="Arial"/>
              </a:rPr>
              <a:t>primary interest </a:t>
            </a:r>
            <a:r>
              <a:rPr lang="en-US" sz="2400" b="1" dirty="0" smtClean="0">
                <a:solidFill>
                  <a:srgbClr val="464646"/>
                </a:solidFill>
                <a:latin typeface="Arial"/>
                <a:cs typeface="Arial"/>
              </a:rPr>
              <a:t>to the </a:t>
            </a:r>
            <a:r>
              <a:rPr lang="en-US" sz="2400" b="1" spc="-20" dirty="0" smtClean="0">
                <a:solidFill>
                  <a:srgbClr val="464646"/>
                </a:solidFill>
                <a:latin typeface="Arial"/>
                <a:cs typeface="Arial"/>
              </a:rPr>
              <a:t>researcher</a:t>
            </a:r>
            <a:r>
              <a:rPr lang="en-US" sz="3200" b="1" spc="-20" dirty="0" smtClean="0">
                <a:solidFill>
                  <a:srgbClr val="464646"/>
                </a:solidFill>
                <a:latin typeface="Arial"/>
                <a:cs typeface="Arial"/>
              </a:rPr>
              <a:t>. </a:t>
            </a:r>
            <a:r>
              <a:rPr lang="en-US" sz="2400" b="1" spc="-20" dirty="0" smtClean="0">
                <a:solidFill>
                  <a:srgbClr val="464646"/>
                </a:solidFill>
                <a:latin typeface="Arial"/>
                <a:cs typeface="Arial"/>
              </a:rPr>
              <a:t>It is observed as to how it responds to the changes made to the independent variable.</a:t>
            </a:r>
            <a:endParaRPr lang="en-US" sz="2400" b="1" dirty="0" smtClean="0">
              <a:solidFill>
                <a:srgbClr val="464646"/>
              </a:solidFill>
              <a:latin typeface="Arial"/>
              <a:cs typeface="Arial"/>
            </a:endParaRPr>
          </a:p>
          <a:p>
            <a:pPr marL="12700" marR="5080">
              <a:lnSpc>
                <a:spcPct val="100000"/>
              </a:lnSpc>
              <a:spcBef>
                <a:spcPts val="770"/>
              </a:spcBef>
            </a:pPr>
            <a:endParaRPr lang="en-US" sz="2400" b="1" dirty="0" smtClean="0">
              <a:solidFill>
                <a:srgbClr val="464646"/>
              </a:solidFill>
              <a:latin typeface="Arial"/>
              <a:cs typeface="Arial"/>
            </a:endParaRPr>
          </a:p>
          <a:p>
            <a:pPr marL="12700" marR="5080">
              <a:lnSpc>
                <a:spcPct val="100000"/>
              </a:lnSpc>
              <a:spcBef>
                <a:spcPts val="770"/>
              </a:spcBef>
            </a:pPr>
            <a:endParaRPr sz="32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Black" pitchFamily="34" charset="0"/>
              </a:rPr>
              <a:t>Features of research</a:t>
            </a:r>
            <a:endParaRPr lang="en-US" dirty="0">
              <a:solidFill>
                <a:schemeClr val="tx1"/>
              </a:solidFill>
              <a:latin typeface="Arial Black" pitchFamily="34" charset="0"/>
            </a:endParaRPr>
          </a:p>
        </p:txBody>
      </p:sp>
      <p:sp>
        <p:nvSpPr>
          <p:cNvPr id="3" name="Content Placeholder 2"/>
          <p:cNvSpPr>
            <a:spLocks noGrp="1"/>
          </p:cNvSpPr>
          <p:nvPr>
            <p:ph idx="1"/>
          </p:nvPr>
        </p:nvSpPr>
        <p:spPr>
          <a:xfrm>
            <a:off x="502920" y="1066800"/>
            <a:ext cx="8183880" cy="4343400"/>
          </a:xfrm>
        </p:spPr>
        <p:txBody>
          <a:bodyPr>
            <a:normAutofit fontScale="92500" lnSpcReduction="20000"/>
          </a:bodyPr>
          <a:lstStyle/>
          <a:p>
            <a:pPr>
              <a:buNone/>
            </a:pPr>
            <a:r>
              <a:rPr lang="en-US" dirty="0" smtClean="0"/>
              <a:t>1.Research means the discovery of new knowledge.</a:t>
            </a:r>
          </a:p>
          <a:p>
            <a:pPr>
              <a:buNone/>
            </a:pPr>
            <a:r>
              <a:rPr lang="en-US" dirty="0" smtClean="0"/>
              <a:t>2.Research is essentially an investigation.</a:t>
            </a:r>
          </a:p>
          <a:p>
            <a:pPr>
              <a:buNone/>
            </a:pPr>
            <a:r>
              <a:rPr lang="en-US" dirty="0" smtClean="0"/>
              <a:t>3.Research is related with the solution of a problem.</a:t>
            </a:r>
          </a:p>
          <a:p>
            <a:pPr>
              <a:buNone/>
            </a:pPr>
            <a:r>
              <a:rPr lang="en-US" dirty="0" smtClean="0"/>
              <a:t>4.It is based on observation or experimental evidences.</a:t>
            </a:r>
          </a:p>
          <a:p>
            <a:pPr>
              <a:buNone/>
            </a:pPr>
            <a:r>
              <a:rPr lang="en-US" dirty="0" smtClean="0"/>
              <a:t>5.It demands accurate observation and experimentation.</a:t>
            </a:r>
          </a:p>
          <a:p>
            <a:pPr>
              <a:buNone/>
            </a:pPr>
            <a:r>
              <a:rPr lang="en-US" dirty="0" smtClean="0"/>
              <a:t>6.It involves collection of new data from first hand sources and secondary sources.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609600"/>
            <a:ext cx="8472170" cy="5208733"/>
          </a:xfrm>
          <a:prstGeom prst="rect">
            <a:avLst/>
          </a:prstGeom>
        </p:spPr>
        <p:txBody>
          <a:bodyPr vert="horz" wrap="square" lIns="0" tIns="61594" rIns="0" bIns="0" rtlCol="0">
            <a:spAutoFit/>
          </a:bodyPr>
          <a:lstStyle/>
          <a:p>
            <a:pPr marL="12700">
              <a:lnSpc>
                <a:spcPct val="100000"/>
              </a:lnSpc>
              <a:spcBef>
                <a:spcPts val="484"/>
              </a:spcBef>
            </a:pPr>
            <a:r>
              <a:rPr sz="2800" b="1" spc="-5" dirty="0">
                <a:solidFill>
                  <a:srgbClr val="FF0000"/>
                </a:solidFill>
                <a:latin typeface="Arial"/>
                <a:cs typeface="Arial"/>
              </a:rPr>
              <a:t>2- Independent</a:t>
            </a:r>
            <a:r>
              <a:rPr sz="2800" b="1" spc="-55" dirty="0">
                <a:solidFill>
                  <a:srgbClr val="FF0000"/>
                </a:solidFill>
                <a:latin typeface="Arial"/>
                <a:cs typeface="Arial"/>
              </a:rPr>
              <a:t> </a:t>
            </a:r>
            <a:r>
              <a:rPr sz="2800" b="1" spc="-5" dirty="0" smtClean="0">
                <a:solidFill>
                  <a:srgbClr val="FF0000"/>
                </a:solidFill>
                <a:latin typeface="Arial"/>
                <a:cs typeface="Arial"/>
              </a:rPr>
              <a:t>variable</a:t>
            </a:r>
            <a:endParaRPr lang="en-US" sz="2800" b="1" spc="-5" dirty="0" smtClean="0">
              <a:solidFill>
                <a:srgbClr val="FF0000"/>
              </a:solidFill>
              <a:latin typeface="Arial"/>
              <a:cs typeface="Arial"/>
            </a:endParaRPr>
          </a:p>
          <a:p>
            <a:pPr marL="12700">
              <a:lnSpc>
                <a:spcPct val="100000"/>
              </a:lnSpc>
              <a:spcBef>
                <a:spcPts val="484"/>
              </a:spcBef>
            </a:pPr>
            <a:r>
              <a:rPr lang="en-US" sz="2800" b="1" spc="-5" dirty="0" smtClean="0">
                <a:latin typeface="Arial"/>
                <a:cs typeface="Arial"/>
              </a:rPr>
              <a:t>It is also known as explanatory variable. It is a variable which influences or explains the variation in the other variables which are considered for study.</a:t>
            </a:r>
            <a:endParaRPr lang="en-US" sz="2800" dirty="0" smtClean="0">
              <a:latin typeface="Arial"/>
              <a:cs typeface="Arial"/>
            </a:endParaRPr>
          </a:p>
          <a:p>
            <a:pPr marL="12700" marR="5080">
              <a:lnSpc>
                <a:spcPct val="90000"/>
              </a:lnSpc>
              <a:spcBef>
                <a:spcPts val="770"/>
              </a:spcBef>
            </a:pPr>
            <a:r>
              <a:rPr lang="en-US" sz="2800" b="1" dirty="0" smtClean="0">
                <a:latin typeface="Arial"/>
                <a:cs typeface="Arial"/>
              </a:rPr>
              <a:t>The </a:t>
            </a:r>
            <a:r>
              <a:rPr lang="en-US" sz="2800" b="1" spc="-5" dirty="0" smtClean="0">
                <a:latin typeface="Arial"/>
                <a:cs typeface="Arial"/>
              </a:rPr>
              <a:t>independent variable is  </a:t>
            </a:r>
            <a:r>
              <a:rPr lang="en-US" sz="2800" b="1" dirty="0" smtClean="0">
                <a:latin typeface="Arial"/>
                <a:cs typeface="Arial"/>
              </a:rPr>
              <a:t>one that </a:t>
            </a:r>
            <a:r>
              <a:rPr lang="en-US" sz="2800" b="1" spc="-5" dirty="0" smtClean="0">
                <a:latin typeface="Arial"/>
                <a:cs typeface="Arial"/>
              </a:rPr>
              <a:t>influences </a:t>
            </a:r>
            <a:r>
              <a:rPr lang="en-US" sz="2800" b="1" dirty="0" smtClean="0">
                <a:latin typeface="Arial"/>
                <a:cs typeface="Arial"/>
              </a:rPr>
              <a:t>the </a:t>
            </a:r>
            <a:r>
              <a:rPr lang="en-US" sz="2800" b="1" spc="-5" dirty="0" smtClean="0">
                <a:latin typeface="Arial"/>
                <a:cs typeface="Arial"/>
              </a:rPr>
              <a:t>dependent  variable </a:t>
            </a:r>
            <a:r>
              <a:rPr lang="en-US" sz="2800" b="1" dirty="0" smtClean="0">
                <a:latin typeface="Arial"/>
                <a:cs typeface="Arial"/>
              </a:rPr>
              <a:t>in </a:t>
            </a:r>
            <a:r>
              <a:rPr lang="en-US" sz="2800" b="1" spc="-5" dirty="0" smtClean="0">
                <a:latin typeface="Arial"/>
                <a:cs typeface="Arial"/>
              </a:rPr>
              <a:t>either </a:t>
            </a:r>
            <a:r>
              <a:rPr lang="en-US" sz="2800" b="1" dirty="0" smtClean="0">
                <a:latin typeface="Arial"/>
                <a:cs typeface="Arial"/>
              </a:rPr>
              <a:t>a </a:t>
            </a:r>
            <a:r>
              <a:rPr lang="en-US" sz="2800" b="1" spc="-5" dirty="0" smtClean="0">
                <a:latin typeface="Arial"/>
                <a:cs typeface="Arial"/>
              </a:rPr>
              <a:t>positive </a:t>
            </a:r>
            <a:r>
              <a:rPr lang="en-US" sz="2800" b="1" dirty="0" smtClean="0">
                <a:latin typeface="Arial"/>
                <a:cs typeface="Arial"/>
              </a:rPr>
              <a:t>or </a:t>
            </a:r>
            <a:r>
              <a:rPr lang="en-US" sz="2800" b="1" spc="-5" dirty="0" smtClean="0">
                <a:latin typeface="Arial"/>
                <a:cs typeface="Arial"/>
              </a:rPr>
              <a:t>negative</a:t>
            </a:r>
            <a:r>
              <a:rPr lang="en-US" sz="2800" b="1" spc="-75" dirty="0" smtClean="0">
                <a:latin typeface="Arial"/>
                <a:cs typeface="Arial"/>
              </a:rPr>
              <a:t> </a:t>
            </a:r>
            <a:r>
              <a:rPr lang="en-US" sz="2800" b="1" spc="-65" dirty="0" smtClean="0">
                <a:latin typeface="Arial"/>
                <a:cs typeface="Arial"/>
              </a:rPr>
              <a:t>way.  </a:t>
            </a:r>
            <a:r>
              <a:rPr lang="en-US" sz="2800" b="1" dirty="0" smtClean="0">
                <a:latin typeface="Arial"/>
                <a:cs typeface="Arial"/>
              </a:rPr>
              <a:t>That is, when the </a:t>
            </a:r>
            <a:r>
              <a:rPr lang="en-US" sz="2800" b="1" spc="-5" dirty="0" smtClean="0">
                <a:latin typeface="Arial"/>
                <a:cs typeface="Arial"/>
              </a:rPr>
              <a:t>independent variable </a:t>
            </a:r>
            <a:r>
              <a:rPr lang="en-US" sz="2800" b="1" dirty="0" smtClean="0">
                <a:latin typeface="Arial"/>
                <a:cs typeface="Arial"/>
              </a:rPr>
              <a:t>is  present, the </a:t>
            </a:r>
            <a:r>
              <a:rPr lang="en-US" sz="2800" b="1" spc="-5" dirty="0" smtClean="0">
                <a:latin typeface="Arial"/>
                <a:cs typeface="Arial"/>
              </a:rPr>
              <a:t>dependent variable </a:t>
            </a:r>
            <a:r>
              <a:rPr lang="en-US" sz="2800" b="1" dirty="0" smtClean="0">
                <a:latin typeface="Arial"/>
                <a:cs typeface="Arial"/>
              </a:rPr>
              <a:t>is </a:t>
            </a:r>
            <a:r>
              <a:rPr lang="en-US" sz="2800" b="1" spc="-5" dirty="0" smtClean="0">
                <a:latin typeface="Arial"/>
                <a:cs typeface="Arial"/>
              </a:rPr>
              <a:t>also  </a:t>
            </a:r>
            <a:r>
              <a:rPr lang="en-US" sz="2800" b="1" dirty="0" smtClean="0">
                <a:latin typeface="Arial"/>
                <a:cs typeface="Arial"/>
              </a:rPr>
              <a:t>present, and with </a:t>
            </a:r>
            <a:r>
              <a:rPr lang="en-US" sz="2800" b="1" spc="-5" dirty="0" smtClean="0">
                <a:latin typeface="Arial"/>
                <a:cs typeface="Arial"/>
              </a:rPr>
              <a:t>each </a:t>
            </a:r>
            <a:r>
              <a:rPr lang="en-US" sz="2800" b="1" dirty="0" smtClean="0">
                <a:latin typeface="Arial"/>
                <a:cs typeface="Arial"/>
              </a:rPr>
              <a:t>unit of </a:t>
            </a:r>
            <a:r>
              <a:rPr lang="en-US" sz="2800" b="1" spc="-5" dirty="0" smtClean="0">
                <a:latin typeface="Arial"/>
                <a:cs typeface="Arial"/>
              </a:rPr>
              <a:t>increase </a:t>
            </a:r>
            <a:r>
              <a:rPr lang="en-US" sz="2800" b="1" dirty="0" smtClean="0">
                <a:latin typeface="Arial"/>
                <a:cs typeface="Arial"/>
              </a:rPr>
              <a:t>in  the </a:t>
            </a:r>
            <a:r>
              <a:rPr lang="en-US" sz="2800" b="1" spc="-5" dirty="0" smtClean="0">
                <a:latin typeface="Arial"/>
                <a:cs typeface="Arial"/>
              </a:rPr>
              <a:t>independent variable, </a:t>
            </a:r>
            <a:r>
              <a:rPr lang="en-US" sz="2800" b="1" dirty="0" smtClean="0">
                <a:latin typeface="Arial"/>
                <a:cs typeface="Arial"/>
              </a:rPr>
              <a:t>there is an  </a:t>
            </a:r>
            <a:r>
              <a:rPr lang="en-US" sz="2800" b="1" spc="-5" dirty="0" smtClean="0">
                <a:latin typeface="Arial"/>
                <a:cs typeface="Arial"/>
              </a:rPr>
              <a:t>increase </a:t>
            </a:r>
            <a:r>
              <a:rPr lang="en-US" sz="2800" b="1" dirty="0" smtClean="0">
                <a:latin typeface="Arial"/>
                <a:cs typeface="Arial"/>
              </a:rPr>
              <a:t>or </a:t>
            </a:r>
            <a:r>
              <a:rPr lang="en-US" sz="2800" b="1" spc="-5" dirty="0" smtClean="0">
                <a:latin typeface="Arial"/>
                <a:cs typeface="Arial"/>
              </a:rPr>
              <a:t>decrease </a:t>
            </a:r>
            <a:r>
              <a:rPr lang="en-US" sz="2800" b="1" dirty="0" smtClean="0">
                <a:latin typeface="Arial"/>
                <a:cs typeface="Arial"/>
              </a:rPr>
              <a:t>in the </a:t>
            </a:r>
            <a:r>
              <a:rPr lang="en-US" sz="2800" b="1" spc="-5" dirty="0" smtClean="0">
                <a:latin typeface="Arial"/>
                <a:cs typeface="Arial"/>
              </a:rPr>
              <a:t>dependent  variable</a:t>
            </a:r>
            <a:r>
              <a:rPr sz="3600" b="1" spc="-5" dirty="0" smtClean="0">
                <a:latin typeface="Arial"/>
                <a:cs typeface="Arial"/>
              </a:rPr>
              <a:t>.</a:t>
            </a:r>
            <a:endParaRPr sz="3600" dirty="0">
              <a:latin typeface="Arial"/>
              <a:cs typeface="Arial"/>
            </a:endParaRPr>
          </a:p>
        </p:txBody>
      </p:sp>
      <p:sp>
        <p:nvSpPr>
          <p:cNvPr id="3" name="object 3"/>
          <p:cNvSpPr txBox="1">
            <a:spLocks noGrp="1"/>
          </p:cNvSpPr>
          <p:nvPr>
            <p:ph type="sldNum" sz="quarter" idx="12"/>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70</a:t>
            </a:fld>
            <a:endParaRPr spc="-5"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28600"/>
            <a:ext cx="8279130" cy="6513320"/>
          </a:xfrm>
          <a:prstGeom prst="rect">
            <a:avLst/>
          </a:prstGeom>
        </p:spPr>
        <p:txBody>
          <a:bodyPr vert="horz" wrap="square" lIns="0" tIns="110489" rIns="0" bIns="0" rtlCol="0">
            <a:spAutoFit/>
          </a:bodyPr>
          <a:lstStyle/>
          <a:p>
            <a:pPr marL="12700">
              <a:lnSpc>
                <a:spcPct val="100000"/>
              </a:lnSpc>
              <a:spcBef>
                <a:spcPts val="869"/>
              </a:spcBef>
            </a:pPr>
            <a:r>
              <a:rPr sz="3200" b="1" spc="-5" dirty="0">
                <a:solidFill>
                  <a:srgbClr val="FF0000"/>
                </a:solidFill>
                <a:latin typeface="Arial"/>
                <a:cs typeface="Arial"/>
              </a:rPr>
              <a:t>3- Moderating</a:t>
            </a:r>
            <a:r>
              <a:rPr sz="3200" b="1" spc="-45" dirty="0">
                <a:solidFill>
                  <a:srgbClr val="FF0000"/>
                </a:solidFill>
                <a:latin typeface="Arial"/>
                <a:cs typeface="Arial"/>
              </a:rPr>
              <a:t> </a:t>
            </a:r>
            <a:r>
              <a:rPr sz="3200" b="1" spc="-5" dirty="0">
                <a:solidFill>
                  <a:srgbClr val="FF0000"/>
                </a:solidFill>
                <a:latin typeface="Arial"/>
                <a:cs typeface="Arial"/>
              </a:rPr>
              <a:t>variable</a:t>
            </a:r>
            <a:endParaRPr sz="3200" dirty="0">
              <a:latin typeface="Arial"/>
              <a:cs typeface="Arial"/>
            </a:endParaRPr>
          </a:p>
          <a:p>
            <a:pPr marL="12700" marR="5080">
              <a:lnSpc>
                <a:spcPct val="100000"/>
              </a:lnSpc>
              <a:spcBef>
                <a:spcPts val="770"/>
              </a:spcBef>
            </a:pPr>
            <a:r>
              <a:rPr sz="2800" b="1" dirty="0">
                <a:solidFill>
                  <a:srgbClr val="464646"/>
                </a:solidFill>
                <a:latin typeface="Arial"/>
                <a:cs typeface="Arial"/>
              </a:rPr>
              <a:t>The moderating </a:t>
            </a:r>
            <a:r>
              <a:rPr sz="2800" b="1" spc="-5" dirty="0">
                <a:solidFill>
                  <a:srgbClr val="464646"/>
                </a:solidFill>
                <a:latin typeface="Arial"/>
                <a:cs typeface="Arial"/>
              </a:rPr>
              <a:t>variable </a:t>
            </a:r>
            <a:r>
              <a:rPr sz="2800" b="1" dirty="0">
                <a:solidFill>
                  <a:srgbClr val="464646"/>
                </a:solidFill>
                <a:latin typeface="Arial"/>
                <a:cs typeface="Arial"/>
              </a:rPr>
              <a:t>is the </a:t>
            </a:r>
            <a:r>
              <a:rPr sz="2800" b="1" spc="-5" dirty="0">
                <a:solidFill>
                  <a:srgbClr val="464646"/>
                </a:solidFill>
                <a:latin typeface="Arial"/>
                <a:cs typeface="Arial"/>
              </a:rPr>
              <a:t>presence</a:t>
            </a:r>
            <a:r>
              <a:rPr sz="2800" b="1" spc="-140" dirty="0">
                <a:solidFill>
                  <a:srgbClr val="464646"/>
                </a:solidFill>
                <a:latin typeface="Arial"/>
                <a:cs typeface="Arial"/>
              </a:rPr>
              <a:t> </a:t>
            </a:r>
            <a:r>
              <a:rPr sz="2800" b="1" dirty="0">
                <a:solidFill>
                  <a:srgbClr val="464646"/>
                </a:solidFill>
                <a:latin typeface="Arial"/>
                <a:cs typeface="Arial"/>
              </a:rPr>
              <a:t>of  a </a:t>
            </a:r>
            <a:r>
              <a:rPr sz="2800" b="1" spc="-5" dirty="0">
                <a:solidFill>
                  <a:srgbClr val="464646"/>
                </a:solidFill>
                <a:latin typeface="Arial"/>
                <a:cs typeface="Arial"/>
              </a:rPr>
              <a:t>third variable that </a:t>
            </a:r>
            <a:r>
              <a:rPr sz="2800" b="1" dirty="0">
                <a:solidFill>
                  <a:srgbClr val="464646"/>
                </a:solidFill>
                <a:latin typeface="Arial"/>
                <a:cs typeface="Arial"/>
              </a:rPr>
              <a:t>modifies the  </a:t>
            </a:r>
            <a:r>
              <a:rPr sz="2800" b="1" spc="-5" dirty="0">
                <a:solidFill>
                  <a:srgbClr val="464646"/>
                </a:solidFill>
                <a:latin typeface="Arial"/>
                <a:cs typeface="Arial"/>
              </a:rPr>
              <a:t>relationship between </a:t>
            </a:r>
            <a:r>
              <a:rPr sz="2800" b="1" dirty="0">
                <a:solidFill>
                  <a:srgbClr val="464646"/>
                </a:solidFill>
                <a:latin typeface="Arial"/>
                <a:cs typeface="Arial"/>
              </a:rPr>
              <a:t>the </a:t>
            </a:r>
            <a:r>
              <a:rPr sz="2800" b="1" spc="-5" dirty="0">
                <a:solidFill>
                  <a:srgbClr val="464646"/>
                </a:solidFill>
                <a:latin typeface="Arial"/>
                <a:cs typeface="Arial"/>
              </a:rPr>
              <a:t>independent </a:t>
            </a:r>
            <a:r>
              <a:rPr sz="2800" b="1" dirty="0">
                <a:solidFill>
                  <a:srgbClr val="464646"/>
                </a:solidFill>
                <a:latin typeface="Arial"/>
                <a:cs typeface="Arial"/>
              </a:rPr>
              <a:t>and  the </a:t>
            </a:r>
            <a:r>
              <a:rPr sz="2800" b="1" spc="-5" dirty="0">
                <a:solidFill>
                  <a:srgbClr val="464646"/>
                </a:solidFill>
                <a:latin typeface="Arial"/>
                <a:cs typeface="Arial"/>
              </a:rPr>
              <a:t>dependent</a:t>
            </a:r>
            <a:r>
              <a:rPr sz="2800" b="1" spc="-65" dirty="0">
                <a:solidFill>
                  <a:srgbClr val="464646"/>
                </a:solidFill>
                <a:latin typeface="Arial"/>
                <a:cs typeface="Arial"/>
              </a:rPr>
              <a:t> </a:t>
            </a:r>
            <a:r>
              <a:rPr sz="2800" b="1" spc="-5" dirty="0">
                <a:solidFill>
                  <a:srgbClr val="464646"/>
                </a:solidFill>
                <a:latin typeface="Arial"/>
                <a:cs typeface="Arial"/>
              </a:rPr>
              <a:t>variables</a:t>
            </a:r>
            <a:r>
              <a:rPr sz="2800" b="1" spc="-5" dirty="0" smtClean="0">
                <a:solidFill>
                  <a:srgbClr val="464646"/>
                </a:solidFill>
                <a:latin typeface="Arial"/>
                <a:cs typeface="Arial"/>
              </a:rPr>
              <a:t>.</a:t>
            </a:r>
            <a:endParaRPr lang="en-US" sz="2800" b="1" spc="-5" dirty="0" smtClean="0">
              <a:solidFill>
                <a:srgbClr val="464646"/>
              </a:solidFill>
              <a:latin typeface="Arial"/>
              <a:cs typeface="Arial"/>
            </a:endParaRPr>
          </a:p>
          <a:p>
            <a:pPr marL="12700" marR="5080">
              <a:lnSpc>
                <a:spcPct val="100000"/>
              </a:lnSpc>
              <a:spcBef>
                <a:spcPts val="770"/>
              </a:spcBef>
            </a:pPr>
            <a:r>
              <a:rPr lang="en-US" sz="2800" b="1" spc="-5" dirty="0" smtClean="0">
                <a:solidFill>
                  <a:srgbClr val="464646"/>
                </a:solidFill>
                <a:latin typeface="Arial"/>
                <a:cs typeface="Arial"/>
              </a:rPr>
              <a:t>Moderating variables modify or affect the cause and effect relationship</a:t>
            </a:r>
            <a:r>
              <a:rPr lang="en-US" sz="3200" b="1" spc="-5" dirty="0" smtClean="0">
                <a:solidFill>
                  <a:srgbClr val="464646"/>
                </a:solidFill>
                <a:latin typeface="Arial"/>
                <a:cs typeface="Arial"/>
              </a:rPr>
              <a:t>.</a:t>
            </a:r>
          </a:p>
          <a:p>
            <a:pPr marL="12700" marR="5080">
              <a:lnSpc>
                <a:spcPct val="100000"/>
              </a:lnSpc>
              <a:spcBef>
                <a:spcPts val="770"/>
              </a:spcBef>
            </a:pPr>
            <a:r>
              <a:rPr lang="en-US" sz="2400" b="1" spc="-5" dirty="0" smtClean="0">
                <a:solidFill>
                  <a:srgbClr val="464646"/>
                </a:solidFill>
                <a:latin typeface="Arial"/>
                <a:cs typeface="Arial"/>
              </a:rPr>
              <a:t>Let us say that 10% increase in advertisement would increase sales by 10%. There may be another variable which may alter the strength of causal relationship say incentives or rewards for achieving certain sales target. This may boost the sales to 25%. If incentives are withdrawn, the growth in sales may come down to original level of 10%. In this example reward or incentives can be considered as moderating variable.</a:t>
            </a:r>
            <a:endParaRPr sz="2400" dirty="0">
              <a:latin typeface="Arial"/>
              <a:cs typeface="Arial"/>
            </a:endParaRPr>
          </a:p>
        </p:txBody>
      </p:sp>
      <p:sp>
        <p:nvSpPr>
          <p:cNvPr id="3" name="object 3"/>
          <p:cNvSpPr txBox="1">
            <a:spLocks noGrp="1"/>
          </p:cNvSpPr>
          <p:nvPr>
            <p:ph type="sldNum" sz="quarter" idx="12"/>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71</a:t>
            </a:fld>
            <a:endParaRPr spc="-5"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a:buNone/>
            </a:pPr>
            <a:r>
              <a:rPr lang="en-US" b="1" dirty="0" smtClean="0">
                <a:solidFill>
                  <a:schemeClr val="tx2">
                    <a:lumMod val="75000"/>
                  </a:schemeClr>
                </a:solidFill>
              </a:rPr>
              <a:t>Intervening variable:</a:t>
            </a:r>
          </a:p>
          <a:p>
            <a:pPr>
              <a:buNone/>
            </a:pPr>
            <a:r>
              <a:rPr lang="en-US" dirty="0" smtClean="0"/>
              <a:t>A factor which theoretically affects the observation or results but cannot be seen, measured, or manipulated.</a:t>
            </a:r>
          </a:p>
          <a:p>
            <a:pPr>
              <a:buNone/>
            </a:pPr>
            <a:r>
              <a:rPr lang="en-US" dirty="0" smtClean="0"/>
              <a:t>A good speaker can increase understanding of students on a particular topic. Here good speaker is independent variable while understanding is dependent variable. There is cause and effect relation, the better the speaker the better the understanding. Good environments like air-conditioned room, sound-proof lecture hall and good lights can act as moderating variables.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b="1" dirty="0" smtClean="0">
                <a:solidFill>
                  <a:schemeClr val="tx2">
                    <a:lumMod val="75000"/>
                  </a:schemeClr>
                </a:solidFill>
              </a:rPr>
              <a:t>Extraneous variables</a:t>
            </a:r>
          </a:p>
          <a:p>
            <a:pPr>
              <a:buNone/>
            </a:pPr>
            <a:r>
              <a:rPr lang="en-US" b="1" dirty="0" smtClean="0">
                <a:solidFill>
                  <a:schemeClr val="tx2">
                    <a:lumMod val="75000"/>
                  </a:schemeClr>
                </a:solidFill>
              </a:rPr>
              <a:t>These are variables which are outside or external to </a:t>
            </a:r>
            <a:r>
              <a:rPr lang="en-US" b="1" smtClean="0">
                <a:solidFill>
                  <a:schemeClr val="tx2">
                    <a:lumMod val="75000"/>
                  </a:schemeClr>
                </a:solidFill>
              </a:rPr>
              <a:t>the situation.</a:t>
            </a:r>
            <a:endParaRPr lang="en-US" b="1" dirty="0">
              <a:solidFill>
                <a:schemeClr val="tx2">
                  <a:lumMod val="7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and concepts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construct is a concept that is not directly observable. It does not have a direct reference in the real world. A construct is  more abstract or general than concepts.</a:t>
            </a:r>
          </a:p>
          <a:p>
            <a:r>
              <a:rPr lang="en-US" dirty="0" smtClean="0"/>
              <a:t>  concepts are components of construct that are concrete and measurable.</a:t>
            </a:r>
          </a:p>
          <a:p>
            <a:r>
              <a:rPr lang="en-US" dirty="0" smtClean="0"/>
              <a:t>A construct is based on concepts. concepts are the basic units of theory building.</a:t>
            </a:r>
          </a:p>
          <a:p>
            <a:r>
              <a:rPr lang="en-US" dirty="0" smtClean="0"/>
              <a:t>Scientists have evolved scales to measure physical characteristics. Psychologists have scales evolved to measure abstract characteristics.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Job competence is a construct. Its  components or concepts are knowledge, skills and attitude.</a:t>
            </a:r>
          </a:p>
          <a:p>
            <a:r>
              <a:rPr lang="en-US" dirty="0" smtClean="0"/>
              <a:t>Likewise mental ability can also be considered as a construct. Its components or  concepts consist of memory, analytical ability and logical power.</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Operational definition of concept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times ,it is possible  to operationally define a concept to make it measurable.</a:t>
            </a:r>
          </a:p>
          <a:p>
            <a:r>
              <a:rPr lang="en-US" dirty="0" err="1" smtClean="0"/>
              <a:t>E.g</a:t>
            </a:r>
            <a:r>
              <a:rPr lang="en-US" dirty="0" smtClean="0"/>
              <a:t>- Affluence of an individual is a concept. Income can be considered as a variable to measure affluence or prosperity, its operational definition is ‘annual income’.</a:t>
            </a:r>
          </a:p>
          <a:p>
            <a:r>
              <a:rPr lang="en-US" dirty="0" smtClean="0"/>
              <a:t> conceptual definition conveys the meaning we attach to the concept. It is the dictionary definition. Each concept has variety of meanings. It is the duty of researcher to decide what the concept is meant.</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8183880" cy="685800"/>
          </a:xfrm>
        </p:spPr>
        <p:txBody>
          <a:bodyPr>
            <a:noAutofit/>
          </a:bodyPr>
          <a:lstStyle/>
          <a:p>
            <a:r>
              <a:rPr lang="en-US" sz="2800" dirty="0" smtClean="0">
                <a:solidFill>
                  <a:schemeClr val="tx1"/>
                </a:solidFill>
              </a:rPr>
              <a:t>propositions</a:t>
            </a:r>
            <a:endParaRPr lang="en-US" sz="2800" dirty="0">
              <a:solidFill>
                <a:schemeClr val="tx1"/>
              </a:solidFill>
            </a:endParaRPr>
          </a:p>
        </p:txBody>
      </p:sp>
      <p:sp>
        <p:nvSpPr>
          <p:cNvPr id="3" name="Content Placeholder 2"/>
          <p:cNvSpPr>
            <a:spLocks noGrp="1"/>
          </p:cNvSpPr>
          <p:nvPr>
            <p:ph idx="1"/>
          </p:nvPr>
        </p:nvSpPr>
        <p:spPr>
          <a:xfrm>
            <a:off x="502920" y="457200"/>
            <a:ext cx="8183880" cy="5334000"/>
          </a:xfrm>
        </p:spPr>
        <p:txBody>
          <a:bodyPr>
            <a:noAutofit/>
          </a:bodyPr>
          <a:lstStyle/>
          <a:p>
            <a:pPr>
              <a:buNone/>
            </a:pPr>
            <a:endParaRPr lang="en-US" sz="2400" dirty="0" smtClean="0"/>
          </a:p>
          <a:p>
            <a:r>
              <a:rPr lang="en-US" sz="2400" dirty="0" smtClean="0"/>
              <a:t>A proposition is a statement about observable phenomena that may be judged as true or false. These are statements related with the relationship among concepts. Theories are composed of propositions, which are statements about the relationships among elements, concepts, or attributes of one or more concepts. A proposition explains the logical connection among certain concepts by stating universal connection between concepts.</a:t>
            </a:r>
          </a:p>
          <a:p>
            <a:r>
              <a:rPr lang="en-US" sz="2400" dirty="0" smtClean="0"/>
              <a:t> A proposition is a declarative or broad statement of a concept. Basically, a proposition is a narration of a concept</a:t>
            </a:r>
            <a:endParaRPr 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Operational definition</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Operational definition</a:t>
            </a:r>
            <a:r>
              <a:rPr lang="en-US" dirty="0" smtClean="0"/>
              <a:t>: is the definition of a variable  in terms of the </a:t>
            </a:r>
            <a:r>
              <a:rPr lang="en-US" b="1" dirty="0" smtClean="0"/>
              <a:t>actual procedures used by </a:t>
            </a:r>
            <a:r>
              <a:rPr lang="en-US" dirty="0" smtClean="0"/>
              <a:t>the researcher to measure and/or manipulate it.</a:t>
            </a:r>
          </a:p>
          <a:p>
            <a:r>
              <a:rPr lang="en-US" dirty="0" smtClean="0"/>
              <a:t>Similar to a ‘recipe’, operational definitions specify exactly how to measure and/or manipulate the variables in a study.</a:t>
            </a:r>
          </a:p>
          <a:p>
            <a:r>
              <a:rPr lang="en-US" dirty="0" smtClean="0"/>
              <a:t>Good operational definitions define procedures </a:t>
            </a:r>
            <a:r>
              <a:rPr lang="en-US" b="1" dirty="0" smtClean="0"/>
              <a:t>precisely</a:t>
            </a:r>
            <a:r>
              <a:rPr lang="en-US" dirty="0" smtClean="0"/>
              <a:t> so that other researchers can </a:t>
            </a:r>
            <a:r>
              <a:rPr lang="en-US" b="1" dirty="0" smtClean="0"/>
              <a:t>replicate</a:t>
            </a:r>
            <a:r>
              <a:rPr lang="en-US" dirty="0" smtClean="0"/>
              <a:t> the study.</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5112" y="1046988"/>
            <a:ext cx="8628888" cy="1828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147060" y="3398520"/>
            <a:ext cx="2049780" cy="5410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629911" y="3398520"/>
            <a:ext cx="1365503" cy="54102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419094" y="2938094"/>
            <a:ext cx="2308860" cy="574675"/>
          </a:xfrm>
          <a:prstGeom prst="rect">
            <a:avLst/>
          </a:prstGeom>
        </p:spPr>
        <p:txBody>
          <a:bodyPr vert="horz" wrap="square" lIns="0" tIns="12700" rIns="0" bIns="0" rtlCol="0">
            <a:spAutoFit/>
          </a:bodyPr>
          <a:lstStyle/>
          <a:p>
            <a:pPr marL="12700">
              <a:lnSpc>
                <a:spcPct val="100000"/>
              </a:lnSpc>
              <a:spcBef>
                <a:spcPts val="100"/>
              </a:spcBef>
            </a:pPr>
            <a:r>
              <a:rPr sz="3600" b="0" spc="-40" dirty="0">
                <a:latin typeface="Trebuchet MS"/>
                <a:cs typeface="Trebuchet MS"/>
              </a:rPr>
              <a:t>THANK</a:t>
            </a:r>
            <a:r>
              <a:rPr sz="3600" b="0" spc="-245" dirty="0">
                <a:latin typeface="Trebuchet MS"/>
                <a:cs typeface="Trebuchet MS"/>
              </a:rPr>
              <a:t> </a:t>
            </a:r>
            <a:r>
              <a:rPr sz="3600" b="0" spc="-175" dirty="0">
                <a:latin typeface="Trebuchet MS"/>
                <a:cs typeface="Trebuchet MS"/>
              </a:rPr>
              <a:t>YOU</a:t>
            </a:r>
            <a:endParaRPr sz="3600">
              <a:latin typeface="Trebuchet MS"/>
              <a:cs typeface="Trebuchet MS"/>
            </a:endParaRPr>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79</a:t>
            </a:fld>
            <a:endParaRPr spc="-5"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7.Expertise is required in research because skill is required to enquire and gather data, and to understand and analyze data.</a:t>
            </a:r>
          </a:p>
          <a:p>
            <a:pPr>
              <a:buNone/>
            </a:pPr>
            <a:r>
              <a:rPr lang="en-US" dirty="0" smtClean="0"/>
              <a:t>8.Patience is required for conducting research.</a:t>
            </a:r>
          </a:p>
          <a:p>
            <a:pPr>
              <a:buNone/>
            </a:pPr>
            <a:r>
              <a:rPr lang="en-US" dirty="0" smtClean="0"/>
              <a:t>9.Research  should be carefully recorded and reported.</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62600"/>
            <a:ext cx="8183880" cy="472440"/>
          </a:xfrm>
        </p:spPr>
        <p:txBody>
          <a:bodyPr>
            <a:normAutofit fontScale="90000"/>
          </a:bodyPr>
          <a:lstStyle/>
          <a:p>
            <a:endParaRPr lang="en-US" dirty="0"/>
          </a:p>
        </p:txBody>
      </p:sp>
      <p:sp>
        <p:nvSpPr>
          <p:cNvPr id="3" name="Content Placeholder 2"/>
          <p:cNvSpPr>
            <a:spLocks noGrp="1"/>
          </p:cNvSpPr>
          <p:nvPr>
            <p:ph idx="1"/>
          </p:nvPr>
        </p:nvSpPr>
        <p:spPr>
          <a:xfrm>
            <a:off x="502920" y="530352"/>
            <a:ext cx="8183880" cy="4879848"/>
          </a:xfrm>
        </p:spPr>
        <p:txBody>
          <a:bodyPr>
            <a:normAutofit/>
          </a:bodyPr>
          <a:lstStyle/>
          <a:p>
            <a:pPr>
              <a:buNone/>
            </a:pPr>
            <a:r>
              <a:rPr lang="en-US" dirty="0" smtClean="0"/>
              <a:t>Research is a wide field and has many branches like agricultural  research, and physiological research, likewise, business research is an important sub-sector of research and covers market research, financial research and human resource research.</a:t>
            </a:r>
          </a:p>
          <a:p>
            <a:pPr>
              <a:buNone/>
            </a:pPr>
            <a:r>
              <a:rPr lang="en-US" b="1" dirty="0" smtClean="0"/>
              <a:t>Business research is any type of research used to identify investment opportunities or start of a business or succeeding improvement</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2820</TotalTime>
  <Words>4847</Words>
  <Application>Microsoft Office PowerPoint</Application>
  <PresentationFormat>On-screen Show (4:3)</PresentationFormat>
  <Paragraphs>520</Paragraphs>
  <Slides>79</Slides>
  <Notes>0</Notes>
  <HiddenSlides>0</HiddenSlides>
  <MMClips>0</MMClips>
  <ScaleCrop>false</ScaleCrop>
  <HeadingPairs>
    <vt:vector size="6" baseType="variant">
      <vt:variant>
        <vt:lpstr>Theme</vt:lpstr>
      </vt:variant>
      <vt:variant>
        <vt:i4>1</vt:i4>
      </vt:variant>
      <vt:variant>
        <vt:lpstr>Slide Titles</vt:lpstr>
      </vt:variant>
      <vt:variant>
        <vt:i4>79</vt:i4>
      </vt:variant>
      <vt:variant>
        <vt:lpstr>Custom Shows</vt:lpstr>
      </vt:variant>
      <vt:variant>
        <vt:i4>1</vt:i4>
      </vt:variant>
    </vt:vector>
  </HeadingPairs>
  <TitlesOfParts>
    <vt:vector size="81" baseType="lpstr">
      <vt:lpstr>Office Theme</vt:lpstr>
      <vt:lpstr>Business Research Methods</vt:lpstr>
      <vt:lpstr>PowerPoint Presentation</vt:lpstr>
      <vt:lpstr>PowerPoint Presentation</vt:lpstr>
      <vt:lpstr>PowerPoint Presentation</vt:lpstr>
      <vt:lpstr>Meaning of  research</vt:lpstr>
      <vt:lpstr>Definition of Research</vt:lpstr>
      <vt:lpstr>Features of research</vt:lpstr>
      <vt:lpstr>PowerPoint Presentation</vt:lpstr>
      <vt:lpstr>PowerPoint Presentation</vt:lpstr>
      <vt:lpstr>BUSINESS RESEARCH</vt:lpstr>
      <vt:lpstr>DEFINITION OF BUSINESS RESEARCH</vt:lpstr>
      <vt:lpstr>PowerPoint Presentation</vt:lpstr>
      <vt:lpstr>Features of Business Research</vt:lpstr>
      <vt:lpstr>ROLE OF BUSINESS RESEARCH  IN DECISION MAKING</vt:lpstr>
      <vt:lpstr>PowerPoint Presentation</vt:lpstr>
      <vt:lpstr>TYPES OF BUSINESS RESEARCH/ Business Research Methods </vt:lpstr>
      <vt:lpstr>PowerPoint Presentation</vt:lpstr>
      <vt:lpstr>PowerPoint Presentation</vt:lpstr>
      <vt:lpstr>PowerPoint Presentation</vt:lpstr>
      <vt:lpstr>PowerPoint Presentation</vt:lpstr>
      <vt:lpstr>PowerPoint Presentation</vt:lpstr>
      <vt:lpstr>Fundamental research/pure research/basic research</vt:lpstr>
      <vt:lpstr>Qualities of a researcher</vt:lpstr>
      <vt:lpstr>PowerPoint Presentation</vt:lpstr>
      <vt:lpstr>2 SPECIFIC QUALITIES</vt:lpstr>
      <vt:lpstr>Problems in Business research</vt:lpstr>
      <vt:lpstr>Subjectivity and objectivity in research</vt:lpstr>
      <vt:lpstr>PowerPoint Presentation</vt:lpstr>
      <vt:lpstr>PowerPoint Presentation</vt:lpstr>
      <vt:lpstr>PowerPoint Presentation</vt:lpstr>
      <vt:lpstr>Examples of Applied Research</vt:lpstr>
      <vt:lpstr>Examples of Basic Research</vt:lpstr>
      <vt:lpstr>PowerPoint Presentation</vt:lpstr>
      <vt:lpstr>PowerPoint Presentation</vt:lpstr>
      <vt:lpstr>Some other types of research</vt:lpstr>
      <vt:lpstr>Exploratory Research</vt:lpstr>
      <vt:lpstr>Creative research</vt:lpstr>
      <vt:lpstr>Historical research</vt:lpstr>
      <vt:lpstr>EXPOST FACTO RESEARCH</vt:lpstr>
      <vt:lpstr>Diagnostic research</vt:lpstr>
      <vt:lpstr>Longitudinal research</vt:lpstr>
      <vt:lpstr>Simulation research</vt:lpstr>
      <vt:lpstr>Action research</vt:lpstr>
      <vt:lpstr>PowerPoint Presentation</vt:lpstr>
      <vt:lpstr>Lack of   scientific training</vt:lpstr>
      <vt:lpstr>PowerPoint Presentation</vt:lpstr>
      <vt:lpstr>PowerPoint Presentation</vt:lpstr>
      <vt:lpstr>Theory building</vt:lpstr>
      <vt:lpstr>DEDUCTION</vt:lpstr>
      <vt:lpstr> The Process of Deduction</vt:lpstr>
      <vt:lpstr>INDUCTION</vt:lpstr>
      <vt:lpstr>Retroduction</vt:lpstr>
      <vt:lpstr>Research process</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VARIABLES:</vt:lpstr>
      <vt:lpstr>PowerPoint Presentation</vt:lpstr>
      <vt:lpstr>TYPES OF VARIABLES :</vt:lpstr>
      <vt:lpstr>PowerPoint Presentation</vt:lpstr>
      <vt:lpstr>PowerPoint Presentation</vt:lpstr>
      <vt:lpstr>PowerPoint Presentation</vt:lpstr>
      <vt:lpstr>PowerPoint Presentation</vt:lpstr>
      <vt:lpstr>Construct and concepts </vt:lpstr>
      <vt:lpstr>PowerPoint Presentation</vt:lpstr>
      <vt:lpstr>Operational definition of concept</vt:lpstr>
      <vt:lpstr>propositions</vt:lpstr>
      <vt:lpstr>Operational definition</vt:lpstr>
      <vt:lpstr>THANK YOU</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Research Methods</dc:title>
  <dc:creator>user</dc:creator>
  <cp:lastModifiedBy>Windows User</cp:lastModifiedBy>
  <cp:revision>308</cp:revision>
  <dcterms:created xsi:type="dcterms:W3CDTF">2018-06-19T05:24:57Z</dcterms:created>
  <dcterms:modified xsi:type="dcterms:W3CDTF">2024-09-26T07:54:35Z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2015-05-27T00:00:00Z</vt:filetime>
  </property>
  <property fmtid="{D5CDD505-2E9C-101B-9397-08002B2CF9AE}" pid="3" name="Creator">
    <vt:lpwstr>Microsoft® PowerPoint® 2013</vt:lpwstr>
  </property>
  <property fmtid="{D5CDD505-2E9C-101B-9397-08002B2CF9AE}" pid="4" name="LastSaved">
    <vt:filetime>2018-06-19T00:00:00Z</vt:filetime>
  </property>
</Properties>
</file>