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348" r:id="rId2"/>
    <p:sldId id="347" r:id="rId3"/>
    <p:sldId id="351" r:id="rId4"/>
    <p:sldId id="350" r:id="rId5"/>
    <p:sldId id="259" r:id="rId6"/>
    <p:sldId id="340" r:id="rId7"/>
    <p:sldId id="264" r:id="rId8"/>
    <p:sldId id="265" r:id="rId9"/>
    <p:sldId id="266" r:id="rId10"/>
    <p:sldId id="267" r:id="rId11"/>
    <p:sldId id="268" r:id="rId12"/>
    <p:sldId id="343" r:id="rId13"/>
    <p:sldId id="341" r:id="rId14"/>
    <p:sldId id="342" r:id="rId15"/>
    <p:sldId id="270" r:id="rId16"/>
    <p:sldId id="271" r:id="rId17"/>
    <p:sldId id="344" r:id="rId18"/>
    <p:sldId id="345" r:id="rId19"/>
    <p:sldId id="275" r:id="rId20"/>
    <p:sldId id="276" r:id="rId21"/>
    <p:sldId id="277" r:id="rId22"/>
    <p:sldId id="317" r:id="rId23"/>
    <p:sldId id="318" r:id="rId24"/>
    <p:sldId id="319" r:id="rId25"/>
    <p:sldId id="320" r:id="rId26"/>
    <p:sldId id="321" r:id="rId2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9/8/2020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9/8/2020</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9/8/2020</a:t>
            </a:fld>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9/8/2020</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9/8/2020</a:t>
            </a:fld>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9/8/2020</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9/8/2020</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1.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png"/><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 Id="rId9" Type="http://schemas.openxmlformats.org/officeDocument/2006/relationships/image" Target="../media/image34.png"/></Relationships>
</file>

<file path=ppt/slides/_rels/slide1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35.png"/><Relationship Id="rId1" Type="http://schemas.openxmlformats.org/officeDocument/2006/relationships/slideLayout" Target="../slideLayouts/slideLayout7.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 Id="rId9" Type="http://schemas.openxmlformats.org/officeDocument/2006/relationships/image" Target="../media/image4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7.xml"/><Relationship Id="rId6" Type="http://schemas.openxmlformats.org/officeDocument/2006/relationships/image" Target="../media/image48.png"/><Relationship Id="rId5" Type="http://schemas.openxmlformats.org/officeDocument/2006/relationships/image" Target="../media/image47.png"/><Relationship Id="rId4" Type="http://schemas.openxmlformats.org/officeDocument/2006/relationships/image" Target="../media/image4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9.png"/><Relationship Id="rId1" Type="http://schemas.openxmlformats.org/officeDocument/2006/relationships/slideLayout" Target="../slideLayouts/slideLayout7.xml"/><Relationship Id="rId6" Type="http://schemas.openxmlformats.org/officeDocument/2006/relationships/image" Target="../media/image52.png"/><Relationship Id="rId5" Type="http://schemas.openxmlformats.org/officeDocument/2006/relationships/image" Target="../media/image51.png"/><Relationship Id="rId4" Type="http://schemas.openxmlformats.org/officeDocument/2006/relationships/image" Target="../media/image5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44.png"/><Relationship Id="rId7" Type="http://schemas.openxmlformats.org/officeDocument/2006/relationships/image" Target="../media/image56.png"/><Relationship Id="rId2" Type="http://schemas.openxmlformats.org/officeDocument/2006/relationships/image" Target="../media/image53.png"/><Relationship Id="rId1" Type="http://schemas.openxmlformats.org/officeDocument/2006/relationships/slideLayout" Target="../slideLayouts/slideLayout2.xml"/><Relationship Id="rId6" Type="http://schemas.openxmlformats.org/officeDocument/2006/relationships/image" Target="../media/image55.png"/><Relationship Id="rId11" Type="http://schemas.openxmlformats.org/officeDocument/2006/relationships/image" Target="../media/image59.jpeg"/><Relationship Id="rId5" Type="http://schemas.openxmlformats.org/officeDocument/2006/relationships/image" Target="../media/image54.png"/><Relationship Id="rId10" Type="http://schemas.openxmlformats.org/officeDocument/2006/relationships/image" Target="../media/image58.png"/><Relationship Id="rId4" Type="http://schemas.openxmlformats.org/officeDocument/2006/relationships/image" Target="../media/image48.png"/><Relationship Id="rId9" Type="http://schemas.openxmlformats.org/officeDocument/2006/relationships/image" Target="../media/image57.png"/></Relationships>
</file>

<file path=ppt/slides/_rels/slide23.xml.rels><?xml version="1.0" encoding="UTF-8" standalone="yes"?>
<Relationships xmlns="http://schemas.openxmlformats.org/package/2006/relationships"><Relationship Id="rId8" Type="http://schemas.openxmlformats.org/officeDocument/2006/relationships/image" Target="../media/image63.png"/><Relationship Id="rId3" Type="http://schemas.openxmlformats.org/officeDocument/2006/relationships/image" Target="../media/image41.png"/><Relationship Id="rId7" Type="http://schemas.openxmlformats.org/officeDocument/2006/relationships/image" Target="../media/image37.png"/><Relationship Id="rId2" Type="http://schemas.openxmlformats.org/officeDocument/2006/relationships/image" Target="../media/image60.png"/><Relationship Id="rId1" Type="http://schemas.openxmlformats.org/officeDocument/2006/relationships/slideLayout" Target="../slideLayouts/slideLayout7.xml"/><Relationship Id="rId6" Type="http://schemas.openxmlformats.org/officeDocument/2006/relationships/image" Target="../media/image40.png"/><Relationship Id="rId5" Type="http://schemas.openxmlformats.org/officeDocument/2006/relationships/image" Target="../media/image62.png"/><Relationship Id="rId4" Type="http://schemas.openxmlformats.org/officeDocument/2006/relationships/image" Target="../media/image61.png"/><Relationship Id="rId9" Type="http://schemas.openxmlformats.org/officeDocument/2006/relationships/image" Target="../media/image64.png"/></Relationships>
</file>

<file path=ppt/slides/_rels/slide24.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image" Target="../media/image65.png"/><Relationship Id="rId1" Type="http://schemas.openxmlformats.org/officeDocument/2006/relationships/slideLayout" Target="../slideLayouts/slideLayout7.xml"/><Relationship Id="rId6" Type="http://schemas.openxmlformats.org/officeDocument/2006/relationships/image" Target="../media/image69.png"/><Relationship Id="rId5" Type="http://schemas.openxmlformats.org/officeDocument/2006/relationships/image" Target="../media/image68.png"/><Relationship Id="rId4" Type="http://schemas.openxmlformats.org/officeDocument/2006/relationships/image" Target="../media/image67.png"/></Relationships>
</file>

<file path=ppt/slides/_rels/slide25.xml.rels><?xml version="1.0" encoding="UTF-8" standalone="yes"?>
<Relationships xmlns="http://schemas.openxmlformats.org/package/2006/relationships"><Relationship Id="rId8" Type="http://schemas.openxmlformats.org/officeDocument/2006/relationships/image" Target="../media/image76.png"/><Relationship Id="rId3" Type="http://schemas.openxmlformats.org/officeDocument/2006/relationships/image" Target="../media/image71.png"/><Relationship Id="rId7" Type="http://schemas.openxmlformats.org/officeDocument/2006/relationships/image" Target="../media/image75.png"/><Relationship Id="rId2" Type="http://schemas.openxmlformats.org/officeDocument/2006/relationships/image" Target="../media/image70.png"/><Relationship Id="rId1" Type="http://schemas.openxmlformats.org/officeDocument/2006/relationships/slideLayout" Target="../slideLayouts/slideLayout7.xml"/><Relationship Id="rId6" Type="http://schemas.openxmlformats.org/officeDocument/2006/relationships/image" Target="../media/image74.png"/><Relationship Id="rId5" Type="http://schemas.openxmlformats.org/officeDocument/2006/relationships/image" Target="../media/image73.png"/><Relationship Id="rId4" Type="http://schemas.openxmlformats.org/officeDocument/2006/relationships/image" Target="../media/image7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png"/></Relationships>
</file>

<file path=ppt/slides/_rels/slide9.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59162"/>
          </a:xfrm>
        </p:spPr>
        <p:txBody>
          <a:bodyPr>
            <a:noAutofit/>
          </a:bodyPr>
          <a:lstStyle/>
          <a:p>
            <a:r>
              <a:rPr lang="en-US" sz="4800" b="1" dirty="0" smtClean="0"/>
              <a:t/>
            </a:r>
            <a:br>
              <a:rPr lang="en-US" sz="4800" b="1" dirty="0" smtClean="0"/>
            </a:br>
            <a:r>
              <a:rPr lang="en-US" sz="4800" b="1" dirty="0" smtClean="0"/>
              <a:t>Exploratory Research Design</a:t>
            </a:r>
            <a:endParaRPr lang="en-US" sz="4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5711" y="1000125"/>
            <a:ext cx="376643" cy="36347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826541" y="1277492"/>
            <a:ext cx="86702" cy="86994"/>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535711" y="1000125"/>
            <a:ext cx="230504" cy="351790"/>
          </a:xfrm>
          <a:custGeom>
            <a:avLst/>
            <a:gdLst/>
            <a:ahLst/>
            <a:cxnLst/>
            <a:rect l="l" t="t" r="r" b="b"/>
            <a:pathLst>
              <a:path w="230504" h="351790">
                <a:moveTo>
                  <a:pt x="96710" y="0"/>
                </a:moveTo>
                <a:lnTo>
                  <a:pt x="144008" y="6016"/>
                </a:lnTo>
                <a:lnTo>
                  <a:pt x="179743" y="24129"/>
                </a:lnTo>
                <a:lnTo>
                  <a:pt x="207830" y="70921"/>
                </a:lnTo>
                <a:lnTo>
                  <a:pt x="209702" y="91186"/>
                </a:lnTo>
                <a:lnTo>
                  <a:pt x="207299" y="112115"/>
                </a:lnTo>
                <a:lnTo>
                  <a:pt x="200091" y="135461"/>
                </a:lnTo>
                <a:lnTo>
                  <a:pt x="188078" y="161212"/>
                </a:lnTo>
                <a:lnTo>
                  <a:pt x="171259" y="189357"/>
                </a:lnTo>
                <a:lnTo>
                  <a:pt x="100482" y="297179"/>
                </a:lnTo>
                <a:lnTo>
                  <a:pt x="230225" y="297179"/>
                </a:lnTo>
                <a:lnTo>
                  <a:pt x="230225" y="351663"/>
                </a:lnTo>
                <a:lnTo>
                  <a:pt x="3771" y="351663"/>
                </a:lnTo>
                <a:lnTo>
                  <a:pt x="3771" y="333755"/>
                </a:lnTo>
                <a:lnTo>
                  <a:pt x="113220" y="172592"/>
                </a:lnTo>
                <a:lnTo>
                  <a:pt x="127570" y="149371"/>
                </a:lnTo>
                <a:lnTo>
                  <a:pt x="137817" y="128079"/>
                </a:lnTo>
                <a:lnTo>
                  <a:pt x="143963" y="108692"/>
                </a:lnTo>
                <a:lnTo>
                  <a:pt x="146011" y="91186"/>
                </a:lnTo>
                <a:lnTo>
                  <a:pt x="143078" y="74090"/>
                </a:lnTo>
                <a:lnTo>
                  <a:pt x="134277" y="61864"/>
                </a:lnTo>
                <a:lnTo>
                  <a:pt x="119608" y="54520"/>
                </a:lnTo>
                <a:lnTo>
                  <a:pt x="99072" y="52070"/>
                </a:lnTo>
                <a:lnTo>
                  <a:pt x="82015" y="54449"/>
                </a:lnTo>
                <a:lnTo>
                  <a:pt x="66697" y="61579"/>
                </a:lnTo>
                <a:lnTo>
                  <a:pt x="53116" y="73447"/>
                </a:lnTo>
                <a:lnTo>
                  <a:pt x="41275" y="90042"/>
                </a:lnTo>
                <a:lnTo>
                  <a:pt x="0" y="57530"/>
                </a:lnTo>
                <a:lnTo>
                  <a:pt x="26294" y="25098"/>
                </a:lnTo>
                <a:lnTo>
                  <a:pt x="66254" y="4095"/>
                </a:lnTo>
                <a:lnTo>
                  <a:pt x="81137" y="1023"/>
                </a:lnTo>
                <a:lnTo>
                  <a:pt x="96710" y="0"/>
                </a:lnTo>
                <a:close/>
              </a:path>
            </a:pathLst>
          </a:custGeom>
          <a:ln w="3175">
            <a:solidFill>
              <a:srgbClr val="58134A"/>
            </a:solidFill>
          </a:ln>
        </p:spPr>
        <p:txBody>
          <a:bodyPr wrap="square" lIns="0" tIns="0" rIns="0" bIns="0" rtlCol="0"/>
          <a:lstStyle/>
          <a:p>
            <a:endParaRPr/>
          </a:p>
        </p:txBody>
      </p:sp>
      <p:sp>
        <p:nvSpPr>
          <p:cNvPr id="5" name="object 5"/>
          <p:cNvSpPr/>
          <p:nvPr/>
        </p:nvSpPr>
        <p:spPr>
          <a:xfrm>
            <a:off x="1436242" y="1000125"/>
            <a:ext cx="6064377" cy="357504"/>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6168771" y="1107186"/>
            <a:ext cx="83185" cy="127635"/>
          </a:xfrm>
          <a:custGeom>
            <a:avLst/>
            <a:gdLst/>
            <a:ahLst/>
            <a:cxnLst/>
            <a:rect l="l" t="t" r="r" b="b"/>
            <a:pathLst>
              <a:path w="83185" h="127634">
                <a:moveTo>
                  <a:pt x="41528" y="0"/>
                </a:moveTo>
                <a:lnTo>
                  <a:pt x="0" y="127635"/>
                </a:lnTo>
                <a:lnTo>
                  <a:pt x="83057" y="127635"/>
                </a:lnTo>
                <a:lnTo>
                  <a:pt x="41528" y="0"/>
                </a:lnTo>
                <a:close/>
              </a:path>
            </a:pathLst>
          </a:custGeom>
          <a:ln w="3175">
            <a:solidFill>
              <a:srgbClr val="58134A"/>
            </a:solidFill>
          </a:ln>
        </p:spPr>
        <p:txBody>
          <a:bodyPr wrap="square" lIns="0" tIns="0" rIns="0" bIns="0" rtlCol="0"/>
          <a:lstStyle/>
          <a:p>
            <a:endParaRPr/>
          </a:p>
        </p:txBody>
      </p:sp>
      <p:sp>
        <p:nvSpPr>
          <p:cNvPr id="7" name="object 7"/>
          <p:cNvSpPr/>
          <p:nvPr/>
        </p:nvSpPr>
        <p:spPr>
          <a:xfrm>
            <a:off x="5539359" y="1107186"/>
            <a:ext cx="83185" cy="127635"/>
          </a:xfrm>
          <a:custGeom>
            <a:avLst/>
            <a:gdLst/>
            <a:ahLst/>
            <a:cxnLst/>
            <a:rect l="l" t="t" r="r" b="b"/>
            <a:pathLst>
              <a:path w="83185" h="127634">
                <a:moveTo>
                  <a:pt x="41528" y="0"/>
                </a:moveTo>
                <a:lnTo>
                  <a:pt x="0" y="127635"/>
                </a:lnTo>
                <a:lnTo>
                  <a:pt x="83057" y="127635"/>
                </a:lnTo>
                <a:lnTo>
                  <a:pt x="41528" y="0"/>
                </a:lnTo>
                <a:close/>
              </a:path>
            </a:pathLst>
          </a:custGeom>
          <a:ln w="3175">
            <a:solidFill>
              <a:srgbClr val="58134A"/>
            </a:solidFill>
          </a:ln>
        </p:spPr>
        <p:txBody>
          <a:bodyPr wrap="square" lIns="0" tIns="0" rIns="0" bIns="0" rtlCol="0"/>
          <a:lstStyle/>
          <a:p>
            <a:endParaRPr/>
          </a:p>
        </p:txBody>
      </p:sp>
      <p:sp>
        <p:nvSpPr>
          <p:cNvPr id="8" name="object 8"/>
          <p:cNvSpPr/>
          <p:nvPr/>
        </p:nvSpPr>
        <p:spPr>
          <a:xfrm>
            <a:off x="5141595" y="1107186"/>
            <a:ext cx="83185" cy="127635"/>
          </a:xfrm>
          <a:custGeom>
            <a:avLst/>
            <a:gdLst/>
            <a:ahLst/>
            <a:cxnLst/>
            <a:rect l="l" t="t" r="r" b="b"/>
            <a:pathLst>
              <a:path w="83185" h="127634">
                <a:moveTo>
                  <a:pt x="41528" y="0"/>
                </a:moveTo>
                <a:lnTo>
                  <a:pt x="0" y="127635"/>
                </a:lnTo>
                <a:lnTo>
                  <a:pt x="83057" y="127635"/>
                </a:lnTo>
                <a:lnTo>
                  <a:pt x="41528" y="0"/>
                </a:lnTo>
                <a:close/>
              </a:path>
            </a:pathLst>
          </a:custGeom>
          <a:ln w="3175">
            <a:solidFill>
              <a:srgbClr val="58134A"/>
            </a:solidFill>
          </a:ln>
        </p:spPr>
        <p:txBody>
          <a:bodyPr wrap="square" lIns="0" tIns="0" rIns="0" bIns="0" rtlCol="0"/>
          <a:lstStyle/>
          <a:p>
            <a:endParaRPr/>
          </a:p>
        </p:txBody>
      </p:sp>
      <p:sp>
        <p:nvSpPr>
          <p:cNvPr id="9" name="object 9"/>
          <p:cNvSpPr/>
          <p:nvPr/>
        </p:nvSpPr>
        <p:spPr>
          <a:xfrm>
            <a:off x="4631054" y="1107186"/>
            <a:ext cx="83185" cy="127635"/>
          </a:xfrm>
          <a:custGeom>
            <a:avLst/>
            <a:gdLst/>
            <a:ahLst/>
            <a:cxnLst/>
            <a:rect l="l" t="t" r="r" b="b"/>
            <a:pathLst>
              <a:path w="83185" h="127634">
                <a:moveTo>
                  <a:pt x="41529" y="0"/>
                </a:moveTo>
                <a:lnTo>
                  <a:pt x="0" y="127635"/>
                </a:lnTo>
                <a:lnTo>
                  <a:pt x="83058" y="127635"/>
                </a:lnTo>
                <a:lnTo>
                  <a:pt x="41529"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3318890" y="1107186"/>
            <a:ext cx="83185" cy="127635"/>
          </a:xfrm>
          <a:custGeom>
            <a:avLst/>
            <a:gdLst/>
            <a:ahLst/>
            <a:cxnLst/>
            <a:rect l="l" t="t" r="r" b="b"/>
            <a:pathLst>
              <a:path w="83185" h="127634">
                <a:moveTo>
                  <a:pt x="41529" y="0"/>
                </a:moveTo>
                <a:lnTo>
                  <a:pt x="0" y="127635"/>
                </a:lnTo>
                <a:lnTo>
                  <a:pt x="83058" y="127635"/>
                </a:lnTo>
                <a:lnTo>
                  <a:pt x="41529"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4305172" y="1057402"/>
            <a:ext cx="132841" cy="240791"/>
          </a:xfrm>
          <a:prstGeom prst="rect">
            <a:avLst/>
          </a:prstGeom>
          <a:blipFill>
            <a:blip r:embed="rId5" cstate="print"/>
            <a:stretch>
              <a:fillRect/>
            </a:stretch>
          </a:blipFill>
        </p:spPr>
        <p:txBody>
          <a:bodyPr wrap="square" lIns="0" tIns="0" rIns="0" bIns="0" rtlCol="0"/>
          <a:lstStyle/>
          <a:p>
            <a:endParaRPr/>
          </a:p>
        </p:txBody>
      </p:sp>
      <p:sp>
        <p:nvSpPr>
          <p:cNvPr id="12" name="object 12"/>
          <p:cNvSpPr/>
          <p:nvPr/>
        </p:nvSpPr>
        <p:spPr>
          <a:xfrm>
            <a:off x="2993008" y="1057402"/>
            <a:ext cx="132841" cy="240791"/>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3612515" y="1057275"/>
            <a:ext cx="101853" cy="100584"/>
          </a:xfrm>
          <a:prstGeom prst="rect">
            <a:avLst/>
          </a:prstGeom>
          <a:blipFill>
            <a:blip r:embed="rId6" cstate="print"/>
            <a:stretch>
              <a:fillRect/>
            </a:stretch>
          </a:blipFill>
        </p:spPr>
        <p:txBody>
          <a:bodyPr wrap="square" lIns="0" tIns="0" rIns="0" bIns="0" rtlCol="0"/>
          <a:lstStyle/>
          <a:p>
            <a:endParaRPr/>
          </a:p>
        </p:txBody>
      </p:sp>
      <p:sp>
        <p:nvSpPr>
          <p:cNvPr id="14" name="object 14"/>
          <p:cNvSpPr/>
          <p:nvPr/>
        </p:nvSpPr>
        <p:spPr>
          <a:xfrm>
            <a:off x="2315845" y="1053719"/>
            <a:ext cx="176402" cy="250316"/>
          </a:xfrm>
          <a:prstGeom prst="rect">
            <a:avLst/>
          </a:prstGeom>
          <a:blipFill>
            <a:blip r:embed="rId7" cstate="print"/>
            <a:stretch>
              <a:fillRect/>
            </a:stretch>
          </a:blipFill>
        </p:spPr>
        <p:txBody>
          <a:bodyPr wrap="square" lIns="0" tIns="0" rIns="0" bIns="0" rtlCol="0"/>
          <a:lstStyle/>
          <a:p>
            <a:endParaRPr/>
          </a:p>
        </p:txBody>
      </p:sp>
      <p:sp>
        <p:nvSpPr>
          <p:cNvPr id="15" name="object 15"/>
          <p:cNvSpPr/>
          <p:nvPr/>
        </p:nvSpPr>
        <p:spPr>
          <a:xfrm>
            <a:off x="7174992" y="1006221"/>
            <a:ext cx="61594" cy="346075"/>
          </a:xfrm>
          <a:custGeom>
            <a:avLst/>
            <a:gdLst/>
            <a:ahLst/>
            <a:cxnLst/>
            <a:rect l="l" t="t" r="r" b="b"/>
            <a:pathLst>
              <a:path w="61595" h="346075">
                <a:moveTo>
                  <a:pt x="0" y="0"/>
                </a:moveTo>
                <a:lnTo>
                  <a:pt x="61340" y="0"/>
                </a:lnTo>
                <a:lnTo>
                  <a:pt x="61340" y="345566"/>
                </a:lnTo>
                <a:lnTo>
                  <a:pt x="0" y="345566"/>
                </a:lnTo>
                <a:lnTo>
                  <a:pt x="0"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6597015" y="1006221"/>
            <a:ext cx="294005" cy="346075"/>
          </a:xfrm>
          <a:custGeom>
            <a:avLst/>
            <a:gdLst/>
            <a:ahLst/>
            <a:cxnLst/>
            <a:rect l="l" t="t" r="r" b="b"/>
            <a:pathLst>
              <a:path w="294004" h="346075">
                <a:moveTo>
                  <a:pt x="0" y="0"/>
                </a:moveTo>
                <a:lnTo>
                  <a:pt x="65150" y="0"/>
                </a:lnTo>
                <a:lnTo>
                  <a:pt x="146938" y="147446"/>
                </a:lnTo>
                <a:lnTo>
                  <a:pt x="229107" y="0"/>
                </a:lnTo>
                <a:lnTo>
                  <a:pt x="294004" y="0"/>
                </a:lnTo>
                <a:lnTo>
                  <a:pt x="177926" y="203834"/>
                </a:lnTo>
                <a:lnTo>
                  <a:pt x="177926" y="345566"/>
                </a:lnTo>
                <a:lnTo>
                  <a:pt x="116585" y="345566"/>
                </a:lnTo>
                <a:lnTo>
                  <a:pt x="116585" y="203834"/>
                </a:lnTo>
                <a:lnTo>
                  <a:pt x="0"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6399657" y="1006221"/>
            <a:ext cx="217804" cy="346075"/>
          </a:xfrm>
          <a:custGeom>
            <a:avLst/>
            <a:gdLst/>
            <a:ahLst/>
            <a:cxnLst/>
            <a:rect l="l" t="t" r="r" b="b"/>
            <a:pathLst>
              <a:path w="217804" h="346075">
                <a:moveTo>
                  <a:pt x="0" y="0"/>
                </a:moveTo>
                <a:lnTo>
                  <a:pt x="61340" y="0"/>
                </a:lnTo>
                <a:lnTo>
                  <a:pt x="61340" y="291083"/>
                </a:lnTo>
                <a:lnTo>
                  <a:pt x="217423" y="291083"/>
                </a:lnTo>
                <a:lnTo>
                  <a:pt x="217423" y="345566"/>
                </a:lnTo>
                <a:lnTo>
                  <a:pt x="0" y="345566"/>
                </a:lnTo>
                <a:lnTo>
                  <a:pt x="0"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5770245" y="1006221"/>
            <a:ext cx="252095" cy="350520"/>
          </a:xfrm>
          <a:custGeom>
            <a:avLst/>
            <a:gdLst/>
            <a:ahLst/>
            <a:cxnLst/>
            <a:rect l="l" t="t" r="r" b="b"/>
            <a:pathLst>
              <a:path w="252095" h="350519">
                <a:moveTo>
                  <a:pt x="0" y="0"/>
                </a:moveTo>
                <a:lnTo>
                  <a:pt x="29463" y="0"/>
                </a:lnTo>
                <a:lnTo>
                  <a:pt x="192658" y="208533"/>
                </a:lnTo>
                <a:lnTo>
                  <a:pt x="192658" y="0"/>
                </a:lnTo>
                <a:lnTo>
                  <a:pt x="251587" y="0"/>
                </a:lnTo>
                <a:lnTo>
                  <a:pt x="251587" y="350265"/>
                </a:lnTo>
                <a:lnTo>
                  <a:pt x="226694" y="350265"/>
                </a:lnTo>
                <a:lnTo>
                  <a:pt x="58927" y="131571"/>
                </a:lnTo>
                <a:lnTo>
                  <a:pt x="58927" y="345820"/>
                </a:lnTo>
                <a:lnTo>
                  <a:pt x="0" y="345820"/>
                </a:lnTo>
                <a:lnTo>
                  <a:pt x="0"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4785486" y="1006221"/>
            <a:ext cx="286385" cy="346075"/>
          </a:xfrm>
          <a:custGeom>
            <a:avLst/>
            <a:gdLst/>
            <a:ahLst/>
            <a:cxnLst/>
            <a:rect l="l" t="t" r="r" b="b"/>
            <a:pathLst>
              <a:path w="286385" h="346075">
                <a:moveTo>
                  <a:pt x="0" y="0"/>
                </a:moveTo>
                <a:lnTo>
                  <a:pt x="286130" y="0"/>
                </a:lnTo>
                <a:lnTo>
                  <a:pt x="286130" y="54482"/>
                </a:lnTo>
                <a:lnTo>
                  <a:pt x="171323" y="54482"/>
                </a:lnTo>
                <a:lnTo>
                  <a:pt x="171323" y="345566"/>
                </a:lnTo>
                <a:lnTo>
                  <a:pt x="109982" y="345566"/>
                </a:lnTo>
                <a:lnTo>
                  <a:pt x="109982" y="54482"/>
                </a:lnTo>
                <a:lnTo>
                  <a:pt x="0" y="54482"/>
                </a:lnTo>
                <a:lnTo>
                  <a:pt x="0"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3780663" y="1006221"/>
            <a:ext cx="294005" cy="346075"/>
          </a:xfrm>
          <a:custGeom>
            <a:avLst/>
            <a:gdLst/>
            <a:ahLst/>
            <a:cxnLst/>
            <a:rect l="l" t="t" r="r" b="b"/>
            <a:pathLst>
              <a:path w="294004" h="346075">
                <a:moveTo>
                  <a:pt x="0" y="0"/>
                </a:moveTo>
                <a:lnTo>
                  <a:pt x="65150" y="0"/>
                </a:lnTo>
                <a:lnTo>
                  <a:pt x="146938" y="147446"/>
                </a:lnTo>
                <a:lnTo>
                  <a:pt x="229108" y="0"/>
                </a:lnTo>
                <a:lnTo>
                  <a:pt x="294004" y="0"/>
                </a:lnTo>
                <a:lnTo>
                  <a:pt x="177926" y="203834"/>
                </a:lnTo>
                <a:lnTo>
                  <a:pt x="177926" y="345566"/>
                </a:lnTo>
                <a:lnTo>
                  <a:pt x="116586" y="345566"/>
                </a:lnTo>
                <a:lnTo>
                  <a:pt x="116586" y="203834"/>
                </a:lnTo>
                <a:lnTo>
                  <a:pt x="0"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2609469" y="1006221"/>
            <a:ext cx="252095" cy="350520"/>
          </a:xfrm>
          <a:custGeom>
            <a:avLst/>
            <a:gdLst/>
            <a:ahLst/>
            <a:cxnLst/>
            <a:rect l="l" t="t" r="r" b="b"/>
            <a:pathLst>
              <a:path w="252094" h="350519">
                <a:moveTo>
                  <a:pt x="0" y="0"/>
                </a:moveTo>
                <a:lnTo>
                  <a:pt x="29463" y="0"/>
                </a:lnTo>
                <a:lnTo>
                  <a:pt x="192658" y="208533"/>
                </a:lnTo>
                <a:lnTo>
                  <a:pt x="192658" y="0"/>
                </a:lnTo>
                <a:lnTo>
                  <a:pt x="251587" y="0"/>
                </a:lnTo>
                <a:lnTo>
                  <a:pt x="251587" y="350265"/>
                </a:lnTo>
                <a:lnTo>
                  <a:pt x="226694" y="350265"/>
                </a:lnTo>
                <a:lnTo>
                  <a:pt x="58928" y="131571"/>
                </a:lnTo>
                <a:lnTo>
                  <a:pt x="58928" y="345820"/>
                </a:lnTo>
                <a:lnTo>
                  <a:pt x="0" y="345820"/>
                </a:lnTo>
                <a:lnTo>
                  <a:pt x="0"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1699641" y="1006221"/>
            <a:ext cx="220979" cy="346075"/>
          </a:xfrm>
          <a:custGeom>
            <a:avLst/>
            <a:gdLst/>
            <a:ahLst/>
            <a:cxnLst/>
            <a:rect l="l" t="t" r="r" b="b"/>
            <a:pathLst>
              <a:path w="220980" h="346075">
                <a:moveTo>
                  <a:pt x="0" y="0"/>
                </a:moveTo>
                <a:lnTo>
                  <a:pt x="220471" y="0"/>
                </a:lnTo>
                <a:lnTo>
                  <a:pt x="220471" y="54482"/>
                </a:lnTo>
                <a:lnTo>
                  <a:pt x="61340" y="54482"/>
                </a:lnTo>
                <a:lnTo>
                  <a:pt x="61340" y="135381"/>
                </a:lnTo>
                <a:lnTo>
                  <a:pt x="175513" y="135381"/>
                </a:lnTo>
                <a:lnTo>
                  <a:pt x="175513" y="187578"/>
                </a:lnTo>
                <a:lnTo>
                  <a:pt x="61340" y="187578"/>
                </a:lnTo>
                <a:lnTo>
                  <a:pt x="61340" y="291083"/>
                </a:lnTo>
                <a:lnTo>
                  <a:pt x="217931" y="291083"/>
                </a:lnTo>
                <a:lnTo>
                  <a:pt x="217931" y="345566"/>
                </a:lnTo>
                <a:lnTo>
                  <a:pt x="0" y="345566"/>
                </a:lnTo>
                <a:lnTo>
                  <a:pt x="0"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4244721" y="1003808"/>
            <a:ext cx="256540" cy="347980"/>
          </a:xfrm>
          <a:custGeom>
            <a:avLst/>
            <a:gdLst/>
            <a:ahLst/>
            <a:cxnLst/>
            <a:rect l="l" t="t" r="r" b="b"/>
            <a:pathLst>
              <a:path w="256539" h="347980">
                <a:moveTo>
                  <a:pt x="92201" y="0"/>
                </a:moveTo>
                <a:lnTo>
                  <a:pt x="159845" y="11064"/>
                </a:lnTo>
                <a:lnTo>
                  <a:pt x="211962" y="44322"/>
                </a:lnTo>
                <a:lnTo>
                  <a:pt x="245109" y="95758"/>
                </a:lnTo>
                <a:lnTo>
                  <a:pt x="256158" y="161670"/>
                </a:lnTo>
                <a:lnTo>
                  <a:pt x="251173" y="218598"/>
                </a:lnTo>
                <a:lnTo>
                  <a:pt x="236215" y="265175"/>
                </a:lnTo>
                <a:lnTo>
                  <a:pt x="211280" y="301402"/>
                </a:lnTo>
                <a:lnTo>
                  <a:pt x="176365" y="327279"/>
                </a:lnTo>
                <a:lnTo>
                  <a:pt x="131466" y="342804"/>
                </a:lnTo>
                <a:lnTo>
                  <a:pt x="76580" y="347979"/>
                </a:lnTo>
                <a:lnTo>
                  <a:pt x="0" y="347979"/>
                </a:lnTo>
                <a:lnTo>
                  <a:pt x="0" y="2666"/>
                </a:lnTo>
                <a:lnTo>
                  <a:pt x="33266" y="1500"/>
                </a:lnTo>
                <a:lnTo>
                  <a:pt x="59721" y="666"/>
                </a:lnTo>
                <a:lnTo>
                  <a:pt x="79367" y="166"/>
                </a:lnTo>
                <a:lnTo>
                  <a:pt x="92201"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2932557" y="1003808"/>
            <a:ext cx="256540" cy="347980"/>
          </a:xfrm>
          <a:custGeom>
            <a:avLst/>
            <a:gdLst/>
            <a:ahLst/>
            <a:cxnLst/>
            <a:rect l="l" t="t" r="r" b="b"/>
            <a:pathLst>
              <a:path w="256539" h="347980">
                <a:moveTo>
                  <a:pt x="92201" y="0"/>
                </a:moveTo>
                <a:lnTo>
                  <a:pt x="159845" y="11064"/>
                </a:lnTo>
                <a:lnTo>
                  <a:pt x="211962" y="44322"/>
                </a:lnTo>
                <a:lnTo>
                  <a:pt x="245110" y="95758"/>
                </a:lnTo>
                <a:lnTo>
                  <a:pt x="256159" y="161670"/>
                </a:lnTo>
                <a:lnTo>
                  <a:pt x="251173" y="218598"/>
                </a:lnTo>
                <a:lnTo>
                  <a:pt x="236215" y="265175"/>
                </a:lnTo>
                <a:lnTo>
                  <a:pt x="211280" y="301402"/>
                </a:lnTo>
                <a:lnTo>
                  <a:pt x="176365" y="327279"/>
                </a:lnTo>
                <a:lnTo>
                  <a:pt x="131466" y="342804"/>
                </a:lnTo>
                <a:lnTo>
                  <a:pt x="76581" y="347979"/>
                </a:lnTo>
                <a:lnTo>
                  <a:pt x="0" y="347979"/>
                </a:lnTo>
                <a:lnTo>
                  <a:pt x="0" y="2666"/>
                </a:lnTo>
                <a:lnTo>
                  <a:pt x="33266" y="1500"/>
                </a:lnTo>
                <a:lnTo>
                  <a:pt x="59721" y="666"/>
                </a:lnTo>
                <a:lnTo>
                  <a:pt x="79367" y="166"/>
                </a:lnTo>
                <a:lnTo>
                  <a:pt x="92201"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3549777" y="1002664"/>
            <a:ext cx="266065" cy="349250"/>
          </a:xfrm>
          <a:custGeom>
            <a:avLst/>
            <a:gdLst/>
            <a:ahLst/>
            <a:cxnLst/>
            <a:rect l="l" t="t" r="r" b="b"/>
            <a:pathLst>
              <a:path w="266064" h="349250">
                <a:moveTo>
                  <a:pt x="95758" y="0"/>
                </a:moveTo>
                <a:lnTo>
                  <a:pt x="153338" y="6359"/>
                </a:lnTo>
                <a:lnTo>
                  <a:pt x="194452" y="25447"/>
                </a:lnTo>
                <a:lnTo>
                  <a:pt x="219112" y="57275"/>
                </a:lnTo>
                <a:lnTo>
                  <a:pt x="227330" y="101854"/>
                </a:lnTo>
                <a:lnTo>
                  <a:pt x="226188" y="116855"/>
                </a:lnTo>
                <a:lnTo>
                  <a:pt x="209169" y="157861"/>
                </a:lnTo>
                <a:lnTo>
                  <a:pt x="176664" y="187328"/>
                </a:lnTo>
                <a:lnTo>
                  <a:pt x="163449" y="193421"/>
                </a:lnTo>
                <a:lnTo>
                  <a:pt x="265557" y="349123"/>
                </a:lnTo>
                <a:lnTo>
                  <a:pt x="194818" y="349123"/>
                </a:lnTo>
                <a:lnTo>
                  <a:pt x="102615" y="206375"/>
                </a:lnTo>
                <a:lnTo>
                  <a:pt x="94952" y="206206"/>
                </a:lnTo>
                <a:lnTo>
                  <a:pt x="85883" y="205882"/>
                </a:lnTo>
                <a:lnTo>
                  <a:pt x="75434" y="205392"/>
                </a:lnTo>
                <a:lnTo>
                  <a:pt x="63626" y="204724"/>
                </a:lnTo>
                <a:lnTo>
                  <a:pt x="63626" y="349123"/>
                </a:lnTo>
                <a:lnTo>
                  <a:pt x="0" y="349123"/>
                </a:lnTo>
                <a:lnTo>
                  <a:pt x="0" y="3556"/>
                </a:lnTo>
                <a:lnTo>
                  <a:pt x="4409" y="3438"/>
                </a:lnTo>
                <a:lnTo>
                  <a:pt x="12509" y="3095"/>
                </a:lnTo>
                <a:lnTo>
                  <a:pt x="24324" y="2538"/>
                </a:lnTo>
                <a:lnTo>
                  <a:pt x="39877" y="1777"/>
                </a:lnTo>
                <a:lnTo>
                  <a:pt x="56360" y="1017"/>
                </a:lnTo>
                <a:lnTo>
                  <a:pt x="71151" y="460"/>
                </a:lnTo>
                <a:lnTo>
                  <a:pt x="84276" y="117"/>
                </a:lnTo>
                <a:lnTo>
                  <a:pt x="95758"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6059042" y="1001522"/>
            <a:ext cx="304165" cy="350520"/>
          </a:xfrm>
          <a:custGeom>
            <a:avLst/>
            <a:gdLst/>
            <a:ahLst/>
            <a:cxnLst/>
            <a:rect l="l" t="t" r="r" b="b"/>
            <a:pathLst>
              <a:path w="304164" h="350519">
                <a:moveTo>
                  <a:pt x="137795" y="0"/>
                </a:moveTo>
                <a:lnTo>
                  <a:pt x="164719" y="0"/>
                </a:lnTo>
                <a:lnTo>
                  <a:pt x="303657" y="350265"/>
                </a:lnTo>
                <a:lnTo>
                  <a:pt x="235966" y="350265"/>
                </a:lnTo>
                <a:lnTo>
                  <a:pt x="210693" y="280162"/>
                </a:lnTo>
                <a:lnTo>
                  <a:pt x="92329" y="280162"/>
                </a:lnTo>
                <a:lnTo>
                  <a:pt x="68199" y="350265"/>
                </a:lnTo>
                <a:lnTo>
                  <a:pt x="0" y="350265"/>
                </a:lnTo>
                <a:lnTo>
                  <a:pt x="137795" y="0"/>
                </a:lnTo>
                <a:close/>
              </a:path>
            </a:pathLst>
          </a:custGeom>
          <a:ln w="3175">
            <a:solidFill>
              <a:srgbClr val="58134A"/>
            </a:solidFill>
          </a:ln>
        </p:spPr>
        <p:txBody>
          <a:bodyPr wrap="square" lIns="0" tIns="0" rIns="0" bIns="0" rtlCol="0"/>
          <a:lstStyle/>
          <a:p>
            <a:endParaRPr/>
          </a:p>
        </p:txBody>
      </p:sp>
      <p:sp>
        <p:nvSpPr>
          <p:cNvPr id="27" name="object 27"/>
          <p:cNvSpPr/>
          <p:nvPr/>
        </p:nvSpPr>
        <p:spPr>
          <a:xfrm>
            <a:off x="5429630" y="1001522"/>
            <a:ext cx="304165" cy="350520"/>
          </a:xfrm>
          <a:custGeom>
            <a:avLst/>
            <a:gdLst/>
            <a:ahLst/>
            <a:cxnLst/>
            <a:rect l="l" t="t" r="r" b="b"/>
            <a:pathLst>
              <a:path w="304164" h="350519">
                <a:moveTo>
                  <a:pt x="137795" y="0"/>
                </a:moveTo>
                <a:lnTo>
                  <a:pt x="164719" y="0"/>
                </a:lnTo>
                <a:lnTo>
                  <a:pt x="303657" y="350265"/>
                </a:lnTo>
                <a:lnTo>
                  <a:pt x="235966" y="350265"/>
                </a:lnTo>
                <a:lnTo>
                  <a:pt x="210693" y="280162"/>
                </a:lnTo>
                <a:lnTo>
                  <a:pt x="92329" y="280162"/>
                </a:lnTo>
                <a:lnTo>
                  <a:pt x="68199" y="350265"/>
                </a:lnTo>
                <a:lnTo>
                  <a:pt x="0" y="350265"/>
                </a:lnTo>
                <a:lnTo>
                  <a:pt x="137795" y="0"/>
                </a:lnTo>
                <a:close/>
              </a:path>
            </a:pathLst>
          </a:custGeom>
          <a:ln w="3175">
            <a:solidFill>
              <a:srgbClr val="58134A"/>
            </a:solidFill>
          </a:ln>
        </p:spPr>
        <p:txBody>
          <a:bodyPr wrap="square" lIns="0" tIns="0" rIns="0" bIns="0" rtlCol="0"/>
          <a:lstStyle/>
          <a:p>
            <a:endParaRPr/>
          </a:p>
        </p:txBody>
      </p:sp>
      <p:sp>
        <p:nvSpPr>
          <p:cNvPr id="28" name="object 28"/>
          <p:cNvSpPr/>
          <p:nvPr/>
        </p:nvSpPr>
        <p:spPr>
          <a:xfrm>
            <a:off x="5031866" y="1001522"/>
            <a:ext cx="304165" cy="350520"/>
          </a:xfrm>
          <a:custGeom>
            <a:avLst/>
            <a:gdLst/>
            <a:ahLst/>
            <a:cxnLst/>
            <a:rect l="l" t="t" r="r" b="b"/>
            <a:pathLst>
              <a:path w="304164" h="350519">
                <a:moveTo>
                  <a:pt x="137795" y="0"/>
                </a:moveTo>
                <a:lnTo>
                  <a:pt x="164719" y="0"/>
                </a:lnTo>
                <a:lnTo>
                  <a:pt x="303657" y="350265"/>
                </a:lnTo>
                <a:lnTo>
                  <a:pt x="235966" y="350265"/>
                </a:lnTo>
                <a:lnTo>
                  <a:pt x="210693" y="280162"/>
                </a:lnTo>
                <a:lnTo>
                  <a:pt x="92329" y="280162"/>
                </a:lnTo>
                <a:lnTo>
                  <a:pt x="68199" y="350265"/>
                </a:lnTo>
                <a:lnTo>
                  <a:pt x="0" y="350265"/>
                </a:lnTo>
                <a:lnTo>
                  <a:pt x="137795" y="0"/>
                </a:lnTo>
                <a:close/>
              </a:path>
            </a:pathLst>
          </a:custGeom>
          <a:ln w="3175">
            <a:solidFill>
              <a:srgbClr val="58134A"/>
            </a:solidFill>
          </a:ln>
        </p:spPr>
        <p:txBody>
          <a:bodyPr wrap="square" lIns="0" tIns="0" rIns="0" bIns="0" rtlCol="0"/>
          <a:lstStyle/>
          <a:p>
            <a:endParaRPr/>
          </a:p>
        </p:txBody>
      </p:sp>
      <p:sp>
        <p:nvSpPr>
          <p:cNvPr id="29" name="object 29"/>
          <p:cNvSpPr/>
          <p:nvPr/>
        </p:nvSpPr>
        <p:spPr>
          <a:xfrm>
            <a:off x="4521327" y="1001522"/>
            <a:ext cx="304165" cy="350520"/>
          </a:xfrm>
          <a:custGeom>
            <a:avLst/>
            <a:gdLst/>
            <a:ahLst/>
            <a:cxnLst/>
            <a:rect l="l" t="t" r="r" b="b"/>
            <a:pathLst>
              <a:path w="304164" h="350519">
                <a:moveTo>
                  <a:pt x="137795" y="0"/>
                </a:moveTo>
                <a:lnTo>
                  <a:pt x="164719" y="0"/>
                </a:lnTo>
                <a:lnTo>
                  <a:pt x="303657" y="350265"/>
                </a:lnTo>
                <a:lnTo>
                  <a:pt x="235965" y="350265"/>
                </a:lnTo>
                <a:lnTo>
                  <a:pt x="210693" y="280162"/>
                </a:lnTo>
                <a:lnTo>
                  <a:pt x="92328" y="280162"/>
                </a:lnTo>
                <a:lnTo>
                  <a:pt x="68199" y="350265"/>
                </a:lnTo>
                <a:lnTo>
                  <a:pt x="0" y="350265"/>
                </a:lnTo>
                <a:lnTo>
                  <a:pt x="137795" y="0"/>
                </a:lnTo>
                <a:close/>
              </a:path>
            </a:pathLst>
          </a:custGeom>
          <a:ln w="3175">
            <a:solidFill>
              <a:srgbClr val="58134A"/>
            </a:solidFill>
          </a:ln>
        </p:spPr>
        <p:txBody>
          <a:bodyPr wrap="square" lIns="0" tIns="0" rIns="0" bIns="0" rtlCol="0"/>
          <a:lstStyle/>
          <a:p>
            <a:endParaRPr/>
          </a:p>
        </p:txBody>
      </p:sp>
      <p:sp>
        <p:nvSpPr>
          <p:cNvPr id="30" name="object 30"/>
          <p:cNvSpPr/>
          <p:nvPr/>
        </p:nvSpPr>
        <p:spPr>
          <a:xfrm>
            <a:off x="3209163" y="1001522"/>
            <a:ext cx="304165" cy="350520"/>
          </a:xfrm>
          <a:custGeom>
            <a:avLst/>
            <a:gdLst/>
            <a:ahLst/>
            <a:cxnLst/>
            <a:rect l="l" t="t" r="r" b="b"/>
            <a:pathLst>
              <a:path w="304164" h="350519">
                <a:moveTo>
                  <a:pt x="137795" y="0"/>
                </a:moveTo>
                <a:lnTo>
                  <a:pt x="164719" y="0"/>
                </a:lnTo>
                <a:lnTo>
                  <a:pt x="303657" y="350265"/>
                </a:lnTo>
                <a:lnTo>
                  <a:pt x="235965" y="350265"/>
                </a:lnTo>
                <a:lnTo>
                  <a:pt x="210692" y="280162"/>
                </a:lnTo>
                <a:lnTo>
                  <a:pt x="92328" y="280162"/>
                </a:lnTo>
                <a:lnTo>
                  <a:pt x="68199" y="350265"/>
                </a:lnTo>
                <a:lnTo>
                  <a:pt x="0" y="350265"/>
                </a:lnTo>
                <a:lnTo>
                  <a:pt x="137795" y="0"/>
                </a:lnTo>
                <a:close/>
              </a:path>
            </a:pathLst>
          </a:custGeom>
          <a:ln w="3175">
            <a:solidFill>
              <a:srgbClr val="58134A"/>
            </a:solidFill>
          </a:ln>
        </p:spPr>
        <p:txBody>
          <a:bodyPr wrap="square" lIns="0" tIns="0" rIns="0" bIns="0" rtlCol="0"/>
          <a:lstStyle/>
          <a:p>
            <a:endParaRPr/>
          </a:p>
        </p:txBody>
      </p:sp>
      <p:sp>
        <p:nvSpPr>
          <p:cNvPr id="31" name="object 31"/>
          <p:cNvSpPr/>
          <p:nvPr/>
        </p:nvSpPr>
        <p:spPr>
          <a:xfrm>
            <a:off x="7291451" y="1000252"/>
            <a:ext cx="209550" cy="357505"/>
          </a:xfrm>
          <a:custGeom>
            <a:avLst/>
            <a:gdLst/>
            <a:ahLst/>
            <a:cxnLst/>
            <a:rect l="l" t="t" r="r" b="b"/>
            <a:pathLst>
              <a:path w="209550" h="357505">
                <a:moveTo>
                  <a:pt x="105409" y="0"/>
                </a:moveTo>
                <a:lnTo>
                  <a:pt x="133342" y="1404"/>
                </a:lnTo>
                <a:lnTo>
                  <a:pt x="157321" y="5619"/>
                </a:lnTo>
                <a:lnTo>
                  <a:pt x="177347" y="12644"/>
                </a:lnTo>
                <a:lnTo>
                  <a:pt x="193421" y="22478"/>
                </a:lnTo>
                <a:lnTo>
                  <a:pt x="174751" y="75311"/>
                </a:lnTo>
                <a:lnTo>
                  <a:pt x="158345" y="65216"/>
                </a:lnTo>
                <a:lnTo>
                  <a:pt x="141509" y="57991"/>
                </a:lnTo>
                <a:lnTo>
                  <a:pt x="124245" y="53647"/>
                </a:lnTo>
                <a:lnTo>
                  <a:pt x="106552" y="52197"/>
                </a:lnTo>
                <a:lnTo>
                  <a:pt x="96555" y="52889"/>
                </a:lnTo>
                <a:lnTo>
                  <a:pt x="64912" y="76263"/>
                </a:lnTo>
                <a:lnTo>
                  <a:pt x="61975" y="92583"/>
                </a:lnTo>
                <a:lnTo>
                  <a:pt x="66093" y="107584"/>
                </a:lnTo>
                <a:lnTo>
                  <a:pt x="78438" y="122872"/>
                </a:lnTo>
                <a:lnTo>
                  <a:pt x="98998" y="138445"/>
                </a:lnTo>
                <a:lnTo>
                  <a:pt x="127762" y="154305"/>
                </a:lnTo>
                <a:lnTo>
                  <a:pt x="143902" y="162615"/>
                </a:lnTo>
                <a:lnTo>
                  <a:pt x="157638" y="170592"/>
                </a:lnTo>
                <a:lnTo>
                  <a:pt x="191341" y="201041"/>
                </a:lnTo>
                <a:lnTo>
                  <a:pt x="207168" y="238934"/>
                </a:lnTo>
                <a:lnTo>
                  <a:pt x="209169" y="261238"/>
                </a:lnTo>
                <a:lnTo>
                  <a:pt x="207097" y="281267"/>
                </a:lnTo>
                <a:lnTo>
                  <a:pt x="190523" y="315799"/>
                </a:lnTo>
                <a:lnTo>
                  <a:pt x="158043" y="342161"/>
                </a:lnTo>
                <a:lnTo>
                  <a:pt x="113657" y="355687"/>
                </a:lnTo>
                <a:lnTo>
                  <a:pt x="87249" y="357377"/>
                </a:lnTo>
                <a:lnTo>
                  <a:pt x="63650" y="355828"/>
                </a:lnTo>
                <a:lnTo>
                  <a:pt x="41243" y="351170"/>
                </a:lnTo>
                <a:lnTo>
                  <a:pt x="20026" y="343394"/>
                </a:lnTo>
                <a:lnTo>
                  <a:pt x="0" y="332486"/>
                </a:lnTo>
                <a:lnTo>
                  <a:pt x="22605" y="277495"/>
                </a:lnTo>
                <a:lnTo>
                  <a:pt x="40707" y="288643"/>
                </a:lnTo>
                <a:lnTo>
                  <a:pt x="58642" y="296576"/>
                </a:lnTo>
                <a:lnTo>
                  <a:pt x="76434" y="301319"/>
                </a:lnTo>
                <a:lnTo>
                  <a:pt x="94106" y="302895"/>
                </a:lnTo>
                <a:lnTo>
                  <a:pt x="117703" y="300537"/>
                </a:lnTo>
                <a:lnTo>
                  <a:pt x="134572" y="293465"/>
                </a:lnTo>
                <a:lnTo>
                  <a:pt x="144702" y="281678"/>
                </a:lnTo>
                <a:lnTo>
                  <a:pt x="148081" y="265175"/>
                </a:lnTo>
                <a:lnTo>
                  <a:pt x="147294" y="256434"/>
                </a:lnTo>
                <a:lnTo>
                  <a:pt x="127309" y="223206"/>
                </a:lnTo>
                <a:lnTo>
                  <a:pt x="82803" y="195452"/>
                </a:lnTo>
                <a:lnTo>
                  <a:pt x="64591" y="185975"/>
                </a:lnTo>
                <a:lnTo>
                  <a:pt x="49593" y="177355"/>
                </a:lnTo>
                <a:lnTo>
                  <a:pt x="17113" y="148637"/>
                </a:lnTo>
                <a:lnTo>
                  <a:pt x="1109" y="103489"/>
                </a:lnTo>
                <a:lnTo>
                  <a:pt x="634" y="92963"/>
                </a:lnTo>
                <a:lnTo>
                  <a:pt x="2468" y="73796"/>
                </a:lnTo>
                <a:lnTo>
                  <a:pt x="29972" y="26415"/>
                </a:lnTo>
                <a:lnTo>
                  <a:pt x="63547" y="6635"/>
                </a:lnTo>
                <a:lnTo>
                  <a:pt x="83425" y="1662"/>
                </a:lnTo>
                <a:lnTo>
                  <a:pt x="105409" y="0"/>
                </a:lnTo>
                <a:close/>
              </a:path>
            </a:pathLst>
          </a:custGeom>
          <a:ln w="3175">
            <a:solidFill>
              <a:srgbClr val="58134A"/>
            </a:solidFill>
          </a:ln>
        </p:spPr>
        <p:txBody>
          <a:bodyPr wrap="square" lIns="0" tIns="0" rIns="0" bIns="0" rtlCol="0"/>
          <a:lstStyle/>
          <a:p>
            <a:endParaRPr/>
          </a:p>
        </p:txBody>
      </p:sp>
      <p:sp>
        <p:nvSpPr>
          <p:cNvPr id="32" name="object 32"/>
          <p:cNvSpPr/>
          <p:nvPr/>
        </p:nvSpPr>
        <p:spPr>
          <a:xfrm>
            <a:off x="6910451" y="1000252"/>
            <a:ext cx="209550" cy="357505"/>
          </a:xfrm>
          <a:custGeom>
            <a:avLst/>
            <a:gdLst/>
            <a:ahLst/>
            <a:cxnLst/>
            <a:rect l="l" t="t" r="r" b="b"/>
            <a:pathLst>
              <a:path w="209550" h="357505">
                <a:moveTo>
                  <a:pt x="105409" y="0"/>
                </a:moveTo>
                <a:lnTo>
                  <a:pt x="133342" y="1404"/>
                </a:lnTo>
                <a:lnTo>
                  <a:pt x="157321" y="5619"/>
                </a:lnTo>
                <a:lnTo>
                  <a:pt x="177347" y="12644"/>
                </a:lnTo>
                <a:lnTo>
                  <a:pt x="193421" y="22478"/>
                </a:lnTo>
                <a:lnTo>
                  <a:pt x="174751" y="75311"/>
                </a:lnTo>
                <a:lnTo>
                  <a:pt x="158345" y="65216"/>
                </a:lnTo>
                <a:lnTo>
                  <a:pt x="141509" y="57991"/>
                </a:lnTo>
                <a:lnTo>
                  <a:pt x="124245" y="53647"/>
                </a:lnTo>
                <a:lnTo>
                  <a:pt x="106552" y="52197"/>
                </a:lnTo>
                <a:lnTo>
                  <a:pt x="96555" y="52889"/>
                </a:lnTo>
                <a:lnTo>
                  <a:pt x="64912" y="76263"/>
                </a:lnTo>
                <a:lnTo>
                  <a:pt x="61975" y="92583"/>
                </a:lnTo>
                <a:lnTo>
                  <a:pt x="66093" y="107584"/>
                </a:lnTo>
                <a:lnTo>
                  <a:pt x="78438" y="122872"/>
                </a:lnTo>
                <a:lnTo>
                  <a:pt x="98998" y="138445"/>
                </a:lnTo>
                <a:lnTo>
                  <a:pt x="127762" y="154305"/>
                </a:lnTo>
                <a:lnTo>
                  <a:pt x="143902" y="162615"/>
                </a:lnTo>
                <a:lnTo>
                  <a:pt x="157638" y="170592"/>
                </a:lnTo>
                <a:lnTo>
                  <a:pt x="191341" y="201041"/>
                </a:lnTo>
                <a:lnTo>
                  <a:pt x="207168" y="238934"/>
                </a:lnTo>
                <a:lnTo>
                  <a:pt x="209169" y="261238"/>
                </a:lnTo>
                <a:lnTo>
                  <a:pt x="207097" y="281267"/>
                </a:lnTo>
                <a:lnTo>
                  <a:pt x="190523" y="315799"/>
                </a:lnTo>
                <a:lnTo>
                  <a:pt x="158043" y="342161"/>
                </a:lnTo>
                <a:lnTo>
                  <a:pt x="113657" y="355687"/>
                </a:lnTo>
                <a:lnTo>
                  <a:pt x="87249" y="357377"/>
                </a:lnTo>
                <a:lnTo>
                  <a:pt x="63650" y="355828"/>
                </a:lnTo>
                <a:lnTo>
                  <a:pt x="41243" y="351170"/>
                </a:lnTo>
                <a:lnTo>
                  <a:pt x="20026" y="343394"/>
                </a:lnTo>
                <a:lnTo>
                  <a:pt x="0" y="332486"/>
                </a:lnTo>
                <a:lnTo>
                  <a:pt x="22605" y="277495"/>
                </a:lnTo>
                <a:lnTo>
                  <a:pt x="40707" y="288643"/>
                </a:lnTo>
                <a:lnTo>
                  <a:pt x="58642" y="296576"/>
                </a:lnTo>
                <a:lnTo>
                  <a:pt x="76434" y="301319"/>
                </a:lnTo>
                <a:lnTo>
                  <a:pt x="94106" y="302895"/>
                </a:lnTo>
                <a:lnTo>
                  <a:pt x="117703" y="300537"/>
                </a:lnTo>
                <a:lnTo>
                  <a:pt x="134572" y="293465"/>
                </a:lnTo>
                <a:lnTo>
                  <a:pt x="144702" y="281678"/>
                </a:lnTo>
                <a:lnTo>
                  <a:pt x="148081" y="265175"/>
                </a:lnTo>
                <a:lnTo>
                  <a:pt x="147294" y="256434"/>
                </a:lnTo>
                <a:lnTo>
                  <a:pt x="127309" y="223206"/>
                </a:lnTo>
                <a:lnTo>
                  <a:pt x="82803" y="195452"/>
                </a:lnTo>
                <a:lnTo>
                  <a:pt x="64591" y="185975"/>
                </a:lnTo>
                <a:lnTo>
                  <a:pt x="49593" y="177355"/>
                </a:lnTo>
                <a:lnTo>
                  <a:pt x="17113" y="148637"/>
                </a:lnTo>
                <a:lnTo>
                  <a:pt x="1109" y="103489"/>
                </a:lnTo>
                <a:lnTo>
                  <a:pt x="634" y="92963"/>
                </a:lnTo>
                <a:lnTo>
                  <a:pt x="2468" y="73796"/>
                </a:lnTo>
                <a:lnTo>
                  <a:pt x="29972" y="26415"/>
                </a:lnTo>
                <a:lnTo>
                  <a:pt x="63547" y="6635"/>
                </a:lnTo>
                <a:lnTo>
                  <a:pt x="83425" y="1662"/>
                </a:lnTo>
                <a:lnTo>
                  <a:pt x="105409" y="0"/>
                </a:lnTo>
                <a:close/>
              </a:path>
            </a:pathLst>
          </a:custGeom>
          <a:ln w="3175">
            <a:solidFill>
              <a:srgbClr val="58134A"/>
            </a:solidFill>
          </a:ln>
        </p:spPr>
        <p:txBody>
          <a:bodyPr wrap="square" lIns="0" tIns="0" rIns="0" bIns="0" rtlCol="0"/>
          <a:lstStyle/>
          <a:p>
            <a:endParaRPr/>
          </a:p>
        </p:txBody>
      </p:sp>
      <p:sp>
        <p:nvSpPr>
          <p:cNvPr id="33" name="object 33"/>
          <p:cNvSpPr/>
          <p:nvPr/>
        </p:nvSpPr>
        <p:spPr>
          <a:xfrm>
            <a:off x="1957451" y="1000252"/>
            <a:ext cx="262890" cy="357505"/>
          </a:xfrm>
          <a:custGeom>
            <a:avLst/>
            <a:gdLst/>
            <a:ahLst/>
            <a:cxnLst/>
            <a:rect l="l" t="t" r="r" b="b"/>
            <a:pathLst>
              <a:path w="262889" h="357505">
                <a:moveTo>
                  <a:pt x="158242" y="0"/>
                </a:moveTo>
                <a:lnTo>
                  <a:pt x="186461" y="1524"/>
                </a:lnTo>
                <a:lnTo>
                  <a:pt x="211693" y="6096"/>
                </a:lnTo>
                <a:lnTo>
                  <a:pt x="233947" y="13716"/>
                </a:lnTo>
                <a:lnTo>
                  <a:pt x="253237" y="24384"/>
                </a:lnTo>
                <a:lnTo>
                  <a:pt x="228092" y="75057"/>
                </a:lnTo>
                <a:lnTo>
                  <a:pt x="216255" y="66075"/>
                </a:lnTo>
                <a:lnTo>
                  <a:pt x="201310" y="59689"/>
                </a:lnTo>
                <a:lnTo>
                  <a:pt x="183247" y="55876"/>
                </a:lnTo>
                <a:lnTo>
                  <a:pt x="162051" y="54610"/>
                </a:lnTo>
                <a:lnTo>
                  <a:pt x="141406" y="56872"/>
                </a:lnTo>
                <a:lnTo>
                  <a:pt x="105973" y="74969"/>
                </a:lnTo>
                <a:lnTo>
                  <a:pt x="79164" y="110095"/>
                </a:lnTo>
                <a:lnTo>
                  <a:pt x="65361" y="155866"/>
                </a:lnTo>
                <a:lnTo>
                  <a:pt x="63626" y="182372"/>
                </a:lnTo>
                <a:lnTo>
                  <a:pt x="65224" y="208661"/>
                </a:lnTo>
                <a:lnTo>
                  <a:pt x="78039" y="252666"/>
                </a:lnTo>
                <a:lnTo>
                  <a:pt x="103116" y="284624"/>
                </a:lnTo>
                <a:lnTo>
                  <a:pt x="157480" y="302895"/>
                </a:lnTo>
                <a:lnTo>
                  <a:pt x="180605" y="300724"/>
                </a:lnTo>
                <a:lnTo>
                  <a:pt x="201040" y="294195"/>
                </a:lnTo>
                <a:lnTo>
                  <a:pt x="218809" y="283285"/>
                </a:lnTo>
                <a:lnTo>
                  <a:pt x="233934" y="267970"/>
                </a:lnTo>
                <a:lnTo>
                  <a:pt x="262509" y="317626"/>
                </a:lnTo>
                <a:lnTo>
                  <a:pt x="241555" y="335035"/>
                </a:lnTo>
                <a:lnTo>
                  <a:pt x="216233" y="347456"/>
                </a:lnTo>
                <a:lnTo>
                  <a:pt x="186553" y="354899"/>
                </a:lnTo>
                <a:lnTo>
                  <a:pt x="152526" y="357377"/>
                </a:lnTo>
                <a:lnTo>
                  <a:pt x="118354" y="354401"/>
                </a:lnTo>
                <a:lnTo>
                  <a:pt x="62104" y="330588"/>
                </a:lnTo>
                <a:lnTo>
                  <a:pt x="22502" y="283773"/>
                </a:lnTo>
                <a:lnTo>
                  <a:pt x="2500" y="218813"/>
                </a:lnTo>
                <a:lnTo>
                  <a:pt x="0" y="179832"/>
                </a:lnTo>
                <a:lnTo>
                  <a:pt x="2766" y="143037"/>
                </a:lnTo>
                <a:lnTo>
                  <a:pt x="24967" y="78926"/>
                </a:lnTo>
                <a:lnTo>
                  <a:pt x="68212" y="29039"/>
                </a:lnTo>
                <a:lnTo>
                  <a:pt x="125120" y="3234"/>
                </a:lnTo>
                <a:lnTo>
                  <a:pt x="158242" y="0"/>
                </a:lnTo>
                <a:close/>
              </a:path>
            </a:pathLst>
          </a:custGeom>
          <a:ln w="3175">
            <a:solidFill>
              <a:srgbClr val="58134A"/>
            </a:solidFill>
          </a:ln>
        </p:spPr>
        <p:txBody>
          <a:bodyPr wrap="square" lIns="0" tIns="0" rIns="0" bIns="0" rtlCol="0"/>
          <a:lstStyle/>
          <a:p>
            <a:endParaRPr/>
          </a:p>
        </p:txBody>
      </p:sp>
      <p:sp>
        <p:nvSpPr>
          <p:cNvPr id="34" name="object 34"/>
          <p:cNvSpPr/>
          <p:nvPr/>
        </p:nvSpPr>
        <p:spPr>
          <a:xfrm>
            <a:off x="1436242" y="1000252"/>
            <a:ext cx="209550" cy="357505"/>
          </a:xfrm>
          <a:custGeom>
            <a:avLst/>
            <a:gdLst/>
            <a:ahLst/>
            <a:cxnLst/>
            <a:rect l="l" t="t" r="r" b="b"/>
            <a:pathLst>
              <a:path w="209550" h="357505">
                <a:moveTo>
                  <a:pt x="105409" y="0"/>
                </a:moveTo>
                <a:lnTo>
                  <a:pt x="133342" y="1404"/>
                </a:lnTo>
                <a:lnTo>
                  <a:pt x="157321" y="5619"/>
                </a:lnTo>
                <a:lnTo>
                  <a:pt x="177347" y="12644"/>
                </a:lnTo>
                <a:lnTo>
                  <a:pt x="193420" y="22478"/>
                </a:lnTo>
                <a:lnTo>
                  <a:pt x="174751" y="75311"/>
                </a:lnTo>
                <a:lnTo>
                  <a:pt x="158345" y="65216"/>
                </a:lnTo>
                <a:lnTo>
                  <a:pt x="141509" y="57991"/>
                </a:lnTo>
                <a:lnTo>
                  <a:pt x="124245" y="53647"/>
                </a:lnTo>
                <a:lnTo>
                  <a:pt x="106553" y="52197"/>
                </a:lnTo>
                <a:lnTo>
                  <a:pt x="96555" y="52889"/>
                </a:lnTo>
                <a:lnTo>
                  <a:pt x="64912" y="76263"/>
                </a:lnTo>
                <a:lnTo>
                  <a:pt x="61975" y="92583"/>
                </a:lnTo>
                <a:lnTo>
                  <a:pt x="66093" y="107584"/>
                </a:lnTo>
                <a:lnTo>
                  <a:pt x="78438" y="122872"/>
                </a:lnTo>
                <a:lnTo>
                  <a:pt x="98998" y="138445"/>
                </a:lnTo>
                <a:lnTo>
                  <a:pt x="127762" y="154305"/>
                </a:lnTo>
                <a:lnTo>
                  <a:pt x="143902" y="162615"/>
                </a:lnTo>
                <a:lnTo>
                  <a:pt x="157638" y="170592"/>
                </a:lnTo>
                <a:lnTo>
                  <a:pt x="191341" y="201041"/>
                </a:lnTo>
                <a:lnTo>
                  <a:pt x="207168" y="238934"/>
                </a:lnTo>
                <a:lnTo>
                  <a:pt x="209169" y="261238"/>
                </a:lnTo>
                <a:lnTo>
                  <a:pt x="207097" y="281267"/>
                </a:lnTo>
                <a:lnTo>
                  <a:pt x="190523" y="315799"/>
                </a:lnTo>
                <a:lnTo>
                  <a:pt x="158043" y="342161"/>
                </a:lnTo>
                <a:lnTo>
                  <a:pt x="113657" y="355687"/>
                </a:lnTo>
                <a:lnTo>
                  <a:pt x="87248" y="357377"/>
                </a:lnTo>
                <a:lnTo>
                  <a:pt x="63650" y="355828"/>
                </a:lnTo>
                <a:lnTo>
                  <a:pt x="41243" y="351170"/>
                </a:lnTo>
                <a:lnTo>
                  <a:pt x="20026" y="343394"/>
                </a:lnTo>
                <a:lnTo>
                  <a:pt x="0" y="332486"/>
                </a:lnTo>
                <a:lnTo>
                  <a:pt x="22606" y="277495"/>
                </a:lnTo>
                <a:lnTo>
                  <a:pt x="40707" y="288643"/>
                </a:lnTo>
                <a:lnTo>
                  <a:pt x="58642" y="296576"/>
                </a:lnTo>
                <a:lnTo>
                  <a:pt x="76434" y="301319"/>
                </a:lnTo>
                <a:lnTo>
                  <a:pt x="94106" y="302895"/>
                </a:lnTo>
                <a:lnTo>
                  <a:pt x="117703" y="300537"/>
                </a:lnTo>
                <a:lnTo>
                  <a:pt x="134572" y="293465"/>
                </a:lnTo>
                <a:lnTo>
                  <a:pt x="144702" y="281678"/>
                </a:lnTo>
                <a:lnTo>
                  <a:pt x="148081" y="265175"/>
                </a:lnTo>
                <a:lnTo>
                  <a:pt x="147294" y="256434"/>
                </a:lnTo>
                <a:lnTo>
                  <a:pt x="127309" y="223206"/>
                </a:lnTo>
                <a:lnTo>
                  <a:pt x="82803" y="195452"/>
                </a:lnTo>
                <a:lnTo>
                  <a:pt x="64591" y="185975"/>
                </a:lnTo>
                <a:lnTo>
                  <a:pt x="49593" y="177355"/>
                </a:lnTo>
                <a:lnTo>
                  <a:pt x="17113" y="148637"/>
                </a:lnTo>
                <a:lnTo>
                  <a:pt x="1109" y="103489"/>
                </a:lnTo>
                <a:lnTo>
                  <a:pt x="634" y="92963"/>
                </a:lnTo>
                <a:lnTo>
                  <a:pt x="2468" y="73796"/>
                </a:lnTo>
                <a:lnTo>
                  <a:pt x="29971" y="26415"/>
                </a:lnTo>
                <a:lnTo>
                  <a:pt x="63547" y="6635"/>
                </a:lnTo>
                <a:lnTo>
                  <a:pt x="83425" y="1662"/>
                </a:lnTo>
                <a:lnTo>
                  <a:pt x="105409" y="0"/>
                </a:lnTo>
                <a:close/>
              </a:path>
            </a:pathLst>
          </a:custGeom>
          <a:ln w="3175">
            <a:solidFill>
              <a:srgbClr val="58134A"/>
            </a:solidFill>
          </a:ln>
        </p:spPr>
        <p:txBody>
          <a:bodyPr wrap="square" lIns="0" tIns="0" rIns="0" bIns="0" rtlCol="0"/>
          <a:lstStyle/>
          <a:p>
            <a:endParaRPr/>
          </a:p>
        </p:txBody>
      </p:sp>
      <p:sp>
        <p:nvSpPr>
          <p:cNvPr id="35" name="object 35"/>
          <p:cNvSpPr/>
          <p:nvPr/>
        </p:nvSpPr>
        <p:spPr>
          <a:xfrm>
            <a:off x="2253107" y="1000125"/>
            <a:ext cx="302260" cy="357505"/>
          </a:xfrm>
          <a:custGeom>
            <a:avLst/>
            <a:gdLst/>
            <a:ahLst/>
            <a:cxnLst/>
            <a:rect l="l" t="t" r="r" b="b"/>
            <a:pathLst>
              <a:path w="302260" h="357505">
                <a:moveTo>
                  <a:pt x="148590" y="0"/>
                </a:moveTo>
                <a:lnTo>
                  <a:pt x="214312" y="11541"/>
                </a:lnTo>
                <a:lnTo>
                  <a:pt x="262509" y="46227"/>
                </a:lnTo>
                <a:lnTo>
                  <a:pt x="292052" y="101726"/>
                </a:lnTo>
                <a:lnTo>
                  <a:pt x="301879" y="175895"/>
                </a:lnTo>
                <a:lnTo>
                  <a:pt x="299307" y="215542"/>
                </a:lnTo>
                <a:lnTo>
                  <a:pt x="278733" y="281836"/>
                </a:lnTo>
                <a:lnTo>
                  <a:pt x="237992" y="329965"/>
                </a:lnTo>
                <a:lnTo>
                  <a:pt x="179560" y="354453"/>
                </a:lnTo>
                <a:lnTo>
                  <a:pt x="143891" y="357504"/>
                </a:lnTo>
                <a:lnTo>
                  <a:pt x="111075" y="354478"/>
                </a:lnTo>
                <a:lnTo>
                  <a:pt x="57683" y="330233"/>
                </a:lnTo>
                <a:lnTo>
                  <a:pt x="20841" y="282461"/>
                </a:lnTo>
                <a:lnTo>
                  <a:pt x="2311" y="215925"/>
                </a:lnTo>
                <a:lnTo>
                  <a:pt x="0" y="175895"/>
                </a:lnTo>
                <a:lnTo>
                  <a:pt x="2524" y="140440"/>
                </a:lnTo>
                <a:lnTo>
                  <a:pt x="22717" y="78007"/>
                </a:lnTo>
                <a:lnTo>
                  <a:pt x="62347" y="28717"/>
                </a:lnTo>
                <a:lnTo>
                  <a:pt x="116413" y="3190"/>
                </a:lnTo>
                <a:lnTo>
                  <a:pt x="148590" y="0"/>
                </a:lnTo>
                <a:close/>
              </a:path>
            </a:pathLst>
          </a:custGeom>
          <a:ln w="3175">
            <a:solidFill>
              <a:srgbClr val="58134A"/>
            </a:solidFill>
          </a:ln>
        </p:spPr>
        <p:txBody>
          <a:bodyPr wrap="square" lIns="0" tIns="0" rIns="0" bIns="0" rtlCol="0"/>
          <a:lstStyle/>
          <a:p>
            <a:endParaRPr/>
          </a:p>
        </p:txBody>
      </p:sp>
      <p:sp>
        <p:nvSpPr>
          <p:cNvPr id="36" name="object 36"/>
          <p:cNvSpPr txBox="1"/>
          <p:nvPr/>
        </p:nvSpPr>
        <p:spPr>
          <a:xfrm>
            <a:off x="0" y="1371600"/>
            <a:ext cx="7391399" cy="5784276"/>
          </a:xfrm>
          <a:prstGeom prst="rect">
            <a:avLst/>
          </a:prstGeom>
        </p:spPr>
        <p:txBody>
          <a:bodyPr vert="horz" wrap="square" lIns="0" tIns="13335" rIns="0" bIns="0" rtlCol="0">
            <a:spAutoFit/>
          </a:bodyPr>
          <a:lstStyle/>
          <a:p>
            <a:pPr marL="287020" indent="-274320">
              <a:lnSpc>
                <a:spcPct val="100000"/>
              </a:lnSpc>
              <a:spcBef>
                <a:spcPts val="105"/>
              </a:spcBef>
              <a:buClr>
                <a:srgbClr val="B03E9A"/>
              </a:buClr>
              <a:buSzPct val="73076"/>
              <a:buFont typeface="Arial"/>
              <a:buChar char=""/>
              <a:tabLst>
                <a:tab pos="287655" algn="l"/>
              </a:tabLst>
            </a:pPr>
            <a:r>
              <a:rPr lang="en-US" sz="2400" spc="-5" dirty="0" smtClean="0">
                <a:latin typeface="Trebuchet MS"/>
                <a:cs typeface="Trebuchet MS"/>
              </a:rPr>
              <a:t>The secondary data reveal  a lot of historical data. The secondary data are those data ,which have already been collected ,tabulated  and presented in some form by someone else for some other purpose. It means data that are already available.</a:t>
            </a:r>
          </a:p>
          <a:p>
            <a:pPr marL="287020" indent="-274320">
              <a:lnSpc>
                <a:spcPct val="100000"/>
              </a:lnSpc>
              <a:spcBef>
                <a:spcPts val="105"/>
              </a:spcBef>
              <a:buClr>
                <a:srgbClr val="B03E9A"/>
              </a:buClr>
              <a:buSzPct val="73076"/>
              <a:buFont typeface="Arial"/>
              <a:buChar char=""/>
              <a:tabLst>
                <a:tab pos="287655" algn="l"/>
              </a:tabLst>
            </a:pPr>
            <a:r>
              <a:rPr lang="en-US" sz="2400" spc="-5" dirty="0" smtClean="0">
                <a:latin typeface="Trebuchet MS"/>
                <a:cs typeface="Trebuchet MS"/>
              </a:rPr>
              <a:t>    Economic surveys of the government of India, economic reviews  published by various state governments, census data, and data relating to agriculture, industry, forestry, education etc by the government are the examples of secondary data.</a:t>
            </a:r>
          </a:p>
          <a:p>
            <a:pPr marL="287020" indent="-274320">
              <a:lnSpc>
                <a:spcPct val="100000"/>
              </a:lnSpc>
              <a:spcBef>
                <a:spcPts val="105"/>
              </a:spcBef>
              <a:buClr>
                <a:srgbClr val="B03E9A"/>
              </a:buClr>
              <a:buSzPct val="73076"/>
              <a:buFont typeface="Arial"/>
              <a:buChar char=""/>
              <a:tabLst>
                <a:tab pos="287655" algn="l"/>
              </a:tabLst>
            </a:pPr>
            <a:endParaRPr lang="en-US" sz="2600" spc="-5" dirty="0" smtClean="0">
              <a:latin typeface="Trebuchet MS"/>
              <a:cs typeface="Trebuchet MS"/>
            </a:endParaRPr>
          </a:p>
          <a:p>
            <a:pPr marL="287020" indent="-274320">
              <a:lnSpc>
                <a:spcPct val="100000"/>
              </a:lnSpc>
              <a:spcBef>
                <a:spcPts val="105"/>
              </a:spcBef>
              <a:buClr>
                <a:srgbClr val="B03E9A"/>
              </a:buClr>
              <a:buSzPct val="73076"/>
              <a:buFont typeface="Arial"/>
              <a:buChar char=""/>
              <a:tabLst>
                <a:tab pos="287655" algn="l"/>
              </a:tabLst>
            </a:pPr>
            <a:endParaRPr lang="en-US" sz="2600" spc="-5" dirty="0" smtClean="0">
              <a:latin typeface="Trebuchet MS"/>
              <a:cs typeface="Trebuchet MS"/>
            </a:endParaRPr>
          </a:p>
          <a:p>
            <a:pPr marL="287020" indent="-274320">
              <a:lnSpc>
                <a:spcPct val="100000"/>
              </a:lnSpc>
              <a:spcBef>
                <a:spcPts val="105"/>
              </a:spcBef>
              <a:buClr>
                <a:srgbClr val="B03E9A"/>
              </a:buClr>
              <a:buSzPct val="73076"/>
              <a:buFont typeface="Arial"/>
              <a:buChar char=""/>
              <a:tabLst>
                <a:tab pos="287655" algn="l"/>
              </a:tabLst>
            </a:pPr>
            <a:endParaRPr lang="en-US" sz="2600" spc="-5" dirty="0" smtClean="0">
              <a:latin typeface="Trebuchet MS"/>
              <a:cs typeface="Trebuchet MS"/>
            </a:endParaRPr>
          </a:p>
          <a:p>
            <a:pPr marL="287020" indent="-274320">
              <a:lnSpc>
                <a:spcPct val="100000"/>
              </a:lnSpc>
              <a:spcBef>
                <a:spcPts val="105"/>
              </a:spcBef>
              <a:buClr>
                <a:srgbClr val="B03E9A"/>
              </a:buClr>
              <a:buSzPct val="73076"/>
              <a:buFont typeface="Arial"/>
              <a:buChar char=""/>
              <a:tabLst>
                <a:tab pos="287655" algn="l"/>
              </a:tabLst>
            </a:pPr>
            <a:endParaRPr lang="en-US" sz="2600" spc="-5" dirty="0" smtClean="0">
              <a:latin typeface="Trebuchet MS"/>
              <a:cs typeface="Trebuchet MS"/>
            </a:endParaRPr>
          </a:p>
          <a:p>
            <a:pPr marL="287020" indent="-274320">
              <a:lnSpc>
                <a:spcPct val="100000"/>
              </a:lnSpc>
              <a:spcBef>
                <a:spcPts val="105"/>
              </a:spcBef>
              <a:buClr>
                <a:srgbClr val="B03E9A"/>
              </a:buClr>
              <a:buSzPct val="73076"/>
              <a:buFont typeface="Arial"/>
              <a:buChar char=""/>
              <a:tabLst>
                <a:tab pos="287655" algn="l"/>
              </a:tabLst>
            </a:pPr>
            <a:endParaRPr sz="2600" dirty="0">
              <a:latin typeface="Trebuchet MS"/>
              <a:cs typeface="Trebuchet M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44347" y="398145"/>
            <a:ext cx="2276779" cy="35750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849498" y="682625"/>
            <a:ext cx="72516" cy="72771"/>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2731007" y="682625"/>
            <a:ext cx="72516" cy="72771"/>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2612644" y="682625"/>
            <a:ext cx="72517" cy="7277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2494407" y="682625"/>
            <a:ext cx="72517" cy="72771"/>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2375916" y="682625"/>
            <a:ext cx="72516" cy="72771"/>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2257551" y="682625"/>
            <a:ext cx="72516" cy="72771"/>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2139314" y="682625"/>
            <a:ext cx="72516" cy="72771"/>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2020823" y="682625"/>
            <a:ext cx="72516" cy="72771"/>
          </a:xfrm>
          <a:prstGeom prst="rect">
            <a:avLst/>
          </a:prstGeom>
          <a:blipFill>
            <a:blip r:embed="rId4" cstate="print"/>
            <a:stretch>
              <a:fillRect/>
            </a:stretch>
          </a:blipFill>
        </p:spPr>
        <p:txBody>
          <a:bodyPr wrap="square" lIns="0" tIns="0" rIns="0" bIns="0" rtlCol="0"/>
          <a:lstStyle/>
          <a:p>
            <a:endParaRPr/>
          </a:p>
        </p:txBody>
      </p:sp>
      <p:sp>
        <p:nvSpPr>
          <p:cNvPr id="11" name="object 11"/>
          <p:cNvSpPr/>
          <p:nvPr/>
        </p:nvSpPr>
        <p:spPr>
          <a:xfrm>
            <a:off x="1902460" y="682625"/>
            <a:ext cx="72516" cy="72771"/>
          </a:xfrm>
          <a:prstGeom prst="rect">
            <a:avLst/>
          </a:prstGeom>
          <a:blipFill>
            <a:blip r:embed="rId8" cstate="print"/>
            <a:stretch>
              <a:fillRect/>
            </a:stretch>
          </a:blipFill>
        </p:spPr>
        <p:txBody>
          <a:bodyPr wrap="square" lIns="0" tIns="0" rIns="0" bIns="0" rtlCol="0"/>
          <a:lstStyle/>
          <a:p>
            <a:endParaRPr/>
          </a:p>
        </p:txBody>
      </p:sp>
      <p:sp>
        <p:nvSpPr>
          <p:cNvPr id="12" name="object 12"/>
          <p:cNvSpPr/>
          <p:nvPr/>
        </p:nvSpPr>
        <p:spPr>
          <a:xfrm>
            <a:off x="1002804" y="451738"/>
            <a:ext cx="176339" cy="250316"/>
          </a:xfrm>
          <a:prstGeom prst="rect">
            <a:avLst/>
          </a:prstGeom>
          <a:blipFill>
            <a:blip r:embed="rId9" cstate="print"/>
            <a:stretch>
              <a:fillRect/>
            </a:stretch>
          </a:blipFill>
        </p:spPr>
        <p:txBody>
          <a:bodyPr wrap="square" lIns="0" tIns="0" rIns="0" bIns="0" rtlCol="0"/>
          <a:lstStyle/>
          <a:p>
            <a:endParaRPr/>
          </a:p>
        </p:txBody>
      </p:sp>
      <p:sp>
        <p:nvSpPr>
          <p:cNvPr id="13" name="object 13"/>
          <p:cNvSpPr/>
          <p:nvPr/>
        </p:nvSpPr>
        <p:spPr>
          <a:xfrm>
            <a:off x="1588769" y="404240"/>
            <a:ext cx="286385" cy="346075"/>
          </a:xfrm>
          <a:custGeom>
            <a:avLst/>
            <a:gdLst/>
            <a:ahLst/>
            <a:cxnLst/>
            <a:rect l="l" t="t" r="r" b="b"/>
            <a:pathLst>
              <a:path w="286385" h="346075">
                <a:moveTo>
                  <a:pt x="0" y="0"/>
                </a:moveTo>
                <a:lnTo>
                  <a:pt x="286131" y="0"/>
                </a:lnTo>
                <a:lnTo>
                  <a:pt x="286131" y="54483"/>
                </a:lnTo>
                <a:lnTo>
                  <a:pt x="171323" y="54483"/>
                </a:lnTo>
                <a:lnTo>
                  <a:pt x="171323" y="345567"/>
                </a:lnTo>
                <a:lnTo>
                  <a:pt x="109981" y="345567"/>
                </a:lnTo>
                <a:lnTo>
                  <a:pt x="109981" y="54483"/>
                </a:lnTo>
                <a:lnTo>
                  <a:pt x="0" y="54483"/>
                </a:lnTo>
                <a:lnTo>
                  <a:pt x="0"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1296416" y="404240"/>
            <a:ext cx="252095" cy="350520"/>
          </a:xfrm>
          <a:custGeom>
            <a:avLst/>
            <a:gdLst/>
            <a:ahLst/>
            <a:cxnLst/>
            <a:rect l="l" t="t" r="r" b="b"/>
            <a:pathLst>
              <a:path w="252094" h="350520">
                <a:moveTo>
                  <a:pt x="0" y="0"/>
                </a:moveTo>
                <a:lnTo>
                  <a:pt x="29464" y="0"/>
                </a:lnTo>
                <a:lnTo>
                  <a:pt x="192659" y="208534"/>
                </a:lnTo>
                <a:lnTo>
                  <a:pt x="192659" y="0"/>
                </a:lnTo>
                <a:lnTo>
                  <a:pt x="251587" y="0"/>
                </a:lnTo>
                <a:lnTo>
                  <a:pt x="251587" y="350266"/>
                </a:lnTo>
                <a:lnTo>
                  <a:pt x="226695" y="350266"/>
                </a:lnTo>
                <a:lnTo>
                  <a:pt x="58928" y="131572"/>
                </a:lnTo>
                <a:lnTo>
                  <a:pt x="58928" y="345821"/>
                </a:lnTo>
                <a:lnTo>
                  <a:pt x="0" y="345821"/>
                </a:lnTo>
                <a:lnTo>
                  <a:pt x="0"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644347" y="398272"/>
            <a:ext cx="262890" cy="357505"/>
          </a:xfrm>
          <a:custGeom>
            <a:avLst/>
            <a:gdLst/>
            <a:ahLst/>
            <a:cxnLst/>
            <a:rect l="l" t="t" r="r" b="b"/>
            <a:pathLst>
              <a:path w="262890" h="357505">
                <a:moveTo>
                  <a:pt x="158280" y="0"/>
                </a:moveTo>
                <a:lnTo>
                  <a:pt x="186517" y="1524"/>
                </a:lnTo>
                <a:lnTo>
                  <a:pt x="211774" y="6096"/>
                </a:lnTo>
                <a:lnTo>
                  <a:pt x="234052" y="13715"/>
                </a:lnTo>
                <a:lnTo>
                  <a:pt x="253352" y="24383"/>
                </a:lnTo>
                <a:lnTo>
                  <a:pt x="228104" y="75056"/>
                </a:lnTo>
                <a:lnTo>
                  <a:pt x="216281" y="66075"/>
                </a:lnTo>
                <a:lnTo>
                  <a:pt x="201331" y="59689"/>
                </a:lnTo>
                <a:lnTo>
                  <a:pt x="183254" y="55876"/>
                </a:lnTo>
                <a:lnTo>
                  <a:pt x="162052" y="54610"/>
                </a:lnTo>
                <a:lnTo>
                  <a:pt x="141442" y="56872"/>
                </a:lnTo>
                <a:lnTo>
                  <a:pt x="106061" y="74969"/>
                </a:lnTo>
                <a:lnTo>
                  <a:pt x="79212" y="110095"/>
                </a:lnTo>
                <a:lnTo>
                  <a:pt x="65414" y="155866"/>
                </a:lnTo>
                <a:lnTo>
                  <a:pt x="63690" y="182372"/>
                </a:lnTo>
                <a:lnTo>
                  <a:pt x="65290" y="208661"/>
                </a:lnTo>
                <a:lnTo>
                  <a:pt x="78086" y="252666"/>
                </a:lnTo>
                <a:lnTo>
                  <a:pt x="103149" y="284624"/>
                </a:lnTo>
                <a:lnTo>
                  <a:pt x="157581" y="302894"/>
                </a:lnTo>
                <a:lnTo>
                  <a:pt x="180667" y="300724"/>
                </a:lnTo>
                <a:lnTo>
                  <a:pt x="201101" y="294195"/>
                </a:lnTo>
                <a:lnTo>
                  <a:pt x="218882" y="283285"/>
                </a:lnTo>
                <a:lnTo>
                  <a:pt x="234010" y="267969"/>
                </a:lnTo>
                <a:lnTo>
                  <a:pt x="262547" y="317626"/>
                </a:lnTo>
                <a:lnTo>
                  <a:pt x="241610" y="335035"/>
                </a:lnTo>
                <a:lnTo>
                  <a:pt x="216311" y="347456"/>
                </a:lnTo>
                <a:lnTo>
                  <a:pt x="186646" y="354899"/>
                </a:lnTo>
                <a:lnTo>
                  <a:pt x="152615" y="357377"/>
                </a:lnTo>
                <a:lnTo>
                  <a:pt x="118430" y="354401"/>
                </a:lnTo>
                <a:lnTo>
                  <a:pt x="62176" y="330588"/>
                </a:lnTo>
                <a:lnTo>
                  <a:pt x="22556" y="283773"/>
                </a:lnTo>
                <a:lnTo>
                  <a:pt x="2505" y="218813"/>
                </a:lnTo>
                <a:lnTo>
                  <a:pt x="0" y="179831"/>
                </a:lnTo>
                <a:lnTo>
                  <a:pt x="2778" y="143037"/>
                </a:lnTo>
                <a:lnTo>
                  <a:pt x="25010" y="78926"/>
                </a:lnTo>
                <a:lnTo>
                  <a:pt x="68250" y="29039"/>
                </a:lnTo>
                <a:lnTo>
                  <a:pt x="125162" y="3234"/>
                </a:lnTo>
                <a:lnTo>
                  <a:pt x="158280"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940003" y="398145"/>
            <a:ext cx="302260" cy="357505"/>
          </a:xfrm>
          <a:custGeom>
            <a:avLst/>
            <a:gdLst/>
            <a:ahLst/>
            <a:cxnLst/>
            <a:rect l="l" t="t" r="r" b="b"/>
            <a:pathLst>
              <a:path w="302259" h="357505">
                <a:moveTo>
                  <a:pt x="148615" y="0"/>
                </a:moveTo>
                <a:lnTo>
                  <a:pt x="214368" y="11541"/>
                </a:lnTo>
                <a:lnTo>
                  <a:pt x="262547" y="46227"/>
                </a:lnTo>
                <a:lnTo>
                  <a:pt x="292093" y="101726"/>
                </a:lnTo>
                <a:lnTo>
                  <a:pt x="301942" y="175894"/>
                </a:lnTo>
                <a:lnTo>
                  <a:pt x="299370" y="215542"/>
                </a:lnTo>
                <a:lnTo>
                  <a:pt x="278791" y="281836"/>
                </a:lnTo>
                <a:lnTo>
                  <a:pt x="238038" y="329965"/>
                </a:lnTo>
                <a:lnTo>
                  <a:pt x="179593" y="354453"/>
                </a:lnTo>
                <a:lnTo>
                  <a:pt x="143890" y="357504"/>
                </a:lnTo>
                <a:lnTo>
                  <a:pt x="111124" y="354478"/>
                </a:lnTo>
                <a:lnTo>
                  <a:pt x="57755" y="330233"/>
                </a:lnTo>
                <a:lnTo>
                  <a:pt x="20895" y="282461"/>
                </a:lnTo>
                <a:lnTo>
                  <a:pt x="2321" y="215925"/>
                </a:lnTo>
                <a:lnTo>
                  <a:pt x="0" y="175894"/>
                </a:lnTo>
                <a:lnTo>
                  <a:pt x="2528" y="140440"/>
                </a:lnTo>
                <a:lnTo>
                  <a:pt x="22754" y="78007"/>
                </a:lnTo>
                <a:lnTo>
                  <a:pt x="62383" y="28717"/>
                </a:lnTo>
                <a:lnTo>
                  <a:pt x="116466" y="3190"/>
                </a:lnTo>
                <a:lnTo>
                  <a:pt x="148615" y="0"/>
                </a:lnTo>
                <a:close/>
              </a:path>
            </a:pathLst>
          </a:custGeom>
          <a:ln w="3175">
            <a:solidFill>
              <a:srgbClr val="58134A"/>
            </a:solidFill>
          </a:ln>
        </p:spPr>
        <p:txBody>
          <a:bodyPr wrap="square" lIns="0" tIns="0" rIns="0" bIns="0" rtlCol="0"/>
          <a:lstStyle/>
          <a:p>
            <a:endParaRPr/>
          </a:p>
        </p:txBody>
      </p:sp>
      <p:sp>
        <p:nvSpPr>
          <p:cNvPr id="17" name="object 17"/>
          <p:cNvSpPr txBox="1"/>
          <p:nvPr/>
        </p:nvSpPr>
        <p:spPr>
          <a:xfrm>
            <a:off x="533400" y="0"/>
            <a:ext cx="7467600" cy="7607852"/>
          </a:xfrm>
          <a:prstGeom prst="rect">
            <a:avLst/>
          </a:prstGeom>
        </p:spPr>
        <p:txBody>
          <a:bodyPr vert="horz" wrap="square" lIns="0" tIns="13335" rIns="0" bIns="0" rtlCol="0">
            <a:spAutoFit/>
          </a:bodyPr>
          <a:lstStyle/>
          <a:p>
            <a:pPr marL="287020" marR="628015" indent="-274320">
              <a:lnSpc>
                <a:spcPct val="100000"/>
              </a:lnSpc>
              <a:spcBef>
                <a:spcPts val="105"/>
              </a:spcBef>
              <a:buClr>
                <a:srgbClr val="B03E9A"/>
              </a:buClr>
              <a:buSzPct val="73076"/>
              <a:buFont typeface="Arial"/>
              <a:buChar char=""/>
              <a:tabLst>
                <a:tab pos="287020" algn="l"/>
              </a:tabLst>
            </a:pPr>
            <a:endParaRPr lang="en-US" sz="2400" spc="-5" dirty="0" smtClean="0">
              <a:solidFill>
                <a:srgbClr val="FF0000"/>
              </a:solidFill>
              <a:latin typeface="Trebuchet MS"/>
              <a:cs typeface="Trebuchet MS"/>
            </a:endParaRPr>
          </a:p>
          <a:p>
            <a:pPr marL="287020" marR="628015" indent="-274320">
              <a:lnSpc>
                <a:spcPct val="100000"/>
              </a:lnSpc>
              <a:spcBef>
                <a:spcPts val="105"/>
              </a:spcBef>
              <a:buClr>
                <a:srgbClr val="B03E9A"/>
              </a:buClr>
              <a:buSzPct val="73076"/>
              <a:buFont typeface="Arial"/>
              <a:buChar char=""/>
              <a:tabLst>
                <a:tab pos="287020" algn="l"/>
              </a:tabLst>
            </a:pPr>
            <a:endParaRPr lang="en-US" sz="2400" spc="-5" dirty="0" smtClean="0">
              <a:solidFill>
                <a:srgbClr val="FF0000"/>
              </a:solidFill>
              <a:latin typeface="Trebuchet MS"/>
              <a:cs typeface="Trebuchet MS"/>
            </a:endParaRPr>
          </a:p>
          <a:p>
            <a:pPr marL="287020" marR="628015" indent="-274320">
              <a:lnSpc>
                <a:spcPct val="100000"/>
              </a:lnSpc>
              <a:spcBef>
                <a:spcPts val="105"/>
              </a:spcBef>
              <a:buClr>
                <a:srgbClr val="B03E9A"/>
              </a:buClr>
              <a:buSzPct val="73076"/>
              <a:buFont typeface="Arial"/>
              <a:buChar char=""/>
              <a:tabLst>
                <a:tab pos="287020" algn="l"/>
              </a:tabLst>
            </a:pPr>
            <a:r>
              <a:rPr lang="en-US" sz="2400" spc="-5" dirty="0" smtClean="0">
                <a:solidFill>
                  <a:srgbClr val="FF0000"/>
                </a:solidFill>
                <a:latin typeface="Trebuchet MS"/>
                <a:cs typeface="Trebuchet MS"/>
              </a:rPr>
              <a:t>The secondary sources may be both internal and external in character</a:t>
            </a:r>
            <a:r>
              <a:rPr lang="en-US" sz="2400" spc="-45" dirty="0" smtClean="0">
                <a:solidFill>
                  <a:srgbClr val="FF0000"/>
                </a:solidFill>
                <a:latin typeface="Trebuchet MS"/>
                <a:cs typeface="Trebuchet MS"/>
              </a:rPr>
              <a:t>.</a:t>
            </a:r>
          </a:p>
          <a:p>
            <a:pPr marL="287020" marR="628015" indent="-274320">
              <a:lnSpc>
                <a:spcPct val="100000"/>
              </a:lnSpc>
              <a:spcBef>
                <a:spcPts val="105"/>
              </a:spcBef>
              <a:buClr>
                <a:srgbClr val="B03E9A"/>
              </a:buClr>
              <a:buSzPct val="73076"/>
              <a:buFont typeface="Arial"/>
              <a:buChar char=""/>
              <a:tabLst>
                <a:tab pos="287020" algn="l"/>
              </a:tabLst>
            </a:pPr>
            <a:r>
              <a:rPr lang="en-US" sz="2400" b="1" i="1" u="sng" spc="-45" dirty="0" smtClean="0">
                <a:latin typeface="Trebuchet MS"/>
                <a:cs typeface="Trebuchet MS"/>
              </a:rPr>
              <a:t>Internal secondary </a:t>
            </a:r>
            <a:r>
              <a:rPr lang="en-US" sz="2400" b="1" i="1" spc="-45" dirty="0" smtClean="0">
                <a:latin typeface="Trebuchet MS"/>
                <a:cs typeface="Trebuchet MS"/>
              </a:rPr>
              <a:t>data-  </a:t>
            </a:r>
            <a:r>
              <a:rPr lang="en-US" sz="2400" i="1" spc="-45" dirty="0" smtClean="0">
                <a:solidFill>
                  <a:srgbClr val="FF0000"/>
                </a:solidFill>
                <a:latin typeface="Trebuchet MS"/>
                <a:cs typeface="Trebuchet MS"/>
              </a:rPr>
              <a:t>this refers the information that already exists within the company or unit studied.</a:t>
            </a:r>
          </a:p>
          <a:p>
            <a:pPr marL="287020" marR="628015" indent="-274320">
              <a:lnSpc>
                <a:spcPct val="100000"/>
              </a:lnSpc>
              <a:spcBef>
                <a:spcPts val="105"/>
              </a:spcBef>
              <a:buClr>
                <a:srgbClr val="B03E9A"/>
              </a:buClr>
              <a:buSzPct val="73076"/>
              <a:buFont typeface="Arial"/>
              <a:buChar char=""/>
              <a:tabLst>
                <a:tab pos="287020" algn="l"/>
              </a:tabLst>
            </a:pPr>
            <a:r>
              <a:rPr lang="en-US" sz="2400" i="1" spc="-45" dirty="0" err="1" smtClean="0">
                <a:solidFill>
                  <a:srgbClr val="FF0000"/>
                </a:solidFill>
                <a:latin typeface="Trebuchet MS"/>
                <a:cs typeface="Trebuchet MS"/>
              </a:rPr>
              <a:t>Eg</a:t>
            </a:r>
            <a:r>
              <a:rPr lang="en-US" sz="2400" i="1" spc="-45" dirty="0" smtClean="0">
                <a:solidFill>
                  <a:srgbClr val="FF0000"/>
                </a:solidFill>
                <a:latin typeface="Trebuchet MS"/>
                <a:cs typeface="Trebuchet MS"/>
              </a:rPr>
              <a:t>- </a:t>
            </a:r>
            <a:r>
              <a:rPr lang="en-US" sz="2400" spc="-45" dirty="0" smtClean="0">
                <a:solidFill>
                  <a:srgbClr val="FF0000"/>
                </a:solidFill>
                <a:latin typeface="Trebuchet MS"/>
                <a:cs typeface="Trebuchet MS"/>
              </a:rPr>
              <a:t>the record of sales, budget, advertising expenses, previous market  research studies etc</a:t>
            </a:r>
          </a:p>
          <a:p>
            <a:pPr marL="287020" marR="628015" indent="-274320">
              <a:lnSpc>
                <a:spcPct val="100000"/>
              </a:lnSpc>
              <a:spcBef>
                <a:spcPts val="105"/>
              </a:spcBef>
              <a:buClr>
                <a:srgbClr val="B03E9A"/>
              </a:buClr>
              <a:buSzPct val="73076"/>
              <a:buFont typeface="Arial"/>
              <a:buChar char=""/>
              <a:tabLst>
                <a:tab pos="287020" algn="l"/>
              </a:tabLst>
            </a:pPr>
            <a:r>
              <a:rPr lang="en-US" sz="2400" b="1" i="1" u="sng" spc="-45" dirty="0" smtClean="0">
                <a:latin typeface="Trebuchet MS"/>
                <a:cs typeface="Trebuchet MS"/>
              </a:rPr>
              <a:t>External secondary data- </a:t>
            </a:r>
            <a:r>
              <a:rPr lang="en-US" sz="2400" i="1" spc="-45" dirty="0" smtClean="0">
                <a:solidFill>
                  <a:srgbClr val="FF0000"/>
                </a:solidFill>
                <a:latin typeface="Trebuchet MS"/>
                <a:cs typeface="Trebuchet MS"/>
              </a:rPr>
              <a:t>External secondary sources consist of both public  and private </a:t>
            </a:r>
            <a:r>
              <a:rPr lang="en-US" sz="2400" i="1" spc="-45" dirty="0" err="1" smtClean="0">
                <a:solidFill>
                  <a:srgbClr val="FF0000"/>
                </a:solidFill>
                <a:latin typeface="Trebuchet MS"/>
                <a:cs typeface="Trebuchet MS"/>
              </a:rPr>
              <a:t>documents.These</a:t>
            </a:r>
            <a:r>
              <a:rPr lang="en-US" sz="2400" i="1" spc="-45" dirty="0" smtClean="0">
                <a:solidFill>
                  <a:srgbClr val="FF0000"/>
                </a:solidFill>
                <a:latin typeface="Trebuchet MS"/>
                <a:cs typeface="Trebuchet MS"/>
              </a:rPr>
              <a:t> are in both published and unpublished in nature. And these data comprise  </a:t>
            </a:r>
            <a:r>
              <a:rPr lang="en-US" sz="2400" i="1" spc="-45" dirty="0" err="1" smtClean="0">
                <a:solidFill>
                  <a:srgbClr val="FF0000"/>
                </a:solidFill>
                <a:latin typeface="Trebuchet MS"/>
                <a:cs typeface="Trebuchet MS"/>
              </a:rPr>
              <a:t>govt</a:t>
            </a:r>
            <a:r>
              <a:rPr lang="en-US" sz="2400" i="1" spc="-45" dirty="0" smtClean="0">
                <a:solidFill>
                  <a:srgbClr val="FF0000"/>
                </a:solidFill>
                <a:latin typeface="Trebuchet MS"/>
                <a:cs typeface="Trebuchet MS"/>
              </a:rPr>
              <a:t> publications, </a:t>
            </a:r>
            <a:r>
              <a:rPr lang="en-US" sz="2400" i="1" spc="-45" dirty="0" err="1" smtClean="0">
                <a:solidFill>
                  <a:srgbClr val="FF0000"/>
                </a:solidFill>
                <a:latin typeface="Trebuchet MS"/>
                <a:cs typeface="Trebuchet MS"/>
              </a:rPr>
              <a:t>busines</a:t>
            </a:r>
            <a:r>
              <a:rPr lang="en-US" sz="2400" i="1" spc="-45" dirty="0" smtClean="0">
                <a:solidFill>
                  <a:srgbClr val="FF0000"/>
                </a:solidFill>
                <a:latin typeface="Trebuchet MS"/>
                <a:cs typeface="Trebuchet MS"/>
              </a:rPr>
              <a:t> reference sources, and commercial agencies. Private document consist of life history,  diaries, letter, memories etc.</a:t>
            </a:r>
            <a:endParaRPr lang="en-US" sz="2400" b="1" i="1" spc="-45" dirty="0" smtClean="0">
              <a:solidFill>
                <a:srgbClr val="FF0000"/>
              </a:solidFill>
              <a:latin typeface="Trebuchet MS"/>
              <a:cs typeface="Trebuchet MS"/>
            </a:endParaRPr>
          </a:p>
          <a:p>
            <a:pPr marL="287020" marR="628015" indent="-274320">
              <a:lnSpc>
                <a:spcPct val="100000"/>
              </a:lnSpc>
              <a:spcBef>
                <a:spcPts val="105"/>
              </a:spcBef>
              <a:buClr>
                <a:srgbClr val="B03E9A"/>
              </a:buClr>
              <a:buSzPct val="73076"/>
              <a:buFont typeface="Arial"/>
              <a:buChar char=""/>
              <a:tabLst>
                <a:tab pos="287020" algn="l"/>
              </a:tabLst>
            </a:pPr>
            <a:endParaRPr lang="en-US" sz="2400" b="1" i="1" spc="-45" dirty="0" smtClean="0">
              <a:solidFill>
                <a:srgbClr val="FF0000"/>
              </a:solidFill>
              <a:latin typeface="Trebuchet MS"/>
              <a:cs typeface="Trebuchet MS"/>
            </a:endParaRPr>
          </a:p>
          <a:p>
            <a:pPr marL="287020" marR="628015" indent="-274320">
              <a:lnSpc>
                <a:spcPct val="100000"/>
              </a:lnSpc>
              <a:spcBef>
                <a:spcPts val="105"/>
              </a:spcBef>
              <a:buClr>
                <a:srgbClr val="B03E9A"/>
              </a:buClr>
              <a:buSzPct val="73076"/>
              <a:buFont typeface="Arial"/>
              <a:buChar char=""/>
              <a:tabLst>
                <a:tab pos="287020" algn="l"/>
              </a:tabLst>
            </a:pPr>
            <a:endParaRPr lang="en-US" sz="2600" b="1" i="1" spc="-45" dirty="0" smtClean="0">
              <a:latin typeface="Trebuchet MS"/>
              <a:cs typeface="Trebuchet MS"/>
            </a:endParaRPr>
          </a:p>
          <a:p>
            <a:pPr marL="287020" marR="628015" indent="-274320">
              <a:lnSpc>
                <a:spcPct val="100000"/>
              </a:lnSpc>
              <a:spcBef>
                <a:spcPts val="105"/>
              </a:spcBef>
              <a:buClr>
                <a:srgbClr val="B03E9A"/>
              </a:buClr>
              <a:buSzPct val="73076"/>
              <a:buFont typeface="Arial"/>
              <a:buChar char=""/>
              <a:tabLst>
                <a:tab pos="287020" algn="l"/>
              </a:tabLst>
            </a:pPr>
            <a:endParaRPr lang="en-US" sz="2600" b="1" i="1" spc="-45" dirty="0" smtClean="0">
              <a:latin typeface="Trebuchet MS"/>
              <a:cs typeface="Trebuchet MS"/>
            </a:endParaRPr>
          </a:p>
          <a:p>
            <a:pPr marL="287020" marR="628015" indent="-274320">
              <a:lnSpc>
                <a:spcPct val="100000"/>
              </a:lnSpc>
              <a:spcBef>
                <a:spcPts val="105"/>
              </a:spcBef>
              <a:buClr>
                <a:srgbClr val="B03E9A"/>
              </a:buClr>
              <a:buSzPct val="73076"/>
              <a:buFont typeface="Arial"/>
              <a:buChar char=""/>
              <a:tabLst>
                <a:tab pos="287020" algn="l"/>
              </a:tabLst>
            </a:pPr>
            <a:endParaRPr sz="2600" b="1" i="1" dirty="0">
              <a:latin typeface="Trebuchet MS"/>
              <a:cs typeface="Trebuchet M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4590" y="375284"/>
            <a:ext cx="2248333" cy="36347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1914651" y="659765"/>
            <a:ext cx="72516" cy="72771"/>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1796160" y="659765"/>
            <a:ext cx="72516" cy="72771"/>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1677797" y="659765"/>
            <a:ext cx="72516" cy="7277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559560" y="659765"/>
            <a:ext cx="72516" cy="72771"/>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1441069" y="659765"/>
            <a:ext cx="72516" cy="72771"/>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1322705" y="659765"/>
            <a:ext cx="72516" cy="72771"/>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2227072" y="652652"/>
            <a:ext cx="86740" cy="86995"/>
          </a:xfrm>
          <a:prstGeom prst="rect">
            <a:avLst/>
          </a:prstGeom>
          <a:blipFill>
            <a:blip r:embed="rId8" cstate="print"/>
            <a:stretch>
              <a:fillRect/>
            </a:stretch>
          </a:blipFill>
        </p:spPr>
        <p:txBody>
          <a:bodyPr wrap="square" lIns="0" tIns="0" rIns="0" bIns="0" rtlCol="0"/>
          <a:lstStyle/>
          <a:p>
            <a:endParaRPr/>
          </a:p>
        </p:txBody>
      </p:sp>
      <p:sp>
        <p:nvSpPr>
          <p:cNvPr id="10" name="object 10"/>
          <p:cNvSpPr/>
          <p:nvPr/>
        </p:nvSpPr>
        <p:spPr>
          <a:xfrm>
            <a:off x="2050288" y="652652"/>
            <a:ext cx="86740" cy="86995"/>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423049" y="428879"/>
            <a:ext cx="176339" cy="250317"/>
          </a:xfrm>
          <a:prstGeom prst="rect">
            <a:avLst/>
          </a:prstGeom>
          <a:blipFill>
            <a:blip r:embed="rId9" cstate="print"/>
            <a:stretch>
              <a:fillRect/>
            </a:stretch>
          </a:blipFill>
        </p:spPr>
        <p:txBody>
          <a:bodyPr wrap="square" lIns="0" tIns="0" rIns="0" bIns="0" rtlCol="0"/>
          <a:lstStyle/>
          <a:p>
            <a:endParaRPr/>
          </a:p>
        </p:txBody>
      </p:sp>
      <p:sp>
        <p:nvSpPr>
          <p:cNvPr id="12" name="object 12"/>
          <p:cNvSpPr/>
          <p:nvPr/>
        </p:nvSpPr>
        <p:spPr>
          <a:xfrm>
            <a:off x="1009027" y="381381"/>
            <a:ext cx="286385" cy="346075"/>
          </a:xfrm>
          <a:custGeom>
            <a:avLst/>
            <a:gdLst/>
            <a:ahLst/>
            <a:cxnLst/>
            <a:rect l="l" t="t" r="r" b="b"/>
            <a:pathLst>
              <a:path w="286384" h="346075">
                <a:moveTo>
                  <a:pt x="0" y="0"/>
                </a:moveTo>
                <a:lnTo>
                  <a:pt x="286118" y="0"/>
                </a:lnTo>
                <a:lnTo>
                  <a:pt x="286118" y="54483"/>
                </a:lnTo>
                <a:lnTo>
                  <a:pt x="171259" y="54483"/>
                </a:lnTo>
                <a:lnTo>
                  <a:pt x="171259" y="345567"/>
                </a:lnTo>
                <a:lnTo>
                  <a:pt x="109931" y="345567"/>
                </a:lnTo>
                <a:lnTo>
                  <a:pt x="109931" y="54483"/>
                </a:lnTo>
                <a:lnTo>
                  <a:pt x="0" y="54483"/>
                </a:lnTo>
                <a:lnTo>
                  <a:pt x="0"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716610" y="381381"/>
            <a:ext cx="252095" cy="350520"/>
          </a:xfrm>
          <a:custGeom>
            <a:avLst/>
            <a:gdLst/>
            <a:ahLst/>
            <a:cxnLst/>
            <a:rect l="l" t="t" r="r" b="b"/>
            <a:pathLst>
              <a:path w="252094" h="350520">
                <a:moveTo>
                  <a:pt x="0" y="0"/>
                </a:moveTo>
                <a:lnTo>
                  <a:pt x="29489" y="0"/>
                </a:lnTo>
                <a:lnTo>
                  <a:pt x="192722" y="208534"/>
                </a:lnTo>
                <a:lnTo>
                  <a:pt x="192722" y="0"/>
                </a:lnTo>
                <a:lnTo>
                  <a:pt x="251701" y="0"/>
                </a:lnTo>
                <a:lnTo>
                  <a:pt x="251701" y="350266"/>
                </a:lnTo>
                <a:lnTo>
                  <a:pt x="226694" y="350266"/>
                </a:lnTo>
                <a:lnTo>
                  <a:pt x="58978" y="131572"/>
                </a:lnTo>
                <a:lnTo>
                  <a:pt x="58978" y="345821"/>
                </a:lnTo>
                <a:lnTo>
                  <a:pt x="0" y="345821"/>
                </a:lnTo>
                <a:lnTo>
                  <a:pt x="0"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64590" y="375411"/>
            <a:ext cx="262890" cy="357505"/>
          </a:xfrm>
          <a:custGeom>
            <a:avLst/>
            <a:gdLst/>
            <a:ahLst/>
            <a:cxnLst/>
            <a:rect l="l" t="t" r="r" b="b"/>
            <a:pathLst>
              <a:path w="262890" h="357505">
                <a:moveTo>
                  <a:pt x="158281" y="0"/>
                </a:moveTo>
                <a:lnTo>
                  <a:pt x="186518" y="1524"/>
                </a:lnTo>
                <a:lnTo>
                  <a:pt x="211775" y="6096"/>
                </a:lnTo>
                <a:lnTo>
                  <a:pt x="234053" y="13716"/>
                </a:lnTo>
                <a:lnTo>
                  <a:pt x="253353" y="24384"/>
                </a:lnTo>
                <a:lnTo>
                  <a:pt x="228105" y="75057"/>
                </a:lnTo>
                <a:lnTo>
                  <a:pt x="216283" y="66075"/>
                </a:lnTo>
                <a:lnTo>
                  <a:pt x="201332" y="59689"/>
                </a:lnTo>
                <a:lnTo>
                  <a:pt x="183255" y="55876"/>
                </a:lnTo>
                <a:lnTo>
                  <a:pt x="162053" y="54610"/>
                </a:lnTo>
                <a:lnTo>
                  <a:pt x="141443" y="56872"/>
                </a:lnTo>
                <a:lnTo>
                  <a:pt x="106062" y="74969"/>
                </a:lnTo>
                <a:lnTo>
                  <a:pt x="79213" y="110095"/>
                </a:lnTo>
                <a:lnTo>
                  <a:pt x="65415" y="155866"/>
                </a:lnTo>
                <a:lnTo>
                  <a:pt x="63691" y="182372"/>
                </a:lnTo>
                <a:lnTo>
                  <a:pt x="65291" y="208661"/>
                </a:lnTo>
                <a:lnTo>
                  <a:pt x="78088" y="252666"/>
                </a:lnTo>
                <a:lnTo>
                  <a:pt x="103151" y="284624"/>
                </a:lnTo>
                <a:lnTo>
                  <a:pt x="157582" y="302895"/>
                </a:lnTo>
                <a:lnTo>
                  <a:pt x="180669" y="300724"/>
                </a:lnTo>
                <a:lnTo>
                  <a:pt x="201102" y="294195"/>
                </a:lnTo>
                <a:lnTo>
                  <a:pt x="218883" y="283285"/>
                </a:lnTo>
                <a:lnTo>
                  <a:pt x="234011" y="267970"/>
                </a:lnTo>
                <a:lnTo>
                  <a:pt x="262548" y="317626"/>
                </a:lnTo>
                <a:lnTo>
                  <a:pt x="241612" y="335035"/>
                </a:lnTo>
                <a:lnTo>
                  <a:pt x="216312" y="347456"/>
                </a:lnTo>
                <a:lnTo>
                  <a:pt x="186647" y="354899"/>
                </a:lnTo>
                <a:lnTo>
                  <a:pt x="152617" y="357377"/>
                </a:lnTo>
                <a:lnTo>
                  <a:pt x="118431" y="354401"/>
                </a:lnTo>
                <a:lnTo>
                  <a:pt x="62175" y="330588"/>
                </a:lnTo>
                <a:lnTo>
                  <a:pt x="22557" y="283773"/>
                </a:lnTo>
                <a:lnTo>
                  <a:pt x="2506" y="218813"/>
                </a:lnTo>
                <a:lnTo>
                  <a:pt x="0" y="179832"/>
                </a:lnTo>
                <a:lnTo>
                  <a:pt x="2779" y="143037"/>
                </a:lnTo>
                <a:lnTo>
                  <a:pt x="25012" y="78926"/>
                </a:lnTo>
                <a:lnTo>
                  <a:pt x="68253" y="29039"/>
                </a:lnTo>
                <a:lnTo>
                  <a:pt x="125163" y="3234"/>
                </a:lnTo>
                <a:lnTo>
                  <a:pt x="158281"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360248" y="375284"/>
            <a:ext cx="302260" cy="357505"/>
          </a:xfrm>
          <a:custGeom>
            <a:avLst/>
            <a:gdLst/>
            <a:ahLst/>
            <a:cxnLst/>
            <a:rect l="l" t="t" r="r" b="b"/>
            <a:pathLst>
              <a:path w="302259" h="357505">
                <a:moveTo>
                  <a:pt x="148615" y="0"/>
                </a:moveTo>
                <a:lnTo>
                  <a:pt x="214368" y="11541"/>
                </a:lnTo>
                <a:lnTo>
                  <a:pt x="262547" y="46227"/>
                </a:lnTo>
                <a:lnTo>
                  <a:pt x="292093" y="101726"/>
                </a:lnTo>
                <a:lnTo>
                  <a:pt x="301942" y="175894"/>
                </a:lnTo>
                <a:lnTo>
                  <a:pt x="299370" y="215542"/>
                </a:lnTo>
                <a:lnTo>
                  <a:pt x="278791" y="281836"/>
                </a:lnTo>
                <a:lnTo>
                  <a:pt x="238038" y="329965"/>
                </a:lnTo>
                <a:lnTo>
                  <a:pt x="179593" y="354453"/>
                </a:lnTo>
                <a:lnTo>
                  <a:pt x="143890" y="357504"/>
                </a:lnTo>
                <a:lnTo>
                  <a:pt x="111124" y="354478"/>
                </a:lnTo>
                <a:lnTo>
                  <a:pt x="57755" y="330233"/>
                </a:lnTo>
                <a:lnTo>
                  <a:pt x="20895" y="282461"/>
                </a:lnTo>
                <a:lnTo>
                  <a:pt x="2321" y="215925"/>
                </a:lnTo>
                <a:lnTo>
                  <a:pt x="0" y="175894"/>
                </a:lnTo>
                <a:lnTo>
                  <a:pt x="2528" y="140440"/>
                </a:lnTo>
                <a:lnTo>
                  <a:pt x="22754" y="78007"/>
                </a:lnTo>
                <a:lnTo>
                  <a:pt x="62383" y="28717"/>
                </a:lnTo>
                <a:lnTo>
                  <a:pt x="116466" y="3190"/>
                </a:lnTo>
                <a:lnTo>
                  <a:pt x="148615" y="0"/>
                </a:lnTo>
                <a:close/>
              </a:path>
            </a:pathLst>
          </a:custGeom>
          <a:ln w="3175">
            <a:solidFill>
              <a:srgbClr val="58134A"/>
            </a:solidFill>
          </a:ln>
        </p:spPr>
        <p:txBody>
          <a:bodyPr wrap="square" lIns="0" tIns="0" rIns="0" bIns="0" rtlCol="0"/>
          <a:lstStyle/>
          <a:p>
            <a:endParaRPr/>
          </a:p>
        </p:txBody>
      </p:sp>
      <p:sp>
        <p:nvSpPr>
          <p:cNvPr id="16" name="object 16"/>
          <p:cNvSpPr txBox="1"/>
          <p:nvPr/>
        </p:nvSpPr>
        <p:spPr>
          <a:xfrm>
            <a:off x="78739" y="1165606"/>
            <a:ext cx="8485505" cy="3368230"/>
          </a:xfrm>
          <a:prstGeom prst="rect">
            <a:avLst/>
          </a:prstGeom>
        </p:spPr>
        <p:txBody>
          <a:bodyPr vert="horz" wrap="square" lIns="0" tIns="13335" rIns="0" bIns="0" rtlCol="0">
            <a:spAutoFit/>
          </a:bodyPr>
          <a:lstStyle/>
          <a:p>
            <a:pPr marL="287020" marR="746760" indent="-274320">
              <a:lnSpc>
                <a:spcPct val="100000"/>
              </a:lnSpc>
              <a:spcBef>
                <a:spcPts val="105"/>
              </a:spcBef>
              <a:buClr>
                <a:srgbClr val="B03E9A"/>
              </a:buClr>
              <a:buSzPct val="73076"/>
              <a:tabLst>
                <a:tab pos="287020" algn="l"/>
              </a:tabLst>
            </a:pPr>
            <a:endParaRPr sz="2600">
              <a:latin typeface="Trebuchet MS"/>
              <a:cs typeface="Trebuchet MS"/>
            </a:endParaRPr>
          </a:p>
          <a:p>
            <a:pPr marL="287020" marR="1114425" indent="-274320">
              <a:lnSpc>
                <a:spcPct val="100000"/>
              </a:lnSpc>
              <a:spcBef>
                <a:spcPts val="600"/>
              </a:spcBef>
              <a:buClr>
                <a:srgbClr val="B03E9A"/>
              </a:buClr>
              <a:buSzPct val="73076"/>
              <a:buFont typeface="Arial"/>
              <a:buChar char=""/>
              <a:tabLst>
                <a:tab pos="287020" algn="l"/>
              </a:tabLst>
            </a:pPr>
            <a:r>
              <a:rPr sz="2600" dirty="0">
                <a:solidFill>
                  <a:srgbClr val="00B050"/>
                </a:solidFill>
                <a:latin typeface="Trebuchet MS"/>
                <a:cs typeface="Trebuchet MS"/>
              </a:rPr>
              <a:t>External secondary research </a:t>
            </a:r>
            <a:r>
              <a:rPr sz="2600" spc="-5" dirty="0">
                <a:solidFill>
                  <a:srgbClr val="00B050"/>
                </a:solidFill>
                <a:latin typeface="Trebuchet MS"/>
                <a:cs typeface="Trebuchet MS"/>
              </a:rPr>
              <a:t>can also help </a:t>
            </a:r>
            <a:r>
              <a:rPr sz="2600" spc="-515" dirty="0">
                <a:solidFill>
                  <a:srgbClr val="00B050"/>
                </a:solidFill>
                <a:latin typeface="Trebuchet MS"/>
                <a:cs typeface="Trebuchet MS"/>
              </a:rPr>
              <a:t>you  </a:t>
            </a:r>
            <a:r>
              <a:rPr sz="2600" spc="-5" dirty="0">
                <a:solidFill>
                  <a:srgbClr val="00B050"/>
                </a:solidFill>
                <a:latin typeface="Trebuchet MS"/>
                <a:cs typeface="Trebuchet MS"/>
              </a:rPr>
              <a:t>perfect your research</a:t>
            </a:r>
            <a:r>
              <a:rPr sz="2600" spc="10" dirty="0">
                <a:solidFill>
                  <a:srgbClr val="00B050"/>
                </a:solidFill>
                <a:latin typeface="Trebuchet MS"/>
                <a:cs typeface="Trebuchet MS"/>
              </a:rPr>
              <a:t> </a:t>
            </a:r>
            <a:r>
              <a:rPr sz="2600" spc="-5" dirty="0">
                <a:solidFill>
                  <a:srgbClr val="00B050"/>
                </a:solidFill>
                <a:latin typeface="Trebuchet MS"/>
                <a:cs typeface="Trebuchet MS"/>
              </a:rPr>
              <a:t>design.</a:t>
            </a:r>
            <a:endParaRPr sz="2600">
              <a:solidFill>
                <a:srgbClr val="00B050"/>
              </a:solidFill>
              <a:latin typeface="Trebuchet MS"/>
              <a:cs typeface="Trebuchet MS"/>
            </a:endParaRPr>
          </a:p>
          <a:p>
            <a:pPr marL="287020" marR="339090" indent="-274320">
              <a:lnSpc>
                <a:spcPct val="100000"/>
              </a:lnSpc>
              <a:spcBef>
                <a:spcPts val="600"/>
              </a:spcBef>
              <a:buClr>
                <a:srgbClr val="B03E9A"/>
              </a:buClr>
              <a:buSzPct val="73076"/>
              <a:buFont typeface="Arial"/>
              <a:buChar char=""/>
              <a:tabLst>
                <a:tab pos="287020" algn="l"/>
              </a:tabLst>
            </a:pPr>
            <a:r>
              <a:rPr sz="2600" dirty="0">
                <a:solidFill>
                  <a:srgbClr val="00B050"/>
                </a:solidFill>
                <a:latin typeface="Trebuchet MS"/>
                <a:cs typeface="Trebuchet MS"/>
              </a:rPr>
              <a:t>Beyond </a:t>
            </a:r>
            <a:r>
              <a:rPr sz="2600" spc="-5" dirty="0">
                <a:solidFill>
                  <a:srgbClr val="00B050"/>
                </a:solidFill>
                <a:latin typeface="Trebuchet MS"/>
                <a:cs typeface="Trebuchet MS"/>
              </a:rPr>
              <a:t>reviewing </a:t>
            </a:r>
            <a:r>
              <a:rPr sz="2600" dirty="0">
                <a:solidFill>
                  <a:srgbClr val="00B050"/>
                </a:solidFill>
                <a:latin typeface="Trebuchet MS"/>
                <a:cs typeface="Trebuchet MS"/>
              </a:rPr>
              <a:t>other </a:t>
            </a:r>
            <a:r>
              <a:rPr sz="2600" spc="-5" dirty="0">
                <a:solidFill>
                  <a:srgbClr val="00B050"/>
                </a:solidFill>
                <a:latin typeface="Trebuchet MS"/>
                <a:cs typeface="Trebuchet MS"/>
              </a:rPr>
              <a:t>organizations’ research  </a:t>
            </a:r>
            <a:r>
              <a:rPr sz="2600" dirty="0">
                <a:solidFill>
                  <a:srgbClr val="00B050"/>
                </a:solidFill>
                <a:latin typeface="Trebuchet MS"/>
                <a:cs typeface="Trebuchet MS"/>
              </a:rPr>
              <a:t>projects, </a:t>
            </a:r>
            <a:r>
              <a:rPr sz="2600" spc="-5" dirty="0">
                <a:solidFill>
                  <a:srgbClr val="00B050"/>
                </a:solidFill>
                <a:latin typeface="Trebuchet MS"/>
                <a:cs typeface="Trebuchet MS"/>
              </a:rPr>
              <a:t>social media </a:t>
            </a:r>
            <a:r>
              <a:rPr sz="2600" dirty="0">
                <a:solidFill>
                  <a:srgbClr val="00B050"/>
                </a:solidFill>
                <a:latin typeface="Trebuchet MS"/>
                <a:cs typeface="Trebuchet MS"/>
              </a:rPr>
              <a:t>like </a:t>
            </a:r>
            <a:r>
              <a:rPr sz="2600" spc="-5" dirty="0">
                <a:solidFill>
                  <a:srgbClr val="00B050"/>
                </a:solidFill>
                <a:latin typeface="Trebuchet MS"/>
                <a:cs typeface="Trebuchet MS"/>
              </a:rPr>
              <a:t>blogs </a:t>
            </a:r>
            <a:r>
              <a:rPr sz="2600" dirty="0">
                <a:solidFill>
                  <a:srgbClr val="00B050"/>
                </a:solidFill>
                <a:latin typeface="Trebuchet MS"/>
                <a:cs typeface="Trebuchet MS"/>
              </a:rPr>
              <a:t>and </a:t>
            </a:r>
            <a:r>
              <a:rPr sz="2600" spc="-5" dirty="0">
                <a:solidFill>
                  <a:srgbClr val="00B050"/>
                </a:solidFill>
                <a:latin typeface="Trebuchet MS"/>
                <a:cs typeface="Trebuchet MS"/>
              </a:rPr>
              <a:t>forums </a:t>
            </a:r>
            <a:r>
              <a:rPr sz="2600" dirty="0">
                <a:solidFill>
                  <a:srgbClr val="00B050"/>
                </a:solidFill>
                <a:latin typeface="Trebuchet MS"/>
                <a:cs typeface="Trebuchet MS"/>
              </a:rPr>
              <a:t>can </a:t>
            </a:r>
            <a:r>
              <a:rPr sz="2600" spc="-5" dirty="0">
                <a:solidFill>
                  <a:srgbClr val="00B050"/>
                </a:solidFill>
                <a:latin typeface="Trebuchet MS"/>
                <a:cs typeface="Trebuchet MS"/>
              </a:rPr>
              <a:t>give  you </a:t>
            </a:r>
            <a:r>
              <a:rPr sz="2600" dirty="0">
                <a:solidFill>
                  <a:srgbClr val="00B050"/>
                </a:solidFill>
                <a:latin typeface="Trebuchet MS"/>
                <a:cs typeface="Trebuchet MS"/>
              </a:rPr>
              <a:t>a </a:t>
            </a:r>
            <a:r>
              <a:rPr sz="2600" spc="-5" dirty="0">
                <a:solidFill>
                  <a:srgbClr val="00B050"/>
                </a:solidFill>
                <a:latin typeface="Trebuchet MS"/>
                <a:cs typeface="Trebuchet MS"/>
              </a:rPr>
              <a:t>better </a:t>
            </a:r>
            <a:r>
              <a:rPr sz="2600" dirty="0">
                <a:solidFill>
                  <a:srgbClr val="00B050"/>
                </a:solidFill>
                <a:latin typeface="Trebuchet MS"/>
                <a:cs typeface="Trebuchet MS"/>
              </a:rPr>
              <a:t>sense of </a:t>
            </a:r>
            <a:r>
              <a:rPr sz="2600" spc="-5" dirty="0">
                <a:solidFill>
                  <a:srgbClr val="00B050"/>
                </a:solidFill>
                <a:latin typeface="Trebuchet MS"/>
                <a:cs typeface="Trebuchet MS"/>
              </a:rPr>
              <a:t>the issues, </a:t>
            </a:r>
            <a:r>
              <a:rPr sz="2600" dirty="0">
                <a:solidFill>
                  <a:srgbClr val="00B050"/>
                </a:solidFill>
                <a:latin typeface="Trebuchet MS"/>
                <a:cs typeface="Trebuchet MS"/>
              </a:rPr>
              <a:t>opinions </a:t>
            </a:r>
            <a:r>
              <a:rPr sz="2600" spc="-5" dirty="0">
                <a:solidFill>
                  <a:srgbClr val="00B050"/>
                </a:solidFill>
                <a:latin typeface="Trebuchet MS"/>
                <a:cs typeface="Trebuchet MS"/>
              </a:rPr>
              <a:t>and  behaviors that </a:t>
            </a:r>
            <a:r>
              <a:rPr sz="2600" dirty="0">
                <a:solidFill>
                  <a:srgbClr val="00B050"/>
                </a:solidFill>
                <a:latin typeface="Trebuchet MS"/>
                <a:cs typeface="Trebuchet MS"/>
              </a:rPr>
              <a:t>go </a:t>
            </a:r>
            <a:r>
              <a:rPr sz="2600" spc="-5" dirty="0">
                <a:solidFill>
                  <a:srgbClr val="00B050"/>
                </a:solidFill>
                <a:latin typeface="Trebuchet MS"/>
                <a:cs typeface="Trebuchet MS"/>
              </a:rPr>
              <a:t>along with your </a:t>
            </a:r>
            <a:r>
              <a:rPr sz="2600" spc="-20" dirty="0">
                <a:solidFill>
                  <a:srgbClr val="00B050"/>
                </a:solidFill>
                <a:latin typeface="Trebuchet MS"/>
                <a:cs typeface="Trebuchet MS"/>
              </a:rPr>
              <a:t>research’s </a:t>
            </a:r>
            <a:r>
              <a:rPr sz="2600" dirty="0">
                <a:solidFill>
                  <a:srgbClr val="00B050"/>
                </a:solidFill>
                <a:latin typeface="Trebuchet MS"/>
                <a:cs typeface="Trebuchet MS"/>
              </a:rPr>
              <a:t>subject  </a:t>
            </a:r>
            <a:r>
              <a:rPr sz="2600" spc="-55" dirty="0">
                <a:solidFill>
                  <a:srgbClr val="00B050"/>
                </a:solidFill>
                <a:latin typeface="Trebuchet MS"/>
                <a:cs typeface="Trebuchet MS"/>
              </a:rPr>
              <a:t>matter.</a:t>
            </a:r>
            <a:endParaRPr sz="2600">
              <a:solidFill>
                <a:srgbClr val="00B050"/>
              </a:solidFill>
              <a:latin typeface="Trebuchet MS"/>
              <a:cs typeface="Trebuchet M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457200"/>
            <a:ext cx="7772400" cy="830997"/>
          </a:xfrm>
        </p:spPr>
        <p:txBody>
          <a:bodyPr>
            <a:normAutofit fontScale="90000"/>
          </a:bodyPr>
          <a:lstStyle/>
          <a:p>
            <a:r>
              <a:rPr lang="en-US" dirty="0" smtClean="0">
                <a:solidFill>
                  <a:srgbClr val="FF0000"/>
                </a:solidFill>
              </a:rPr>
              <a:t>CHOICE BETWEEN PRIMARY DATA AND SECONDARY DATA</a:t>
            </a:r>
            <a:endParaRPr lang="en-US" dirty="0">
              <a:solidFill>
                <a:srgbClr val="FF0000"/>
              </a:solidFill>
            </a:endParaRPr>
          </a:p>
        </p:txBody>
      </p:sp>
      <p:sp>
        <p:nvSpPr>
          <p:cNvPr id="5" name="Subtitle 4"/>
          <p:cNvSpPr>
            <a:spLocks noGrp="1"/>
          </p:cNvSpPr>
          <p:nvPr>
            <p:ph type="subTitle" idx="1"/>
          </p:nvPr>
        </p:nvSpPr>
        <p:spPr>
          <a:xfrm>
            <a:off x="228600" y="2286000"/>
            <a:ext cx="7543800" cy="4062651"/>
          </a:xfrm>
        </p:spPr>
        <p:txBody>
          <a:bodyPr>
            <a:normAutofit fontScale="92500" lnSpcReduction="10000"/>
          </a:bodyPr>
          <a:lstStyle/>
          <a:p>
            <a:pPr algn="l"/>
            <a:r>
              <a:rPr lang="en-US" sz="2300" dirty="0" smtClean="0">
                <a:solidFill>
                  <a:schemeClr val="accent4"/>
                </a:solidFill>
              </a:rPr>
              <a:t>1 )    </a:t>
            </a:r>
            <a:r>
              <a:rPr lang="en-US" sz="2400" b="1" dirty="0" smtClean="0">
                <a:solidFill>
                  <a:srgbClr val="FF0000"/>
                </a:solidFill>
              </a:rPr>
              <a:t>Nature and scope of study or enquiry</a:t>
            </a:r>
          </a:p>
          <a:p>
            <a:pPr algn="l"/>
            <a:endParaRPr lang="en-US" sz="2400" b="1" dirty="0" smtClean="0">
              <a:solidFill>
                <a:srgbClr val="FF0000"/>
              </a:solidFill>
            </a:endParaRPr>
          </a:p>
          <a:p>
            <a:pPr marL="457200" indent="-457200" algn="l">
              <a:buAutoNum type="arabicParenR" startAt="2"/>
            </a:pPr>
            <a:r>
              <a:rPr lang="en-US" sz="2400" b="1" dirty="0" smtClean="0">
                <a:solidFill>
                  <a:srgbClr val="FF0000"/>
                </a:solidFill>
              </a:rPr>
              <a:t>   Accessibility of financial resource</a:t>
            </a:r>
          </a:p>
          <a:p>
            <a:pPr marL="457200" indent="-457200" algn="l">
              <a:buAutoNum type="arabicParenR" startAt="2"/>
            </a:pPr>
            <a:r>
              <a:rPr lang="en-US" sz="2400" b="1" dirty="0" smtClean="0">
                <a:solidFill>
                  <a:srgbClr val="FF0000"/>
                </a:solidFill>
              </a:rPr>
              <a:t>    Availability of time</a:t>
            </a:r>
          </a:p>
          <a:p>
            <a:pPr algn="l"/>
            <a:endParaRPr lang="en-US" sz="3600" b="1" dirty="0" smtClean="0">
              <a:solidFill>
                <a:srgbClr val="FF0000"/>
              </a:solidFill>
            </a:endParaRPr>
          </a:p>
          <a:p>
            <a:pPr algn="l"/>
            <a:r>
              <a:rPr lang="en-US" sz="2000" b="1" dirty="0" smtClean="0">
                <a:solidFill>
                  <a:srgbClr val="FF0000"/>
                </a:solidFill>
              </a:rPr>
              <a:t>4 </a:t>
            </a:r>
            <a:r>
              <a:rPr lang="en-US" sz="2400" b="1" dirty="0" smtClean="0">
                <a:solidFill>
                  <a:srgbClr val="FF0000"/>
                </a:solidFill>
              </a:rPr>
              <a:t>)     Degree of accuracy  necessary  for the study.</a:t>
            </a:r>
          </a:p>
          <a:p>
            <a:pPr algn="l"/>
            <a:endParaRPr lang="en-US" sz="2400" b="1" dirty="0" smtClean="0">
              <a:solidFill>
                <a:srgbClr val="FF0000"/>
              </a:solidFill>
            </a:endParaRPr>
          </a:p>
          <a:p>
            <a:pPr algn="l"/>
            <a:r>
              <a:rPr lang="en-US" sz="2400" b="1" dirty="0" smtClean="0">
                <a:solidFill>
                  <a:srgbClr val="FF0000"/>
                </a:solidFill>
              </a:rPr>
              <a:t>5 )     The status  of the investigator or researcher</a:t>
            </a:r>
          </a:p>
          <a:p>
            <a:pPr algn="l"/>
            <a:endParaRPr lang="en-US" sz="2400" b="1" dirty="0" smtClean="0">
              <a:solidFill>
                <a:srgbClr val="FF0000"/>
              </a:solidFill>
            </a:endParaRPr>
          </a:p>
          <a:p>
            <a:pPr algn="l"/>
            <a:r>
              <a:rPr lang="en-US" sz="2400" b="1" dirty="0" smtClean="0">
                <a:solidFill>
                  <a:srgbClr val="FF0000"/>
                </a:solidFill>
              </a:rPr>
              <a:t>6 )     Availability of trained  investigators</a:t>
            </a:r>
            <a:r>
              <a:rPr lang="en-US" sz="2400" b="1" dirty="0" smtClean="0">
                <a:solidFill>
                  <a:schemeClr val="accent4"/>
                </a:solidFill>
              </a:rPr>
              <a:t>.</a:t>
            </a:r>
          </a:p>
          <a:p>
            <a:pPr algn="l"/>
            <a:endParaRPr lang="en-US" sz="2400" dirty="0">
              <a:solidFill>
                <a:schemeClr val="accent4"/>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609601"/>
            <a:ext cx="8001000" cy="838200"/>
          </a:xfrm>
        </p:spPr>
        <p:txBody>
          <a:bodyPr>
            <a:normAutofit fontScale="90000"/>
          </a:bodyPr>
          <a:lstStyle/>
          <a:p>
            <a:r>
              <a:rPr lang="en-US" dirty="0" smtClean="0">
                <a:solidFill>
                  <a:srgbClr val="00B050"/>
                </a:solidFill>
              </a:rPr>
              <a:t>PRECAUTIONS TO BE TAKEN BY THE RESEARCHER WHILE USING SECONDARY DATA </a:t>
            </a:r>
            <a:endParaRPr lang="en-US" dirty="0">
              <a:solidFill>
                <a:srgbClr val="00B050"/>
              </a:solidFill>
            </a:endParaRPr>
          </a:p>
        </p:txBody>
      </p:sp>
      <p:sp>
        <p:nvSpPr>
          <p:cNvPr id="5" name="Subtitle 4"/>
          <p:cNvSpPr>
            <a:spLocks noGrp="1"/>
          </p:cNvSpPr>
          <p:nvPr>
            <p:ph type="subTitle" idx="1"/>
          </p:nvPr>
        </p:nvSpPr>
        <p:spPr>
          <a:xfrm>
            <a:off x="533400" y="2057400"/>
            <a:ext cx="8382000" cy="4648200"/>
          </a:xfrm>
        </p:spPr>
        <p:txBody>
          <a:bodyPr>
            <a:normAutofit fontScale="92500" lnSpcReduction="10000"/>
          </a:bodyPr>
          <a:lstStyle/>
          <a:p>
            <a:pPr algn="l"/>
            <a:r>
              <a:rPr lang="en-US" sz="2400" i="1" u="sng" dirty="0" smtClean="0">
                <a:solidFill>
                  <a:schemeClr val="accent2"/>
                </a:solidFill>
              </a:rPr>
              <a:t> </a:t>
            </a:r>
            <a:r>
              <a:rPr lang="en-US" sz="5100" i="1" u="sng" dirty="0" smtClean="0">
                <a:solidFill>
                  <a:schemeClr val="accent2"/>
                </a:solidFill>
              </a:rPr>
              <a:t>1</a:t>
            </a:r>
            <a:r>
              <a:rPr lang="en-US" sz="2400" i="1" u="sng" dirty="0" smtClean="0">
                <a:solidFill>
                  <a:schemeClr val="accent2"/>
                </a:solidFill>
              </a:rPr>
              <a:t> </a:t>
            </a:r>
            <a:r>
              <a:rPr lang="en-US" sz="5100" i="1" u="sng" dirty="0" smtClean="0">
                <a:solidFill>
                  <a:schemeClr val="accent2"/>
                </a:solidFill>
              </a:rPr>
              <a:t>RELIABILIT Y-  </a:t>
            </a:r>
            <a:r>
              <a:rPr lang="en-US" sz="3000" b="1" i="1" dirty="0" smtClean="0">
                <a:solidFill>
                  <a:schemeClr val="accent2"/>
                </a:solidFill>
              </a:rPr>
              <a:t>He should find the person or organization or agencies collected the data. He should also verify from where data is collected, on what methods, at what time, whether any bias in compilation, the level of accuracy desired etc</a:t>
            </a:r>
            <a:endParaRPr lang="en-US" sz="5100" b="1" i="1" dirty="0" smtClean="0">
              <a:solidFill>
                <a:schemeClr val="accent2"/>
              </a:solidFill>
            </a:endParaRPr>
          </a:p>
          <a:p>
            <a:pPr algn="l"/>
            <a:r>
              <a:rPr lang="en-US" sz="4200" b="1" i="1" u="sng" dirty="0" smtClean="0">
                <a:solidFill>
                  <a:schemeClr val="accent2"/>
                </a:solidFill>
              </a:rPr>
              <a:t>2. SUITABILITY</a:t>
            </a:r>
          </a:p>
          <a:p>
            <a:pPr algn="l"/>
            <a:endParaRPr lang="en-US" sz="4400" b="1" i="1" dirty="0" smtClean="0">
              <a:solidFill>
                <a:schemeClr val="accent2"/>
              </a:solidFill>
            </a:endParaRPr>
          </a:p>
          <a:p>
            <a:pPr algn="l"/>
            <a:r>
              <a:rPr lang="en-US" sz="4400" b="1" i="1" u="sng" dirty="0" smtClean="0">
                <a:solidFill>
                  <a:schemeClr val="accent2"/>
                </a:solidFill>
              </a:rPr>
              <a:t>3</a:t>
            </a:r>
            <a:r>
              <a:rPr lang="en-US" sz="3600" b="1" i="1" u="sng" dirty="0" smtClean="0">
                <a:solidFill>
                  <a:schemeClr val="accent2"/>
                </a:solidFill>
              </a:rPr>
              <a:t> .</a:t>
            </a:r>
            <a:r>
              <a:rPr lang="en-US" sz="5100" b="1" i="1" u="sng" dirty="0" smtClean="0">
                <a:solidFill>
                  <a:schemeClr val="accent2"/>
                </a:solidFill>
              </a:rPr>
              <a:t>ADEQUACY-</a:t>
            </a:r>
            <a:endParaRPr lang="en-US" sz="3600" b="1" i="1" u="sng" dirty="0">
              <a:solidFill>
                <a:schemeClr val="accent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92137" y="150748"/>
            <a:ext cx="4775518" cy="31902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677920" y="246125"/>
            <a:ext cx="74295" cy="114300"/>
          </a:xfrm>
          <a:custGeom>
            <a:avLst/>
            <a:gdLst/>
            <a:ahLst/>
            <a:cxnLst/>
            <a:rect l="l" t="t" r="r" b="b"/>
            <a:pathLst>
              <a:path w="74295" h="114300">
                <a:moveTo>
                  <a:pt x="37083" y="0"/>
                </a:moveTo>
                <a:lnTo>
                  <a:pt x="0" y="113919"/>
                </a:lnTo>
                <a:lnTo>
                  <a:pt x="74167" y="113919"/>
                </a:lnTo>
                <a:lnTo>
                  <a:pt x="37083" y="0"/>
                </a:lnTo>
                <a:close/>
              </a:path>
            </a:pathLst>
          </a:custGeom>
          <a:ln w="3175">
            <a:solidFill>
              <a:srgbClr val="58134A"/>
            </a:solidFill>
          </a:ln>
        </p:spPr>
        <p:txBody>
          <a:bodyPr wrap="square" lIns="0" tIns="0" rIns="0" bIns="0" rtlCol="0"/>
          <a:lstStyle/>
          <a:p>
            <a:endParaRPr/>
          </a:p>
        </p:txBody>
      </p:sp>
      <p:sp>
        <p:nvSpPr>
          <p:cNvPr id="4" name="object 4"/>
          <p:cNvSpPr/>
          <p:nvPr/>
        </p:nvSpPr>
        <p:spPr>
          <a:xfrm>
            <a:off x="3117088" y="246125"/>
            <a:ext cx="74295" cy="114300"/>
          </a:xfrm>
          <a:custGeom>
            <a:avLst/>
            <a:gdLst/>
            <a:ahLst/>
            <a:cxnLst/>
            <a:rect l="l" t="t" r="r" b="b"/>
            <a:pathLst>
              <a:path w="74294" h="114300">
                <a:moveTo>
                  <a:pt x="37084" y="0"/>
                </a:moveTo>
                <a:lnTo>
                  <a:pt x="0" y="113919"/>
                </a:lnTo>
                <a:lnTo>
                  <a:pt x="74168" y="113919"/>
                </a:lnTo>
                <a:lnTo>
                  <a:pt x="37084" y="0"/>
                </a:lnTo>
                <a:close/>
              </a:path>
            </a:pathLst>
          </a:custGeom>
          <a:ln w="3175">
            <a:solidFill>
              <a:srgbClr val="58134A"/>
            </a:solidFill>
          </a:ln>
        </p:spPr>
        <p:txBody>
          <a:bodyPr wrap="square" lIns="0" tIns="0" rIns="0" bIns="0" rtlCol="0"/>
          <a:lstStyle/>
          <a:p>
            <a:endParaRPr/>
          </a:p>
        </p:txBody>
      </p:sp>
      <p:sp>
        <p:nvSpPr>
          <p:cNvPr id="5" name="object 5"/>
          <p:cNvSpPr/>
          <p:nvPr/>
        </p:nvSpPr>
        <p:spPr>
          <a:xfrm>
            <a:off x="437921" y="246125"/>
            <a:ext cx="74295" cy="114300"/>
          </a:xfrm>
          <a:custGeom>
            <a:avLst/>
            <a:gdLst/>
            <a:ahLst/>
            <a:cxnLst/>
            <a:rect l="l" t="t" r="r" b="b"/>
            <a:pathLst>
              <a:path w="74295" h="114300">
                <a:moveTo>
                  <a:pt x="37058" y="0"/>
                </a:moveTo>
                <a:lnTo>
                  <a:pt x="0" y="113919"/>
                </a:lnTo>
                <a:lnTo>
                  <a:pt x="74129" y="113919"/>
                </a:lnTo>
                <a:lnTo>
                  <a:pt x="37058" y="0"/>
                </a:lnTo>
                <a:close/>
              </a:path>
            </a:pathLst>
          </a:custGeom>
          <a:ln w="3175">
            <a:solidFill>
              <a:srgbClr val="58134A"/>
            </a:solidFill>
          </a:ln>
        </p:spPr>
        <p:txBody>
          <a:bodyPr wrap="square" lIns="0" tIns="0" rIns="0" bIns="0" rtlCol="0"/>
          <a:lstStyle/>
          <a:p>
            <a:endParaRPr/>
          </a:p>
        </p:txBody>
      </p:sp>
      <p:sp>
        <p:nvSpPr>
          <p:cNvPr id="6" name="object 6"/>
          <p:cNvSpPr/>
          <p:nvPr/>
        </p:nvSpPr>
        <p:spPr>
          <a:xfrm>
            <a:off x="2071877" y="201676"/>
            <a:ext cx="118871" cy="215011"/>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4576317" y="155955"/>
            <a:ext cx="55244" cy="308610"/>
          </a:xfrm>
          <a:custGeom>
            <a:avLst/>
            <a:gdLst/>
            <a:ahLst/>
            <a:cxnLst/>
            <a:rect l="l" t="t" r="r" b="b"/>
            <a:pathLst>
              <a:path w="55245" h="308609">
                <a:moveTo>
                  <a:pt x="0" y="0"/>
                </a:moveTo>
                <a:lnTo>
                  <a:pt x="54737" y="0"/>
                </a:lnTo>
                <a:lnTo>
                  <a:pt x="54737" y="308483"/>
                </a:lnTo>
                <a:lnTo>
                  <a:pt x="0" y="308483"/>
                </a:lnTo>
                <a:lnTo>
                  <a:pt x="0" y="0"/>
                </a:lnTo>
                <a:close/>
              </a:path>
            </a:pathLst>
          </a:custGeom>
          <a:ln w="3175">
            <a:solidFill>
              <a:srgbClr val="58134A"/>
            </a:solidFill>
          </a:ln>
        </p:spPr>
        <p:txBody>
          <a:bodyPr wrap="square" lIns="0" tIns="0" rIns="0" bIns="0" rtlCol="0"/>
          <a:lstStyle/>
          <a:p>
            <a:endParaRPr/>
          </a:p>
        </p:txBody>
      </p:sp>
      <p:sp>
        <p:nvSpPr>
          <p:cNvPr id="8" name="object 8"/>
          <p:cNvSpPr/>
          <p:nvPr/>
        </p:nvSpPr>
        <p:spPr>
          <a:xfrm>
            <a:off x="4058539" y="155955"/>
            <a:ext cx="262890" cy="308610"/>
          </a:xfrm>
          <a:custGeom>
            <a:avLst/>
            <a:gdLst/>
            <a:ahLst/>
            <a:cxnLst/>
            <a:rect l="l" t="t" r="r" b="b"/>
            <a:pathLst>
              <a:path w="262889" h="308609">
                <a:moveTo>
                  <a:pt x="0" y="0"/>
                </a:moveTo>
                <a:lnTo>
                  <a:pt x="58165" y="0"/>
                </a:lnTo>
                <a:lnTo>
                  <a:pt x="131190" y="131699"/>
                </a:lnTo>
                <a:lnTo>
                  <a:pt x="204470" y="0"/>
                </a:lnTo>
                <a:lnTo>
                  <a:pt x="262382" y="0"/>
                </a:lnTo>
                <a:lnTo>
                  <a:pt x="158750" y="181991"/>
                </a:lnTo>
                <a:lnTo>
                  <a:pt x="158750" y="308483"/>
                </a:lnTo>
                <a:lnTo>
                  <a:pt x="104012" y="308483"/>
                </a:lnTo>
                <a:lnTo>
                  <a:pt x="104012" y="181991"/>
                </a:lnTo>
                <a:lnTo>
                  <a:pt x="0" y="0"/>
                </a:lnTo>
                <a:close/>
              </a:path>
            </a:pathLst>
          </a:custGeom>
          <a:ln w="3175">
            <a:solidFill>
              <a:srgbClr val="58134A"/>
            </a:solidFill>
          </a:ln>
        </p:spPr>
        <p:txBody>
          <a:bodyPr wrap="square" lIns="0" tIns="0" rIns="0" bIns="0" rtlCol="0"/>
          <a:lstStyle/>
          <a:p>
            <a:endParaRPr/>
          </a:p>
        </p:txBody>
      </p:sp>
      <p:sp>
        <p:nvSpPr>
          <p:cNvPr id="9" name="object 9"/>
          <p:cNvSpPr/>
          <p:nvPr/>
        </p:nvSpPr>
        <p:spPr>
          <a:xfrm>
            <a:off x="3883405" y="155955"/>
            <a:ext cx="194310" cy="308610"/>
          </a:xfrm>
          <a:custGeom>
            <a:avLst/>
            <a:gdLst/>
            <a:ahLst/>
            <a:cxnLst/>
            <a:rect l="l" t="t" r="r" b="b"/>
            <a:pathLst>
              <a:path w="194310" h="308609">
                <a:moveTo>
                  <a:pt x="0" y="0"/>
                </a:moveTo>
                <a:lnTo>
                  <a:pt x="54737" y="0"/>
                </a:lnTo>
                <a:lnTo>
                  <a:pt x="54737" y="259842"/>
                </a:lnTo>
                <a:lnTo>
                  <a:pt x="194056" y="259842"/>
                </a:lnTo>
                <a:lnTo>
                  <a:pt x="194056" y="308483"/>
                </a:lnTo>
                <a:lnTo>
                  <a:pt x="0" y="308483"/>
                </a:lnTo>
                <a:lnTo>
                  <a:pt x="0"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3322573" y="155955"/>
            <a:ext cx="224790" cy="313055"/>
          </a:xfrm>
          <a:custGeom>
            <a:avLst/>
            <a:gdLst/>
            <a:ahLst/>
            <a:cxnLst/>
            <a:rect l="l" t="t" r="r" b="b"/>
            <a:pathLst>
              <a:path w="224789" h="313055">
                <a:moveTo>
                  <a:pt x="0" y="0"/>
                </a:moveTo>
                <a:lnTo>
                  <a:pt x="26288" y="0"/>
                </a:lnTo>
                <a:lnTo>
                  <a:pt x="171958" y="186182"/>
                </a:lnTo>
                <a:lnTo>
                  <a:pt x="171958" y="0"/>
                </a:lnTo>
                <a:lnTo>
                  <a:pt x="224662" y="0"/>
                </a:lnTo>
                <a:lnTo>
                  <a:pt x="224662" y="312801"/>
                </a:lnTo>
                <a:lnTo>
                  <a:pt x="202311" y="312801"/>
                </a:lnTo>
                <a:lnTo>
                  <a:pt x="52577" y="117601"/>
                </a:lnTo>
                <a:lnTo>
                  <a:pt x="52577" y="308737"/>
                </a:lnTo>
                <a:lnTo>
                  <a:pt x="0" y="308737"/>
                </a:lnTo>
                <a:lnTo>
                  <a:pt x="0" y="0"/>
                </a:lnTo>
                <a:close/>
              </a:path>
            </a:pathLst>
          </a:custGeom>
          <a:ln w="3175">
            <a:solidFill>
              <a:srgbClr val="58134A"/>
            </a:solidFill>
          </a:ln>
        </p:spPr>
        <p:txBody>
          <a:bodyPr wrap="square" lIns="0" tIns="0" rIns="0" bIns="0" rtlCol="0"/>
          <a:lstStyle/>
          <a:p>
            <a:endParaRPr/>
          </a:p>
        </p:txBody>
      </p:sp>
      <p:graphicFrame>
        <p:nvGraphicFramePr>
          <p:cNvPr id="11" name="object 11"/>
          <p:cNvGraphicFramePr>
            <a:graphicFrameLocks noGrp="1"/>
          </p:cNvGraphicFramePr>
          <p:nvPr/>
        </p:nvGraphicFramePr>
        <p:xfrm>
          <a:off x="2414904" y="155067"/>
          <a:ext cx="196850" cy="259080"/>
        </p:xfrm>
        <a:graphic>
          <a:graphicData uri="http://schemas.openxmlformats.org/drawingml/2006/table">
            <a:tbl>
              <a:tblPr firstRow="1" bandRow="1">
                <a:tableStyleId>{2D5ABB26-0587-4C30-8999-92F81FD0307C}</a:tableStyleId>
              </a:tblPr>
              <a:tblGrid>
                <a:gridCol w="54610"/>
                <a:gridCol w="142240"/>
              </a:tblGrid>
              <a:tr h="119380">
                <a:tc>
                  <a:txBody>
                    <a:bodyPr/>
                    <a:lstStyle/>
                    <a:p>
                      <a:pPr>
                        <a:lnSpc>
                          <a:spcPct val="100000"/>
                        </a:lnSpc>
                      </a:pPr>
                      <a:endParaRPr sz="6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c>
                  <a:txBody>
                    <a:bodyPr/>
                    <a:lstStyle/>
                    <a:p>
                      <a:pPr>
                        <a:lnSpc>
                          <a:spcPct val="100000"/>
                        </a:lnSpc>
                      </a:pPr>
                      <a:endParaRPr sz="600">
                        <a:latin typeface="Times New Roman"/>
                        <a:cs typeface="Times New Roman"/>
                      </a:endParaRPr>
                    </a:p>
                  </a:txBody>
                  <a:tcPr marL="0" marR="0" marT="0" marB="0">
                    <a:lnT w="3175">
                      <a:solidFill>
                        <a:srgbClr val="58134A"/>
                      </a:solidFill>
                      <a:prstDash val="solid"/>
                    </a:lnT>
                    <a:lnB w="3175">
                      <a:solidFill>
                        <a:srgbClr val="58134A"/>
                      </a:solidFill>
                      <a:prstDash val="solid"/>
                    </a:lnB>
                  </a:tcPr>
                </a:tc>
              </a:tr>
              <a:tr h="139700">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R w="3175">
                      <a:solidFill>
                        <a:srgbClr val="58134A"/>
                      </a:solidFill>
                      <a:prstDash val="solid"/>
                    </a:lnR>
                    <a:lnT w="3175">
                      <a:solidFill>
                        <a:srgbClr val="58134A"/>
                      </a:solidFill>
                      <a:prstDash val="solid"/>
                    </a:lnT>
                    <a:lnB w="3175">
                      <a:solidFill>
                        <a:srgbClr val="58134A"/>
                      </a:solidFill>
                      <a:prstDash val="solid"/>
                    </a:lnB>
                  </a:tcPr>
                </a:tc>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r>
            </a:tbl>
          </a:graphicData>
        </a:graphic>
      </p:graphicFrame>
      <p:sp>
        <p:nvSpPr>
          <p:cNvPr id="12" name="object 12"/>
          <p:cNvSpPr/>
          <p:nvPr/>
        </p:nvSpPr>
        <p:spPr>
          <a:xfrm>
            <a:off x="2296414" y="155955"/>
            <a:ext cx="55244" cy="308610"/>
          </a:xfrm>
          <a:custGeom>
            <a:avLst/>
            <a:gdLst/>
            <a:ahLst/>
            <a:cxnLst/>
            <a:rect l="l" t="t" r="r" b="b"/>
            <a:pathLst>
              <a:path w="55244" h="308609">
                <a:moveTo>
                  <a:pt x="0" y="0"/>
                </a:moveTo>
                <a:lnTo>
                  <a:pt x="54737" y="0"/>
                </a:lnTo>
                <a:lnTo>
                  <a:pt x="54737" y="308483"/>
                </a:lnTo>
                <a:lnTo>
                  <a:pt x="0" y="308483"/>
                </a:lnTo>
                <a:lnTo>
                  <a:pt x="0"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1725422" y="155955"/>
            <a:ext cx="229235" cy="314325"/>
          </a:xfrm>
          <a:custGeom>
            <a:avLst/>
            <a:gdLst/>
            <a:ahLst/>
            <a:cxnLst/>
            <a:rect l="l" t="t" r="r" b="b"/>
            <a:pathLst>
              <a:path w="229235" h="314325">
                <a:moveTo>
                  <a:pt x="0" y="0"/>
                </a:moveTo>
                <a:lnTo>
                  <a:pt x="54736" y="0"/>
                </a:lnTo>
                <a:lnTo>
                  <a:pt x="54736" y="209169"/>
                </a:lnTo>
                <a:lnTo>
                  <a:pt x="55669" y="220980"/>
                </a:lnTo>
                <a:lnTo>
                  <a:pt x="78162" y="256389"/>
                </a:lnTo>
                <a:lnTo>
                  <a:pt x="111505" y="265176"/>
                </a:lnTo>
                <a:lnTo>
                  <a:pt x="125551" y="264223"/>
                </a:lnTo>
                <a:lnTo>
                  <a:pt x="164994" y="241603"/>
                </a:lnTo>
                <a:lnTo>
                  <a:pt x="174370" y="208153"/>
                </a:lnTo>
                <a:lnTo>
                  <a:pt x="174370" y="0"/>
                </a:lnTo>
                <a:lnTo>
                  <a:pt x="229107" y="0"/>
                </a:lnTo>
                <a:lnTo>
                  <a:pt x="229107" y="212344"/>
                </a:lnTo>
                <a:lnTo>
                  <a:pt x="227107" y="234850"/>
                </a:lnTo>
                <a:lnTo>
                  <a:pt x="211105" y="272101"/>
                </a:lnTo>
                <a:lnTo>
                  <a:pt x="179843" y="298654"/>
                </a:lnTo>
                <a:lnTo>
                  <a:pt x="137275" y="312128"/>
                </a:lnTo>
                <a:lnTo>
                  <a:pt x="112013" y="313817"/>
                </a:lnTo>
                <a:lnTo>
                  <a:pt x="86679" y="312173"/>
                </a:lnTo>
                <a:lnTo>
                  <a:pt x="45202" y="299029"/>
                </a:lnTo>
                <a:lnTo>
                  <a:pt x="16341" y="272901"/>
                </a:lnTo>
                <a:lnTo>
                  <a:pt x="1811" y="235217"/>
                </a:lnTo>
                <a:lnTo>
                  <a:pt x="0" y="212090"/>
                </a:lnTo>
                <a:lnTo>
                  <a:pt x="0"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1434338" y="155955"/>
            <a:ext cx="255904" cy="308610"/>
          </a:xfrm>
          <a:custGeom>
            <a:avLst/>
            <a:gdLst/>
            <a:ahLst/>
            <a:cxnLst/>
            <a:rect l="l" t="t" r="r" b="b"/>
            <a:pathLst>
              <a:path w="255905" h="308609">
                <a:moveTo>
                  <a:pt x="0" y="0"/>
                </a:moveTo>
                <a:lnTo>
                  <a:pt x="255397" y="0"/>
                </a:lnTo>
                <a:lnTo>
                  <a:pt x="255397" y="48641"/>
                </a:lnTo>
                <a:lnTo>
                  <a:pt x="152908" y="48641"/>
                </a:lnTo>
                <a:lnTo>
                  <a:pt x="152908" y="308483"/>
                </a:lnTo>
                <a:lnTo>
                  <a:pt x="98171" y="308483"/>
                </a:lnTo>
                <a:lnTo>
                  <a:pt x="98171" y="48641"/>
                </a:lnTo>
                <a:lnTo>
                  <a:pt x="0" y="48641"/>
                </a:lnTo>
                <a:lnTo>
                  <a:pt x="0" y="0"/>
                </a:lnTo>
                <a:close/>
              </a:path>
            </a:pathLst>
          </a:custGeom>
          <a:ln w="3175">
            <a:solidFill>
              <a:srgbClr val="58134A"/>
            </a:solidFill>
          </a:ln>
        </p:spPr>
        <p:txBody>
          <a:bodyPr wrap="square" lIns="0" tIns="0" rIns="0" bIns="0" rtlCol="0"/>
          <a:lstStyle/>
          <a:p>
            <a:endParaRPr/>
          </a:p>
        </p:txBody>
      </p:sp>
      <p:graphicFrame>
        <p:nvGraphicFramePr>
          <p:cNvPr id="15" name="object 15"/>
          <p:cNvGraphicFramePr>
            <a:graphicFrameLocks noGrp="1"/>
          </p:cNvGraphicFramePr>
          <p:nvPr/>
        </p:nvGraphicFramePr>
        <p:xfrm>
          <a:off x="863422" y="155067"/>
          <a:ext cx="196850" cy="259080"/>
        </p:xfrm>
        <a:graphic>
          <a:graphicData uri="http://schemas.openxmlformats.org/drawingml/2006/table">
            <a:tbl>
              <a:tblPr firstRow="1" bandRow="1">
                <a:tableStyleId>{2D5ABB26-0587-4C30-8999-92F81FD0307C}</a:tableStyleId>
              </a:tblPr>
              <a:tblGrid>
                <a:gridCol w="54610"/>
                <a:gridCol w="142240"/>
              </a:tblGrid>
              <a:tr h="119380">
                <a:tc>
                  <a:txBody>
                    <a:bodyPr/>
                    <a:lstStyle/>
                    <a:p>
                      <a:pPr>
                        <a:lnSpc>
                          <a:spcPct val="100000"/>
                        </a:lnSpc>
                      </a:pPr>
                      <a:endParaRPr sz="6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c>
                  <a:txBody>
                    <a:bodyPr/>
                    <a:lstStyle/>
                    <a:p>
                      <a:pPr>
                        <a:lnSpc>
                          <a:spcPct val="100000"/>
                        </a:lnSpc>
                      </a:pPr>
                      <a:endParaRPr sz="600">
                        <a:latin typeface="Times New Roman"/>
                        <a:cs typeface="Times New Roman"/>
                      </a:endParaRPr>
                    </a:p>
                  </a:txBody>
                  <a:tcPr marL="0" marR="0" marT="0" marB="0">
                    <a:lnT w="3175">
                      <a:solidFill>
                        <a:srgbClr val="58134A"/>
                      </a:solidFill>
                      <a:prstDash val="solid"/>
                    </a:lnT>
                    <a:lnB w="3175">
                      <a:solidFill>
                        <a:srgbClr val="58134A"/>
                      </a:solidFill>
                      <a:prstDash val="solid"/>
                    </a:lnB>
                  </a:tcPr>
                </a:tc>
              </a:tr>
              <a:tr h="139700">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R w="3175">
                      <a:solidFill>
                        <a:srgbClr val="58134A"/>
                      </a:solidFill>
                      <a:prstDash val="solid"/>
                    </a:lnR>
                    <a:lnT w="3175">
                      <a:solidFill>
                        <a:srgbClr val="58134A"/>
                      </a:solidFill>
                      <a:prstDash val="solid"/>
                    </a:lnT>
                    <a:lnB w="3175">
                      <a:solidFill>
                        <a:srgbClr val="58134A"/>
                      </a:solidFill>
                      <a:prstDash val="solid"/>
                    </a:lnB>
                  </a:tcPr>
                </a:tc>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r>
            </a:tbl>
          </a:graphicData>
        </a:graphic>
      </p:graphicFrame>
      <p:sp>
        <p:nvSpPr>
          <p:cNvPr id="16" name="object 16"/>
          <p:cNvSpPr/>
          <p:nvPr/>
        </p:nvSpPr>
        <p:spPr>
          <a:xfrm>
            <a:off x="2853817" y="154686"/>
            <a:ext cx="163830" cy="309880"/>
          </a:xfrm>
          <a:custGeom>
            <a:avLst/>
            <a:gdLst/>
            <a:ahLst/>
            <a:cxnLst/>
            <a:rect l="l" t="t" r="r" b="b"/>
            <a:pathLst>
              <a:path w="163830" h="309880">
                <a:moveTo>
                  <a:pt x="116458" y="0"/>
                </a:moveTo>
                <a:lnTo>
                  <a:pt x="163449" y="0"/>
                </a:lnTo>
                <a:lnTo>
                  <a:pt x="47370" y="309753"/>
                </a:lnTo>
                <a:lnTo>
                  <a:pt x="0" y="309753"/>
                </a:lnTo>
                <a:lnTo>
                  <a:pt x="116458"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2018029" y="153923"/>
            <a:ext cx="228600" cy="310515"/>
          </a:xfrm>
          <a:custGeom>
            <a:avLst/>
            <a:gdLst/>
            <a:ahLst/>
            <a:cxnLst/>
            <a:rect l="l" t="t" r="r" b="b"/>
            <a:pathLst>
              <a:path w="228600" h="310515">
                <a:moveTo>
                  <a:pt x="82295" y="0"/>
                </a:moveTo>
                <a:lnTo>
                  <a:pt x="142700" y="9842"/>
                </a:lnTo>
                <a:lnTo>
                  <a:pt x="189102" y="39497"/>
                </a:lnTo>
                <a:lnTo>
                  <a:pt x="218757" y="85407"/>
                </a:lnTo>
                <a:lnTo>
                  <a:pt x="228600" y="144272"/>
                </a:lnTo>
                <a:lnTo>
                  <a:pt x="224153" y="195083"/>
                </a:lnTo>
                <a:lnTo>
                  <a:pt x="210810" y="236648"/>
                </a:lnTo>
                <a:lnTo>
                  <a:pt x="188563" y="268970"/>
                </a:lnTo>
                <a:lnTo>
                  <a:pt x="157404" y="292052"/>
                </a:lnTo>
                <a:lnTo>
                  <a:pt x="117328" y="305900"/>
                </a:lnTo>
                <a:lnTo>
                  <a:pt x="68325" y="310514"/>
                </a:lnTo>
                <a:lnTo>
                  <a:pt x="0" y="310514"/>
                </a:lnTo>
                <a:lnTo>
                  <a:pt x="0" y="2285"/>
                </a:lnTo>
                <a:lnTo>
                  <a:pt x="29646" y="1285"/>
                </a:lnTo>
                <a:lnTo>
                  <a:pt x="53244" y="571"/>
                </a:lnTo>
                <a:lnTo>
                  <a:pt x="70794" y="142"/>
                </a:lnTo>
                <a:lnTo>
                  <a:pt x="82295"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3580003" y="151764"/>
            <a:ext cx="271145" cy="313055"/>
          </a:xfrm>
          <a:custGeom>
            <a:avLst/>
            <a:gdLst/>
            <a:ahLst/>
            <a:cxnLst/>
            <a:rect l="l" t="t" r="r" b="b"/>
            <a:pathLst>
              <a:path w="271145" h="313055">
                <a:moveTo>
                  <a:pt x="123062" y="0"/>
                </a:moveTo>
                <a:lnTo>
                  <a:pt x="147066" y="0"/>
                </a:lnTo>
                <a:lnTo>
                  <a:pt x="271018" y="312673"/>
                </a:lnTo>
                <a:lnTo>
                  <a:pt x="210566" y="312673"/>
                </a:lnTo>
                <a:lnTo>
                  <a:pt x="188087" y="250189"/>
                </a:lnTo>
                <a:lnTo>
                  <a:pt x="82296" y="250189"/>
                </a:lnTo>
                <a:lnTo>
                  <a:pt x="60833" y="312673"/>
                </a:lnTo>
                <a:lnTo>
                  <a:pt x="0" y="312673"/>
                </a:lnTo>
                <a:lnTo>
                  <a:pt x="123062"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3019170" y="151764"/>
            <a:ext cx="271145" cy="313055"/>
          </a:xfrm>
          <a:custGeom>
            <a:avLst/>
            <a:gdLst/>
            <a:ahLst/>
            <a:cxnLst/>
            <a:rect l="l" t="t" r="r" b="b"/>
            <a:pathLst>
              <a:path w="271145" h="313055">
                <a:moveTo>
                  <a:pt x="123062" y="0"/>
                </a:moveTo>
                <a:lnTo>
                  <a:pt x="147066" y="0"/>
                </a:lnTo>
                <a:lnTo>
                  <a:pt x="271018" y="312673"/>
                </a:lnTo>
                <a:lnTo>
                  <a:pt x="210566" y="312673"/>
                </a:lnTo>
                <a:lnTo>
                  <a:pt x="188087" y="250189"/>
                </a:lnTo>
                <a:lnTo>
                  <a:pt x="82296" y="250189"/>
                </a:lnTo>
                <a:lnTo>
                  <a:pt x="60833" y="312673"/>
                </a:lnTo>
                <a:lnTo>
                  <a:pt x="0" y="312673"/>
                </a:lnTo>
                <a:lnTo>
                  <a:pt x="123062"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339991" y="151764"/>
            <a:ext cx="271145" cy="313055"/>
          </a:xfrm>
          <a:custGeom>
            <a:avLst/>
            <a:gdLst/>
            <a:ahLst/>
            <a:cxnLst/>
            <a:rect l="l" t="t" r="r" b="b"/>
            <a:pathLst>
              <a:path w="271145" h="313055">
                <a:moveTo>
                  <a:pt x="122986" y="0"/>
                </a:moveTo>
                <a:lnTo>
                  <a:pt x="147002" y="0"/>
                </a:lnTo>
                <a:lnTo>
                  <a:pt x="271030" y="312673"/>
                </a:lnTo>
                <a:lnTo>
                  <a:pt x="210591" y="312673"/>
                </a:lnTo>
                <a:lnTo>
                  <a:pt x="188061" y="250189"/>
                </a:lnTo>
                <a:lnTo>
                  <a:pt x="82346" y="250189"/>
                </a:lnTo>
                <a:lnTo>
                  <a:pt x="60858" y="312673"/>
                </a:lnTo>
                <a:lnTo>
                  <a:pt x="0" y="312673"/>
                </a:lnTo>
                <a:lnTo>
                  <a:pt x="122986"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4680839" y="150748"/>
            <a:ext cx="187325" cy="319405"/>
          </a:xfrm>
          <a:custGeom>
            <a:avLst/>
            <a:gdLst/>
            <a:ahLst/>
            <a:cxnLst/>
            <a:rect l="l" t="t" r="r" b="b"/>
            <a:pathLst>
              <a:path w="187325" h="319405">
                <a:moveTo>
                  <a:pt x="94234" y="0"/>
                </a:moveTo>
                <a:lnTo>
                  <a:pt x="119159" y="1240"/>
                </a:lnTo>
                <a:lnTo>
                  <a:pt x="140573" y="4968"/>
                </a:lnTo>
                <a:lnTo>
                  <a:pt x="158438" y="11197"/>
                </a:lnTo>
                <a:lnTo>
                  <a:pt x="172720" y="19939"/>
                </a:lnTo>
                <a:lnTo>
                  <a:pt x="156083" y="67182"/>
                </a:lnTo>
                <a:lnTo>
                  <a:pt x="141487" y="58108"/>
                </a:lnTo>
                <a:lnTo>
                  <a:pt x="126476" y="51641"/>
                </a:lnTo>
                <a:lnTo>
                  <a:pt x="111059" y="47769"/>
                </a:lnTo>
                <a:lnTo>
                  <a:pt x="95250" y="46481"/>
                </a:lnTo>
                <a:lnTo>
                  <a:pt x="86326" y="47103"/>
                </a:lnTo>
                <a:lnTo>
                  <a:pt x="56143" y="74928"/>
                </a:lnTo>
                <a:lnTo>
                  <a:pt x="55499" y="82550"/>
                </a:lnTo>
                <a:lnTo>
                  <a:pt x="59166" y="95930"/>
                </a:lnTo>
                <a:lnTo>
                  <a:pt x="70167" y="109585"/>
                </a:lnTo>
                <a:lnTo>
                  <a:pt x="88503" y="123501"/>
                </a:lnTo>
                <a:lnTo>
                  <a:pt x="114173" y="137668"/>
                </a:lnTo>
                <a:lnTo>
                  <a:pt x="128605" y="145123"/>
                </a:lnTo>
                <a:lnTo>
                  <a:pt x="140858" y="152257"/>
                </a:lnTo>
                <a:lnTo>
                  <a:pt x="170910" y="179419"/>
                </a:lnTo>
                <a:lnTo>
                  <a:pt x="186384" y="222900"/>
                </a:lnTo>
                <a:lnTo>
                  <a:pt x="186816" y="233045"/>
                </a:lnTo>
                <a:lnTo>
                  <a:pt x="184979" y="250975"/>
                </a:lnTo>
                <a:lnTo>
                  <a:pt x="157225" y="294766"/>
                </a:lnTo>
                <a:lnTo>
                  <a:pt x="122650" y="312943"/>
                </a:lnTo>
                <a:lnTo>
                  <a:pt x="77977" y="319024"/>
                </a:lnTo>
                <a:lnTo>
                  <a:pt x="56899" y="317621"/>
                </a:lnTo>
                <a:lnTo>
                  <a:pt x="36893" y="313420"/>
                </a:lnTo>
                <a:lnTo>
                  <a:pt x="17934" y="306433"/>
                </a:lnTo>
                <a:lnTo>
                  <a:pt x="0" y="296672"/>
                </a:lnTo>
                <a:lnTo>
                  <a:pt x="20320" y="247650"/>
                </a:lnTo>
                <a:lnTo>
                  <a:pt x="36443" y="257577"/>
                </a:lnTo>
                <a:lnTo>
                  <a:pt x="52435" y="264683"/>
                </a:lnTo>
                <a:lnTo>
                  <a:pt x="68308" y="268956"/>
                </a:lnTo>
                <a:lnTo>
                  <a:pt x="84074" y="270383"/>
                </a:lnTo>
                <a:lnTo>
                  <a:pt x="105169" y="268267"/>
                </a:lnTo>
                <a:lnTo>
                  <a:pt x="120253" y="261937"/>
                </a:lnTo>
                <a:lnTo>
                  <a:pt x="129311" y="251416"/>
                </a:lnTo>
                <a:lnTo>
                  <a:pt x="132334" y="236727"/>
                </a:lnTo>
                <a:lnTo>
                  <a:pt x="131619" y="228915"/>
                </a:lnTo>
                <a:lnTo>
                  <a:pt x="103568" y="191357"/>
                </a:lnTo>
                <a:lnTo>
                  <a:pt x="57775" y="165949"/>
                </a:lnTo>
                <a:lnTo>
                  <a:pt x="44402" y="158210"/>
                </a:lnTo>
                <a:lnTo>
                  <a:pt x="15398" y="132603"/>
                </a:lnTo>
                <a:lnTo>
                  <a:pt x="1061" y="92317"/>
                </a:lnTo>
                <a:lnTo>
                  <a:pt x="635" y="82930"/>
                </a:lnTo>
                <a:lnTo>
                  <a:pt x="2278" y="65785"/>
                </a:lnTo>
                <a:lnTo>
                  <a:pt x="26924" y="23495"/>
                </a:lnTo>
                <a:lnTo>
                  <a:pt x="74608" y="1474"/>
                </a:lnTo>
                <a:lnTo>
                  <a:pt x="94234"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4339463" y="150748"/>
            <a:ext cx="187325" cy="319405"/>
          </a:xfrm>
          <a:custGeom>
            <a:avLst/>
            <a:gdLst/>
            <a:ahLst/>
            <a:cxnLst/>
            <a:rect l="l" t="t" r="r" b="b"/>
            <a:pathLst>
              <a:path w="187325" h="319405">
                <a:moveTo>
                  <a:pt x="94234" y="0"/>
                </a:moveTo>
                <a:lnTo>
                  <a:pt x="119159" y="1240"/>
                </a:lnTo>
                <a:lnTo>
                  <a:pt x="140573" y="4968"/>
                </a:lnTo>
                <a:lnTo>
                  <a:pt x="158438" y="11197"/>
                </a:lnTo>
                <a:lnTo>
                  <a:pt x="172720" y="19939"/>
                </a:lnTo>
                <a:lnTo>
                  <a:pt x="156083" y="67182"/>
                </a:lnTo>
                <a:lnTo>
                  <a:pt x="141487" y="58108"/>
                </a:lnTo>
                <a:lnTo>
                  <a:pt x="126476" y="51641"/>
                </a:lnTo>
                <a:lnTo>
                  <a:pt x="111059" y="47769"/>
                </a:lnTo>
                <a:lnTo>
                  <a:pt x="95250" y="46481"/>
                </a:lnTo>
                <a:lnTo>
                  <a:pt x="86326" y="47103"/>
                </a:lnTo>
                <a:lnTo>
                  <a:pt x="56143" y="74928"/>
                </a:lnTo>
                <a:lnTo>
                  <a:pt x="55499" y="82550"/>
                </a:lnTo>
                <a:lnTo>
                  <a:pt x="59166" y="95930"/>
                </a:lnTo>
                <a:lnTo>
                  <a:pt x="70167" y="109585"/>
                </a:lnTo>
                <a:lnTo>
                  <a:pt x="88503" y="123501"/>
                </a:lnTo>
                <a:lnTo>
                  <a:pt x="114173" y="137668"/>
                </a:lnTo>
                <a:lnTo>
                  <a:pt x="128605" y="145123"/>
                </a:lnTo>
                <a:lnTo>
                  <a:pt x="140858" y="152257"/>
                </a:lnTo>
                <a:lnTo>
                  <a:pt x="170910" y="179419"/>
                </a:lnTo>
                <a:lnTo>
                  <a:pt x="186384" y="222900"/>
                </a:lnTo>
                <a:lnTo>
                  <a:pt x="186816" y="233045"/>
                </a:lnTo>
                <a:lnTo>
                  <a:pt x="184979" y="250975"/>
                </a:lnTo>
                <a:lnTo>
                  <a:pt x="157225" y="294766"/>
                </a:lnTo>
                <a:lnTo>
                  <a:pt x="122650" y="312943"/>
                </a:lnTo>
                <a:lnTo>
                  <a:pt x="77977" y="319024"/>
                </a:lnTo>
                <a:lnTo>
                  <a:pt x="56899" y="317621"/>
                </a:lnTo>
                <a:lnTo>
                  <a:pt x="36893" y="313420"/>
                </a:lnTo>
                <a:lnTo>
                  <a:pt x="17934" y="306433"/>
                </a:lnTo>
                <a:lnTo>
                  <a:pt x="0" y="296672"/>
                </a:lnTo>
                <a:lnTo>
                  <a:pt x="20320" y="247650"/>
                </a:lnTo>
                <a:lnTo>
                  <a:pt x="36443" y="257577"/>
                </a:lnTo>
                <a:lnTo>
                  <a:pt x="52435" y="264683"/>
                </a:lnTo>
                <a:lnTo>
                  <a:pt x="68308" y="268956"/>
                </a:lnTo>
                <a:lnTo>
                  <a:pt x="84074" y="270383"/>
                </a:lnTo>
                <a:lnTo>
                  <a:pt x="105169" y="268267"/>
                </a:lnTo>
                <a:lnTo>
                  <a:pt x="120253" y="261937"/>
                </a:lnTo>
                <a:lnTo>
                  <a:pt x="129311" y="251416"/>
                </a:lnTo>
                <a:lnTo>
                  <a:pt x="132334" y="236727"/>
                </a:lnTo>
                <a:lnTo>
                  <a:pt x="131619" y="228915"/>
                </a:lnTo>
                <a:lnTo>
                  <a:pt x="103568" y="191357"/>
                </a:lnTo>
                <a:lnTo>
                  <a:pt x="57775" y="165949"/>
                </a:lnTo>
                <a:lnTo>
                  <a:pt x="44402" y="158210"/>
                </a:lnTo>
                <a:lnTo>
                  <a:pt x="15398" y="132603"/>
                </a:lnTo>
                <a:lnTo>
                  <a:pt x="1061" y="92317"/>
                </a:lnTo>
                <a:lnTo>
                  <a:pt x="635" y="82930"/>
                </a:lnTo>
                <a:lnTo>
                  <a:pt x="2278" y="65785"/>
                </a:lnTo>
                <a:lnTo>
                  <a:pt x="26924" y="23495"/>
                </a:lnTo>
                <a:lnTo>
                  <a:pt x="74608" y="1474"/>
                </a:lnTo>
                <a:lnTo>
                  <a:pt x="94234"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2646298" y="150748"/>
            <a:ext cx="187325" cy="319405"/>
          </a:xfrm>
          <a:custGeom>
            <a:avLst/>
            <a:gdLst/>
            <a:ahLst/>
            <a:cxnLst/>
            <a:rect l="l" t="t" r="r" b="b"/>
            <a:pathLst>
              <a:path w="187325" h="319405">
                <a:moveTo>
                  <a:pt x="94233" y="0"/>
                </a:moveTo>
                <a:lnTo>
                  <a:pt x="119159" y="1240"/>
                </a:lnTo>
                <a:lnTo>
                  <a:pt x="140573" y="4968"/>
                </a:lnTo>
                <a:lnTo>
                  <a:pt x="158438" y="11197"/>
                </a:lnTo>
                <a:lnTo>
                  <a:pt x="172719" y="19939"/>
                </a:lnTo>
                <a:lnTo>
                  <a:pt x="156082" y="67182"/>
                </a:lnTo>
                <a:lnTo>
                  <a:pt x="141487" y="58108"/>
                </a:lnTo>
                <a:lnTo>
                  <a:pt x="126476" y="51641"/>
                </a:lnTo>
                <a:lnTo>
                  <a:pt x="111059" y="47769"/>
                </a:lnTo>
                <a:lnTo>
                  <a:pt x="95250" y="46481"/>
                </a:lnTo>
                <a:lnTo>
                  <a:pt x="86326" y="47103"/>
                </a:lnTo>
                <a:lnTo>
                  <a:pt x="56143" y="74928"/>
                </a:lnTo>
                <a:lnTo>
                  <a:pt x="55499" y="82550"/>
                </a:lnTo>
                <a:lnTo>
                  <a:pt x="59166" y="95930"/>
                </a:lnTo>
                <a:lnTo>
                  <a:pt x="70167" y="109585"/>
                </a:lnTo>
                <a:lnTo>
                  <a:pt x="88503" y="123501"/>
                </a:lnTo>
                <a:lnTo>
                  <a:pt x="114173" y="137668"/>
                </a:lnTo>
                <a:lnTo>
                  <a:pt x="128605" y="145123"/>
                </a:lnTo>
                <a:lnTo>
                  <a:pt x="140858" y="152257"/>
                </a:lnTo>
                <a:lnTo>
                  <a:pt x="170910" y="179419"/>
                </a:lnTo>
                <a:lnTo>
                  <a:pt x="186384" y="222900"/>
                </a:lnTo>
                <a:lnTo>
                  <a:pt x="186817" y="233045"/>
                </a:lnTo>
                <a:lnTo>
                  <a:pt x="184979" y="250975"/>
                </a:lnTo>
                <a:lnTo>
                  <a:pt x="157225" y="294766"/>
                </a:lnTo>
                <a:lnTo>
                  <a:pt x="122650" y="312943"/>
                </a:lnTo>
                <a:lnTo>
                  <a:pt x="77977" y="319024"/>
                </a:lnTo>
                <a:lnTo>
                  <a:pt x="56899" y="317621"/>
                </a:lnTo>
                <a:lnTo>
                  <a:pt x="36893" y="313420"/>
                </a:lnTo>
                <a:lnTo>
                  <a:pt x="17934" y="306433"/>
                </a:lnTo>
                <a:lnTo>
                  <a:pt x="0" y="296672"/>
                </a:lnTo>
                <a:lnTo>
                  <a:pt x="20319" y="247650"/>
                </a:lnTo>
                <a:lnTo>
                  <a:pt x="36443" y="257577"/>
                </a:lnTo>
                <a:lnTo>
                  <a:pt x="52435" y="264683"/>
                </a:lnTo>
                <a:lnTo>
                  <a:pt x="68308" y="268956"/>
                </a:lnTo>
                <a:lnTo>
                  <a:pt x="84074" y="270383"/>
                </a:lnTo>
                <a:lnTo>
                  <a:pt x="105169" y="268267"/>
                </a:lnTo>
                <a:lnTo>
                  <a:pt x="120253" y="261937"/>
                </a:lnTo>
                <a:lnTo>
                  <a:pt x="129311" y="251416"/>
                </a:lnTo>
                <a:lnTo>
                  <a:pt x="132333" y="236727"/>
                </a:lnTo>
                <a:lnTo>
                  <a:pt x="131619" y="228915"/>
                </a:lnTo>
                <a:lnTo>
                  <a:pt x="103568" y="191357"/>
                </a:lnTo>
                <a:lnTo>
                  <a:pt x="57775" y="165949"/>
                </a:lnTo>
                <a:lnTo>
                  <a:pt x="44402" y="158210"/>
                </a:lnTo>
                <a:lnTo>
                  <a:pt x="15398" y="132603"/>
                </a:lnTo>
                <a:lnTo>
                  <a:pt x="1061" y="92317"/>
                </a:lnTo>
                <a:lnTo>
                  <a:pt x="634" y="82930"/>
                </a:lnTo>
                <a:lnTo>
                  <a:pt x="2278" y="65785"/>
                </a:lnTo>
                <a:lnTo>
                  <a:pt x="26924" y="23495"/>
                </a:lnTo>
                <a:lnTo>
                  <a:pt x="74608" y="1474"/>
                </a:lnTo>
                <a:lnTo>
                  <a:pt x="94233"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1225994" y="150748"/>
            <a:ext cx="187325" cy="319405"/>
          </a:xfrm>
          <a:custGeom>
            <a:avLst/>
            <a:gdLst/>
            <a:ahLst/>
            <a:cxnLst/>
            <a:rect l="l" t="t" r="r" b="b"/>
            <a:pathLst>
              <a:path w="187325" h="319405">
                <a:moveTo>
                  <a:pt x="94170" y="0"/>
                </a:moveTo>
                <a:lnTo>
                  <a:pt x="119096" y="1240"/>
                </a:lnTo>
                <a:lnTo>
                  <a:pt x="140509" y="4968"/>
                </a:lnTo>
                <a:lnTo>
                  <a:pt x="158374" y="11197"/>
                </a:lnTo>
                <a:lnTo>
                  <a:pt x="172656" y="19939"/>
                </a:lnTo>
                <a:lnTo>
                  <a:pt x="156019" y="67182"/>
                </a:lnTo>
                <a:lnTo>
                  <a:pt x="141424" y="58108"/>
                </a:lnTo>
                <a:lnTo>
                  <a:pt x="126412" y="51641"/>
                </a:lnTo>
                <a:lnTo>
                  <a:pt x="110996" y="47769"/>
                </a:lnTo>
                <a:lnTo>
                  <a:pt x="95186" y="46481"/>
                </a:lnTo>
                <a:lnTo>
                  <a:pt x="86262" y="47103"/>
                </a:lnTo>
                <a:lnTo>
                  <a:pt x="56080" y="74928"/>
                </a:lnTo>
                <a:lnTo>
                  <a:pt x="55435" y="82550"/>
                </a:lnTo>
                <a:lnTo>
                  <a:pt x="59102" y="95930"/>
                </a:lnTo>
                <a:lnTo>
                  <a:pt x="70103" y="109585"/>
                </a:lnTo>
                <a:lnTo>
                  <a:pt x="88439" y="123501"/>
                </a:lnTo>
                <a:lnTo>
                  <a:pt x="114109" y="137668"/>
                </a:lnTo>
                <a:lnTo>
                  <a:pt x="128541" y="145123"/>
                </a:lnTo>
                <a:lnTo>
                  <a:pt x="140795" y="152257"/>
                </a:lnTo>
                <a:lnTo>
                  <a:pt x="170846" y="179419"/>
                </a:lnTo>
                <a:lnTo>
                  <a:pt x="186320" y="222900"/>
                </a:lnTo>
                <a:lnTo>
                  <a:pt x="186753" y="233045"/>
                </a:lnTo>
                <a:lnTo>
                  <a:pt x="184915" y="250975"/>
                </a:lnTo>
                <a:lnTo>
                  <a:pt x="157162" y="294766"/>
                </a:lnTo>
                <a:lnTo>
                  <a:pt x="122586" y="312943"/>
                </a:lnTo>
                <a:lnTo>
                  <a:pt x="77914" y="319024"/>
                </a:lnTo>
                <a:lnTo>
                  <a:pt x="56835" y="317621"/>
                </a:lnTo>
                <a:lnTo>
                  <a:pt x="36833" y="313420"/>
                </a:lnTo>
                <a:lnTo>
                  <a:pt x="17892" y="306433"/>
                </a:lnTo>
                <a:lnTo>
                  <a:pt x="0" y="296672"/>
                </a:lnTo>
                <a:lnTo>
                  <a:pt x="20218" y="247650"/>
                </a:lnTo>
                <a:lnTo>
                  <a:pt x="36358" y="257577"/>
                </a:lnTo>
                <a:lnTo>
                  <a:pt x="52362" y="264683"/>
                </a:lnTo>
                <a:lnTo>
                  <a:pt x="68242" y="268956"/>
                </a:lnTo>
                <a:lnTo>
                  <a:pt x="84010" y="270383"/>
                </a:lnTo>
                <a:lnTo>
                  <a:pt x="105106" y="268267"/>
                </a:lnTo>
                <a:lnTo>
                  <a:pt x="120189" y="261937"/>
                </a:lnTo>
                <a:lnTo>
                  <a:pt x="129248" y="251416"/>
                </a:lnTo>
                <a:lnTo>
                  <a:pt x="132270" y="236727"/>
                </a:lnTo>
                <a:lnTo>
                  <a:pt x="131556" y="228915"/>
                </a:lnTo>
                <a:lnTo>
                  <a:pt x="103505" y="191357"/>
                </a:lnTo>
                <a:lnTo>
                  <a:pt x="57704" y="165949"/>
                </a:lnTo>
                <a:lnTo>
                  <a:pt x="44318" y="158210"/>
                </a:lnTo>
                <a:lnTo>
                  <a:pt x="15319" y="132603"/>
                </a:lnTo>
                <a:lnTo>
                  <a:pt x="1049" y="92317"/>
                </a:lnTo>
                <a:lnTo>
                  <a:pt x="634" y="82930"/>
                </a:lnTo>
                <a:lnTo>
                  <a:pt x="2273" y="65785"/>
                </a:lnTo>
                <a:lnTo>
                  <a:pt x="26847" y="23495"/>
                </a:lnTo>
                <a:lnTo>
                  <a:pt x="74544" y="1474"/>
                </a:lnTo>
                <a:lnTo>
                  <a:pt x="94170"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628586" y="150748"/>
            <a:ext cx="187325" cy="319405"/>
          </a:xfrm>
          <a:custGeom>
            <a:avLst/>
            <a:gdLst/>
            <a:ahLst/>
            <a:cxnLst/>
            <a:rect l="l" t="t" r="r" b="b"/>
            <a:pathLst>
              <a:path w="187325" h="319405">
                <a:moveTo>
                  <a:pt x="94132" y="0"/>
                </a:moveTo>
                <a:lnTo>
                  <a:pt x="119101" y="1240"/>
                </a:lnTo>
                <a:lnTo>
                  <a:pt x="140517" y="4968"/>
                </a:lnTo>
                <a:lnTo>
                  <a:pt x="158377" y="11197"/>
                </a:lnTo>
                <a:lnTo>
                  <a:pt x="172681" y="19939"/>
                </a:lnTo>
                <a:lnTo>
                  <a:pt x="156044" y="67182"/>
                </a:lnTo>
                <a:lnTo>
                  <a:pt x="141424" y="58108"/>
                </a:lnTo>
                <a:lnTo>
                  <a:pt x="126406" y="51641"/>
                </a:lnTo>
                <a:lnTo>
                  <a:pt x="110992" y="47769"/>
                </a:lnTo>
                <a:lnTo>
                  <a:pt x="95186" y="46481"/>
                </a:lnTo>
                <a:lnTo>
                  <a:pt x="86242" y="47103"/>
                </a:lnTo>
                <a:lnTo>
                  <a:pt x="56036" y="74928"/>
                </a:lnTo>
                <a:lnTo>
                  <a:pt x="55384" y="82550"/>
                </a:lnTo>
                <a:lnTo>
                  <a:pt x="59056" y="95930"/>
                </a:lnTo>
                <a:lnTo>
                  <a:pt x="70072" y="109585"/>
                </a:lnTo>
                <a:lnTo>
                  <a:pt x="88431" y="123501"/>
                </a:lnTo>
                <a:lnTo>
                  <a:pt x="114134" y="137668"/>
                </a:lnTo>
                <a:lnTo>
                  <a:pt x="128534" y="145123"/>
                </a:lnTo>
                <a:lnTo>
                  <a:pt x="140776" y="152257"/>
                </a:lnTo>
                <a:lnTo>
                  <a:pt x="170841" y="179419"/>
                </a:lnTo>
                <a:lnTo>
                  <a:pt x="186343" y="222900"/>
                </a:lnTo>
                <a:lnTo>
                  <a:pt x="186791" y="233045"/>
                </a:lnTo>
                <a:lnTo>
                  <a:pt x="184943" y="250975"/>
                </a:lnTo>
                <a:lnTo>
                  <a:pt x="157200" y="294766"/>
                </a:lnTo>
                <a:lnTo>
                  <a:pt x="122586" y="312943"/>
                </a:lnTo>
                <a:lnTo>
                  <a:pt x="77914" y="319024"/>
                </a:lnTo>
                <a:lnTo>
                  <a:pt x="56857" y="317621"/>
                </a:lnTo>
                <a:lnTo>
                  <a:pt x="36852" y="313420"/>
                </a:lnTo>
                <a:lnTo>
                  <a:pt x="17899" y="306433"/>
                </a:lnTo>
                <a:lnTo>
                  <a:pt x="0" y="296672"/>
                </a:lnTo>
                <a:lnTo>
                  <a:pt x="20218" y="247650"/>
                </a:lnTo>
                <a:lnTo>
                  <a:pt x="36365" y="257577"/>
                </a:lnTo>
                <a:lnTo>
                  <a:pt x="52382" y="264683"/>
                </a:lnTo>
                <a:lnTo>
                  <a:pt x="68269" y="268956"/>
                </a:lnTo>
                <a:lnTo>
                  <a:pt x="84023" y="270383"/>
                </a:lnTo>
                <a:lnTo>
                  <a:pt x="105123" y="268267"/>
                </a:lnTo>
                <a:lnTo>
                  <a:pt x="120192" y="261937"/>
                </a:lnTo>
                <a:lnTo>
                  <a:pt x="129232" y="251416"/>
                </a:lnTo>
                <a:lnTo>
                  <a:pt x="132245" y="236727"/>
                </a:lnTo>
                <a:lnTo>
                  <a:pt x="131535" y="228915"/>
                </a:lnTo>
                <a:lnTo>
                  <a:pt x="103476" y="191357"/>
                </a:lnTo>
                <a:lnTo>
                  <a:pt x="57725" y="165949"/>
                </a:lnTo>
                <a:lnTo>
                  <a:pt x="44327" y="158210"/>
                </a:lnTo>
                <a:lnTo>
                  <a:pt x="15319" y="132603"/>
                </a:lnTo>
                <a:lnTo>
                  <a:pt x="1049" y="92317"/>
                </a:lnTo>
                <a:lnTo>
                  <a:pt x="635" y="82930"/>
                </a:lnTo>
                <a:lnTo>
                  <a:pt x="2273" y="65785"/>
                </a:lnTo>
                <a:lnTo>
                  <a:pt x="26847" y="23495"/>
                </a:lnTo>
                <a:lnTo>
                  <a:pt x="74525" y="1474"/>
                </a:lnTo>
                <a:lnTo>
                  <a:pt x="94132"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92137" y="150748"/>
            <a:ext cx="234950" cy="319405"/>
          </a:xfrm>
          <a:custGeom>
            <a:avLst/>
            <a:gdLst/>
            <a:ahLst/>
            <a:cxnLst/>
            <a:rect l="l" t="t" r="r" b="b"/>
            <a:pathLst>
              <a:path w="234950" h="319405">
                <a:moveTo>
                  <a:pt x="141301" y="0"/>
                </a:moveTo>
                <a:lnTo>
                  <a:pt x="166509" y="1357"/>
                </a:lnTo>
                <a:lnTo>
                  <a:pt x="189058" y="5429"/>
                </a:lnTo>
                <a:lnTo>
                  <a:pt x="208947" y="12215"/>
                </a:lnTo>
                <a:lnTo>
                  <a:pt x="226175" y="21717"/>
                </a:lnTo>
                <a:lnTo>
                  <a:pt x="203645" y="66928"/>
                </a:lnTo>
                <a:lnTo>
                  <a:pt x="193087" y="58927"/>
                </a:lnTo>
                <a:lnTo>
                  <a:pt x="179739" y="53213"/>
                </a:lnTo>
                <a:lnTo>
                  <a:pt x="163603" y="49784"/>
                </a:lnTo>
                <a:lnTo>
                  <a:pt x="144679" y="48641"/>
                </a:lnTo>
                <a:lnTo>
                  <a:pt x="126279" y="50663"/>
                </a:lnTo>
                <a:lnTo>
                  <a:pt x="81497" y="80899"/>
                </a:lnTo>
                <a:lnTo>
                  <a:pt x="63020" y="117570"/>
                </a:lnTo>
                <a:lnTo>
                  <a:pt x="56859" y="162814"/>
                </a:lnTo>
                <a:lnTo>
                  <a:pt x="58287" y="186239"/>
                </a:lnTo>
                <a:lnTo>
                  <a:pt x="69712" y="225518"/>
                </a:lnTo>
                <a:lnTo>
                  <a:pt x="106378" y="263128"/>
                </a:lnTo>
                <a:lnTo>
                  <a:pt x="140679" y="270383"/>
                </a:lnTo>
                <a:lnTo>
                  <a:pt x="161288" y="268430"/>
                </a:lnTo>
                <a:lnTo>
                  <a:pt x="179530" y="262572"/>
                </a:lnTo>
                <a:lnTo>
                  <a:pt x="195402" y="252809"/>
                </a:lnTo>
                <a:lnTo>
                  <a:pt x="208903" y="239140"/>
                </a:lnTo>
                <a:lnTo>
                  <a:pt x="234392" y="283463"/>
                </a:lnTo>
                <a:lnTo>
                  <a:pt x="215699" y="299039"/>
                </a:lnTo>
                <a:lnTo>
                  <a:pt x="193111" y="310149"/>
                </a:lnTo>
                <a:lnTo>
                  <a:pt x="166626" y="316807"/>
                </a:lnTo>
                <a:lnTo>
                  <a:pt x="136246" y="319024"/>
                </a:lnTo>
                <a:lnTo>
                  <a:pt x="105729" y="316358"/>
                </a:lnTo>
                <a:lnTo>
                  <a:pt x="55504" y="295074"/>
                </a:lnTo>
                <a:lnTo>
                  <a:pt x="20138" y="253287"/>
                </a:lnTo>
                <a:lnTo>
                  <a:pt x="2237" y="195236"/>
                </a:lnTo>
                <a:lnTo>
                  <a:pt x="0" y="160400"/>
                </a:lnTo>
                <a:lnTo>
                  <a:pt x="2481" y="127609"/>
                </a:lnTo>
                <a:lnTo>
                  <a:pt x="22331" y="70407"/>
                </a:lnTo>
                <a:lnTo>
                  <a:pt x="60932" y="25878"/>
                </a:lnTo>
                <a:lnTo>
                  <a:pt x="111733" y="2879"/>
                </a:lnTo>
                <a:lnTo>
                  <a:pt x="141301" y="0"/>
                </a:lnTo>
                <a:close/>
              </a:path>
            </a:pathLst>
          </a:custGeom>
          <a:ln w="3175">
            <a:solidFill>
              <a:srgbClr val="58134A"/>
            </a:solidFill>
          </a:ln>
        </p:spPr>
        <p:txBody>
          <a:bodyPr wrap="square" lIns="0" tIns="0" rIns="0" bIns="0" rtlCol="0"/>
          <a:lstStyle/>
          <a:p>
            <a:endParaRPr/>
          </a:p>
        </p:txBody>
      </p:sp>
      <p:sp>
        <p:nvSpPr>
          <p:cNvPr id="27" name="object 27"/>
          <p:cNvSpPr txBox="1"/>
          <p:nvPr/>
        </p:nvSpPr>
        <p:spPr>
          <a:xfrm>
            <a:off x="78739" y="990601"/>
            <a:ext cx="8303261" cy="6560257"/>
          </a:xfrm>
          <a:prstGeom prst="rect">
            <a:avLst/>
          </a:prstGeom>
        </p:spPr>
        <p:txBody>
          <a:bodyPr vert="horz" wrap="square" lIns="0" tIns="78740" rIns="0" bIns="0" rtlCol="0">
            <a:spAutoFit/>
          </a:bodyPr>
          <a:lstStyle/>
          <a:p>
            <a:pPr marL="287020" marR="631190" indent="-274320">
              <a:lnSpc>
                <a:spcPct val="80000"/>
              </a:lnSpc>
              <a:spcBef>
                <a:spcPts val="620"/>
              </a:spcBef>
              <a:buClr>
                <a:srgbClr val="B03E9A"/>
              </a:buClr>
              <a:buSzPct val="72727"/>
              <a:buFont typeface="Arial"/>
              <a:buChar char=""/>
              <a:tabLst>
                <a:tab pos="287020" algn="l"/>
              </a:tabLst>
            </a:pPr>
            <a:endParaRPr lang="en-US" sz="2200" spc="-15" dirty="0" smtClean="0">
              <a:latin typeface="Trebuchet MS"/>
              <a:cs typeface="Trebuchet MS"/>
            </a:endParaRPr>
          </a:p>
          <a:p>
            <a:pPr marL="287020" marR="631190" indent="-274320">
              <a:lnSpc>
                <a:spcPct val="80000"/>
              </a:lnSpc>
              <a:spcBef>
                <a:spcPts val="620"/>
              </a:spcBef>
              <a:buClr>
                <a:srgbClr val="B03E9A"/>
              </a:buClr>
              <a:buSzPct val="72727"/>
              <a:buFont typeface="Arial"/>
              <a:buChar char=""/>
              <a:tabLst>
                <a:tab pos="287020" algn="l"/>
              </a:tabLst>
            </a:pPr>
            <a:r>
              <a:rPr lang="en-US" sz="2200" spc="-15" dirty="0" smtClean="0">
                <a:latin typeface="Trebuchet MS"/>
                <a:cs typeface="Trebuchet MS"/>
              </a:rPr>
              <a:t>Case study is a method or an approach of exploring or analyzing the life of a social </a:t>
            </a:r>
            <a:r>
              <a:rPr lang="en-US" sz="2200" spc="-15" dirty="0" err="1" smtClean="0">
                <a:latin typeface="Trebuchet MS"/>
                <a:cs typeface="Trebuchet MS"/>
              </a:rPr>
              <a:t>unit.The</a:t>
            </a:r>
            <a:r>
              <a:rPr lang="en-US" sz="2200" spc="-15" dirty="0" smtClean="0">
                <a:latin typeface="Trebuchet MS"/>
                <a:cs typeface="Trebuchet MS"/>
              </a:rPr>
              <a:t> social unit may be a person or a family or an institution or an organization or a community.</a:t>
            </a:r>
          </a:p>
          <a:p>
            <a:pPr marL="287020" marR="631190" indent="-274320">
              <a:lnSpc>
                <a:spcPct val="80000"/>
              </a:lnSpc>
              <a:spcBef>
                <a:spcPts val="620"/>
              </a:spcBef>
              <a:buClr>
                <a:srgbClr val="B03E9A"/>
              </a:buClr>
              <a:buSzPct val="72727"/>
              <a:buFont typeface="Arial"/>
              <a:buChar char=""/>
              <a:tabLst>
                <a:tab pos="287020" algn="l"/>
              </a:tabLst>
            </a:pPr>
            <a:r>
              <a:rPr lang="en-US" sz="2200" spc="-15" dirty="0" smtClean="0">
                <a:latin typeface="Trebuchet MS"/>
                <a:cs typeface="Trebuchet MS"/>
              </a:rPr>
              <a:t>A case study is best defined as an in-depth study of a single unit. It is a comprehensive study through which one can know precisely the factors and causes of a particular phenomenon.</a:t>
            </a:r>
          </a:p>
          <a:p>
            <a:pPr marL="287020" marR="631190" indent="-274320">
              <a:lnSpc>
                <a:spcPct val="80000"/>
              </a:lnSpc>
              <a:spcBef>
                <a:spcPts val="620"/>
              </a:spcBef>
              <a:buClr>
                <a:srgbClr val="B03E9A"/>
              </a:buClr>
              <a:buSzPct val="72727"/>
              <a:tabLst>
                <a:tab pos="287020" algn="l"/>
              </a:tabLst>
            </a:pPr>
            <a:endParaRPr lang="en-US" sz="2200" spc="-15" dirty="0" smtClean="0">
              <a:latin typeface="Trebuchet MS"/>
              <a:cs typeface="Trebuchet MS"/>
            </a:endParaRPr>
          </a:p>
          <a:p>
            <a:pPr marL="287020" marR="631190" indent="-274320">
              <a:lnSpc>
                <a:spcPct val="80000"/>
              </a:lnSpc>
              <a:spcBef>
                <a:spcPts val="620"/>
              </a:spcBef>
              <a:buClr>
                <a:srgbClr val="B03E9A"/>
              </a:buClr>
              <a:buSzPct val="72727"/>
              <a:tabLst>
                <a:tab pos="287020" algn="l"/>
              </a:tabLst>
            </a:pPr>
            <a:r>
              <a:rPr sz="2200" spc="-15" smtClean="0">
                <a:latin typeface="Trebuchet MS"/>
                <a:cs typeface="Trebuchet MS"/>
              </a:rPr>
              <a:t>Researchers </a:t>
            </a:r>
            <a:r>
              <a:rPr sz="2200" spc="-10" dirty="0">
                <a:latin typeface="Trebuchet MS"/>
                <a:cs typeface="Trebuchet MS"/>
              </a:rPr>
              <a:t>can understand </a:t>
            </a:r>
            <a:r>
              <a:rPr sz="2200" spc="-5" dirty="0">
                <a:latin typeface="Trebuchet MS"/>
                <a:cs typeface="Trebuchet MS"/>
              </a:rPr>
              <a:t>a lot in regards to a </a:t>
            </a:r>
            <a:r>
              <a:rPr sz="2200" spc="-10" dirty="0">
                <a:latin typeface="Trebuchet MS"/>
                <a:cs typeface="Trebuchet MS"/>
              </a:rPr>
              <a:t>problem </a:t>
            </a:r>
            <a:r>
              <a:rPr sz="2200" spc="-370" dirty="0">
                <a:latin typeface="Trebuchet MS"/>
                <a:cs typeface="Trebuchet MS"/>
              </a:rPr>
              <a:t>by  </a:t>
            </a:r>
            <a:r>
              <a:rPr sz="2200" spc="-5" dirty="0">
                <a:latin typeface="Trebuchet MS"/>
                <a:cs typeface="Trebuchet MS"/>
              </a:rPr>
              <a:t>studying </a:t>
            </a:r>
            <a:r>
              <a:rPr sz="2200" spc="-10" dirty="0">
                <a:latin typeface="Trebuchet MS"/>
                <a:cs typeface="Trebuchet MS"/>
              </a:rPr>
              <a:t>carefully </a:t>
            </a:r>
            <a:r>
              <a:rPr sz="2200" spc="-5" dirty="0">
                <a:latin typeface="Trebuchet MS"/>
                <a:cs typeface="Trebuchet MS"/>
              </a:rPr>
              <a:t>selected </a:t>
            </a:r>
            <a:r>
              <a:rPr sz="2200" spc="-10" dirty="0">
                <a:latin typeface="Trebuchet MS"/>
                <a:cs typeface="Trebuchet MS"/>
              </a:rPr>
              <a:t>examples </a:t>
            </a:r>
            <a:r>
              <a:rPr sz="2200" spc="-5" dirty="0">
                <a:latin typeface="Trebuchet MS"/>
                <a:cs typeface="Trebuchet MS"/>
              </a:rPr>
              <a:t>or </a:t>
            </a:r>
            <a:r>
              <a:rPr sz="2200" spc="-10" dirty="0">
                <a:latin typeface="Trebuchet MS"/>
                <a:cs typeface="Trebuchet MS"/>
              </a:rPr>
              <a:t>cases </a:t>
            </a:r>
            <a:r>
              <a:rPr sz="2200" spc="-5" dirty="0">
                <a:latin typeface="Trebuchet MS"/>
                <a:cs typeface="Trebuchet MS"/>
              </a:rPr>
              <a:t>of the  </a:t>
            </a:r>
            <a:r>
              <a:rPr sz="2200" spc="-10" dirty="0">
                <a:latin typeface="Trebuchet MS"/>
                <a:cs typeface="Trebuchet MS"/>
              </a:rPr>
              <a:t>phenomenon.</a:t>
            </a:r>
            <a:endParaRPr sz="2200">
              <a:latin typeface="Trebuchet MS"/>
              <a:cs typeface="Trebuchet MS"/>
            </a:endParaRPr>
          </a:p>
          <a:p>
            <a:pPr marL="287020" indent="-274320">
              <a:lnSpc>
                <a:spcPct val="100000"/>
              </a:lnSpc>
              <a:spcBef>
                <a:spcPts val="75"/>
              </a:spcBef>
              <a:buClr>
                <a:srgbClr val="B03E9A"/>
              </a:buClr>
              <a:buSzPct val="72727"/>
              <a:buFont typeface="Arial"/>
              <a:buChar char=""/>
              <a:tabLst>
                <a:tab pos="287020" algn="l"/>
              </a:tabLst>
            </a:pPr>
            <a:r>
              <a:rPr sz="2200" spc="-5" dirty="0">
                <a:latin typeface="Trebuchet MS"/>
                <a:cs typeface="Trebuchet MS"/>
              </a:rPr>
              <a:t>case studies </a:t>
            </a:r>
            <a:r>
              <a:rPr sz="2200" spc="-10" dirty="0">
                <a:latin typeface="Trebuchet MS"/>
                <a:cs typeface="Trebuchet MS"/>
              </a:rPr>
              <a:t>are </a:t>
            </a:r>
            <a:r>
              <a:rPr sz="2200" spc="-5" dirty="0">
                <a:latin typeface="Trebuchet MS"/>
                <a:cs typeface="Trebuchet MS"/>
              </a:rPr>
              <a:t>suitable to </a:t>
            </a:r>
            <a:r>
              <a:rPr sz="2200" spc="-10" dirty="0">
                <a:latin typeface="Trebuchet MS"/>
                <a:cs typeface="Trebuchet MS"/>
              </a:rPr>
              <a:t>undertake exploratory</a:t>
            </a:r>
            <a:r>
              <a:rPr sz="2200" spc="60" dirty="0">
                <a:latin typeface="Trebuchet MS"/>
                <a:cs typeface="Trebuchet MS"/>
              </a:rPr>
              <a:t> </a:t>
            </a:r>
            <a:r>
              <a:rPr sz="2200" spc="-10" dirty="0">
                <a:latin typeface="Trebuchet MS"/>
                <a:cs typeface="Trebuchet MS"/>
              </a:rPr>
              <a:t>research.</a:t>
            </a:r>
            <a:endParaRPr sz="2200">
              <a:latin typeface="Trebuchet MS"/>
              <a:cs typeface="Trebuchet MS"/>
            </a:endParaRPr>
          </a:p>
          <a:p>
            <a:pPr marL="287020" marR="231140" indent="-274320">
              <a:lnSpc>
                <a:spcPts val="2110"/>
              </a:lnSpc>
              <a:spcBef>
                <a:spcPts val="585"/>
              </a:spcBef>
              <a:buClr>
                <a:srgbClr val="B03E9A"/>
              </a:buClr>
              <a:buSzPct val="72727"/>
              <a:buFont typeface="Arial"/>
              <a:buChar char=""/>
              <a:tabLst>
                <a:tab pos="287020" algn="l"/>
              </a:tabLst>
            </a:pPr>
            <a:r>
              <a:rPr sz="2200" spc="-5" dirty="0">
                <a:latin typeface="Trebuchet MS"/>
                <a:cs typeface="Trebuchet MS"/>
              </a:rPr>
              <a:t>A researcher </a:t>
            </a:r>
            <a:r>
              <a:rPr sz="2200" spc="-10" dirty="0">
                <a:latin typeface="Trebuchet MS"/>
                <a:cs typeface="Trebuchet MS"/>
              </a:rPr>
              <a:t>must </a:t>
            </a:r>
            <a:r>
              <a:rPr sz="2200" spc="-5" dirty="0">
                <a:latin typeface="Trebuchet MS"/>
                <a:cs typeface="Trebuchet MS"/>
              </a:rPr>
              <a:t>examine </a:t>
            </a:r>
            <a:r>
              <a:rPr sz="2200" spc="-10" dirty="0">
                <a:latin typeface="Trebuchet MS"/>
                <a:cs typeface="Trebuchet MS"/>
              </a:rPr>
              <a:t>carefully </a:t>
            </a:r>
            <a:r>
              <a:rPr sz="2200" spc="-5" dirty="0">
                <a:latin typeface="Trebuchet MS"/>
                <a:cs typeface="Trebuchet MS"/>
              </a:rPr>
              <a:t>the </a:t>
            </a:r>
            <a:r>
              <a:rPr sz="2200" spc="-10" dirty="0">
                <a:latin typeface="Trebuchet MS"/>
                <a:cs typeface="Trebuchet MS"/>
              </a:rPr>
              <a:t>previously published  case </a:t>
            </a:r>
            <a:r>
              <a:rPr sz="2200" spc="-5" dirty="0">
                <a:latin typeface="Trebuchet MS"/>
                <a:cs typeface="Trebuchet MS"/>
              </a:rPr>
              <a:t>studies </a:t>
            </a:r>
            <a:r>
              <a:rPr sz="2200" spc="-10" dirty="0">
                <a:latin typeface="Trebuchet MS"/>
                <a:cs typeface="Trebuchet MS"/>
              </a:rPr>
              <a:t>with </a:t>
            </a:r>
            <a:r>
              <a:rPr sz="2200" spc="-5" dirty="0">
                <a:latin typeface="Trebuchet MS"/>
                <a:cs typeface="Trebuchet MS"/>
              </a:rPr>
              <a:t>regard to variables like </a:t>
            </a:r>
            <a:r>
              <a:rPr sz="2200" spc="-10" dirty="0">
                <a:latin typeface="Trebuchet MS"/>
                <a:cs typeface="Trebuchet MS"/>
              </a:rPr>
              <a:t>price, </a:t>
            </a:r>
            <a:r>
              <a:rPr sz="2200" spc="-5" dirty="0">
                <a:latin typeface="Trebuchet MS"/>
                <a:cs typeface="Trebuchet MS"/>
              </a:rPr>
              <a:t>advertisement,  </a:t>
            </a:r>
            <a:r>
              <a:rPr sz="2200" spc="-10" dirty="0">
                <a:latin typeface="Trebuchet MS"/>
                <a:cs typeface="Trebuchet MS"/>
              </a:rPr>
              <a:t>changes </a:t>
            </a:r>
            <a:r>
              <a:rPr sz="2200" spc="-5" dirty="0">
                <a:latin typeface="Trebuchet MS"/>
                <a:cs typeface="Trebuchet MS"/>
              </a:rPr>
              <a:t>in </a:t>
            </a:r>
            <a:r>
              <a:rPr sz="2200" spc="-5">
                <a:latin typeface="Trebuchet MS"/>
                <a:cs typeface="Trebuchet MS"/>
              </a:rPr>
              <a:t>the </a:t>
            </a:r>
            <a:r>
              <a:rPr sz="2200" spc="-5" smtClean="0">
                <a:latin typeface="Trebuchet MS"/>
                <a:cs typeface="Trebuchet MS"/>
              </a:rPr>
              <a:t>trend, etc.</a:t>
            </a:r>
            <a:endParaRPr sz="2200" smtClean="0">
              <a:latin typeface="Trebuchet MS"/>
              <a:cs typeface="Trebuchet MS"/>
            </a:endParaRPr>
          </a:p>
          <a:p>
            <a:pPr>
              <a:lnSpc>
                <a:spcPct val="100000"/>
              </a:lnSpc>
              <a:spcBef>
                <a:spcPts val="45"/>
              </a:spcBef>
              <a:buClr>
                <a:srgbClr val="B03E9A"/>
              </a:buClr>
              <a:buFont typeface="Arial"/>
              <a:buChar char=""/>
            </a:pPr>
            <a:endParaRPr sz="2400" smtClean="0">
              <a:latin typeface="Times New Roman"/>
              <a:cs typeface="Times New Roman"/>
            </a:endParaRPr>
          </a:p>
          <a:p>
            <a:pPr marL="287020" indent="-274320">
              <a:lnSpc>
                <a:spcPct val="100000"/>
              </a:lnSpc>
              <a:spcBef>
                <a:spcPts val="5"/>
              </a:spcBef>
              <a:buClr>
                <a:srgbClr val="B03E9A"/>
              </a:buClr>
              <a:buSzPct val="72727"/>
              <a:tabLst>
                <a:tab pos="287020" algn="l"/>
              </a:tabLst>
            </a:pPr>
            <a:endParaRPr sz="2200" smtClean="0">
              <a:latin typeface="Trebuchet MS"/>
              <a:cs typeface="Trebuchet MS"/>
            </a:endParaRPr>
          </a:p>
          <a:p>
            <a:pPr>
              <a:lnSpc>
                <a:spcPct val="100000"/>
              </a:lnSpc>
              <a:spcBef>
                <a:spcPts val="20"/>
              </a:spcBef>
              <a:buClr>
                <a:srgbClr val="B03E9A"/>
              </a:buClr>
              <a:buFont typeface="Arial"/>
              <a:buChar char=""/>
            </a:pPr>
            <a:endParaRPr sz="2850">
              <a:latin typeface="Times New Roman"/>
              <a:cs typeface="Times New Roman"/>
            </a:endParaRPr>
          </a:p>
          <a:p>
            <a:pPr marL="287020" marR="26034" indent="-274320">
              <a:lnSpc>
                <a:spcPts val="2110"/>
              </a:lnSpc>
              <a:buClr>
                <a:srgbClr val="B03E9A"/>
              </a:buClr>
              <a:buSzPct val="72727"/>
              <a:tabLst>
                <a:tab pos="287020" algn="l"/>
              </a:tabLst>
            </a:pPr>
            <a:endParaRPr sz="2200">
              <a:latin typeface="Trebuchet MS"/>
              <a:cs typeface="Trebuchet M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101496" y="1056513"/>
            <a:ext cx="86702" cy="86995"/>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1711198" y="779272"/>
            <a:ext cx="1085850" cy="357377"/>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2098801" y="886205"/>
            <a:ext cx="83185" cy="127635"/>
          </a:xfrm>
          <a:custGeom>
            <a:avLst/>
            <a:gdLst/>
            <a:ahLst/>
            <a:cxnLst/>
            <a:rect l="l" t="t" r="r" b="b"/>
            <a:pathLst>
              <a:path w="83185" h="127634">
                <a:moveTo>
                  <a:pt x="41529" y="0"/>
                </a:moveTo>
                <a:lnTo>
                  <a:pt x="0" y="127635"/>
                </a:lnTo>
                <a:lnTo>
                  <a:pt x="83058" y="127635"/>
                </a:lnTo>
                <a:lnTo>
                  <a:pt x="41529" y="0"/>
                </a:lnTo>
                <a:close/>
              </a:path>
            </a:pathLst>
          </a:custGeom>
          <a:ln w="3175">
            <a:solidFill>
              <a:srgbClr val="58134A"/>
            </a:solidFill>
          </a:ln>
        </p:spPr>
        <p:txBody>
          <a:bodyPr wrap="square" lIns="0" tIns="0" rIns="0" bIns="0" rtlCol="0"/>
          <a:lstStyle/>
          <a:p>
            <a:endParaRPr/>
          </a:p>
        </p:txBody>
      </p:sp>
      <p:sp>
        <p:nvSpPr>
          <p:cNvPr id="7" name="object 7"/>
          <p:cNvSpPr/>
          <p:nvPr/>
        </p:nvSpPr>
        <p:spPr>
          <a:xfrm>
            <a:off x="2576576" y="785241"/>
            <a:ext cx="220979" cy="346075"/>
          </a:xfrm>
          <a:custGeom>
            <a:avLst/>
            <a:gdLst/>
            <a:ahLst/>
            <a:cxnLst/>
            <a:rect l="l" t="t" r="r" b="b"/>
            <a:pathLst>
              <a:path w="220980" h="346075">
                <a:moveTo>
                  <a:pt x="0" y="0"/>
                </a:moveTo>
                <a:lnTo>
                  <a:pt x="220472" y="0"/>
                </a:lnTo>
                <a:lnTo>
                  <a:pt x="220472" y="54483"/>
                </a:lnTo>
                <a:lnTo>
                  <a:pt x="61341" y="54483"/>
                </a:lnTo>
                <a:lnTo>
                  <a:pt x="61341" y="135382"/>
                </a:lnTo>
                <a:lnTo>
                  <a:pt x="175513" y="135382"/>
                </a:lnTo>
                <a:lnTo>
                  <a:pt x="175513" y="187579"/>
                </a:lnTo>
                <a:lnTo>
                  <a:pt x="61341" y="187579"/>
                </a:lnTo>
                <a:lnTo>
                  <a:pt x="61341" y="291084"/>
                </a:lnTo>
                <a:lnTo>
                  <a:pt x="217931" y="291084"/>
                </a:lnTo>
                <a:lnTo>
                  <a:pt x="217931" y="345567"/>
                </a:lnTo>
                <a:lnTo>
                  <a:pt x="0" y="345567"/>
                </a:lnTo>
                <a:lnTo>
                  <a:pt x="0" y="0"/>
                </a:lnTo>
                <a:close/>
              </a:path>
            </a:pathLst>
          </a:custGeom>
          <a:ln w="3175">
            <a:solidFill>
              <a:srgbClr val="58134A"/>
            </a:solidFill>
          </a:ln>
        </p:spPr>
        <p:txBody>
          <a:bodyPr wrap="square" lIns="0" tIns="0" rIns="0" bIns="0" rtlCol="0"/>
          <a:lstStyle/>
          <a:p>
            <a:endParaRPr/>
          </a:p>
        </p:txBody>
      </p:sp>
      <p:sp>
        <p:nvSpPr>
          <p:cNvPr id="8" name="object 8"/>
          <p:cNvSpPr/>
          <p:nvPr/>
        </p:nvSpPr>
        <p:spPr>
          <a:xfrm>
            <a:off x="1989073" y="780541"/>
            <a:ext cx="304165" cy="350520"/>
          </a:xfrm>
          <a:custGeom>
            <a:avLst/>
            <a:gdLst/>
            <a:ahLst/>
            <a:cxnLst/>
            <a:rect l="l" t="t" r="r" b="b"/>
            <a:pathLst>
              <a:path w="304164" h="350519">
                <a:moveTo>
                  <a:pt x="137794" y="0"/>
                </a:moveTo>
                <a:lnTo>
                  <a:pt x="164719" y="0"/>
                </a:lnTo>
                <a:lnTo>
                  <a:pt x="303656" y="350266"/>
                </a:lnTo>
                <a:lnTo>
                  <a:pt x="235965" y="350266"/>
                </a:lnTo>
                <a:lnTo>
                  <a:pt x="210693" y="280162"/>
                </a:lnTo>
                <a:lnTo>
                  <a:pt x="92328" y="280162"/>
                </a:lnTo>
                <a:lnTo>
                  <a:pt x="68199" y="350266"/>
                </a:lnTo>
                <a:lnTo>
                  <a:pt x="0" y="350266"/>
                </a:lnTo>
                <a:lnTo>
                  <a:pt x="137794" y="0"/>
                </a:lnTo>
                <a:close/>
              </a:path>
            </a:pathLst>
          </a:custGeom>
          <a:ln w="3175">
            <a:solidFill>
              <a:srgbClr val="58134A"/>
            </a:solidFill>
          </a:ln>
        </p:spPr>
        <p:txBody>
          <a:bodyPr wrap="square" lIns="0" tIns="0" rIns="0" bIns="0" rtlCol="0"/>
          <a:lstStyle/>
          <a:p>
            <a:endParaRPr/>
          </a:p>
        </p:txBody>
      </p:sp>
      <p:sp>
        <p:nvSpPr>
          <p:cNvPr id="9" name="object 9"/>
          <p:cNvSpPr/>
          <p:nvPr/>
        </p:nvSpPr>
        <p:spPr>
          <a:xfrm>
            <a:off x="2313177" y="779272"/>
            <a:ext cx="209550" cy="357505"/>
          </a:xfrm>
          <a:custGeom>
            <a:avLst/>
            <a:gdLst/>
            <a:ahLst/>
            <a:cxnLst/>
            <a:rect l="l" t="t" r="r" b="b"/>
            <a:pathLst>
              <a:path w="209550" h="357505">
                <a:moveTo>
                  <a:pt x="105410" y="0"/>
                </a:moveTo>
                <a:lnTo>
                  <a:pt x="133342" y="1404"/>
                </a:lnTo>
                <a:lnTo>
                  <a:pt x="157321" y="5619"/>
                </a:lnTo>
                <a:lnTo>
                  <a:pt x="177347" y="12644"/>
                </a:lnTo>
                <a:lnTo>
                  <a:pt x="193421" y="22478"/>
                </a:lnTo>
                <a:lnTo>
                  <a:pt x="174752" y="75311"/>
                </a:lnTo>
                <a:lnTo>
                  <a:pt x="158345" y="65216"/>
                </a:lnTo>
                <a:lnTo>
                  <a:pt x="141509" y="57991"/>
                </a:lnTo>
                <a:lnTo>
                  <a:pt x="124245" y="53647"/>
                </a:lnTo>
                <a:lnTo>
                  <a:pt x="106553" y="52197"/>
                </a:lnTo>
                <a:lnTo>
                  <a:pt x="96555" y="52889"/>
                </a:lnTo>
                <a:lnTo>
                  <a:pt x="64912" y="76263"/>
                </a:lnTo>
                <a:lnTo>
                  <a:pt x="61976" y="92582"/>
                </a:lnTo>
                <a:lnTo>
                  <a:pt x="66093" y="107584"/>
                </a:lnTo>
                <a:lnTo>
                  <a:pt x="78438" y="122872"/>
                </a:lnTo>
                <a:lnTo>
                  <a:pt x="98998" y="138445"/>
                </a:lnTo>
                <a:lnTo>
                  <a:pt x="127762" y="154304"/>
                </a:lnTo>
                <a:lnTo>
                  <a:pt x="143902" y="162615"/>
                </a:lnTo>
                <a:lnTo>
                  <a:pt x="157638" y="170592"/>
                </a:lnTo>
                <a:lnTo>
                  <a:pt x="191341" y="201041"/>
                </a:lnTo>
                <a:lnTo>
                  <a:pt x="207168" y="238934"/>
                </a:lnTo>
                <a:lnTo>
                  <a:pt x="209169" y="261238"/>
                </a:lnTo>
                <a:lnTo>
                  <a:pt x="207097" y="281267"/>
                </a:lnTo>
                <a:lnTo>
                  <a:pt x="190523" y="315799"/>
                </a:lnTo>
                <a:lnTo>
                  <a:pt x="158043" y="342161"/>
                </a:lnTo>
                <a:lnTo>
                  <a:pt x="113657" y="355687"/>
                </a:lnTo>
                <a:lnTo>
                  <a:pt x="87249" y="357377"/>
                </a:lnTo>
                <a:lnTo>
                  <a:pt x="63650" y="355828"/>
                </a:lnTo>
                <a:lnTo>
                  <a:pt x="41243" y="351170"/>
                </a:lnTo>
                <a:lnTo>
                  <a:pt x="20026" y="343394"/>
                </a:lnTo>
                <a:lnTo>
                  <a:pt x="0" y="332486"/>
                </a:lnTo>
                <a:lnTo>
                  <a:pt x="22606" y="277494"/>
                </a:lnTo>
                <a:lnTo>
                  <a:pt x="40707" y="288643"/>
                </a:lnTo>
                <a:lnTo>
                  <a:pt x="58642" y="296576"/>
                </a:lnTo>
                <a:lnTo>
                  <a:pt x="76434" y="301319"/>
                </a:lnTo>
                <a:lnTo>
                  <a:pt x="94107" y="302894"/>
                </a:lnTo>
                <a:lnTo>
                  <a:pt x="117703" y="300537"/>
                </a:lnTo>
                <a:lnTo>
                  <a:pt x="134572" y="293465"/>
                </a:lnTo>
                <a:lnTo>
                  <a:pt x="144702" y="281678"/>
                </a:lnTo>
                <a:lnTo>
                  <a:pt x="148082" y="265175"/>
                </a:lnTo>
                <a:lnTo>
                  <a:pt x="147294" y="256434"/>
                </a:lnTo>
                <a:lnTo>
                  <a:pt x="127309" y="223206"/>
                </a:lnTo>
                <a:lnTo>
                  <a:pt x="82804" y="195452"/>
                </a:lnTo>
                <a:lnTo>
                  <a:pt x="64591" y="185975"/>
                </a:lnTo>
                <a:lnTo>
                  <a:pt x="49593" y="177355"/>
                </a:lnTo>
                <a:lnTo>
                  <a:pt x="17113" y="148637"/>
                </a:lnTo>
                <a:lnTo>
                  <a:pt x="1109" y="103489"/>
                </a:lnTo>
                <a:lnTo>
                  <a:pt x="635" y="92963"/>
                </a:lnTo>
                <a:lnTo>
                  <a:pt x="2468" y="73796"/>
                </a:lnTo>
                <a:lnTo>
                  <a:pt x="29972" y="26415"/>
                </a:lnTo>
                <a:lnTo>
                  <a:pt x="63547" y="6635"/>
                </a:lnTo>
                <a:lnTo>
                  <a:pt x="83425" y="1662"/>
                </a:lnTo>
                <a:lnTo>
                  <a:pt x="105410"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1711198" y="779272"/>
            <a:ext cx="262890" cy="357505"/>
          </a:xfrm>
          <a:custGeom>
            <a:avLst/>
            <a:gdLst/>
            <a:ahLst/>
            <a:cxnLst/>
            <a:rect l="l" t="t" r="r" b="b"/>
            <a:pathLst>
              <a:path w="262889" h="357505">
                <a:moveTo>
                  <a:pt x="158241" y="0"/>
                </a:moveTo>
                <a:lnTo>
                  <a:pt x="186461" y="1524"/>
                </a:lnTo>
                <a:lnTo>
                  <a:pt x="211693" y="6096"/>
                </a:lnTo>
                <a:lnTo>
                  <a:pt x="233947" y="13715"/>
                </a:lnTo>
                <a:lnTo>
                  <a:pt x="253237" y="24383"/>
                </a:lnTo>
                <a:lnTo>
                  <a:pt x="228091" y="75056"/>
                </a:lnTo>
                <a:lnTo>
                  <a:pt x="216255" y="66075"/>
                </a:lnTo>
                <a:lnTo>
                  <a:pt x="201310" y="59689"/>
                </a:lnTo>
                <a:lnTo>
                  <a:pt x="183247" y="55876"/>
                </a:lnTo>
                <a:lnTo>
                  <a:pt x="162051" y="54610"/>
                </a:lnTo>
                <a:lnTo>
                  <a:pt x="141406" y="56872"/>
                </a:lnTo>
                <a:lnTo>
                  <a:pt x="105973" y="74969"/>
                </a:lnTo>
                <a:lnTo>
                  <a:pt x="79164" y="110095"/>
                </a:lnTo>
                <a:lnTo>
                  <a:pt x="65361" y="155866"/>
                </a:lnTo>
                <a:lnTo>
                  <a:pt x="63626" y="182372"/>
                </a:lnTo>
                <a:lnTo>
                  <a:pt x="65224" y="208661"/>
                </a:lnTo>
                <a:lnTo>
                  <a:pt x="78039" y="252666"/>
                </a:lnTo>
                <a:lnTo>
                  <a:pt x="103116" y="284624"/>
                </a:lnTo>
                <a:lnTo>
                  <a:pt x="157479" y="302894"/>
                </a:lnTo>
                <a:lnTo>
                  <a:pt x="180605" y="300724"/>
                </a:lnTo>
                <a:lnTo>
                  <a:pt x="201040" y="294195"/>
                </a:lnTo>
                <a:lnTo>
                  <a:pt x="218809" y="283285"/>
                </a:lnTo>
                <a:lnTo>
                  <a:pt x="233933" y="267969"/>
                </a:lnTo>
                <a:lnTo>
                  <a:pt x="262508" y="317626"/>
                </a:lnTo>
                <a:lnTo>
                  <a:pt x="241555" y="335035"/>
                </a:lnTo>
                <a:lnTo>
                  <a:pt x="216233" y="347456"/>
                </a:lnTo>
                <a:lnTo>
                  <a:pt x="186553" y="354899"/>
                </a:lnTo>
                <a:lnTo>
                  <a:pt x="152526" y="357377"/>
                </a:lnTo>
                <a:lnTo>
                  <a:pt x="118354" y="354401"/>
                </a:lnTo>
                <a:lnTo>
                  <a:pt x="62104" y="330588"/>
                </a:lnTo>
                <a:lnTo>
                  <a:pt x="22502" y="283773"/>
                </a:lnTo>
                <a:lnTo>
                  <a:pt x="2500" y="218813"/>
                </a:lnTo>
                <a:lnTo>
                  <a:pt x="0" y="179831"/>
                </a:lnTo>
                <a:lnTo>
                  <a:pt x="2766" y="143037"/>
                </a:lnTo>
                <a:lnTo>
                  <a:pt x="24967" y="78926"/>
                </a:lnTo>
                <a:lnTo>
                  <a:pt x="68212" y="29039"/>
                </a:lnTo>
                <a:lnTo>
                  <a:pt x="125120" y="3234"/>
                </a:lnTo>
                <a:lnTo>
                  <a:pt x="158241"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2979166" y="779144"/>
            <a:ext cx="3483736" cy="357504"/>
          </a:xfrm>
          <a:prstGeom prst="rect">
            <a:avLst/>
          </a:prstGeom>
          <a:blipFill>
            <a:blip r:embed="rId4" cstate="print"/>
            <a:stretch>
              <a:fillRect/>
            </a:stretch>
          </a:blipFill>
        </p:spPr>
        <p:txBody>
          <a:bodyPr wrap="square" lIns="0" tIns="0" rIns="0" bIns="0" rtlCol="0"/>
          <a:lstStyle/>
          <a:p>
            <a:endParaRPr/>
          </a:p>
        </p:txBody>
      </p:sp>
      <p:sp>
        <p:nvSpPr>
          <p:cNvPr id="12" name="object 12"/>
          <p:cNvSpPr/>
          <p:nvPr/>
        </p:nvSpPr>
        <p:spPr>
          <a:xfrm>
            <a:off x="6267196" y="836422"/>
            <a:ext cx="132841" cy="240791"/>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3926332" y="836422"/>
            <a:ext cx="132841" cy="240791"/>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5913120" y="832738"/>
            <a:ext cx="176402" cy="250316"/>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5536184" y="785241"/>
            <a:ext cx="259715" cy="346075"/>
          </a:xfrm>
          <a:custGeom>
            <a:avLst/>
            <a:gdLst/>
            <a:ahLst/>
            <a:cxnLst/>
            <a:rect l="l" t="t" r="r" b="b"/>
            <a:pathLst>
              <a:path w="259714" h="346075">
                <a:moveTo>
                  <a:pt x="0" y="0"/>
                </a:moveTo>
                <a:lnTo>
                  <a:pt x="61340" y="0"/>
                </a:lnTo>
                <a:lnTo>
                  <a:pt x="61340" y="135382"/>
                </a:lnTo>
                <a:lnTo>
                  <a:pt x="198754" y="135382"/>
                </a:lnTo>
                <a:lnTo>
                  <a:pt x="198754" y="0"/>
                </a:lnTo>
                <a:lnTo>
                  <a:pt x="259461" y="0"/>
                </a:lnTo>
                <a:lnTo>
                  <a:pt x="259461" y="345567"/>
                </a:lnTo>
                <a:lnTo>
                  <a:pt x="198754" y="345567"/>
                </a:lnTo>
                <a:lnTo>
                  <a:pt x="198754" y="189864"/>
                </a:lnTo>
                <a:lnTo>
                  <a:pt x="61340" y="189864"/>
                </a:lnTo>
                <a:lnTo>
                  <a:pt x="61340" y="345567"/>
                </a:lnTo>
                <a:lnTo>
                  <a:pt x="0" y="345567"/>
                </a:lnTo>
                <a:lnTo>
                  <a:pt x="0"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5209794" y="785241"/>
            <a:ext cx="286385" cy="346075"/>
          </a:xfrm>
          <a:custGeom>
            <a:avLst/>
            <a:gdLst/>
            <a:ahLst/>
            <a:cxnLst/>
            <a:rect l="l" t="t" r="r" b="b"/>
            <a:pathLst>
              <a:path w="286385" h="346075">
                <a:moveTo>
                  <a:pt x="0" y="0"/>
                </a:moveTo>
                <a:lnTo>
                  <a:pt x="286130" y="0"/>
                </a:lnTo>
                <a:lnTo>
                  <a:pt x="286130" y="54483"/>
                </a:lnTo>
                <a:lnTo>
                  <a:pt x="171322" y="54483"/>
                </a:lnTo>
                <a:lnTo>
                  <a:pt x="171322" y="345567"/>
                </a:lnTo>
                <a:lnTo>
                  <a:pt x="109981" y="345567"/>
                </a:lnTo>
                <a:lnTo>
                  <a:pt x="109981" y="54483"/>
                </a:lnTo>
                <a:lnTo>
                  <a:pt x="0" y="54483"/>
                </a:lnTo>
                <a:lnTo>
                  <a:pt x="0"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4966208" y="785241"/>
            <a:ext cx="220979" cy="346075"/>
          </a:xfrm>
          <a:custGeom>
            <a:avLst/>
            <a:gdLst/>
            <a:ahLst/>
            <a:cxnLst/>
            <a:rect l="l" t="t" r="r" b="b"/>
            <a:pathLst>
              <a:path w="220979" h="346075">
                <a:moveTo>
                  <a:pt x="0" y="0"/>
                </a:moveTo>
                <a:lnTo>
                  <a:pt x="220471" y="0"/>
                </a:lnTo>
                <a:lnTo>
                  <a:pt x="220471" y="54483"/>
                </a:lnTo>
                <a:lnTo>
                  <a:pt x="61340" y="54483"/>
                </a:lnTo>
                <a:lnTo>
                  <a:pt x="61340" y="135382"/>
                </a:lnTo>
                <a:lnTo>
                  <a:pt x="175513" y="135382"/>
                </a:lnTo>
                <a:lnTo>
                  <a:pt x="175513" y="187579"/>
                </a:lnTo>
                <a:lnTo>
                  <a:pt x="61340" y="187579"/>
                </a:lnTo>
                <a:lnTo>
                  <a:pt x="61340" y="291084"/>
                </a:lnTo>
                <a:lnTo>
                  <a:pt x="217931" y="291084"/>
                </a:lnTo>
                <a:lnTo>
                  <a:pt x="217931" y="345567"/>
                </a:lnTo>
                <a:lnTo>
                  <a:pt x="0" y="345567"/>
                </a:lnTo>
                <a:lnTo>
                  <a:pt x="0"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4575809" y="785241"/>
            <a:ext cx="353060" cy="350520"/>
          </a:xfrm>
          <a:custGeom>
            <a:avLst/>
            <a:gdLst/>
            <a:ahLst/>
            <a:cxnLst/>
            <a:rect l="l" t="t" r="r" b="b"/>
            <a:pathLst>
              <a:path w="353060" h="350519">
                <a:moveTo>
                  <a:pt x="69595" y="0"/>
                </a:moveTo>
                <a:lnTo>
                  <a:pt x="102107" y="0"/>
                </a:lnTo>
                <a:lnTo>
                  <a:pt x="176911" y="232791"/>
                </a:lnTo>
                <a:lnTo>
                  <a:pt x="250062" y="0"/>
                </a:lnTo>
                <a:lnTo>
                  <a:pt x="282320" y="0"/>
                </a:lnTo>
                <a:lnTo>
                  <a:pt x="352932" y="345821"/>
                </a:lnTo>
                <a:lnTo>
                  <a:pt x="293497" y="345821"/>
                </a:lnTo>
                <a:lnTo>
                  <a:pt x="257555" y="159385"/>
                </a:lnTo>
                <a:lnTo>
                  <a:pt x="188087" y="350266"/>
                </a:lnTo>
                <a:lnTo>
                  <a:pt x="166115" y="350266"/>
                </a:lnTo>
                <a:lnTo>
                  <a:pt x="96519" y="159385"/>
                </a:lnTo>
                <a:lnTo>
                  <a:pt x="59181" y="345821"/>
                </a:lnTo>
                <a:lnTo>
                  <a:pt x="0" y="345821"/>
                </a:lnTo>
                <a:lnTo>
                  <a:pt x="69595"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4142485" y="785241"/>
            <a:ext cx="294005" cy="346075"/>
          </a:xfrm>
          <a:custGeom>
            <a:avLst/>
            <a:gdLst/>
            <a:ahLst/>
            <a:cxnLst/>
            <a:rect l="l" t="t" r="r" b="b"/>
            <a:pathLst>
              <a:path w="294004" h="346075">
                <a:moveTo>
                  <a:pt x="0" y="0"/>
                </a:moveTo>
                <a:lnTo>
                  <a:pt x="65150" y="0"/>
                </a:lnTo>
                <a:lnTo>
                  <a:pt x="146938" y="147447"/>
                </a:lnTo>
                <a:lnTo>
                  <a:pt x="229108" y="0"/>
                </a:lnTo>
                <a:lnTo>
                  <a:pt x="294004" y="0"/>
                </a:lnTo>
                <a:lnTo>
                  <a:pt x="177926" y="203835"/>
                </a:lnTo>
                <a:lnTo>
                  <a:pt x="177926" y="345567"/>
                </a:lnTo>
                <a:lnTo>
                  <a:pt x="116586" y="345567"/>
                </a:lnTo>
                <a:lnTo>
                  <a:pt x="116586" y="203835"/>
                </a:lnTo>
                <a:lnTo>
                  <a:pt x="0"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3538220" y="785241"/>
            <a:ext cx="256540" cy="351790"/>
          </a:xfrm>
          <a:custGeom>
            <a:avLst/>
            <a:gdLst/>
            <a:ahLst/>
            <a:cxnLst/>
            <a:rect l="l" t="t" r="r" b="b"/>
            <a:pathLst>
              <a:path w="256539" h="351790">
                <a:moveTo>
                  <a:pt x="0" y="0"/>
                </a:moveTo>
                <a:lnTo>
                  <a:pt x="61340" y="0"/>
                </a:lnTo>
                <a:lnTo>
                  <a:pt x="61340" y="234187"/>
                </a:lnTo>
                <a:lnTo>
                  <a:pt x="62390" y="247451"/>
                </a:lnTo>
                <a:lnTo>
                  <a:pt x="87516" y="287174"/>
                </a:lnTo>
                <a:lnTo>
                  <a:pt x="124967" y="296925"/>
                </a:lnTo>
                <a:lnTo>
                  <a:pt x="140708" y="295856"/>
                </a:lnTo>
                <a:lnTo>
                  <a:pt x="176783" y="279908"/>
                </a:lnTo>
                <a:lnTo>
                  <a:pt x="195325" y="233045"/>
                </a:lnTo>
                <a:lnTo>
                  <a:pt x="195325" y="0"/>
                </a:lnTo>
                <a:lnTo>
                  <a:pt x="256539" y="0"/>
                </a:lnTo>
                <a:lnTo>
                  <a:pt x="256539" y="237744"/>
                </a:lnTo>
                <a:lnTo>
                  <a:pt x="254321" y="262963"/>
                </a:lnTo>
                <a:lnTo>
                  <a:pt x="236501" y="304734"/>
                </a:lnTo>
                <a:lnTo>
                  <a:pt x="201467" y="334478"/>
                </a:lnTo>
                <a:lnTo>
                  <a:pt x="153791" y="349527"/>
                </a:lnTo>
                <a:lnTo>
                  <a:pt x="125475" y="351409"/>
                </a:lnTo>
                <a:lnTo>
                  <a:pt x="97093" y="349573"/>
                </a:lnTo>
                <a:lnTo>
                  <a:pt x="50663" y="334853"/>
                </a:lnTo>
                <a:lnTo>
                  <a:pt x="18323" y="305605"/>
                </a:lnTo>
                <a:lnTo>
                  <a:pt x="2028" y="263401"/>
                </a:lnTo>
                <a:lnTo>
                  <a:pt x="0" y="237489"/>
                </a:lnTo>
                <a:lnTo>
                  <a:pt x="0"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3211829" y="785241"/>
            <a:ext cx="286385" cy="346075"/>
          </a:xfrm>
          <a:custGeom>
            <a:avLst/>
            <a:gdLst/>
            <a:ahLst/>
            <a:cxnLst/>
            <a:rect l="l" t="t" r="r" b="b"/>
            <a:pathLst>
              <a:path w="286385" h="346075">
                <a:moveTo>
                  <a:pt x="0" y="0"/>
                </a:moveTo>
                <a:lnTo>
                  <a:pt x="286131" y="0"/>
                </a:lnTo>
                <a:lnTo>
                  <a:pt x="286131" y="54483"/>
                </a:lnTo>
                <a:lnTo>
                  <a:pt x="171322" y="54483"/>
                </a:lnTo>
                <a:lnTo>
                  <a:pt x="171322" y="345567"/>
                </a:lnTo>
                <a:lnTo>
                  <a:pt x="109981" y="345567"/>
                </a:lnTo>
                <a:lnTo>
                  <a:pt x="109981" y="54483"/>
                </a:lnTo>
                <a:lnTo>
                  <a:pt x="0" y="54483"/>
                </a:lnTo>
                <a:lnTo>
                  <a:pt x="0"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3865879" y="782827"/>
            <a:ext cx="256540" cy="347980"/>
          </a:xfrm>
          <a:custGeom>
            <a:avLst/>
            <a:gdLst/>
            <a:ahLst/>
            <a:cxnLst/>
            <a:rect l="l" t="t" r="r" b="b"/>
            <a:pathLst>
              <a:path w="256539" h="347980">
                <a:moveTo>
                  <a:pt x="92202" y="0"/>
                </a:moveTo>
                <a:lnTo>
                  <a:pt x="159845" y="11064"/>
                </a:lnTo>
                <a:lnTo>
                  <a:pt x="211962" y="44323"/>
                </a:lnTo>
                <a:lnTo>
                  <a:pt x="245110" y="95758"/>
                </a:lnTo>
                <a:lnTo>
                  <a:pt x="256159" y="161671"/>
                </a:lnTo>
                <a:lnTo>
                  <a:pt x="251173" y="218598"/>
                </a:lnTo>
                <a:lnTo>
                  <a:pt x="236215" y="265176"/>
                </a:lnTo>
                <a:lnTo>
                  <a:pt x="211280" y="301402"/>
                </a:lnTo>
                <a:lnTo>
                  <a:pt x="176365" y="327279"/>
                </a:lnTo>
                <a:lnTo>
                  <a:pt x="131466" y="342804"/>
                </a:lnTo>
                <a:lnTo>
                  <a:pt x="76581" y="347980"/>
                </a:lnTo>
                <a:lnTo>
                  <a:pt x="0" y="347980"/>
                </a:lnTo>
                <a:lnTo>
                  <a:pt x="0" y="2667"/>
                </a:lnTo>
                <a:lnTo>
                  <a:pt x="33266" y="1500"/>
                </a:lnTo>
                <a:lnTo>
                  <a:pt x="59721" y="666"/>
                </a:lnTo>
                <a:lnTo>
                  <a:pt x="79367" y="166"/>
                </a:lnTo>
                <a:lnTo>
                  <a:pt x="92202"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2979166" y="779272"/>
            <a:ext cx="209550" cy="357505"/>
          </a:xfrm>
          <a:custGeom>
            <a:avLst/>
            <a:gdLst/>
            <a:ahLst/>
            <a:cxnLst/>
            <a:rect l="l" t="t" r="r" b="b"/>
            <a:pathLst>
              <a:path w="209550" h="357505">
                <a:moveTo>
                  <a:pt x="105409" y="0"/>
                </a:moveTo>
                <a:lnTo>
                  <a:pt x="133342" y="1404"/>
                </a:lnTo>
                <a:lnTo>
                  <a:pt x="157321" y="5619"/>
                </a:lnTo>
                <a:lnTo>
                  <a:pt x="177347" y="12644"/>
                </a:lnTo>
                <a:lnTo>
                  <a:pt x="193420" y="22478"/>
                </a:lnTo>
                <a:lnTo>
                  <a:pt x="174751" y="75311"/>
                </a:lnTo>
                <a:lnTo>
                  <a:pt x="158345" y="65216"/>
                </a:lnTo>
                <a:lnTo>
                  <a:pt x="141509" y="57991"/>
                </a:lnTo>
                <a:lnTo>
                  <a:pt x="124245" y="53647"/>
                </a:lnTo>
                <a:lnTo>
                  <a:pt x="106552" y="52197"/>
                </a:lnTo>
                <a:lnTo>
                  <a:pt x="96555" y="52889"/>
                </a:lnTo>
                <a:lnTo>
                  <a:pt x="64912" y="76263"/>
                </a:lnTo>
                <a:lnTo>
                  <a:pt x="61975" y="92582"/>
                </a:lnTo>
                <a:lnTo>
                  <a:pt x="66093" y="107584"/>
                </a:lnTo>
                <a:lnTo>
                  <a:pt x="78438" y="122872"/>
                </a:lnTo>
                <a:lnTo>
                  <a:pt x="98998" y="138445"/>
                </a:lnTo>
                <a:lnTo>
                  <a:pt x="127761" y="154304"/>
                </a:lnTo>
                <a:lnTo>
                  <a:pt x="143902" y="162615"/>
                </a:lnTo>
                <a:lnTo>
                  <a:pt x="157638" y="170592"/>
                </a:lnTo>
                <a:lnTo>
                  <a:pt x="191341" y="201041"/>
                </a:lnTo>
                <a:lnTo>
                  <a:pt x="207168" y="238934"/>
                </a:lnTo>
                <a:lnTo>
                  <a:pt x="209169" y="261238"/>
                </a:lnTo>
                <a:lnTo>
                  <a:pt x="207097" y="281267"/>
                </a:lnTo>
                <a:lnTo>
                  <a:pt x="190523" y="315799"/>
                </a:lnTo>
                <a:lnTo>
                  <a:pt x="158043" y="342161"/>
                </a:lnTo>
                <a:lnTo>
                  <a:pt x="113657" y="355687"/>
                </a:lnTo>
                <a:lnTo>
                  <a:pt x="87248" y="357377"/>
                </a:lnTo>
                <a:lnTo>
                  <a:pt x="63650" y="355828"/>
                </a:lnTo>
                <a:lnTo>
                  <a:pt x="41243" y="351170"/>
                </a:lnTo>
                <a:lnTo>
                  <a:pt x="20026" y="343394"/>
                </a:lnTo>
                <a:lnTo>
                  <a:pt x="0" y="332486"/>
                </a:lnTo>
                <a:lnTo>
                  <a:pt x="22606" y="277494"/>
                </a:lnTo>
                <a:lnTo>
                  <a:pt x="40707" y="288643"/>
                </a:lnTo>
                <a:lnTo>
                  <a:pt x="58642" y="296576"/>
                </a:lnTo>
                <a:lnTo>
                  <a:pt x="76434" y="301319"/>
                </a:lnTo>
                <a:lnTo>
                  <a:pt x="94106" y="302894"/>
                </a:lnTo>
                <a:lnTo>
                  <a:pt x="117703" y="300537"/>
                </a:lnTo>
                <a:lnTo>
                  <a:pt x="134572" y="293465"/>
                </a:lnTo>
                <a:lnTo>
                  <a:pt x="144702" y="281678"/>
                </a:lnTo>
                <a:lnTo>
                  <a:pt x="148081" y="265175"/>
                </a:lnTo>
                <a:lnTo>
                  <a:pt x="147294" y="256434"/>
                </a:lnTo>
                <a:lnTo>
                  <a:pt x="127309" y="223206"/>
                </a:lnTo>
                <a:lnTo>
                  <a:pt x="82803" y="195452"/>
                </a:lnTo>
                <a:lnTo>
                  <a:pt x="64591" y="185975"/>
                </a:lnTo>
                <a:lnTo>
                  <a:pt x="49593" y="177355"/>
                </a:lnTo>
                <a:lnTo>
                  <a:pt x="17113" y="148637"/>
                </a:lnTo>
                <a:lnTo>
                  <a:pt x="1109" y="103489"/>
                </a:lnTo>
                <a:lnTo>
                  <a:pt x="634" y="92963"/>
                </a:lnTo>
                <a:lnTo>
                  <a:pt x="2468" y="73796"/>
                </a:lnTo>
                <a:lnTo>
                  <a:pt x="29971" y="26415"/>
                </a:lnTo>
                <a:lnTo>
                  <a:pt x="63547" y="6635"/>
                </a:lnTo>
                <a:lnTo>
                  <a:pt x="83425" y="1662"/>
                </a:lnTo>
                <a:lnTo>
                  <a:pt x="105409"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5850382" y="779144"/>
            <a:ext cx="302260" cy="357505"/>
          </a:xfrm>
          <a:custGeom>
            <a:avLst/>
            <a:gdLst/>
            <a:ahLst/>
            <a:cxnLst/>
            <a:rect l="l" t="t" r="r" b="b"/>
            <a:pathLst>
              <a:path w="302260" h="357505">
                <a:moveTo>
                  <a:pt x="148589" y="0"/>
                </a:moveTo>
                <a:lnTo>
                  <a:pt x="214312" y="11541"/>
                </a:lnTo>
                <a:lnTo>
                  <a:pt x="262508" y="46227"/>
                </a:lnTo>
                <a:lnTo>
                  <a:pt x="292052" y="101726"/>
                </a:lnTo>
                <a:lnTo>
                  <a:pt x="301878" y="175894"/>
                </a:lnTo>
                <a:lnTo>
                  <a:pt x="299307" y="215542"/>
                </a:lnTo>
                <a:lnTo>
                  <a:pt x="278733" y="281836"/>
                </a:lnTo>
                <a:lnTo>
                  <a:pt x="237992" y="329965"/>
                </a:lnTo>
                <a:lnTo>
                  <a:pt x="179560" y="354453"/>
                </a:lnTo>
                <a:lnTo>
                  <a:pt x="143890" y="357504"/>
                </a:lnTo>
                <a:lnTo>
                  <a:pt x="111075" y="354478"/>
                </a:lnTo>
                <a:lnTo>
                  <a:pt x="57683" y="330233"/>
                </a:lnTo>
                <a:lnTo>
                  <a:pt x="20841" y="282461"/>
                </a:lnTo>
                <a:lnTo>
                  <a:pt x="2311" y="215925"/>
                </a:lnTo>
                <a:lnTo>
                  <a:pt x="0" y="175894"/>
                </a:lnTo>
                <a:lnTo>
                  <a:pt x="2524" y="140440"/>
                </a:lnTo>
                <a:lnTo>
                  <a:pt x="22717" y="78007"/>
                </a:lnTo>
                <a:lnTo>
                  <a:pt x="62347" y="28717"/>
                </a:lnTo>
                <a:lnTo>
                  <a:pt x="116413" y="3190"/>
                </a:lnTo>
                <a:lnTo>
                  <a:pt x="148589" y="0"/>
                </a:lnTo>
                <a:close/>
              </a:path>
            </a:pathLst>
          </a:custGeom>
          <a:ln w="3175">
            <a:solidFill>
              <a:srgbClr val="58134A"/>
            </a:solidFill>
          </a:ln>
        </p:spPr>
        <p:txBody>
          <a:bodyPr wrap="square" lIns="0" tIns="0" rIns="0" bIns="0" rtlCol="0"/>
          <a:lstStyle/>
          <a:p>
            <a:endParaRPr/>
          </a:p>
        </p:txBody>
      </p:sp>
      <p:sp>
        <p:nvSpPr>
          <p:cNvPr id="26" name="object 26"/>
          <p:cNvSpPr txBox="1"/>
          <p:nvPr/>
        </p:nvSpPr>
        <p:spPr>
          <a:xfrm>
            <a:off x="460349" y="1359534"/>
            <a:ext cx="7491730" cy="1936750"/>
          </a:xfrm>
          <a:prstGeom prst="rect">
            <a:avLst/>
          </a:prstGeom>
        </p:spPr>
        <p:txBody>
          <a:bodyPr vert="horz" wrap="square" lIns="0" tIns="53975" rIns="0" bIns="0" rtlCol="0">
            <a:spAutoFit/>
          </a:bodyPr>
          <a:lstStyle/>
          <a:p>
            <a:pPr marL="287020" marR="5080" indent="-274320">
              <a:lnSpc>
                <a:spcPts val="2590"/>
              </a:lnSpc>
              <a:spcBef>
                <a:spcPts val="425"/>
              </a:spcBef>
              <a:buClr>
                <a:srgbClr val="B03E9A"/>
              </a:buClr>
              <a:buSzPct val="72916"/>
              <a:buFont typeface="Arial"/>
              <a:buChar char=""/>
              <a:tabLst>
                <a:tab pos="287655" algn="l"/>
              </a:tabLst>
            </a:pPr>
            <a:r>
              <a:rPr sz="2400" spc="-5" dirty="0">
                <a:latin typeface="Trebuchet MS"/>
                <a:cs typeface="Trebuchet MS"/>
              </a:rPr>
              <a:t>Intensely investigates one </a:t>
            </a:r>
            <a:r>
              <a:rPr sz="2400" dirty="0">
                <a:latin typeface="Trebuchet MS"/>
                <a:cs typeface="Trebuchet MS"/>
              </a:rPr>
              <a:t>or a few </a:t>
            </a:r>
            <a:r>
              <a:rPr sz="2400" spc="-5">
                <a:latin typeface="Trebuchet MS"/>
                <a:cs typeface="Trebuchet MS"/>
              </a:rPr>
              <a:t>situations </a:t>
            </a:r>
            <a:r>
              <a:rPr sz="2400" spc="-445" smtClean="0">
                <a:latin typeface="Trebuchet MS"/>
                <a:cs typeface="Trebuchet MS"/>
              </a:rPr>
              <a:t>s</a:t>
            </a:r>
            <a:r>
              <a:rPr lang="en-US" sz="2400" spc="-445" dirty="0" smtClean="0">
                <a:latin typeface="Trebuchet MS"/>
                <a:cs typeface="Trebuchet MS"/>
              </a:rPr>
              <a:t> </a:t>
            </a:r>
            <a:r>
              <a:rPr sz="2400" spc="-445" smtClean="0">
                <a:latin typeface="Trebuchet MS"/>
                <a:cs typeface="Trebuchet MS"/>
              </a:rPr>
              <a:t>i</a:t>
            </a:r>
            <a:r>
              <a:rPr lang="en-US" sz="2400" spc="-445" dirty="0" smtClean="0">
                <a:latin typeface="Trebuchet MS"/>
                <a:cs typeface="Trebuchet MS"/>
              </a:rPr>
              <a:t> </a:t>
            </a:r>
            <a:r>
              <a:rPr sz="2400" spc="-445" smtClean="0">
                <a:latin typeface="Trebuchet MS"/>
                <a:cs typeface="Trebuchet MS"/>
              </a:rPr>
              <a:t>mi</a:t>
            </a:r>
            <a:r>
              <a:rPr lang="en-US" sz="2400" spc="-445" dirty="0" smtClean="0">
                <a:latin typeface="Trebuchet MS"/>
                <a:cs typeface="Trebuchet MS"/>
              </a:rPr>
              <a:t> </a:t>
            </a:r>
            <a:r>
              <a:rPr sz="2400" spc="-445" smtClean="0">
                <a:latin typeface="Trebuchet MS"/>
                <a:cs typeface="Trebuchet MS"/>
              </a:rPr>
              <a:t>la</a:t>
            </a:r>
            <a:r>
              <a:rPr lang="en-US" sz="2400" spc="-445" dirty="0" smtClean="0">
                <a:latin typeface="Trebuchet MS"/>
                <a:cs typeface="Trebuchet MS"/>
              </a:rPr>
              <a:t> </a:t>
            </a:r>
            <a:r>
              <a:rPr sz="2400" spc="-445" smtClean="0">
                <a:latin typeface="Trebuchet MS"/>
                <a:cs typeface="Trebuchet MS"/>
              </a:rPr>
              <a:t>r</a:t>
            </a:r>
            <a:r>
              <a:rPr sz="2400" spc="-170" smtClean="0">
                <a:latin typeface="Trebuchet MS"/>
                <a:cs typeface="Trebuchet MS"/>
              </a:rPr>
              <a:t> </a:t>
            </a:r>
            <a:r>
              <a:rPr sz="2400" spc="-5" dirty="0">
                <a:latin typeface="Trebuchet MS"/>
                <a:cs typeface="Trebuchet MS"/>
              </a:rPr>
              <a:t>to  the</a:t>
            </a:r>
            <a:r>
              <a:rPr sz="2400" spc="-10" dirty="0">
                <a:latin typeface="Trebuchet MS"/>
                <a:cs typeface="Trebuchet MS"/>
              </a:rPr>
              <a:t> </a:t>
            </a:r>
            <a:r>
              <a:rPr sz="2400" spc="-5" dirty="0">
                <a:latin typeface="Trebuchet MS"/>
                <a:cs typeface="Trebuchet MS"/>
              </a:rPr>
              <a:t>problem</a:t>
            </a:r>
            <a:endParaRPr sz="2400">
              <a:latin typeface="Trebuchet MS"/>
              <a:cs typeface="Trebuchet MS"/>
            </a:endParaRPr>
          </a:p>
          <a:p>
            <a:pPr marL="287020" indent="-274320">
              <a:lnSpc>
                <a:spcPct val="100000"/>
              </a:lnSpc>
              <a:spcBef>
                <a:spcPts val="280"/>
              </a:spcBef>
              <a:buClr>
                <a:srgbClr val="B03E9A"/>
              </a:buClr>
              <a:buSzPct val="72916"/>
              <a:buFont typeface="Arial"/>
              <a:buChar char=""/>
              <a:tabLst>
                <a:tab pos="287655" algn="l"/>
              </a:tabLst>
            </a:pPr>
            <a:r>
              <a:rPr sz="2400" spc="-5" dirty="0">
                <a:latin typeface="Trebuchet MS"/>
                <a:cs typeface="Trebuchet MS"/>
              </a:rPr>
              <a:t>Investigate in</a:t>
            </a:r>
            <a:r>
              <a:rPr sz="2400" spc="5" dirty="0">
                <a:latin typeface="Trebuchet MS"/>
                <a:cs typeface="Trebuchet MS"/>
              </a:rPr>
              <a:t> </a:t>
            </a:r>
            <a:r>
              <a:rPr sz="2400" spc="-10" dirty="0">
                <a:latin typeface="Trebuchet MS"/>
                <a:cs typeface="Trebuchet MS"/>
              </a:rPr>
              <a:t>depth</a:t>
            </a:r>
            <a:endParaRPr sz="2400">
              <a:latin typeface="Trebuchet MS"/>
              <a:cs typeface="Trebuchet MS"/>
            </a:endParaRPr>
          </a:p>
          <a:p>
            <a:pPr marL="287020" indent="-274320">
              <a:lnSpc>
                <a:spcPct val="100000"/>
              </a:lnSpc>
              <a:spcBef>
                <a:spcPts val="310"/>
              </a:spcBef>
              <a:buClr>
                <a:srgbClr val="B03E9A"/>
              </a:buClr>
              <a:buSzPct val="72916"/>
              <a:buFont typeface="Arial"/>
              <a:buChar char=""/>
              <a:tabLst>
                <a:tab pos="287655" algn="l"/>
              </a:tabLst>
            </a:pPr>
            <a:r>
              <a:rPr sz="2400" spc="-5" dirty="0">
                <a:latin typeface="Trebuchet MS"/>
                <a:cs typeface="Trebuchet MS"/>
              </a:rPr>
              <a:t>Careful</a:t>
            </a:r>
            <a:r>
              <a:rPr sz="2400" spc="5" dirty="0">
                <a:latin typeface="Trebuchet MS"/>
                <a:cs typeface="Trebuchet MS"/>
              </a:rPr>
              <a:t> </a:t>
            </a:r>
            <a:r>
              <a:rPr sz="2400" spc="-5" dirty="0">
                <a:latin typeface="Trebuchet MS"/>
                <a:cs typeface="Trebuchet MS"/>
              </a:rPr>
              <a:t>study</a:t>
            </a:r>
            <a:endParaRPr sz="2400">
              <a:latin typeface="Trebuchet MS"/>
              <a:cs typeface="Trebuchet MS"/>
            </a:endParaRPr>
          </a:p>
          <a:p>
            <a:pPr marL="287020" indent="-274320">
              <a:lnSpc>
                <a:spcPct val="100000"/>
              </a:lnSpc>
              <a:spcBef>
                <a:spcPts val="315"/>
              </a:spcBef>
              <a:buClr>
                <a:srgbClr val="B03E9A"/>
              </a:buClr>
              <a:buSzPct val="72916"/>
              <a:buFont typeface="Arial"/>
              <a:buChar char=""/>
              <a:tabLst>
                <a:tab pos="287655" algn="l"/>
              </a:tabLst>
            </a:pPr>
            <a:r>
              <a:rPr sz="2400" spc="-5" dirty="0">
                <a:latin typeface="Trebuchet MS"/>
                <a:cs typeface="Trebuchet MS"/>
              </a:rPr>
              <a:t>May require</a:t>
            </a:r>
            <a:r>
              <a:rPr sz="2400" spc="40" dirty="0">
                <a:latin typeface="Trebuchet MS"/>
                <a:cs typeface="Trebuchet MS"/>
              </a:rPr>
              <a:t> </a:t>
            </a:r>
            <a:r>
              <a:rPr sz="2400" spc="-10" dirty="0">
                <a:latin typeface="Trebuchet MS"/>
                <a:cs typeface="Trebuchet MS"/>
              </a:rPr>
              <a:t>cooperation</a:t>
            </a:r>
            <a:endParaRPr sz="2400">
              <a:latin typeface="Trebuchet MS"/>
              <a:cs typeface="Trebuchet M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6248400" cy="990600"/>
          </a:xfrm>
        </p:spPr>
        <p:txBody>
          <a:bodyPr/>
          <a:lstStyle/>
          <a:p>
            <a:r>
              <a:rPr lang="en-US" sz="4000" b="1" dirty="0" smtClean="0">
                <a:solidFill>
                  <a:schemeClr val="tx2">
                    <a:lumMod val="60000"/>
                    <a:lumOff val="40000"/>
                  </a:schemeClr>
                </a:solidFill>
              </a:rPr>
              <a:t>PILOT STUDY /PILOT SURVEY</a:t>
            </a:r>
            <a:endParaRPr lang="en-US" sz="4000" b="1" dirty="0">
              <a:solidFill>
                <a:schemeClr val="tx2">
                  <a:lumMod val="60000"/>
                  <a:lumOff val="40000"/>
                </a:schemeClr>
              </a:solidFill>
            </a:endParaRPr>
          </a:p>
        </p:txBody>
      </p:sp>
      <p:sp>
        <p:nvSpPr>
          <p:cNvPr id="3" name="Subtitle 2"/>
          <p:cNvSpPr>
            <a:spLocks noGrp="1"/>
          </p:cNvSpPr>
          <p:nvPr>
            <p:ph type="subTitle" idx="1"/>
          </p:nvPr>
        </p:nvSpPr>
        <p:spPr>
          <a:xfrm>
            <a:off x="762000" y="1676400"/>
            <a:ext cx="7086600" cy="4739759"/>
          </a:xfrm>
        </p:spPr>
        <p:txBody>
          <a:bodyPr>
            <a:normAutofit fontScale="85000" lnSpcReduction="10000"/>
          </a:bodyPr>
          <a:lstStyle/>
          <a:p>
            <a:r>
              <a:rPr lang="en-US" b="1" dirty="0" smtClean="0">
                <a:solidFill>
                  <a:srgbClr val="7030A0"/>
                </a:solidFill>
              </a:rPr>
              <a:t>          </a:t>
            </a:r>
          </a:p>
          <a:p>
            <a:pPr algn="l"/>
            <a:r>
              <a:rPr lang="en-US" b="1" dirty="0" smtClean="0">
                <a:solidFill>
                  <a:srgbClr val="7030A0"/>
                </a:solidFill>
              </a:rPr>
              <a:t>              A pilot experiment ,also called pilot study , is a  small  scale  preliminary study  conducted  before the main research, in order to check the feasibility or to improve the  design of the research. </a:t>
            </a:r>
          </a:p>
          <a:p>
            <a:pPr algn="l"/>
            <a:endParaRPr lang="en-US" b="1" dirty="0" smtClean="0">
              <a:solidFill>
                <a:srgbClr val="7030A0"/>
              </a:solidFill>
            </a:endParaRPr>
          </a:p>
          <a:p>
            <a:pPr algn="l"/>
            <a:r>
              <a:rPr lang="en-US" b="1" dirty="0" smtClean="0">
                <a:solidFill>
                  <a:srgbClr val="7030A0"/>
                </a:solidFill>
              </a:rPr>
              <a:t>  pilot studies are frequently  carried out  before large scale  quantitative research, is an attempt  to avoid time and money being wasted on an inadequately designed  project</a:t>
            </a: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990600"/>
            <a:ext cx="7620000" cy="5181600"/>
          </a:xfrm>
        </p:spPr>
        <p:txBody>
          <a:bodyPr>
            <a:normAutofit fontScale="90000"/>
          </a:bodyPr>
          <a:lstStyle/>
          <a:p>
            <a:pPr algn="l"/>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1600" b="1" dirty="0" smtClean="0">
                <a:solidFill>
                  <a:schemeClr val="accent6">
                    <a:lumMod val="75000"/>
                  </a:schemeClr>
                </a:solidFill>
              </a:rPr>
              <a:t/>
            </a:r>
            <a:br>
              <a:rPr lang="en-US" sz="1600" b="1" dirty="0" smtClean="0">
                <a:solidFill>
                  <a:schemeClr val="accent6">
                    <a:lumMod val="75000"/>
                  </a:schemeClr>
                </a:solidFill>
              </a:rPr>
            </a:br>
            <a:r>
              <a:rPr lang="en-US" sz="3100" b="1" dirty="0" smtClean="0">
                <a:solidFill>
                  <a:srgbClr val="7030A0"/>
                </a:solidFill>
              </a:rPr>
              <a:t>Pilot experiments are also used  to reduce cost, as they are less expensive than full experiments. The pilot study enables the researcher to gain some  systematic knowledge of the universe and its population under study. The researcher is able to frame schedule or questionnaire on the basis of information gathered through pilot study. </a:t>
            </a:r>
            <a:br>
              <a:rPr lang="en-US" sz="3100" b="1" dirty="0" smtClean="0">
                <a:solidFill>
                  <a:srgbClr val="7030A0"/>
                </a:solidFill>
              </a:rPr>
            </a:br>
            <a:r>
              <a:rPr lang="en-US" sz="7300" dirty="0" smtClean="0">
                <a:solidFill>
                  <a:srgbClr val="7030A0"/>
                </a:solidFill>
              </a:rPr>
              <a:t/>
            </a:r>
            <a:br>
              <a:rPr lang="en-US" sz="7300" dirty="0" smtClean="0">
                <a:solidFill>
                  <a:srgbClr val="7030A0"/>
                </a:solidFill>
              </a:rPr>
            </a:br>
            <a:r>
              <a:rPr lang="en-US" sz="7300" dirty="0" smtClean="0">
                <a:solidFill>
                  <a:srgbClr val="7030A0"/>
                </a:solidFill>
              </a:rPr>
              <a:t/>
            </a:r>
            <a:br>
              <a:rPr lang="en-US" sz="7300" dirty="0" smtClean="0">
                <a:solidFill>
                  <a:srgbClr val="7030A0"/>
                </a:solidFill>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bject 46"/>
          <p:cNvSpPr txBox="1"/>
          <p:nvPr/>
        </p:nvSpPr>
        <p:spPr>
          <a:xfrm>
            <a:off x="612749" y="1471773"/>
            <a:ext cx="7524115" cy="4505721"/>
          </a:xfrm>
          <a:prstGeom prst="rect">
            <a:avLst/>
          </a:prstGeom>
        </p:spPr>
        <p:txBody>
          <a:bodyPr vert="horz" wrap="square" lIns="0" tIns="52705" rIns="0" bIns="0" rtlCol="0">
            <a:spAutoFit/>
          </a:bodyPr>
          <a:lstStyle/>
          <a:p>
            <a:pPr marL="287020" indent="-274320">
              <a:lnSpc>
                <a:spcPct val="100000"/>
              </a:lnSpc>
              <a:spcBef>
                <a:spcPts val="415"/>
              </a:spcBef>
              <a:buClr>
                <a:srgbClr val="B03E9A"/>
              </a:buClr>
              <a:buSzPct val="72916"/>
              <a:buFont typeface="Arial"/>
              <a:buChar char=""/>
              <a:tabLst>
                <a:tab pos="287655" algn="l"/>
              </a:tabLst>
            </a:pPr>
            <a:endParaRPr sz="2400">
              <a:latin typeface="Trebuchet MS"/>
              <a:cs typeface="Trebuchet MS"/>
            </a:endParaRPr>
          </a:p>
          <a:p>
            <a:pPr marL="287020" indent="-274320">
              <a:lnSpc>
                <a:spcPct val="100000"/>
              </a:lnSpc>
              <a:spcBef>
                <a:spcPts val="315"/>
              </a:spcBef>
              <a:buClr>
                <a:srgbClr val="B03E9A"/>
              </a:buClr>
              <a:buSzPct val="72916"/>
              <a:buFont typeface="Arial"/>
              <a:buChar char=""/>
              <a:tabLst>
                <a:tab pos="287655" algn="l"/>
              </a:tabLst>
            </a:pPr>
            <a:r>
              <a:rPr lang="en-US" sz="2400" dirty="0" smtClean="0">
                <a:latin typeface="Trebuchet MS"/>
                <a:cs typeface="Trebuchet MS"/>
              </a:rPr>
              <a:t> So pilot study is-</a:t>
            </a:r>
          </a:p>
          <a:p>
            <a:pPr marL="287020" indent="-274320">
              <a:lnSpc>
                <a:spcPct val="100000"/>
              </a:lnSpc>
              <a:spcBef>
                <a:spcPts val="315"/>
              </a:spcBef>
              <a:buClr>
                <a:srgbClr val="B03E9A"/>
              </a:buClr>
              <a:buSzPct val="72916"/>
              <a:buFont typeface="Arial"/>
              <a:buChar char=""/>
              <a:tabLst>
                <a:tab pos="287655" algn="l"/>
              </a:tabLst>
            </a:pPr>
            <a:r>
              <a:rPr sz="2400" smtClean="0">
                <a:latin typeface="Trebuchet MS"/>
                <a:cs typeface="Trebuchet MS"/>
              </a:rPr>
              <a:t>Any </a:t>
            </a:r>
            <a:r>
              <a:rPr sz="2400" dirty="0">
                <a:latin typeface="Trebuchet MS"/>
                <a:cs typeface="Trebuchet MS"/>
              </a:rPr>
              <a:t>small scale </a:t>
            </a:r>
            <a:r>
              <a:rPr sz="2400" spc="-5" dirty="0">
                <a:latin typeface="Trebuchet MS"/>
                <a:cs typeface="Trebuchet MS"/>
              </a:rPr>
              <a:t>exploratory study that uses</a:t>
            </a:r>
            <a:r>
              <a:rPr sz="2400" spc="75" dirty="0">
                <a:latin typeface="Trebuchet MS"/>
                <a:cs typeface="Trebuchet MS"/>
              </a:rPr>
              <a:t> </a:t>
            </a:r>
            <a:r>
              <a:rPr sz="2400" spc="-300" dirty="0">
                <a:latin typeface="Trebuchet MS"/>
                <a:cs typeface="Trebuchet MS"/>
              </a:rPr>
              <a:t>sampling</a:t>
            </a:r>
            <a:endParaRPr sz="2400">
              <a:latin typeface="Trebuchet MS"/>
              <a:cs typeface="Trebuchet MS"/>
            </a:endParaRPr>
          </a:p>
          <a:p>
            <a:pPr marL="287020" indent="-274320">
              <a:lnSpc>
                <a:spcPct val="100000"/>
              </a:lnSpc>
              <a:spcBef>
                <a:spcPts val="310"/>
              </a:spcBef>
              <a:buClr>
                <a:srgbClr val="B03E9A"/>
              </a:buClr>
              <a:buSzPct val="72916"/>
              <a:buFont typeface="Arial"/>
              <a:buChar char=""/>
              <a:tabLst>
                <a:tab pos="287655" algn="l"/>
              </a:tabLst>
            </a:pPr>
            <a:r>
              <a:rPr sz="2400" dirty="0">
                <a:latin typeface="Trebuchet MS"/>
                <a:cs typeface="Trebuchet MS"/>
              </a:rPr>
              <a:t>But </a:t>
            </a:r>
            <a:r>
              <a:rPr sz="2400" spc="-5" dirty="0">
                <a:latin typeface="Trebuchet MS"/>
                <a:cs typeface="Trebuchet MS"/>
              </a:rPr>
              <a:t>does not apply rigorous</a:t>
            </a:r>
            <a:r>
              <a:rPr sz="2400" spc="75" dirty="0">
                <a:latin typeface="Trebuchet MS"/>
                <a:cs typeface="Trebuchet MS"/>
              </a:rPr>
              <a:t> </a:t>
            </a:r>
            <a:r>
              <a:rPr sz="2400" spc="-5" dirty="0">
                <a:latin typeface="Trebuchet MS"/>
                <a:cs typeface="Trebuchet MS"/>
              </a:rPr>
              <a:t>standards</a:t>
            </a:r>
            <a:endParaRPr sz="2400">
              <a:latin typeface="Trebuchet MS"/>
              <a:cs typeface="Trebuchet MS"/>
            </a:endParaRPr>
          </a:p>
          <a:p>
            <a:pPr marL="287020" marR="1101725" indent="-274320">
              <a:lnSpc>
                <a:spcPts val="2590"/>
              </a:lnSpc>
              <a:spcBef>
                <a:spcPts val="640"/>
              </a:spcBef>
              <a:buClr>
                <a:srgbClr val="B03E9A"/>
              </a:buClr>
              <a:buSzPct val="72916"/>
              <a:buFont typeface="Arial"/>
              <a:buChar char=""/>
              <a:tabLst>
                <a:tab pos="287655" algn="l"/>
              </a:tabLst>
            </a:pPr>
            <a:r>
              <a:rPr sz="2400" spc="-155" dirty="0">
                <a:latin typeface="Trebuchet MS"/>
                <a:cs typeface="Trebuchet MS"/>
              </a:rPr>
              <a:t>To </a:t>
            </a:r>
            <a:r>
              <a:rPr sz="2400" spc="-10" dirty="0">
                <a:latin typeface="Trebuchet MS"/>
                <a:cs typeface="Trebuchet MS"/>
              </a:rPr>
              <a:t>promote </a:t>
            </a:r>
            <a:r>
              <a:rPr sz="2400" spc="-5" dirty="0">
                <a:latin typeface="Trebuchet MS"/>
                <a:cs typeface="Trebuchet MS"/>
              </a:rPr>
              <a:t>efficiency in </a:t>
            </a:r>
            <a:r>
              <a:rPr sz="2400" spc="-10" dirty="0">
                <a:latin typeface="Trebuchet MS"/>
                <a:cs typeface="Trebuchet MS"/>
              </a:rPr>
              <a:t>conducting </a:t>
            </a:r>
            <a:r>
              <a:rPr sz="2400" spc="-434" dirty="0">
                <a:latin typeface="Trebuchet MS"/>
                <a:cs typeface="Trebuchet MS"/>
              </a:rPr>
              <a:t>surveys,  </a:t>
            </a:r>
            <a:r>
              <a:rPr sz="2400" dirty="0">
                <a:latin typeface="Trebuchet MS"/>
                <a:cs typeface="Trebuchet MS"/>
              </a:rPr>
              <a:t>researchers </a:t>
            </a:r>
            <a:r>
              <a:rPr sz="2400" spc="-5" dirty="0">
                <a:latin typeface="Trebuchet MS"/>
                <a:cs typeface="Trebuchet MS"/>
              </a:rPr>
              <a:t>usually perform </a:t>
            </a:r>
            <a:r>
              <a:rPr sz="2400" dirty="0">
                <a:latin typeface="Trebuchet MS"/>
                <a:cs typeface="Trebuchet MS"/>
              </a:rPr>
              <a:t>a </a:t>
            </a:r>
            <a:r>
              <a:rPr sz="2400" spc="-5" dirty="0">
                <a:latin typeface="Trebuchet MS"/>
                <a:cs typeface="Trebuchet MS"/>
              </a:rPr>
              <a:t>pilot</a:t>
            </a:r>
            <a:r>
              <a:rPr sz="2400" spc="50" dirty="0">
                <a:latin typeface="Trebuchet MS"/>
                <a:cs typeface="Trebuchet MS"/>
              </a:rPr>
              <a:t> </a:t>
            </a:r>
            <a:r>
              <a:rPr sz="2400" spc="-45">
                <a:latin typeface="Trebuchet MS"/>
                <a:cs typeface="Trebuchet MS"/>
              </a:rPr>
              <a:t>survey</a:t>
            </a:r>
            <a:r>
              <a:rPr sz="2400" spc="-45" smtClean="0">
                <a:latin typeface="Trebuchet MS"/>
                <a:cs typeface="Trebuchet MS"/>
              </a:rPr>
              <a:t>.</a:t>
            </a:r>
            <a:endParaRPr sz="2400">
              <a:latin typeface="Trebuchet MS"/>
              <a:cs typeface="Trebuchet MS"/>
            </a:endParaRPr>
          </a:p>
          <a:p>
            <a:pPr marL="287020" marR="1003300" indent="-274320">
              <a:lnSpc>
                <a:spcPts val="2590"/>
              </a:lnSpc>
              <a:spcBef>
                <a:spcPts val="600"/>
              </a:spcBef>
              <a:buClr>
                <a:srgbClr val="B03E9A"/>
              </a:buClr>
              <a:buSzPct val="72916"/>
              <a:buFont typeface="Arial"/>
              <a:buChar char=""/>
              <a:tabLst>
                <a:tab pos="287655" algn="l"/>
              </a:tabLst>
            </a:pPr>
            <a:r>
              <a:rPr sz="2400" spc="-5" dirty="0">
                <a:latin typeface="Trebuchet MS"/>
                <a:cs typeface="Trebuchet MS"/>
              </a:rPr>
              <a:t>Applied </a:t>
            </a:r>
            <a:r>
              <a:rPr sz="2400" dirty="0">
                <a:latin typeface="Trebuchet MS"/>
                <a:cs typeface="Trebuchet MS"/>
              </a:rPr>
              <a:t>on a smaller sample </a:t>
            </a:r>
            <a:r>
              <a:rPr sz="2400" spc="-5" dirty="0">
                <a:latin typeface="Trebuchet MS"/>
                <a:cs typeface="Trebuchet MS"/>
              </a:rPr>
              <a:t>compared to </a:t>
            </a:r>
            <a:r>
              <a:rPr sz="2400" spc="-490" dirty="0">
                <a:latin typeface="Trebuchet MS"/>
                <a:cs typeface="Trebuchet MS"/>
              </a:rPr>
              <a:t>the  </a:t>
            </a:r>
            <a:r>
              <a:rPr sz="2400" spc="-5" dirty="0">
                <a:latin typeface="Trebuchet MS"/>
                <a:cs typeface="Trebuchet MS"/>
              </a:rPr>
              <a:t>planned sample</a:t>
            </a:r>
            <a:r>
              <a:rPr sz="2400" spc="35" dirty="0">
                <a:latin typeface="Trebuchet MS"/>
                <a:cs typeface="Trebuchet MS"/>
              </a:rPr>
              <a:t> </a:t>
            </a:r>
            <a:r>
              <a:rPr sz="2400" dirty="0">
                <a:latin typeface="Trebuchet MS"/>
                <a:cs typeface="Trebuchet MS"/>
              </a:rPr>
              <a:t>size.</a:t>
            </a:r>
            <a:endParaRPr sz="2400">
              <a:latin typeface="Trebuchet MS"/>
              <a:cs typeface="Trebuchet MS"/>
            </a:endParaRPr>
          </a:p>
          <a:p>
            <a:pPr marL="287020" marR="5080" indent="-274320">
              <a:lnSpc>
                <a:spcPts val="2590"/>
              </a:lnSpc>
              <a:spcBef>
                <a:spcPts val="610"/>
              </a:spcBef>
              <a:buClr>
                <a:srgbClr val="B03E9A"/>
              </a:buClr>
              <a:buSzPct val="72916"/>
              <a:buFont typeface="Arial"/>
              <a:buChar char=""/>
              <a:tabLst>
                <a:tab pos="287655" algn="l"/>
              </a:tabLst>
            </a:pPr>
            <a:r>
              <a:rPr sz="2400" spc="-5" dirty="0">
                <a:latin typeface="Trebuchet MS"/>
                <a:cs typeface="Trebuchet MS"/>
              </a:rPr>
              <a:t>In this phase </a:t>
            </a:r>
            <a:r>
              <a:rPr sz="2400" dirty="0">
                <a:latin typeface="Trebuchet MS"/>
                <a:cs typeface="Trebuchet MS"/>
              </a:rPr>
              <a:t>of </a:t>
            </a:r>
            <a:r>
              <a:rPr sz="2400" spc="-10" dirty="0">
                <a:latin typeface="Trebuchet MS"/>
                <a:cs typeface="Trebuchet MS"/>
              </a:rPr>
              <a:t>conducting </a:t>
            </a:r>
            <a:r>
              <a:rPr sz="2400" dirty="0">
                <a:latin typeface="Trebuchet MS"/>
                <a:cs typeface="Trebuchet MS"/>
              </a:rPr>
              <a:t>a </a:t>
            </a:r>
            <a:r>
              <a:rPr sz="2400" spc="-45" dirty="0">
                <a:latin typeface="Trebuchet MS"/>
                <a:cs typeface="Trebuchet MS"/>
              </a:rPr>
              <a:t>survey, </a:t>
            </a:r>
            <a:r>
              <a:rPr sz="2400" spc="-5" dirty="0">
                <a:latin typeface="Trebuchet MS"/>
                <a:cs typeface="Trebuchet MS"/>
              </a:rPr>
              <a:t>the  questionnaire is administered to </a:t>
            </a:r>
            <a:r>
              <a:rPr sz="2400" dirty="0">
                <a:latin typeface="Trebuchet MS"/>
                <a:cs typeface="Trebuchet MS"/>
              </a:rPr>
              <a:t>a </a:t>
            </a:r>
            <a:r>
              <a:rPr sz="2400" spc="-5" dirty="0">
                <a:latin typeface="Trebuchet MS"/>
                <a:cs typeface="Trebuchet MS"/>
              </a:rPr>
              <a:t>percentage </a:t>
            </a:r>
            <a:r>
              <a:rPr sz="2400" dirty="0">
                <a:latin typeface="Trebuchet MS"/>
                <a:cs typeface="Trebuchet MS"/>
              </a:rPr>
              <a:t>of </a:t>
            </a:r>
            <a:r>
              <a:rPr sz="2400" spc="-5" dirty="0">
                <a:latin typeface="Trebuchet MS"/>
                <a:cs typeface="Trebuchet MS"/>
              </a:rPr>
              <a:t>the  total </a:t>
            </a:r>
            <a:r>
              <a:rPr sz="2400" dirty="0">
                <a:latin typeface="Trebuchet MS"/>
                <a:cs typeface="Trebuchet MS"/>
              </a:rPr>
              <a:t>sample </a:t>
            </a:r>
            <a:r>
              <a:rPr sz="2400" spc="-10" dirty="0">
                <a:latin typeface="Trebuchet MS"/>
                <a:cs typeface="Trebuchet MS"/>
              </a:rPr>
              <a:t>population, </a:t>
            </a:r>
            <a:r>
              <a:rPr sz="2400" dirty="0">
                <a:latin typeface="Trebuchet MS"/>
                <a:cs typeface="Trebuchet MS"/>
              </a:rPr>
              <a:t>or </a:t>
            </a:r>
            <a:r>
              <a:rPr sz="2400" spc="-5" dirty="0">
                <a:latin typeface="Trebuchet MS"/>
                <a:cs typeface="Trebuchet MS"/>
              </a:rPr>
              <a:t>in more informal cases  just to </a:t>
            </a:r>
            <a:r>
              <a:rPr sz="2400" dirty="0">
                <a:latin typeface="Trebuchet MS"/>
                <a:cs typeface="Trebuchet MS"/>
              </a:rPr>
              <a:t>a </a:t>
            </a:r>
            <a:r>
              <a:rPr sz="2400" spc="-5" dirty="0">
                <a:latin typeface="Trebuchet MS"/>
                <a:cs typeface="Trebuchet MS"/>
              </a:rPr>
              <a:t>convenience</a:t>
            </a:r>
            <a:r>
              <a:rPr sz="2400" spc="25" dirty="0">
                <a:latin typeface="Trebuchet MS"/>
                <a:cs typeface="Trebuchet MS"/>
              </a:rPr>
              <a:t> </a:t>
            </a:r>
            <a:r>
              <a:rPr sz="2400" spc="-5" dirty="0">
                <a:latin typeface="Trebuchet MS"/>
                <a:cs typeface="Trebuchet MS"/>
              </a:rPr>
              <a:t>sample.</a:t>
            </a:r>
            <a:endParaRPr sz="2400">
              <a:latin typeface="Trebuchet MS"/>
              <a:cs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85800"/>
            <a:ext cx="7848600" cy="6494085"/>
          </a:xfrm>
          <a:prstGeom prst="rect">
            <a:avLst/>
          </a:prstGeom>
        </p:spPr>
        <p:txBody>
          <a:bodyPr wrap="square">
            <a:spAutoFit/>
          </a:bodyPr>
          <a:lstStyle/>
          <a:p>
            <a:pPr>
              <a:buNone/>
            </a:pPr>
            <a:r>
              <a:rPr lang="en-US" sz="3200" dirty="0" smtClean="0"/>
              <a:t>Exploratory research  is a preliminary study of a new problem about which the researcher has little or no knowledge.</a:t>
            </a:r>
          </a:p>
          <a:p>
            <a:pPr>
              <a:buNone/>
            </a:pPr>
            <a:r>
              <a:rPr lang="en-US" sz="3200" dirty="0" smtClean="0"/>
              <a:t>Exploratory research is conducted into an issue or problem where there are few or no earlier studies to refer to.</a:t>
            </a:r>
          </a:p>
          <a:p>
            <a:pPr>
              <a:buNone/>
            </a:pPr>
            <a:r>
              <a:rPr lang="en-US" sz="3200" dirty="0" smtClean="0"/>
              <a:t>The results of these research  are not usually useful for decision-making by themselves, but they can provide significant insight in to a given Situation. </a:t>
            </a:r>
            <a:r>
              <a:rPr lang="en-US" sz="3200" dirty="0" err="1" smtClean="0"/>
              <a:t>Exlploratory</a:t>
            </a:r>
            <a:r>
              <a:rPr lang="en-US" sz="3200" dirty="0" smtClean="0"/>
              <a:t> research helps to determine the best research design, data collection method and selection of subjects.</a:t>
            </a:r>
          </a:p>
          <a:p>
            <a:pPr>
              <a:buNone/>
            </a:pPr>
            <a:endParaRPr lang="en-US"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03974" y="303275"/>
            <a:ext cx="6612851" cy="31915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995801" y="398779"/>
            <a:ext cx="74295" cy="114300"/>
          </a:xfrm>
          <a:custGeom>
            <a:avLst/>
            <a:gdLst/>
            <a:ahLst/>
            <a:cxnLst/>
            <a:rect l="l" t="t" r="r" b="b"/>
            <a:pathLst>
              <a:path w="74295" h="114300">
                <a:moveTo>
                  <a:pt x="37084" y="0"/>
                </a:moveTo>
                <a:lnTo>
                  <a:pt x="0" y="114046"/>
                </a:lnTo>
                <a:lnTo>
                  <a:pt x="74168" y="114046"/>
                </a:lnTo>
                <a:lnTo>
                  <a:pt x="37084" y="0"/>
                </a:lnTo>
                <a:close/>
              </a:path>
            </a:pathLst>
          </a:custGeom>
          <a:ln w="3175">
            <a:solidFill>
              <a:srgbClr val="58134A"/>
            </a:solidFill>
          </a:ln>
        </p:spPr>
        <p:txBody>
          <a:bodyPr wrap="square" lIns="0" tIns="0" rIns="0" bIns="0" rtlCol="0"/>
          <a:lstStyle/>
          <a:p>
            <a:endParaRPr/>
          </a:p>
        </p:txBody>
      </p:sp>
      <p:sp>
        <p:nvSpPr>
          <p:cNvPr id="4" name="object 4"/>
          <p:cNvSpPr/>
          <p:nvPr/>
        </p:nvSpPr>
        <p:spPr>
          <a:xfrm>
            <a:off x="2171573" y="398779"/>
            <a:ext cx="74295" cy="114300"/>
          </a:xfrm>
          <a:custGeom>
            <a:avLst/>
            <a:gdLst/>
            <a:ahLst/>
            <a:cxnLst/>
            <a:rect l="l" t="t" r="r" b="b"/>
            <a:pathLst>
              <a:path w="74294" h="114300">
                <a:moveTo>
                  <a:pt x="37083" y="0"/>
                </a:moveTo>
                <a:lnTo>
                  <a:pt x="0" y="114046"/>
                </a:lnTo>
                <a:lnTo>
                  <a:pt x="74168" y="114046"/>
                </a:lnTo>
                <a:lnTo>
                  <a:pt x="37083" y="0"/>
                </a:lnTo>
                <a:close/>
              </a:path>
            </a:pathLst>
          </a:custGeom>
          <a:ln w="3175">
            <a:solidFill>
              <a:srgbClr val="58134A"/>
            </a:solidFill>
          </a:ln>
        </p:spPr>
        <p:txBody>
          <a:bodyPr wrap="square" lIns="0" tIns="0" rIns="0" bIns="0" rtlCol="0"/>
          <a:lstStyle/>
          <a:p>
            <a:endParaRPr/>
          </a:p>
        </p:txBody>
      </p:sp>
      <p:sp>
        <p:nvSpPr>
          <p:cNvPr id="5" name="object 5"/>
          <p:cNvSpPr/>
          <p:nvPr/>
        </p:nvSpPr>
        <p:spPr>
          <a:xfrm>
            <a:off x="1388236" y="398779"/>
            <a:ext cx="74295" cy="114300"/>
          </a:xfrm>
          <a:custGeom>
            <a:avLst/>
            <a:gdLst/>
            <a:ahLst/>
            <a:cxnLst/>
            <a:rect l="l" t="t" r="r" b="b"/>
            <a:pathLst>
              <a:path w="74294" h="114300">
                <a:moveTo>
                  <a:pt x="37084" y="0"/>
                </a:moveTo>
                <a:lnTo>
                  <a:pt x="0" y="114046"/>
                </a:lnTo>
                <a:lnTo>
                  <a:pt x="74168" y="114046"/>
                </a:lnTo>
                <a:lnTo>
                  <a:pt x="37084" y="0"/>
                </a:lnTo>
                <a:close/>
              </a:path>
            </a:pathLst>
          </a:custGeom>
          <a:ln w="3175">
            <a:solidFill>
              <a:srgbClr val="58134A"/>
            </a:solidFill>
          </a:ln>
        </p:spPr>
        <p:txBody>
          <a:bodyPr wrap="square" lIns="0" tIns="0" rIns="0" bIns="0" rtlCol="0"/>
          <a:lstStyle/>
          <a:p>
            <a:endParaRPr/>
          </a:p>
        </p:txBody>
      </p:sp>
      <p:sp>
        <p:nvSpPr>
          <p:cNvPr id="6" name="object 6"/>
          <p:cNvSpPr/>
          <p:nvPr/>
        </p:nvSpPr>
        <p:spPr>
          <a:xfrm>
            <a:off x="601903" y="398779"/>
            <a:ext cx="74295" cy="114300"/>
          </a:xfrm>
          <a:custGeom>
            <a:avLst/>
            <a:gdLst/>
            <a:ahLst/>
            <a:cxnLst/>
            <a:rect l="l" t="t" r="r" b="b"/>
            <a:pathLst>
              <a:path w="74295" h="114300">
                <a:moveTo>
                  <a:pt x="37058" y="0"/>
                </a:moveTo>
                <a:lnTo>
                  <a:pt x="0" y="114046"/>
                </a:lnTo>
                <a:lnTo>
                  <a:pt x="74117" y="114046"/>
                </a:lnTo>
                <a:lnTo>
                  <a:pt x="37058" y="0"/>
                </a:lnTo>
                <a:close/>
              </a:path>
            </a:pathLst>
          </a:custGeom>
          <a:ln w="3175">
            <a:solidFill>
              <a:srgbClr val="58134A"/>
            </a:solidFill>
          </a:ln>
        </p:spPr>
        <p:txBody>
          <a:bodyPr wrap="square" lIns="0" tIns="0" rIns="0" bIns="0" rtlCol="0"/>
          <a:lstStyle/>
          <a:p>
            <a:endParaRPr/>
          </a:p>
        </p:txBody>
      </p:sp>
      <p:sp>
        <p:nvSpPr>
          <p:cNvPr id="7" name="object 7"/>
          <p:cNvSpPr/>
          <p:nvPr/>
        </p:nvSpPr>
        <p:spPr>
          <a:xfrm>
            <a:off x="4361815" y="354329"/>
            <a:ext cx="95631" cy="103124"/>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861174" y="354329"/>
            <a:ext cx="118859" cy="215137"/>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6178930" y="354202"/>
            <a:ext cx="91185" cy="89915"/>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4960239" y="351027"/>
            <a:ext cx="157607" cy="223647"/>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3308222" y="351027"/>
            <a:ext cx="157606" cy="223647"/>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6854443" y="308736"/>
            <a:ext cx="262890" cy="308610"/>
          </a:xfrm>
          <a:custGeom>
            <a:avLst/>
            <a:gdLst/>
            <a:ahLst/>
            <a:cxnLst/>
            <a:rect l="l" t="t" r="r" b="b"/>
            <a:pathLst>
              <a:path w="262890" h="308609">
                <a:moveTo>
                  <a:pt x="0" y="0"/>
                </a:moveTo>
                <a:lnTo>
                  <a:pt x="58165" y="0"/>
                </a:lnTo>
                <a:lnTo>
                  <a:pt x="131190" y="131572"/>
                </a:lnTo>
                <a:lnTo>
                  <a:pt x="204470" y="0"/>
                </a:lnTo>
                <a:lnTo>
                  <a:pt x="262381" y="0"/>
                </a:lnTo>
                <a:lnTo>
                  <a:pt x="158876" y="181864"/>
                </a:lnTo>
                <a:lnTo>
                  <a:pt x="158876" y="308483"/>
                </a:lnTo>
                <a:lnTo>
                  <a:pt x="104012" y="308483"/>
                </a:lnTo>
                <a:lnTo>
                  <a:pt x="104012" y="181864"/>
                </a:lnTo>
                <a:lnTo>
                  <a:pt x="0" y="0"/>
                </a:lnTo>
                <a:close/>
              </a:path>
            </a:pathLst>
          </a:custGeom>
          <a:ln w="3175">
            <a:solidFill>
              <a:srgbClr val="58134A"/>
            </a:solidFill>
          </a:ln>
        </p:spPr>
        <p:txBody>
          <a:bodyPr wrap="square" lIns="0" tIns="0" rIns="0" bIns="0" rtlCol="0"/>
          <a:lstStyle/>
          <a:p>
            <a:endParaRPr/>
          </a:p>
        </p:txBody>
      </p:sp>
      <p:graphicFrame>
        <p:nvGraphicFramePr>
          <p:cNvPr id="13" name="object 13"/>
          <p:cNvGraphicFramePr>
            <a:graphicFrameLocks noGrp="1"/>
          </p:cNvGraphicFramePr>
          <p:nvPr/>
        </p:nvGraphicFramePr>
        <p:xfrm>
          <a:off x="6638797" y="307847"/>
          <a:ext cx="196850" cy="259080"/>
        </p:xfrm>
        <a:graphic>
          <a:graphicData uri="http://schemas.openxmlformats.org/drawingml/2006/table">
            <a:tbl>
              <a:tblPr firstRow="1" bandRow="1">
                <a:tableStyleId>{2D5ABB26-0587-4C30-8999-92F81FD0307C}</a:tableStyleId>
              </a:tblPr>
              <a:tblGrid>
                <a:gridCol w="54610"/>
                <a:gridCol w="142240"/>
              </a:tblGrid>
              <a:tr h="119380">
                <a:tc>
                  <a:txBody>
                    <a:bodyPr/>
                    <a:lstStyle/>
                    <a:p>
                      <a:pPr>
                        <a:lnSpc>
                          <a:spcPct val="100000"/>
                        </a:lnSpc>
                      </a:pPr>
                      <a:endParaRPr sz="6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c>
                  <a:txBody>
                    <a:bodyPr/>
                    <a:lstStyle/>
                    <a:p>
                      <a:pPr>
                        <a:lnSpc>
                          <a:spcPct val="100000"/>
                        </a:lnSpc>
                      </a:pPr>
                      <a:endParaRPr sz="600">
                        <a:latin typeface="Times New Roman"/>
                        <a:cs typeface="Times New Roman"/>
                      </a:endParaRPr>
                    </a:p>
                  </a:txBody>
                  <a:tcPr marL="0" marR="0" marT="0" marB="0">
                    <a:lnT w="3175">
                      <a:solidFill>
                        <a:srgbClr val="58134A"/>
                      </a:solidFill>
                      <a:prstDash val="solid"/>
                    </a:lnT>
                    <a:lnB w="3175">
                      <a:solidFill>
                        <a:srgbClr val="58134A"/>
                      </a:solidFill>
                      <a:prstDash val="solid"/>
                    </a:lnB>
                  </a:tcPr>
                </a:tc>
              </a:tr>
              <a:tr h="139700">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R w="3175">
                      <a:solidFill>
                        <a:srgbClr val="58134A"/>
                      </a:solidFill>
                      <a:prstDash val="solid"/>
                    </a:lnR>
                    <a:lnT w="3175">
                      <a:solidFill>
                        <a:srgbClr val="58134A"/>
                      </a:solidFill>
                      <a:prstDash val="solid"/>
                    </a:lnT>
                    <a:lnB w="3175">
                      <a:solidFill>
                        <a:srgbClr val="58134A"/>
                      </a:solidFill>
                      <a:prstDash val="solid"/>
                    </a:lnB>
                  </a:tcPr>
                </a:tc>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r>
            </a:tbl>
          </a:graphicData>
        </a:graphic>
      </p:graphicFrame>
      <p:sp>
        <p:nvSpPr>
          <p:cNvPr id="14" name="object 14"/>
          <p:cNvSpPr/>
          <p:nvPr/>
        </p:nvSpPr>
        <p:spPr>
          <a:xfrm>
            <a:off x="6340855" y="308736"/>
            <a:ext cx="266065" cy="313055"/>
          </a:xfrm>
          <a:custGeom>
            <a:avLst/>
            <a:gdLst/>
            <a:ahLst/>
            <a:cxnLst/>
            <a:rect l="l" t="t" r="r" b="b"/>
            <a:pathLst>
              <a:path w="266065" h="313055">
                <a:moveTo>
                  <a:pt x="0" y="0"/>
                </a:moveTo>
                <a:lnTo>
                  <a:pt x="60325" y="0"/>
                </a:lnTo>
                <a:lnTo>
                  <a:pt x="131699" y="208407"/>
                </a:lnTo>
                <a:lnTo>
                  <a:pt x="207010" y="0"/>
                </a:lnTo>
                <a:lnTo>
                  <a:pt x="266065" y="0"/>
                </a:lnTo>
                <a:lnTo>
                  <a:pt x="145542" y="312674"/>
                </a:lnTo>
                <a:lnTo>
                  <a:pt x="115443" y="312674"/>
                </a:lnTo>
                <a:lnTo>
                  <a:pt x="0"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5830442" y="308736"/>
            <a:ext cx="229235" cy="313690"/>
          </a:xfrm>
          <a:custGeom>
            <a:avLst/>
            <a:gdLst/>
            <a:ahLst/>
            <a:cxnLst/>
            <a:rect l="l" t="t" r="r" b="b"/>
            <a:pathLst>
              <a:path w="229235" h="313690">
                <a:moveTo>
                  <a:pt x="0" y="0"/>
                </a:moveTo>
                <a:lnTo>
                  <a:pt x="54737" y="0"/>
                </a:lnTo>
                <a:lnTo>
                  <a:pt x="54737" y="209042"/>
                </a:lnTo>
                <a:lnTo>
                  <a:pt x="55687" y="220926"/>
                </a:lnTo>
                <a:lnTo>
                  <a:pt x="78164" y="256369"/>
                </a:lnTo>
                <a:lnTo>
                  <a:pt x="111633" y="265049"/>
                </a:lnTo>
                <a:lnTo>
                  <a:pt x="125606" y="264096"/>
                </a:lnTo>
                <a:lnTo>
                  <a:pt x="165048" y="241476"/>
                </a:lnTo>
                <a:lnTo>
                  <a:pt x="174371" y="208026"/>
                </a:lnTo>
                <a:lnTo>
                  <a:pt x="174371" y="0"/>
                </a:lnTo>
                <a:lnTo>
                  <a:pt x="229108" y="0"/>
                </a:lnTo>
                <a:lnTo>
                  <a:pt x="229108" y="212217"/>
                </a:lnTo>
                <a:lnTo>
                  <a:pt x="227109" y="234741"/>
                </a:lnTo>
                <a:lnTo>
                  <a:pt x="211159" y="272028"/>
                </a:lnTo>
                <a:lnTo>
                  <a:pt x="179915" y="298580"/>
                </a:lnTo>
                <a:lnTo>
                  <a:pt x="137330" y="312019"/>
                </a:lnTo>
                <a:lnTo>
                  <a:pt x="112014" y="313690"/>
                </a:lnTo>
                <a:lnTo>
                  <a:pt x="86679" y="312046"/>
                </a:lnTo>
                <a:lnTo>
                  <a:pt x="45202" y="298902"/>
                </a:lnTo>
                <a:lnTo>
                  <a:pt x="16341" y="272829"/>
                </a:lnTo>
                <a:lnTo>
                  <a:pt x="1811" y="235162"/>
                </a:lnTo>
                <a:lnTo>
                  <a:pt x="0" y="212090"/>
                </a:lnTo>
                <a:lnTo>
                  <a:pt x="0"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5194934" y="308736"/>
            <a:ext cx="255904" cy="308610"/>
          </a:xfrm>
          <a:custGeom>
            <a:avLst/>
            <a:gdLst/>
            <a:ahLst/>
            <a:cxnLst/>
            <a:rect l="l" t="t" r="r" b="b"/>
            <a:pathLst>
              <a:path w="255904" h="308609">
                <a:moveTo>
                  <a:pt x="0" y="0"/>
                </a:moveTo>
                <a:lnTo>
                  <a:pt x="255524" y="0"/>
                </a:lnTo>
                <a:lnTo>
                  <a:pt x="255524" y="48641"/>
                </a:lnTo>
                <a:lnTo>
                  <a:pt x="152907" y="48641"/>
                </a:lnTo>
                <a:lnTo>
                  <a:pt x="152907" y="308483"/>
                </a:lnTo>
                <a:lnTo>
                  <a:pt x="98170" y="308483"/>
                </a:lnTo>
                <a:lnTo>
                  <a:pt x="98170" y="48641"/>
                </a:lnTo>
                <a:lnTo>
                  <a:pt x="0" y="48641"/>
                </a:lnTo>
                <a:lnTo>
                  <a:pt x="0"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4681346" y="308736"/>
            <a:ext cx="194310" cy="308610"/>
          </a:xfrm>
          <a:custGeom>
            <a:avLst/>
            <a:gdLst/>
            <a:ahLst/>
            <a:cxnLst/>
            <a:rect l="l" t="t" r="r" b="b"/>
            <a:pathLst>
              <a:path w="194310" h="308609">
                <a:moveTo>
                  <a:pt x="0" y="0"/>
                </a:moveTo>
                <a:lnTo>
                  <a:pt x="54737" y="0"/>
                </a:lnTo>
                <a:lnTo>
                  <a:pt x="54737" y="259842"/>
                </a:lnTo>
                <a:lnTo>
                  <a:pt x="194182" y="259842"/>
                </a:lnTo>
                <a:lnTo>
                  <a:pt x="194182" y="308483"/>
                </a:lnTo>
                <a:lnTo>
                  <a:pt x="0" y="308483"/>
                </a:lnTo>
                <a:lnTo>
                  <a:pt x="0"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4561966" y="308736"/>
            <a:ext cx="55244" cy="308610"/>
          </a:xfrm>
          <a:custGeom>
            <a:avLst/>
            <a:gdLst/>
            <a:ahLst/>
            <a:cxnLst/>
            <a:rect l="l" t="t" r="r" b="b"/>
            <a:pathLst>
              <a:path w="55245" h="308609">
                <a:moveTo>
                  <a:pt x="0" y="0"/>
                </a:moveTo>
                <a:lnTo>
                  <a:pt x="54737" y="0"/>
                </a:lnTo>
                <a:lnTo>
                  <a:pt x="54737" y="308483"/>
                </a:lnTo>
                <a:lnTo>
                  <a:pt x="0" y="308483"/>
                </a:lnTo>
                <a:lnTo>
                  <a:pt x="0"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3570351" y="308736"/>
            <a:ext cx="203200" cy="308610"/>
          </a:xfrm>
          <a:custGeom>
            <a:avLst/>
            <a:gdLst/>
            <a:ahLst/>
            <a:cxnLst/>
            <a:rect l="l" t="t" r="r" b="b"/>
            <a:pathLst>
              <a:path w="203200" h="308609">
                <a:moveTo>
                  <a:pt x="0" y="0"/>
                </a:moveTo>
                <a:lnTo>
                  <a:pt x="203200" y="0"/>
                </a:lnTo>
                <a:lnTo>
                  <a:pt x="203200" y="48641"/>
                </a:lnTo>
                <a:lnTo>
                  <a:pt x="54737" y="48641"/>
                </a:lnTo>
                <a:lnTo>
                  <a:pt x="54737" y="120904"/>
                </a:lnTo>
                <a:lnTo>
                  <a:pt x="163195" y="120904"/>
                </a:lnTo>
                <a:lnTo>
                  <a:pt x="163195" y="167386"/>
                </a:lnTo>
                <a:lnTo>
                  <a:pt x="54737" y="167386"/>
                </a:lnTo>
                <a:lnTo>
                  <a:pt x="54737" y="308483"/>
                </a:lnTo>
                <a:lnTo>
                  <a:pt x="0" y="308483"/>
                </a:lnTo>
                <a:lnTo>
                  <a:pt x="0" y="0"/>
                </a:lnTo>
                <a:close/>
              </a:path>
            </a:pathLst>
          </a:custGeom>
          <a:ln w="3175">
            <a:solidFill>
              <a:srgbClr val="58134A"/>
            </a:solidFill>
          </a:ln>
        </p:spPr>
        <p:txBody>
          <a:bodyPr wrap="square" lIns="0" tIns="0" rIns="0" bIns="0" rtlCol="0"/>
          <a:lstStyle/>
          <a:p>
            <a:endParaRPr/>
          </a:p>
        </p:txBody>
      </p:sp>
      <p:graphicFrame>
        <p:nvGraphicFramePr>
          <p:cNvPr id="20" name="object 20"/>
          <p:cNvGraphicFramePr>
            <a:graphicFrameLocks noGrp="1"/>
          </p:cNvGraphicFramePr>
          <p:nvPr/>
        </p:nvGraphicFramePr>
        <p:xfrm>
          <a:off x="2665729" y="307847"/>
          <a:ext cx="196850" cy="259080"/>
        </p:xfrm>
        <a:graphic>
          <a:graphicData uri="http://schemas.openxmlformats.org/drawingml/2006/table">
            <a:tbl>
              <a:tblPr firstRow="1" bandRow="1">
                <a:tableStyleId>{2D5ABB26-0587-4C30-8999-92F81FD0307C}</a:tableStyleId>
              </a:tblPr>
              <a:tblGrid>
                <a:gridCol w="54610"/>
                <a:gridCol w="142240"/>
              </a:tblGrid>
              <a:tr h="119380">
                <a:tc>
                  <a:txBody>
                    <a:bodyPr/>
                    <a:lstStyle/>
                    <a:p>
                      <a:pPr>
                        <a:lnSpc>
                          <a:spcPct val="100000"/>
                        </a:lnSpc>
                      </a:pPr>
                      <a:endParaRPr sz="6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c>
                  <a:txBody>
                    <a:bodyPr/>
                    <a:lstStyle/>
                    <a:p>
                      <a:pPr>
                        <a:lnSpc>
                          <a:spcPct val="100000"/>
                        </a:lnSpc>
                      </a:pPr>
                      <a:endParaRPr sz="600">
                        <a:latin typeface="Times New Roman"/>
                        <a:cs typeface="Times New Roman"/>
                      </a:endParaRPr>
                    </a:p>
                  </a:txBody>
                  <a:tcPr marL="0" marR="0" marT="0" marB="0">
                    <a:lnT w="3175">
                      <a:solidFill>
                        <a:srgbClr val="58134A"/>
                      </a:solidFill>
                      <a:prstDash val="solid"/>
                    </a:lnT>
                    <a:lnB w="3175">
                      <a:solidFill>
                        <a:srgbClr val="58134A"/>
                      </a:solidFill>
                      <a:prstDash val="solid"/>
                    </a:lnB>
                  </a:tcPr>
                </a:tc>
              </a:tr>
              <a:tr h="139700">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R w="3175">
                      <a:solidFill>
                        <a:srgbClr val="58134A"/>
                      </a:solidFill>
                      <a:prstDash val="solid"/>
                    </a:lnR>
                    <a:lnT w="3175">
                      <a:solidFill>
                        <a:srgbClr val="58134A"/>
                      </a:solidFill>
                      <a:prstDash val="solid"/>
                    </a:lnT>
                    <a:lnB w="3175">
                      <a:solidFill>
                        <a:srgbClr val="58134A"/>
                      </a:solidFill>
                      <a:prstDash val="solid"/>
                    </a:lnB>
                  </a:tcPr>
                </a:tc>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r>
            </a:tbl>
          </a:graphicData>
        </a:graphic>
      </p:graphicFrame>
      <p:sp>
        <p:nvSpPr>
          <p:cNvPr id="21" name="object 21"/>
          <p:cNvSpPr/>
          <p:nvPr/>
        </p:nvSpPr>
        <p:spPr>
          <a:xfrm>
            <a:off x="1854326" y="308736"/>
            <a:ext cx="255904" cy="308610"/>
          </a:xfrm>
          <a:custGeom>
            <a:avLst/>
            <a:gdLst/>
            <a:ahLst/>
            <a:cxnLst/>
            <a:rect l="l" t="t" r="r" b="b"/>
            <a:pathLst>
              <a:path w="255905" h="308609">
                <a:moveTo>
                  <a:pt x="0" y="0"/>
                </a:moveTo>
                <a:lnTo>
                  <a:pt x="255524" y="0"/>
                </a:lnTo>
                <a:lnTo>
                  <a:pt x="255524" y="48641"/>
                </a:lnTo>
                <a:lnTo>
                  <a:pt x="152908" y="48641"/>
                </a:lnTo>
                <a:lnTo>
                  <a:pt x="152908" y="308483"/>
                </a:lnTo>
                <a:lnTo>
                  <a:pt x="98171" y="308483"/>
                </a:lnTo>
                <a:lnTo>
                  <a:pt x="98171" y="48641"/>
                </a:lnTo>
                <a:lnTo>
                  <a:pt x="0" y="48641"/>
                </a:lnTo>
                <a:lnTo>
                  <a:pt x="0"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1593722" y="308736"/>
            <a:ext cx="224790" cy="313055"/>
          </a:xfrm>
          <a:custGeom>
            <a:avLst/>
            <a:gdLst/>
            <a:ahLst/>
            <a:cxnLst/>
            <a:rect l="l" t="t" r="r" b="b"/>
            <a:pathLst>
              <a:path w="224789" h="313055">
                <a:moveTo>
                  <a:pt x="0" y="0"/>
                </a:moveTo>
                <a:lnTo>
                  <a:pt x="26289" y="0"/>
                </a:lnTo>
                <a:lnTo>
                  <a:pt x="171958" y="186182"/>
                </a:lnTo>
                <a:lnTo>
                  <a:pt x="171958" y="0"/>
                </a:lnTo>
                <a:lnTo>
                  <a:pt x="224663" y="0"/>
                </a:lnTo>
                <a:lnTo>
                  <a:pt x="224663" y="312674"/>
                </a:lnTo>
                <a:lnTo>
                  <a:pt x="202310" y="312674"/>
                </a:lnTo>
                <a:lnTo>
                  <a:pt x="52578" y="117475"/>
                </a:lnTo>
                <a:lnTo>
                  <a:pt x="52578" y="308737"/>
                </a:lnTo>
                <a:lnTo>
                  <a:pt x="0" y="308737"/>
                </a:lnTo>
                <a:lnTo>
                  <a:pt x="0"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1054138" y="308736"/>
            <a:ext cx="266065" cy="313055"/>
          </a:xfrm>
          <a:custGeom>
            <a:avLst/>
            <a:gdLst/>
            <a:ahLst/>
            <a:cxnLst/>
            <a:rect l="l" t="t" r="r" b="b"/>
            <a:pathLst>
              <a:path w="266065" h="313055">
                <a:moveTo>
                  <a:pt x="0" y="0"/>
                </a:moveTo>
                <a:lnTo>
                  <a:pt x="60223" y="0"/>
                </a:lnTo>
                <a:lnTo>
                  <a:pt x="131622" y="208407"/>
                </a:lnTo>
                <a:lnTo>
                  <a:pt x="207009" y="0"/>
                </a:lnTo>
                <a:lnTo>
                  <a:pt x="266026" y="0"/>
                </a:lnTo>
                <a:lnTo>
                  <a:pt x="145516" y="312674"/>
                </a:lnTo>
                <a:lnTo>
                  <a:pt x="115404" y="312674"/>
                </a:lnTo>
                <a:lnTo>
                  <a:pt x="0"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4307966" y="306577"/>
            <a:ext cx="205104" cy="311150"/>
          </a:xfrm>
          <a:custGeom>
            <a:avLst/>
            <a:gdLst/>
            <a:ahLst/>
            <a:cxnLst/>
            <a:rect l="l" t="t" r="r" b="b"/>
            <a:pathLst>
              <a:path w="205104" h="311150">
                <a:moveTo>
                  <a:pt x="64008" y="0"/>
                </a:moveTo>
                <a:lnTo>
                  <a:pt x="127222" y="5619"/>
                </a:lnTo>
                <a:lnTo>
                  <a:pt x="170815" y="22478"/>
                </a:lnTo>
                <a:lnTo>
                  <a:pt x="196246" y="51133"/>
                </a:lnTo>
                <a:lnTo>
                  <a:pt x="204724" y="92456"/>
                </a:lnTo>
                <a:lnTo>
                  <a:pt x="196893" y="138888"/>
                </a:lnTo>
                <a:lnTo>
                  <a:pt x="173418" y="172069"/>
                </a:lnTo>
                <a:lnTo>
                  <a:pt x="134322" y="191986"/>
                </a:lnTo>
                <a:lnTo>
                  <a:pt x="79629" y="198627"/>
                </a:lnTo>
                <a:lnTo>
                  <a:pt x="73406" y="198627"/>
                </a:lnTo>
                <a:lnTo>
                  <a:pt x="65150" y="198120"/>
                </a:lnTo>
                <a:lnTo>
                  <a:pt x="54737" y="197104"/>
                </a:lnTo>
                <a:lnTo>
                  <a:pt x="54737" y="310642"/>
                </a:lnTo>
                <a:lnTo>
                  <a:pt x="0" y="310642"/>
                </a:lnTo>
                <a:lnTo>
                  <a:pt x="0" y="2286"/>
                </a:lnTo>
                <a:lnTo>
                  <a:pt x="24503" y="1285"/>
                </a:lnTo>
                <a:lnTo>
                  <a:pt x="43338" y="571"/>
                </a:lnTo>
                <a:lnTo>
                  <a:pt x="56507" y="142"/>
                </a:lnTo>
                <a:lnTo>
                  <a:pt x="64008"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807300" y="306577"/>
            <a:ext cx="229235" cy="311150"/>
          </a:xfrm>
          <a:custGeom>
            <a:avLst/>
            <a:gdLst/>
            <a:ahLst/>
            <a:cxnLst/>
            <a:rect l="l" t="t" r="r" b="b"/>
            <a:pathLst>
              <a:path w="229234" h="311150">
                <a:moveTo>
                  <a:pt x="82346" y="0"/>
                </a:moveTo>
                <a:lnTo>
                  <a:pt x="142759" y="9890"/>
                </a:lnTo>
                <a:lnTo>
                  <a:pt x="189217" y="39497"/>
                </a:lnTo>
                <a:lnTo>
                  <a:pt x="218832" y="85407"/>
                </a:lnTo>
                <a:lnTo>
                  <a:pt x="228701" y="144272"/>
                </a:lnTo>
                <a:lnTo>
                  <a:pt x="224250" y="195092"/>
                </a:lnTo>
                <a:lnTo>
                  <a:pt x="210895" y="236680"/>
                </a:lnTo>
                <a:lnTo>
                  <a:pt x="188637" y="269033"/>
                </a:lnTo>
                <a:lnTo>
                  <a:pt x="157476" y="292147"/>
                </a:lnTo>
                <a:lnTo>
                  <a:pt x="117410" y="306017"/>
                </a:lnTo>
                <a:lnTo>
                  <a:pt x="68440" y="310642"/>
                </a:lnTo>
                <a:lnTo>
                  <a:pt x="0" y="310642"/>
                </a:lnTo>
                <a:lnTo>
                  <a:pt x="0" y="2286"/>
                </a:lnTo>
                <a:lnTo>
                  <a:pt x="29708" y="1285"/>
                </a:lnTo>
                <a:lnTo>
                  <a:pt x="53336" y="571"/>
                </a:lnTo>
                <a:lnTo>
                  <a:pt x="70883" y="142"/>
                </a:lnTo>
                <a:lnTo>
                  <a:pt x="82346"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6123051" y="305561"/>
            <a:ext cx="237490" cy="311785"/>
          </a:xfrm>
          <a:custGeom>
            <a:avLst/>
            <a:gdLst/>
            <a:ahLst/>
            <a:cxnLst/>
            <a:rect l="l" t="t" r="r" b="b"/>
            <a:pathLst>
              <a:path w="237489" h="311784">
                <a:moveTo>
                  <a:pt x="85471" y="0"/>
                </a:moveTo>
                <a:lnTo>
                  <a:pt x="136884" y="5689"/>
                </a:lnTo>
                <a:lnTo>
                  <a:pt x="173593" y="22748"/>
                </a:lnTo>
                <a:lnTo>
                  <a:pt x="195609" y="51167"/>
                </a:lnTo>
                <a:lnTo>
                  <a:pt x="202946" y="90932"/>
                </a:lnTo>
                <a:lnTo>
                  <a:pt x="201943" y="104338"/>
                </a:lnTo>
                <a:lnTo>
                  <a:pt x="186816" y="140843"/>
                </a:lnTo>
                <a:lnTo>
                  <a:pt x="157688" y="167221"/>
                </a:lnTo>
                <a:lnTo>
                  <a:pt x="145923" y="172720"/>
                </a:lnTo>
                <a:lnTo>
                  <a:pt x="237109" y="311658"/>
                </a:lnTo>
                <a:lnTo>
                  <a:pt x="173862" y="311658"/>
                </a:lnTo>
                <a:lnTo>
                  <a:pt x="91566" y="184277"/>
                </a:lnTo>
                <a:lnTo>
                  <a:pt x="84754" y="184110"/>
                </a:lnTo>
                <a:lnTo>
                  <a:pt x="76692" y="183800"/>
                </a:lnTo>
                <a:lnTo>
                  <a:pt x="67367" y="183348"/>
                </a:lnTo>
                <a:lnTo>
                  <a:pt x="56769" y="182753"/>
                </a:lnTo>
                <a:lnTo>
                  <a:pt x="56769" y="311658"/>
                </a:lnTo>
                <a:lnTo>
                  <a:pt x="0" y="311658"/>
                </a:lnTo>
                <a:lnTo>
                  <a:pt x="0" y="3175"/>
                </a:lnTo>
                <a:lnTo>
                  <a:pt x="3931" y="3077"/>
                </a:lnTo>
                <a:lnTo>
                  <a:pt x="11160" y="2778"/>
                </a:lnTo>
                <a:lnTo>
                  <a:pt x="21699" y="2264"/>
                </a:lnTo>
                <a:lnTo>
                  <a:pt x="35560" y="1524"/>
                </a:lnTo>
                <a:lnTo>
                  <a:pt x="50252" y="857"/>
                </a:lnTo>
                <a:lnTo>
                  <a:pt x="63468" y="380"/>
                </a:lnTo>
                <a:lnTo>
                  <a:pt x="75207" y="95"/>
                </a:lnTo>
                <a:lnTo>
                  <a:pt x="85471" y="0"/>
                </a:lnTo>
                <a:close/>
              </a:path>
            </a:pathLst>
          </a:custGeom>
          <a:ln w="3175">
            <a:solidFill>
              <a:srgbClr val="58134A"/>
            </a:solidFill>
          </a:ln>
        </p:spPr>
        <p:txBody>
          <a:bodyPr wrap="square" lIns="0" tIns="0" rIns="0" bIns="0" rtlCol="0"/>
          <a:lstStyle/>
          <a:p>
            <a:endParaRPr/>
          </a:p>
        </p:txBody>
      </p:sp>
      <p:sp>
        <p:nvSpPr>
          <p:cNvPr id="27" name="object 27"/>
          <p:cNvSpPr/>
          <p:nvPr/>
        </p:nvSpPr>
        <p:spPr>
          <a:xfrm>
            <a:off x="3897884" y="304545"/>
            <a:ext cx="271145" cy="313055"/>
          </a:xfrm>
          <a:custGeom>
            <a:avLst/>
            <a:gdLst/>
            <a:ahLst/>
            <a:cxnLst/>
            <a:rect l="l" t="t" r="r" b="b"/>
            <a:pathLst>
              <a:path w="271145" h="313055">
                <a:moveTo>
                  <a:pt x="123062" y="0"/>
                </a:moveTo>
                <a:lnTo>
                  <a:pt x="147065" y="0"/>
                </a:lnTo>
                <a:lnTo>
                  <a:pt x="271017" y="312674"/>
                </a:lnTo>
                <a:lnTo>
                  <a:pt x="210565" y="312674"/>
                </a:lnTo>
                <a:lnTo>
                  <a:pt x="188087" y="250189"/>
                </a:lnTo>
                <a:lnTo>
                  <a:pt x="82423" y="250189"/>
                </a:lnTo>
                <a:lnTo>
                  <a:pt x="60960" y="312674"/>
                </a:lnTo>
                <a:lnTo>
                  <a:pt x="0" y="312674"/>
                </a:lnTo>
                <a:lnTo>
                  <a:pt x="123062" y="0"/>
                </a:lnTo>
                <a:close/>
              </a:path>
            </a:pathLst>
          </a:custGeom>
          <a:ln w="3175">
            <a:solidFill>
              <a:srgbClr val="58134A"/>
            </a:solidFill>
          </a:ln>
        </p:spPr>
        <p:txBody>
          <a:bodyPr wrap="square" lIns="0" tIns="0" rIns="0" bIns="0" rtlCol="0"/>
          <a:lstStyle/>
          <a:p>
            <a:endParaRPr/>
          </a:p>
        </p:txBody>
      </p:sp>
      <p:sp>
        <p:nvSpPr>
          <p:cNvPr id="28" name="object 28"/>
          <p:cNvSpPr/>
          <p:nvPr/>
        </p:nvSpPr>
        <p:spPr>
          <a:xfrm>
            <a:off x="2073655" y="304545"/>
            <a:ext cx="271145" cy="313055"/>
          </a:xfrm>
          <a:custGeom>
            <a:avLst/>
            <a:gdLst/>
            <a:ahLst/>
            <a:cxnLst/>
            <a:rect l="l" t="t" r="r" b="b"/>
            <a:pathLst>
              <a:path w="271144" h="313055">
                <a:moveTo>
                  <a:pt x="123062" y="0"/>
                </a:moveTo>
                <a:lnTo>
                  <a:pt x="147066" y="0"/>
                </a:lnTo>
                <a:lnTo>
                  <a:pt x="271018" y="312674"/>
                </a:lnTo>
                <a:lnTo>
                  <a:pt x="210566" y="312674"/>
                </a:lnTo>
                <a:lnTo>
                  <a:pt x="188087" y="250189"/>
                </a:lnTo>
                <a:lnTo>
                  <a:pt x="82423" y="250189"/>
                </a:lnTo>
                <a:lnTo>
                  <a:pt x="60960" y="312674"/>
                </a:lnTo>
                <a:lnTo>
                  <a:pt x="0" y="312674"/>
                </a:lnTo>
                <a:lnTo>
                  <a:pt x="123062" y="0"/>
                </a:lnTo>
                <a:close/>
              </a:path>
            </a:pathLst>
          </a:custGeom>
          <a:ln w="3175">
            <a:solidFill>
              <a:srgbClr val="58134A"/>
            </a:solidFill>
          </a:ln>
        </p:spPr>
        <p:txBody>
          <a:bodyPr wrap="square" lIns="0" tIns="0" rIns="0" bIns="0" rtlCol="0"/>
          <a:lstStyle/>
          <a:p>
            <a:endParaRPr/>
          </a:p>
        </p:txBody>
      </p:sp>
      <p:sp>
        <p:nvSpPr>
          <p:cNvPr id="29" name="object 29"/>
          <p:cNvSpPr/>
          <p:nvPr/>
        </p:nvSpPr>
        <p:spPr>
          <a:xfrm>
            <a:off x="1290319" y="304545"/>
            <a:ext cx="271145" cy="313055"/>
          </a:xfrm>
          <a:custGeom>
            <a:avLst/>
            <a:gdLst/>
            <a:ahLst/>
            <a:cxnLst/>
            <a:rect l="l" t="t" r="r" b="b"/>
            <a:pathLst>
              <a:path w="271144" h="313055">
                <a:moveTo>
                  <a:pt x="123063" y="0"/>
                </a:moveTo>
                <a:lnTo>
                  <a:pt x="147066" y="0"/>
                </a:lnTo>
                <a:lnTo>
                  <a:pt x="271018" y="312674"/>
                </a:lnTo>
                <a:lnTo>
                  <a:pt x="210566" y="312674"/>
                </a:lnTo>
                <a:lnTo>
                  <a:pt x="188087" y="250189"/>
                </a:lnTo>
                <a:lnTo>
                  <a:pt x="82423" y="250189"/>
                </a:lnTo>
                <a:lnTo>
                  <a:pt x="60960" y="312674"/>
                </a:lnTo>
                <a:lnTo>
                  <a:pt x="0" y="312674"/>
                </a:lnTo>
                <a:lnTo>
                  <a:pt x="123063" y="0"/>
                </a:lnTo>
                <a:close/>
              </a:path>
            </a:pathLst>
          </a:custGeom>
          <a:ln w="3175">
            <a:solidFill>
              <a:srgbClr val="58134A"/>
            </a:solidFill>
          </a:ln>
        </p:spPr>
        <p:txBody>
          <a:bodyPr wrap="square" lIns="0" tIns="0" rIns="0" bIns="0" rtlCol="0"/>
          <a:lstStyle/>
          <a:p>
            <a:endParaRPr/>
          </a:p>
        </p:txBody>
      </p:sp>
      <p:sp>
        <p:nvSpPr>
          <p:cNvPr id="30" name="object 30"/>
          <p:cNvSpPr/>
          <p:nvPr/>
        </p:nvSpPr>
        <p:spPr>
          <a:xfrm>
            <a:off x="503974" y="304545"/>
            <a:ext cx="271145" cy="313055"/>
          </a:xfrm>
          <a:custGeom>
            <a:avLst/>
            <a:gdLst/>
            <a:ahLst/>
            <a:cxnLst/>
            <a:rect l="l" t="t" r="r" b="b"/>
            <a:pathLst>
              <a:path w="271145" h="313055">
                <a:moveTo>
                  <a:pt x="122986" y="0"/>
                </a:moveTo>
                <a:lnTo>
                  <a:pt x="146989" y="0"/>
                </a:lnTo>
                <a:lnTo>
                  <a:pt x="271030" y="312674"/>
                </a:lnTo>
                <a:lnTo>
                  <a:pt x="210591" y="312674"/>
                </a:lnTo>
                <a:lnTo>
                  <a:pt x="188061" y="250189"/>
                </a:lnTo>
                <a:lnTo>
                  <a:pt x="82334" y="250189"/>
                </a:lnTo>
                <a:lnTo>
                  <a:pt x="60858" y="312674"/>
                </a:lnTo>
                <a:lnTo>
                  <a:pt x="0" y="312674"/>
                </a:lnTo>
                <a:lnTo>
                  <a:pt x="122986" y="0"/>
                </a:lnTo>
                <a:close/>
              </a:path>
            </a:pathLst>
          </a:custGeom>
          <a:ln w="3175">
            <a:solidFill>
              <a:srgbClr val="58134A"/>
            </a:solidFill>
          </a:ln>
        </p:spPr>
        <p:txBody>
          <a:bodyPr wrap="square" lIns="0" tIns="0" rIns="0" bIns="0" rtlCol="0"/>
          <a:lstStyle/>
          <a:p>
            <a:endParaRPr/>
          </a:p>
        </p:txBody>
      </p:sp>
      <p:sp>
        <p:nvSpPr>
          <p:cNvPr id="31" name="object 31"/>
          <p:cNvSpPr/>
          <p:nvPr/>
        </p:nvSpPr>
        <p:spPr>
          <a:xfrm>
            <a:off x="5594730" y="303402"/>
            <a:ext cx="186690" cy="319405"/>
          </a:xfrm>
          <a:custGeom>
            <a:avLst/>
            <a:gdLst/>
            <a:ahLst/>
            <a:cxnLst/>
            <a:rect l="l" t="t" r="r" b="b"/>
            <a:pathLst>
              <a:path w="186689" h="319405">
                <a:moveTo>
                  <a:pt x="94107" y="0"/>
                </a:moveTo>
                <a:lnTo>
                  <a:pt x="119086" y="1260"/>
                </a:lnTo>
                <a:lnTo>
                  <a:pt x="140493" y="5032"/>
                </a:lnTo>
                <a:lnTo>
                  <a:pt x="158329" y="11304"/>
                </a:lnTo>
                <a:lnTo>
                  <a:pt x="172593" y="20066"/>
                </a:lnTo>
                <a:lnTo>
                  <a:pt x="155956" y="67183"/>
                </a:lnTo>
                <a:lnTo>
                  <a:pt x="141360" y="58181"/>
                </a:lnTo>
                <a:lnTo>
                  <a:pt x="126349" y="51752"/>
                </a:lnTo>
                <a:lnTo>
                  <a:pt x="110932" y="47894"/>
                </a:lnTo>
                <a:lnTo>
                  <a:pt x="95123" y="46608"/>
                </a:lnTo>
                <a:lnTo>
                  <a:pt x="86217" y="47230"/>
                </a:lnTo>
                <a:lnTo>
                  <a:pt x="56016" y="74930"/>
                </a:lnTo>
                <a:lnTo>
                  <a:pt x="55372" y="82550"/>
                </a:lnTo>
                <a:lnTo>
                  <a:pt x="59039" y="95986"/>
                </a:lnTo>
                <a:lnTo>
                  <a:pt x="70040" y="109648"/>
                </a:lnTo>
                <a:lnTo>
                  <a:pt x="88376" y="123572"/>
                </a:lnTo>
                <a:lnTo>
                  <a:pt x="114046" y="137795"/>
                </a:lnTo>
                <a:lnTo>
                  <a:pt x="128478" y="145194"/>
                </a:lnTo>
                <a:lnTo>
                  <a:pt x="140731" y="152320"/>
                </a:lnTo>
                <a:lnTo>
                  <a:pt x="170830" y="179419"/>
                </a:lnTo>
                <a:lnTo>
                  <a:pt x="186257" y="222954"/>
                </a:lnTo>
                <a:lnTo>
                  <a:pt x="186690" y="233172"/>
                </a:lnTo>
                <a:lnTo>
                  <a:pt x="184854" y="251102"/>
                </a:lnTo>
                <a:lnTo>
                  <a:pt x="157226" y="294894"/>
                </a:lnTo>
                <a:lnTo>
                  <a:pt x="122539" y="313007"/>
                </a:lnTo>
                <a:lnTo>
                  <a:pt x="77851" y="319024"/>
                </a:lnTo>
                <a:lnTo>
                  <a:pt x="56828" y="317640"/>
                </a:lnTo>
                <a:lnTo>
                  <a:pt x="36830" y="313483"/>
                </a:lnTo>
                <a:lnTo>
                  <a:pt x="17879" y="306540"/>
                </a:lnTo>
                <a:lnTo>
                  <a:pt x="0" y="296799"/>
                </a:lnTo>
                <a:lnTo>
                  <a:pt x="20193" y="247650"/>
                </a:lnTo>
                <a:lnTo>
                  <a:pt x="36333" y="257631"/>
                </a:lnTo>
                <a:lnTo>
                  <a:pt x="52355" y="264731"/>
                </a:lnTo>
                <a:lnTo>
                  <a:pt x="68234" y="268974"/>
                </a:lnTo>
                <a:lnTo>
                  <a:pt x="83947" y="270383"/>
                </a:lnTo>
                <a:lnTo>
                  <a:pt x="105042" y="268285"/>
                </a:lnTo>
                <a:lnTo>
                  <a:pt x="120126" y="261985"/>
                </a:lnTo>
                <a:lnTo>
                  <a:pt x="129184" y="251469"/>
                </a:lnTo>
                <a:lnTo>
                  <a:pt x="132207" y="236727"/>
                </a:lnTo>
                <a:lnTo>
                  <a:pt x="131492" y="228917"/>
                </a:lnTo>
                <a:lnTo>
                  <a:pt x="103457" y="191468"/>
                </a:lnTo>
                <a:lnTo>
                  <a:pt x="57701" y="166022"/>
                </a:lnTo>
                <a:lnTo>
                  <a:pt x="44291" y="158321"/>
                </a:lnTo>
                <a:lnTo>
                  <a:pt x="15271" y="132683"/>
                </a:lnTo>
                <a:lnTo>
                  <a:pt x="1041" y="92390"/>
                </a:lnTo>
                <a:lnTo>
                  <a:pt x="635" y="83058"/>
                </a:lnTo>
                <a:lnTo>
                  <a:pt x="2258" y="65912"/>
                </a:lnTo>
                <a:lnTo>
                  <a:pt x="26797" y="23622"/>
                </a:lnTo>
                <a:lnTo>
                  <a:pt x="74481" y="1476"/>
                </a:lnTo>
                <a:lnTo>
                  <a:pt x="94107" y="0"/>
                </a:lnTo>
                <a:close/>
              </a:path>
            </a:pathLst>
          </a:custGeom>
          <a:ln w="3175">
            <a:solidFill>
              <a:srgbClr val="58134A"/>
            </a:solidFill>
          </a:ln>
        </p:spPr>
        <p:txBody>
          <a:bodyPr wrap="square" lIns="0" tIns="0" rIns="0" bIns="0" rtlCol="0"/>
          <a:lstStyle/>
          <a:p>
            <a:endParaRPr/>
          </a:p>
        </p:txBody>
      </p:sp>
      <p:sp>
        <p:nvSpPr>
          <p:cNvPr id="32" name="object 32"/>
          <p:cNvSpPr/>
          <p:nvPr/>
        </p:nvSpPr>
        <p:spPr>
          <a:xfrm>
            <a:off x="2897251" y="303402"/>
            <a:ext cx="186690" cy="319405"/>
          </a:xfrm>
          <a:custGeom>
            <a:avLst/>
            <a:gdLst/>
            <a:ahLst/>
            <a:cxnLst/>
            <a:rect l="l" t="t" r="r" b="b"/>
            <a:pathLst>
              <a:path w="186689" h="319405">
                <a:moveTo>
                  <a:pt x="94106" y="0"/>
                </a:moveTo>
                <a:lnTo>
                  <a:pt x="119086" y="1260"/>
                </a:lnTo>
                <a:lnTo>
                  <a:pt x="140493" y="5032"/>
                </a:lnTo>
                <a:lnTo>
                  <a:pt x="158329" y="11304"/>
                </a:lnTo>
                <a:lnTo>
                  <a:pt x="172593" y="20066"/>
                </a:lnTo>
                <a:lnTo>
                  <a:pt x="155956" y="67183"/>
                </a:lnTo>
                <a:lnTo>
                  <a:pt x="141360" y="58181"/>
                </a:lnTo>
                <a:lnTo>
                  <a:pt x="126349" y="51752"/>
                </a:lnTo>
                <a:lnTo>
                  <a:pt x="110932" y="47894"/>
                </a:lnTo>
                <a:lnTo>
                  <a:pt x="95123" y="46608"/>
                </a:lnTo>
                <a:lnTo>
                  <a:pt x="86217" y="47230"/>
                </a:lnTo>
                <a:lnTo>
                  <a:pt x="56016" y="74930"/>
                </a:lnTo>
                <a:lnTo>
                  <a:pt x="55372" y="82550"/>
                </a:lnTo>
                <a:lnTo>
                  <a:pt x="59039" y="95986"/>
                </a:lnTo>
                <a:lnTo>
                  <a:pt x="70040" y="109648"/>
                </a:lnTo>
                <a:lnTo>
                  <a:pt x="88376" y="123572"/>
                </a:lnTo>
                <a:lnTo>
                  <a:pt x="114046" y="137795"/>
                </a:lnTo>
                <a:lnTo>
                  <a:pt x="128478" y="145194"/>
                </a:lnTo>
                <a:lnTo>
                  <a:pt x="140731" y="152320"/>
                </a:lnTo>
                <a:lnTo>
                  <a:pt x="170830" y="179419"/>
                </a:lnTo>
                <a:lnTo>
                  <a:pt x="186257" y="222954"/>
                </a:lnTo>
                <a:lnTo>
                  <a:pt x="186690" y="233172"/>
                </a:lnTo>
                <a:lnTo>
                  <a:pt x="184854" y="251102"/>
                </a:lnTo>
                <a:lnTo>
                  <a:pt x="157225" y="294894"/>
                </a:lnTo>
                <a:lnTo>
                  <a:pt x="122539" y="313007"/>
                </a:lnTo>
                <a:lnTo>
                  <a:pt x="77850" y="319024"/>
                </a:lnTo>
                <a:lnTo>
                  <a:pt x="56828" y="317640"/>
                </a:lnTo>
                <a:lnTo>
                  <a:pt x="36829" y="313483"/>
                </a:lnTo>
                <a:lnTo>
                  <a:pt x="17879" y="306540"/>
                </a:lnTo>
                <a:lnTo>
                  <a:pt x="0" y="296799"/>
                </a:lnTo>
                <a:lnTo>
                  <a:pt x="20193" y="247650"/>
                </a:lnTo>
                <a:lnTo>
                  <a:pt x="36333" y="257631"/>
                </a:lnTo>
                <a:lnTo>
                  <a:pt x="52355" y="264731"/>
                </a:lnTo>
                <a:lnTo>
                  <a:pt x="68234" y="268974"/>
                </a:lnTo>
                <a:lnTo>
                  <a:pt x="83947" y="270383"/>
                </a:lnTo>
                <a:lnTo>
                  <a:pt x="105042" y="268285"/>
                </a:lnTo>
                <a:lnTo>
                  <a:pt x="120126" y="261985"/>
                </a:lnTo>
                <a:lnTo>
                  <a:pt x="129184" y="251469"/>
                </a:lnTo>
                <a:lnTo>
                  <a:pt x="132206" y="236727"/>
                </a:lnTo>
                <a:lnTo>
                  <a:pt x="131492" y="228917"/>
                </a:lnTo>
                <a:lnTo>
                  <a:pt x="103457" y="191468"/>
                </a:lnTo>
                <a:lnTo>
                  <a:pt x="57701" y="166022"/>
                </a:lnTo>
                <a:lnTo>
                  <a:pt x="44291" y="158321"/>
                </a:lnTo>
                <a:lnTo>
                  <a:pt x="15271" y="132683"/>
                </a:lnTo>
                <a:lnTo>
                  <a:pt x="1041" y="92390"/>
                </a:lnTo>
                <a:lnTo>
                  <a:pt x="635" y="83058"/>
                </a:lnTo>
                <a:lnTo>
                  <a:pt x="2258" y="65912"/>
                </a:lnTo>
                <a:lnTo>
                  <a:pt x="26797" y="23622"/>
                </a:lnTo>
                <a:lnTo>
                  <a:pt x="74481" y="1476"/>
                </a:lnTo>
                <a:lnTo>
                  <a:pt x="94106" y="0"/>
                </a:lnTo>
                <a:close/>
              </a:path>
            </a:pathLst>
          </a:custGeom>
          <a:ln w="3175">
            <a:solidFill>
              <a:srgbClr val="58134A"/>
            </a:solidFill>
          </a:ln>
        </p:spPr>
        <p:txBody>
          <a:bodyPr wrap="square" lIns="0" tIns="0" rIns="0" bIns="0" rtlCol="0"/>
          <a:lstStyle/>
          <a:p>
            <a:endParaRPr/>
          </a:p>
        </p:txBody>
      </p:sp>
      <p:sp>
        <p:nvSpPr>
          <p:cNvPr id="33" name="object 33"/>
          <p:cNvSpPr/>
          <p:nvPr/>
        </p:nvSpPr>
        <p:spPr>
          <a:xfrm>
            <a:off x="2362326" y="303402"/>
            <a:ext cx="255904" cy="319405"/>
          </a:xfrm>
          <a:custGeom>
            <a:avLst/>
            <a:gdLst/>
            <a:ahLst/>
            <a:cxnLst/>
            <a:rect l="l" t="t" r="r" b="b"/>
            <a:pathLst>
              <a:path w="255905" h="319405">
                <a:moveTo>
                  <a:pt x="156210" y="0"/>
                </a:moveTo>
                <a:lnTo>
                  <a:pt x="180615" y="1903"/>
                </a:lnTo>
                <a:lnTo>
                  <a:pt x="203152" y="7604"/>
                </a:lnTo>
                <a:lnTo>
                  <a:pt x="223807" y="17091"/>
                </a:lnTo>
                <a:lnTo>
                  <a:pt x="242570" y="30352"/>
                </a:lnTo>
                <a:lnTo>
                  <a:pt x="219583" y="74422"/>
                </a:lnTo>
                <a:lnTo>
                  <a:pt x="214080" y="70062"/>
                </a:lnTo>
                <a:lnTo>
                  <a:pt x="207279" y="65738"/>
                </a:lnTo>
                <a:lnTo>
                  <a:pt x="170910" y="50800"/>
                </a:lnTo>
                <a:lnTo>
                  <a:pt x="154940" y="48641"/>
                </a:lnTo>
                <a:lnTo>
                  <a:pt x="133387" y="50569"/>
                </a:lnTo>
                <a:lnTo>
                  <a:pt x="97522" y="66000"/>
                </a:lnTo>
                <a:lnTo>
                  <a:pt x="71610" y="96242"/>
                </a:lnTo>
                <a:lnTo>
                  <a:pt x="58414" y="137580"/>
                </a:lnTo>
                <a:lnTo>
                  <a:pt x="56768" y="162179"/>
                </a:lnTo>
                <a:lnTo>
                  <a:pt x="58388" y="185590"/>
                </a:lnTo>
                <a:lnTo>
                  <a:pt x="71342" y="224936"/>
                </a:lnTo>
                <a:lnTo>
                  <a:pt x="96704" y="253827"/>
                </a:lnTo>
                <a:lnTo>
                  <a:pt x="152908" y="270383"/>
                </a:lnTo>
                <a:lnTo>
                  <a:pt x="166858" y="269382"/>
                </a:lnTo>
                <a:lnTo>
                  <a:pt x="201041" y="193801"/>
                </a:lnTo>
                <a:lnTo>
                  <a:pt x="158369" y="193801"/>
                </a:lnTo>
                <a:lnTo>
                  <a:pt x="158369" y="147066"/>
                </a:lnTo>
                <a:lnTo>
                  <a:pt x="255778" y="147066"/>
                </a:lnTo>
                <a:lnTo>
                  <a:pt x="255778" y="285114"/>
                </a:lnTo>
                <a:lnTo>
                  <a:pt x="220094" y="305206"/>
                </a:lnTo>
                <a:lnTo>
                  <a:pt x="174593" y="316817"/>
                </a:lnTo>
                <a:lnTo>
                  <a:pt x="144018" y="319024"/>
                </a:lnTo>
                <a:lnTo>
                  <a:pt x="112585" y="316309"/>
                </a:lnTo>
                <a:lnTo>
                  <a:pt x="60007" y="294592"/>
                </a:lnTo>
                <a:lnTo>
                  <a:pt x="21859" y="252112"/>
                </a:lnTo>
                <a:lnTo>
                  <a:pt x="2428" y="194633"/>
                </a:lnTo>
                <a:lnTo>
                  <a:pt x="0" y="160655"/>
                </a:lnTo>
                <a:lnTo>
                  <a:pt x="2643" y="126678"/>
                </a:lnTo>
                <a:lnTo>
                  <a:pt x="23788" y="68679"/>
                </a:lnTo>
                <a:lnTo>
                  <a:pt x="65270" y="25128"/>
                </a:lnTo>
                <a:lnTo>
                  <a:pt x="122229" y="2788"/>
                </a:lnTo>
                <a:lnTo>
                  <a:pt x="156210" y="0"/>
                </a:lnTo>
                <a:close/>
              </a:path>
            </a:pathLst>
          </a:custGeom>
          <a:ln w="3175">
            <a:solidFill>
              <a:srgbClr val="58134A"/>
            </a:solidFill>
          </a:ln>
        </p:spPr>
        <p:txBody>
          <a:bodyPr wrap="square" lIns="0" tIns="0" rIns="0" bIns="0" rtlCol="0"/>
          <a:lstStyle/>
          <a:p>
            <a:endParaRPr/>
          </a:p>
        </p:txBody>
      </p:sp>
      <p:sp>
        <p:nvSpPr>
          <p:cNvPr id="34" name="object 34"/>
          <p:cNvSpPr/>
          <p:nvPr/>
        </p:nvSpPr>
        <p:spPr>
          <a:xfrm>
            <a:off x="4904359" y="303275"/>
            <a:ext cx="269875" cy="319405"/>
          </a:xfrm>
          <a:custGeom>
            <a:avLst/>
            <a:gdLst/>
            <a:ahLst/>
            <a:cxnLst/>
            <a:rect l="l" t="t" r="r" b="b"/>
            <a:pathLst>
              <a:path w="269875" h="319405">
                <a:moveTo>
                  <a:pt x="132587" y="0"/>
                </a:moveTo>
                <a:lnTo>
                  <a:pt x="191357" y="10302"/>
                </a:lnTo>
                <a:lnTo>
                  <a:pt x="234314" y="41275"/>
                </a:lnTo>
                <a:lnTo>
                  <a:pt x="260715" y="90805"/>
                </a:lnTo>
                <a:lnTo>
                  <a:pt x="269493" y="157099"/>
                </a:lnTo>
                <a:lnTo>
                  <a:pt x="267206" y="192434"/>
                </a:lnTo>
                <a:lnTo>
                  <a:pt x="248866" y="251628"/>
                </a:lnTo>
                <a:lnTo>
                  <a:pt x="212478" y="294558"/>
                </a:lnTo>
                <a:lnTo>
                  <a:pt x="160281" y="316414"/>
                </a:lnTo>
                <a:lnTo>
                  <a:pt x="128396" y="319150"/>
                </a:lnTo>
                <a:lnTo>
                  <a:pt x="99155" y="316456"/>
                </a:lnTo>
                <a:lnTo>
                  <a:pt x="51530" y="294826"/>
                </a:lnTo>
                <a:lnTo>
                  <a:pt x="18645" y="252128"/>
                </a:lnTo>
                <a:lnTo>
                  <a:pt x="2071" y="192744"/>
                </a:lnTo>
                <a:lnTo>
                  <a:pt x="0" y="157099"/>
                </a:lnTo>
                <a:lnTo>
                  <a:pt x="2242" y="125406"/>
                </a:lnTo>
                <a:lnTo>
                  <a:pt x="20252" y="69641"/>
                </a:lnTo>
                <a:lnTo>
                  <a:pt x="55667" y="25610"/>
                </a:lnTo>
                <a:lnTo>
                  <a:pt x="103915" y="2837"/>
                </a:lnTo>
                <a:lnTo>
                  <a:pt x="132587" y="0"/>
                </a:lnTo>
                <a:close/>
              </a:path>
            </a:pathLst>
          </a:custGeom>
          <a:ln w="3175">
            <a:solidFill>
              <a:srgbClr val="58134A"/>
            </a:solidFill>
          </a:ln>
        </p:spPr>
        <p:txBody>
          <a:bodyPr wrap="square" lIns="0" tIns="0" rIns="0" bIns="0" rtlCol="0"/>
          <a:lstStyle/>
          <a:p>
            <a:endParaRPr/>
          </a:p>
        </p:txBody>
      </p:sp>
      <p:sp>
        <p:nvSpPr>
          <p:cNvPr id="35" name="object 35"/>
          <p:cNvSpPr/>
          <p:nvPr/>
        </p:nvSpPr>
        <p:spPr>
          <a:xfrm>
            <a:off x="3252342" y="303275"/>
            <a:ext cx="269875" cy="319405"/>
          </a:xfrm>
          <a:custGeom>
            <a:avLst/>
            <a:gdLst/>
            <a:ahLst/>
            <a:cxnLst/>
            <a:rect l="l" t="t" r="r" b="b"/>
            <a:pathLst>
              <a:path w="269875" h="319405">
                <a:moveTo>
                  <a:pt x="132587" y="0"/>
                </a:moveTo>
                <a:lnTo>
                  <a:pt x="191357" y="10302"/>
                </a:lnTo>
                <a:lnTo>
                  <a:pt x="234315" y="41275"/>
                </a:lnTo>
                <a:lnTo>
                  <a:pt x="260715" y="90805"/>
                </a:lnTo>
                <a:lnTo>
                  <a:pt x="269494" y="157099"/>
                </a:lnTo>
                <a:lnTo>
                  <a:pt x="267206" y="192434"/>
                </a:lnTo>
                <a:lnTo>
                  <a:pt x="248866" y="251628"/>
                </a:lnTo>
                <a:lnTo>
                  <a:pt x="212478" y="294558"/>
                </a:lnTo>
                <a:lnTo>
                  <a:pt x="160281" y="316414"/>
                </a:lnTo>
                <a:lnTo>
                  <a:pt x="128397" y="319150"/>
                </a:lnTo>
                <a:lnTo>
                  <a:pt x="99155" y="316456"/>
                </a:lnTo>
                <a:lnTo>
                  <a:pt x="51530" y="294826"/>
                </a:lnTo>
                <a:lnTo>
                  <a:pt x="18645" y="252128"/>
                </a:lnTo>
                <a:lnTo>
                  <a:pt x="2071" y="192744"/>
                </a:lnTo>
                <a:lnTo>
                  <a:pt x="0" y="157099"/>
                </a:lnTo>
                <a:lnTo>
                  <a:pt x="2242" y="125406"/>
                </a:lnTo>
                <a:lnTo>
                  <a:pt x="20252" y="69641"/>
                </a:lnTo>
                <a:lnTo>
                  <a:pt x="55667" y="25610"/>
                </a:lnTo>
                <a:lnTo>
                  <a:pt x="103915" y="2837"/>
                </a:lnTo>
                <a:lnTo>
                  <a:pt x="132587" y="0"/>
                </a:lnTo>
                <a:close/>
              </a:path>
            </a:pathLst>
          </a:custGeom>
          <a:ln w="3175">
            <a:solidFill>
              <a:srgbClr val="58134A"/>
            </a:solidFill>
          </a:ln>
        </p:spPr>
        <p:txBody>
          <a:bodyPr wrap="square" lIns="0" tIns="0" rIns="0" bIns="0" rtlCol="0"/>
          <a:lstStyle/>
          <a:p>
            <a:endParaRPr/>
          </a:p>
        </p:txBody>
      </p:sp>
      <p:sp>
        <p:nvSpPr>
          <p:cNvPr id="36" name="object 36"/>
          <p:cNvSpPr txBox="1"/>
          <p:nvPr/>
        </p:nvSpPr>
        <p:spPr>
          <a:xfrm>
            <a:off x="535940" y="1013206"/>
            <a:ext cx="7009130" cy="4930196"/>
          </a:xfrm>
          <a:prstGeom prst="rect">
            <a:avLst/>
          </a:prstGeom>
        </p:spPr>
        <p:txBody>
          <a:bodyPr vert="horz" wrap="square" lIns="0" tIns="13335" rIns="0" bIns="0" rtlCol="0">
            <a:spAutoFit/>
          </a:bodyPr>
          <a:lstStyle/>
          <a:p>
            <a:pPr marL="287020" marR="5080" indent="-274955">
              <a:lnSpc>
                <a:spcPct val="100000"/>
              </a:lnSpc>
              <a:spcBef>
                <a:spcPts val="105"/>
              </a:spcBef>
            </a:pPr>
            <a:r>
              <a:rPr sz="1900" spc="350" dirty="0">
                <a:solidFill>
                  <a:srgbClr val="B03E9A"/>
                </a:solidFill>
                <a:latin typeface="Arial"/>
                <a:cs typeface="Arial"/>
              </a:rPr>
              <a:t> </a:t>
            </a:r>
            <a:r>
              <a:rPr sz="2600" spc="-5" dirty="0">
                <a:latin typeface="Trebuchet MS"/>
                <a:cs typeface="Trebuchet MS"/>
              </a:rPr>
              <a:t>Conducting </a:t>
            </a:r>
            <a:r>
              <a:rPr sz="2600" dirty="0">
                <a:latin typeface="Trebuchet MS"/>
                <a:cs typeface="Trebuchet MS"/>
              </a:rPr>
              <a:t>a </a:t>
            </a:r>
            <a:r>
              <a:rPr sz="2600" spc="-5" dirty="0">
                <a:latin typeface="Trebuchet MS"/>
                <a:cs typeface="Trebuchet MS"/>
              </a:rPr>
              <a:t>pilot </a:t>
            </a:r>
            <a:r>
              <a:rPr sz="2600" dirty="0">
                <a:latin typeface="Trebuchet MS"/>
                <a:cs typeface="Trebuchet MS"/>
              </a:rPr>
              <a:t>survey </a:t>
            </a:r>
            <a:r>
              <a:rPr sz="2600" spc="-5" dirty="0">
                <a:latin typeface="Trebuchet MS"/>
                <a:cs typeface="Trebuchet MS"/>
              </a:rPr>
              <a:t>prior to </a:t>
            </a:r>
            <a:r>
              <a:rPr sz="2600" spc="-5">
                <a:latin typeface="Trebuchet MS"/>
                <a:cs typeface="Trebuchet MS"/>
              </a:rPr>
              <a:t>the </a:t>
            </a:r>
            <a:r>
              <a:rPr sz="2600" spc="-475" smtClean="0">
                <a:latin typeface="Trebuchet MS"/>
                <a:cs typeface="Trebuchet MS"/>
              </a:rPr>
              <a:t>a</a:t>
            </a:r>
            <a:r>
              <a:rPr lang="en-US" sz="2600" spc="-475" dirty="0" smtClean="0">
                <a:latin typeface="Trebuchet MS"/>
                <a:cs typeface="Trebuchet MS"/>
              </a:rPr>
              <a:t> </a:t>
            </a:r>
            <a:r>
              <a:rPr sz="2600" spc="-475" smtClean="0">
                <a:latin typeface="Trebuchet MS"/>
                <a:cs typeface="Trebuchet MS"/>
              </a:rPr>
              <a:t>c</a:t>
            </a:r>
            <a:r>
              <a:rPr lang="en-US" sz="2600" spc="-475" dirty="0" smtClean="0">
                <a:latin typeface="Trebuchet MS"/>
                <a:cs typeface="Trebuchet MS"/>
              </a:rPr>
              <a:t> </a:t>
            </a:r>
            <a:r>
              <a:rPr sz="2600" spc="-475" smtClean="0">
                <a:latin typeface="Trebuchet MS"/>
                <a:cs typeface="Trebuchet MS"/>
              </a:rPr>
              <a:t>t</a:t>
            </a:r>
            <a:r>
              <a:rPr lang="en-US" sz="2600" spc="-475" dirty="0" smtClean="0">
                <a:latin typeface="Trebuchet MS"/>
                <a:cs typeface="Trebuchet MS"/>
              </a:rPr>
              <a:t> </a:t>
            </a:r>
            <a:r>
              <a:rPr sz="2600" spc="-475" smtClean="0">
                <a:latin typeface="Trebuchet MS"/>
                <a:cs typeface="Trebuchet MS"/>
              </a:rPr>
              <a:t>u</a:t>
            </a:r>
            <a:r>
              <a:rPr lang="en-US" sz="2600" spc="-475" dirty="0" smtClean="0">
                <a:latin typeface="Trebuchet MS"/>
                <a:cs typeface="Trebuchet MS"/>
              </a:rPr>
              <a:t> </a:t>
            </a:r>
            <a:r>
              <a:rPr sz="2600" spc="-475" smtClean="0">
                <a:latin typeface="Trebuchet MS"/>
                <a:cs typeface="Trebuchet MS"/>
              </a:rPr>
              <a:t>al</a:t>
            </a:r>
            <a:r>
              <a:rPr sz="2600" spc="-475" dirty="0">
                <a:latin typeface="Trebuchet MS"/>
                <a:cs typeface="Trebuchet MS"/>
              </a:rPr>
              <a:t>,  </a:t>
            </a:r>
            <a:r>
              <a:rPr sz="2600" dirty="0">
                <a:latin typeface="Trebuchet MS"/>
                <a:cs typeface="Trebuchet MS"/>
              </a:rPr>
              <a:t>large-scale survey </a:t>
            </a:r>
            <a:r>
              <a:rPr sz="2600" spc="-5" dirty="0">
                <a:latin typeface="Trebuchet MS"/>
                <a:cs typeface="Trebuchet MS"/>
              </a:rPr>
              <a:t>presents many benefits  and advantages for the</a:t>
            </a:r>
            <a:r>
              <a:rPr sz="2600" spc="-30" dirty="0">
                <a:latin typeface="Trebuchet MS"/>
                <a:cs typeface="Trebuchet MS"/>
              </a:rPr>
              <a:t> </a:t>
            </a:r>
            <a:r>
              <a:rPr sz="2600" spc="-35">
                <a:latin typeface="Trebuchet MS"/>
                <a:cs typeface="Trebuchet MS"/>
              </a:rPr>
              <a:t>researcher</a:t>
            </a:r>
            <a:r>
              <a:rPr sz="2600" spc="-35" smtClean="0">
                <a:latin typeface="Trebuchet MS"/>
                <a:cs typeface="Trebuchet MS"/>
              </a:rPr>
              <a:t>.</a:t>
            </a:r>
            <a:endParaRPr lang="en-US" sz="2600" spc="-35" dirty="0" smtClean="0">
              <a:latin typeface="Trebuchet MS"/>
              <a:cs typeface="Trebuchet MS"/>
            </a:endParaRPr>
          </a:p>
          <a:p>
            <a:pPr marL="287020" marR="5080" indent="-274955">
              <a:lnSpc>
                <a:spcPct val="100000"/>
              </a:lnSpc>
              <a:spcBef>
                <a:spcPts val="105"/>
              </a:spcBef>
            </a:pPr>
            <a:endParaRPr lang="en-US" sz="2600" spc="-35" dirty="0" smtClean="0">
              <a:latin typeface="Trebuchet MS"/>
              <a:cs typeface="Trebuchet MS"/>
            </a:endParaRPr>
          </a:p>
          <a:p>
            <a:pPr marL="287020" marR="5080" indent="-274955">
              <a:lnSpc>
                <a:spcPct val="100000"/>
              </a:lnSpc>
              <a:spcBef>
                <a:spcPts val="105"/>
              </a:spcBef>
            </a:pPr>
            <a:r>
              <a:rPr lang="en-US" sz="2600" spc="-35" dirty="0" smtClean="0">
                <a:latin typeface="Trebuchet MS"/>
                <a:cs typeface="Trebuchet MS"/>
              </a:rPr>
              <a:t>1 Helps in selection of the  respondents</a:t>
            </a:r>
          </a:p>
          <a:p>
            <a:pPr marL="287020" marR="5080" indent="-274955">
              <a:lnSpc>
                <a:spcPct val="100000"/>
              </a:lnSpc>
              <a:spcBef>
                <a:spcPts val="105"/>
              </a:spcBef>
            </a:pPr>
            <a:r>
              <a:rPr lang="en-US" sz="2600" spc="-35" dirty="0" smtClean="0">
                <a:latin typeface="Trebuchet MS"/>
                <a:cs typeface="Trebuchet MS"/>
              </a:rPr>
              <a:t>2 It helps to know the non response rate, reasons for it, desirable time for interviewing etc.</a:t>
            </a:r>
            <a:endParaRPr lang="en-US" sz="2600" dirty="0" smtClean="0">
              <a:latin typeface="Trebuchet MS"/>
              <a:cs typeface="Trebuchet MS"/>
            </a:endParaRPr>
          </a:p>
          <a:p>
            <a:pPr marL="527685" marR="69215" indent="-514984">
              <a:lnSpc>
                <a:spcPct val="100000"/>
              </a:lnSpc>
              <a:spcBef>
                <a:spcPts val="600"/>
              </a:spcBef>
              <a:buClr>
                <a:srgbClr val="B03E9A"/>
              </a:buClr>
              <a:buSzPct val="73076"/>
              <a:tabLst>
                <a:tab pos="527685" algn="l"/>
                <a:tab pos="528320" algn="l"/>
              </a:tabLst>
            </a:pPr>
            <a:r>
              <a:rPr lang="en-US" sz="2600" spc="-70" dirty="0" smtClean="0">
                <a:latin typeface="Trebuchet MS"/>
                <a:cs typeface="Trebuchet MS"/>
              </a:rPr>
              <a:t>3  tests </a:t>
            </a:r>
            <a:r>
              <a:rPr lang="en-US" sz="2600" spc="-5" dirty="0" smtClean="0">
                <a:latin typeface="Trebuchet MS"/>
                <a:cs typeface="Trebuchet MS"/>
              </a:rPr>
              <a:t>the </a:t>
            </a:r>
            <a:r>
              <a:rPr lang="en-US" sz="2600" b="1" dirty="0" smtClean="0">
                <a:latin typeface="Trebuchet MS"/>
                <a:cs typeface="Trebuchet MS"/>
              </a:rPr>
              <a:t>correctness of the instructions  </a:t>
            </a:r>
            <a:r>
              <a:rPr lang="en-US" sz="2600" spc="-5" dirty="0" smtClean="0">
                <a:latin typeface="Trebuchet MS"/>
                <a:cs typeface="Trebuchet MS"/>
              </a:rPr>
              <a:t>to be measured by whether all the  </a:t>
            </a:r>
            <a:r>
              <a:rPr lang="en-US" sz="2600" dirty="0" smtClean="0">
                <a:latin typeface="Trebuchet MS"/>
                <a:cs typeface="Trebuchet MS"/>
              </a:rPr>
              <a:t>respondents </a:t>
            </a:r>
            <a:r>
              <a:rPr lang="en-US" sz="2600" spc="-5" dirty="0" smtClean="0">
                <a:latin typeface="Trebuchet MS"/>
                <a:cs typeface="Trebuchet MS"/>
              </a:rPr>
              <a:t>in the pilot </a:t>
            </a:r>
            <a:r>
              <a:rPr lang="en-US" sz="2600" dirty="0" smtClean="0">
                <a:latin typeface="Trebuchet MS"/>
                <a:cs typeface="Trebuchet MS"/>
              </a:rPr>
              <a:t>sample </a:t>
            </a:r>
            <a:r>
              <a:rPr lang="en-US" sz="2600" spc="-5" dirty="0" smtClean="0">
                <a:latin typeface="Trebuchet MS"/>
                <a:cs typeface="Trebuchet MS"/>
              </a:rPr>
              <a:t>are able to  </a:t>
            </a:r>
            <a:r>
              <a:rPr lang="en-US" sz="2600" dirty="0" smtClean="0">
                <a:latin typeface="Trebuchet MS"/>
                <a:cs typeface="Trebuchet MS"/>
              </a:rPr>
              <a:t>follow </a:t>
            </a:r>
            <a:r>
              <a:rPr lang="en-US" sz="2600" spc="-5" dirty="0" smtClean="0">
                <a:latin typeface="Trebuchet MS"/>
                <a:cs typeface="Trebuchet MS"/>
              </a:rPr>
              <a:t>the directions as</a:t>
            </a:r>
            <a:r>
              <a:rPr lang="en-US" sz="2600" spc="-30" dirty="0" smtClean="0">
                <a:latin typeface="Trebuchet MS"/>
                <a:cs typeface="Trebuchet MS"/>
              </a:rPr>
              <a:t> </a:t>
            </a:r>
            <a:r>
              <a:rPr lang="en-US" sz="2600" spc="-5" dirty="0" smtClean="0">
                <a:latin typeface="Trebuchet MS"/>
                <a:cs typeface="Trebuchet MS"/>
              </a:rPr>
              <a:t>indicated</a:t>
            </a:r>
            <a:endParaRPr lang="en-US" sz="2600" dirty="0">
              <a:latin typeface="Trebuchet MS"/>
              <a:cs typeface="Trebuchet M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104645"/>
            <a:ext cx="6922134" cy="5407025"/>
          </a:xfrm>
          <a:prstGeom prst="rect">
            <a:avLst/>
          </a:prstGeom>
        </p:spPr>
        <p:txBody>
          <a:bodyPr vert="horz" wrap="square" lIns="0" tIns="13335" rIns="0" bIns="0" rtlCol="0">
            <a:spAutoFit/>
          </a:bodyPr>
          <a:lstStyle/>
          <a:p>
            <a:pPr marL="287020" marR="117475" indent="-274320">
              <a:lnSpc>
                <a:spcPct val="100000"/>
              </a:lnSpc>
              <a:spcBef>
                <a:spcPts val="105"/>
              </a:spcBef>
              <a:buClr>
                <a:srgbClr val="B03E9A"/>
              </a:buClr>
              <a:buSzPct val="73076"/>
              <a:tabLst>
                <a:tab pos="287655" algn="l"/>
              </a:tabLst>
            </a:pPr>
            <a:r>
              <a:rPr lang="en-US" sz="2600" spc="-5" dirty="0" smtClean="0">
                <a:latin typeface="Trebuchet MS"/>
                <a:cs typeface="Trebuchet MS"/>
              </a:rPr>
              <a:t>4. Provides better information </a:t>
            </a:r>
            <a:r>
              <a:rPr lang="en-US" sz="2600" dirty="0" smtClean="0">
                <a:latin typeface="Trebuchet MS"/>
                <a:cs typeface="Trebuchet MS"/>
              </a:rPr>
              <a:t>on </a:t>
            </a:r>
            <a:r>
              <a:rPr lang="en-US" sz="2600" spc="-5" dirty="0" smtClean="0">
                <a:latin typeface="Trebuchet MS"/>
                <a:cs typeface="Trebuchet MS"/>
              </a:rPr>
              <a:t>whether </a:t>
            </a:r>
            <a:r>
              <a:rPr lang="en-US" sz="2600" b="1" spc="-500" dirty="0" smtClean="0">
                <a:latin typeface="Trebuchet MS"/>
                <a:cs typeface="Trebuchet MS"/>
              </a:rPr>
              <a:t>the  </a:t>
            </a:r>
            <a:r>
              <a:rPr lang="en-US" sz="2600" b="1" spc="-5" dirty="0" smtClean="0">
                <a:latin typeface="Trebuchet MS"/>
                <a:cs typeface="Trebuchet MS"/>
              </a:rPr>
              <a:t>type </a:t>
            </a:r>
            <a:r>
              <a:rPr lang="en-US" sz="2600" b="1" dirty="0" smtClean="0">
                <a:latin typeface="Trebuchet MS"/>
                <a:cs typeface="Trebuchet MS"/>
              </a:rPr>
              <a:t>of </a:t>
            </a:r>
            <a:r>
              <a:rPr lang="en-US" sz="2600" b="1" spc="-5" dirty="0" smtClean="0">
                <a:latin typeface="Trebuchet MS"/>
                <a:cs typeface="Trebuchet MS"/>
              </a:rPr>
              <a:t>survey is </a:t>
            </a:r>
            <a:r>
              <a:rPr lang="en-US" sz="2600" b="1" dirty="0" smtClean="0">
                <a:latin typeface="Trebuchet MS"/>
                <a:cs typeface="Trebuchet MS"/>
              </a:rPr>
              <a:t>effective </a:t>
            </a:r>
            <a:r>
              <a:rPr lang="en-US" sz="2600" dirty="0" smtClean="0">
                <a:latin typeface="Trebuchet MS"/>
                <a:cs typeface="Trebuchet MS"/>
              </a:rPr>
              <a:t>in fulfilling </a:t>
            </a:r>
            <a:r>
              <a:rPr lang="en-US" sz="2600" spc="-5" dirty="0" smtClean="0">
                <a:latin typeface="Trebuchet MS"/>
                <a:cs typeface="Trebuchet MS"/>
              </a:rPr>
              <a:t>the  purpose </a:t>
            </a:r>
            <a:r>
              <a:rPr lang="en-US" sz="2600" spc="-10" dirty="0" smtClean="0">
                <a:latin typeface="Trebuchet MS"/>
                <a:cs typeface="Trebuchet MS"/>
              </a:rPr>
              <a:t>of </a:t>
            </a:r>
            <a:r>
              <a:rPr lang="en-US" sz="2600" spc="-5" dirty="0" smtClean="0">
                <a:latin typeface="Trebuchet MS"/>
                <a:cs typeface="Trebuchet MS"/>
              </a:rPr>
              <a:t>the</a:t>
            </a:r>
            <a:r>
              <a:rPr lang="en-US" sz="2600" spc="5" dirty="0" smtClean="0">
                <a:latin typeface="Trebuchet MS"/>
                <a:cs typeface="Trebuchet MS"/>
              </a:rPr>
              <a:t> </a:t>
            </a:r>
            <a:r>
              <a:rPr lang="en-US" sz="2600" spc="-55" dirty="0" smtClean="0">
                <a:latin typeface="Trebuchet MS"/>
                <a:cs typeface="Trebuchet MS"/>
              </a:rPr>
              <a:t>study</a:t>
            </a:r>
            <a:r>
              <a:rPr sz="2600" spc="-55" smtClean="0">
                <a:latin typeface="Trebuchet MS"/>
                <a:cs typeface="Trebuchet MS"/>
              </a:rPr>
              <a:t>.</a:t>
            </a:r>
            <a:endParaRPr sz="2600">
              <a:latin typeface="Trebuchet MS"/>
              <a:cs typeface="Trebuchet MS"/>
            </a:endParaRPr>
          </a:p>
          <a:p>
            <a:pPr marL="287020" marR="24130" indent="-274320">
              <a:lnSpc>
                <a:spcPct val="100000"/>
              </a:lnSpc>
              <a:spcBef>
                <a:spcPts val="600"/>
              </a:spcBef>
              <a:buClr>
                <a:srgbClr val="B03E9A"/>
              </a:buClr>
              <a:buSzPct val="73076"/>
              <a:tabLst>
                <a:tab pos="287655" algn="l"/>
              </a:tabLst>
            </a:pPr>
            <a:r>
              <a:rPr lang="en-US" sz="2600" spc="-15" dirty="0" smtClean="0">
                <a:latin typeface="Trebuchet MS"/>
                <a:cs typeface="Trebuchet MS"/>
              </a:rPr>
              <a:t>5. Practically </a:t>
            </a:r>
            <a:r>
              <a:rPr lang="en-US" sz="2600" dirty="0" smtClean="0">
                <a:latin typeface="Trebuchet MS"/>
                <a:cs typeface="Trebuchet MS"/>
              </a:rPr>
              <a:t>speaking, </a:t>
            </a:r>
            <a:r>
              <a:rPr lang="en-US" sz="2600" spc="-5" dirty="0" smtClean="0">
                <a:latin typeface="Trebuchet MS"/>
                <a:cs typeface="Trebuchet MS"/>
              </a:rPr>
              <a:t>it </a:t>
            </a:r>
            <a:r>
              <a:rPr lang="en-US" sz="2600" dirty="0" smtClean="0">
                <a:latin typeface="Trebuchet MS"/>
                <a:cs typeface="Trebuchet MS"/>
              </a:rPr>
              <a:t>save </a:t>
            </a:r>
            <a:r>
              <a:rPr lang="en-US" sz="2600" b="1" dirty="0" smtClean="0">
                <a:latin typeface="Trebuchet MS"/>
                <a:cs typeface="Trebuchet MS"/>
              </a:rPr>
              <a:t>financial  </a:t>
            </a:r>
            <a:r>
              <a:rPr lang="en-US" sz="2600" b="1" spc="-5" dirty="0" smtClean="0">
                <a:latin typeface="Trebuchet MS"/>
                <a:cs typeface="Trebuchet MS"/>
              </a:rPr>
              <a:t>resources </a:t>
            </a:r>
            <a:r>
              <a:rPr lang="en-US" sz="2600" dirty="0" smtClean="0">
                <a:latin typeface="Trebuchet MS"/>
                <a:cs typeface="Trebuchet MS"/>
              </a:rPr>
              <a:t>because </a:t>
            </a:r>
            <a:r>
              <a:rPr lang="en-US" sz="2600" spc="-5" dirty="0" smtClean="0">
                <a:latin typeface="Trebuchet MS"/>
                <a:cs typeface="Trebuchet MS"/>
              </a:rPr>
              <a:t>if errors are </a:t>
            </a:r>
            <a:r>
              <a:rPr lang="en-US" sz="2600" dirty="0" smtClean="0">
                <a:latin typeface="Trebuchet MS"/>
                <a:cs typeface="Trebuchet MS"/>
              </a:rPr>
              <a:t>found </a:t>
            </a:r>
            <a:r>
              <a:rPr lang="en-US" sz="2600" spc="-5" dirty="0" smtClean="0">
                <a:latin typeface="Trebuchet MS"/>
                <a:cs typeface="Trebuchet MS"/>
              </a:rPr>
              <a:t>in the  questionnaire </a:t>
            </a:r>
            <a:r>
              <a:rPr lang="en-US" sz="2600" dirty="0" smtClean="0">
                <a:latin typeface="Trebuchet MS"/>
                <a:cs typeface="Trebuchet MS"/>
              </a:rPr>
              <a:t>or </a:t>
            </a:r>
            <a:r>
              <a:rPr lang="en-US" sz="2600" spc="-5" dirty="0" smtClean="0">
                <a:latin typeface="Trebuchet MS"/>
                <a:cs typeface="Trebuchet MS"/>
              </a:rPr>
              <a:t>interview early </a:t>
            </a:r>
            <a:r>
              <a:rPr lang="en-US" sz="2600" dirty="0" smtClean="0">
                <a:latin typeface="Trebuchet MS"/>
                <a:cs typeface="Trebuchet MS"/>
              </a:rPr>
              <a:t>on, </a:t>
            </a:r>
            <a:r>
              <a:rPr lang="en-US" sz="2600" spc="-5" dirty="0" smtClean="0">
                <a:latin typeface="Trebuchet MS"/>
                <a:cs typeface="Trebuchet MS"/>
              </a:rPr>
              <a:t>there  would be </a:t>
            </a:r>
            <a:r>
              <a:rPr lang="en-US" sz="2600" dirty="0" smtClean="0">
                <a:latin typeface="Trebuchet MS"/>
                <a:cs typeface="Trebuchet MS"/>
              </a:rPr>
              <a:t>a lesser </a:t>
            </a:r>
            <a:r>
              <a:rPr lang="en-US" sz="2600" spc="-5" dirty="0" smtClean="0">
                <a:latin typeface="Trebuchet MS"/>
                <a:cs typeface="Trebuchet MS"/>
              </a:rPr>
              <a:t>chance of </a:t>
            </a:r>
            <a:r>
              <a:rPr lang="en-US" sz="2600" dirty="0" smtClean="0">
                <a:latin typeface="Trebuchet MS"/>
                <a:cs typeface="Trebuchet MS"/>
              </a:rPr>
              <a:t>unreliable  results or </a:t>
            </a:r>
            <a:r>
              <a:rPr lang="en-US" sz="2600" spc="-5" dirty="0" smtClean="0">
                <a:latin typeface="Trebuchet MS"/>
                <a:cs typeface="Trebuchet MS"/>
              </a:rPr>
              <a:t>worse, </a:t>
            </a:r>
            <a:r>
              <a:rPr lang="en-US" sz="2600" dirty="0" smtClean="0">
                <a:latin typeface="Trebuchet MS"/>
                <a:cs typeface="Trebuchet MS"/>
              </a:rPr>
              <a:t>that </a:t>
            </a:r>
            <a:r>
              <a:rPr lang="en-US" sz="2600" spc="-5" dirty="0" smtClean="0">
                <a:latin typeface="Trebuchet MS"/>
                <a:cs typeface="Trebuchet MS"/>
              </a:rPr>
              <a:t>you would need to  </a:t>
            </a:r>
            <a:r>
              <a:rPr lang="en-US" sz="2600" dirty="0" smtClean="0">
                <a:latin typeface="Trebuchet MS"/>
                <a:cs typeface="Trebuchet MS"/>
              </a:rPr>
              <a:t>start </a:t>
            </a:r>
            <a:r>
              <a:rPr lang="en-US" sz="2600" spc="-5" dirty="0" smtClean="0">
                <a:latin typeface="Trebuchet MS"/>
                <a:cs typeface="Trebuchet MS"/>
              </a:rPr>
              <a:t>over again after conducting the</a:t>
            </a:r>
            <a:r>
              <a:rPr lang="en-US" sz="2600" spc="-60" dirty="0" smtClean="0">
                <a:latin typeface="Trebuchet MS"/>
                <a:cs typeface="Trebuchet MS"/>
              </a:rPr>
              <a:t> </a:t>
            </a:r>
            <a:r>
              <a:rPr lang="en-US" sz="2600" spc="-45" dirty="0" smtClean="0">
                <a:latin typeface="Trebuchet MS"/>
                <a:cs typeface="Trebuchet MS"/>
              </a:rPr>
              <a:t>survey</a:t>
            </a:r>
            <a:r>
              <a:rPr sz="2600" spc="-45" smtClean="0">
                <a:latin typeface="Trebuchet MS"/>
                <a:cs typeface="Trebuchet MS"/>
              </a:rPr>
              <a:t>.</a:t>
            </a:r>
            <a:endParaRPr sz="2600">
              <a:latin typeface="Trebuchet MS"/>
              <a:cs typeface="Trebuchet MS"/>
            </a:endParaRPr>
          </a:p>
          <a:p>
            <a:pPr marL="287020" marR="5080" indent="-274320">
              <a:lnSpc>
                <a:spcPct val="100000"/>
              </a:lnSpc>
              <a:spcBef>
                <a:spcPts val="605"/>
              </a:spcBef>
              <a:buClr>
                <a:srgbClr val="B03E9A"/>
              </a:buClr>
              <a:buSzPct val="73076"/>
              <a:tabLst>
                <a:tab pos="287655" algn="l"/>
              </a:tabLst>
            </a:pPr>
            <a:r>
              <a:rPr lang="en-US" sz="2600" spc="-5" dirty="0" smtClean="0">
                <a:latin typeface="Trebuchet MS"/>
                <a:cs typeface="Trebuchet MS"/>
              </a:rPr>
              <a:t>6. Main </a:t>
            </a:r>
            <a:r>
              <a:rPr lang="en-US" sz="2600" dirty="0" smtClean="0">
                <a:latin typeface="Trebuchet MS"/>
                <a:cs typeface="Trebuchet MS"/>
              </a:rPr>
              <a:t>objective of a </a:t>
            </a:r>
            <a:r>
              <a:rPr lang="en-US" sz="2600" spc="-5" dirty="0" smtClean="0">
                <a:latin typeface="Trebuchet MS"/>
                <a:cs typeface="Trebuchet MS"/>
              </a:rPr>
              <a:t>pilot </a:t>
            </a:r>
            <a:r>
              <a:rPr lang="en-US" sz="2600" dirty="0" smtClean="0">
                <a:latin typeface="Trebuchet MS"/>
                <a:cs typeface="Trebuchet MS"/>
              </a:rPr>
              <a:t>study </a:t>
            </a:r>
            <a:r>
              <a:rPr lang="en-US" sz="2600" spc="-5" dirty="0" smtClean="0">
                <a:latin typeface="Trebuchet MS"/>
                <a:cs typeface="Trebuchet MS"/>
              </a:rPr>
              <a:t>is to  determine whether </a:t>
            </a:r>
            <a:r>
              <a:rPr lang="en-US" sz="2600" dirty="0" smtClean="0">
                <a:latin typeface="Trebuchet MS"/>
                <a:cs typeface="Trebuchet MS"/>
              </a:rPr>
              <a:t>conducting a </a:t>
            </a:r>
            <a:r>
              <a:rPr lang="en-US" sz="2600" b="1" dirty="0" smtClean="0">
                <a:latin typeface="Trebuchet MS"/>
                <a:cs typeface="Trebuchet MS"/>
              </a:rPr>
              <a:t>large-scale  </a:t>
            </a:r>
            <a:r>
              <a:rPr lang="en-US" sz="2600" b="1" spc="-5" dirty="0" smtClean="0">
                <a:latin typeface="Trebuchet MS"/>
                <a:cs typeface="Trebuchet MS"/>
              </a:rPr>
              <a:t>survey </a:t>
            </a:r>
            <a:r>
              <a:rPr lang="en-US" sz="2600" spc="-5" dirty="0" smtClean="0">
                <a:latin typeface="Trebuchet MS"/>
                <a:cs typeface="Trebuchet MS"/>
              </a:rPr>
              <a:t>is worth the</a:t>
            </a:r>
            <a:r>
              <a:rPr lang="en-US" sz="2600" spc="20" dirty="0" smtClean="0">
                <a:latin typeface="Trebuchet MS"/>
                <a:cs typeface="Trebuchet MS"/>
              </a:rPr>
              <a:t> </a:t>
            </a:r>
            <a:r>
              <a:rPr lang="en-US" sz="2600" spc="-5" dirty="0" smtClean="0">
                <a:latin typeface="Trebuchet MS"/>
                <a:cs typeface="Trebuchet MS"/>
              </a:rPr>
              <a:t>effort.</a:t>
            </a:r>
          </a:p>
          <a:p>
            <a:pPr marL="287020" indent="-274320">
              <a:lnSpc>
                <a:spcPct val="100000"/>
              </a:lnSpc>
              <a:spcBef>
                <a:spcPts val="600"/>
              </a:spcBef>
              <a:buClr>
                <a:srgbClr val="B03E9A"/>
              </a:buClr>
              <a:buSzPct val="73076"/>
              <a:tabLst>
                <a:tab pos="287655" algn="l"/>
              </a:tabLst>
            </a:pPr>
            <a:endParaRPr sz="2600">
              <a:latin typeface="Trebuchet MS"/>
              <a:cs typeface="Trebuchet M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102385" y="779144"/>
            <a:ext cx="1901545" cy="363474"/>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1101496" y="1056513"/>
            <a:ext cx="86702" cy="86995"/>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1894332" y="832738"/>
            <a:ext cx="176402" cy="250316"/>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2483611" y="785241"/>
            <a:ext cx="256540" cy="351790"/>
          </a:xfrm>
          <a:custGeom>
            <a:avLst/>
            <a:gdLst/>
            <a:ahLst/>
            <a:cxnLst/>
            <a:rect l="l" t="t" r="r" b="b"/>
            <a:pathLst>
              <a:path w="256539" h="351790">
                <a:moveTo>
                  <a:pt x="0" y="0"/>
                </a:moveTo>
                <a:lnTo>
                  <a:pt x="61340" y="0"/>
                </a:lnTo>
                <a:lnTo>
                  <a:pt x="61340" y="234187"/>
                </a:lnTo>
                <a:lnTo>
                  <a:pt x="62390" y="247451"/>
                </a:lnTo>
                <a:lnTo>
                  <a:pt x="87516" y="287174"/>
                </a:lnTo>
                <a:lnTo>
                  <a:pt x="124968" y="296925"/>
                </a:lnTo>
                <a:lnTo>
                  <a:pt x="140708" y="295856"/>
                </a:lnTo>
                <a:lnTo>
                  <a:pt x="176783" y="279908"/>
                </a:lnTo>
                <a:lnTo>
                  <a:pt x="195325" y="233045"/>
                </a:lnTo>
                <a:lnTo>
                  <a:pt x="195325" y="0"/>
                </a:lnTo>
                <a:lnTo>
                  <a:pt x="256539" y="0"/>
                </a:lnTo>
                <a:lnTo>
                  <a:pt x="256539" y="237744"/>
                </a:lnTo>
                <a:lnTo>
                  <a:pt x="254321" y="262963"/>
                </a:lnTo>
                <a:lnTo>
                  <a:pt x="236501" y="304734"/>
                </a:lnTo>
                <a:lnTo>
                  <a:pt x="201467" y="334478"/>
                </a:lnTo>
                <a:lnTo>
                  <a:pt x="153791" y="349527"/>
                </a:lnTo>
                <a:lnTo>
                  <a:pt x="125475" y="351409"/>
                </a:lnTo>
                <a:lnTo>
                  <a:pt x="97093" y="349573"/>
                </a:lnTo>
                <a:lnTo>
                  <a:pt x="50663" y="334853"/>
                </a:lnTo>
                <a:lnTo>
                  <a:pt x="18323" y="305605"/>
                </a:lnTo>
                <a:lnTo>
                  <a:pt x="2028" y="263401"/>
                </a:lnTo>
                <a:lnTo>
                  <a:pt x="0" y="237489"/>
                </a:lnTo>
                <a:lnTo>
                  <a:pt x="0" y="0"/>
                </a:lnTo>
                <a:close/>
              </a:path>
            </a:pathLst>
          </a:custGeom>
          <a:ln w="3175">
            <a:solidFill>
              <a:srgbClr val="58134A"/>
            </a:solidFill>
          </a:ln>
        </p:spPr>
        <p:txBody>
          <a:bodyPr wrap="square" lIns="0" tIns="0" rIns="0" bIns="0" rtlCol="0"/>
          <a:lstStyle/>
          <a:p>
            <a:endParaRPr/>
          </a:p>
        </p:txBody>
      </p:sp>
      <p:sp>
        <p:nvSpPr>
          <p:cNvPr id="8" name="object 8"/>
          <p:cNvSpPr/>
          <p:nvPr/>
        </p:nvSpPr>
        <p:spPr>
          <a:xfrm>
            <a:off x="1566163" y="785241"/>
            <a:ext cx="227965" cy="346075"/>
          </a:xfrm>
          <a:custGeom>
            <a:avLst/>
            <a:gdLst/>
            <a:ahLst/>
            <a:cxnLst/>
            <a:rect l="l" t="t" r="r" b="b"/>
            <a:pathLst>
              <a:path w="227964" h="346075">
                <a:moveTo>
                  <a:pt x="0" y="0"/>
                </a:moveTo>
                <a:lnTo>
                  <a:pt x="227584" y="0"/>
                </a:lnTo>
                <a:lnTo>
                  <a:pt x="227584" y="54483"/>
                </a:lnTo>
                <a:lnTo>
                  <a:pt x="61341" y="54483"/>
                </a:lnTo>
                <a:lnTo>
                  <a:pt x="61341" y="135382"/>
                </a:lnTo>
                <a:lnTo>
                  <a:pt x="182753" y="135382"/>
                </a:lnTo>
                <a:lnTo>
                  <a:pt x="182753" y="187579"/>
                </a:lnTo>
                <a:lnTo>
                  <a:pt x="61341" y="187579"/>
                </a:lnTo>
                <a:lnTo>
                  <a:pt x="61341" y="345567"/>
                </a:lnTo>
                <a:lnTo>
                  <a:pt x="0" y="345567"/>
                </a:lnTo>
                <a:lnTo>
                  <a:pt x="0" y="0"/>
                </a:lnTo>
                <a:close/>
              </a:path>
            </a:pathLst>
          </a:custGeom>
          <a:ln w="3175">
            <a:solidFill>
              <a:srgbClr val="58134A"/>
            </a:solidFill>
          </a:ln>
        </p:spPr>
        <p:txBody>
          <a:bodyPr wrap="square" lIns="0" tIns="0" rIns="0" bIns="0" rtlCol="0"/>
          <a:lstStyle/>
          <a:p>
            <a:endParaRPr/>
          </a:p>
        </p:txBody>
      </p:sp>
      <p:sp>
        <p:nvSpPr>
          <p:cNvPr id="9" name="object 9"/>
          <p:cNvSpPr/>
          <p:nvPr/>
        </p:nvSpPr>
        <p:spPr>
          <a:xfrm>
            <a:off x="2794761" y="779272"/>
            <a:ext cx="209550" cy="357505"/>
          </a:xfrm>
          <a:custGeom>
            <a:avLst/>
            <a:gdLst/>
            <a:ahLst/>
            <a:cxnLst/>
            <a:rect l="l" t="t" r="r" b="b"/>
            <a:pathLst>
              <a:path w="209550" h="357505">
                <a:moveTo>
                  <a:pt x="105410" y="0"/>
                </a:moveTo>
                <a:lnTo>
                  <a:pt x="133342" y="1404"/>
                </a:lnTo>
                <a:lnTo>
                  <a:pt x="157321" y="5619"/>
                </a:lnTo>
                <a:lnTo>
                  <a:pt x="177347" y="12644"/>
                </a:lnTo>
                <a:lnTo>
                  <a:pt x="193420" y="22478"/>
                </a:lnTo>
                <a:lnTo>
                  <a:pt x="174751" y="75311"/>
                </a:lnTo>
                <a:lnTo>
                  <a:pt x="158345" y="65216"/>
                </a:lnTo>
                <a:lnTo>
                  <a:pt x="141509" y="57991"/>
                </a:lnTo>
                <a:lnTo>
                  <a:pt x="124245" y="53647"/>
                </a:lnTo>
                <a:lnTo>
                  <a:pt x="106552" y="52197"/>
                </a:lnTo>
                <a:lnTo>
                  <a:pt x="96555" y="52889"/>
                </a:lnTo>
                <a:lnTo>
                  <a:pt x="64912" y="76263"/>
                </a:lnTo>
                <a:lnTo>
                  <a:pt x="61975" y="92582"/>
                </a:lnTo>
                <a:lnTo>
                  <a:pt x="66093" y="107584"/>
                </a:lnTo>
                <a:lnTo>
                  <a:pt x="78438" y="122872"/>
                </a:lnTo>
                <a:lnTo>
                  <a:pt x="98998" y="138445"/>
                </a:lnTo>
                <a:lnTo>
                  <a:pt x="127762" y="154304"/>
                </a:lnTo>
                <a:lnTo>
                  <a:pt x="143902" y="162615"/>
                </a:lnTo>
                <a:lnTo>
                  <a:pt x="157638" y="170592"/>
                </a:lnTo>
                <a:lnTo>
                  <a:pt x="191341" y="201041"/>
                </a:lnTo>
                <a:lnTo>
                  <a:pt x="207168" y="238934"/>
                </a:lnTo>
                <a:lnTo>
                  <a:pt x="209169" y="261238"/>
                </a:lnTo>
                <a:lnTo>
                  <a:pt x="207097" y="281267"/>
                </a:lnTo>
                <a:lnTo>
                  <a:pt x="190523" y="315799"/>
                </a:lnTo>
                <a:lnTo>
                  <a:pt x="158043" y="342161"/>
                </a:lnTo>
                <a:lnTo>
                  <a:pt x="113657" y="355687"/>
                </a:lnTo>
                <a:lnTo>
                  <a:pt x="87249" y="357377"/>
                </a:lnTo>
                <a:lnTo>
                  <a:pt x="63650" y="355828"/>
                </a:lnTo>
                <a:lnTo>
                  <a:pt x="41243" y="351170"/>
                </a:lnTo>
                <a:lnTo>
                  <a:pt x="20026" y="343394"/>
                </a:lnTo>
                <a:lnTo>
                  <a:pt x="0" y="332486"/>
                </a:lnTo>
                <a:lnTo>
                  <a:pt x="22606" y="277494"/>
                </a:lnTo>
                <a:lnTo>
                  <a:pt x="40707" y="288643"/>
                </a:lnTo>
                <a:lnTo>
                  <a:pt x="58642" y="296576"/>
                </a:lnTo>
                <a:lnTo>
                  <a:pt x="76434" y="301319"/>
                </a:lnTo>
                <a:lnTo>
                  <a:pt x="94106" y="302894"/>
                </a:lnTo>
                <a:lnTo>
                  <a:pt x="117703" y="300537"/>
                </a:lnTo>
                <a:lnTo>
                  <a:pt x="134572" y="293465"/>
                </a:lnTo>
                <a:lnTo>
                  <a:pt x="144702" y="281678"/>
                </a:lnTo>
                <a:lnTo>
                  <a:pt x="148081" y="265175"/>
                </a:lnTo>
                <a:lnTo>
                  <a:pt x="147294" y="256434"/>
                </a:lnTo>
                <a:lnTo>
                  <a:pt x="127309" y="223206"/>
                </a:lnTo>
                <a:lnTo>
                  <a:pt x="82804" y="195452"/>
                </a:lnTo>
                <a:lnTo>
                  <a:pt x="64591" y="185975"/>
                </a:lnTo>
                <a:lnTo>
                  <a:pt x="49593" y="177355"/>
                </a:lnTo>
                <a:lnTo>
                  <a:pt x="17113" y="148637"/>
                </a:lnTo>
                <a:lnTo>
                  <a:pt x="1109" y="103489"/>
                </a:lnTo>
                <a:lnTo>
                  <a:pt x="635" y="92963"/>
                </a:lnTo>
                <a:lnTo>
                  <a:pt x="2468" y="73796"/>
                </a:lnTo>
                <a:lnTo>
                  <a:pt x="29971" y="26415"/>
                </a:lnTo>
                <a:lnTo>
                  <a:pt x="63547" y="6635"/>
                </a:lnTo>
                <a:lnTo>
                  <a:pt x="83425" y="1662"/>
                </a:lnTo>
                <a:lnTo>
                  <a:pt x="105410"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2171445" y="779272"/>
            <a:ext cx="262890" cy="357505"/>
          </a:xfrm>
          <a:custGeom>
            <a:avLst/>
            <a:gdLst/>
            <a:ahLst/>
            <a:cxnLst/>
            <a:rect l="l" t="t" r="r" b="b"/>
            <a:pathLst>
              <a:path w="262889" h="357505">
                <a:moveTo>
                  <a:pt x="158242" y="0"/>
                </a:moveTo>
                <a:lnTo>
                  <a:pt x="186461" y="1524"/>
                </a:lnTo>
                <a:lnTo>
                  <a:pt x="211693" y="6096"/>
                </a:lnTo>
                <a:lnTo>
                  <a:pt x="233947" y="13715"/>
                </a:lnTo>
                <a:lnTo>
                  <a:pt x="253237" y="24383"/>
                </a:lnTo>
                <a:lnTo>
                  <a:pt x="228092" y="75056"/>
                </a:lnTo>
                <a:lnTo>
                  <a:pt x="216255" y="66075"/>
                </a:lnTo>
                <a:lnTo>
                  <a:pt x="201310" y="59689"/>
                </a:lnTo>
                <a:lnTo>
                  <a:pt x="183247" y="55876"/>
                </a:lnTo>
                <a:lnTo>
                  <a:pt x="162052" y="54610"/>
                </a:lnTo>
                <a:lnTo>
                  <a:pt x="141406" y="56872"/>
                </a:lnTo>
                <a:lnTo>
                  <a:pt x="105973" y="74969"/>
                </a:lnTo>
                <a:lnTo>
                  <a:pt x="79164" y="110095"/>
                </a:lnTo>
                <a:lnTo>
                  <a:pt x="65361" y="155866"/>
                </a:lnTo>
                <a:lnTo>
                  <a:pt x="63627" y="182372"/>
                </a:lnTo>
                <a:lnTo>
                  <a:pt x="65224" y="208661"/>
                </a:lnTo>
                <a:lnTo>
                  <a:pt x="78039" y="252666"/>
                </a:lnTo>
                <a:lnTo>
                  <a:pt x="103116" y="284624"/>
                </a:lnTo>
                <a:lnTo>
                  <a:pt x="157480" y="302894"/>
                </a:lnTo>
                <a:lnTo>
                  <a:pt x="180605" y="300724"/>
                </a:lnTo>
                <a:lnTo>
                  <a:pt x="201040" y="294195"/>
                </a:lnTo>
                <a:lnTo>
                  <a:pt x="218809" y="283285"/>
                </a:lnTo>
                <a:lnTo>
                  <a:pt x="233934" y="267969"/>
                </a:lnTo>
                <a:lnTo>
                  <a:pt x="262509" y="317626"/>
                </a:lnTo>
                <a:lnTo>
                  <a:pt x="241555" y="335035"/>
                </a:lnTo>
                <a:lnTo>
                  <a:pt x="216233" y="347456"/>
                </a:lnTo>
                <a:lnTo>
                  <a:pt x="186553" y="354899"/>
                </a:lnTo>
                <a:lnTo>
                  <a:pt x="152527" y="357377"/>
                </a:lnTo>
                <a:lnTo>
                  <a:pt x="118354" y="354401"/>
                </a:lnTo>
                <a:lnTo>
                  <a:pt x="62104" y="330588"/>
                </a:lnTo>
                <a:lnTo>
                  <a:pt x="22502" y="283773"/>
                </a:lnTo>
                <a:lnTo>
                  <a:pt x="2500" y="218813"/>
                </a:lnTo>
                <a:lnTo>
                  <a:pt x="0" y="179831"/>
                </a:lnTo>
                <a:lnTo>
                  <a:pt x="2766" y="143037"/>
                </a:lnTo>
                <a:lnTo>
                  <a:pt x="24967" y="78926"/>
                </a:lnTo>
                <a:lnTo>
                  <a:pt x="68212" y="29039"/>
                </a:lnTo>
                <a:lnTo>
                  <a:pt x="125120" y="3234"/>
                </a:lnTo>
                <a:lnTo>
                  <a:pt x="158242"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1831594" y="779144"/>
            <a:ext cx="302260" cy="357505"/>
          </a:xfrm>
          <a:custGeom>
            <a:avLst/>
            <a:gdLst/>
            <a:ahLst/>
            <a:cxnLst/>
            <a:rect l="l" t="t" r="r" b="b"/>
            <a:pathLst>
              <a:path w="302260" h="357505">
                <a:moveTo>
                  <a:pt x="148589" y="0"/>
                </a:moveTo>
                <a:lnTo>
                  <a:pt x="214312" y="11541"/>
                </a:lnTo>
                <a:lnTo>
                  <a:pt x="262508" y="46227"/>
                </a:lnTo>
                <a:lnTo>
                  <a:pt x="292052" y="101726"/>
                </a:lnTo>
                <a:lnTo>
                  <a:pt x="301879" y="175894"/>
                </a:lnTo>
                <a:lnTo>
                  <a:pt x="299307" y="215542"/>
                </a:lnTo>
                <a:lnTo>
                  <a:pt x="278733" y="281836"/>
                </a:lnTo>
                <a:lnTo>
                  <a:pt x="237992" y="329965"/>
                </a:lnTo>
                <a:lnTo>
                  <a:pt x="179560" y="354453"/>
                </a:lnTo>
                <a:lnTo>
                  <a:pt x="143891" y="357504"/>
                </a:lnTo>
                <a:lnTo>
                  <a:pt x="111075" y="354478"/>
                </a:lnTo>
                <a:lnTo>
                  <a:pt x="57683" y="330233"/>
                </a:lnTo>
                <a:lnTo>
                  <a:pt x="20841" y="282461"/>
                </a:lnTo>
                <a:lnTo>
                  <a:pt x="2311" y="215925"/>
                </a:lnTo>
                <a:lnTo>
                  <a:pt x="0" y="175894"/>
                </a:lnTo>
                <a:lnTo>
                  <a:pt x="2524" y="140440"/>
                </a:lnTo>
                <a:lnTo>
                  <a:pt x="22717" y="78007"/>
                </a:lnTo>
                <a:lnTo>
                  <a:pt x="62347" y="28717"/>
                </a:lnTo>
                <a:lnTo>
                  <a:pt x="116413" y="3190"/>
                </a:lnTo>
                <a:lnTo>
                  <a:pt x="148589"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3184905" y="779144"/>
            <a:ext cx="4355973" cy="357504"/>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4549647" y="836422"/>
            <a:ext cx="106933" cy="115315"/>
          </a:xfrm>
          <a:prstGeom prst="rect">
            <a:avLst/>
          </a:prstGeom>
          <a:blipFill>
            <a:blip r:embed="rId6" cstate="print"/>
            <a:stretch>
              <a:fillRect/>
            </a:stretch>
          </a:blipFill>
        </p:spPr>
        <p:txBody>
          <a:bodyPr wrap="square" lIns="0" tIns="0" rIns="0" bIns="0" rtlCol="0"/>
          <a:lstStyle/>
          <a:p>
            <a:endParaRPr/>
          </a:p>
        </p:txBody>
      </p:sp>
      <p:sp>
        <p:nvSpPr>
          <p:cNvPr id="14" name="object 14"/>
          <p:cNvSpPr/>
          <p:nvPr/>
        </p:nvSpPr>
        <p:spPr>
          <a:xfrm>
            <a:off x="5996685" y="836294"/>
            <a:ext cx="101853" cy="100583"/>
          </a:xfrm>
          <a:prstGeom prst="rect">
            <a:avLst/>
          </a:prstGeom>
          <a:blipFill>
            <a:blip r:embed="rId7" cstate="print"/>
            <a:stretch>
              <a:fillRect/>
            </a:stretch>
          </a:blipFill>
        </p:spPr>
        <p:txBody>
          <a:bodyPr wrap="square" lIns="0" tIns="0" rIns="0" bIns="0" rtlCol="0"/>
          <a:lstStyle/>
          <a:p>
            <a:endParaRPr/>
          </a:p>
        </p:txBody>
      </p:sp>
      <p:sp>
        <p:nvSpPr>
          <p:cNvPr id="15" name="object 15"/>
          <p:cNvSpPr/>
          <p:nvPr/>
        </p:nvSpPr>
        <p:spPr>
          <a:xfrm>
            <a:off x="3588765" y="836294"/>
            <a:ext cx="101853" cy="100583"/>
          </a:xfrm>
          <a:prstGeom prst="rect">
            <a:avLst/>
          </a:prstGeom>
          <a:blipFill>
            <a:blip r:embed="rId8" cstate="print"/>
            <a:stretch>
              <a:fillRect/>
            </a:stretch>
          </a:blipFill>
        </p:spPr>
        <p:txBody>
          <a:bodyPr wrap="square" lIns="0" tIns="0" rIns="0" bIns="0" rtlCol="0"/>
          <a:lstStyle/>
          <a:p>
            <a:endParaRPr/>
          </a:p>
        </p:txBody>
      </p:sp>
      <p:sp>
        <p:nvSpPr>
          <p:cNvPr id="16" name="object 16"/>
          <p:cNvSpPr/>
          <p:nvPr/>
        </p:nvSpPr>
        <p:spPr>
          <a:xfrm>
            <a:off x="3867911" y="832738"/>
            <a:ext cx="176402" cy="250316"/>
          </a:xfrm>
          <a:prstGeom prst="rect">
            <a:avLst/>
          </a:prstGeom>
          <a:blipFill>
            <a:blip r:embed="rId4" cstate="print"/>
            <a:stretch>
              <a:fillRect/>
            </a:stretch>
          </a:blipFill>
        </p:spPr>
        <p:txBody>
          <a:bodyPr wrap="square" lIns="0" tIns="0" rIns="0" bIns="0" rtlCol="0"/>
          <a:lstStyle/>
          <a:p>
            <a:endParaRPr/>
          </a:p>
        </p:txBody>
      </p:sp>
      <p:sp>
        <p:nvSpPr>
          <p:cNvPr id="17" name="object 17"/>
          <p:cNvSpPr/>
          <p:nvPr/>
        </p:nvSpPr>
        <p:spPr>
          <a:xfrm>
            <a:off x="6887209" y="785241"/>
            <a:ext cx="424815" cy="350520"/>
          </a:xfrm>
          <a:custGeom>
            <a:avLst/>
            <a:gdLst/>
            <a:ahLst/>
            <a:cxnLst/>
            <a:rect l="l" t="t" r="r" b="b"/>
            <a:pathLst>
              <a:path w="424815" h="350519">
                <a:moveTo>
                  <a:pt x="0" y="0"/>
                </a:moveTo>
                <a:lnTo>
                  <a:pt x="64008" y="0"/>
                </a:lnTo>
                <a:lnTo>
                  <a:pt x="128778" y="208534"/>
                </a:lnTo>
                <a:lnTo>
                  <a:pt x="198882" y="0"/>
                </a:lnTo>
                <a:lnTo>
                  <a:pt x="225806" y="0"/>
                </a:lnTo>
                <a:lnTo>
                  <a:pt x="296037" y="208534"/>
                </a:lnTo>
                <a:lnTo>
                  <a:pt x="360680" y="0"/>
                </a:lnTo>
                <a:lnTo>
                  <a:pt x="424688" y="0"/>
                </a:lnTo>
                <a:lnTo>
                  <a:pt x="312800" y="350266"/>
                </a:lnTo>
                <a:lnTo>
                  <a:pt x="287528" y="350266"/>
                </a:lnTo>
                <a:lnTo>
                  <a:pt x="212090" y="132334"/>
                </a:lnTo>
                <a:lnTo>
                  <a:pt x="138684" y="350266"/>
                </a:lnTo>
                <a:lnTo>
                  <a:pt x="113538" y="350266"/>
                </a:lnTo>
                <a:lnTo>
                  <a:pt x="0"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6647180" y="785241"/>
            <a:ext cx="220979" cy="346075"/>
          </a:xfrm>
          <a:custGeom>
            <a:avLst/>
            <a:gdLst/>
            <a:ahLst/>
            <a:cxnLst/>
            <a:rect l="l" t="t" r="r" b="b"/>
            <a:pathLst>
              <a:path w="220979" h="346075">
                <a:moveTo>
                  <a:pt x="0" y="0"/>
                </a:moveTo>
                <a:lnTo>
                  <a:pt x="220472" y="0"/>
                </a:lnTo>
                <a:lnTo>
                  <a:pt x="220472" y="54483"/>
                </a:lnTo>
                <a:lnTo>
                  <a:pt x="61341" y="54483"/>
                </a:lnTo>
                <a:lnTo>
                  <a:pt x="61341" y="135382"/>
                </a:lnTo>
                <a:lnTo>
                  <a:pt x="175514" y="135382"/>
                </a:lnTo>
                <a:lnTo>
                  <a:pt x="175514" y="187579"/>
                </a:lnTo>
                <a:lnTo>
                  <a:pt x="61341" y="187579"/>
                </a:lnTo>
                <a:lnTo>
                  <a:pt x="61341" y="291084"/>
                </a:lnTo>
                <a:lnTo>
                  <a:pt x="217931" y="291084"/>
                </a:lnTo>
                <a:lnTo>
                  <a:pt x="217931" y="345567"/>
                </a:lnTo>
                <a:lnTo>
                  <a:pt x="0" y="345567"/>
                </a:lnTo>
                <a:lnTo>
                  <a:pt x="0"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6514210" y="785241"/>
            <a:ext cx="61594" cy="346075"/>
          </a:xfrm>
          <a:custGeom>
            <a:avLst/>
            <a:gdLst/>
            <a:ahLst/>
            <a:cxnLst/>
            <a:rect l="l" t="t" r="r" b="b"/>
            <a:pathLst>
              <a:path w="61595" h="346075">
                <a:moveTo>
                  <a:pt x="0" y="0"/>
                </a:moveTo>
                <a:lnTo>
                  <a:pt x="61341" y="0"/>
                </a:lnTo>
                <a:lnTo>
                  <a:pt x="61341" y="345567"/>
                </a:lnTo>
                <a:lnTo>
                  <a:pt x="0" y="345567"/>
                </a:lnTo>
                <a:lnTo>
                  <a:pt x="0"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6178550" y="785241"/>
            <a:ext cx="298450" cy="350520"/>
          </a:xfrm>
          <a:custGeom>
            <a:avLst/>
            <a:gdLst/>
            <a:ahLst/>
            <a:cxnLst/>
            <a:rect l="l" t="t" r="r" b="b"/>
            <a:pathLst>
              <a:path w="298450" h="350519">
                <a:moveTo>
                  <a:pt x="0" y="0"/>
                </a:moveTo>
                <a:lnTo>
                  <a:pt x="67563" y="0"/>
                </a:lnTo>
                <a:lnTo>
                  <a:pt x="147447" y="233553"/>
                </a:lnTo>
                <a:lnTo>
                  <a:pt x="231901" y="0"/>
                </a:lnTo>
                <a:lnTo>
                  <a:pt x="297941" y="0"/>
                </a:lnTo>
                <a:lnTo>
                  <a:pt x="163067" y="350266"/>
                </a:lnTo>
                <a:lnTo>
                  <a:pt x="129286" y="350266"/>
                </a:lnTo>
                <a:lnTo>
                  <a:pt x="0"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5659628" y="785241"/>
            <a:ext cx="220979" cy="346075"/>
          </a:xfrm>
          <a:custGeom>
            <a:avLst/>
            <a:gdLst/>
            <a:ahLst/>
            <a:cxnLst/>
            <a:rect l="l" t="t" r="r" b="b"/>
            <a:pathLst>
              <a:path w="220979" h="346075">
                <a:moveTo>
                  <a:pt x="0" y="0"/>
                </a:moveTo>
                <a:lnTo>
                  <a:pt x="220472" y="0"/>
                </a:lnTo>
                <a:lnTo>
                  <a:pt x="220472" y="54483"/>
                </a:lnTo>
                <a:lnTo>
                  <a:pt x="61341" y="54483"/>
                </a:lnTo>
                <a:lnTo>
                  <a:pt x="61341" y="135382"/>
                </a:lnTo>
                <a:lnTo>
                  <a:pt x="175513" y="135382"/>
                </a:lnTo>
                <a:lnTo>
                  <a:pt x="175513" y="187579"/>
                </a:lnTo>
                <a:lnTo>
                  <a:pt x="61341" y="187579"/>
                </a:lnTo>
                <a:lnTo>
                  <a:pt x="61341" y="291084"/>
                </a:lnTo>
                <a:lnTo>
                  <a:pt x="217932" y="291084"/>
                </a:lnTo>
                <a:lnTo>
                  <a:pt x="217932" y="345567"/>
                </a:lnTo>
                <a:lnTo>
                  <a:pt x="0" y="345567"/>
                </a:lnTo>
                <a:lnTo>
                  <a:pt x="0"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5333238" y="785241"/>
            <a:ext cx="286385" cy="346075"/>
          </a:xfrm>
          <a:custGeom>
            <a:avLst/>
            <a:gdLst/>
            <a:ahLst/>
            <a:cxnLst/>
            <a:rect l="l" t="t" r="r" b="b"/>
            <a:pathLst>
              <a:path w="286385" h="346075">
                <a:moveTo>
                  <a:pt x="0" y="0"/>
                </a:moveTo>
                <a:lnTo>
                  <a:pt x="286131" y="0"/>
                </a:lnTo>
                <a:lnTo>
                  <a:pt x="286131" y="54483"/>
                </a:lnTo>
                <a:lnTo>
                  <a:pt x="171323" y="54483"/>
                </a:lnTo>
                <a:lnTo>
                  <a:pt x="171323" y="345567"/>
                </a:lnTo>
                <a:lnTo>
                  <a:pt x="109982" y="345567"/>
                </a:lnTo>
                <a:lnTo>
                  <a:pt x="109982" y="54483"/>
                </a:lnTo>
                <a:lnTo>
                  <a:pt x="0" y="54483"/>
                </a:lnTo>
                <a:lnTo>
                  <a:pt x="0"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5040884" y="785241"/>
            <a:ext cx="252095" cy="350520"/>
          </a:xfrm>
          <a:custGeom>
            <a:avLst/>
            <a:gdLst/>
            <a:ahLst/>
            <a:cxnLst/>
            <a:rect l="l" t="t" r="r" b="b"/>
            <a:pathLst>
              <a:path w="252095" h="350519">
                <a:moveTo>
                  <a:pt x="0" y="0"/>
                </a:moveTo>
                <a:lnTo>
                  <a:pt x="29463" y="0"/>
                </a:lnTo>
                <a:lnTo>
                  <a:pt x="192658" y="208534"/>
                </a:lnTo>
                <a:lnTo>
                  <a:pt x="192658" y="0"/>
                </a:lnTo>
                <a:lnTo>
                  <a:pt x="251587" y="0"/>
                </a:lnTo>
                <a:lnTo>
                  <a:pt x="251587" y="350266"/>
                </a:lnTo>
                <a:lnTo>
                  <a:pt x="226694" y="350266"/>
                </a:lnTo>
                <a:lnTo>
                  <a:pt x="58927" y="131572"/>
                </a:lnTo>
                <a:lnTo>
                  <a:pt x="58927" y="345821"/>
                </a:lnTo>
                <a:lnTo>
                  <a:pt x="0" y="345821"/>
                </a:lnTo>
                <a:lnTo>
                  <a:pt x="0"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4907915" y="785241"/>
            <a:ext cx="61594" cy="346075"/>
          </a:xfrm>
          <a:custGeom>
            <a:avLst/>
            <a:gdLst/>
            <a:ahLst/>
            <a:cxnLst/>
            <a:rect l="l" t="t" r="r" b="b"/>
            <a:pathLst>
              <a:path w="61595" h="346075">
                <a:moveTo>
                  <a:pt x="0" y="0"/>
                </a:moveTo>
                <a:lnTo>
                  <a:pt x="61340" y="0"/>
                </a:lnTo>
                <a:lnTo>
                  <a:pt x="61340" y="345567"/>
                </a:lnTo>
                <a:lnTo>
                  <a:pt x="0" y="345567"/>
                </a:lnTo>
                <a:lnTo>
                  <a:pt x="0"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4161535" y="785241"/>
            <a:ext cx="256540" cy="351790"/>
          </a:xfrm>
          <a:custGeom>
            <a:avLst/>
            <a:gdLst/>
            <a:ahLst/>
            <a:cxnLst/>
            <a:rect l="l" t="t" r="r" b="b"/>
            <a:pathLst>
              <a:path w="256539" h="351790">
                <a:moveTo>
                  <a:pt x="0" y="0"/>
                </a:moveTo>
                <a:lnTo>
                  <a:pt x="61340" y="0"/>
                </a:lnTo>
                <a:lnTo>
                  <a:pt x="61340" y="234187"/>
                </a:lnTo>
                <a:lnTo>
                  <a:pt x="62390" y="247451"/>
                </a:lnTo>
                <a:lnTo>
                  <a:pt x="87516" y="287174"/>
                </a:lnTo>
                <a:lnTo>
                  <a:pt x="124967" y="296925"/>
                </a:lnTo>
                <a:lnTo>
                  <a:pt x="140708" y="295856"/>
                </a:lnTo>
                <a:lnTo>
                  <a:pt x="176784" y="279908"/>
                </a:lnTo>
                <a:lnTo>
                  <a:pt x="195325" y="233045"/>
                </a:lnTo>
                <a:lnTo>
                  <a:pt x="195325" y="0"/>
                </a:lnTo>
                <a:lnTo>
                  <a:pt x="256539" y="0"/>
                </a:lnTo>
                <a:lnTo>
                  <a:pt x="256539" y="237744"/>
                </a:lnTo>
                <a:lnTo>
                  <a:pt x="254321" y="262963"/>
                </a:lnTo>
                <a:lnTo>
                  <a:pt x="236501" y="304734"/>
                </a:lnTo>
                <a:lnTo>
                  <a:pt x="201467" y="334478"/>
                </a:lnTo>
                <a:lnTo>
                  <a:pt x="153791" y="349527"/>
                </a:lnTo>
                <a:lnTo>
                  <a:pt x="125475" y="351409"/>
                </a:lnTo>
                <a:lnTo>
                  <a:pt x="97093" y="349573"/>
                </a:lnTo>
                <a:lnTo>
                  <a:pt x="50663" y="334853"/>
                </a:lnTo>
                <a:lnTo>
                  <a:pt x="18323" y="305605"/>
                </a:lnTo>
                <a:lnTo>
                  <a:pt x="2028" y="263401"/>
                </a:lnTo>
                <a:lnTo>
                  <a:pt x="0" y="237489"/>
                </a:lnTo>
                <a:lnTo>
                  <a:pt x="0"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4489196" y="782827"/>
            <a:ext cx="229235" cy="347980"/>
          </a:xfrm>
          <a:custGeom>
            <a:avLst/>
            <a:gdLst/>
            <a:ahLst/>
            <a:cxnLst/>
            <a:rect l="l" t="t" r="r" b="b"/>
            <a:pathLst>
              <a:path w="229235" h="347980">
                <a:moveTo>
                  <a:pt x="71627" y="0"/>
                </a:moveTo>
                <a:lnTo>
                  <a:pt x="109825" y="1571"/>
                </a:lnTo>
                <a:lnTo>
                  <a:pt x="169693" y="14144"/>
                </a:lnTo>
                <a:lnTo>
                  <a:pt x="207964" y="39481"/>
                </a:lnTo>
                <a:lnTo>
                  <a:pt x="226875" y="78724"/>
                </a:lnTo>
                <a:lnTo>
                  <a:pt x="229234" y="103632"/>
                </a:lnTo>
                <a:lnTo>
                  <a:pt x="223627" y="146425"/>
                </a:lnTo>
                <a:lnTo>
                  <a:pt x="206809" y="179710"/>
                </a:lnTo>
                <a:lnTo>
                  <a:pt x="178787" y="203484"/>
                </a:lnTo>
                <a:lnTo>
                  <a:pt x="139566" y="217749"/>
                </a:lnTo>
                <a:lnTo>
                  <a:pt x="89153" y="222504"/>
                </a:lnTo>
                <a:lnTo>
                  <a:pt x="83486" y="222406"/>
                </a:lnTo>
                <a:lnTo>
                  <a:pt x="76961" y="222107"/>
                </a:lnTo>
                <a:lnTo>
                  <a:pt x="69580" y="221593"/>
                </a:lnTo>
                <a:lnTo>
                  <a:pt x="61340" y="220852"/>
                </a:lnTo>
                <a:lnTo>
                  <a:pt x="61340" y="347980"/>
                </a:lnTo>
                <a:lnTo>
                  <a:pt x="0" y="347980"/>
                </a:lnTo>
                <a:lnTo>
                  <a:pt x="0" y="2667"/>
                </a:lnTo>
                <a:lnTo>
                  <a:pt x="27479" y="1500"/>
                </a:lnTo>
                <a:lnTo>
                  <a:pt x="48577" y="666"/>
                </a:lnTo>
                <a:lnTo>
                  <a:pt x="63293" y="166"/>
                </a:lnTo>
                <a:lnTo>
                  <a:pt x="71627" y="0"/>
                </a:lnTo>
                <a:close/>
              </a:path>
            </a:pathLst>
          </a:custGeom>
          <a:ln w="3175">
            <a:solidFill>
              <a:srgbClr val="58134A"/>
            </a:solidFill>
          </a:ln>
        </p:spPr>
        <p:txBody>
          <a:bodyPr wrap="square" lIns="0" tIns="0" rIns="0" bIns="0" rtlCol="0"/>
          <a:lstStyle/>
          <a:p>
            <a:endParaRPr/>
          </a:p>
        </p:txBody>
      </p:sp>
      <p:sp>
        <p:nvSpPr>
          <p:cNvPr id="27" name="object 27"/>
          <p:cNvSpPr/>
          <p:nvPr/>
        </p:nvSpPr>
        <p:spPr>
          <a:xfrm>
            <a:off x="5933947" y="781684"/>
            <a:ext cx="266065" cy="349250"/>
          </a:xfrm>
          <a:custGeom>
            <a:avLst/>
            <a:gdLst/>
            <a:ahLst/>
            <a:cxnLst/>
            <a:rect l="l" t="t" r="r" b="b"/>
            <a:pathLst>
              <a:path w="266064" h="349250">
                <a:moveTo>
                  <a:pt x="95757" y="0"/>
                </a:moveTo>
                <a:lnTo>
                  <a:pt x="153338" y="6359"/>
                </a:lnTo>
                <a:lnTo>
                  <a:pt x="194452" y="25447"/>
                </a:lnTo>
                <a:lnTo>
                  <a:pt x="219112" y="57275"/>
                </a:lnTo>
                <a:lnTo>
                  <a:pt x="227329" y="101853"/>
                </a:lnTo>
                <a:lnTo>
                  <a:pt x="226188" y="116855"/>
                </a:lnTo>
                <a:lnTo>
                  <a:pt x="209168" y="157861"/>
                </a:lnTo>
                <a:lnTo>
                  <a:pt x="176664" y="187328"/>
                </a:lnTo>
                <a:lnTo>
                  <a:pt x="163449" y="193420"/>
                </a:lnTo>
                <a:lnTo>
                  <a:pt x="265556" y="349123"/>
                </a:lnTo>
                <a:lnTo>
                  <a:pt x="194817" y="349123"/>
                </a:lnTo>
                <a:lnTo>
                  <a:pt x="102615" y="206375"/>
                </a:lnTo>
                <a:lnTo>
                  <a:pt x="94952" y="206206"/>
                </a:lnTo>
                <a:lnTo>
                  <a:pt x="85883" y="205882"/>
                </a:lnTo>
                <a:lnTo>
                  <a:pt x="75434" y="205392"/>
                </a:lnTo>
                <a:lnTo>
                  <a:pt x="63626" y="204724"/>
                </a:lnTo>
                <a:lnTo>
                  <a:pt x="63626" y="349123"/>
                </a:lnTo>
                <a:lnTo>
                  <a:pt x="0" y="349123"/>
                </a:lnTo>
                <a:lnTo>
                  <a:pt x="0" y="3555"/>
                </a:lnTo>
                <a:lnTo>
                  <a:pt x="4409" y="3438"/>
                </a:lnTo>
                <a:lnTo>
                  <a:pt x="12509" y="3095"/>
                </a:lnTo>
                <a:lnTo>
                  <a:pt x="24324" y="2538"/>
                </a:lnTo>
                <a:lnTo>
                  <a:pt x="39877" y="1777"/>
                </a:lnTo>
                <a:lnTo>
                  <a:pt x="56360" y="1017"/>
                </a:lnTo>
                <a:lnTo>
                  <a:pt x="71151" y="460"/>
                </a:lnTo>
                <a:lnTo>
                  <a:pt x="84276" y="117"/>
                </a:lnTo>
                <a:lnTo>
                  <a:pt x="95757" y="0"/>
                </a:lnTo>
                <a:close/>
              </a:path>
            </a:pathLst>
          </a:custGeom>
          <a:ln w="3175">
            <a:solidFill>
              <a:srgbClr val="58134A"/>
            </a:solidFill>
          </a:ln>
        </p:spPr>
        <p:txBody>
          <a:bodyPr wrap="square" lIns="0" tIns="0" rIns="0" bIns="0" rtlCol="0"/>
          <a:lstStyle/>
          <a:p>
            <a:endParaRPr/>
          </a:p>
        </p:txBody>
      </p:sp>
      <p:sp>
        <p:nvSpPr>
          <p:cNvPr id="28" name="object 28"/>
          <p:cNvSpPr/>
          <p:nvPr/>
        </p:nvSpPr>
        <p:spPr>
          <a:xfrm>
            <a:off x="3526028" y="781684"/>
            <a:ext cx="266065" cy="349250"/>
          </a:xfrm>
          <a:custGeom>
            <a:avLst/>
            <a:gdLst/>
            <a:ahLst/>
            <a:cxnLst/>
            <a:rect l="l" t="t" r="r" b="b"/>
            <a:pathLst>
              <a:path w="266064" h="349250">
                <a:moveTo>
                  <a:pt x="95758" y="0"/>
                </a:moveTo>
                <a:lnTo>
                  <a:pt x="153338" y="6359"/>
                </a:lnTo>
                <a:lnTo>
                  <a:pt x="194452" y="25447"/>
                </a:lnTo>
                <a:lnTo>
                  <a:pt x="219112" y="57275"/>
                </a:lnTo>
                <a:lnTo>
                  <a:pt x="227330" y="101853"/>
                </a:lnTo>
                <a:lnTo>
                  <a:pt x="226188" y="116855"/>
                </a:lnTo>
                <a:lnTo>
                  <a:pt x="209169" y="157861"/>
                </a:lnTo>
                <a:lnTo>
                  <a:pt x="176664" y="187328"/>
                </a:lnTo>
                <a:lnTo>
                  <a:pt x="163449" y="193420"/>
                </a:lnTo>
                <a:lnTo>
                  <a:pt x="265557" y="349123"/>
                </a:lnTo>
                <a:lnTo>
                  <a:pt x="194818" y="349123"/>
                </a:lnTo>
                <a:lnTo>
                  <a:pt x="102616" y="206375"/>
                </a:lnTo>
                <a:lnTo>
                  <a:pt x="94952" y="206206"/>
                </a:lnTo>
                <a:lnTo>
                  <a:pt x="85883" y="205882"/>
                </a:lnTo>
                <a:lnTo>
                  <a:pt x="75434" y="205392"/>
                </a:lnTo>
                <a:lnTo>
                  <a:pt x="63626" y="204724"/>
                </a:lnTo>
                <a:lnTo>
                  <a:pt x="63626" y="349123"/>
                </a:lnTo>
                <a:lnTo>
                  <a:pt x="0" y="349123"/>
                </a:lnTo>
                <a:lnTo>
                  <a:pt x="0" y="3555"/>
                </a:lnTo>
                <a:lnTo>
                  <a:pt x="4409" y="3438"/>
                </a:lnTo>
                <a:lnTo>
                  <a:pt x="12509" y="3095"/>
                </a:lnTo>
                <a:lnTo>
                  <a:pt x="24324" y="2538"/>
                </a:lnTo>
                <a:lnTo>
                  <a:pt x="39877" y="1777"/>
                </a:lnTo>
                <a:lnTo>
                  <a:pt x="56360" y="1017"/>
                </a:lnTo>
                <a:lnTo>
                  <a:pt x="71151" y="460"/>
                </a:lnTo>
                <a:lnTo>
                  <a:pt x="84276" y="117"/>
                </a:lnTo>
                <a:lnTo>
                  <a:pt x="95758" y="0"/>
                </a:lnTo>
                <a:close/>
              </a:path>
            </a:pathLst>
          </a:custGeom>
          <a:ln w="3175">
            <a:solidFill>
              <a:srgbClr val="58134A"/>
            </a:solidFill>
          </a:ln>
        </p:spPr>
        <p:txBody>
          <a:bodyPr wrap="square" lIns="0" tIns="0" rIns="0" bIns="0" rtlCol="0"/>
          <a:lstStyle/>
          <a:p>
            <a:endParaRPr/>
          </a:p>
        </p:txBody>
      </p:sp>
      <p:sp>
        <p:nvSpPr>
          <p:cNvPr id="29" name="object 29"/>
          <p:cNvSpPr/>
          <p:nvPr/>
        </p:nvSpPr>
        <p:spPr>
          <a:xfrm>
            <a:off x="7331709" y="779272"/>
            <a:ext cx="209550" cy="357505"/>
          </a:xfrm>
          <a:custGeom>
            <a:avLst/>
            <a:gdLst/>
            <a:ahLst/>
            <a:cxnLst/>
            <a:rect l="l" t="t" r="r" b="b"/>
            <a:pathLst>
              <a:path w="209550" h="357505">
                <a:moveTo>
                  <a:pt x="105410" y="0"/>
                </a:moveTo>
                <a:lnTo>
                  <a:pt x="133342" y="1404"/>
                </a:lnTo>
                <a:lnTo>
                  <a:pt x="157321" y="5619"/>
                </a:lnTo>
                <a:lnTo>
                  <a:pt x="177347" y="12644"/>
                </a:lnTo>
                <a:lnTo>
                  <a:pt x="193421" y="22478"/>
                </a:lnTo>
                <a:lnTo>
                  <a:pt x="174751" y="75311"/>
                </a:lnTo>
                <a:lnTo>
                  <a:pt x="158345" y="65216"/>
                </a:lnTo>
                <a:lnTo>
                  <a:pt x="141509" y="57991"/>
                </a:lnTo>
                <a:lnTo>
                  <a:pt x="124245" y="53647"/>
                </a:lnTo>
                <a:lnTo>
                  <a:pt x="106553" y="52197"/>
                </a:lnTo>
                <a:lnTo>
                  <a:pt x="96555" y="52889"/>
                </a:lnTo>
                <a:lnTo>
                  <a:pt x="64912" y="76263"/>
                </a:lnTo>
                <a:lnTo>
                  <a:pt x="61975" y="92582"/>
                </a:lnTo>
                <a:lnTo>
                  <a:pt x="66093" y="107584"/>
                </a:lnTo>
                <a:lnTo>
                  <a:pt x="78438" y="122872"/>
                </a:lnTo>
                <a:lnTo>
                  <a:pt x="98998" y="138445"/>
                </a:lnTo>
                <a:lnTo>
                  <a:pt x="127762" y="154304"/>
                </a:lnTo>
                <a:lnTo>
                  <a:pt x="143902" y="162615"/>
                </a:lnTo>
                <a:lnTo>
                  <a:pt x="157638" y="170592"/>
                </a:lnTo>
                <a:lnTo>
                  <a:pt x="191341" y="201041"/>
                </a:lnTo>
                <a:lnTo>
                  <a:pt x="207168" y="238934"/>
                </a:lnTo>
                <a:lnTo>
                  <a:pt x="209169" y="261238"/>
                </a:lnTo>
                <a:lnTo>
                  <a:pt x="207097" y="281267"/>
                </a:lnTo>
                <a:lnTo>
                  <a:pt x="190523" y="315799"/>
                </a:lnTo>
                <a:lnTo>
                  <a:pt x="158043" y="342161"/>
                </a:lnTo>
                <a:lnTo>
                  <a:pt x="113657" y="355687"/>
                </a:lnTo>
                <a:lnTo>
                  <a:pt x="87249" y="357377"/>
                </a:lnTo>
                <a:lnTo>
                  <a:pt x="63650" y="355828"/>
                </a:lnTo>
                <a:lnTo>
                  <a:pt x="41243" y="351170"/>
                </a:lnTo>
                <a:lnTo>
                  <a:pt x="20026" y="343394"/>
                </a:lnTo>
                <a:lnTo>
                  <a:pt x="0" y="332486"/>
                </a:lnTo>
                <a:lnTo>
                  <a:pt x="22606" y="277494"/>
                </a:lnTo>
                <a:lnTo>
                  <a:pt x="40707" y="288643"/>
                </a:lnTo>
                <a:lnTo>
                  <a:pt x="58642" y="296576"/>
                </a:lnTo>
                <a:lnTo>
                  <a:pt x="76434" y="301319"/>
                </a:lnTo>
                <a:lnTo>
                  <a:pt x="94107" y="302894"/>
                </a:lnTo>
                <a:lnTo>
                  <a:pt x="117703" y="300537"/>
                </a:lnTo>
                <a:lnTo>
                  <a:pt x="134572" y="293465"/>
                </a:lnTo>
                <a:lnTo>
                  <a:pt x="144702" y="281678"/>
                </a:lnTo>
                <a:lnTo>
                  <a:pt x="148082" y="265175"/>
                </a:lnTo>
                <a:lnTo>
                  <a:pt x="147294" y="256434"/>
                </a:lnTo>
                <a:lnTo>
                  <a:pt x="127309" y="223206"/>
                </a:lnTo>
                <a:lnTo>
                  <a:pt x="82804" y="195452"/>
                </a:lnTo>
                <a:lnTo>
                  <a:pt x="64591" y="185975"/>
                </a:lnTo>
                <a:lnTo>
                  <a:pt x="49593" y="177355"/>
                </a:lnTo>
                <a:lnTo>
                  <a:pt x="17113" y="148637"/>
                </a:lnTo>
                <a:lnTo>
                  <a:pt x="1109" y="103489"/>
                </a:lnTo>
                <a:lnTo>
                  <a:pt x="635" y="92963"/>
                </a:lnTo>
                <a:lnTo>
                  <a:pt x="2468" y="73796"/>
                </a:lnTo>
                <a:lnTo>
                  <a:pt x="29972" y="26415"/>
                </a:lnTo>
                <a:lnTo>
                  <a:pt x="63547" y="6635"/>
                </a:lnTo>
                <a:lnTo>
                  <a:pt x="83425" y="1662"/>
                </a:lnTo>
                <a:lnTo>
                  <a:pt x="105410" y="0"/>
                </a:lnTo>
                <a:close/>
              </a:path>
            </a:pathLst>
          </a:custGeom>
          <a:ln w="3175">
            <a:solidFill>
              <a:srgbClr val="58134A"/>
            </a:solidFill>
          </a:ln>
        </p:spPr>
        <p:txBody>
          <a:bodyPr wrap="square" lIns="0" tIns="0" rIns="0" bIns="0" rtlCol="0"/>
          <a:lstStyle/>
          <a:p>
            <a:endParaRPr/>
          </a:p>
        </p:txBody>
      </p:sp>
      <p:sp>
        <p:nvSpPr>
          <p:cNvPr id="30" name="object 30"/>
          <p:cNvSpPr/>
          <p:nvPr/>
        </p:nvSpPr>
        <p:spPr>
          <a:xfrm>
            <a:off x="3184905" y="779272"/>
            <a:ext cx="287020" cy="357505"/>
          </a:xfrm>
          <a:custGeom>
            <a:avLst/>
            <a:gdLst/>
            <a:ahLst/>
            <a:cxnLst/>
            <a:rect l="l" t="t" r="r" b="b"/>
            <a:pathLst>
              <a:path w="287020" h="357505">
                <a:moveTo>
                  <a:pt x="175006" y="0"/>
                </a:moveTo>
                <a:lnTo>
                  <a:pt x="202340" y="2139"/>
                </a:lnTo>
                <a:lnTo>
                  <a:pt x="227568" y="8540"/>
                </a:lnTo>
                <a:lnTo>
                  <a:pt x="250676" y="19180"/>
                </a:lnTo>
                <a:lnTo>
                  <a:pt x="271653" y="34036"/>
                </a:lnTo>
                <a:lnTo>
                  <a:pt x="245998" y="83312"/>
                </a:lnTo>
                <a:lnTo>
                  <a:pt x="239831" y="78476"/>
                </a:lnTo>
                <a:lnTo>
                  <a:pt x="232187" y="73675"/>
                </a:lnTo>
                <a:lnTo>
                  <a:pt x="191420" y="56991"/>
                </a:lnTo>
                <a:lnTo>
                  <a:pt x="173608" y="54610"/>
                </a:lnTo>
                <a:lnTo>
                  <a:pt x="149437" y="56757"/>
                </a:lnTo>
                <a:lnTo>
                  <a:pt x="109190" y="74005"/>
                </a:lnTo>
                <a:lnTo>
                  <a:pt x="80182" y="107870"/>
                </a:lnTo>
                <a:lnTo>
                  <a:pt x="65462" y="154162"/>
                </a:lnTo>
                <a:lnTo>
                  <a:pt x="63626" y="181737"/>
                </a:lnTo>
                <a:lnTo>
                  <a:pt x="65436" y="207902"/>
                </a:lnTo>
                <a:lnTo>
                  <a:pt x="79914" y="251995"/>
                </a:lnTo>
                <a:lnTo>
                  <a:pt x="108295" y="284356"/>
                </a:lnTo>
                <a:lnTo>
                  <a:pt x="147625" y="300843"/>
                </a:lnTo>
                <a:lnTo>
                  <a:pt x="171195" y="302894"/>
                </a:lnTo>
                <a:lnTo>
                  <a:pt x="186862" y="301775"/>
                </a:lnTo>
                <a:lnTo>
                  <a:pt x="225170" y="284988"/>
                </a:lnTo>
                <a:lnTo>
                  <a:pt x="225170" y="217042"/>
                </a:lnTo>
                <a:lnTo>
                  <a:pt x="177292" y="217042"/>
                </a:lnTo>
                <a:lnTo>
                  <a:pt x="177292" y="164718"/>
                </a:lnTo>
                <a:lnTo>
                  <a:pt x="286511" y="164718"/>
                </a:lnTo>
                <a:lnTo>
                  <a:pt x="286511" y="319404"/>
                </a:lnTo>
                <a:lnTo>
                  <a:pt x="246578" y="341872"/>
                </a:lnTo>
                <a:lnTo>
                  <a:pt x="195611" y="354885"/>
                </a:lnTo>
                <a:lnTo>
                  <a:pt x="161290" y="357377"/>
                </a:lnTo>
                <a:lnTo>
                  <a:pt x="126069" y="354349"/>
                </a:lnTo>
                <a:lnTo>
                  <a:pt x="67153" y="330053"/>
                </a:lnTo>
                <a:lnTo>
                  <a:pt x="24431" y="282402"/>
                </a:lnTo>
                <a:lnTo>
                  <a:pt x="2714" y="218064"/>
                </a:lnTo>
                <a:lnTo>
                  <a:pt x="0" y="180086"/>
                </a:lnTo>
                <a:lnTo>
                  <a:pt x="2954" y="141960"/>
                </a:lnTo>
                <a:lnTo>
                  <a:pt x="26628" y="76948"/>
                </a:lnTo>
                <a:lnTo>
                  <a:pt x="73136" y="28182"/>
                </a:lnTo>
                <a:lnTo>
                  <a:pt x="136953" y="3139"/>
                </a:lnTo>
                <a:lnTo>
                  <a:pt x="175006" y="0"/>
                </a:lnTo>
                <a:close/>
              </a:path>
            </a:pathLst>
          </a:custGeom>
          <a:ln w="3175">
            <a:solidFill>
              <a:srgbClr val="58134A"/>
            </a:solidFill>
          </a:ln>
        </p:spPr>
        <p:txBody>
          <a:bodyPr wrap="square" lIns="0" tIns="0" rIns="0" bIns="0" rtlCol="0"/>
          <a:lstStyle/>
          <a:p>
            <a:endParaRPr/>
          </a:p>
        </p:txBody>
      </p:sp>
      <p:sp>
        <p:nvSpPr>
          <p:cNvPr id="31" name="object 31"/>
          <p:cNvSpPr/>
          <p:nvPr/>
        </p:nvSpPr>
        <p:spPr>
          <a:xfrm>
            <a:off x="3805173" y="779144"/>
            <a:ext cx="302260" cy="357505"/>
          </a:xfrm>
          <a:custGeom>
            <a:avLst/>
            <a:gdLst/>
            <a:ahLst/>
            <a:cxnLst/>
            <a:rect l="l" t="t" r="r" b="b"/>
            <a:pathLst>
              <a:path w="302260" h="357505">
                <a:moveTo>
                  <a:pt x="148589" y="0"/>
                </a:moveTo>
                <a:lnTo>
                  <a:pt x="214312" y="11541"/>
                </a:lnTo>
                <a:lnTo>
                  <a:pt x="262509" y="46227"/>
                </a:lnTo>
                <a:lnTo>
                  <a:pt x="292052" y="101726"/>
                </a:lnTo>
                <a:lnTo>
                  <a:pt x="301878" y="175894"/>
                </a:lnTo>
                <a:lnTo>
                  <a:pt x="299307" y="215542"/>
                </a:lnTo>
                <a:lnTo>
                  <a:pt x="278733" y="281836"/>
                </a:lnTo>
                <a:lnTo>
                  <a:pt x="237992" y="329965"/>
                </a:lnTo>
                <a:lnTo>
                  <a:pt x="179560" y="354453"/>
                </a:lnTo>
                <a:lnTo>
                  <a:pt x="143890" y="357504"/>
                </a:lnTo>
                <a:lnTo>
                  <a:pt x="111075" y="354478"/>
                </a:lnTo>
                <a:lnTo>
                  <a:pt x="57683" y="330233"/>
                </a:lnTo>
                <a:lnTo>
                  <a:pt x="20841" y="282461"/>
                </a:lnTo>
                <a:lnTo>
                  <a:pt x="2311" y="215925"/>
                </a:lnTo>
                <a:lnTo>
                  <a:pt x="0" y="175894"/>
                </a:lnTo>
                <a:lnTo>
                  <a:pt x="2524" y="140440"/>
                </a:lnTo>
                <a:lnTo>
                  <a:pt x="22717" y="78007"/>
                </a:lnTo>
                <a:lnTo>
                  <a:pt x="62347" y="28717"/>
                </a:lnTo>
                <a:lnTo>
                  <a:pt x="116413" y="3190"/>
                </a:lnTo>
                <a:lnTo>
                  <a:pt x="148589" y="0"/>
                </a:lnTo>
                <a:close/>
              </a:path>
            </a:pathLst>
          </a:custGeom>
          <a:ln w="3175">
            <a:solidFill>
              <a:srgbClr val="58134A"/>
            </a:solidFill>
          </a:ln>
        </p:spPr>
        <p:txBody>
          <a:bodyPr wrap="square" lIns="0" tIns="0" rIns="0" bIns="0" rtlCol="0"/>
          <a:lstStyle/>
          <a:p>
            <a:endParaRPr/>
          </a:p>
        </p:txBody>
      </p:sp>
      <p:sp>
        <p:nvSpPr>
          <p:cNvPr id="36" name="object 36"/>
          <p:cNvSpPr txBox="1"/>
          <p:nvPr/>
        </p:nvSpPr>
        <p:spPr>
          <a:xfrm>
            <a:off x="4804664" y="1283334"/>
            <a:ext cx="1797685" cy="282129"/>
          </a:xfrm>
          <a:prstGeom prst="rect">
            <a:avLst/>
          </a:prstGeom>
        </p:spPr>
        <p:txBody>
          <a:bodyPr vert="horz" wrap="square" lIns="0" tIns="12700" rIns="0" bIns="0" rtlCol="0">
            <a:spAutoFit/>
          </a:bodyPr>
          <a:lstStyle/>
          <a:p>
            <a:pPr marL="12700">
              <a:lnSpc>
                <a:spcPct val="100000"/>
              </a:lnSpc>
              <a:spcBef>
                <a:spcPts val="100"/>
              </a:spcBef>
            </a:pPr>
            <a:r>
              <a:rPr sz="1750" spc="330" smtClean="0">
                <a:solidFill>
                  <a:srgbClr val="B03E9A"/>
                </a:solidFill>
                <a:latin typeface="Arial"/>
                <a:cs typeface="Arial"/>
              </a:rPr>
              <a:t></a:t>
            </a:r>
            <a:endParaRPr sz="2400">
              <a:latin typeface="Trebuchet MS"/>
              <a:cs typeface="Trebuchet MS"/>
            </a:endParaRPr>
          </a:p>
        </p:txBody>
      </p:sp>
      <p:sp>
        <p:nvSpPr>
          <p:cNvPr id="39" name="object 39"/>
          <p:cNvSpPr/>
          <p:nvPr/>
        </p:nvSpPr>
        <p:spPr>
          <a:xfrm>
            <a:off x="6491949" y="4708261"/>
            <a:ext cx="1677035" cy="1918970"/>
          </a:xfrm>
          <a:custGeom>
            <a:avLst/>
            <a:gdLst/>
            <a:ahLst/>
            <a:cxnLst/>
            <a:rect l="l" t="t" r="r" b="b"/>
            <a:pathLst>
              <a:path w="1677034" h="1918970">
                <a:moveTo>
                  <a:pt x="1676922" y="0"/>
                </a:moveTo>
                <a:lnTo>
                  <a:pt x="0" y="0"/>
                </a:lnTo>
                <a:lnTo>
                  <a:pt x="698253" y="987033"/>
                </a:lnTo>
                <a:lnTo>
                  <a:pt x="728157" y="1818958"/>
                </a:lnTo>
                <a:lnTo>
                  <a:pt x="736780" y="1857125"/>
                </a:lnTo>
                <a:lnTo>
                  <a:pt x="761317" y="1889715"/>
                </a:lnTo>
                <a:lnTo>
                  <a:pt x="805359" y="1912877"/>
                </a:lnTo>
                <a:lnTo>
                  <a:pt x="838386" y="1918881"/>
                </a:lnTo>
                <a:lnTo>
                  <a:pt x="851005" y="1918881"/>
                </a:lnTo>
                <a:lnTo>
                  <a:pt x="893535" y="1905802"/>
                </a:lnTo>
                <a:lnTo>
                  <a:pt x="929756" y="1875564"/>
                </a:lnTo>
                <a:lnTo>
                  <a:pt x="948607" y="1823463"/>
                </a:lnTo>
                <a:lnTo>
                  <a:pt x="992695" y="970912"/>
                </a:lnTo>
                <a:lnTo>
                  <a:pt x="1676922" y="0"/>
                </a:lnTo>
                <a:close/>
              </a:path>
            </a:pathLst>
          </a:custGeom>
          <a:solidFill>
            <a:srgbClr val="404040"/>
          </a:solidFill>
        </p:spPr>
        <p:txBody>
          <a:bodyPr wrap="square" lIns="0" tIns="0" rIns="0" bIns="0" rtlCol="0"/>
          <a:lstStyle/>
          <a:p>
            <a:endParaRPr/>
          </a:p>
        </p:txBody>
      </p:sp>
      <p:sp>
        <p:nvSpPr>
          <p:cNvPr id="40" name="object 40"/>
          <p:cNvSpPr/>
          <p:nvPr/>
        </p:nvSpPr>
        <p:spPr>
          <a:xfrm>
            <a:off x="6476232" y="4495813"/>
            <a:ext cx="1702435" cy="356870"/>
          </a:xfrm>
          <a:custGeom>
            <a:avLst/>
            <a:gdLst/>
            <a:ahLst/>
            <a:cxnLst/>
            <a:rect l="l" t="t" r="r" b="b"/>
            <a:pathLst>
              <a:path w="1702434" h="356870">
                <a:moveTo>
                  <a:pt x="850987" y="0"/>
                </a:moveTo>
                <a:lnTo>
                  <a:pt x="777566" y="653"/>
                </a:lnTo>
                <a:lnTo>
                  <a:pt x="705879" y="2579"/>
                </a:lnTo>
                <a:lnTo>
                  <a:pt x="636180" y="5725"/>
                </a:lnTo>
                <a:lnTo>
                  <a:pt x="568725" y="10038"/>
                </a:lnTo>
                <a:lnTo>
                  <a:pt x="503771" y="15464"/>
                </a:lnTo>
                <a:lnTo>
                  <a:pt x="441572" y="21951"/>
                </a:lnTo>
                <a:lnTo>
                  <a:pt x="382384" y="29447"/>
                </a:lnTo>
                <a:lnTo>
                  <a:pt x="326462" y="37898"/>
                </a:lnTo>
                <a:lnTo>
                  <a:pt x="274062" y="47252"/>
                </a:lnTo>
                <a:lnTo>
                  <a:pt x="225440" y="57455"/>
                </a:lnTo>
                <a:lnTo>
                  <a:pt x="180851" y="68456"/>
                </a:lnTo>
                <a:lnTo>
                  <a:pt x="140551" y="80200"/>
                </a:lnTo>
                <a:lnTo>
                  <a:pt x="73839" y="105711"/>
                </a:lnTo>
                <a:lnTo>
                  <a:pt x="27348" y="133563"/>
                </a:lnTo>
                <a:lnTo>
                  <a:pt x="3123" y="163336"/>
                </a:lnTo>
                <a:lnTo>
                  <a:pt x="0" y="178811"/>
                </a:lnTo>
                <a:lnTo>
                  <a:pt x="3123" y="194154"/>
                </a:lnTo>
                <a:lnTo>
                  <a:pt x="27348" y="223707"/>
                </a:lnTo>
                <a:lnTo>
                  <a:pt x="73839" y="251388"/>
                </a:lnTo>
                <a:lnTo>
                  <a:pt x="140551" y="276769"/>
                </a:lnTo>
                <a:lnTo>
                  <a:pt x="180851" y="288463"/>
                </a:lnTo>
                <a:lnTo>
                  <a:pt x="225440" y="299421"/>
                </a:lnTo>
                <a:lnTo>
                  <a:pt x="274062" y="309590"/>
                </a:lnTo>
                <a:lnTo>
                  <a:pt x="326462" y="318917"/>
                </a:lnTo>
                <a:lnTo>
                  <a:pt x="382384" y="327346"/>
                </a:lnTo>
                <a:lnTo>
                  <a:pt x="441572" y="334826"/>
                </a:lnTo>
                <a:lnTo>
                  <a:pt x="503771" y="341302"/>
                </a:lnTo>
                <a:lnTo>
                  <a:pt x="568726" y="346720"/>
                </a:lnTo>
                <a:lnTo>
                  <a:pt x="636180" y="351028"/>
                </a:lnTo>
                <a:lnTo>
                  <a:pt x="705879" y="354171"/>
                </a:lnTo>
                <a:lnTo>
                  <a:pt x="777566" y="356097"/>
                </a:lnTo>
                <a:lnTo>
                  <a:pt x="850987" y="356750"/>
                </a:lnTo>
                <a:lnTo>
                  <a:pt x="924418" y="356097"/>
                </a:lnTo>
                <a:lnTo>
                  <a:pt x="996115" y="354171"/>
                </a:lnTo>
                <a:lnTo>
                  <a:pt x="1065823" y="351028"/>
                </a:lnTo>
                <a:lnTo>
                  <a:pt x="1133286" y="346720"/>
                </a:lnTo>
                <a:lnTo>
                  <a:pt x="1198248" y="341302"/>
                </a:lnTo>
                <a:lnTo>
                  <a:pt x="1260454" y="334826"/>
                </a:lnTo>
                <a:lnTo>
                  <a:pt x="1319648" y="327346"/>
                </a:lnTo>
                <a:lnTo>
                  <a:pt x="1375576" y="318917"/>
                </a:lnTo>
                <a:lnTo>
                  <a:pt x="1427980" y="309590"/>
                </a:lnTo>
                <a:lnTo>
                  <a:pt x="1476607" y="299421"/>
                </a:lnTo>
                <a:lnTo>
                  <a:pt x="1521199" y="288463"/>
                </a:lnTo>
                <a:lnTo>
                  <a:pt x="1561503" y="276769"/>
                </a:lnTo>
                <a:lnTo>
                  <a:pt x="1628220" y="251388"/>
                </a:lnTo>
                <a:lnTo>
                  <a:pt x="1674714" y="223707"/>
                </a:lnTo>
                <a:lnTo>
                  <a:pt x="1698940" y="194154"/>
                </a:lnTo>
                <a:lnTo>
                  <a:pt x="1702064" y="178811"/>
                </a:lnTo>
                <a:lnTo>
                  <a:pt x="1698940" y="163336"/>
                </a:lnTo>
                <a:lnTo>
                  <a:pt x="1674714" y="133563"/>
                </a:lnTo>
                <a:lnTo>
                  <a:pt x="1628220" y="105711"/>
                </a:lnTo>
                <a:lnTo>
                  <a:pt x="1561503" y="80200"/>
                </a:lnTo>
                <a:lnTo>
                  <a:pt x="1521199" y="68456"/>
                </a:lnTo>
                <a:lnTo>
                  <a:pt x="1476607" y="57455"/>
                </a:lnTo>
                <a:lnTo>
                  <a:pt x="1427980" y="47252"/>
                </a:lnTo>
                <a:lnTo>
                  <a:pt x="1375576" y="37898"/>
                </a:lnTo>
                <a:lnTo>
                  <a:pt x="1319648" y="29447"/>
                </a:lnTo>
                <a:lnTo>
                  <a:pt x="1260454" y="21951"/>
                </a:lnTo>
                <a:lnTo>
                  <a:pt x="1198248" y="15464"/>
                </a:lnTo>
                <a:lnTo>
                  <a:pt x="1133286" y="10038"/>
                </a:lnTo>
                <a:lnTo>
                  <a:pt x="1065823" y="5725"/>
                </a:lnTo>
                <a:lnTo>
                  <a:pt x="996115" y="2579"/>
                </a:lnTo>
                <a:lnTo>
                  <a:pt x="924418" y="653"/>
                </a:lnTo>
                <a:lnTo>
                  <a:pt x="850987" y="0"/>
                </a:lnTo>
                <a:close/>
              </a:path>
            </a:pathLst>
          </a:custGeom>
          <a:solidFill>
            <a:srgbClr val="404040"/>
          </a:solidFill>
        </p:spPr>
        <p:txBody>
          <a:bodyPr wrap="square" lIns="0" tIns="0" rIns="0" bIns="0" rtlCol="0"/>
          <a:lstStyle/>
          <a:p>
            <a:endParaRPr/>
          </a:p>
        </p:txBody>
      </p:sp>
      <p:sp>
        <p:nvSpPr>
          <p:cNvPr id="41" name="object 41"/>
          <p:cNvSpPr/>
          <p:nvPr/>
        </p:nvSpPr>
        <p:spPr>
          <a:xfrm>
            <a:off x="6610019" y="4764901"/>
            <a:ext cx="1454150" cy="1805939"/>
          </a:xfrm>
          <a:custGeom>
            <a:avLst/>
            <a:gdLst/>
            <a:ahLst/>
            <a:cxnLst/>
            <a:rect l="l" t="t" r="r" b="b"/>
            <a:pathLst>
              <a:path w="1454150" h="1805940">
                <a:moveTo>
                  <a:pt x="0" y="15859"/>
                </a:moveTo>
                <a:lnTo>
                  <a:pt x="636921" y="888739"/>
                </a:lnTo>
                <a:lnTo>
                  <a:pt x="653404" y="1748165"/>
                </a:lnTo>
                <a:lnTo>
                  <a:pt x="659713" y="1762317"/>
                </a:lnTo>
                <a:lnTo>
                  <a:pt x="685808" y="1795979"/>
                </a:lnTo>
                <a:lnTo>
                  <a:pt x="714941" y="1805625"/>
                </a:lnTo>
                <a:lnTo>
                  <a:pt x="730675" y="1803918"/>
                </a:lnTo>
                <a:lnTo>
                  <a:pt x="772972" y="1775615"/>
                </a:lnTo>
                <a:lnTo>
                  <a:pt x="818073" y="873577"/>
                </a:lnTo>
                <a:lnTo>
                  <a:pt x="1387653" y="91148"/>
                </a:lnTo>
                <a:lnTo>
                  <a:pt x="714940" y="91148"/>
                </a:lnTo>
                <a:lnTo>
                  <a:pt x="492014" y="82347"/>
                </a:lnTo>
                <a:lnTo>
                  <a:pt x="295937" y="64570"/>
                </a:lnTo>
                <a:lnTo>
                  <a:pt x="132249" y="43308"/>
                </a:lnTo>
                <a:lnTo>
                  <a:pt x="0" y="15859"/>
                </a:lnTo>
                <a:close/>
              </a:path>
              <a:path w="1454150" h="1805940">
                <a:moveTo>
                  <a:pt x="1454005" y="0"/>
                </a:moveTo>
                <a:lnTo>
                  <a:pt x="1330386" y="34507"/>
                </a:lnTo>
                <a:lnTo>
                  <a:pt x="1138298" y="64570"/>
                </a:lnTo>
                <a:lnTo>
                  <a:pt x="927515" y="82347"/>
                </a:lnTo>
                <a:lnTo>
                  <a:pt x="714940" y="91148"/>
                </a:lnTo>
                <a:lnTo>
                  <a:pt x="1387653" y="91148"/>
                </a:lnTo>
                <a:lnTo>
                  <a:pt x="1454005" y="0"/>
                </a:lnTo>
                <a:close/>
              </a:path>
            </a:pathLst>
          </a:custGeom>
          <a:solidFill>
            <a:srgbClr val="404040"/>
          </a:solidFill>
        </p:spPr>
        <p:txBody>
          <a:bodyPr wrap="square" lIns="0" tIns="0" rIns="0" bIns="0" rtlCol="0"/>
          <a:lstStyle/>
          <a:p>
            <a:endParaRPr/>
          </a:p>
        </p:txBody>
      </p:sp>
      <p:sp>
        <p:nvSpPr>
          <p:cNvPr id="42" name="object 42"/>
          <p:cNvSpPr/>
          <p:nvPr/>
        </p:nvSpPr>
        <p:spPr>
          <a:xfrm>
            <a:off x="6860342" y="5129669"/>
            <a:ext cx="940435" cy="1445895"/>
          </a:xfrm>
          <a:custGeom>
            <a:avLst/>
            <a:gdLst/>
            <a:ahLst/>
            <a:cxnLst/>
            <a:rect l="l" t="t" r="r" b="b"/>
            <a:pathLst>
              <a:path w="940434" h="1445895">
                <a:moveTo>
                  <a:pt x="939931" y="0"/>
                </a:moveTo>
                <a:lnTo>
                  <a:pt x="0" y="0"/>
                </a:lnTo>
                <a:lnTo>
                  <a:pt x="386599" y="522055"/>
                </a:lnTo>
                <a:lnTo>
                  <a:pt x="395222" y="1385968"/>
                </a:lnTo>
                <a:lnTo>
                  <a:pt x="419595" y="1422419"/>
                </a:lnTo>
                <a:lnTo>
                  <a:pt x="469993" y="1445363"/>
                </a:lnTo>
                <a:lnTo>
                  <a:pt x="484170" y="1442792"/>
                </a:lnTo>
                <a:lnTo>
                  <a:pt x="500606" y="1438287"/>
                </a:lnTo>
                <a:lnTo>
                  <a:pt x="516574" y="1429495"/>
                </a:lnTo>
                <a:lnTo>
                  <a:pt x="529037" y="1415343"/>
                </a:lnTo>
                <a:lnTo>
                  <a:pt x="537839" y="1395833"/>
                </a:lnTo>
                <a:lnTo>
                  <a:pt x="543214" y="1385968"/>
                </a:lnTo>
                <a:lnTo>
                  <a:pt x="566037" y="506195"/>
                </a:lnTo>
                <a:lnTo>
                  <a:pt x="939931" y="0"/>
                </a:lnTo>
                <a:close/>
              </a:path>
            </a:pathLst>
          </a:custGeom>
          <a:solidFill>
            <a:srgbClr val="5F5F5F"/>
          </a:solidFill>
        </p:spPr>
        <p:txBody>
          <a:bodyPr wrap="square" lIns="0" tIns="0" rIns="0" bIns="0" rtlCol="0"/>
          <a:lstStyle/>
          <a:p>
            <a:endParaRPr/>
          </a:p>
        </p:txBody>
      </p:sp>
      <p:sp>
        <p:nvSpPr>
          <p:cNvPr id="43" name="object 43"/>
          <p:cNvSpPr/>
          <p:nvPr/>
        </p:nvSpPr>
        <p:spPr>
          <a:xfrm>
            <a:off x="7261364" y="6653728"/>
            <a:ext cx="139514" cy="204268"/>
          </a:xfrm>
          <a:prstGeom prst="rect">
            <a:avLst/>
          </a:prstGeom>
          <a:blipFill>
            <a:blip r:embed="rId9" cstate="print"/>
            <a:stretch>
              <a:fillRect/>
            </a:stretch>
          </a:blipFill>
        </p:spPr>
        <p:txBody>
          <a:bodyPr wrap="square" lIns="0" tIns="0" rIns="0" bIns="0" rtlCol="0"/>
          <a:lstStyle/>
          <a:p>
            <a:endParaRPr/>
          </a:p>
        </p:txBody>
      </p:sp>
      <p:sp>
        <p:nvSpPr>
          <p:cNvPr id="44" name="object 44"/>
          <p:cNvSpPr/>
          <p:nvPr/>
        </p:nvSpPr>
        <p:spPr>
          <a:xfrm>
            <a:off x="6561141" y="4530321"/>
            <a:ext cx="1532255" cy="287020"/>
          </a:xfrm>
          <a:custGeom>
            <a:avLst/>
            <a:gdLst/>
            <a:ahLst/>
            <a:cxnLst/>
            <a:rect l="l" t="t" r="r" b="b"/>
            <a:pathLst>
              <a:path w="1532254" h="287020">
                <a:moveTo>
                  <a:pt x="766078" y="0"/>
                </a:moveTo>
                <a:lnTo>
                  <a:pt x="692346" y="660"/>
                </a:lnTo>
                <a:lnTo>
                  <a:pt x="620587" y="2599"/>
                </a:lnTo>
                <a:lnTo>
                  <a:pt x="551123" y="5756"/>
                </a:lnTo>
                <a:lnTo>
                  <a:pt x="484276" y="10069"/>
                </a:lnTo>
                <a:lnTo>
                  <a:pt x="420368" y="15477"/>
                </a:lnTo>
                <a:lnTo>
                  <a:pt x="359722" y="21919"/>
                </a:lnTo>
                <a:lnTo>
                  <a:pt x="302660" y="29333"/>
                </a:lnTo>
                <a:lnTo>
                  <a:pt x="249503" y="37658"/>
                </a:lnTo>
                <a:lnTo>
                  <a:pt x="200574" y="46832"/>
                </a:lnTo>
                <a:lnTo>
                  <a:pt x="156195" y="56794"/>
                </a:lnTo>
                <a:lnTo>
                  <a:pt x="116688" y="67482"/>
                </a:lnTo>
                <a:lnTo>
                  <a:pt x="53579" y="90793"/>
                </a:lnTo>
                <a:lnTo>
                  <a:pt x="13824" y="116274"/>
                </a:lnTo>
                <a:lnTo>
                  <a:pt x="0" y="143432"/>
                </a:lnTo>
                <a:lnTo>
                  <a:pt x="3509" y="157163"/>
                </a:lnTo>
                <a:lnTo>
                  <a:pt x="53579" y="195998"/>
                </a:lnTo>
                <a:lnTo>
                  <a:pt x="116688" y="219304"/>
                </a:lnTo>
                <a:lnTo>
                  <a:pt x="156195" y="229995"/>
                </a:lnTo>
                <a:lnTo>
                  <a:pt x="200574" y="239963"/>
                </a:lnTo>
                <a:lnTo>
                  <a:pt x="249503" y="249144"/>
                </a:lnTo>
                <a:lnTo>
                  <a:pt x="302660" y="257478"/>
                </a:lnTo>
                <a:lnTo>
                  <a:pt x="359722" y="264902"/>
                </a:lnTo>
                <a:lnTo>
                  <a:pt x="420369" y="271354"/>
                </a:lnTo>
                <a:lnTo>
                  <a:pt x="484276" y="276772"/>
                </a:lnTo>
                <a:lnTo>
                  <a:pt x="551123" y="281094"/>
                </a:lnTo>
                <a:lnTo>
                  <a:pt x="620587" y="284258"/>
                </a:lnTo>
                <a:lnTo>
                  <a:pt x="692346" y="286202"/>
                </a:lnTo>
                <a:lnTo>
                  <a:pt x="766078" y="286864"/>
                </a:lnTo>
                <a:lnTo>
                  <a:pt x="839787" y="286202"/>
                </a:lnTo>
                <a:lnTo>
                  <a:pt x="911526" y="284258"/>
                </a:lnTo>
                <a:lnTo>
                  <a:pt x="980972" y="281094"/>
                </a:lnTo>
                <a:lnTo>
                  <a:pt x="1047803" y="276772"/>
                </a:lnTo>
                <a:lnTo>
                  <a:pt x="1111697" y="271354"/>
                </a:lnTo>
                <a:lnTo>
                  <a:pt x="1172332" y="264902"/>
                </a:lnTo>
                <a:lnTo>
                  <a:pt x="1229385" y="257478"/>
                </a:lnTo>
                <a:lnTo>
                  <a:pt x="1282534" y="249144"/>
                </a:lnTo>
                <a:lnTo>
                  <a:pt x="1331457" y="239963"/>
                </a:lnTo>
                <a:lnTo>
                  <a:pt x="1375831" y="229995"/>
                </a:lnTo>
                <a:lnTo>
                  <a:pt x="1415334" y="219304"/>
                </a:lnTo>
                <a:lnTo>
                  <a:pt x="1478439" y="195998"/>
                </a:lnTo>
                <a:lnTo>
                  <a:pt x="1518192" y="170542"/>
                </a:lnTo>
                <a:lnTo>
                  <a:pt x="1532017" y="143432"/>
                </a:lnTo>
                <a:lnTo>
                  <a:pt x="1528507" y="129674"/>
                </a:lnTo>
                <a:lnTo>
                  <a:pt x="1478439" y="90793"/>
                </a:lnTo>
                <a:lnTo>
                  <a:pt x="1415334" y="67482"/>
                </a:lnTo>
                <a:lnTo>
                  <a:pt x="1375831" y="56794"/>
                </a:lnTo>
                <a:lnTo>
                  <a:pt x="1331457" y="46832"/>
                </a:lnTo>
                <a:lnTo>
                  <a:pt x="1282534" y="37658"/>
                </a:lnTo>
                <a:lnTo>
                  <a:pt x="1229385" y="29333"/>
                </a:lnTo>
                <a:lnTo>
                  <a:pt x="1172332" y="21919"/>
                </a:lnTo>
                <a:lnTo>
                  <a:pt x="1111697" y="15477"/>
                </a:lnTo>
                <a:lnTo>
                  <a:pt x="1047803" y="10069"/>
                </a:lnTo>
                <a:lnTo>
                  <a:pt x="980972" y="5756"/>
                </a:lnTo>
                <a:lnTo>
                  <a:pt x="911526" y="2599"/>
                </a:lnTo>
                <a:lnTo>
                  <a:pt x="839787" y="660"/>
                </a:lnTo>
                <a:lnTo>
                  <a:pt x="766078" y="0"/>
                </a:lnTo>
                <a:close/>
              </a:path>
            </a:pathLst>
          </a:custGeom>
          <a:solidFill>
            <a:srgbClr val="9F9F9F"/>
          </a:solidFill>
        </p:spPr>
        <p:txBody>
          <a:bodyPr wrap="square" lIns="0" tIns="0" rIns="0" bIns="0" rtlCol="0"/>
          <a:lstStyle/>
          <a:p>
            <a:endParaRPr/>
          </a:p>
        </p:txBody>
      </p:sp>
      <p:sp>
        <p:nvSpPr>
          <p:cNvPr id="45" name="object 45"/>
          <p:cNvSpPr/>
          <p:nvPr/>
        </p:nvSpPr>
        <p:spPr>
          <a:xfrm>
            <a:off x="6850948" y="5016213"/>
            <a:ext cx="953769" cy="179705"/>
          </a:xfrm>
          <a:custGeom>
            <a:avLst/>
            <a:gdLst/>
            <a:ahLst/>
            <a:cxnLst/>
            <a:rect l="l" t="t" r="r" b="b"/>
            <a:pathLst>
              <a:path w="953770" h="179704">
                <a:moveTo>
                  <a:pt x="477050" y="0"/>
                </a:moveTo>
                <a:lnTo>
                  <a:pt x="399608" y="1189"/>
                </a:lnTo>
                <a:lnTo>
                  <a:pt x="326168" y="4628"/>
                </a:lnTo>
                <a:lnTo>
                  <a:pt x="257706" y="10128"/>
                </a:lnTo>
                <a:lnTo>
                  <a:pt x="195201" y="17497"/>
                </a:lnTo>
                <a:lnTo>
                  <a:pt x="139630" y="26544"/>
                </a:lnTo>
                <a:lnTo>
                  <a:pt x="91970" y="37079"/>
                </a:lnTo>
                <a:lnTo>
                  <a:pt x="53199" y="48911"/>
                </a:lnTo>
                <a:lnTo>
                  <a:pt x="6236" y="75700"/>
                </a:lnTo>
                <a:lnTo>
                  <a:pt x="0" y="90276"/>
                </a:lnTo>
                <a:lnTo>
                  <a:pt x="6236" y="104871"/>
                </a:lnTo>
                <a:lnTo>
                  <a:pt x="53199" y="131531"/>
                </a:lnTo>
                <a:lnTo>
                  <a:pt x="91970" y="143242"/>
                </a:lnTo>
                <a:lnTo>
                  <a:pt x="139630" y="153638"/>
                </a:lnTo>
                <a:lnTo>
                  <a:pt x="195201" y="162541"/>
                </a:lnTo>
                <a:lnTo>
                  <a:pt x="257706" y="169774"/>
                </a:lnTo>
                <a:lnTo>
                  <a:pt x="326168" y="175160"/>
                </a:lnTo>
                <a:lnTo>
                  <a:pt x="399609" y="178522"/>
                </a:lnTo>
                <a:lnTo>
                  <a:pt x="477050" y="179682"/>
                </a:lnTo>
                <a:lnTo>
                  <a:pt x="554289" y="178522"/>
                </a:lnTo>
                <a:lnTo>
                  <a:pt x="627569" y="175160"/>
                </a:lnTo>
                <a:lnTo>
                  <a:pt x="695907" y="169774"/>
                </a:lnTo>
                <a:lnTo>
                  <a:pt x="758321" y="162541"/>
                </a:lnTo>
                <a:lnTo>
                  <a:pt x="813828" y="153638"/>
                </a:lnTo>
                <a:lnTo>
                  <a:pt x="861445" y="143242"/>
                </a:lnTo>
                <a:lnTo>
                  <a:pt x="900191" y="131531"/>
                </a:lnTo>
                <a:lnTo>
                  <a:pt x="947139" y="104871"/>
                </a:lnTo>
                <a:lnTo>
                  <a:pt x="953376" y="90276"/>
                </a:lnTo>
                <a:lnTo>
                  <a:pt x="947139" y="75700"/>
                </a:lnTo>
                <a:lnTo>
                  <a:pt x="900191" y="48911"/>
                </a:lnTo>
                <a:lnTo>
                  <a:pt x="861445" y="37079"/>
                </a:lnTo>
                <a:lnTo>
                  <a:pt x="813828" y="26544"/>
                </a:lnTo>
                <a:lnTo>
                  <a:pt x="758321" y="17497"/>
                </a:lnTo>
                <a:lnTo>
                  <a:pt x="695907" y="10128"/>
                </a:lnTo>
                <a:lnTo>
                  <a:pt x="627569" y="4628"/>
                </a:lnTo>
                <a:lnTo>
                  <a:pt x="554289" y="1189"/>
                </a:lnTo>
                <a:lnTo>
                  <a:pt x="477050" y="0"/>
                </a:lnTo>
                <a:close/>
              </a:path>
            </a:pathLst>
          </a:custGeom>
          <a:solidFill>
            <a:srgbClr val="808080"/>
          </a:solidFill>
        </p:spPr>
        <p:txBody>
          <a:bodyPr wrap="square" lIns="0" tIns="0" rIns="0" bIns="0" rtlCol="0"/>
          <a:lstStyle/>
          <a:p>
            <a:endParaRPr/>
          </a:p>
        </p:txBody>
      </p:sp>
      <p:sp>
        <p:nvSpPr>
          <p:cNvPr id="46" name="object 46"/>
          <p:cNvSpPr/>
          <p:nvPr/>
        </p:nvSpPr>
        <p:spPr>
          <a:xfrm>
            <a:off x="7229592" y="6418128"/>
            <a:ext cx="194320" cy="217309"/>
          </a:xfrm>
          <a:prstGeom prst="rect">
            <a:avLst/>
          </a:prstGeom>
          <a:blipFill>
            <a:blip r:embed="rId10" cstate="print"/>
            <a:stretch>
              <a:fillRect/>
            </a:stretch>
          </a:blipFill>
        </p:spPr>
        <p:txBody>
          <a:bodyPr wrap="square" lIns="0" tIns="0" rIns="0" bIns="0" rtlCol="0"/>
          <a:lstStyle/>
          <a:p>
            <a:endParaRPr/>
          </a:p>
        </p:txBody>
      </p:sp>
      <p:sp>
        <p:nvSpPr>
          <p:cNvPr id="47" name="object 47"/>
          <p:cNvSpPr/>
          <p:nvPr/>
        </p:nvSpPr>
        <p:spPr>
          <a:xfrm>
            <a:off x="152400" y="1694687"/>
            <a:ext cx="5943600" cy="5161788"/>
          </a:xfrm>
          <a:prstGeom prst="rect">
            <a:avLst/>
          </a:prstGeom>
          <a:blipFill>
            <a:blip r:embed="rId11" cstate="print"/>
            <a:stretch>
              <a:fillRect/>
            </a:stretch>
          </a:blipFill>
        </p:spPr>
        <p:txBody>
          <a:bodyPr wrap="square" lIns="0" tIns="0" rIns="0" bIns="0" rtlCol="0"/>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7101" y="375284"/>
            <a:ext cx="1230617" cy="35750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35559" y="428879"/>
            <a:ext cx="176339" cy="25031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1021549" y="381381"/>
            <a:ext cx="286385" cy="346075"/>
          </a:xfrm>
          <a:custGeom>
            <a:avLst/>
            <a:gdLst/>
            <a:ahLst/>
            <a:cxnLst/>
            <a:rect l="l" t="t" r="r" b="b"/>
            <a:pathLst>
              <a:path w="286384" h="346075">
                <a:moveTo>
                  <a:pt x="0" y="0"/>
                </a:moveTo>
                <a:lnTo>
                  <a:pt x="286169" y="0"/>
                </a:lnTo>
                <a:lnTo>
                  <a:pt x="286169" y="54483"/>
                </a:lnTo>
                <a:lnTo>
                  <a:pt x="171246" y="54483"/>
                </a:lnTo>
                <a:lnTo>
                  <a:pt x="171246" y="345567"/>
                </a:lnTo>
                <a:lnTo>
                  <a:pt x="109918" y="345567"/>
                </a:lnTo>
                <a:lnTo>
                  <a:pt x="109918" y="54483"/>
                </a:lnTo>
                <a:lnTo>
                  <a:pt x="0" y="54483"/>
                </a:lnTo>
                <a:lnTo>
                  <a:pt x="0" y="0"/>
                </a:lnTo>
                <a:close/>
              </a:path>
            </a:pathLst>
          </a:custGeom>
          <a:ln w="3175">
            <a:solidFill>
              <a:srgbClr val="58134A"/>
            </a:solidFill>
          </a:ln>
        </p:spPr>
        <p:txBody>
          <a:bodyPr wrap="square" lIns="0" tIns="0" rIns="0" bIns="0" rtlCol="0"/>
          <a:lstStyle/>
          <a:p>
            <a:endParaRPr/>
          </a:p>
        </p:txBody>
      </p:sp>
      <p:sp>
        <p:nvSpPr>
          <p:cNvPr id="5" name="object 5"/>
          <p:cNvSpPr/>
          <p:nvPr/>
        </p:nvSpPr>
        <p:spPr>
          <a:xfrm>
            <a:off x="729119" y="381381"/>
            <a:ext cx="252095" cy="350520"/>
          </a:xfrm>
          <a:custGeom>
            <a:avLst/>
            <a:gdLst/>
            <a:ahLst/>
            <a:cxnLst/>
            <a:rect l="l" t="t" r="r" b="b"/>
            <a:pathLst>
              <a:path w="252094" h="350520">
                <a:moveTo>
                  <a:pt x="0" y="0"/>
                </a:moveTo>
                <a:lnTo>
                  <a:pt x="29489" y="0"/>
                </a:lnTo>
                <a:lnTo>
                  <a:pt x="192722" y="208534"/>
                </a:lnTo>
                <a:lnTo>
                  <a:pt x="192722" y="0"/>
                </a:lnTo>
                <a:lnTo>
                  <a:pt x="251701" y="0"/>
                </a:lnTo>
                <a:lnTo>
                  <a:pt x="251701" y="350266"/>
                </a:lnTo>
                <a:lnTo>
                  <a:pt x="226694" y="350266"/>
                </a:lnTo>
                <a:lnTo>
                  <a:pt x="58978" y="131572"/>
                </a:lnTo>
                <a:lnTo>
                  <a:pt x="58978" y="345821"/>
                </a:lnTo>
                <a:lnTo>
                  <a:pt x="0" y="345821"/>
                </a:lnTo>
                <a:lnTo>
                  <a:pt x="0" y="0"/>
                </a:lnTo>
                <a:close/>
              </a:path>
            </a:pathLst>
          </a:custGeom>
          <a:ln w="3175">
            <a:solidFill>
              <a:srgbClr val="58134A"/>
            </a:solidFill>
          </a:ln>
        </p:spPr>
        <p:txBody>
          <a:bodyPr wrap="square" lIns="0" tIns="0" rIns="0" bIns="0" rtlCol="0"/>
          <a:lstStyle/>
          <a:p>
            <a:endParaRPr/>
          </a:p>
        </p:txBody>
      </p:sp>
      <p:sp>
        <p:nvSpPr>
          <p:cNvPr id="6" name="object 6"/>
          <p:cNvSpPr/>
          <p:nvPr/>
        </p:nvSpPr>
        <p:spPr>
          <a:xfrm>
            <a:off x="77101" y="375411"/>
            <a:ext cx="262890" cy="357505"/>
          </a:xfrm>
          <a:custGeom>
            <a:avLst/>
            <a:gdLst/>
            <a:ahLst/>
            <a:cxnLst/>
            <a:rect l="l" t="t" r="r" b="b"/>
            <a:pathLst>
              <a:path w="262890" h="357505">
                <a:moveTo>
                  <a:pt x="158280" y="0"/>
                </a:moveTo>
                <a:lnTo>
                  <a:pt x="186517" y="1524"/>
                </a:lnTo>
                <a:lnTo>
                  <a:pt x="211774" y="6096"/>
                </a:lnTo>
                <a:lnTo>
                  <a:pt x="234052" y="13716"/>
                </a:lnTo>
                <a:lnTo>
                  <a:pt x="253352" y="24384"/>
                </a:lnTo>
                <a:lnTo>
                  <a:pt x="228104" y="75057"/>
                </a:lnTo>
                <a:lnTo>
                  <a:pt x="216281" y="66075"/>
                </a:lnTo>
                <a:lnTo>
                  <a:pt x="201331" y="59689"/>
                </a:lnTo>
                <a:lnTo>
                  <a:pt x="183254" y="55876"/>
                </a:lnTo>
                <a:lnTo>
                  <a:pt x="162052" y="54610"/>
                </a:lnTo>
                <a:lnTo>
                  <a:pt x="141442" y="56872"/>
                </a:lnTo>
                <a:lnTo>
                  <a:pt x="106061" y="74969"/>
                </a:lnTo>
                <a:lnTo>
                  <a:pt x="79212" y="110095"/>
                </a:lnTo>
                <a:lnTo>
                  <a:pt x="65414" y="155866"/>
                </a:lnTo>
                <a:lnTo>
                  <a:pt x="63690" y="182372"/>
                </a:lnTo>
                <a:lnTo>
                  <a:pt x="65290" y="208661"/>
                </a:lnTo>
                <a:lnTo>
                  <a:pt x="78086" y="252666"/>
                </a:lnTo>
                <a:lnTo>
                  <a:pt x="103149" y="284624"/>
                </a:lnTo>
                <a:lnTo>
                  <a:pt x="157581" y="302895"/>
                </a:lnTo>
                <a:lnTo>
                  <a:pt x="180667" y="300724"/>
                </a:lnTo>
                <a:lnTo>
                  <a:pt x="201101" y="294195"/>
                </a:lnTo>
                <a:lnTo>
                  <a:pt x="218882" y="283285"/>
                </a:lnTo>
                <a:lnTo>
                  <a:pt x="234010" y="267970"/>
                </a:lnTo>
                <a:lnTo>
                  <a:pt x="262547" y="317626"/>
                </a:lnTo>
                <a:lnTo>
                  <a:pt x="241610" y="335035"/>
                </a:lnTo>
                <a:lnTo>
                  <a:pt x="216311" y="347456"/>
                </a:lnTo>
                <a:lnTo>
                  <a:pt x="186646" y="354899"/>
                </a:lnTo>
                <a:lnTo>
                  <a:pt x="152615" y="357377"/>
                </a:lnTo>
                <a:lnTo>
                  <a:pt x="118430" y="354401"/>
                </a:lnTo>
                <a:lnTo>
                  <a:pt x="62173" y="330588"/>
                </a:lnTo>
                <a:lnTo>
                  <a:pt x="22556" y="283773"/>
                </a:lnTo>
                <a:lnTo>
                  <a:pt x="2506" y="218813"/>
                </a:lnTo>
                <a:lnTo>
                  <a:pt x="0" y="179832"/>
                </a:lnTo>
                <a:lnTo>
                  <a:pt x="2779" y="143037"/>
                </a:lnTo>
                <a:lnTo>
                  <a:pt x="25011" y="78926"/>
                </a:lnTo>
                <a:lnTo>
                  <a:pt x="68252" y="29039"/>
                </a:lnTo>
                <a:lnTo>
                  <a:pt x="125162" y="3234"/>
                </a:lnTo>
                <a:lnTo>
                  <a:pt x="158280" y="0"/>
                </a:lnTo>
                <a:close/>
              </a:path>
            </a:pathLst>
          </a:custGeom>
          <a:ln w="3175">
            <a:solidFill>
              <a:srgbClr val="58134A"/>
            </a:solidFill>
          </a:ln>
        </p:spPr>
        <p:txBody>
          <a:bodyPr wrap="square" lIns="0" tIns="0" rIns="0" bIns="0" rtlCol="0"/>
          <a:lstStyle/>
          <a:p>
            <a:endParaRPr/>
          </a:p>
        </p:txBody>
      </p:sp>
      <p:sp>
        <p:nvSpPr>
          <p:cNvPr id="7" name="object 7"/>
          <p:cNvSpPr/>
          <p:nvPr/>
        </p:nvSpPr>
        <p:spPr>
          <a:xfrm>
            <a:off x="372757" y="375284"/>
            <a:ext cx="302260" cy="357505"/>
          </a:xfrm>
          <a:custGeom>
            <a:avLst/>
            <a:gdLst/>
            <a:ahLst/>
            <a:cxnLst/>
            <a:rect l="l" t="t" r="r" b="b"/>
            <a:pathLst>
              <a:path w="302259" h="357505">
                <a:moveTo>
                  <a:pt x="148615" y="0"/>
                </a:moveTo>
                <a:lnTo>
                  <a:pt x="214368" y="11541"/>
                </a:lnTo>
                <a:lnTo>
                  <a:pt x="262547" y="46227"/>
                </a:lnTo>
                <a:lnTo>
                  <a:pt x="292093" y="101726"/>
                </a:lnTo>
                <a:lnTo>
                  <a:pt x="301942" y="175894"/>
                </a:lnTo>
                <a:lnTo>
                  <a:pt x="299370" y="215542"/>
                </a:lnTo>
                <a:lnTo>
                  <a:pt x="278791" y="281836"/>
                </a:lnTo>
                <a:lnTo>
                  <a:pt x="238038" y="329965"/>
                </a:lnTo>
                <a:lnTo>
                  <a:pt x="179593" y="354453"/>
                </a:lnTo>
                <a:lnTo>
                  <a:pt x="143890" y="357504"/>
                </a:lnTo>
                <a:lnTo>
                  <a:pt x="111124" y="354478"/>
                </a:lnTo>
                <a:lnTo>
                  <a:pt x="57755" y="330233"/>
                </a:lnTo>
                <a:lnTo>
                  <a:pt x="20895" y="282461"/>
                </a:lnTo>
                <a:lnTo>
                  <a:pt x="2321" y="215925"/>
                </a:lnTo>
                <a:lnTo>
                  <a:pt x="0" y="175894"/>
                </a:lnTo>
                <a:lnTo>
                  <a:pt x="2528" y="140440"/>
                </a:lnTo>
                <a:lnTo>
                  <a:pt x="22754" y="78007"/>
                </a:lnTo>
                <a:lnTo>
                  <a:pt x="62383" y="28717"/>
                </a:lnTo>
                <a:lnTo>
                  <a:pt x="116466" y="3190"/>
                </a:lnTo>
                <a:lnTo>
                  <a:pt x="148615" y="0"/>
                </a:lnTo>
                <a:close/>
              </a:path>
            </a:pathLst>
          </a:custGeom>
          <a:ln w="3175">
            <a:solidFill>
              <a:srgbClr val="58134A"/>
            </a:solidFill>
          </a:ln>
        </p:spPr>
        <p:txBody>
          <a:bodyPr wrap="square" lIns="0" tIns="0" rIns="0" bIns="0" rtlCol="0"/>
          <a:lstStyle/>
          <a:p>
            <a:endParaRPr/>
          </a:p>
        </p:txBody>
      </p:sp>
      <p:sp>
        <p:nvSpPr>
          <p:cNvPr id="8" name="object 8"/>
          <p:cNvSpPr/>
          <p:nvPr/>
        </p:nvSpPr>
        <p:spPr>
          <a:xfrm>
            <a:off x="1336039" y="653541"/>
            <a:ext cx="989329" cy="85217"/>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927098" y="659765"/>
            <a:ext cx="72516" cy="72771"/>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1808733" y="659765"/>
            <a:ext cx="72516" cy="72771"/>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1690242" y="659765"/>
            <a:ext cx="72516" cy="72771"/>
          </a:xfrm>
          <a:prstGeom prst="rect">
            <a:avLst/>
          </a:prstGeom>
          <a:blipFill>
            <a:blip r:embed="rId7" cstate="print"/>
            <a:stretch>
              <a:fillRect/>
            </a:stretch>
          </a:blipFill>
        </p:spPr>
        <p:txBody>
          <a:bodyPr wrap="square" lIns="0" tIns="0" rIns="0" bIns="0" rtlCol="0"/>
          <a:lstStyle/>
          <a:p>
            <a:endParaRPr/>
          </a:p>
        </p:txBody>
      </p:sp>
      <p:sp>
        <p:nvSpPr>
          <p:cNvPr id="12" name="object 12"/>
          <p:cNvSpPr/>
          <p:nvPr/>
        </p:nvSpPr>
        <p:spPr>
          <a:xfrm>
            <a:off x="1572005" y="659765"/>
            <a:ext cx="72516" cy="72771"/>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1453641" y="659765"/>
            <a:ext cx="72516" cy="72771"/>
          </a:xfrm>
          <a:prstGeom prst="rect">
            <a:avLst/>
          </a:prstGeom>
          <a:blipFill>
            <a:blip r:embed="rId6" cstate="print"/>
            <a:stretch>
              <a:fillRect/>
            </a:stretch>
          </a:blipFill>
        </p:spPr>
        <p:txBody>
          <a:bodyPr wrap="square" lIns="0" tIns="0" rIns="0" bIns="0" rtlCol="0"/>
          <a:lstStyle/>
          <a:p>
            <a:endParaRPr/>
          </a:p>
        </p:txBody>
      </p:sp>
      <p:sp>
        <p:nvSpPr>
          <p:cNvPr id="14" name="object 14"/>
          <p:cNvSpPr/>
          <p:nvPr/>
        </p:nvSpPr>
        <p:spPr>
          <a:xfrm>
            <a:off x="1335150" y="659765"/>
            <a:ext cx="72516" cy="72771"/>
          </a:xfrm>
          <a:prstGeom prst="rect">
            <a:avLst/>
          </a:prstGeom>
          <a:blipFill>
            <a:blip r:embed="rId8" cstate="print"/>
            <a:stretch>
              <a:fillRect/>
            </a:stretch>
          </a:blipFill>
        </p:spPr>
        <p:txBody>
          <a:bodyPr wrap="square" lIns="0" tIns="0" rIns="0" bIns="0" rtlCol="0"/>
          <a:lstStyle/>
          <a:p>
            <a:endParaRPr/>
          </a:p>
        </p:txBody>
      </p:sp>
      <p:sp>
        <p:nvSpPr>
          <p:cNvPr id="15" name="object 15"/>
          <p:cNvSpPr/>
          <p:nvPr/>
        </p:nvSpPr>
        <p:spPr>
          <a:xfrm>
            <a:off x="2239645" y="652652"/>
            <a:ext cx="86613" cy="86995"/>
          </a:xfrm>
          <a:prstGeom prst="rect">
            <a:avLst/>
          </a:prstGeom>
          <a:blipFill>
            <a:blip r:embed="rId9" cstate="print"/>
            <a:stretch>
              <a:fillRect/>
            </a:stretch>
          </a:blipFill>
        </p:spPr>
        <p:txBody>
          <a:bodyPr wrap="square" lIns="0" tIns="0" rIns="0" bIns="0" rtlCol="0"/>
          <a:lstStyle/>
          <a:p>
            <a:endParaRPr/>
          </a:p>
        </p:txBody>
      </p:sp>
      <p:sp>
        <p:nvSpPr>
          <p:cNvPr id="16" name="object 16"/>
          <p:cNvSpPr/>
          <p:nvPr/>
        </p:nvSpPr>
        <p:spPr>
          <a:xfrm>
            <a:off x="2062860" y="652652"/>
            <a:ext cx="86613" cy="86995"/>
          </a:xfrm>
          <a:prstGeom prst="rect">
            <a:avLst/>
          </a:prstGeom>
          <a:blipFill>
            <a:blip r:embed="rId9" cstate="print"/>
            <a:stretch>
              <a:fillRect/>
            </a:stretch>
          </a:blipFill>
        </p:spPr>
        <p:txBody>
          <a:bodyPr wrap="square" lIns="0" tIns="0" rIns="0" bIns="0" rtlCol="0"/>
          <a:lstStyle/>
          <a:p>
            <a:endParaRPr/>
          </a:p>
        </p:txBody>
      </p:sp>
      <p:sp>
        <p:nvSpPr>
          <p:cNvPr id="17" name="object 17"/>
          <p:cNvSpPr txBox="1"/>
          <p:nvPr/>
        </p:nvSpPr>
        <p:spPr>
          <a:xfrm>
            <a:off x="228600" y="685800"/>
            <a:ext cx="8915400" cy="6314806"/>
          </a:xfrm>
          <a:prstGeom prst="rect">
            <a:avLst/>
          </a:prstGeom>
        </p:spPr>
        <p:txBody>
          <a:bodyPr vert="horz" wrap="square" lIns="0" tIns="49530" rIns="0" bIns="0" rtlCol="0">
            <a:spAutoFit/>
          </a:bodyPr>
          <a:lstStyle/>
          <a:p>
            <a:pPr marL="287020" marR="358775" indent="-274320">
              <a:lnSpc>
                <a:spcPts val="2380"/>
              </a:lnSpc>
              <a:spcBef>
                <a:spcPts val="390"/>
              </a:spcBef>
              <a:buClr>
                <a:srgbClr val="B03E9A"/>
              </a:buClr>
              <a:buSzPct val="72727"/>
              <a:tabLst>
                <a:tab pos="287655" algn="l"/>
              </a:tabLst>
            </a:pPr>
            <a:r>
              <a:rPr lang="en-US" sz="2200" spc="-85" dirty="0" smtClean="0">
                <a:latin typeface="Trebuchet MS"/>
                <a:cs typeface="Trebuchet MS"/>
              </a:rPr>
              <a:t>A focus group interview  is an </a:t>
            </a:r>
            <a:r>
              <a:rPr lang="en-US" sz="2200" spc="-85" dirty="0" err="1" smtClean="0">
                <a:latin typeface="Trebuchet MS"/>
                <a:cs typeface="Trebuchet MS"/>
              </a:rPr>
              <a:t>unsructured</a:t>
            </a:r>
            <a:r>
              <a:rPr lang="en-US" sz="2200" spc="-85" dirty="0" smtClean="0">
                <a:latin typeface="Trebuchet MS"/>
                <a:cs typeface="Trebuchet MS"/>
              </a:rPr>
              <a:t> ,free flowing interview with small group of </a:t>
            </a:r>
            <a:r>
              <a:rPr lang="en-US" sz="2200" spc="-85" dirty="0" err="1" smtClean="0">
                <a:latin typeface="Trebuchet MS"/>
                <a:cs typeface="Trebuchet MS"/>
              </a:rPr>
              <a:t>people.It</a:t>
            </a:r>
            <a:r>
              <a:rPr lang="en-US" sz="2200" spc="-85" dirty="0" smtClean="0">
                <a:latin typeface="Trebuchet MS"/>
                <a:cs typeface="Trebuchet MS"/>
              </a:rPr>
              <a:t> has a flexible format that encourages discussion.</a:t>
            </a:r>
            <a:endParaRPr sz="2200">
              <a:latin typeface="Trebuchet MS"/>
              <a:cs typeface="Trebuchet MS"/>
            </a:endParaRPr>
          </a:p>
          <a:p>
            <a:pPr marL="287020" marR="775970" indent="-274320">
              <a:lnSpc>
                <a:spcPct val="90100"/>
              </a:lnSpc>
              <a:spcBef>
                <a:spcPts val="560"/>
              </a:spcBef>
              <a:buClr>
                <a:srgbClr val="B03E9A"/>
              </a:buClr>
              <a:buSzPct val="72727"/>
              <a:buFont typeface="Arial"/>
              <a:buChar char=""/>
              <a:tabLst>
                <a:tab pos="287655" algn="l"/>
              </a:tabLst>
            </a:pPr>
            <a:r>
              <a:rPr sz="2200" spc="-5" dirty="0">
                <a:latin typeface="Trebuchet MS"/>
                <a:cs typeface="Trebuchet MS"/>
              </a:rPr>
              <a:t>In a focus group, </a:t>
            </a:r>
            <a:r>
              <a:rPr sz="2200" spc="-10" dirty="0">
                <a:latin typeface="Trebuchet MS"/>
                <a:cs typeface="Trebuchet MS"/>
              </a:rPr>
              <a:t>only </a:t>
            </a:r>
            <a:r>
              <a:rPr sz="2200" spc="-5" dirty="0">
                <a:latin typeface="Trebuchet MS"/>
                <a:cs typeface="Trebuchet MS"/>
              </a:rPr>
              <a:t>a few people are </a:t>
            </a:r>
            <a:r>
              <a:rPr sz="2200" spc="-30" dirty="0">
                <a:latin typeface="Trebuchet MS"/>
                <a:cs typeface="Trebuchet MS"/>
              </a:rPr>
              <a:t>brought  </a:t>
            </a:r>
            <a:r>
              <a:rPr sz="2200" spc="-5" dirty="0">
                <a:latin typeface="Trebuchet MS"/>
                <a:cs typeface="Trebuchet MS"/>
              </a:rPr>
              <a:t>together to study </a:t>
            </a:r>
            <a:r>
              <a:rPr sz="2200" spc="-10" dirty="0">
                <a:latin typeface="Trebuchet MS"/>
                <a:cs typeface="Trebuchet MS"/>
              </a:rPr>
              <a:t>and talk </a:t>
            </a:r>
            <a:r>
              <a:rPr sz="2200" spc="-5" dirty="0">
                <a:latin typeface="Trebuchet MS"/>
                <a:cs typeface="Trebuchet MS"/>
              </a:rPr>
              <a:t>over some </a:t>
            </a:r>
            <a:r>
              <a:rPr sz="2200" spc="-10" dirty="0">
                <a:latin typeface="Trebuchet MS"/>
                <a:cs typeface="Trebuchet MS"/>
              </a:rPr>
              <a:t>theme </a:t>
            </a:r>
            <a:r>
              <a:rPr sz="2200" spc="-5" dirty="0">
                <a:latin typeface="Trebuchet MS"/>
                <a:cs typeface="Trebuchet MS"/>
              </a:rPr>
              <a:t>of  interest.</a:t>
            </a:r>
            <a:endParaRPr sz="2200">
              <a:latin typeface="Trebuchet MS"/>
              <a:cs typeface="Trebuchet MS"/>
            </a:endParaRPr>
          </a:p>
          <a:p>
            <a:pPr marL="287020" indent="-274320">
              <a:lnSpc>
                <a:spcPts val="2510"/>
              </a:lnSpc>
              <a:spcBef>
                <a:spcPts val="335"/>
              </a:spcBef>
              <a:buClr>
                <a:srgbClr val="B03E9A"/>
              </a:buClr>
              <a:buSzPct val="72727"/>
              <a:buFont typeface="Arial"/>
              <a:buChar char=""/>
              <a:tabLst>
                <a:tab pos="287655" algn="l"/>
              </a:tabLst>
            </a:pPr>
            <a:r>
              <a:rPr sz="2200" spc="-5" dirty="0">
                <a:latin typeface="Trebuchet MS"/>
                <a:cs typeface="Trebuchet MS"/>
              </a:rPr>
              <a:t>The </a:t>
            </a:r>
            <a:r>
              <a:rPr sz="2200" spc="-10" dirty="0">
                <a:latin typeface="Trebuchet MS"/>
                <a:cs typeface="Trebuchet MS"/>
              </a:rPr>
              <a:t>discussion is </a:t>
            </a:r>
            <a:r>
              <a:rPr sz="2200" spc="-5" dirty="0">
                <a:latin typeface="Trebuchet MS"/>
                <a:cs typeface="Trebuchet MS"/>
              </a:rPr>
              <a:t>directed by a </a:t>
            </a:r>
            <a:r>
              <a:rPr sz="2200" b="1" spc="-15" dirty="0">
                <a:latin typeface="Trebuchet MS"/>
                <a:cs typeface="Trebuchet MS"/>
              </a:rPr>
              <a:t>moderator </a:t>
            </a:r>
            <a:r>
              <a:rPr sz="2200" spc="-10" dirty="0">
                <a:latin typeface="Trebuchet MS"/>
                <a:cs typeface="Trebuchet MS"/>
              </a:rPr>
              <a:t>who </a:t>
            </a:r>
            <a:r>
              <a:rPr sz="2200" spc="-5" dirty="0">
                <a:latin typeface="Trebuchet MS"/>
                <a:cs typeface="Trebuchet MS"/>
              </a:rPr>
              <a:t>is</a:t>
            </a:r>
            <a:r>
              <a:rPr sz="2200" spc="85" dirty="0">
                <a:latin typeface="Trebuchet MS"/>
                <a:cs typeface="Trebuchet MS"/>
              </a:rPr>
              <a:t> </a:t>
            </a:r>
            <a:r>
              <a:rPr sz="2200" spc="-10" dirty="0">
                <a:latin typeface="Trebuchet MS"/>
                <a:cs typeface="Trebuchet MS"/>
              </a:rPr>
              <a:t>in</a:t>
            </a:r>
            <a:endParaRPr sz="2200">
              <a:latin typeface="Trebuchet MS"/>
              <a:cs typeface="Trebuchet MS"/>
            </a:endParaRPr>
          </a:p>
          <a:p>
            <a:pPr marL="287020">
              <a:lnSpc>
                <a:spcPts val="2510"/>
              </a:lnSpc>
            </a:pPr>
            <a:r>
              <a:rPr sz="2200" spc="-5" dirty="0">
                <a:latin typeface="Trebuchet MS"/>
                <a:cs typeface="Trebuchet MS"/>
              </a:rPr>
              <a:t>the room with the focus group</a:t>
            </a:r>
            <a:r>
              <a:rPr sz="2200" spc="-10" dirty="0">
                <a:latin typeface="Trebuchet MS"/>
                <a:cs typeface="Trebuchet MS"/>
              </a:rPr>
              <a:t> participants.</a:t>
            </a:r>
            <a:endParaRPr sz="2200">
              <a:latin typeface="Trebuchet MS"/>
              <a:cs typeface="Trebuchet MS"/>
            </a:endParaRPr>
          </a:p>
          <a:p>
            <a:pPr marL="287020" marR="5080" indent="-274320">
              <a:lnSpc>
                <a:spcPts val="2380"/>
              </a:lnSpc>
              <a:spcBef>
                <a:spcPts val="635"/>
              </a:spcBef>
              <a:buClr>
                <a:srgbClr val="B03E9A"/>
              </a:buClr>
              <a:buSzPct val="72727"/>
              <a:buFont typeface="Arial"/>
              <a:buChar char=""/>
              <a:tabLst>
                <a:tab pos="287655" algn="l"/>
                <a:tab pos="3952240" algn="l"/>
              </a:tabLst>
            </a:pPr>
            <a:r>
              <a:rPr sz="2200" spc="-5" dirty="0">
                <a:latin typeface="Trebuchet MS"/>
                <a:cs typeface="Trebuchet MS"/>
              </a:rPr>
              <a:t>The group </a:t>
            </a:r>
            <a:r>
              <a:rPr sz="2200" spc="-10" dirty="0">
                <a:latin typeface="Trebuchet MS"/>
                <a:cs typeface="Trebuchet MS"/>
              </a:rPr>
              <a:t>usually </a:t>
            </a:r>
            <a:r>
              <a:rPr sz="2200" spc="-5" dirty="0">
                <a:latin typeface="Trebuchet MS"/>
                <a:cs typeface="Trebuchet MS"/>
              </a:rPr>
              <a:t>is</a:t>
            </a:r>
            <a:r>
              <a:rPr sz="2200" spc="45" dirty="0">
                <a:latin typeface="Trebuchet MS"/>
                <a:cs typeface="Trebuchet MS"/>
              </a:rPr>
              <a:t> </a:t>
            </a:r>
            <a:r>
              <a:rPr sz="2200" spc="-5" dirty="0">
                <a:latin typeface="Trebuchet MS"/>
                <a:cs typeface="Trebuchet MS"/>
              </a:rPr>
              <a:t>of</a:t>
            </a:r>
            <a:r>
              <a:rPr sz="2200" spc="15" dirty="0">
                <a:latin typeface="Trebuchet MS"/>
                <a:cs typeface="Trebuchet MS"/>
              </a:rPr>
              <a:t> </a:t>
            </a:r>
            <a:r>
              <a:rPr sz="2200" b="1" spc="-5" dirty="0">
                <a:latin typeface="Trebuchet MS"/>
                <a:cs typeface="Trebuchet MS"/>
              </a:rPr>
              <a:t>8-12	persons</a:t>
            </a:r>
            <a:r>
              <a:rPr sz="2200" spc="-5" dirty="0">
                <a:latin typeface="Trebuchet MS"/>
                <a:cs typeface="Trebuchet MS"/>
              </a:rPr>
              <a:t>. </a:t>
            </a:r>
            <a:r>
              <a:rPr sz="2200" spc="-10" dirty="0">
                <a:latin typeface="Trebuchet MS"/>
                <a:cs typeface="Trebuchet MS"/>
              </a:rPr>
              <a:t>While choosing  </a:t>
            </a:r>
            <a:r>
              <a:rPr sz="2200" spc="-5" dirty="0">
                <a:latin typeface="Trebuchet MS"/>
                <a:cs typeface="Trebuchet MS"/>
              </a:rPr>
              <a:t>these </a:t>
            </a:r>
            <a:r>
              <a:rPr sz="2200" spc="-10" dirty="0">
                <a:latin typeface="Trebuchet MS"/>
                <a:cs typeface="Trebuchet MS"/>
              </a:rPr>
              <a:t>individuals, care must </a:t>
            </a:r>
            <a:r>
              <a:rPr sz="2200" spc="-5" dirty="0">
                <a:latin typeface="Trebuchet MS"/>
                <a:cs typeface="Trebuchet MS"/>
              </a:rPr>
              <a:t>be taken to see </a:t>
            </a:r>
            <a:r>
              <a:rPr sz="2200" spc="-10" dirty="0">
                <a:latin typeface="Trebuchet MS"/>
                <a:cs typeface="Trebuchet MS"/>
              </a:rPr>
              <a:t>that  </a:t>
            </a:r>
            <a:r>
              <a:rPr sz="2200" spc="-5" dirty="0">
                <a:latin typeface="Trebuchet MS"/>
                <a:cs typeface="Trebuchet MS"/>
              </a:rPr>
              <a:t>they should </a:t>
            </a:r>
            <a:r>
              <a:rPr sz="2200" spc="-10" dirty="0">
                <a:latin typeface="Trebuchet MS"/>
                <a:cs typeface="Trebuchet MS"/>
              </a:rPr>
              <a:t>have </a:t>
            </a:r>
            <a:r>
              <a:rPr sz="2200" spc="-5" dirty="0">
                <a:latin typeface="Trebuchet MS"/>
                <a:cs typeface="Trebuchet MS"/>
              </a:rPr>
              <a:t>a common </a:t>
            </a:r>
            <a:r>
              <a:rPr sz="2200" spc="-10" dirty="0">
                <a:latin typeface="Trebuchet MS"/>
                <a:cs typeface="Trebuchet MS"/>
              </a:rPr>
              <a:t>background and have  comparable </a:t>
            </a:r>
            <a:r>
              <a:rPr sz="2200" spc="-5" dirty="0">
                <a:latin typeface="Trebuchet MS"/>
                <a:cs typeface="Trebuchet MS"/>
              </a:rPr>
              <a:t>experiences in</a:t>
            </a:r>
            <a:r>
              <a:rPr sz="2200" spc="-15" dirty="0">
                <a:latin typeface="Trebuchet MS"/>
                <a:cs typeface="Trebuchet MS"/>
              </a:rPr>
              <a:t> </a:t>
            </a:r>
            <a:r>
              <a:rPr sz="2200" spc="-10" dirty="0">
                <a:latin typeface="Trebuchet MS"/>
                <a:cs typeface="Trebuchet MS"/>
              </a:rPr>
              <a:t>buying.</a:t>
            </a:r>
            <a:endParaRPr sz="2200">
              <a:latin typeface="Trebuchet MS"/>
              <a:cs typeface="Trebuchet MS"/>
            </a:endParaRPr>
          </a:p>
          <a:p>
            <a:pPr marL="287020" marR="258445" indent="-274320" algn="just">
              <a:lnSpc>
                <a:spcPts val="2380"/>
              </a:lnSpc>
              <a:spcBef>
                <a:spcPts val="585"/>
              </a:spcBef>
              <a:buClr>
                <a:srgbClr val="B03E9A"/>
              </a:buClr>
              <a:buSzPct val="72727"/>
              <a:buFont typeface="Arial"/>
              <a:buChar char=""/>
              <a:tabLst>
                <a:tab pos="287655" algn="l"/>
              </a:tabLst>
            </a:pPr>
            <a:r>
              <a:rPr sz="2200" spc="-5" dirty="0">
                <a:latin typeface="Trebuchet MS"/>
                <a:cs typeface="Trebuchet MS"/>
              </a:rPr>
              <a:t>This is certainly </a:t>
            </a:r>
            <a:r>
              <a:rPr sz="2200" spc="-10" dirty="0">
                <a:latin typeface="Trebuchet MS"/>
                <a:cs typeface="Trebuchet MS"/>
              </a:rPr>
              <a:t>needed </a:t>
            </a:r>
            <a:r>
              <a:rPr sz="2200" spc="-5" dirty="0">
                <a:latin typeface="Trebuchet MS"/>
                <a:cs typeface="Trebuchet MS"/>
              </a:rPr>
              <a:t>since there should </a:t>
            </a:r>
            <a:r>
              <a:rPr sz="2200" spc="-10" dirty="0">
                <a:latin typeface="Trebuchet MS"/>
                <a:cs typeface="Trebuchet MS"/>
              </a:rPr>
              <a:t>not </a:t>
            </a:r>
            <a:r>
              <a:rPr sz="2200" spc="-5" dirty="0">
                <a:latin typeface="Trebuchet MS"/>
                <a:cs typeface="Trebuchet MS"/>
              </a:rPr>
              <a:t>be </a:t>
            </a:r>
            <a:r>
              <a:rPr sz="2200" spc="-425" dirty="0">
                <a:latin typeface="Trebuchet MS"/>
                <a:cs typeface="Trebuchet MS"/>
              </a:rPr>
              <a:t>a  </a:t>
            </a:r>
            <a:r>
              <a:rPr sz="2200" spc="-5" dirty="0">
                <a:latin typeface="Trebuchet MS"/>
                <a:cs typeface="Trebuchet MS"/>
              </a:rPr>
              <a:t>conflict </a:t>
            </a:r>
            <a:r>
              <a:rPr sz="2200" spc="-10" dirty="0">
                <a:latin typeface="Trebuchet MS"/>
                <a:cs typeface="Trebuchet MS"/>
              </a:rPr>
              <a:t>among the </a:t>
            </a:r>
            <a:r>
              <a:rPr sz="2200" spc="-5" dirty="0">
                <a:latin typeface="Trebuchet MS"/>
                <a:cs typeface="Trebuchet MS"/>
              </a:rPr>
              <a:t>group </a:t>
            </a:r>
            <a:r>
              <a:rPr sz="2200" spc="-10" dirty="0">
                <a:latin typeface="Trebuchet MS"/>
                <a:cs typeface="Trebuchet MS"/>
              </a:rPr>
              <a:t>members </a:t>
            </a:r>
            <a:r>
              <a:rPr sz="2200" spc="-5" dirty="0">
                <a:latin typeface="Trebuchet MS"/>
                <a:cs typeface="Trebuchet MS"/>
              </a:rPr>
              <a:t>on </a:t>
            </a:r>
            <a:r>
              <a:rPr sz="2200" spc="-10" dirty="0">
                <a:latin typeface="Trebuchet MS"/>
                <a:cs typeface="Trebuchet MS"/>
              </a:rPr>
              <a:t>the common  problems that are being </a:t>
            </a:r>
            <a:r>
              <a:rPr sz="2200" spc="-5" dirty="0">
                <a:latin typeface="Trebuchet MS"/>
                <a:cs typeface="Trebuchet MS"/>
              </a:rPr>
              <a:t>talked</a:t>
            </a:r>
            <a:r>
              <a:rPr sz="2200" spc="35" dirty="0">
                <a:latin typeface="Trebuchet MS"/>
                <a:cs typeface="Trebuchet MS"/>
              </a:rPr>
              <a:t> </a:t>
            </a:r>
            <a:r>
              <a:rPr sz="2200" spc="-10">
                <a:latin typeface="Trebuchet MS"/>
                <a:cs typeface="Trebuchet MS"/>
              </a:rPr>
              <a:t>about</a:t>
            </a:r>
            <a:r>
              <a:rPr sz="2200" spc="-10" smtClean="0">
                <a:latin typeface="Trebuchet MS"/>
                <a:cs typeface="Trebuchet MS"/>
              </a:rPr>
              <a:t>.</a:t>
            </a:r>
            <a:endParaRPr lang="en-US" sz="2200" spc="-10" dirty="0" smtClean="0">
              <a:latin typeface="Trebuchet MS"/>
              <a:cs typeface="Trebuchet MS"/>
            </a:endParaRPr>
          </a:p>
          <a:p>
            <a:pPr marL="287020" marR="258445" indent="-274320" algn="just">
              <a:lnSpc>
                <a:spcPts val="2380"/>
              </a:lnSpc>
              <a:spcBef>
                <a:spcPts val="585"/>
              </a:spcBef>
              <a:buClr>
                <a:srgbClr val="B03E9A"/>
              </a:buClr>
              <a:buSzPct val="72727"/>
              <a:buFont typeface="Arial"/>
              <a:buChar char=""/>
              <a:tabLst>
                <a:tab pos="287655" algn="l"/>
              </a:tabLst>
            </a:pPr>
            <a:r>
              <a:rPr lang="en-US" sz="2200" spc="-10" dirty="0" smtClean="0">
                <a:latin typeface="Trebuchet MS"/>
                <a:cs typeface="Trebuchet MS"/>
              </a:rPr>
              <a:t>A focus group is  a  form of qualitative research in which a group of people are asked about their perceptions,opinions,beliefs and attitude towards a product,service,concept,advertisement,idea,or </a:t>
            </a:r>
            <a:r>
              <a:rPr lang="en-US" sz="2200" spc="-10" dirty="0" err="1" smtClean="0">
                <a:latin typeface="Trebuchet MS"/>
                <a:cs typeface="Trebuchet MS"/>
              </a:rPr>
              <a:t>packaging.questions</a:t>
            </a:r>
            <a:r>
              <a:rPr lang="en-US" sz="2200" spc="-10" dirty="0" smtClean="0">
                <a:latin typeface="Trebuchet MS"/>
                <a:cs typeface="Trebuchet MS"/>
              </a:rPr>
              <a:t> are asked in an interactive group setting where participants are free to talk with </a:t>
            </a:r>
            <a:r>
              <a:rPr lang="en-US" sz="2200" spc="-10" smtClean="0">
                <a:latin typeface="Trebuchet MS"/>
                <a:cs typeface="Trebuchet MS"/>
              </a:rPr>
              <a:t>other group</a:t>
            </a:r>
            <a:endParaRPr sz="2200">
              <a:latin typeface="Trebuchet MS"/>
              <a:cs typeface="Trebuchet MS"/>
            </a:endParaRPr>
          </a:p>
          <a:p>
            <a:pPr marL="287020" indent="-274320">
              <a:lnSpc>
                <a:spcPts val="2510"/>
              </a:lnSpc>
              <a:spcBef>
                <a:spcPts val="290"/>
              </a:spcBef>
              <a:buClr>
                <a:srgbClr val="B03E9A"/>
              </a:buClr>
              <a:buSzPct val="72727"/>
              <a:buFont typeface="Arial"/>
              <a:buChar char=""/>
              <a:tabLst>
                <a:tab pos="287655" algn="l"/>
              </a:tabLst>
            </a:pPr>
            <a:endParaRPr sz="2200">
              <a:latin typeface="Trebuchet MS"/>
              <a:cs typeface="Trebuchet M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7025" y="146685"/>
            <a:ext cx="5735665" cy="35750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367020" y="203961"/>
            <a:ext cx="106933" cy="115316"/>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729449" y="203961"/>
            <a:ext cx="106984" cy="115316"/>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406138" y="203834"/>
            <a:ext cx="101853" cy="100584"/>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4685284" y="200279"/>
            <a:ext cx="176402" cy="250317"/>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2713227" y="200279"/>
            <a:ext cx="176402" cy="250317"/>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1663192" y="200279"/>
            <a:ext cx="176402" cy="250317"/>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4978908" y="152780"/>
            <a:ext cx="257175" cy="351790"/>
          </a:xfrm>
          <a:custGeom>
            <a:avLst/>
            <a:gdLst/>
            <a:ahLst/>
            <a:cxnLst/>
            <a:rect l="l" t="t" r="r" b="b"/>
            <a:pathLst>
              <a:path w="257175" h="351790">
                <a:moveTo>
                  <a:pt x="0" y="0"/>
                </a:moveTo>
                <a:lnTo>
                  <a:pt x="61340" y="0"/>
                </a:lnTo>
                <a:lnTo>
                  <a:pt x="61340" y="234188"/>
                </a:lnTo>
                <a:lnTo>
                  <a:pt x="62390" y="247451"/>
                </a:lnTo>
                <a:lnTo>
                  <a:pt x="87570" y="287174"/>
                </a:lnTo>
                <a:lnTo>
                  <a:pt x="124967" y="296926"/>
                </a:lnTo>
                <a:lnTo>
                  <a:pt x="140708" y="295856"/>
                </a:lnTo>
                <a:lnTo>
                  <a:pt x="176783" y="279908"/>
                </a:lnTo>
                <a:lnTo>
                  <a:pt x="195325" y="233045"/>
                </a:lnTo>
                <a:lnTo>
                  <a:pt x="195325" y="0"/>
                </a:lnTo>
                <a:lnTo>
                  <a:pt x="256666" y="0"/>
                </a:lnTo>
                <a:lnTo>
                  <a:pt x="256666" y="237744"/>
                </a:lnTo>
                <a:lnTo>
                  <a:pt x="254428" y="262963"/>
                </a:lnTo>
                <a:lnTo>
                  <a:pt x="236521" y="304734"/>
                </a:lnTo>
                <a:lnTo>
                  <a:pt x="201521" y="334478"/>
                </a:lnTo>
                <a:lnTo>
                  <a:pt x="153808" y="349527"/>
                </a:lnTo>
                <a:lnTo>
                  <a:pt x="125475" y="351409"/>
                </a:lnTo>
                <a:lnTo>
                  <a:pt x="97093" y="349573"/>
                </a:lnTo>
                <a:lnTo>
                  <a:pt x="50663" y="334853"/>
                </a:lnTo>
                <a:lnTo>
                  <a:pt x="18323" y="305605"/>
                </a:lnTo>
                <a:lnTo>
                  <a:pt x="2028" y="263401"/>
                </a:lnTo>
                <a:lnTo>
                  <a:pt x="0" y="237490"/>
                </a:lnTo>
                <a:lnTo>
                  <a:pt x="0"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3302508" y="152780"/>
            <a:ext cx="257175" cy="351790"/>
          </a:xfrm>
          <a:custGeom>
            <a:avLst/>
            <a:gdLst/>
            <a:ahLst/>
            <a:cxnLst/>
            <a:rect l="l" t="t" r="r" b="b"/>
            <a:pathLst>
              <a:path w="257175" h="351790">
                <a:moveTo>
                  <a:pt x="0" y="0"/>
                </a:moveTo>
                <a:lnTo>
                  <a:pt x="61340" y="0"/>
                </a:lnTo>
                <a:lnTo>
                  <a:pt x="61340" y="234188"/>
                </a:lnTo>
                <a:lnTo>
                  <a:pt x="62390" y="247451"/>
                </a:lnTo>
                <a:lnTo>
                  <a:pt x="87570" y="287174"/>
                </a:lnTo>
                <a:lnTo>
                  <a:pt x="124967" y="296926"/>
                </a:lnTo>
                <a:lnTo>
                  <a:pt x="140708" y="295856"/>
                </a:lnTo>
                <a:lnTo>
                  <a:pt x="176783" y="279908"/>
                </a:lnTo>
                <a:lnTo>
                  <a:pt x="195325" y="233045"/>
                </a:lnTo>
                <a:lnTo>
                  <a:pt x="195325" y="0"/>
                </a:lnTo>
                <a:lnTo>
                  <a:pt x="256666" y="0"/>
                </a:lnTo>
                <a:lnTo>
                  <a:pt x="256666" y="237744"/>
                </a:lnTo>
                <a:lnTo>
                  <a:pt x="254428" y="262963"/>
                </a:lnTo>
                <a:lnTo>
                  <a:pt x="236521" y="304734"/>
                </a:lnTo>
                <a:lnTo>
                  <a:pt x="201521" y="334478"/>
                </a:lnTo>
                <a:lnTo>
                  <a:pt x="153808" y="349527"/>
                </a:lnTo>
                <a:lnTo>
                  <a:pt x="125475" y="351409"/>
                </a:lnTo>
                <a:lnTo>
                  <a:pt x="97111" y="349573"/>
                </a:lnTo>
                <a:lnTo>
                  <a:pt x="50716" y="334853"/>
                </a:lnTo>
                <a:lnTo>
                  <a:pt x="18323" y="305605"/>
                </a:lnTo>
                <a:lnTo>
                  <a:pt x="2028" y="263401"/>
                </a:lnTo>
                <a:lnTo>
                  <a:pt x="0" y="237490"/>
                </a:lnTo>
                <a:lnTo>
                  <a:pt x="0"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2385060" y="152780"/>
            <a:ext cx="227965" cy="346075"/>
          </a:xfrm>
          <a:custGeom>
            <a:avLst/>
            <a:gdLst/>
            <a:ahLst/>
            <a:cxnLst/>
            <a:rect l="l" t="t" r="r" b="b"/>
            <a:pathLst>
              <a:path w="227964" h="346075">
                <a:moveTo>
                  <a:pt x="0" y="0"/>
                </a:moveTo>
                <a:lnTo>
                  <a:pt x="227583" y="0"/>
                </a:lnTo>
                <a:lnTo>
                  <a:pt x="227583" y="54483"/>
                </a:lnTo>
                <a:lnTo>
                  <a:pt x="61340" y="54483"/>
                </a:lnTo>
                <a:lnTo>
                  <a:pt x="61340" y="135382"/>
                </a:lnTo>
                <a:lnTo>
                  <a:pt x="182752" y="135382"/>
                </a:lnTo>
                <a:lnTo>
                  <a:pt x="182752" y="187578"/>
                </a:lnTo>
                <a:lnTo>
                  <a:pt x="61340" y="187578"/>
                </a:lnTo>
                <a:lnTo>
                  <a:pt x="61340" y="345567"/>
                </a:lnTo>
                <a:lnTo>
                  <a:pt x="0" y="345567"/>
                </a:lnTo>
                <a:lnTo>
                  <a:pt x="0"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1956816" y="152780"/>
            <a:ext cx="227965" cy="346075"/>
          </a:xfrm>
          <a:custGeom>
            <a:avLst/>
            <a:gdLst/>
            <a:ahLst/>
            <a:cxnLst/>
            <a:rect l="l" t="t" r="r" b="b"/>
            <a:pathLst>
              <a:path w="227964" h="346075">
                <a:moveTo>
                  <a:pt x="0" y="0"/>
                </a:moveTo>
                <a:lnTo>
                  <a:pt x="227583" y="0"/>
                </a:lnTo>
                <a:lnTo>
                  <a:pt x="227583" y="54483"/>
                </a:lnTo>
                <a:lnTo>
                  <a:pt x="61340" y="54483"/>
                </a:lnTo>
                <a:lnTo>
                  <a:pt x="61340" y="135382"/>
                </a:lnTo>
                <a:lnTo>
                  <a:pt x="182752" y="135382"/>
                </a:lnTo>
                <a:lnTo>
                  <a:pt x="182752" y="187578"/>
                </a:lnTo>
                <a:lnTo>
                  <a:pt x="61340" y="187578"/>
                </a:lnTo>
                <a:lnTo>
                  <a:pt x="61340" y="345567"/>
                </a:lnTo>
                <a:lnTo>
                  <a:pt x="0" y="345567"/>
                </a:lnTo>
                <a:lnTo>
                  <a:pt x="0"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952461" y="152780"/>
            <a:ext cx="220979" cy="346075"/>
          </a:xfrm>
          <a:custGeom>
            <a:avLst/>
            <a:gdLst/>
            <a:ahLst/>
            <a:cxnLst/>
            <a:rect l="l" t="t" r="r" b="b"/>
            <a:pathLst>
              <a:path w="220980" h="346075">
                <a:moveTo>
                  <a:pt x="0" y="0"/>
                </a:moveTo>
                <a:lnTo>
                  <a:pt x="220560" y="0"/>
                </a:lnTo>
                <a:lnTo>
                  <a:pt x="220560" y="54483"/>
                </a:lnTo>
                <a:lnTo>
                  <a:pt x="61340" y="54483"/>
                </a:lnTo>
                <a:lnTo>
                  <a:pt x="61340" y="135382"/>
                </a:lnTo>
                <a:lnTo>
                  <a:pt x="175513" y="135382"/>
                </a:lnTo>
                <a:lnTo>
                  <a:pt x="175513" y="187578"/>
                </a:lnTo>
                <a:lnTo>
                  <a:pt x="61340" y="187578"/>
                </a:lnTo>
                <a:lnTo>
                  <a:pt x="61340" y="291084"/>
                </a:lnTo>
                <a:lnTo>
                  <a:pt x="217970" y="291084"/>
                </a:lnTo>
                <a:lnTo>
                  <a:pt x="217970" y="345567"/>
                </a:lnTo>
                <a:lnTo>
                  <a:pt x="0" y="345567"/>
                </a:lnTo>
                <a:lnTo>
                  <a:pt x="0"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339140" y="152780"/>
            <a:ext cx="294005" cy="346075"/>
          </a:xfrm>
          <a:custGeom>
            <a:avLst/>
            <a:gdLst/>
            <a:ahLst/>
            <a:cxnLst/>
            <a:rect l="l" t="t" r="r" b="b"/>
            <a:pathLst>
              <a:path w="294005" h="346075">
                <a:moveTo>
                  <a:pt x="0" y="0"/>
                </a:moveTo>
                <a:lnTo>
                  <a:pt x="65112" y="0"/>
                </a:lnTo>
                <a:lnTo>
                  <a:pt x="146964" y="147447"/>
                </a:lnTo>
                <a:lnTo>
                  <a:pt x="229057" y="0"/>
                </a:lnTo>
                <a:lnTo>
                  <a:pt x="293928" y="0"/>
                </a:lnTo>
                <a:lnTo>
                  <a:pt x="177863" y="203835"/>
                </a:lnTo>
                <a:lnTo>
                  <a:pt x="177863" y="345567"/>
                </a:lnTo>
                <a:lnTo>
                  <a:pt x="116535" y="345567"/>
                </a:lnTo>
                <a:lnTo>
                  <a:pt x="116535" y="203835"/>
                </a:lnTo>
                <a:lnTo>
                  <a:pt x="0"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47025" y="152780"/>
            <a:ext cx="286385" cy="346075"/>
          </a:xfrm>
          <a:custGeom>
            <a:avLst/>
            <a:gdLst/>
            <a:ahLst/>
            <a:cxnLst/>
            <a:rect l="l" t="t" r="r" b="b"/>
            <a:pathLst>
              <a:path w="286385" h="346075">
                <a:moveTo>
                  <a:pt x="0" y="0"/>
                </a:moveTo>
                <a:lnTo>
                  <a:pt x="286133" y="0"/>
                </a:lnTo>
                <a:lnTo>
                  <a:pt x="286133" y="54483"/>
                </a:lnTo>
                <a:lnTo>
                  <a:pt x="171262" y="54483"/>
                </a:lnTo>
                <a:lnTo>
                  <a:pt x="171262" y="345567"/>
                </a:lnTo>
                <a:lnTo>
                  <a:pt x="109921" y="345567"/>
                </a:lnTo>
                <a:lnTo>
                  <a:pt x="109921" y="54483"/>
                </a:lnTo>
                <a:lnTo>
                  <a:pt x="0" y="54483"/>
                </a:lnTo>
                <a:lnTo>
                  <a:pt x="0"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5306567" y="150368"/>
            <a:ext cx="229235" cy="347980"/>
          </a:xfrm>
          <a:custGeom>
            <a:avLst/>
            <a:gdLst/>
            <a:ahLst/>
            <a:cxnLst/>
            <a:rect l="l" t="t" r="r" b="b"/>
            <a:pathLst>
              <a:path w="229235" h="347980">
                <a:moveTo>
                  <a:pt x="71628" y="0"/>
                </a:moveTo>
                <a:lnTo>
                  <a:pt x="109825" y="1571"/>
                </a:lnTo>
                <a:lnTo>
                  <a:pt x="169693" y="14144"/>
                </a:lnTo>
                <a:lnTo>
                  <a:pt x="207964" y="39481"/>
                </a:lnTo>
                <a:lnTo>
                  <a:pt x="226875" y="78724"/>
                </a:lnTo>
                <a:lnTo>
                  <a:pt x="229235" y="103631"/>
                </a:lnTo>
                <a:lnTo>
                  <a:pt x="223627" y="146425"/>
                </a:lnTo>
                <a:lnTo>
                  <a:pt x="206809" y="179710"/>
                </a:lnTo>
                <a:lnTo>
                  <a:pt x="178787" y="203484"/>
                </a:lnTo>
                <a:lnTo>
                  <a:pt x="139566" y="217749"/>
                </a:lnTo>
                <a:lnTo>
                  <a:pt x="89154" y="222503"/>
                </a:lnTo>
                <a:lnTo>
                  <a:pt x="83486" y="222406"/>
                </a:lnTo>
                <a:lnTo>
                  <a:pt x="76962" y="222107"/>
                </a:lnTo>
                <a:lnTo>
                  <a:pt x="69580" y="221593"/>
                </a:lnTo>
                <a:lnTo>
                  <a:pt x="61341" y="220852"/>
                </a:lnTo>
                <a:lnTo>
                  <a:pt x="61341" y="347979"/>
                </a:lnTo>
                <a:lnTo>
                  <a:pt x="0" y="347979"/>
                </a:lnTo>
                <a:lnTo>
                  <a:pt x="0" y="2666"/>
                </a:lnTo>
                <a:lnTo>
                  <a:pt x="27479" y="1500"/>
                </a:lnTo>
                <a:lnTo>
                  <a:pt x="48577" y="666"/>
                </a:lnTo>
                <a:lnTo>
                  <a:pt x="63293" y="166"/>
                </a:lnTo>
                <a:lnTo>
                  <a:pt x="71628"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668997" y="150368"/>
            <a:ext cx="229870" cy="347980"/>
          </a:xfrm>
          <a:custGeom>
            <a:avLst/>
            <a:gdLst/>
            <a:ahLst/>
            <a:cxnLst/>
            <a:rect l="l" t="t" r="r" b="b"/>
            <a:pathLst>
              <a:path w="229869" h="347980">
                <a:moveTo>
                  <a:pt x="71716" y="0"/>
                </a:moveTo>
                <a:lnTo>
                  <a:pt x="109895" y="1571"/>
                </a:lnTo>
                <a:lnTo>
                  <a:pt x="169750" y="14144"/>
                </a:lnTo>
                <a:lnTo>
                  <a:pt x="207995" y="39481"/>
                </a:lnTo>
                <a:lnTo>
                  <a:pt x="226931" y="78724"/>
                </a:lnTo>
                <a:lnTo>
                  <a:pt x="229298" y="103631"/>
                </a:lnTo>
                <a:lnTo>
                  <a:pt x="223693" y="146425"/>
                </a:lnTo>
                <a:lnTo>
                  <a:pt x="206878" y="179710"/>
                </a:lnTo>
                <a:lnTo>
                  <a:pt x="178853" y="203484"/>
                </a:lnTo>
                <a:lnTo>
                  <a:pt x="139620" y="217749"/>
                </a:lnTo>
                <a:lnTo>
                  <a:pt x="89179" y="222503"/>
                </a:lnTo>
                <a:lnTo>
                  <a:pt x="83545" y="222406"/>
                </a:lnTo>
                <a:lnTo>
                  <a:pt x="77027" y="222107"/>
                </a:lnTo>
                <a:lnTo>
                  <a:pt x="69625" y="221593"/>
                </a:lnTo>
                <a:lnTo>
                  <a:pt x="61340" y="220852"/>
                </a:lnTo>
                <a:lnTo>
                  <a:pt x="61340" y="347979"/>
                </a:lnTo>
                <a:lnTo>
                  <a:pt x="0" y="347979"/>
                </a:lnTo>
                <a:lnTo>
                  <a:pt x="0" y="2666"/>
                </a:lnTo>
                <a:lnTo>
                  <a:pt x="27484" y="1500"/>
                </a:lnTo>
                <a:lnTo>
                  <a:pt x="48598" y="666"/>
                </a:lnTo>
                <a:lnTo>
                  <a:pt x="63341" y="166"/>
                </a:lnTo>
                <a:lnTo>
                  <a:pt x="71716"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4343400" y="149225"/>
            <a:ext cx="266065" cy="349250"/>
          </a:xfrm>
          <a:custGeom>
            <a:avLst/>
            <a:gdLst/>
            <a:ahLst/>
            <a:cxnLst/>
            <a:rect l="l" t="t" r="r" b="b"/>
            <a:pathLst>
              <a:path w="266064" h="349250">
                <a:moveTo>
                  <a:pt x="95758" y="0"/>
                </a:moveTo>
                <a:lnTo>
                  <a:pt x="153338" y="6359"/>
                </a:lnTo>
                <a:lnTo>
                  <a:pt x="194452" y="25447"/>
                </a:lnTo>
                <a:lnTo>
                  <a:pt x="219112" y="57275"/>
                </a:lnTo>
                <a:lnTo>
                  <a:pt x="227329" y="101853"/>
                </a:lnTo>
                <a:lnTo>
                  <a:pt x="226206" y="116855"/>
                </a:lnTo>
                <a:lnTo>
                  <a:pt x="209169" y="157860"/>
                </a:lnTo>
                <a:lnTo>
                  <a:pt x="176664" y="187328"/>
                </a:lnTo>
                <a:lnTo>
                  <a:pt x="163449" y="193421"/>
                </a:lnTo>
                <a:lnTo>
                  <a:pt x="265557" y="349123"/>
                </a:lnTo>
                <a:lnTo>
                  <a:pt x="194817" y="349123"/>
                </a:lnTo>
                <a:lnTo>
                  <a:pt x="102615" y="206375"/>
                </a:lnTo>
                <a:lnTo>
                  <a:pt x="94970" y="206206"/>
                </a:lnTo>
                <a:lnTo>
                  <a:pt x="85931" y="205882"/>
                </a:lnTo>
                <a:lnTo>
                  <a:pt x="75487" y="205392"/>
                </a:lnTo>
                <a:lnTo>
                  <a:pt x="63626" y="204724"/>
                </a:lnTo>
                <a:lnTo>
                  <a:pt x="63626" y="349123"/>
                </a:lnTo>
                <a:lnTo>
                  <a:pt x="0" y="349123"/>
                </a:lnTo>
                <a:lnTo>
                  <a:pt x="0" y="3555"/>
                </a:lnTo>
                <a:lnTo>
                  <a:pt x="4427" y="3438"/>
                </a:lnTo>
                <a:lnTo>
                  <a:pt x="12557" y="3095"/>
                </a:lnTo>
                <a:lnTo>
                  <a:pt x="24378" y="2538"/>
                </a:lnTo>
                <a:lnTo>
                  <a:pt x="39877" y="1777"/>
                </a:lnTo>
                <a:lnTo>
                  <a:pt x="56360" y="1017"/>
                </a:lnTo>
                <a:lnTo>
                  <a:pt x="71151" y="460"/>
                </a:lnTo>
                <a:lnTo>
                  <a:pt x="84276" y="117"/>
                </a:lnTo>
                <a:lnTo>
                  <a:pt x="95758"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5573521" y="146812"/>
            <a:ext cx="209550" cy="357505"/>
          </a:xfrm>
          <a:custGeom>
            <a:avLst/>
            <a:gdLst/>
            <a:ahLst/>
            <a:cxnLst/>
            <a:rect l="l" t="t" r="r" b="b"/>
            <a:pathLst>
              <a:path w="209550" h="357505">
                <a:moveTo>
                  <a:pt x="105410" y="0"/>
                </a:moveTo>
                <a:lnTo>
                  <a:pt x="133395" y="1404"/>
                </a:lnTo>
                <a:lnTo>
                  <a:pt x="157368" y="5619"/>
                </a:lnTo>
                <a:lnTo>
                  <a:pt x="177365" y="12644"/>
                </a:lnTo>
                <a:lnTo>
                  <a:pt x="193420" y="22479"/>
                </a:lnTo>
                <a:lnTo>
                  <a:pt x="174751" y="75311"/>
                </a:lnTo>
                <a:lnTo>
                  <a:pt x="158345" y="65216"/>
                </a:lnTo>
                <a:lnTo>
                  <a:pt x="141509" y="57991"/>
                </a:lnTo>
                <a:lnTo>
                  <a:pt x="124245" y="53647"/>
                </a:lnTo>
                <a:lnTo>
                  <a:pt x="106552" y="52197"/>
                </a:lnTo>
                <a:lnTo>
                  <a:pt x="96555" y="52889"/>
                </a:lnTo>
                <a:lnTo>
                  <a:pt x="64912" y="76263"/>
                </a:lnTo>
                <a:lnTo>
                  <a:pt x="61975" y="92583"/>
                </a:lnTo>
                <a:lnTo>
                  <a:pt x="66093" y="107584"/>
                </a:lnTo>
                <a:lnTo>
                  <a:pt x="78438" y="122872"/>
                </a:lnTo>
                <a:lnTo>
                  <a:pt x="98998" y="138445"/>
                </a:lnTo>
                <a:lnTo>
                  <a:pt x="127762" y="154305"/>
                </a:lnTo>
                <a:lnTo>
                  <a:pt x="143902" y="162615"/>
                </a:lnTo>
                <a:lnTo>
                  <a:pt x="157638" y="170592"/>
                </a:lnTo>
                <a:lnTo>
                  <a:pt x="191341" y="201041"/>
                </a:lnTo>
                <a:lnTo>
                  <a:pt x="207168" y="238934"/>
                </a:lnTo>
                <a:lnTo>
                  <a:pt x="209168" y="261239"/>
                </a:lnTo>
                <a:lnTo>
                  <a:pt x="207097" y="281267"/>
                </a:lnTo>
                <a:lnTo>
                  <a:pt x="190523" y="315799"/>
                </a:lnTo>
                <a:lnTo>
                  <a:pt x="158043" y="342161"/>
                </a:lnTo>
                <a:lnTo>
                  <a:pt x="113657" y="355687"/>
                </a:lnTo>
                <a:lnTo>
                  <a:pt x="87249" y="357378"/>
                </a:lnTo>
                <a:lnTo>
                  <a:pt x="63650" y="355828"/>
                </a:lnTo>
                <a:lnTo>
                  <a:pt x="41243" y="351170"/>
                </a:lnTo>
                <a:lnTo>
                  <a:pt x="20026" y="343394"/>
                </a:lnTo>
                <a:lnTo>
                  <a:pt x="0" y="332486"/>
                </a:lnTo>
                <a:lnTo>
                  <a:pt x="22605" y="277495"/>
                </a:lnTo>
                <a:lnTo>
                  <a:pt x="40707" y="288643"/>
                </a:lnTo>
                <a:lnTo>
                  <a:pt x="58642" y="296576"/>
                </a:lnTo>
                <a:lnTo>
                  <a:pt x="76434" y="301319"/>
                </a:lnTo>
                <a:lnTo>
                  <a:pt x="94106" y="302895"/>
                </a:lnTo>
                <a:lnTo>
                  <a:pt x="117703" y="300537"/>
                </a:lnTo>
                <a:lnTo>
                  <a:pt x="134572" y="293465"/>
                </a:lnTo>
                <a:lnTo>
                  <a:pt x="144702" y="281678"/>
                </a:lnTo>
                <a:lnTo>
                  <a:pt x="148081" y="265176"/>
                </a:lnTo>
                <a:lnTo>
                  <a:pt x="147294" y="256434"/>
                </a:lnTo>
                <a:lnTo>
                  <a:pt x="127311" y="223206"/>
                </a:lnTo>
                <a:lnTo>
                  <a:pt x="82930" y="195453"/>
                </a:lnTo>
                <a:lnTo>
                  <a:pt x="64644" y="185975"/>
                </a:lnTo>
                <a:lnTo>
                  <a:pt x="49609" y="177355"/>
                </a:lnTo>
                <a:lnTo>
                  <a:pt x="17160" y="148637"/>
                </a:lnTo>
                <a:lnTo>
                  <a:pt x="1109" y="103489"/>
                </a:lnTo>
                <a:lnTo>
                  <a:pt x="635" y="92964"/>
                </a:lnTo>
                <a:lnTo>
                  <a:pt x="2470" y="73796"/>
                </a:lnTo>
                <a:lnTo>
                  <a:pt x="30099" y="26416"/>
                </a:lnTo>
                <a:lnTo>
                  <a:pt x="63611" y="6635"/>
                </a:lnTo>
                <a:lnTo>
                  <a:pt x="83480" y="1662"/>
                </a:lnTo>
                <a:lnTo>
                  <a:pt x="105410"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4002278" y="146812"/>
            <a:ext cx="287020" cy="357505"/>
          </a:xfrm>
          <a:custGeom>
            <a:avLst/>
            <a:gdLst/>
            <a:ahLst/>
            <a:cxnLst/>
            <a:rect l="l" t="t" r="r" b="b"/>
            <a:pathLst>
              <a:path w="287020" h="357505">
                <a:moveTo>
                  <a:pt x="175006" y="0"/>
                </a:moveTo>
                <a:lnTo>
                  <a:pt x="202340" y="2139"/>
                </a:lnTo>
                <a:lnTo>
                  <a:pt x="227568" y="8540"/>
                </a:lnTo>
                <a:lnTo>
                  <a:pt x="250676" y="19180"/>
                </a:lnTo>
                <a:lnTo>
                  <a:pt x="271652" y="34036"/>
                </a:lnTo>
                <a:lnTo>
                  <a:pt x="245999" y="83312"/>
                </a:lnTo>
                <a:lnTo>
                  <a:pt x="239831" y="78476"/>
                </a:lnTo>
                <a:lnTo>
                  <a:pt x="232187" y="73675"/>
                </a:lnTo>
                <a:lnTo>
                  <a:pt x="191420" y="56991"/>
                </a:lnTo>
                <a:lnTo>
                  <a:pt x="173609" y="54610"/>
                </a:lnTo>
                <a:lnTo>
                  <a:pt x="149437" y="56757"/>
                </a:lnTo>
                <a:lnTo>
                  <a:pt x="109190" y="74005"/>
                </a:lnTo>
                <a:lnTo>
                  <a:pt x="80236" y="107870"/>
                </a:lnTo>
                <a:lnTo>
                  <a:pt x="65480" y="154162"/>
                </a:lnTo>
                <a:lnTo>
                  <a:pt x="63626" y="181737"/>
                </a:lnTo>
                <a:lnTo>
                  <a:pt x="65436" y="207902"/>
                </a:lnTo>
                <a:lnTo>
                  <a:pt x="79914" y="251995"/>
                </a:lnTo>
                <a:lnTo>
                  <a:pt x="108295" y="284356"/>
                </a:lnTo>
                <a:lnTo>
                  <a:pt x="147625" y="300843"/>
                </a:lnTo>
                <a:lnTo>
                  <a:pt x="171196" y="302895"/>
                </a:lnTo>
                <a:lnTo>
                  <a:pt x="186864" y="301775"/>
                </a:lnTo>
                <a:lnTo>
                  <a:pt x="225298" y="284988"/>
                </a:lnTo>
                <a:lnTo>
                  <a:pt x="225298" y="217043"/>
                </a:lnTo>
                <a:lnTo>
                  <a:pt x="177419" y="217043"/>
                </a:lnTo>
                <a:lnTo>
                  <a:pt x="177419" y="164719"/>
                </a:lnTo>
                <a:lnTo>
                  <a:pt x="286512" y="164719"/>
                </a:lnTo>
                <a:lnTo>
                  <a:pt x="286512" y="319405"/>
                </a:lnTo>
                <a:lnTo>
                  <a:pt x="246578" y="341872"/>
                </a:lnTo>
                <a:lnTo>
                  <a:pt x="195611" y="354885"/>
                </a:lnTo>
                <a:lnTo>
                  <a:pt x="161289" y="357378"/>
                </a:lnTo>
                <a:lnTo>
                  <a:pt x="126069" y="354349"/>
                </a:lnTo>
                <a:lnTo>
                  <a:pt x="67153" y="330053"/>
                </a:lnTo>
                <a:lnTo>
                  <a:pt x="24431" y="282402"/>
                </a:lnTo>
                <a:lnTo>
                  <a:pt x="2714" y="218064"/>
                </a:lnTo>
                <a:lnTo>
                  <a:pt x="0" y="180086"/>
                </a:lnTo>
                <a:lnTo>
                  <a:pt x="2954" y="141960"/>
                </a:lnTo>
                <a:lnTo>
                  <a:pt x="26628" y="76948"/>
                </a:lnTo>
                <a:lnTo>
                  <a:pt x="73136" y="28182"/>
                </a:lnTo>
                <a:lnTo>
                  <a:pt x="136953" y="3139"/>
                </a:lnTo>
                <a:lnTo>
                  <a:pt x="175006"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3613658" y="146812"/>
            <a:ext cx="209550" cy="357505"/>
          </a:xfrm>
          <a:custGeom>
            <a:avLst/>
            <a:gdLst/>
            <a:ahLst/>
            <a:cxnLst/>
            <a:rect l="l" t="t" r="r" b="b"/>
            <a:pathLst>
              <a:path w="209550" h="357505">
                <a:moveTo>
                  <a:pt x="105409" y="0"/>
                </a:moveTo>
                <a:lnTo>
                  <a:pt x="133395" y="1404"/>
                </a:lnTo>
                <a:lnTo>
                  <a:pt x="157368" y="5619"/>
                </a:lnTo>
                <a:lnTo>
                  <a:pt x="177365" y="12644"/>
                </a:lnTo>
                <a:lnTo>
                  <a:pt x="193420" y="22479"/>
                </a:lnTo>
                <a:lnTo>
                  <a:pt x="174751" y="75311"/>
                </a:lnTo>
                <a:lnTo>
                  <a:pt x="158363" y="65216"/>
                </a:lnTo>
                <a:lnTo>
                  <a:pt x="141557" y="57991"/>
                </a:lnTo>
                <a:lnTo>
                  <a:pt x="124299" y="53647"/>
                </a:lnTo>
                <a:lnTo>
                  <a:pt x="106552" y="52197"/>
                </a:lnTo>
                <a:lnTo>
                  <a:pt x="96555" y="52889"/>
                </a:lnTo>
                <a:lnTo>
                  <a:pt x="64912" y="76263"/>
                </a:lnTo>
                <a:lnTo>
                  <a:pt x="61975" y="92583"/>
                </a:lnTo>
                <a:lnTo>
                  <a:pt x="66093" y="107584"/>
                </a:lnTo>
                <a:lnTo>
                  <a:pt x="78438" y="122872"/>
                </a:lnTo>
                <a:lnTo>
                  <a:pt x="98998" y="138445"/>
                </a:lnTo>
                <a:lnTo>
                  <a:pt x="127762" y="154305"/>
                </a:lnTo>
                <a:lnTo>
                  <a:pt x="143902" y="162615"/>
                </a:lnTo>
                <a:lnTo>
                  <a:pt x="157638" y="170592"/>
                </a:lnTo>
                <a:lnTo>
                  <a:pt x="191341" y="201041"/>
                </a:lnTo>
                <a:lnTo>
                  <a:pt x="207168" y="238934"/>
                </a:lnTo>
                <a:lnTo>
                  <a:pt x="209168" y="261239"/>
                </a:lnTo>
                <a:lnTo>
                  <a:pt x="207097" y="281267"/>
                </a:lnTo>
                <a:lnTo>
                  <a:pt x="190523" y="315799"/>
                </a:lnTo>
                <a:lnTo>
                  <a:pt x="158043" y="342161"/>
                </a:lnTo>
                <a:lnTo>
                  <a:pt x="113657" y="355687"/>
                </a:lnTo>
                <a:lnTo>
                  <a:pt x="87249" y="357378"/>
                </a:lnTo>
                <a:lnTo>
                  <a:pt x="63650" y="355828"/>
                </a:lnTo>
                <a:lnTo>
                  <a:pt x="41243" y="351170"/>
                </a:lnTo>
                <a:lnTo>
                  <a:pt x="20026" y="343394"/>
                </a:lnTo>
                <a:lnTo>
                  <a:pt x="0" y="332486"/>
                </a:lnTo>
                <a:lnTo>
                  <a:pt x="22605" y="277495"/>
                </a:lnTo>
                <a:lnTo>
                  <a:pt x="40707" y="288643"/>
                </a:lnTo>
                <a:lnTo>
                  <a:pt x="58642" y="296576"/>
                </a:lnTo>
                <a:lnTo>
                  <a:pt x="76434" y="301319"/>
                </a:lnTo>
                <a:lnTo>
                  <a:pt x="94106" y="302895"/>
                </a:lnTo>
                <a:lnTo>
                  <a:pt x="117703" y="300537"/>
                </a:lnTo>
                <a:lnTo>
                  <a:pt x="134572" y="293465"/>
                </a:lnTo>
                <a:lnTo>
                  <a:pt x="144702" y="281678"/>
                </a:lnTo>
                <a:lnTo>
                  <a:pt x="148081" y="265176"/>
                </a:lnTo>
                <a:lnTo>
                  <a:pt x="147294" y="256434"/>
                </a:lnTo>
                <a:lnTo>
                  <a:pt x="127311" y="223206"/>
                </a:lnTo>
                <a:lnTo>
                  <a:pt x="82930" y="195453"/>
                </a:lnTo>
                <a:lnTo>
                  <a:pt x="64644" y="185975"/>
                </a:lnTo>
                <a:lnTo>
                  <a:pt x="49609" y="177355"/>
                </a:lnTo>
                <a:lnTo>
                  <a:pt x="17160" y="148637"/>
                </a:lnTo>
                <a:lnTo>
                  <a:pt x="1109" y="103489"/>
                </a:lnTo>
                <a:lnTo>
                  <a:pt x="634" y="92964"/>
                </a:lnTo>
                <a:lnTo>
                  <a:pt x="2470" y="73796"/>
                </a:lnTo>
                <a:lnTo>
                  <a:pt x="30099" y="26416"/>
                </a:lnTo>
                <a:lnTo>
                  <a:pt x="63611" y="6635"/>
                </a:lnTo>
                <a:lnTo>
                  <a:pt x="83480" y="1662"/>
                </a:lnTo>
                <a:lnTo>
                  <a:pt x="105409"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2990342" y="146812"/>
            <a:ext cx="262890" cy="357505"/>
          </a:xfrm>
          <a:custGeom>
            <a:avLst/>
            <a:gdLst/>
            <a:ahLst/>
            <a:cxnLst/>
            <a:rect l="l" t="t" r="r" b="b"/>
            <a:pathLst>
              <a:path w="262889" h="357505">
                <a:moveTo>
                  <a:pt x="158241" y="0"/>
                </a:moveTo>
                <a:lnTo>
                  <a:pt x="186481" y="1524"/>
                </a:lnTo>
                <a:lnTo>
                  <a:pt x="211756" y="6096"/>
                </a:lnTo>
                <a:lnTo>
                  <a:pt x="234055" y="13716"/>
                </a:lnTo>
                <a:lnTo>
                  <a:pt x="253364" y="24384"/>
                </a:lnTo>
                <a:lnTo>
                  <a:pt x="228091" y="75057"/>
                </a:lnTo>
                <a:lnTo>
                  <a:pt x="216255" y="66075"/>
                </a:lnTo>
                <a:lnTo>
                  <a:pt x="201310" y="59690"/>
                </a:lnTo>
                <a:lnTo>
                  <a:pt x="183247" y="55876"/>
                </a:lnTo>
                <a:lnTo>
                  <a:pt x="162051" y="54610"/>
                </a:lnTo>
                <a:lnTo>
                  <a:pt x="141408" y="56872"/>
                </a:lnTo>
                <a:lnTo>
                  <a:pt x="106027" y="74969"/>
                </a:lnTo>
                <a:lnTo>
                  <a:pt x="79218" y="110095"/>
                </a:lnTo>
                <a:lnTo>
                  <a:pt x="65363" y="155866"/>
                </a:lnTo>
                <a:lnTo>
                  <a:pt x="63626" y="182372"/>
                </a:lnTo>
                <a:lnTo>
                  <a:pt x="65224" y="208661"/>
                </a:lnTo>
                <a:lnTo>
                  <a:pt x="78039" y="252666"/>
                </a:lnTo>
                <a:lnTo>
                  <a:pt x="103116" y="284624"/>
                </a:lnTo>
                <a:lnTo>
                  <a:pt x="157480" y="302895"/>
                </a:lnTo>
                <a:lnTo>
                  <a:pt x="180605" y="300724"/>
                </a:lnTo>
                <a:lnTo>
                  <a:pt x="201040" y="294195"/>
                </a:lnTo>
                <a:lnTo>
                  <a:pt x="218809" y="283285"/>
                </a:lnTo>
                <a:lnTo>
                  <a:pt x="233933" y="267970"/>
                </a:lnTo>
                <a:lnTo>
                  <a:pt x="262508" y="317627"/>
                </a:lnTo>
                <a:lnTo>
                  <a:pt x="241573" y="335035"/>
                </a:lnTo>
                <a:lnTo>
                  <a:pt x="216281" y="347456"/>
                </a:lnTo>
                <a:lnTo>
                  <a:pt x="186606" y="354899"/>
                </a:lnTo>
                <a:lnTo>
                  <a:pt x="152526" y="357378"/>
                </a:lnTo>
                <a:lnTo>
                  <a:pt x="118354" y="354401"/>
                </a:lnTo>
                <a:lnTo>
                  <a:pt x="62104" y="330588"/>
                </a:lnTo>
                <a:lnTo>
                  <a:pt x="22502" y="283773"/>
                </a:lnTo>
                <a:lnTo>
                  <a:pt x="2500" y="218813"/>
                </a:lnTo>
                <a:lnTo>
                  <a:pt x="0" y="179832"/>
                </a:lnTo>
                <a:lnTo>
                  <a:pt x="2766" y="143037"/>
                </a:lnTo>
                <a:lnTo>
                  <a:pt x="24967" y="78926"/>
                </a:lnTo>
                <a:lnTo>
                  <a:pt x="68212" y="29039"/>
                </a:lnTo>
                <a:lnTo>
                  <a:pt x="125120" y="3234"/>
                </a:lnTo>
                <a:lnTo>
                  <a:pt x="158241"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1210271" y="146812"/>
            <a:ext cx="209550" cy="357505"/>
          </a:xfrm>
          <a:custGeom>
            <a:avLst/>
            <a:gdLst/>
            <a:ahLst/>
            <a:cxnLst/>
            <a:rect l="l" t="t" r="r" b="b"/>
            <a:pathLst>
              <a:path w="209550" h="357505">
                <a:moveTo>
                  <a:pt x="105448" y="0"/>
                </a:moveTo>
                <a:lnTo>
                  <a:pt x="133433" y="1404"/>
                </a:lnTo>
                <a:lnTo>
                  <a:pt x="157406" y="5619"/>
                </a:lnTo>
                <a:lnTo>
                  <a:pt x="177403" y="12644"/>
                </a:lnTo>
                <a:lnTo>
                  <a:pt x="193459" y="22479"/>
                </a:lnTo>
                <a:lnTo>
                  <a:pt x="174790" y="75311"/>
                </a:lnTo>
                <a:lnTo>
                  <a:pt x="158401" y="65216"/>
                </a:lnTo>
                <a:lnTo>
                  <a:pt x="141595" y="57991"/>
                </a:lnTo>
                <a:lnTo>
                  <a:pt x="124337" y="53647"/>
                </a:lnTo>
                <a:lnTo>
                  <a:pt x="106591" y="52197"/>
                </a:lnTo>
                <a:lnTo>
                  <a:pt x="96593" y="52889"/>
                </a:lnTo>
                <a:lnTo>
                  <a:pt x="64950" y="76263"/>
                </a:lnTo>
                <a:lnTo>
                  <a:pt x="62014" y="92583"/>
                </a:lnTo>
                <a:lnTo>
                  <a:pt x="66131" y="107584"/>
                </a:lnTo>
                <a:lnTo>
                  <a:pt x="78476" y="122872"/>
                </a:lnTo>
                <a:lnTo>
                  <a:pt x="99036" y="138445"/>
                </a:lnTo>
                <a:lnTo>
                  <a:pt x="127800" y="154305"/>
                </a:lnTo>
                <a:lnTo>
                  <a:pt x="143941" y="162615"/>
                </a:lnTo>
                <a:lnTo>
                  <a:pt x="157676" y="170592"/>
                </a:lnTo>
                <a:lnTo>
                  <a:pt x="191379" y="201041"/>
                </a:lnTo>
                <a:lnTo>
                  <a:pt x="207206" y="238934"/>
                </a:lnTo>
                <a:lnTo>
                  <a:pt x="209207" y="261239"/>
                </a:lnTo>
                <a:lnTo>
                  <a:pt x="207135" y="281267"/>
                </a:lnTo>
                <a:lnTo>
                  <a:pt x="190561" y="315799"/>
                </a:lnTo>
                <a:lnTo>
                  <a:pt x="158081" y="342161"/>
                </a:lnTo>
                <a:lnTo>
                  <a:pt x="113695" y="355687"/>
                </a:lnTo>
                <a:lnTo>
                  <a:pt x="87287" y="357378"/>
                </a:lnTo>
                <a:lnTo>
                  <a:pt x="63693" y="355828"/>
                </a:lnTo>
                <a:lnTo>
                  <a:pt x="41281" y="351170"/>
                </a:lnTo>
                <a:lnTo>
                  <a:pt x="20050" y="343394"/>
                </a:lnTo>
                <a:lnTo>
                  <a:pt x="0" y="332486"/>
                </a:lnTo>
                <a:lnTo>
                  <a:pt x="22644" y="277495"/>
                </a:lnTo>
                <a:lnTo>
                  <a:pt x="40729" y="288643"/>
                </a:lnTo>
                <a:lnTo>
                  <a:pt x="58666" y="296576"/>
                </a:lnTo>
                <a:lnTo>
                  <a:pt x="76466" y="301319"/>
                </a:lnTo>
                <a:lnTo>
                  <a:pt x="94145" y="302895"/>
                </a:lnTo>
                <a:lnTo>
                  <a:pt x="117741" y="300537"/>
                </a:lnTo>
                <a:lnTo>
                  <a:pt x="134610" y="293465"/>
                </a:lnTo>
                <a:lnTo>
                  <a:pt x="144740" y="281678"/>
                </a:lnTo>
                <a:lnTo>
                  <a:pt x="148120" y="265176"/>
                </a:lnTo>
                <a:lnTo>
                  <a:pt x="147332" y="256434"/>
                </a:lnTo>
                <a:lnTo>
                  <a:pt x="127349" y="223206"/>
                </a:lnTo>
                <a:lnTo>
                  <a:pt x="82969" y="195453"/>
                </a:lnTo>
                <a:lnTo>
                  <a:pt x="64690" y="185975"/>
                </a:lnTo>
                <a:lnTo>
                  <a:pt x="49666" y="177355"/>
                </a:lnTo>
                <a:lnTo>
                  <a:pt x="17162" y="148637"/>
                </a:lnTo>
                <a:lnTo>
                  <a:pt x="1175" y="103489"/>
                </a:lnTo>
                <a:lnTo>
                  <a:pt x="711" y="92964"/>
                </a:lnTo>
                <a:lnTo>
                  <a:pt x="2546" y="73796"/>
                </a:lnTo>
                <a:lnTo>
                  <a:pt x="30073" y="26416"/>
                </a:lnTo>
                <a:lnTo>
                  <a:pt x="63627" y="6635"/>
                </a:lnTo>
                <a:lnTo>
                  <a:pt x="83512" y="1662"/>
                </a:lnTo>
                <a:lnTo>
                  <a:pt x="105448"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4622546" y="146685"/>
            <a:ext cx="302260" cy="357505"/>
          </a:xfrm>
          <a:custGeom>
            <a:avLst/>
            <a:gdLst/>
            <a:ahLst/>
            <a:cxnLst/>
            <a:rect l="l" t="t" r="r" b="b"/>
            <a:pathLst>
              <a:path w="302260" h="357505">
                <a:moveTo>
                  <a:pt x="148589" y="0"/>
                </a:moveTo>
                <a:lnTo>
                  <a:pt x="214312" y="11541"/>
                </a:lnTo>
                <a:lnTo>
                  <a:pt x="262508" y="46228"/>
                </a:lnTo>
                <a:lnTo>
                  <a:pt x="292052" y="101726"/>
                </a:lnTo>
                <a:lnTo>
                  <a:pt x="301878" y="175895"/>
                </a:lnTo>
                <a:lnTo>
                  <a:pt x="299307" y="215542"/>
                </a:lnTo>
                <a:lnTo>
                  <a:pt x="278733" y="281836"/>
                </a:lnTo>
                <a:lnTo>
                  <a:pt x="237992" y="329965"/>
                </a:lnTo>
                <a:lnTo>
                  <a:pt x="179560" y="354453"/>
                </a:lnTo>
                <a:lnTo>
                  <a:pt x="143890" y="357505"/>
                </a:lnTo>
                <a:lnTo>
                  <a:pt x="111075" y="354478"/>
                </a:lnTo>
                <a:lnTo>
                  <a:pt x="57683" y="330233"/>
                </a:lnTo>
                <a:lnTo>
                  <a:pt x="20841" y="282461"/>
                </a:lnTo>
                <a:lnTo>
                  <a:pt x="2311" y="215925"/>
                </a:lnTo>
                <a:lnTo>
                  <a:pt x="0" y="175895"/>
                </a:lnTo>
                <a:lnTo>
                  <a:pt x="2524" y="140440"/>
                </a:lnTo>
                <a:lnTo>
                  <a:pt x="22717" y="78007"/>
                </a:lnTo>
                <a:lnTo>
                  <a:pt x="62364" y="28717"/>
                </a:lnTo>
                <a:lnTo>
                  <a:pt x="116466" y="3190"/>
                </a:lnTo>
                <a:lnTo>
                  <a:pt x="148589"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2650489" y="146685"/>
            <a:ext cx="302260" cy="357505"/>
          </a:xfrm>
          <a:custGeom>
            <a:avLst/>
            <a:gdLst/>
            <a:ahLst/>
            <a:cxnLst/>
            <a:rect l="l" t="t" r="r" b="b"/>
            <a:pathLst>
              <a:path w="302260" h="357505">
                <a:moveTo>
                  <a:pt x="148590" y="0"/>
                </a:moveTo>
                <a:lnTo>
                  <a:pt x="214312" y="11541"/>
                </a:lnTo>
                <a:lnTo>
                  <a:pt x="262509" y="46228"/>
                </a:lnTo>
                <a:lnTo>
                  <a:pt x="292052" y="101726"/>
                </a:lnTo>
                <a:lnTo>
                  <a:pt x="301879" y="175895"/>
                </a:lnTo>
                <a:lnTo>
                  <a:pt x="299307" y="215542"/>
                </a:lnTo>
                <a:lnTo>
                  <a:pt x="278733" y="281836"/>
                </a:lnTo>
                <a:lnTo>
                  <a:pt x="237992" y="329965"/>
                </a:lnTo>
                <a:lnTo>
                  <a:pt x="179560" y="354453"/>
                </a:lnTo>
                <a:lnTo>
                  <a:pt x="143891" y="357505"/>
                </a:lnTo>
                <a:lnTo>
                  <a:pt x="111075" y="354478"/>
                </a:lnTo>
                <a:lnTo>
                  <a:pt x="57683" y="330233"/>
                </a:lnTo>
                <a:lnTo>
                  <a:pt x="20841" y="282461"/>
                </a:lnTo>
                <a:lnTo>
                  <a:pt x="2311" y="215925"/>
                </a:lnTo>
                <a:lnTo>
                  <a:pt x="0" y="175895"/>
                </a:lnTo>
                <a:lnTo>
                  <a:pt x="2524" y="140440"/>
                </a:lnTo>
                <a:lnTo>
                  <a:pt x="22717" y="78007"/>
                </a:lnTo>
                <a:lnTo>
                  <a:pt x="62364" y="28717"/>
                </a:lnTo>
                <a:lnTo>
                  <a:pt x="116466" y="3190"/>
                </a:lnTo>
                <a:lnTo>
                  <a:pt x="148590"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1600453" y="146685"/>
            <a:ext cx="302260" cy="357505"/>
          </a:xfrm>
          <a:custGeom>
            <a:avLst/>
            <a:gdLst/>
            <a:ahLst/>
            <a:cxnLst/>
            <a:rect l="l" t="t" r="r" b="b"/>
            <a:pathLst>
              <a:path w="302260" h="357505">
                <a:moveTo>
                  <a:pt x="148590" y="0"/>
                </a:moveTo>
                <a:lnTo>
                  <a:pt x="214312" y="11541"/>
                </a:lnTo>
                <a:lnTo>
                  <a:pt x="262509" y="46228"/>
                </a:lnTo>
                <a:lnTo>
                  <a:pt x="292052" y="101726"/>
                </a:lnTo>
                <a:lnTo>
                  <a:pt x="301878" y="175895"/>
                </a:lnTo>
                <a:lnTo>
                  <a:pt x="299307" y="215542"/>
                </a:lnTo>
                <a:lnTo>
                  <a:pt x="278733" y="281836"/>
                </a:lnTo>
                <a:lnTo>
                  <a:pt x="237992" y="329965"/>
                </a:lnTo>
                <a:lnTo>
                  <a:pt x="179560" y="354453"/>
                </a:lnTo>
                <a:lnTo>
                  <a:pt x="143890" y="357505"/>
                </a:lnTo>
                <a:lnTo>
                  <a:pt x="111075" y="354478"/>
                </a:lnTo>
                <a:lnTo>
                  <a:pt x="57683" y="330233"/>
                </a:lnTo>
                <a:lnTo>
                  <a:pt x="20841" y="282461"/>
                </a:lnTo>
                <a:lnTo>
                  <a:pt x="2311" y="215925"/>
                </a:lnTo>
                <a:lnTo>
                  <a:pt x="0" y="175895"/>
                </a:lnTo>
                <a:lnTo>
                  <a:pt x="2524" y="140440"/>
                </a:lnTo>
                <a:lnTo>
                  <a:pt x="22717" y="78007"/>
                </a:lnTo>
                <a:lnTo>
                  <a:pt x="62364" y="28717"/>
                </a:lnTo>
                <a:lnTo>
                  <a:pt x="116466" y="3190"/>
                </a:lnTo>
                <a:lnTo>
                  <a:pt x="148590" y="0"/>
                </a:lnTo>
                <a:close/>
              </a:path>
            </a:pathLst>
          </a:custGeom>
          <a:ln w="3175">
            <a:solidFill>
              <a:srgbClr val="58134A"/>
            </a:solidFill>
          </a:ln>
        </p:spPr>
        <p:txBody>
          <a:bodyPr wrap="square" lIns="0" tIns="0" rIns="0" bIns="0" rtlCol="0"/>
          <a:lstStyle/>
          <a:p>
            <a:endParaRPr/>
          </a:p>
        </p:txBody>
      </p:sp>
      <p:sp>
        <p:nvSpPr>
          <p:cNvPr id="27" name="object 27"/>
          <p:cNvSpPr txBox="1"/>
          <p:nvPr/>
        </p:nvSpPr>
        <p:spPr>
          <a:xfrm>
            <a:off x="154939" y="885189"/>
            <a:ext cx="7816850" cy="5821045"/>
          </a:xfrm>
          <a:prstGeom prst="rect">
            <a:avLst/>
          </a:prstGeom>
        </p:spPr>
        <p:txBody>
          <a:bodyPr vert="horz" wrap="square" lIns="0" tIns="47625" rIns="0" bIns="0" rtlCol="0">
            <a:spAutoFit/>
          </a:bodyPr>
          <a:lstStyle/>
          <a:p>
            <a:pPr marL="287020" indent="-274320">
              <a:lnSpc>
                <a:spcPct val="100000"/>
              </a:lnSpc>
              <a:spcBef>
                <a:spcPts val="375"/>
              </a:spcBef>
              <a:buClr>
                <a:srgbClr val="B03E9A"/>
              </a:buClr>
              <a:buSzPct val="64814"/>
              <a:buFont typeface="Arial"/>
              <a:buChar char=""/>
              <a:tabLst>
                <a:tab pos="655320" algn="l"/>
                <a:tab pos="655955" algn="l"/>
              </a:tabLst>
            </a:pPr>
            <a:r>
              <a:rPr sz="2700" b="1" spc="-60" dirty="0">
                <a:latin typeface="Trebuchet MS"/>
                <a:cs typeface="Trebuchet MS"/>
              </a:rPr>
              <a:t>TWO-WAY </a:t>
            </a:r>
            <a:r>
              <a:rPr sz="2700" b="1" spc="-5" dirty="0">
                <a:latin typeface="Trebuchet MS"/>
                <a:cs typeface="Trebuchet MS"/>
              </a:rPr>
              <a:t>FOCUS</a:t>
            </a:r>
            <a:r>
              <a:rPr sz="2700" b="1" spc="-20" dirty="0">
                <a:latin typeface="Trebuchet MS"/>
                <a:cs typeface="Trebuchet MS"/>
              </a:rPr>
              <a:t> </a:t>
            </a:r>
            <a:r>
              <a:rPr sz="2700" b="1" spc="-10" dirty="0">
                <a:latin typeface="Trebuchet MS"/>
                <a:cs typeface="Trebuchet MS"/>
              </a:rPr>
              <a:t>GROUP</a:t>
            </a:r>
            <a:endParaRPr sz="2700">
              <a:latin typeface="Trebuchet MS"/>
              <a:cs typeface="Trebuchet MS"/>
            </a:endParaRPr>
          </a:p>
          <a:p>
            <a:pPr marL="12700" marR="5080">
              <a:lnSpc>
                <a:spcPts val="2920"/>
              </a:lnSpc>
              <a:spcBef>
                <a:spcPts val="640"/>
              </a:spcBef>
            </a:pPr>
            <a:r>
              <a:rPr sz="2700" dirty="0">
                <a:latin typeface="Trebuchet MS"/>
                <a:cs typeface="Trebuchet MS"/>
              </a:rPr>
              <a:t>one focus group </a:t>
            </a:r>
            <a:r>
              <a:rPr sz="2700" spc="-5" dirty="0">
                <a:latin typeface="Trebuchet MS"/>
                <a:cs typeface="Trebuchet MS"/>
              </a:rPr>
              <a:t>watches another focus </a:t>
            </a:r>
            <a:r>
              <a:rPr sz="2700" dirty="0">
                <a:latin typeface="Trebuchet MS"/>
                <a:cs typeface="Trebuchet MS"/>
              </a:rPr>
              <a:t>group </a:t>
            </a:r>
            <a:r>
              <a:rPr sz="2700" spc="-5" dirty="0">
                <a:latin typeface="Trebuchet MS"/>
                <a:cs typeface="Trebuchet MS"/>
              </a:rPr>
              <a:t>and  </a:t>
            </a:r>
            <a:r>
              <a:rPr sz="2700" spc="-10" dirty="0">
                <a:latin typeface="Trebuchet MS"/>
                <a:cs typeface="Trebuchet MS"/>
              </a:rPr>
              <a:t>discusses </a:t>
            </a:r>
            <a:r>
              <a:rPr sz="2700" spc="-5" dirty="0">
                <a:latin typeface="Trebuchet MS"/>
                <a:cs typeface="Trebuchet MS"/>
              </a:rPr>
              <a:t>the observed interactions and</a:t>
            </a:r>
            <a:r>
              <a:rPr sz="2700" spc="20" dirty="0">
                <a:latin typeface="Trebuchet MS"/>
                <a:cs typeface="Trebuchet MS"/>
              </a:rPr>
              <a:t> </a:t>
            </a:r>
            <a:r>
              <a:rPr sz="2700" spc="-5" dirty="0">
                <a:latin typeface="Trebuchet MS"/>
                <a:cs typeface="Trebuchet MS"/>
              </a:rPr>
              <a:t>conclusion</a:t>
            </a:r>
            <a:endParaRPr sz="2700">
              <a:latin typeface="Trebuchet MS"/>
              <a:cs typeface="Trebuchet MS"/>
            </a:endParaRPr>
          </a:p>
          <a:p>
            <a:pPr marL="699770" indent="-687070">
              <a:lnSpc>
                <a:spcPct val="100000"/>
              </a:lnSpc>
              <a:spcBef>
                <a:spcPts val="229"/>
              </a:spcBef>
              <a:buClr>
                <a:srgbClr val="B03E9A"/>
              </a:buClr>
              <a:buSzPct val="72222"/>
              <a:buFont typeface="Arial"/>
              <a:buChar char=""/>
              <a:tabLst>
                <a:tab pos="699770" algn="l"/>
                <a:tab pos="700405" algn="l"/>
              </a:tabLst>
            </a:pPr>
            <a:r>
              <a:rPr sz="2700" b="1" dirty="0">
                <a:latin typeface="Trebuchet MS"/>
                <a:cs typeface="Trebuchet MS"/>
              </a:rPr>
              <a:t>DUAL </a:t>
            </a:r>
            <a:r>
              <a:rPr sz="2700" b="1" spc="-50" dirty="0">
                <a:latin typeface="Trebuchet MS"/>
                <a:cs typeface="Trebuchet MS"/>
              </a:rPr>
              <a:t>MODERATOR </a:t>
            </a:r>
            <a:r>
              <a:rPr sz="2700" b="1" spc="-5" dirty="0">
                <a:latin typeface="Trebuchet MS"/>
                <a:cs typeface="Trebuchet MS"/>
              </a:rPr>
              <a:t>FOCUS</a:t>
            </a:r>
            <a:r>
              <a:rPr sz="2700" b="1" spc="-75" dirty="0">
                <a:latin typeface="Trebuchet MS"/>
                <a:cs typeface="Trebuchet MS"/>
              </a:rPr>
              <a:t> </a:t>
            </a:r>
            <a:r>
              <a:rPr sz="2700" b="1" spc="-10" dirty="0">
                <a:latin typeface="Trebuchet MS"/>
                <a:cs typeface="Trebuchet MS"/>
              </a:rPr>
              <a:t>GROUP</a:t>
            </a:r>
            <a:endParaRPr sz="2700">
              <a:latin typeface="Trebuchet MS"/>
              <a:cs typeface="Trebuchet MS"/>
            </a:endParaRPr>
          </a:p>
          <a:p>
            <a:pPr marL="12700" marR="766445">
              <a:lnSpc>
                <a:spcPts val="2920"/>
              </a:lnSpc>
              <a:spcBef>
                <a:spcPts val="640"/>
              </a:spcBef>
            </a:pPr>
            <a:r>
              <a:rPr sz="2700" dirty="0">
                <a:latin typeface="Trebuchet MS"/>
                <a:cs typeface="Trebuchet MS"/>
              </a:rPr>
              <a:t>one </a:t>
            </a:r>
            <a:r>
              <a:rPr sz="2700" spc="-5" dirty="0">
                <a:latin typeface="Trebuchet MS"/>
                <a:cs typeface="Trebuchet MS"/>
              </a:rPr>
              <a:t>moderator ensures the </a:t>
            </a:r>
            <a:r>
              <a:rPr sz="2700" dirty="0">
                <a:latin typeface="Trebuchet MS"/>
                <a:cs typeface="Trebuchet MS"/>
              </a:rPr>
              <a:t>session </a:t>
            </a:r>
            <a:r>
              <a:rPr sz="2700" spc="-5" dirty="0">
                <a:latin typeface="Trebuchet MS"/>
                <a:cs typeface="Trebuchet MS"/>
              </a:rPr>
              <a:t>progresses  </a:t>
            </a:r>
            <a:r>
              <a:rPr sz="2700" spc="-40" dirty="0">
                <a:latin typeface="Trebuchet MS"/>
                <a:cs typeface="Trebuchet MS"/>
              </a:rPr>
              <a:t>smoothly, </a:t>
            </a:r>
            <a:r>
              <a:rPr sz="2700" spc="-5" dirty="0">
                <a:latin typeface="Trebuchet MS"/>
                <a:cs typeface="Trebuchet MS"/>
              </a:rPr>
              <a:t>while another ensures that </a:t>
            </a:r>
            <a:r>
              <a:rPr sz="2700" spc="-10" dirty="0">
                <a:latin typeface="Trebuchet MS"/>
                <a:cs typeface="Trebuchet MS"/>
              </a:rPr>
              <a:t>all </a:t>
            </a:r>
            <a:r>
              <a:rPr sz="2700" spc="-5" dirty="0">
                <a:latin typeface="Trebuchet MS"/>
                <a:cs typeface="Trebuchet MS"/>
              </a:rPr>
              <a:t>the  topics are</a:t>
            </a:r>
            <a:r>
              <a:rPr sz="2700" spc="5" dirty="0">
                <a:latin typeface="Trebuchet MS"/>
                <a:cs typeface="Trebuchet MS"/>
              </a:rPr>
              <a:t> </a:t>
            </a:r>
            <a:r>
              <a:rPr sz="2700" spc="-5" dirty="0">
                <a:latin typeface="Trebuchet MS"/>
                <a:cs typeface="Trebuchet MS"/>
              </a:rPr>
              <a:t>covered</a:t>
            </a:r>
            <a:endParaRPr sz="2700">
              <a:latin typeface="Trebuchet MS"/>
              <a:cs typeface="Trebuchet MS"/>
            </a:endParaRPr>
          </a:p>
          <a:p>
            <a:pPr marL="287020" marR="1292225" indent="-274320">
              <a:lnSpc>
                <a:spcPts val="2920"/>
              </a:lnSpc>
              <a:spcBef>
                <a:spcPts val="590"/>
              </a:spcBef>
              <a:buClr>
                <a:srgbClr val="B03E9A"/>
              </a:buClr>
              <a:buSzPct val="72222"/>
              <a:buFont typeface="Arial"/>
              <a:buChar char=""/>
              <a:tabLst>
                <a:tab pos="699770" algn="l"/>
                <a:tab pos="700405" algn="l"/>
              </a:tabLst>
            </a:pPr>
            <a:r>
              <a:rPr sz="2700" b="1" dirty="0">
                <a:latin typeface="Trebuchet MS"/>
                <a:cs typeface="Trebuchet MS"/>
              </a:rPr>
              <a:t>DUELING </a:t>
            </a:r>
            <a:r>
              <a:rPr sz="2700" b="1" spc="-50" dirty="0">
                <a:latin typeface="Trebuchet MS"/>
                <a:cs typeface="Trebuchet MS"/>
              </a:rPr>
              <a:t>MODERATOR </a:t>
            </a:r>
            <a:r>
              <a:rPr sz="2700" b="1" spc="-5" dirty="0">
                <a:latin typeface="Trebuchet MS"/>
                <a:cs typeface="Trebuchet MS"/>
              </a:rPr>
              <a:t>FOCUS </a:t>
            </a:r>
            <a:r>
              <a:rPr sz="2700" b="1" spc="-10" dirty="0">
                <a:latin typeface="Trebuchet MS"/>
                <a:cs typeface="Trebuchet MS"/>
              </a:rPr>
              <a:t>GROUP  </a:t>
            </a:r>
            <a:r>
              <a:rPr sz="2700" b="1" spc="-5" dirty="0">
                <a:latin typeface="Trebuchet MS"/>
                <a:cs typeface="Trebuchet MS"/>
              </a:rPr>
              <a:t>(FENCING-</a:t>
            </a:r>
            <a:r>
              <a:rPr sz="2700" b="1" spc="-25" dirty="0">
                <a:latin typeface="Trebuchet MS"/>
                <a:cs typeface="Trebuchet MS"/>
              </a:rPr>
              <a:t> </a:t>
            </a:r>
            <a:r>
              <a:rPr sz="2700" b="1" spc="-45" dirty="0">
                <a:latin typeface="Trebuchet MS"/>
                <a:cs typeface="Trebuchet MS"/>
              </a:rPr>
              <a:t>MODERATOR):</a:t>
            </a:r>
            <a:endParaRPr sz="2700">
              <a:latin typeface="Trebuchet MS"/>
              <a:cs typeface="Trebuchet MS"/>
            </a:endParaRPr>
          </a:p>
          <a:p>
            <a:pPr marL="12700" marR="350520">
              <a:lnSpc>
                <a:spcPts val="2920"/>
              </a:lnSpc>
              <a:spcBef>
                <a:spcPts val="595"/>
              </a:spcBef>
            </a:pPr>
            <a:r>
              <a:rPr sz="2700" spc="-5" dirty="0">
                <a:latin typeface="Trebuchet MS"/>
                <a:cs typeface="Trebuchet MS"/>
              </a:rPr>
              <a:t>two moderators deliberately </a:t>
            </a:r>
            <a:r>
              <a:rPr sz="2700" spc="-10" dirty="0">
                <a:latin typeface="Trebuchet MS"/>
                <a:cs typeface="Trebuchet MS"/>
              </a:rPr>
              <a:t>take </a:t>
            </a:r>
            <a:r>
              <a:rPr sz="2700" spc="-5" dirty="0">
                <a:latin typeface="Trebuchet MS"/>
                <a:cs typeface="Trebuchet MS"/>
              </a:rPr>
              <a:t>opposite sides  </a:t>
            </a:r>
            <a:r>
              <a:rPr sz="2700" dirty="0">
                <a:latin typeface="Trebuchet MS"/>
                <a:cs typeface="Trebuchet MS"/>
              </a:rPr>
              <a:t>on </a:t>
            </a:r>
            <a:r>
              <a:rPr sz="2700" spc="-5" dirty="0">
                <a:latin typeface="Trebuchet MS"/>
                <a:cs typeface="Trebuchet MS"/>
              </a:rPr>
              <a:t>the issue under</a:t>
            </a:r>
            <a:r>
              <a:rPr sz="2700" dirty="0">
                <a:latin typeface="Trebuchet MS"/>
                <a:cs typeface="Trebuchet MS"/>
              </a:rPr>
              <a:t> </a:t>
            </a:r>
            <a:r>
              <a:rPr sz="2700" spc="-10" dirty="0">
                <a:latin typeface="Trebuchet MS"/>
                <a:cs typeface="Trebuchet MS"/>
              </a:rPr>
              <a:t>discussion</a:t>
            </a:r>
            <a:endParaRPr sz="2700">
              <a:latin typeface="Trebuchet MS"/>
              <a:cs typeface="Trebuchet MS"/>
            </a:endParaRPr>
          </a:p>
          <a:p>
            <a:pPr marL="699770" indent="-687070">
              <a:lnSpc>
                <a:spcPct val="100000"/>
              </a:lnSpc>
              <a:spcBef>
                <a:spcPts val="229"/>
              </a:spcBef>
              <a:buClr>
                <a:srgbClr val="B03E9A"/>
              </a:buClr>
              <a:buSzPct val="72222"/>
              <a:buFont typeface="Arial"/>
              <a:buChar char=""/>
              <a:tabLst>
                <a:tab pos="699770" algn="l"/>
                <a:tab pos="700405" algn="l"/>
              </a:tabLst>
            </a:pPr>
            <a:r>
              <a:rPr sz="2700" b="1" spc="-5" dirty="0">
                <a:latin typeface="Trebuchet MS"/>
                <a:cs typeface="Trebuchet MS"/>
              </a:rPr>
              <a:t>RESPONDENT </a:t>
            </a:r>
            <a:r>
              <a:rPr sz="2700" b="1" spc="-50" dirty="0">
                <a:latin typeface="Trebuchet MS"/>
                <a:cs typeface="Trebuchet MS"/>
              </a:rPr>
              <a:t>MODERATOR </a:t>
            </a:r>
            <a:r>
              <a:rPr sz="2700" b="1" spc="-5" dirty="0">
                <a:latin typeface="Trebuchet MS"/>
                <a:cs typeface="Trebuchet MS"/>
              </a:rPr>
              <a:t>FOCUS</a:t>
            </a:r>
            <a:r>
              <a:rPr sz="2700" b="1" spc="-15" dirty="0">
                <a:latin typeface="Trebuchet MS"/>
                <a:cs typeface="Trebuchet MS"/>
              </a:rPr>
              <a:t> </a:t>
            </a:r>
            <a:r>
              <a:rPr sz="2700" b="1" spc="-10" dirty="0">
                <a:latin typeface="Trebuchet MS"/>
                <a:cs typeface="Trebuchet MS"/>
              </a:rPr>
              <a:t>GROUP</a:t>
            </a:r>
            <a:endParaRPr sz="2700">
              <a:latin typeface="Trebuchet MS"/>
              <a:cs typeface="Trebuchet MS"/>
            </a:endParaRPr>
          </a:p>
          <a:p>
            <a:pPr marL="12700" marR="438150">
              <a:lnSpc>
                <a:spcPts val="2920"/>
              </a:lnSpc>
              <a:spcBef>
                <a:spcPts val="640"/>
              </a:spcBef>
            </a:pPr>
            <a:r>
              <a:rPr sz="2700" dirty="0">
                <a:latin typeface="Trebuchet MS"/>
                <a:cs typeface="Trebuchet MS"/>
              </a:rPr>
              <a:t>one </a:t>
            </a:r>
            <a:r>
              <a:rPr sz="2700" spc="-5" dirty="0">
                <a:latin typeface="Trebuchet MS"/>
                <a:cs typeface="Trebuchet MS"/>
              </a:rPr>
              <a:t>and </a:t>
            </a:r>
            <a:r>
              <a:rPr sz="2700" dirty="0">
                <a:latin typeface="Trebuchet MS"/>
                <a:cs typeface="Trebuchet MS"/>
              </a:rPr>
              <a:t>only one of </a:t>
            </a:r>
            <a:r>
              <a:rPr sz="2700" spc="-5" dirty="0">
                <a:latin typeface="Trebuchet MS"/>
                <a:cs typeface="Trebuchet MS"/>
              </a:rPr>
              <a:t>the </a:t>
            </a:r>
            <a:r>
              <a:rPr sz="2700" dirty="0">
                <a:latin typeface="Trebuchet MS"/>
                <a:cs typeface="Trebuchet MS"/>
              </a:rPr>
              <a:t>respondents </a:t>
            </a:r>
            <a:r>
              <a:rPr sz="2700" spc="-5" dirty="0">
                <a:latin typeface="Trebuchet MS"/>
                <a:cs typeface="Trebuchet MS"/>
              </a:rPr>
              <a:t>is asked to  act as the moderator</a:t>
            </a:r>
            <a:r>
              <a:rPr sz="2700" spc="-10" dirty="0">
                <a:latin typeface="Trebuchet MS"/>
                <a:cs typeface="Trebuchet MS"/>
              </a:rPr>
              <a:t> temporarily</a:t>
            </a:r>
            <a:endParaRPr sz="2700">
              <a:latin typeface="Trebuchet MS"/>
              <a:cs typeface="Trebuchet M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468" y="105155"/>
            <a:ext cx="1097774" cy="319151"/>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73087" y="152907"/>
            <a:ext cx="157619" cy="22364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895794" y="110617"/>
            <a:ext cx="255904" cy="308610"/>
          </a:xfrm>
          <a:custGeom>
            <a:avLst/>
            <a:gdLst/>
            <a:ahLst/>
            <a:cxnLst/>
            <a:rect l="l" t="t" r="r" b="b"/>
            <a:pathLst>
              <a:path w="255905" h="308609">
                <a:moveTo>
                  <a:pt x="0" y="0"/>
                </a:moveTo>
                <a:lnTo>
                  <a:pt x="255447" y="0"/>
                </a:lnTo>
                <a:lnTo>
                  <a:pt x="255447" y="48640"/>
                </a:lnTo>
                <a:lnTo>
                  <a:pt x="152895" y="48640"/>
                </a:lnTo>
                <a:lnTo>
                  <a:pt x="152895" y="308482"/>
                </a:lnTo>
                <a:lnTo>
                  <a:pt x="98132" y="308482"/>
                </a:lnTo>
                <a:lnTo>
                  <a:pt x="98132" y="48640"/>
                </a:lnTo>
                <a:lnTo>
                  <a:pt x="0" y="48640"/>
                </a:lnTo>
                <a:lnTo>
                  <a:pt x="0" y="0"/>
                </a:lnTo>
                <a:close/>
              </a:path>
            </a:pathLst>
          </a:custGeom>
          <a:ln w="3175">
            <a:solidFill>
              <a:srgbClr val="58134A"/>
            </a:solidFill>
          </a:ln>
        </p:spPr>
        <p:txBody>
          <a:bodyPr wrap="square" lIns="0" tIns="0" rIns="0" bIns="0" rtlCol="0"/>
          <a:lstStyle/>
          <a:p>
            <a:endParaRPr/>
          </a:p>
        </p:txBody>
      </p:sp>
      <p:sp>
        <p:nvSpPr>
          <p:cNvPr id="5" name="object 5"/>
          <p:cNvSpPr/>
          <p:nvPr/>
        </p:nvSpPr>
        <p:spPr>
          <a:xfrm>
            <a:off x="635139" y="110617"/>
            <a:ext cx="224790" cy="313055"/>
          </a:xfrm>
          <a:custGeom>
            <a:avLst/>
            <a:gdLst/>
            <a:ahLst/>
            <a:cxnLst/>
            <a:rect l="l" t="t" r="r" b="b"/>
            <a:pathLst>
              <a:path w="224790" h="313055">
                <a:moveTo>
                  <a:pt x="0" y="0"/>
                </a:moveTo>
                <a:lnTo>
                  <a:pt x="26327" y="0"/>
                </a:lnTo>
                <a:lnTo>
                  <a:pt x="172046" y="186181"/>
                </a:lnTo>
                <a:lnTo>
                  <a:pt x="172046" y="0"/>
                </a:lnTo>
                <a:lnTo>
                  <a:pt x="224701" y="0"/>
                </a:lnTo>
                <a:lnTo>
                  <a:pt x="224701" y="312673"/>
                </a:lnTo>
                <a:lnTo>
                  <a:pt x="202374" y="312673"/>
                </a:lnTo>
                <a:lnTo>
                  <a:pt x="52641" y="117475"/>
                </a:lnTo>
                <a:lnTo>
                  <a:pt x="52641" y="308736"/>
                </a:lnTo>
                <a:lnTo>
                  <a:pt x="0" y="308736"/>
                </a:lnTo>
                <a:lnTo>
                  <a:pt x="0" y="0"/>
                </a:lnTo>
                <a:close/>
              </a:path>
            </a:pathLst>
          </a:custGeom>
          <a:ln w="3175">
            <a:solidFill>
              <a:srgbClr val="58134A"/>
            </a:solidFill>
          </a:ln>
        </p:spPr>
        <p:txBody>
          <a:bodyPr wrap="square" lIns="0" tIns="0" rIns="0" bIns="0" rtlCol="0"/>
          <a:lstStyle/>
          <a:p>
            <a:endParaRPr/>
          </a:p>
        </p:txBody>
      </p:sp>
      <p:sp>
        <p:nvSpPr>
          <p:cNvPr id="6" name="object 6"/>
          <p:cNvSpPr/>
          <p:nvPr/>
        </p:nvSpPr>
        <p:spPr>
          <a:xfrm>
            <a:off x="53468" y="105282"/>
            <a:ext cx="234950" cy="319405"/>
          </a:xfrm>
          <a:custGeom>
            <a:avLst/>
            <a:gdLst/>
            <a:ahLst/>
            <a:cxnLst/>
            <a:rect l="l" t="t" r="r" b="b"/>
            <a:pathLst>
              <a:path w="234950" h="319405">
                <a:moveTo>
                  <a:pt x="141311" y="0"/>
                </a:moveTo>
                <a:lnTo>
                  <a:pt x="166512" y="1357"/>
                </a:lnTo>
                <a:lnTo>
                  <a:pt x="189057" y="5429"/>
                </a:lnTo>
                <a:lnTo>
                  <a:pt x="208945" y="12215"/>
                </a:lnTo>
                <a:lnTo>
                  <a:pt x="226173" y="21717"/>
                </a:lnTo>
                <a:lnTo>
                  <a:pt x="203643" y="67056"/>
                </a:lnTo>
                <a:lnTo>
                  <a:pt x="193086" y="58981"/>
                </a:lnTo>
                <a:lnTo>
                  <a:pt x="179741" y="53228"/>
                </a:lnTo>
                <a:lnTo>
                  <a:pt x="163606" y="49785"/>
                </a:lnTo>
                <a:lnTo>
                  <a:pt x="144677" y="48641"/>
                </a:lnTo>
                <a:lnTo>
                  <a:pt x="126277" y="50665"/>
                </a:lnTo>
                <a:lnTo>
                  <a:pt x="81494" y="81025"/>
                </a:lnTo>
                <a:lnTo>
                  <a:pt x="63019" y="117633"/>
                </a:lnTo>
                <a:lnTo>
                  <a:pt x="56860" y="162814"/>
                </a:lnTo>
                <a:lnTo>
                  <a:pt x="58288" y="186295"/>
                </a:lnTo>
                <a:lnTo>
                  <a:pt x="69710" y="225589"/>
                </a:lnTo>
                <a:lnTo>
                  <a:pt x="106375" y="263144"/>
                </a:lnTo>
                <a:lnTo>
                  <a:pt x="140676" y="270383"/>
                </a:lnTo>
                <a:lnTo>
                  <a:pt x="161286" y="268450"/>
                </a:lnTo>
                <a:lnTo>
                  <a:pt x="179527" y="262636"/>
                </a:lnTo>
                <a:lnTo>
                  <a:pt x="195399" y="252916"/>
                </a:lnTo>
                <a:lnTo>
                  <a:pt x="208901" y="239268"/>
                </a:lnTo>
                <a:lnTo>
                  <a:pt x="234389" y="283464"/>
                </a:lnTo>
                <a:lnTo>
                  <a:pt x="215697" y="299039"/>
                </a:lnTo>
                <a:lnTo>
                  <a:pt x="193110" y="310149"/>
                </a:lnTo>
                <a:lnTo>
                  <a:pt x="166629" y="316807"/>
                </a:lnTo>
                <a:lnTo>
                  <a:pt x="136257" y="319024"/>
                </a:lnTo>
                <a:lnTo>
                  <a:pt x="105732" y="316376"/>
                </a:lnTo>
                <a:lnTo>
                  <a:pt x="55504" y="295128"/>
                </a:lnTo>
                <a:lnTo>
                  <a:pt x="20138" y="253307"/>
                </a:lnTo>
                <a:lnTo>
                  <a:pt x="2237" y="195343"/>
                </a:lnTo>
                <a:lnTo>
                  <a:pt x="0" y="160527"/>
                </a:lnTo>
                <a:lnTo>
                  <a:pt x="2481" y="127718"/>
                </a:lnTo>
                <a:lnTo>
                  <a:pt x="22329" y="70481"/>
                </a:lnTo>
                <a:lnTo>
                  <a:pt x="60934" y="25931"/>
                </a:lnTo>
                <a:lnTo>
                  <a:pt x="111742" y="2881"/>
                </a:lnTo>
                <a:lnTo>
                  <a:pt x="141311" y="0"/>
                </a:lnTo>
                <a:close/>
              </a:path>
            </a:pathLst>
          </a:custGeom>
          <a:ln w="3175">
            <a:solidFill>
              <a:srgbClr val="58134A"/>
            </a:solidFill>
          </a:ln>
        </p:spPr>
        <p:txBody>
          <a:bodyPr wrap="square" lIns="0" tIns="0" rIns="0" bIns="0" rtlCol="0"/>
          <a:lstStyle/>
          <a:p>
            <a:endParaRPr/>
          </a:p>
        </p:txBody>
      </p:sp>
      <p:sp>
        <p:nvSpPr>
          <p:cNvPr id="7" name="object 7"/>
          <p:cNvSpPr/>
          <p:nvPr/>
        </p:nvSpPr>
        <p:spPr>
          <a:xfrm>
            <a:off x="317118" y="105155"/>
            <a:ext cx="269875" cy="319405"/>
          </a:xfrm>
          <a:custGeom>
            <a:avLst/>
            <a:gdLst/>
            <a:ahLst/>
            <a:cxnLst/>
            <a:rect l="l" t="t" r="r" b="b"/>
            <a:pathLst>
              <a:path w="269875" h="319405">
                <a:moveTo>
                  <a:pt x="132676" y="0"/>
                </a:moveTo>
                <a:lnTo>
                  <a:pt x="191377" y="10302"/>
                </a:lnTo>
                <a:lnTo>
                  <a:pt x="234391" y="41275"/>
                </a:lnTo>
                <a:lnTo>
                  <a:pt x="260765" y="90805"/>
                </a:lnTo>
                <a:lnTo>
                  <a:pt x="269557" y="157099"/>
                </a:lnTo>
                <a:lnTo>
                  <a:pt x="267261" y="192434"/>
                </a:lnTo>
                <a:lnTo>
                  <a:pt x="248892" y="251628"/>
                </a:lnTo>
                <a:lnTo>
                  <a:pt x="212513" y="294558"/>
                </a:lnTo>
                <a:lnTo>
                  <a:pt x="160335" y="316414"/>
                </a:lnTo>
                <a:lnTo>
                  <a:pt x="128460" y="319151"/>
                </a:lnTo>
                <a:lnTo>
                  <a:pt x="99209" y="316456"/>
                </a:lnTo>
                <a:lnTo>
                  <a:pt x="51565" y="294826"/>
                </a:lnTo>
                <a:lnTo>
                  <a:pt x="18661" y="252128"/>
                </a:lnTo>
                <a:lnTo>
                  <a:pt x="2073" y="192744"/>
                </a:lnTo>
                <a:lnTo>
                  <a:pt x="0" y="157099"/>
                </a:lnTo>
                <a:lnTo>
                  <a:pt x="2257" y="125406"/>
                </a:lnTo>
                <a:lnTo>
                  <a:pt x="20316" y="69641"/>
                </a:lnTo>
                <a:lnTo>
                  <a:pt x="55697" y="25610"/>
                </a:lnTo>
                <a:lnTo>
                  <a:pt x="103975" y="2837"/>
                </a:lnTo>
                <a:lnTo>
                  <a:pt x="132676" y="0"/>
                </a:lnTo>
                <a:close/>
              </a:path>
            </a:pathLst>
          </a:custGeom>
          <a:ln w="3175">
            <a:solidFill>
              <a:srgbClr val="58134A"/>
            </a:solidFill>
          </a:ln>
        </p:spPr>
        <p:txBody>
          <a:bodyPr wrap="square" lIns="0" tIns="0" rIns="0" bIns="0" rtlCol="0"/>
          <a:lstStyle/>
          <a:p>
            <a:endParaRPr/>
          </a:p>
        </p:txBody>
      </p:sp>
      <p:sp>
        <p:nvSpPr>
          <p:cNvPr id="8" name="object 8"/>
          <p:cNvSpPr/>
          <p:nvPr/>
        </p:nvSpPr>
        <p:spPr>
          <a:xfrm>
            <a:off x="1176299" y="353568"/>
            <a:ext cx="408406" cy="76072"/>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386839" y="359029"/>
            <a:ext cx="64896" cy="65150"/>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1281175" y="359029"/>
            <a:ext cx="64896" cy="65150"/>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1175410" y="359029"/>
            <a:ext cx="64947" cy="65150"/>
          </a:xfrm>
          <a:prstGeom prst="rect">
            <a:avLst/>
          </a:prstGeom>
          <a:blipFill>
            <a:blip r:embed="rId7" cstate="print"/>
            <a:stretch>
              <a:fillRect/>
            </a:stretch>
          </a:blipFill>
        </p:spPr>
        <p:txBody>
          <a:bodyPr wrap="square" lIns="0" tIns="0" rIns="0" bIns="0" rtlCol="0"/>
          <a:lstStyle/>
          <a:p>
            <a:endParaRPr/>
          </a:p>
        </p:txBody>
      </p:sp>
      <p:sp>
        <p:nvSpPr>
          <p:cNvPr id="12" name="object 12"/>
          <p:cNvSpPr/>
          <p:nvPr/>
        </p:nvSpPr>
        <p:spPr>
          <a:xfrm>
            <a:off x="1507997" y="352679"/>
            <a:ext cx="77596" cy="77850"/>
          </a:xfrm>
          <a:prstGeom prst="rect">
            <a:avLst/>
          </a:prstGeom>
          <a:blipFill>
            <a:blip r:embed="rId8" cstate="print"/>
            <a:stretch>
              <a:fillRect/>
            </a:stretch>
          </a:blipFill>
        </p:spPr>
        <p:txBody>
          <a:bodyPr wrap="square" lIns="0" tIns="0" rIns="0" bIns="0" rtlCol="0"/>
          <a:lstStyle/>
          <a:p>
            <a:endParaRPr/>
          </a:p>
        </p:txBody>
      </p:sp>
      <p:sp>
        <p:nvSpPr>
          <p:cNvPr id="13" name="object 13"/>
          <p:cNvSpPr txBox="1"/>
          <p:nvPr/>
        </p:nvSpPr>
        <p:spPr>
          <a:xfrm>
            <a:off x="307340" y="480415"/>
            <a:ext cx="7649845" cy="6301105"/>
          </a:xfrm>
          <a:prstGeom prst="rect">
            <a:avLst/>
          </a:prstGeom>
        </p:spPr>
        <p:txBody>
          <a:bodyPr vert="horz" wrap="square" lIns="0" tIns="48895" rIns="0" bIns="0" rtlCol="0">
            <a:spAutoFit/>
          </a:bodyPr>
          <a:lstStyle/>
          <a:p>
            <a:pPr marL="287020" indent="-274320">
              <a:lnSpc>
                <a:spcPct val="100000"/>
              </a:lnSpc>
              <a:spcBef>
                <a:spcPts val="385"/>
              </a:spcBef>
              <a:buClr>
                <a:srgbClr val="B03E9A"/>
              </a:buClr>
              <a:buSzPct val="73076"/>
              <a:buFont typeface="Arial"/>
              <a:buChar char=""/>
              <a:tabLst>
                <a:tab pos="387350" algn="l"/>
                <a:tab pos="387985" algn="l"/>
              </a:tabLst>
            </a:pPr>
            <a:r>
              <a:rPr sz="2600" b="1" dirty="0">
                <a:latin typeface="Trebuchet MS"/>
                <a:cs typeface="Trebuchet MS"/>
              </a:rPr>
              <a:t>CLIENT </a:t>
            </a:r>
            <a:r>
              <a:rPr sz="2600" b="1" spc="-45" dirty="0">
                <a:latin typeface="Trebuchet MS"/>
                <a:cs typeface="Trebuchet MS"/>
              </a:rPr>
              <a:t>PARTICIPANT </a:t>
            </a:r>
            <a:r>
              <a:rPr sz="2600" b="1" dirty="0">
                <a:latin typeface="Trebuchet MS"/>
                <a:cs typeface="Trebuchet MS"/>
              </a:rPr>
              <a:t>FOCUS</a:t>
            </a:r>
            <a:r>
              <a:rPr sz="2600" b="1" spc="-60" dirty="0">
                <a:latin typeface="Trebuchet MS"/>
                <a:cs typeface="Trebuchet MS"/>
              </a:rPr>
              <a:t> </a:t>
            </a:r>
            <a:r>
              <a:rPr sz="2600" b="1" spc="-5" dirty="0">
                <a:latin typeface="Trebuchet MS"/>
                <a:cs typeface="Trebuchet MS"/>
              </a:rPr>
              <a:t>GROUPS</a:t>
            </a:r>
            <a:endParaRPr sz="2600">
              <a:latin typeface="Trebuchet MS"/>
              <a:cs typeface="Trebuchet MS"/>
            </a:endParaRPr>
          </a:p>
          <a:p>
            <a:pPr marL="12700" marR="276225" indent="100330">
              <a:lnSpc>
                <a:spcPts val="2810"/>
              </a:lnSpc>
              <a:spcBef>
                <a:spcPts val="640"/>
              </a:spcBef>
            </a:pPr>
            <a:r>
              <a:rPr sz="2600" dirty="0">
                <a:latin typeface="Trebuchet MS"/>
                <a:cs typeface="Trebuchet MS"/>
              </a:rPr>
              <a:t>one </a:t>
            </a:r>
            <a:r>
              <a:rPr sz="2600" spc="-10" dirty="0">
                <a:latin typeface="Trebuchet MS"/>
                <a:cs typeface="Trebuchet MS"/>
              </a:rPr>
              <a:t>or </a:t>
            </a:r>
            <a:r>
              <a:rPr sz="2600" spc="-5" dirty="0">
                <a:latin typeface="Trebuchet MS"/>
                <a:cs typeface="Trebuchet MS"/>
              </a:rPr>
              <a:t>more client representatives participate in  the discussion, either covertly </a:t>
            </a:r>
            <a:r>
              <a:rPr sz="2600" dirty="0">
                <a:latin typeface="Trebuchet MS"/>
                <a:cs typeface="Trebuchet MS"/>
              </a:rPr>
              <a:t>or</a:t>
            </a:r>
            <a:r>
              <a:rPr sz="2600" spc="-5" dirty="0">
                <a:latin typeface="Trebuchet MS"/>
                <a:cs typeface="Trebuchet MS"/>
              </a:rPr>
              <a:t> overtly</a:t>
            </a:r>
            <a:endParaRPr sz="2600">
              <a:latin typeface="Trebuchet MS"/>
              <a:cs typeface="Trebuchet MS"/>
            </a:endParaRPr>
          </a:p>
          <a:p>
            <a:pPr>
              <a:lnSpc>
                <a:spcPct val="100000"/>
              </a:lnSpc>
              <a:spcBef>
                <a:spcPts val="35"/>
              </a:spcBef>
            </a:pPr>
            <a:endParaRPr sz="3150">
              <a:latin typeface="Times New Roman"/>
              <a:cs typeface="Times New Roman"/>
            </a:endParaRPr>
          </a:p>
          <a:p>
            <a:pPr marL="686435" indent="-673735">
              <a:lnSpc>
                <a:spcPct val="100000"/>
              </a:lnSpc>
              <a:buClr>
                <a:srgbClr val="B03E9A"/>
              </a:buClr>
              <a:buSzPct val="73076"/>
              <a:buFont typeface="Arial"/>
              <a:buChar char=""/>
              <a:tabLst>
                <a:tab pos="686435" algn="l"/>
                <a:tab pos="687070" algn="l"/>
              </a:tabLst>
            </a:pPr>
            <a:r>
              <a:rPr sz="2600" b="1" spc="-5" dirty="0">
                <a:latin typeface="Trebuchet MS"/>
                <a:cs typeface="Trebuchet MS"/>
              </a:rPr>
              <a:t>MINI </a:t>
            </a:r>
            <a:r>
              <a:rPr sz="2600" b="1" dirty="0">
                <a:latin typeface="Trebuchet MS"/>
                <a:cs typeface="Trebuchet MS"/>
              </a:rPr>
              <a:t>FOCUS</a:t>
            </a:r>
            <a:r>
              <a:rPr sz="2600" b="1" spc="-30" dirty="0">
                <a:latin typeface="Trebuchet MS"/>
                <a:cs typeface="Trebuchet MS"/>
              </a:rPr>
              <a:t> </a:t>
            </a:r>
            <a:r>
              <a:rPr sz="2600" b="1" spc="-5" dirty="0">
                <a:latin typeface="Trebuchet MS"/>
                <a:cs typeface="Trebuchet MS"/>
              </a:rPr>
              <a:t>GROUPS</a:t>
            </a:r>
            <a:endParaRPr sz="2600">
              <a:latin typeface="Trebuchet MS"/>
              <a:cs typeface="Trebuchet MS"/>
            </a:endParaRPr>
          </a:p>
          <a:p>
            <a:pPr marL="12700" marR="776605" indent="100330">
              <a:lnSpc>
                <a:spcPts val="2810"/>
              </a:lnSpc>
              <a:spcBef>
                <a:spcPts val="640"/>
              </a:spcBef>
            </a:pPr>
            <a:r>
              <a:rPr sz="2600" spc="-5" dirty="0">
                <a:latin typeface="Trebuchet MS"/>
                <a:cs typeface="Trebuchet MS"/>
              </a:rPr>
              <a:t>groups are composed </a:t>
            </a:r>
            <a:r>
              <a:rPr sz="2600" dirty="0">
                <a:latin typeface="Trebuchet MS"/>
                <a:cs typeface="Trebuchet MS"/>
              </a:rPr>
              <a:t>of </a:t>
            </a:r>
            <a:r>
              <a:rPr sz="2600" spc="-5" dirty="0">
                <a:latin typeface="Trebuchet MS"/>
                <a:cs typeface="Trebuchet MS"/>
              </a:rPr>
              <a:t>four </a:t>
            </a:r>
            <a:r>
              <a:rPr sz="2600" dirty="0">
                <a:latin typeface="Trebuchet MS"/>
                <a:cs typeface="Trebuchet MS"/>
              </a:rPr>
              <a:t>or five </a:t>
            </a:r>
            <a:r>
              <a:rPr sz="2600" spc="-5" dirty="0">
                <a:latin typeface="Trebuchet MS"/>
                <a:cs typeface="Trebuchet MS"/>
              </a:rPr>
              <a:t>members  </a:t>
            </a:r>
            <a:r>
              <a:rPr sz="2600" dirty="0">
                <a:latin typeface="Trebuchet MS"/>
                <a:cs typeface="Trebuchet MS"/>
              </a:rPr>
              <a:t>rather </a:t>
            </a:r>
            <a:r>
              <a:rPr sz="2600" spc="-5" dirty="0">
                <a:latin typeface="Trebuchet MS"/>
                <a:cs typeface="Trebuchet MS"/>
              </a:rPr>
              <a:t>than </a:t>
            </a:r>
            <a:r>
              <a:rPr sz="2600" dirty="0">
                <a:latin typeface="Trebuchet MS"/>
                <a:cs typeface="Trebuchet MS"/>
              </a:rPr>
              <a:t>6 to</a:t>
            </a:r>
            <a:r>
              <a:rPr sz="2600" spc="-55" dirty="0">
                <a:latin typeface="Trebuchet MS"/>
                <a:cs typeface="Trebuchet MS"/>
              </a:rPr>
              <a:t> </a:t>
            </a:r>
            <a:r>
              <a:rPr sz="2600" spc="5" dirty="0">
                <a:latin typeface="Trebuchet MS"/>
                <a:cs typeface="Trebuchet MS"/>
              </a:rPr>
              <a:t>12</a:t>
            </a:r>
            <a:endParaRPr sz="2600">
              <a:latin typeface="Trebuchet MS"/>
              <a:cs typeface="Trebuchet MS"/>
            </a:endParaRPr>
          </a:p>
          <a:p>
            <a:pPr>
              <a:lnSpc>
                <a:spcPct val="100000"/>
              </a:lnSpc>
            </a:pPr>
            <a:endParaRPr sz="3500">
              <a:latin typeface="Times New Roman"/>
              <a:cs typeface="Times New Roman"/>
            </a:endParaRPr>
          </a:p>
          <a:p>
            <a:pPr marL="686435" indent="-673735">
              <a:lnSpc>
                <a:spcPct val="100000"/>
              </a:lnSpc>
              <a:buClr>
                <a:srgbClr val="B03E9A"/>
              </a:buClr>
              <a:buSzPct val="73076"/>
              <a:buFont typeface="Arial"/>
              <a:buChar char=""/>
              <a:tabLst>
                <a:tab pos="686435" algn="l"/>
                <a:tab pos="687070" algn="l"/>
              </a:tabLst>
            </a:pPr>
            <a:r>
              <a:rPr sz="2600" b="1" spc="-5" dirty="0">
                <a:latin typeface="Trebuchet MS"/>
                <a:cs typeface="Trebuchet MS"/>
              </a:rPr>
              <a:t>TELECONFERENCE </a:t>
            </a:r>
            <a:r>
              <a:rPr sz="2600" b="1" dirty="0">
                <a:latin typeface="Trebuchet MS"/>
                <a:cs typeface="Trebuchet MS"/>
              </a:rPr>
              <a:t>FOCUS</a:t>
            </a:r>
            <a:r>
              <a:rPr sz="2600" b="1" spc="-80" dirty="0">
                <a:latin typeface="Trebuchet MS"/>
                <a:cs typeface="Trebuchet MS"/>
              </a:rPr>
              <a:t> </a:t>
            </a:r>
            <a:r>
              <a:rPr sz="2600" b="1" spc="-5" dirty="0">
                <a:latin typeface="Trebuchet MS"/>
                <a:cs typeface="Trebuchet MS"/>
              </a:rPr>
              <a:t>GROUPS</a:t>
            </a:r>
            <a:endParaRPr sz="2600">
              <a:latin typeface="Trebuchet MS"/>
              <a:cs typeface="Trebuchet MS"/>
            </a:endParaRPr>
          </a:p>
          <a:p>
            <a:pPr marL="12700">
              <a:lnSpc>
                <a:spcPct val="100000"/>
              </a:lnSpc>
              <a:spcBef>
                <a:spcPts val="910"/>
              </a:spcBef>
            </a:pPr>
            <a:r>
              <a:rPr sz="2600" spc="-5" dirty="0">
                <a:latin typeface="Trebuchet MS"/>
                <a:cs typeface="Trebuchet MS"/>
              </a:rPr>
              <a:t>telephone network </a:t>
            </a:r>
            <a:r>
              <a:rPr sz="2600" dirty="0">
                <a:latin typeface="Trebuchet MS"/>
                <a:cs typeface="Trebuchet MS"/>
              </a:rPr>
              <a:t>is</a:t>
            </a:r>
            <a:r>
              <a:rPr sz="2600" spc="-20" dirty="0">
                <a:latin typeface="Trebuchet MS"/>
                <a:cs typeface="Trebuchet MS"/>
              </a:rPr>
              <a:t> </a:t>
            </a:r>
            <a:r>
              <a:rPr sz="2600" spc="-5" dirty="0">
                <a:latin typeface="Trebuchet MS"/>
                <a:cs typeface="Trebuchet MS"/>
              </a:rPr>
              <a:t>used</a:t>
            </a:r>
            <a:endParaRPr sz="2600">
              <a:latin typeface="Trebuchet MS"/>
              <a:cs typeface="Trebuchet MS"/>
            </a:endParaRPr>
          </a:p>
          <a:p>
            <a:pPr marL="686435" indent="-673735">
              <a:lnSpc>
                <a:spcPct val="100000"/>
              </a:lnSpc>
              <a:spcBef>
                <a:spcPts val="915"/>
              </a:spcBef>
              <a:buClr>
                <a:srgbClr val="B03E9A"/>
              </a:buClr>
              <a:buSzPct val="73076"/>
              <a:buFont typeface="Arial"/>
              <a:buChar char=""/>
              <a:tabLst>
                <a:tab pos="686435" algn="l"/>
                <a:tab pos="687070" algn="l"/>
              </a:tabLst>
            </a:pPr>
            <a:r>
              <a:rPr sz="2600" spc="-5" dirty="0">
                <a:latin typeface="Trebuchet MS"/>
                <a:cs typeface="Trebuchet MS"/>
              </a:rPr>
              <a:t>Creativity</a:t>
            </a:r>
            <a:r>
              <a:rPr sz="2600" spc="-40" dirty="0">
                <a:latin typeface="Trebuchet MS"/>
                <a:cs typeface="Trebuchet MS"/>
              </a:rPr>
              <a:t> </a:t>
            </a:r>
            <a:r>
              <a:rPr sz="2600" spc="-5" dirty="0">
                <a:latin typeface="Trebuchet MS"/>
                <a:cs typeface="Trebuchet MS"/>
              </a:rPr>
              <a:t>groups</a:t>
            </a:r>
            <a:endParaRPr sz="2600">
              <a:latin typeface="Trebuchet MS"/>
              <a:cs typeface="Trebuchet MS"/>
            </a:endParaRPr>
          </a:p>
          <a:p>
            <a:pPr marL="786765" indent="-774065">
              <a:lnSpc>
                <a:spcPct val="100000"/>
              </a:lnSpc>
              <a:spcBef>
                <a:spcPts val="915"/>
              </a:spcBef>
              <a:buClr>
                <a:srgbClr val="B03E9A"/>
              </a:buClr>
              <a:buSzPct val="73076"/>
              <a:buFont typeface="Arial"/>
              <a:buChar char=""/>
              <a:tabLst>
                <a:tab pos="786765" algn="l"/>
                <a:tab pos="787400" algn="l"/>
              </a:tabLst>
            </a:pPr>
            <a:r>
              <a:rPr sz="2600" dirty="0">
                <a:latin typeface="Trebuchet MS"/>
                <a:cs typeface="Trebuchet MS"/>
              </a:rPr>
              <a:t>Band </a:t>
            </a:r>
            <a:r>
              <a:rPr sz="2600" spc="-5" dirty="0">
                <a:latin typeface="Trebuchet MS"/>
                <a:cs typeface="Trebuchet MS"/>
              </a:rPr>
              <a:t>obsessive</a:t>
            </a:r>
            <a:r>
              <a:rPr sz="2600" spc="-30" dirty="0">
                <a:latin typeface="Trebuchet MS"/>
                <a:cs typeface="Trebuchet MS"/>
              </a:rPr>
              <a:t> </a:t>
            </a:r>
            <a:r>
              <a:rPr sz="2600" spc="-5" dirty="0">
                <a:latin typeface="Trebuchet MS"/>
                <a:cs typeface="Trebuchet MS"/>
              </a:rPr>
              <a:t>group</a:t>
            </a:r>
            <a:endParaRPr sz="2600">
              <a:latin typeface="Trebuchet MS"/>
              <a:cs typeface="Trebuchet MS"/>
            </a:endParaRPr>
          </a:p>
          <a:p>
            <a:pPr marL="287020" marR="5080" indent="-274320">
              <a:lnSpc>
                <a:spcPct val="110100"/>
              </a:lnSpc>
              <a:spcBef>
                <a:spcPts val="595"/>
              </a:spcBef>
              <a:buClr>
                <a:srgbClr val="B03E9A"/>
              </a:buClr>
              <a:buSzPct val="73076"/>
              <a:buFont typeface="Arial"/>
              <a:buChar char=""/>
              <a:tabLst>
                <a:tab pos="686435" algn="l"/>
                <a:tab pos="687070" algn="l"/>
              </a:tabLst>
            </a:pPr>
            <a:r>
              <a:rPr sz="2600" dirty="0">
                <a:latin typeface="Trebuchet MS"/>
                <a:cs typeface="Trebuchet MS"/>
              </a:rPr>
              <a:t>Online </a:t>
            </a:r>
            <a:r>
              <a:rPr sz="2600" spc="-5" dirty="0">
                <a:latin typeface="Trebuchet MS"/>
                <a:cs typeface="Trebuchet MS"/>
              </a:rPr>
              <a:t>focus </a:t>
            </a:r>
            <a:r>
              <a:rPr sz="2600" dirty="0">
                <a:latin typeface="Trebuchet MS"/>
                <a:cs typeface="Trebuchet MS"/>
              </a:rPr>
              <a:t>groups - </a:t>
            </a:r>
            <a:r>
              <a:rPr sz="2600" spc="-5" dirty="0">
                <a:latin typeface="Trebuchet MS"/>
                <a:cs typeface="Trebuchet MS"/>
              </a:rPr>
              <a:t>computers connected </a:t>
            </a:r>
            <a:r>
              <a:rPr sz="2600" dirty="0">
                <a:latin typeface="Trebuchet MS"/>
                <a:cs typeface="Trebuchet MS"/>
              </a:rPr>
              <a:t>via  </a:t>
            </a:r>
            <a:r>
              <a:rPr sz="2600" spc="-5" dirty="0">
                <a:latin typeface="Trebuchet MS"/>
                <a:cs typeface="Trebuchet MS"/>
              </a:rPr>
              <a:t>the internet are</a:t>
            </a:r>
            <a:r>
              <a:rPr sz="2600" spc="-50" dirty="0">
                <a:latin typeface="Trebuchet MS"/>
                <a:cs typeface="Trebuchet MS"/>
              </a:rPr>
              <a:t> </a:t>
            </a:r>
            <a:r>
              <a:rPr sz="2600" spc="-5" dirty="0">
                <a:latin typeface="Trebuchet MS"/>
                <a:cs typeface="Trebuchet MS"/>
              </a:rPr>
              <a:t>used</a:t>
            </a:r>
            <a:endParaRPr sz="2600">
              <a:latin typeface="Trebuchet MS"/>
              <a:cs typeface="Trebuchet M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79019"/>
            <a:ext cx="7012305" cy="6333490"/>
          </a:xfrm>
          <a:prstGeom prst="rect">
            <a:avLst/>
          </a:prstGeom>
        </p:spPr>
        <p:txBody>
          <a:bodyPr vert="horz" wrap="square" lIns="0" tIns="12700" rIns="0" bIns="0" rtlCol="0">
            <a:spAutoFit/>
          </a:bodyPr>
          <a:lstStyle/>
          <a:p>
            <a:pPr marL="287020" indent="-274320">
              <a:lnSpc>
                <a:spcPct val="100000"/>
              </a:lnSpc>
              <a:spcBef>
                <a:spcPts val="100"/>
              </a:spcBef>
              <a:buClr>
                <a:srgbClr val="B03E9A"/>
              </a:buClr>
              <a:buSzPct val="72916"/>
              <a:buFont typeface="Arial"/>
              <a:buChar char=""/>
              <a:tabLst>
                <a:tab pos="287655" algn="l"/>
              </a:tabLst>
            </a:pPr>
            <a:r>
              <a:rPr sz="2400" b="1" spc="-5" dirty="0">
                <a:latin typeface="Trebuchet MS"/>
                <a:cs typeface="Trebuchet MS"/>
              </a:rPr>
              <a:t>INTERNET-BASED </a:t>
            </a:r>
            <a:r>
              <a:rPr sz="2400" b="1" dirty="0">
                <a:latin typeface="Trebuchet MS"/>
                <a:cs typeface="Trebuchet MS"/>
              </a:rPr>
              <a:t>FOCUS</a:t>
            </a:r>
            <a:r>
              <a:rPr sz="2400" b="1" spc="-30" dirty="0">
                <a:latin typeface="Trebuchet MS"/>
                <a:cs typeface="Trebuchet MS"/>
              </a:rPr>
              <a:t> </a:t>
            </a:r>
            <a:r>
              <a:rPr sz="2400" b="1" spc="-5" dirty="0">
                <a:latin typeface="Trebuchet MS"/>
                <a:cs typeface="Trebuchet MS"/>
              </a:rPr>
              <a:t>GROUPS</a:t>
            </a:r>
            <a:endParaRPr sz="2400">
              <a:latin typeface="Trebuchet MS"/>
              <a:cs typeface="Trebuchet MS"/>
            </a:endParaRPr>
          </a:p>
          <a:p>
            <a:pPr marL="12700" marR="5080">
              <a:lnSpc>
                <a:spcPct val="80000"/>
              </a:lnSpc>
              <a:spcBef>
                <a:spcPts val="605"/>
              </a:spcBef>
            </a:pPr>
            <a:r>
              <a:rPr sz="2400" dirty="0">
                <a:latin typeface="Trebuchet MS"/>
                <a:cs typeface="Trebuchet MS"/>
              </a:rPr>
              <a:t>Such </a:t>
            </a:r>
            <a:r>
              <a:rPr sz="2400" spc="-5" dirty="0">
                <a:latin typeface="Trebuchet MS"/>
                <a:cs typeface="Trebuchet MS"/>
              </a:rPr>
              <a:t>“groups,” in which multiple respondents can  “meet” electronically </a:t>
            </a:r>
            <a:r>
              <a:rPr sz="2400" dirty="0">
                <a:latin typeface="Trebuchet MS"/>
                <a:cs typeface="Trebuchet MS"/>
              </a:rPr>
              <a:t>via </a:t>
            </a:r>
            <a:r>
              <a:rPr sz="2400" spc="-5" dirty="0">
                <a:latin typeface="Trebuchet MS"/>
                <a:cs typeface="Trebuchet MS"/>
              </a:rPr>
              <a:t>chat </a:t>
            </a:r>
            <a:r>
              <a:rPr sz="2400" dirty="0">
                <a:latin typeface="Trebuchet MS"/>
                <a:cs typeface="Trebuchet MS"/>
              </a:rPr>
              <a:t>rooms, </a:t>
            </a:r>
            <a:r>
              <a:rPr sz="2400" spc="-5" dirty="0">
                <a:latin typeface="Trebuchet MS"/>
                <a:cs typeface="Trebuchet MS"/>
              </a:rPr>
              <a:t>instant mes-  saging, </a:t>
            </a:r>
            <a:r>
              <a:rPr sz="2400" spc="-40" dirty="0">
                <a:latin typeface="Trebuchet MS"/>
                <a:cs typeface="Trebuchet MS"/>
              </a:rPr>
              <a:t>Web </a:t>
            </a:r>
            <a:r>
              <a:rPr sz="2400" spc="-5" dirty="0">
                <a:latin typeface="Trebuchet MS"/>
                <a:cs typeface="Trebuchet MS"/>
              </a:rPr>
              <a:t>cameras, and the </a:t>
            </a:r>
            <a:r>
              <a:rPr sz="2400" dirty="0">
                <a:latin typeface="Trebuchet MS"/>
                <a:cs typeface="Trebuchet MS"/>
              </a:rPr>
              <a:t>like, offer  </a:t>
            </a:r>
            <a:r>
              <a:rPr sz="2400" spc="-10" dirty="0">
                <a:latin typeface="Trebuchet MS"/>
                <a:cs typeface="Trebuchet MS"/>
              </a:rPr>
              <a:t>tremendous </a:t>
            </a:r>
            <a:r>
              <a:rPr sz="2400" dirty="0">
                <a:latin typeface="Trebuchet MS"/>
                <a:cs typeface="Trebuchet MS"/>
              </a:rPr>
              <a:t>speed </a:t>
            </a:r>
            <a:r>
              <a:rPr sz="2400" spc="-5" dirty="0">
                <a:latin typeface="Trebuchet MS"/>
                <a:cs typeface="Trebuchet MS"/>
              </a:rPr>
              <a:t>and cost benefits, particularly  when using an established online panel </a:t>
            </a:r>
            <a:r>
              <a:rPr sz="2400" dirty="0">
                <a:latin typeface="Trebuchet MS"/>
                <a:cs typeface="Trebuchet MS"/>
              </a:rPr>
              <a:t>of  </a:t>
            </a:r>
            <a:r>
              <a:rPr sz="2400" spc="-5" dirty="0">
                <a:latin typeface="Trebuchet MS"/>
                <a:cs typeface="Trebuchet MS"/>
              </a:rPr>
              <a:t>respondents.</a:t>
            </a:r>
            <a:endParaRPr sz="2400">
              <a:latin typeface="Trebuchet MS"/>
              <a:cs typeface="Trebuchet MS"/>
            </a:endParaRPr>
          </a:p>
          <a:p>
            <a:pPr marL="287020" marR="542925" indent="-274320">
              <a:lnSpc>
                <a:spcPct val="80000"/>
              </a:lnSpc>
              <a:spcBef>
                <a:spcPts val="600"/>
              </a:spcBef>
              <a:buClr>
                <a:srgbClr val="B03E9A"/>
              </a:buClr>
              <a:buSzPct val="72916"/>
              <a:buFont typeface="Arial"/>
              <a:buChar char=""/>
              <a:tabLst>
                <a:tab pos="287655" algn="l"/>
              </a:tabLst>
            </a:pPr>
            <a:r>
              <a:rPr sz="2400" dirty="0">
                <a:latin typeface="Trebuchet MS"/>
                <a:cs typeface="Trebuchet MS"/>
              </a:rPr>
              <a:t>There </a:t>
            </a:r>
            <a:r>
              <a:rPr sz="2400" spc="-5" dirty="0">
                <a:latin typeface="Trebuchet MS"/>
                <a:cs typeface="Trebuchet MS"/>
              </a:rPr>
              <a:t>are other </a:t>
            </a:r>
            <a:r>
              <a:rPr sz="2400" spc="-10" dirty="0">
                <a:latin typeface="Trebuchet MS"/>
                <a:cs typeface="Trebuchet MS"/>
              </a:rPr>
              <a:t>advantages </a:t>
            </a:r>
            <a:r>
              <a:rPr sz="2400" dirty="0">
                <a:latin typeface="Trebuchet MS"/>
                <a:cs typeface="Trebuchet MS"/>
              </a:rPr>
              <a:t>of </a:t>
            </a:r>
            <a:r>
              <a:rPr sz="2400" spc="-5" dirty="0">
                <a:latin typeface="Trebuchet MS"/>
                <a:cs typeface="Trebuchet MS"/>
              </a:rPr>
              <a:t>online focus  groups, groups composed </a:t>
            </a:r>
            <a:r>
              <a:rPr sz="2400" dirty="0">
                <a:latin typeface="Trebuchet MS"/>
                <a:cs typeface="Trebuchet MS"/>
              </a:rPr>
              <a:t>of </a:t>
            </a:r>
            <a:r>
              <a:rPr sz="2400" spc="-5" dirty="0">
                <a:latin typeface="Trebuchet MS"/>
                <a:cs typeface="Trebuchet MS"/>
              </a:rPr>
              <a:t>people </a:t>
            </a:r>
            <a:r>
              <a:rPr sz="2400" dirty="0">
                <a:latin typeface="Trebuchet MS"/>
                <a:cs typeface="Trebuchet MS"/>
              </a:rPr>
              <a:t>from </a:t>
            </a:r>
            <a:r>
              <a:rPr sz="2400" spc="5" dirty="0">
                <a:latin typeface="Trebuchet MS"/>
                <a:cs typeface="Trebuchet MS"/>
              </a:rPr>
              <a:t>far-  </a:t>
            </a:r>
            <a:r>
              <a:rPr sz="2400" dirty="0">
                <a:latin typeface="Trebuchet MS"/>
                <a:cs typeface="Trebuchet MS"/>
              </a:rPr>
              <a:t>flung </a:t>
            </a:r>
            <a:r>
              <a:rPr sz="2400" spc="-5" dirty="0">
                <a:latin typeface="Trebuchet MS"/>
                <a:cs typeface="Trebuchet MS"/>
              </a:rPr>
              <a:t>locations, to deal with </a:t>
            </a:r>
            <a:r>
              <a:rPr sz="2400" dirty="0">
                <a:latin typeface="Trebuchet MS"/>
                <a:cs typeface="Trebuchet MS"/>
              </a:rPr>
              <a:t>sensitive</a:t>
            </a:r>
            <a:r>
              <a:rPr sz="2400" spc="45" dirty="0">
                <a:latin typeface="Trebuchet MS"/>
                <a:cs typeface="Trebuchet MS"/>
              </a:rPr>
              <a:t> </a:t>
            </a:r>
            <a:r>
              <a:rPr sz="2400" spc="-10" dirty="0">
                <a:latin typeface="Trebuchet MS"/>
                <a:cs typeface="Trebuchet MS"/>
              </a:rPr>
              <a:t>topics.</a:t>
            </a:r>
            <a:endParaRPr sz="2400">
              <a:latin typeface="Trebuchet MS"/>
              <a:cs typeface="Trebuchet MS"/>
            </a:endParaRPr>
          </a:p>
          <a:p>
            <a:pPr marL="287020" marR="1043940" indent="-274320">
              <a:lnSpc>
                <a:spcPts val="2300"/>
              </a:lnSpc>
              <a:spcBef>
                <a:spcPts val="585"/>
              </a:spcBef>
              <a:buClr>
                <a:srgbClr val="B03E9A"/>
              </a:buClr>
              <a:buSzPct val="72916"/>
              <a:buFont typeface="Arial"/>
              <a:buChar char=""/>
              <a:tabLst>
                <a:tab pos="287655" algn="l"/>
              </a:tabLst>
            </a:pPr>
            <a:r>
              <a:rPr sz="2400" dirty="0">
                <a:latin typeface="Trebuchet MS"/>
                <a:cs typeface="Trebuchet MS"/>
              </a:rPr>
              <a:t>less </a:t>
            </a:r>
            <a:r>
              <a:rPr sz="2400" spc="-5" dirty="0">
                <a:latin typeface="Trebuchet MS"/>
                <a:cs typeface="Trebuchet MS"/>
              </a:rPr>
              <a:t>expensive </a:t>
            </a:r>
            <a:r>
              <a:rPr sz="2400" dirty="0">
                <a:latin typeface="Trebuchet MS"/>
                <a:cs typeface="Trebuchet MS"/>
              </a:rPr>
              <a:t>- </a:t>
            </a:r>
            <a:r>
              <a:rPr sz="2400" spc="-5" dirty="0">
                <a:latin typeface="Trebuchet MS"/>
                <a:cs typeface="Trebuchet MS"/>
              </a:rPr>
              <a:t>multiple respondents </a:t>
            </a:r>
            <a:r>
              <a:rPr sz="2400" spc="-470" dirty="0">
                <a:latin typeface="Trebuchet MS"/>
                <a:cs typeface="Trebuchet MS"/>
              </a:rPr>
              <a:t>are  </a:t>
            </a:r>
            <a:r>
              <a:rPr sz="2400" spc="-5" dirty="0">
                <a:latin typeface="Trebuchet MS"/>
                <a:cs typeface="Trebuchet MS"/>
              </a:rPr>
              <a:t>handled simulta-</a:t>
            </a:r>
            <a:r>
              <a:rPr sz="2400" spc="45" dirty="0">
                <a:latin typeface="Trebuchet MS"/>
                <a:cs typeface="Trebuchet MS"/>
              </a:rPr>
              <a:t> </a:t>
            </a:r>
            <a:r>
              <a:rPr sz="2400" spc="-40" dirty="0">
                <a:latin typeface="Trebuchet MS"/>
                <a:cs typeface="Trebuchet MS"/>
              </a:rPr>
              <a:t>neously.</a:t>
            </a:r>
            <a:endParaRPr sz="2400">
              <a:latin typeface="Trebuchet MS"/>
              <a:cs typeface="Trebuchet MS"/>
            </a:endParaRPr>
          </a:p>
          <a:p>
            <a:pPr marL="287020" marR="530860" indent="-274320">
              <a:lnSpc>
                <a:spcPct val="80000"/>
              </a:lnSpc>
              <a:spcBef>
                <a:spcPts val="625"/>
              </a:spcBef>
              <a:buClr>
                <a:srgbClr val="B03E9A"/>
              </a:buClr>
              <a:buSzPct val="72916"/>
              <a:buFont typeface="Arial"/>
              <a:buChar char=""/>
              <a:tabLst>
                <a:tab pos="287655" algn="l"/>
              </a:tabLst>
            </a:pPr>
            <a:r>
              <a:rPr sz="2400" spc="-30" dirty="0">
                <a:latin typeface="Trebuchet MS"/>
                <a:cs typeface="Trebuchet MS"/>
              </a:rPr>
              <a:t>That’s </a:t>
            </a:r>
            <a:r>
              <a:rPr sz="2400" spc="-5" dirty="0">
                <a:latin typeface="Trebuchet MS"/>
                <a:cs typeface="Trebuchet MS"/>
              </a:rPr>
              <a:t>not to </a:t>
            </a:r>
            <a:r>
              <a:rPr sz="2400" dirty="0">
                <a:latin typeface="Trebuchet MS"/>
                <a:cs typeface="Trebuchet MS"/>
              </a:rPr>
              <a:t>say </a:t>
            </a:r>
            <a:r>
              <a:rPr sz="2400" spc="-5" dirty="0">
                <a:latin typeface="Trebuchet MS"/>
                <a:cs typeface="Trebuchet MS"/>
              </a:rPr>
              <a:t>that they are </a:t>
            </a:r>
            <a:r>
              <a:rPr sz="2400" spc="-10" dirty="0">
                <a:latin typeface="Trebuchet MS"/>
                <a:cs typeface="Trebuchet MS"/>
              </a:rPr>
              <a:t>inexpensive,  </a:t>
            </a:r>
            <a:r>
              <a:rPr sz="2400" spc="-45" dirty="0">
                <a:latin typeface="Trebuchet MS"/>
                <a:cs typeface="Trebuchet MS"/>
              </a:rPr>
              <a:t>however. </a:t>
            </a:r>
            <a:r>
              <a:rPr sz="2400" dirty="0">
                <a:latin typeface="Trebuchet MS"/>
                <a:cs typeface="Trebuchet MS"/>
              </a:rPr>
              <a:t>By </a:t>
            </a:r>
            <a:r>
              <a:rPr sz="2400" spc="-5" dirty="0">
                <a:latin typeface="Trebuchet MS"/>
                <a:cs typeface="Trebuchet MS"/>
              </a:rPr>
              <a:t>the time the </a:t>
            </a:r>
            <a:r>
              <a:rPr sz="2400" dirty="0">
                <a:latin typeface="Trebuchet MS"/>
                <a:cs typeface="Trebuchet MS"/>
              </a:rPr>
              <a:t>facility </a:t>
            </a:r>
            <a:r>
              <a:rPr sz="2400" spc="-5" dirty="0">
                <a:latin typeface="Trebuchet MS"/>
                <a:cs typeface="Trebuchet MS"/>
              </a:rPr>
              <a:t>has been  rented, an experienced moderator has been  hired to conduct the </a:t>
            </a:r>
            <a:r>
              <a:rPr sz="2400" dirty="0">
                <a:latin typeface="Trebuchet MS"/>
                <a:cs typeface="Trebuchet MS"/>
              </a:rPr>
              <a:t>session </a:t>
            </a:r>
            <a:r>
              <a:rPr sz="2400" spc="-5" dirty="0">
                <a:latin typeface="Trebuchet MS"/>
                <a:cs typeface="Trebuchet MS"/>
              </a:rPr>
              <a:t>and write the  </a:t>
            </a:r>
            <a:r>
              <a:rPr sz="2400" dirty="0">
                <a:latin typeface="Trebuchet MS"/>
                <a:cs typeface="Trebuchet MS"/>
              </a:rPr>
              <a:t>report, </a:t>
            </a:r>
            <a:r>
              <a:rPr sz="2400" spc="-5" dirty="0">
                <a:latin typeface="Trebuchet MS"/>
                <a:cs typeface="Trebuchet MS"/>
              </a:rPr>
              <a:t>and incentives paid to participants, </a:t>
            </a:r>
            <a:r>
              <a:rPr sz="2400" dirty="0">
                <a:latin typeface="Trebuchet MS"/>
                <a:cs typeface="Trebuchet MS"/>
              </a:rPr>
              <a:t>a  </a:t>
            </a:r>
            <a:r>
              <a:rPr sz="2400" spc="-5" dirty="0">
                <a:latin typeface="Trebuchet MS"/>
                <a:cs typeface="Trebuchet MS"/>
              </a:rPr>
              <a:t>focus group has become</a:t>
            </a:r>
            <a:r>
              <a:rPr sz="2400" spc="25" dirty="0">
                <a:latin typeface="Trebuchet MS"/>
                <a:cs typeface="Trebuchet MS"/>
              </a:rPr>
              <a:t> </a:t>
            </a:r>
            <a:r>
              <a:rPr sz="2400" spc="-45" dirty="0">
                <a:latin typeface="Trebuchet MS"/>
                <a:cs typeface="Trebuchet MS"/>
              </a:rPr>
              <a:t>costly.</a:t>
            </a:r>
            <a:endParaRPr sz="2400">
              <a:latin typeface="Trebuchet MS"/>
              <a:cs typeface="Trebuchet MS"/>
            </a:endParaRPr>
          </a:p>
          <a:p>
            <a:pPr marL="287020" marR="243840" indent="-274320">
              <a:lnSpc>
                <a:spcPts val="2300"/>
              </a:lnSpc>
              <a:spcBef>
                <a:spcPts val="580"/>
              </a:spcBef>
              <a:buClr>
                <a:srgbClr val="B03E9A"/>
              </a:buClr>
              <a:buSzPct val="72916"/>
              <a:buFont typeface="Arial"/>
              <a:buChar char=""/>
              <a:tabLst>
                <a:tab pos="287655" algn="l"/>
              </a:tabLst>
            </a:pPr>
            <a:r>
              <a:rPr sz="2400" dirty="0">
                <a:latin typeface="Trebuchet MS"/>
                <a:cs typeface="Trebuchet MS"/>
              </a:rPr>
              <a:t>And </a:t>
            </a:r>
            <a:r>
              <a:rPr sz="2400" spc="-35" dirty="0">
                <a:latin typeface="Trebuchet MS"/>
                <a:cs typeface="Trebuchet MS"/>
              </a:rPr>
              <a:t>that’s </a:t>
            </a:r>
            <a:r>
              <a:rPr sz="2400" dirty="0">
                <a:latin typeface="Trebuchet MS"/>
                <a:cs typeface="Trebuchet MS"/>
              </a:rPr>
              <a:t>just </a:t>
            </a:r>
            <a:r>
              <a:rPr sz="2400" spc="-5" dirty="0">
                <a:latin typeface="Trebuchet MS"/>
                <a:cs typeface="Trebuchet MS"/>
              </a:rPr>
              <a:t>one focus group; add </a:t>
            </a:r>
            <a:r>
              <a:rPr sz="2400" dirty="0">
                <a:latin typeface="Trebuchet MS"/>
                <a:cs typeface="Trebuchet MS"/>
              </a:rPr>
              <a:t>a series </a:t>
            </a:r>
            <a:r>
              <a:rPr sz="2400" spc="-470" dirty="0">
                <a:latin typeface="Trebuchet MS"/>
                <a:cs typeface="Trebuchet MS"/>
              </a:rPr>
              <a:t>of  </a:t>
            </a:r>
            <a:r>
              <a:rPr sz="2400" spc="-5" dirty="0">
                <a:latin typeface="Trebuchet MS"/>
                <a:cs typeface="Trebuchet MS"/>
              </a:rPr>
              <a:t>focus groups and the costs can really</a:t>
            </a:r>
            <a:r>
              <a:rPr sz="2400" spc="45" dirty="0">
                <a:latin typeface="Trebuchet MS"/>
                <a:cs typeface="Trebuchet MS"/>
              </a:rPr>
              <a:t> </a:t>
            </a:r>
            <a:r>
              <a:rPr sz="2400" dirty="0">
                <a:latin typeface="Trebuchet MS"/>
                <a:cs typeface="Trebuchet MS"/>
              </a:rPr>
              <a:t>rise.</a:t>
            </a:r>
            <a:endParaRPr sz="2400">
              <a:latin typeface="Trebuchet MS"/>
              <a:cs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09601"/>
            <a:ext cx="8382000" cy="3539430"/>
          </a:xfrm>
          <a:prstGeom prst="rect">
            <a:avLst/>
          </a:prstGeom>
        </p:spPr>
        <p:txBody>
          <a:bodyPr wrap="square">
            <a:spAutoFit/>
          </a:bodyPr>
          <a:lstStyle/>
          <a:p>
            <a:pPr fontAlgn="base"/>
            <a:r>
              <a:rPr lang="en-US" sz="3200" dirty="0" smtClean="0"/>
              <a:t>Exploratory research, as the name implies, intends merely to explore the research questions and does not intend to offer final and conclusive solutions to existing problems. This type of research is usually conducted to study a problem that has not been clearly defined yet.</a:t>
            </a:r>
          </a:p>
          <a:p>
            <a:pPr fontAlgn="base"/>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57200"/>
            <a:ext cx="8991600" cy="5078313"/>
          </a:xfrm>
          <a:prstGeom prst="rect">
            <a:avLst/>
          </a:prstGeom>
        </p:spPr>
        <p:txBody>
          <a:bodyPr wrap="square">
            <a:spAutoFit/>
          </a:bodyPr>
          <a:lstStyle/>
          <a:p>
            <a:r>
              <a:rPr lang="en-US" sz="3600" b="1" dirty="0" smtClean="0"/>
              <a:t>For example: Consider a scenario where a juice bar owner feels that increasing the variety of juices will enable increase in customers, however he is not sure and needs more information. The owner intends to carry out an exploratory research to find out if expanding their juices selection will enable him to get more customers   if there is a better idea.</a:t>
            </a:r>
            <a:endParaRPr lang="en-US" sz="36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bject 30"/>
          <p:cNvSpPr txBox="1"/>
          <p:nvPr/>
        </p:nvSpPr>
        <p:spPr>
          <a:xfrm>
            <a:off x="79349" y="897763"/>
            <a:ext cx="7586980" cy="3310522"/>
          </a:xfrm>
          <a:prstGeom prst="rect">
            <a:avLst/>
          </a:prstGeom>
        </p:spPr>
        <p:txBody>
          <a:bodyPr vert="horz" wrap="square" lIns="0" tIns="57785" rIns="0" bIns="0" rtlCol="0">
            <a:spAutoFit/>
          </a:bodyPr>
          <a:lstStyle/>
          <a:p>
            <a:pPr marL="287020" marR="292735" indent="-274320">
              <a:lnSpc>
                <a:spcPts val="2810"/>
              </a:lnSpc>
              <a:spcBef>
                <a:spcPts val="455"/>
              </a:spcBef>
              <a:buClr>
                <a:srgbClr val="B03E9A"/>
              </a:buClr>
              <a:buSzPct val="73076"/>
              <a:buFont typeface="Arial"/>
              <a:buChar char=""/>
              <a:tabLst>
                <a:tab pos="287020" algn="l"/>
              </a:tabLst>
            </a:pPr>
            <a:r>
              <a:rPr sz="2600" spc="-5" dirty="0">
                <a:latin typeface="Trebuchet MS"/>
                <a:cs typeface="Trebuchet MS"/>
              </a:rPr>
              <a:t>Initial research conducted to clarify and </a:t>
            </a:r>
            <a:r>
              <a:rPr sz="2600" spc="-459" dirty="0">
                <a:latin typeface="Trebuchet MS"/>
                <a:cs typeface="Trebuchet MS"/>
              </a:rPr>
              <a:t>define  </a:t>
            </a:r>
            <a:r>
              <a:rPr sz="2600" spc="-5" dirty="0">
                <a:latin typeface="Trebuchet MS"/>
                <a:cs typeface="Trebuchet MS"/>
              </a:rPr>
              <a:t>the nature </a:t>
            </a:r>
            <a:r>
              <a:rPr sz="2600" spc="-10" dirty="0">
                <a:latin typeface="Trebuchet MS"/>
                <a:cs typeface="Trebuchet MS"/>
              </a:rPr>
              <a:t>of </a:t>
            </a:r>
            <a:r>
              <a:rPr sz="2600" dirty="0">
                <a:latin typeface="Trebuchet MS"/>
                <a:cs typeface="Trebuchet MS"/>
              </a:rPr>
              <a:t>a</a:t>
            </a:r>
            <a:r>
              <a:rPr sz="2600" spc="-10" dirty="0">
                <a:latin typeface="Trebuchet MS"/>
                <a:cs typeface="Trebuchet MS"/>
              </a:rPr>
              <a:t> </a:t>
            </a:r>
            <a:r>
              <a:rPr sz="2600" spc="-5" dirty="0">
                <a:latin typeface="Trebuchet MS"/>
                <a:cs typeface="Trebuchet MS"/>
              </a:rPr>
              <a:t>problem</a:t>
            </a:r>
            <a:endParaRPr sz="2600">
              <a:latin typeface="Trebuchet MS"/>
              <a:cs typeface="Trebuchet MS"/>
            </a:endParaRPr>
          </a:p>
          <a:p>
            <a:pPr marL="287020" indent="-274320">
              <a:lnSpc>
                <a:spcPct val="100000"/>
              </a:lnSpc>
              <a:spcBef>
                <a:spcPts val="245"/>
              </a:spcBef>
              <a:buClr>
                <a:srgbClr val="B03E9A"/>
              </a:buClr>
              <a:buSzPct val="73076"/>
              <a:buFont typeface="Arial"/>
              <a:buChar char=""/>
              <a:tabLst>
                <a:tab pos="287020" algn="l"/>
              </a:tabLst>
            </a:pPr>
            <a:r>
              <a:rPr sz="2600" spc="-5" dirty="0">
                <a:latin typeface="Trebuchet MS"/>
                <a:cs typeface="Trebuchet MS"/>
              </a:rPr>
              <a:t>Does </a:t>
            </a:r>
            <a:r>
              <a:rPr sz="2600" dirty="0">
                <a:latin typeface="Trebuchet MS"/>
                <a:cs typeface="Trebuchet MS"/>
              </a:rPr>
              <a:t>not </a:t>
            </a:r>
            <a:r>
              <a:rPr sz="2600" spc="-5" dirty="0">
                <a:latin typeface="Trebuchet MS"/>
                <a:cs typeface="Trebuchet MS"/>
              </a:rPr>
              <a:t>provide conclusive</a:t>
            </a:r>
            <a:r>
              <a:rPr sz="2600" spc="-20" dirty="0">
                <a:latin typeface="Trebuchet MS"/>
                <a:cs typeface="Trebuchet MS"/>
              </a:rPr>
              <a:t> </a:t>
            </a:r>
            <a:r>
              <a:rPr sz="2600" spc="-5" dirty="0">
                <a:latin typeface="Trebuchet MS"/>
                <a:cs typeface="Trebuchet MS"/>
              </a:rPr>
              <a:t>evidence</a:t>
            </a:r>
            <a:endParaRPr sz="2600">
              <a:latin typeface="Trebuchet MS"/>
              <a:cs typeface="Trebuchet MS"/>
            </a:endParaRPr>
          </a:p>
          <a:p>
            <a:pPr marL="287020" indent="-274320">
              <a:lnSpc>
                <a:spcPct val="100000"/>
              </a:lnSpc>
              <a:spcBef>
                <a:spcPts val="290"/>
              </a:spcBef>
              <a:buClr>
                <a:srgbClr val="B03E9A"/>
              </a:buClr>
              <a:buSzPct val="73076"/>
              <a:buFont typeface="Arial"/>
              <a:buChar char=""/>
              <a:tabLst>
                <a:tab pos="287020" algn="l"/>
              </a:tabLst>
            </a:pPr>
            <a:r>
              <a:rPr sz="2600" dirty="0">
                <a:latin typeface="Trebuchet MS"/>
                <a:cs typeface="Trebuchet MS"/>
              </a:rPr>
              <a:t>Subsequent </a:t>
            </a:r>
            <a:r>
              <a:rPr sz="2600" spc="-5">
                <a:latin typeface="Trebuchet MS"/>
                <a:cs typeface="Trebuchet MS"/>
              </a:rPr>
              <a:t>research</a:t>
            </a:r>
            <a:r>
              <a:rPr sz="2600" spc="-35">
                <a:latin typeface="Trebuchet MS"/>
                <a:cs typeface="Trebuchet MS"/>
              </a:rPr>
              <a:t> </a:t>
            </a:r>
            <a:r>
              <a:rPr sz="2600" spc="-5" smtClean="0">
                <a:latin typeface="Trebuchet MS"/>
                <a:cs typeface="Trebuchet MS"/>
              </a:rPr>
              <a:t>expected.</a:t>
            </a:r>
            <a:endParaRPr sz="2600" smtClean="0">
              <a:latin typeface="Trebuchet MS"/>
              <a:cs typeface="Trebuchet MS"/>
            </a:endParaRPr>
          </a:p>
          <a:p>
            <a:pPr marL="287020" indent="-274320">
              <a:lnSpc>
                <a:spcPct val="100000"/>
              </a:lnSpc>
              <a:spcBef>
                <a:spcPts val="285"/>
              </a:spcBef>
              <a:buClr>
                <a:srgbClr val="B03E9A"/>
              </a:buClr>
              <a:buSzPct val="73076"/>
              <a:tabLst>
                <a:tab pos="287020" algn="l"/>
              </a:tabLst>
            </a:pPr>
            <a:endParaRPr sz="2600" smtClean="0">
              <a:latin typeface="Trebuchet MS"/>
              <a:cs typeface="Trebuchet MS"/>
            </a:endParaRPr>
          </a:p>
          <a:p>
            <a:pPr marL="287020" marR="88900" indent="-274320">
              <a:lnSpc>
                <a:spcPts val="2810"/>
              </a:lnSpc>
              <a:spcBef>
                <a:spcPts val="640"/>
              </a:spcBef>
              <a:buClr>
                <a:srgbClr val="B03E9A"/>
              </a:buClr>
              <a:buSzPct val="73076"/>
              <a:buFont typeface="Arial"/>
              <a:buChar char=""/>
              <a:tabLst>
                <a:tab pos="287020" algn="l"/>
              </a:tabLst>
            </a:pPr>
            <a:r>
              <a:rPr sz="2600" spc="-5" smtClean="0">
                <a:latin typeface="Trebuchet MS"/>
                <a:cs typeface="Trebuchet MS"/>
              </a:rPr>
              <a:t>–</a:t>
            </a:r>
            <a:r>
              <a:rPr sz="2600" spc="-5" dirty="0">
                <a:latin typeface="Trebuchet MS"/>
                <a:cs typeface="Trebuchet MS"/>
              </a:rPr>
              <a:t>Exploratory </a:t>
            </a:r>
            <a:r>
              <a:rPr sz="2600" dirty="0">
                <a:latin typeface="Trebuchet MS"/>
                <a:cs typeface="Trebuchet MS"/>
              </a:rPr>
              <a:t>Research </a:t>
            </a:r>
            <a:r>
              <a:rPr sz="2600" spc="-5" dirty="0">
                <a:latin typeface="Trebuchet MS"/>
                <a:cs typeface="Trebuchet MS"/>
              </a:rPr>
              <a:t>is </a:t>
            </a:r>
            <a:r>
              <a:rPr sz="2600" dirty="0">
                <a:latin typeface="Trebuchet MS"/>
                <a:cs typeface="Trebuchet MS"/>
              </a:rPr>
              <a:t>used to </a:t>
            </a:r>
            <a:r>
              <a:rPr sz="2600" spc="-30" dirty="0">
                <a:latin typeface="Trebuchet MS"/>
                <a:cs typeface="Trebuchet MS"/>
              </a:rPr>
              <a:t>clarify/define  </a:t>
            </a:r>
            <a:r>
              <a:rPr sz="2600" dirty="0">
                <a:latin typeface="Trebuchet MS"/>
                <a:cs typeface="Trebuchet MS"/>
              </a:rPr>
              <a:t>a</a:t>
            </a:r>
            <a:r>
              <a:rPr sz="2600" spc="-5" dirty="0">
                <a:latin typeface="Trebuchet MS"/>
                <a:cs typeface="Trebuchet MS"/>
              </a:rPr>
              <a:t> </a:t>
            </a:r>
            <a:r>
              <a:rPr sz="2600" dirty="0">
                <a:latin typeface="Trebuchet MS"/>
                <a:cs typeface="Trebuchet MS"/>
              </a:rPr>
              <a:t>problem</a:t>
            </a:r>
            <a:endParaRPr sz="2600">
              <a:latin typeface="Trebuchet MS"/>
              <a:cs typeface="Trebuchet MS"/>
            </a:endParaRPr>
          </a:p>
          <a:p>
            <a:pPr marL="287020" marR="5080" indent="-274320">
              <a:lnSpc>
                <a:spcPts val="2810"/>
              </a:lnSpc>
              <a:spcBef>
                <a:spcPts val="600"/>
              </a:spcBef>
              <a:buClr>
                <a:srgbClr val="B03E9A"/>
              </a:buClr>
              <a:buSzPct val="73076"/>
              <a:tabLst>
                <a:tab pos="287020" algn="l"/>
              </a:tabLst>
            </a:pPr>
            <a:endParaRPr sz="2600">
              <a:latin typeface="Trebuchet MS"/>
              <a:cs typeface="Trebuchet M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7047484" cy="415498"/>
          </a:xfrm>
        </p:spPr>
        <p:txBody>
          <a:bodyPr>
            <a:normAutofit fontScale="90000"/>
          </a:bodyPr>
          <a:lstStyle/>
          <a:p>
            <a:r>
              <a:rPr lang="en-US" dirty="0" smtClean="0"/>
              <a:t>USES OF EXPLORATORY RESEARCH</a:t>
            </a:r>
            <a:endParaRPr lang="en-US" dirty="0"/>
          </a:p>
        </p:txBody>
      </p:sp>
      <p:sp>
        <p:nvSpPr>
          <p:cNvPr id="3" name="Text Placeholder 2"/>
          <p:cNvSpPr>
            <a:spLocks noGrp="1"/>
          </p:cNvSpPr>
          <p:nvPr>
            <p:ph idx="1"/>
          </p:nvPr>
        </p:nvSpPr>
        <p:spPr>
          <a:xfrm>
            <a:off x="261621" y="1447800"/>
            <a:ext cx="7891780" cy="4062651"/>
          </a:xfrm>
        </p:spPr>
        <p:txBody>
          <a:bodyPr>
            <a:normAutofit fontScale="77500" lnSpcReduction="20000"/>
          </a:bodyPr>
          <a:lstStyle/>
          <a:p>
            <a:pPr marL="457200" indent="-457200">
              <a:buAutoNum type="arabicPlain"/>
            </a:pPr>
            <a:r>
              <a:rPr lang="en-US" dirty="0" smtClean="0"/>
              <a:t>This method is adopted  when the results are  not obtained  on observation basis. In this connection certain hypothesis are formulated  and it is tested through exploratory research.</a:t>
            </a:r>
          </a:p>
          <a:p>
            <a:pPr marL="457200" indent="-457200">
              <a:buAutoNum type="arabicPlain"/>
            </a:pPr>
            <a:r>
              <a:rPr lang="en-US" dirty="0" smtClean="0"/>
              <a:t>Exploratory research  helps to determine the best research design, data collection method and selection of subjects.</a:t>
            </a:r>
          </a:p>
          <a:p>
            <a:pPr marL="457200" indent="-457200">
              <a:buAutoNum type="arabicPlain"/>
            </a:pPr>
            <a:r>
              <a:rPr lang="en-US" dirty="0" smtClean="0"/>
              <a:t>Exploratory  research is used to finalize the questionnaire or format/schedule to ensure coverage of all possibilities that could arise while filling up of a  questionnaire  or schedule during conduct of full fledged research.</a:t>
            </a:r>
          </a:p>
          <a:p>
            <a:pPr marL="457200" indent="-457200">
              <a:buAutoNum type="arabicPlain"/>
            </a:pPr>
            <a:endParaRPr lang="en-US" dirty="0" smtClean="0"/>
          </a:p>
          <a:p>
            <a:pPr marL="457200" indent="-457200">
              <a:buAutoNum type="arabicPlain"/>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0499" y="95250"/>
            <a:ext cx="7157326" cy="37566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117082" y="207772"/>
            <a:ext cx="87630" cy="134620"/>
          </a:xfrm>
          <a:custGeom>
            <a:avLst/>
            <a:gdLst/>
            <a:ahLst/>
            <a:cxnLst/>
            <a:rect l="l" t="t" r="r" b="b"/>
            <a:pathLst>
              <a:path w="87629" h="134620">
                <a:moveTo>
                  <a:pt x="43560" y="0"/>
                </a:moveTo>
                <a:lnTo>
                  <a:pt x="0" y="134111"/>
                </a:lnTo>
                <a:lnTo>
                  <a:pt x="87248" y="134111"/>
                </a:lnTo>
                <a:lnTo>
                  <a:pt x="43560" y="0"/>
                </a:lnTo>
                <a:close/>
              </a:path>
            </a:pathLst>
          </a:custGeom>
          <a:ln w="3175">
            <a:solidFill>
              <a:srgbClr val="58134A"/>
            </a:solidFill>
          </a:ln>
        </p:spPr>
        <p:txBody>
          <a:bodyPr wrap="square" lIns="0" tIns="0" rIns="0" bIns="0" rtlCol="0"/>
          <a:lstStyle/>
          <a:p>
            <a:endParaRPr/>
          </a:p>
        </p:txBody>
      </p:sp>
      <p:sp>
        <p:nvSpPr>
          <p:cNvPr id="4" name="object 4"/>
          <p:cNvSpPr/>
          <p:nvPr/>
        </p:nvSpPr>
        <p:spPr>
          <a:xfrm>
            <a:off x="748042" y="207772"/>
            <a:ext cx="87630" cy="134620"/>
          </a:xfrm>
          <a:custGeom>
            <a:avLst/>
            <a:gdLst/>
            <a:ahLst/>
            <a:cxnLst/>
            <a:rect l="l" t="t" r="r" b="b"/>
            <a:pathLst>
              <a:path w="87630" h="134620">
                <a:moveTo>
                  <a:pt x="43611" y="0"/>
                </a:moveTo>
                <a:lnTo>
                  <a:pt x="0" y="134111"/>
                </a:lnTo>
                <a:lnTo>
                  <a:pt x="87223" y="134111"/>
                </a:lnTo>
                <a:lnTo>
                  <a:pt x="43611" y="0"/>
                </a:lnTo>
                <a:close/>
              </a:path>
            </a:pathLst>
          </a:custGeom>
          <a:ln w="3175">
            <a:solidFill>
              <a:srgbClr val="58134A"/>
            </a:solidFill>
          </a:ln>
        </p:spPr>
        <p:txBody>
          <a:bodyPr wrap="square" lIns="0" tIns="0" rIns="0" bIns="0" rtlCol="0"/>
          <a:lstStyle/>
          <a:p>
            <a:endParaRPr/>
          </a:p>
        </p:txBody>
      </p:sp>
      <p:sp>
        <p:nvSpPr>
          <p:cNvPr id="5" name="object 5"/>
          <p:cNvSpPr/>
          <p:nvPr/>
        </p:nvSpPr>
        <p:spPr>
          <a:xfrm>
            <a:off x="4857750" y="155575"/>
            <a:ext cx="112267" cy="121031"/>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7013575" y="155320"/>
            <a:ext cx="106934" cy="105664"/>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794375" y="155320"/>
            <a:ext cx="106934" cy="105664"/>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2304414" y="155320"/>
            <a:ext cx="106933" cy="105664"/>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6640576" y="152527"/>
            <a:ext cx="183515" cy="261620"/>
          </a:xfrm>
          <a:custGeom>
            <a:avLst/>
            <a:gdLst/>
            <a:ahLst/>
            <a:cxnLst/>
            <a:rect l="l" t="t" r="r" b="b"/>
            <a:pathLst>
              <a:path w="183515" h="261620">
                <a:moveTo>
                  <a:pt x="89153" y="0"/>
                </a:moveTo>
                <a:lnTo>
                  <a:pt x="51069" y="8651"/>
                </a:lnTo>
                <a:lnTo>
                  <a:pt x="22987" y="34544"/>
                </a:lnTo>
                <a:lnTo>
                  <a:pt x="5730" y="75136"/>
                </a:lnTo>
                <a:lnTo>
                  <a:pt x="0" y="127634"/>
                </a:lnTo>
                <a:lnTo>
                  <a:pt x="1337" y="157662"/>
                </a:lnTo>
                <a:lnTo>
                  <a:pt x="12108" y="207002"/>
                </a:lnTo>
                <a:lnTo>
                  <a:pt x="33569" y="241575"/>
                </a:lnTo>
                <a:lnTo>
                  <a:pt x="84200" y="261238"/>
                </a:lnTo>
                <a:lnTo>
                  <a:pt x="106945" y="259095"/>
                </a:lnTo>
                <a:lnTo>
                  <a:pt x="143815" y="241950"/>
                </a:lnTo>
                <a:lnTo>
                  <a:pt x="169082" y="207948"/>
                </a:lnTo>
                <a:lnTo>
                  <a:pt x="181794" y="158279"/>
                </a:lnTo>
                <a:lnTo>
                  <a:pt x="183388" y="127634"/>
                </a:lnTo>
                <a:lnTo>
                  <a:pt x="177504" y="71794"/>
                </a:lnTo>
                <a:lnTo>
                  <a:pt x="159845" y="31908"/>
                </a:lnTo>
                <a:lnTo>
                  <a:pt x="130399" y="7977"/>
                </a:lnTo>
                <a:lnTo>
                  <a:pt x="89153"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5421376" y="152527"/>
            <a:ext cx="183515" cy="261620"/>
          </a:xfrm>
          <a:custGeom>
            <a:avLst/>
            <a:gdLst/>
            <a:ahLst/>
            <a:cxnLst/>
            <a:rect l="l" t="t" r="r" b="b"/>
            <a:pathLst>
              <a:path w="183514" h="261620">
                <a:moveTo>
                  <a:pt x="89153" y="0"/>
                </a:moveTo>
                <a:lnTo>
                  <a:pt x="51069" y="8651"/>
                </a:lnTo>
                <a:lnTo>
                  <a:pt x="22987" y="34544"/>
                </a:lnTo>
                <a:lnTo>
                  <a:pt x="5730" y="75136"/>
                </a:lnTo>
                <a:lnTo>
                  <a:pt x="0" y="127634"/>
                </a:lnTo>
                <a:lnTo>
                  <a:pt x="1337" y="157662"/>
                </a:lnTo>
                <a:lnTo>
                  <a:pt x="12108" y="207002"/>
                </a:lnTo>
                <a:lnTo>
                  <a:pt x="33569" y="241575"/>
                </a:lnTo>
                <a:lnTo>
                  <a:pt x="84200" y="261238"/>
                </a:lnTo>
                <a:lnTo>
                  <a:pt x="106945" y="259095"/>
                </a:lnTo>
                <a:lnTo>
                  <a:pt x="143815" y="241950"/>
                </a:lnTo>
                <a:lnTo>
                  <a:pt x="169082" y="207948"/>
                </a:lnTo>
                <a:lnTo>
                  <a:pt x="181794" y="158279"/>
                </a:lnTo>
                <a:lnTo>
                  <a:pt x="183387" y="127634"/>
                </a:lnTo>
                <a:lnTo>
                  <a:pt x="177504" y="71794"/>
                </a:lnTo>
                <a:lnTo>
                  <a:pt x="159845" y="31908"/>
                </a:lnTo>
                <a:lnTo>
                  <a:pt x="130399" y="7977"/>
                </a:lnTo>
                <a:lnTo>
                  <a:pt x="89153"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3443223" y="152527"/>
            <a:ext cx="183515" cy="261620"/>
          </a:xfrm>
          <a:custGeom>
            <a:avLst/>
            <a:gdLst/>
            <a:ahLst/>
            <a:cxnLst/>
            <a:rect l="l" t="t" r="r" b="b"/>
            <a:pathLst>
              <a:path w="183514" h="261620">
                <a:moveTo>
                  <a:pt x="89153" y="0"/>
                </a:moveTo>
                <a:lnTo>
                  <a:pt x="51069" y="8651"/>
                </a:lnTo>
                <a:lnTo>
                  <a:pt x="22987" y="34544"/>
                </a:lnTo>
                <a:lnTo>
                  <a:pt x="5730" y="75136"/>
                </a:lnTo>
                <a:lnTo>
                  <a:pt x="0" y="127634"/>
                </a:lnTo>
                <a:lnTo>
                  <a:pt x="1337" y="157662"/>
                </a:lnTo>
                <a:lnTo>
                  <a:pt x="12108" y="207002"/>
                </a:lnTo>
                <a:lnTo>
                  <a:pt x="33569" y="241575"/>
                </a:lnTo>
                <a:lnTo>
                  <a:pt x="84200" y="261238"/>
                </a:lnTo>
                <a:lnTo>
                  <a:pt x="106945" y="259095"/>
                </a:lnTo>
                <a:lnTo>
                  <a:pt x="143815" y="241950"/>
                </a:lnTo>
                <a:lnTo>
                  <a:pt x="169082" y="207948"/>
                </a:lnTo>
                <a:lnTo>
                  <a:pt x="181794" y="158279"/>
                </a:lnTo>
                <a:lnTo>
                  <a:pt x="183387" y="127634"/>
                </a:lnTo>
                <a:lnTo>
                  <a:pt x="177504" y="71794"/>
                </a:lnTo>
                <a:lnTo>
                  <a:pt x="159845" y="31908"/>
                </a:lnTo>
                <a:lnTo>
                  <a:pt x="130399" y="7977"/>
                </a:lnTo>
                <a:lnTo>
                  <a:pt x="89153"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1931416" y="152527"/>
            <a:ext cx="183515" cy="261620"/>
          </a:xfrm>
          <a:custGeom>
            <a:avLst/>
            <a:gdLst/>
            <a:ahLst/>
            <a:cxnLst/>
            <a:rect l="l" t="t" r="r" b="b"/>
            <a:pathLst>
              <a:path w="183514" h="261620">
                <a:moveTo>
                  <a:pt x="89153" y="0"/>
                </a:moveTo>
                <a:lnTo>
                  <a:pt x="51069" y="8651"/>
                </a:lnTo>
                <a:lnTo>
                  <a:pt x="22986" y="34544"/>
                </a:lnTo>
                <a:lnTo>
                  <a:pt x="5730" y="75136"/>
                </a:lnTo>
                <a:lnTo>
                  <a:pt x="0" y="127634"/>
                </a:lnTo>
                <a:lnTo>
                  <a:pt x="1337" y="157662"/>
                </a:lnTo>
                <a:lnTo>
                  <a:pt x="12108" y="207002"/>
                </a:lnTo>
                <a:lnTo>
                  <a:pt x="33569" y="241575"/>
                </a:lnTo>
                <a:lnTo>
                  <a:pt x="84200" y="261238"/>
                </a:lnTo>
                <a:lnTo>
                  <a:pt x="106945" y="259095"/>
                </a:lnTo>
                <a:lnTo>
                  <a:pt x="143815" y="241950"/>
                </a:lnTo>
                <a:lnTo>
                  <a:pt x="169082" y="207948"/>
                </a:lnTo>
                <a:lnTo>
                  <a:pt x="181794" y="158279"/>
                </a:lnTo>
                <a:lnTo>
                  <a:pt x="183387" y="127634"/>
                </a:lnTo>
                <a:lnTo>
                  <a:pt x="177504" y="71794"/>
                </a:lnTo>
                <a:lnTo>
                  <a:pt x="159845" y="31908"/>
                </a:lnTo>
                <a:lnTo>
                  <a:pt x="130399" y="7977"/>
                </a:lnTo>
                <a:lnTo>
                  <a:pt x="89153"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7189089" y="101727"/>
            <a:ext cx="309245" cy="363220"/>
          </a:xfrm>
          <a:custGeom>
            <a:avLst/>
            <a:gdLst/>
            <a:ahLst/>
            <a:cxnLst/>
            <a:rect l="l" t="t" r="r" b="b"/>
            <a:pathLst>
              <a:path w="309245" h="363220">
                <a:moveTo>
                  <a:pt x="0" y="0"/>
                </a:moveTo>
                <a:lnTo>
                  <a:pt x="68325" y="0"/>
                </a:lnTo>
                <a:lnTo>
                  <a:pt x="154304" y="154940"/>
                </a:lnTo>
                <a:lnTo>
                  <a:pt x="240537" y="0"/>
                </a:lnTo>
                <a:lnTo>
                  <a:pt x="308736" y="0"/>
                </a:lnTo>
                <a:lnTo>
                  <a:pt x="186816" y="214122"/>
                </a:lnTo>
                <a:lnTo>
                  <a:pt x="186816" y="363093"/>
                </a:lnTo>
                <a:lnTo>
                  <a:pt x="122427" y="363093"/>
                </a:lnTo>
                <a:lnTo>
                  <a:pt x="122427" y="214122"/>
                </a:lnTo>
                <a:lnTo>
                  <a:pt x="0"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6278371" y="101727"/>
            <a:ext cx="300990" cy="363220"/>
          </a:xfrm>
          <a:custGeom>
            <a:avLst/>
            <a:gdLst/>
            <a:ahLst/>
            <a:cxnLst/>
            <a:rect l="l" t="t" r="r" b="b"/>
            <a:pathLst>
              <a:path w="300990" h="363220">
                <a:moveTo>
                  <a:pt x="0" y="0"/>
                </a:moveTo>
                <a:lnTo>
                  <a:pt x="300608" y="0"/>
                </a:lnTo>
                <a:lnTo>
                  <a:pt x="300608" y="57276"/>
                </a:lnTo>
                <a:lnTo>
                  <a:pt x="179958" y="57276"/>
                </a:lnTo>
                <a:lnTo>
                  <a:pt x="179958" y="363093"/>
                </a:lnTo>
                <a:lnTo>
                  <a:pt x="115442" y="363093"/>
                </a:lnTo>
                <a:lnTo>
                  <a:pt x="115442" y="57276"/>
                </a:lnTo>
                <a:lnTo>
                  <a:pt x="0" y="57276"/>
                </a:lnTo>
                <a:lnTo>
                  <a:pt x="0"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5091429" y="101727"/>
            <a:ext cx="228600" cy="363220"/>
          </a:xfrm>
          <a:custGeom>
            <a:avLst/>
            <a:gdLst/>
            <a:ahLst/>
            <a:cxnLst/>
            <a:rect l="l" t="t" r="r" b="b"/>
            <a:pathLst>
              <a:path w="228600" h="363220">
                <a:moveTo>
                  <a:pt x="0" y="0"/>
                </a:moveTo>
                <a:lnTo>
                  <a:pt x="64389" y="0"/>
                </a:lnTo>
                <a:lnTo>
                  <a:pt x="64389" y="305815"/>
                </a:lnTo>
                <a:lnTo>
                  <a:pt x="228473" y="305815"/>
                </a:lnTo>
                <a:lnTo>
                  <a:pt x="228473" y="363093"/>
                </a:lnTo>
                <a:lnTo>
                  <a:pt x="0" y="363093"/>
                </a:lnTo>
                <a:lnTo>
                  <a:pt x="0"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4201414" y="101727"/>
            <a:ext cx="231775" cy="363220"/>
          </a:xfrm>
          <a:custGeom>
            <a:avLst/>
            <a:gdLst/>
            <a:ahLst/>
            <a:cxnLst/>
            <a:rect l="l" t="t" r="r" b="b"/>
            <a:pathLst>
              <a:path w="231775" h="363220">
                <a:moveTo>
                  <a:pt x="0" y="0"/>
                </a:moveTo>
                <a:lnTo>
                  <a:pt x="231648" y="0"/>
                </a:lnTo>
                <a:lnTo>
                  <a:pt x="231648" y="57276"/>
                </a:lnTo>
                <a:lnTo>
                  <a:pt x="64388" y="57276"/>
                </a:lnTo>
                <a:lnTo>
                  <a:pt x="64388" y="142240"/>
                </a:lnTo>
                <a:lnTo>
                  <a:pt x="184276" y="142240"/>
                </a:lnTo>
                <a:lnTo>
                  <a:pt x="184276" y="196976"/>
                </a:lnTo>
                <a:lnTo>
                  <a:pt x="64388" y="196976"/>
                </a:lnTo>
                <a:lnTo>
                  <a:pt x="64388" y="305815"/>
                </a:lnTo>
                <a:lnTo>
                  <a:pt x="228981" y="305815"/>
                </a:lnTo>
                <a:lnTo>
                  <a:pt x="228981" y="363093"/>
                </a:lnTo>
                <a:lnTo>
                  <a:pt x="0" y="363093"/>
                </a:lnTo>
                <a:lnTo>
                  <a:pt x="0"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3750309" y="101727"/>
            <a:ext cx="239395" cy="363220"/>
          </a:xfrm>
          <a:custGeom>
            <a:avLst/>
            <a:gdLst/>
            <a:ahLst/>
            <a:cxnLst/>
            <a:rect l="l" t="t" r="r" b="b"/>
            <a:pathLst>
              <a:path w="239395" h="363220">
                <a:moveTo>
                  <a:pt x="0" y="0"/>
                </a:moveTo>
                <a:lnTo>
                  <a:pt x="239140" y="0"/>
                </a:lnTo>
                <a:lnTo>
                  <a:pt x="239140" y="57276"/>
                </a:lnTo>
                <a:lnTo>
                  <a:pt x="64388" y="57276"/>
                </a:lnTo>
                <a:lnTo>
                  <a:pt x="64388" y="142240"/>
                </a:lnTo>
                <a:lnTo>
                  <a:pt x="192024" y="142240"/>
                </a:lnTo>
                <a:lnTo>
                  <a:pt x="192024" y="196976"/>
                </a:lnTo>
                <a:lnTo>
                  <a:pt x="64388" y="196976"/>
                </a:lnTo>
                <a:lnTo>
                  <a:pt x="64388" y="363093"/>
                </a:lnTo>
                <a:lnTo>
                  <a:pt x="0" y="363093"/>
                </a:lnTo>
                <a:lnTo>
                  <a:pt x="0"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2689605" y="101727"/>
            <a:ext cx="231775" cy="363220"/>
          </a:xfrm>
          <a:custGeom>
            <a:avLst/>
            <a:gdLst/>
            <a:ahLst/>
            <a:cxnLst/>
            <a:rect l="l" t="t" r="r" b="b"/>
            <a:pathLst>
              <a:path w="231775" h="363220">
                <a:moveTo>
                  <a:pt x="0" y="0"/>
                </a:moveTo>
                <a:lnTo>
                  <a:pt x="231648" y="0"/>
                </a:lnTo>
                <a:lnTo>
                  <a:pt x="231648" y="57276"/>
                </a:lnTo>
                <a:lnTo>
                  <a:pt x="64388" y="57276"/>
                </a:lnTo>
                <a:lnTo>
                  <a:pt x="64388" y="142240"/>
                </a:lnTo>
                <a:lnTo>
                  <a:pt x="184276" y="142240"/>
                </a:lnTo>
                <a:lnTo>
                  <a:pt x="184276" y="196976"/>
                </a:lnTo>
                <a:lnTo>
                  <a:pt x="64388" y="196976"/>
                </a:lnTo>
                <a:lnTo>
                  <a:pt x="64388" y="305815"/>
                </a:lnTo>
                <a:lnTo>
                  <a:pt x="228981" y="305815"/>
                </a:lnTo>
                <a:lnTo>
                  <a:pt x="228981" y="363093"/>
                </a:lnTo>
                <a:lnTo>
                  <a:pt x="0" y="363093"/>
                </a:lnTo>
                <a:lnTo>
                  <a:pt x="0"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2549017" y="101727"/>
            <a:ext cx="64769" cy="363220"/>
          </a:xfrm>
          <a:custGeom>
            <a:avLst/>
            <a:gdLst/>
            <a:ahLst/>
            <a:cxnLst/>
            <a:rect l="l" t="t" r="r" b="b"/>
            <a:pathLst>
              <a:path w="64769" h="363220">
                <a:moveTo>
                  <a:pt x="0" y="0"/>
                </a:moveTo>
                <a:lnTo>
                  <a:pt x="64515" y="0"/>
                </a:lnTo>
                <a:lnTo>
                  <a:pt x="64515" y="363093"/>
                </a:lnTo>
                <a:lnTo>
                  <a:pt x="0" y="363093"/>
                </a:lnTo>
                <a:lnTo>
                  <a:pt x="0"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1252435" y="101727"/>
            <a:ext cx="231775" cy="363220"/>
          </a:xfrm>
          <a:custGeom>
            <a:avLst/>
            <a:gdLst/>
            <a:ahLst/>
            <a:cxnLst/>
            <a:rect l="l" t="t" r="r" b="b"/>
            <a:pathLst>
              <a:path w="231775" h="363220">
                <a:moveTo>
                  <a:pt x="0" y="0"/>
                </a:moveTo>
                <a:lnTo>
                  <a:pt x="231686" y="0"/>
                </a:lnTo>
                <a:lnTo>
                  <a:pt x="231686" y="57276"/>
                </a:lnTo>
                <a:lnTo>
                  <a:pt x="64427" y="57276"/>
                </a:lnTo>
                <a:lnTo>
                  <a:pt x="64427" y="142240"/>
                </a:lnTo>
                <a:lnTo>
                  <a:pt x="184315" y="142240"/>
                </a:lnTo>
                <a:lnTo>
                  <a:pt x="184315" y="196976"/>
                </a:lnTo>
                <a:lnTo>
                  <a:pt x="64427" y="196976"/>
                </a:lnTo>
                <a:lnTo>
                  <a:pt x="64427" y="305815"/>
                </a:lnTo>
                <a:lnTo>
                  <a:pt x="229019" y="305815"/>
                </a:lnTo>
                <a:lnTo>
                  <a:pt x="229019" y="363093"/>
                </a:lnTo>
                <a:lnTo>
                  <a:pt x="0" y="363093"/>
                </a:lnTo>
                <a:lnTo>
                  <a:pt x="0"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909319" y="101727"/>
            <a:ext cx="300990" cy="363220"/>
          </a:xfrm>
          <a:custGeom>
            <a:avLst/>
            <a:gdLst/>
            <a:ahLst/>
            <a:cxnLst/>
            <a:rect l="l" t="t" r="r" b="b"/>
            <a:pathLst>
              <a:path w="300990" h="363220">
                <a:moveTo>
                  <a:pt x="0" y="0"/>
                </a:moveTo>
                <a:lnTo>
                  <a:pt x="300583" y="0"/>
                </a:lnTo>
                <a:lnTo>
                  <a:pt x="300583" y="57276"/>
                </a:lnTo>
                <a:lnTo>
                  <a:pt x="179908" y="57276"/>
                </a:lnTo>
                <a:lnTo>
                  <a:pt x="179908" y="363093"/>
                </a:lnTo>
                <a:lnTo>
                  <a:pt x="115481" y="363093"/>
                </a:lnTo>
                <a:lnTo>
                  <a:pt x="115481" y="57276"/>
                </a:lnTo>
                <a:lnTo>
                  <a:pt x="0" y="57276"/>
                </a:lnTo>
                <a:lnTo>
                  <a:pt x="0"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4453509" y="101472"/>
            <a:ext cx="302260" cy="363855"/>
          </a:xfrm>
          <a:custGeom>
            <a:avLst/>
            <a:gdLst/>
            <a:ahLst/>
            <a:cxnLst/>
            <a:rect l="l" t="t" r="r" b="b"/>
            <a:pathLst>
              <a:path w="302260" h="363855">
                <a:moveTo>
                  <a:pt x="8636" y="0"/>
                </a:moveTo>
                <a:lnTo>
                  <a:pt x="74549" y="253"/>
                </a:lnTo>
                <a:lnTo>
                  <a:pt x="148208" y="122935"/>
                </a:lnTo>
                <a:lnTo>
                  <a:pt x="229235" y="253"/>
                </a:lnTo>
                <a:lnTo>
                  <a:pt x="296544" y="253"/>
                </a:lnTo>
                <a:lnTo>
                  <a:pt x="181610" y="176275"/>
                </a:lnTo>
                <a:lnTo>
                  <a:pt x="302260" y="363347"/>
                </a:lnTo>
                <a:lnTo>
                  <a:pt x="232155" y="363347"/>
                </a:lnTo>
                <a:lnTo>
                  <a:pt x="146430" y="232663"/>
                </a:lnTo>
                <a:lnTo>
                  <a:pt x="67182" y="363347"/>
                </a:lnTo>
                <a:lnTo>
                  <a:pt x="0" y="363347"/>
                </a:lnTo>
                <a:lnTo>
                  <a:pt x="108712" y="175259"/>
                </a:lnTo>
                <a:lnTo>
                  <a:pt x="8636"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4794250" y="99314"/>
            <a:ext cx="241300" cy="365760"/>
          </a:xfrm>
          <a:custGeom>
            <a:avLst/>
            <a:gdLst/>
            <a:ahLst/>
            <a:cxnLst/>
            <a:rect l="l" t="t" r="r" b="b"/>
            <a:pathLst>
              <a:path w="241300" h="365759">
                <a:moveTo>
                  <a:pt x="75311" y="0"/>
                </a:moveTo>
                <a:lnTo>
                  <a:pt x="115387" y="1643"/>
                </a:lnTo>
                <a:lnTo>
                  <a:pt x="178252" y="14787"/>
                </a:lnTo>
                <a:lnTo>
                  <a:pt x="218449" y="41364"/>
                </a:lnTo>
                <a:lnTo>
                  <a:pt x="238313" y="82563"/>
                </a:lnTo>
                <a:lnTo>
                  <a:pt x="240791" y="108711"/>
                </a:lnTo>
                <a:lnTo>
                  <a:pt x="234908" y="153700"/>
                </a:lnTo>
                <a:lnTo>
                  <a:pt x="217253" y="188691"/>
                </a:lnTo>
                <a:lnTo>
                  <a:pt x="187820" y="213685"/>
                </a:lnTo>
                <a:lnTo>
                  <a:pt x="146604" y="228681"/>
                </a:lnTo>
                <a:lnTo>
                  <a:pt x="93599" y="233679"/>
                </a:lnTo>
                <a:lnTo>
                  <a:pt x="87695" y="233562"/>
                </a:lnTo>
                <a:lnTo>
                  <a:pt x="80851" y="233219"/>
                </a:lnTo>
                <a:lnTo>
                  <a:pt x="73078" y="232662"/>
                </a:lnTo>
                <a:lnTo>
                  <a:pt x="64388" y="231901"/>
                </a:lnTo>
                <a:lnTo>
                  <a:pt x="64388" y="365505"/>
                </a:lnTo>
                <a:lnTo>
                  <a:pt x="0" y="365505"/>
                </a:lnTo>
                <a:lnTo>
                  <a:pt x="0" y="2666"/>
                </a:lnTo>
                <a:lnTo>
                  <a:pt x="28858" y="1500"/>
                </a:lnTo>
                <a:lnTo>
                  <a:pt x="51038" y="666"/>
                </a:lnTo>
                <a:lnTo>
                  <a:pt x="66526" y="166"/>
                </a:lnTo>
                <a:lnTo>
                  <a:pt x="75311"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6947661" y="98043"/>
            <a:ext cx="279400" cy="367030"/>
          </a:xfrm>
          <a:custGeom>
            <a:avLst/>
            <a:gdLst/>
            <a:ahLst/>
            <a:cxnLst/>
            <a:rect l="l" t="t" r="r" b="b"/>
            <a:pathLst>
              <a:path w="279400" h="367030">
                <a:moveTo>
                  <a:pt x="100584" y="0"/>
                </a:moveTo>
                <a:lnTo>
                  <a:pt x="161091" y="6691"/>
                </a:lnTo>
                <a:lnTo>
                  <a:pt x="204311" y="26765"/>
                </a:lnTo>
                <a:lnTo>
                  <a:pt x="230243" y="60221"/>
                </a:lnTo>
                <a:lnTo>
                  <a:pt x="238887" y="107060"/>
                </a:lnTo>
                <a:lnTo>
                  <a:pt x="237694" y="122801"/>
                </a:lnTo>
                <a:lnTo>
                  <a:pt x="219710" y="165734"/>
                </a:lnTo>
                <a:lnTo>
                  <a:pt x="185562" y="196774"/>
                </a:lnTo>
                <a:lnTo>
                  <a:pt x="171704" y="203200"/>
                </a:lnTo>
                <a:lnTo>
                  <a:pt x="279019" y="366775"/>
                </a:lnTo>
                <a:lnTo>
                  <a:pt x="204597" y="366775"/>
                </a:lnTo>
                <a:lnTo>
                  <a:pt x="107696" y="216788"/>
                </a:lnTo>
                <a:lnTo>
                  <a:pt x="99698" y="216602"/>
                </a:lnTo>
                <a:lnTo>
                  <a:pt x="90201" y="216249"/>
                </a:lnTo>
                <a:lnTo>
                  <a:pt x="79228" y="215753"/>
                </a:lnTo>
                <a:lnTo>
                  <a:pt x="66802" y="215137"/>
                </a:lnTo>
                <a:lnTo>
                  <a:pt x="66802" y="366775"/>
                </a:lnTo>
                <a:lnTo>
                  <a:pt x="0" y="366775"/>
                </a:lnTo>
                <a:lnTo>
                  <a:pt x="0" y="3682"/>
                </a:lnTo>
                <a:lnTo>
                  <a:pt x="4617" y="3565"/>
                </a:lnTo>
                <a:lnTo>
                  <a:pt x="13128" y="3222"/>
                </a:lnTo>
                <a:lnTo>
                  <a:pt x="25521" y="2665"/>
                </a:lnTo>
                <a:lnTo>
                  <a:pt x="41783" y="1904"/>
                </a:lnTo>
                <a:lnTo>
                  <a:pt x="59168" y="1071"/>
                </a:lnTo>
                <a:lnTo>
                  <a:pt x="74755" y="476"/>
                </a:lnTo>
                <a:lnTo>
                  <a:pt x="88556" y="119"/>
                </a:lnTo>
                <a:lnTo>
                  <a:pt x="100584"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2238501" y="98043"/>
            <a:ext cx="279400" cy="367030"/>
          </a:xfrm>
          <a:custGeom>
            <a:avLst/>
            <a:gdLst/>
            <a:ahLst/>
            <a:cxnLst/>
            <a:rect l="l" t="t" r="r" b="b"/>
            <a:pathLst>
              <a:path w="279400" h="367030">
                <a:moveTo>
                  <a:pt x="100584" y="0"/>
                </a:moveTo>
                <a:lnTo>
                  <a:pt x="161091" y="6691"/>
                </a:lnTo>
                <a:lnTo>
                  <a:pt x="204311" y="26765"/>
                </a:lnTo>
                <a:lnTo>
                  <a:pt x="230243" y="60221"/>
                </a:lnTo>
                <a:lnTo>
                  <a:pt x="238887" y="107060"/>
                </a:lnTo>
                <a:lnTo>
                  <a:pt x="237694" y="122801"/>
                </a:lnTo>
                <a:lnTo>
                  <a:pt x="219710" y="165734"/>
                </a:lnTo>
                <a:lnTo>
                  <a:pt x="185562" y="196774"/>
                </a:lnTo>
                <a:lnTo>
                  <a:pt x="171704" y="203200"/>
                </a:lnTo>
                <a:lnTo>
                  <a:pt x="279019" y="366775"/>
                </a:lnTo>
                <a:lnTo>
                  <a:pt x="204597" y="366775"/>
                </a:lnTo>
                <a:lnTo>
                  <a:pt x="107696" y="216788"/>
                </a:lnTo>
                <a:lnTo>
                  <a:pt x="99698" y="216602"/>
                </a:lnTo>
                <a:lnTo>
                  <a:pt x="90201" y="216249"/>
                </a:lnTo>
                <a:lnTo>
                  <a:pt x="79228" y="215753"/>
                </a:lnTo>
                <a:lnTo>
                  <a:pt x="66802" y="215137"/>
                </a:lnTo>
                <a:lnTo>
                  <a:pt x="66802" y="366775"/>
                </a:lnTo>
                <a:lnTo>
                  <a:pt x="0" y="366775"/>
                </a:lnTo>
                <a:lnTo>
                  <a:pt x="0" y="3682"/>
                </a:lnTo>
                <a:lnTo>
                  <a:pt x="4617" y="3565"/>
                </a:lnTo>
                <a:lnTo>
                  <a:pt x="13128" y="3222"/>
                </a:lnTo>
                <a:lnTo>
                  <a:pt x="25521" y="2665"/>
                </a:lnTo>
                <a:lnTo>
                  <a:pt x="41783" y="1904"/>
                </a:lnTo>
                <a:lnTo>
                  <a:pt x="59168" y="1071"/>
                </a:lnTo>
                <a:lnTo>
                  <a:pt x="74755" y="476"/>
                </a:lnTo>
                <a:lnTo>
                  <a:pt x="88556" y="119"/>
                </a:lnTo>
                <a:lnTo>
                  <a:pt x="100584"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5728461" y="96773"/>
            <a:ext cx="592455" cy="368300"/>
          </a:xfrm>
          <a:custGeom>
            <a:avLst/>
            <a:gdLst/>
            <a:ahLst/>
            <a:cxnLst/>
            <a:rect l="l" t="t" r="r" b="b"/>
            <a:pathLst>
              <a:path w="592454" h="368300">
                <a:moveTo>
                  <a:pt x="418084" y="0"/>
                </a:moveTo>
                <a:lnTo>
                  <a:pt x="446404" y="0"/>
                </a:lnTo>
                <a:lnTo>
                  <a:pt x="592327" y="368046"/>
                </a:lnTo>
                <a:lnTo>
                  <a:pt x="521208" y="368046"/>
                </a:lnTo>
                <a:lnTo>
                  <a:pt x="494664" y="294386"/>
                </a:lnTo>
                <a:lnTo>
                  <a:pt x="370332" y="294386"/>
                </a:lnTo>
                <a:lnTo>
                  <a:pt x="345059" y="368046"/>
                </a:lnTo>
                <a:lnTo>
                  <a:pt x="279018" y="368046"/>
                </a:lnTo>
                <a:lnTo>
                  <a:pt x="273430" y="368046"/>
                </a:lnTo>
                <a:lnTo>
                  <a:pt x="204597" y="368046"/>
                </a:lnTo>
                <a:lnTo>
                  <a:pt x="107696" y="218058"/>
                </a:lnTo>
                <a:lnTo>
                  <a:pt x="99698" y="217872"/>
                </a:lnTo>
                <a:lnTo>
                  <a:pt x="90201" y="217519"/>
                </a:lnTo>
                <a:lnTo>
                  <a:pt x="79228" y="217023"/>
                </a:lnTo>
                <a:lnTo>
                  <a:pt x="66801" y="216407"/>
                </a:lnTo>
                <a:lnTo>
                  <a:pt x="66801" y="368046"/>
                </a:lnTo>
                <a:lnTo>
                  <a:pt x="0" y="368046"/>
                </a:lnTo>
                <a:lnTo>
                  <a:pt x="0" y="4952"/>
                </a:lnTo>
                <a:lnTo>
                  <a:pt x="4617" y="4835"/>
                </a:lnTo>
                <a:lnTo>
                  <a:pt x="13128" y="4492"/>
                </a:lnTo>
                <a:lnTo>
                  <a:pt x="25521" y="3935"/>
                </a:lnTo>
                <a:lnTo>
                  <a:pt x="41783" y="3175"/>
                </a:lnTo>
                <a:lnTo>
                  <a:pt x="59168" y="2341"/>
                </a:lnTo>
                <a:lnTo>
                  <a:pt x="74755" y="1746"/>
                </a:lnTo>
                <a:lnTo>
                  <a:pt x="88556" y="1389"/>
                </a:lnTo>
                <a:lnTo>
                  <a:pt x="100584" y="1270"/>
                </a:lnTo>
                <a:lnTo>
                  <a:pt x="161091" y="7961"/>
                </a:lnTo>
                <a:lnTo>
                  <a:pt x="204311" y="28035"/>
                </a:lnTo>
                <a:lnTo>
                  <a:pt x="230243" y="61491"/>
                </a:lnTo>
                <a:lnTo>
                  <a:pt x="238887" y="108330"/>
                </a:lnTo>
                <a:lnTo>
                  <a:pt x="237694" y="124071"/>
                </a:lnTo>
                <a:lnTo>
                  <a:pt x="219710" y="167004"/>
                </a:lnTo>
                <a:lnTo>
                  <a:pt x="185562" y="198044"/>
                </a:lnTo>
                <a:lnTo>
                  <a:pt x="171703" y="204470"/>
                </a:lnTo>
                <a:lnTo>
                  <a:pt x="275463" y="362712"/>
                </a:lnTo>
                <a:lnTo>
                  <a:pt x="418084" y="0"/>
                </a:lnTo>
                <a:close/>
              </a:path>
            </a:pathLst>
          </a:custGeom>
          <a:ln w="3175">
            <a:solidFill>
              <a:srgbClr val="58134A"/>
            </a:solidFill>
          </a:ln>
        </p:spPr>
        <p:txBody>
          <a:bodyPr wrap="square" lIns="0" tIns="0" rIns="0" bIns="0" rtlCol="0"/>
          <a:lstStyle/>
          <a:p>
            <a:endParaRPr/>
          </a:p>
        </p:txBody>
      </p:sp>
      <p:sp>
        <p:nvSpPr>
          <p:cNvPr id="27" name="object 27"/>
          <p:cNvSpPr/>
          <p:nvPr/>
        </p:nvSpPr>
        <p:spPr>
          <a:xfrm>
            <a:off x="632815" y="96773"/>
            <a:ext cx="319405" cy="368300"/>
          </a:xfrm>
          <a:custGeom>
            <a:avLst/>
            <a:gdLst/>
            <a:ahLst/>
            <a:cxnLst/>
            <a:rect l="l" t="t" r="r" b="b"/>
            <a:pathLst>
              <a:path w="319405" h="368300">
                <a:moveTo>
                  <a:pt x="144703" y="0"/>
                </a:moveTo>
                <a:lnTo>
                  <a:pt x="172961" y="0"/>
                </a:lnTo>
                <a:lnTo>
                  <a:pt x="318909" y="368046"/>
                </a:lnTo>
                <a:lnTo>
                  <a:pt x="247789" y="368046"/>
                </a:lnTo>
                <a:lnTo>
                  <a:pt x="221284" y="294386"/>
                </a:lnTo>
                <a:lnTo>
                  <a:pt x="96888" y="294386"/>
                </a:lnTo>
                <a:lnTo>
                  <a:pt x="71602" y="368046"/>
                </a:lnTo>
                <a:lnTo>
                  <a:pt x="0" y="368046"/>
                </a:lnTo>
                <a:lnTo>
                  <a:pt x="144703" y="0"/>
                </a:lnTo>
                <a:close/>
              </a:path>
            </a:pathLst>
          </a:custGeom>
          <a:ln w="3175">
            <a:solidFill>
              <a:srgbClr val="58134A"/>
            </a:solidFill>
          </a:ln>
        </p:spPr>
        <p:txBody>
          <a:bodyPr wrap="square" lIns="0" tIns="0" rIns="0" bIns="0" rtlCol="0"/>
          <a:lstStyle/>
          <a:p>
            <a:endParaRPr/>
          </a:p>
        </p:txBody>
      </p:sp>
      <p:sp>
        <p:nvSpPr>
          <p:cNvPr id="28" name="object 28"/>
          <p:cNvSpPr/>
          <p:nvPr/>
        </p:nvSpPr>
        <p:spPr>
          <a:xfrm>
            <a:off x="2960242" y="95503"/>
            <a:ext cx="220345" cy="375920"/>
          </a:xfrm>
          <a:custGeom>
            <a:avLst/>
            <a:gdLst/>
            <a:ahLst/>
            <a:cxnLst/>
            <a:rect l="l" t="t" r="r" b="b"/>
            <a:pathLst>
              <a:path w="220344" h="375920">
                <a:moveTo>
                  <a:pt x="110743" y="0"/>
                </a:moveTo>
                <a:lnTo>
                  <a:pt x="140156" y="1476"/>
                </a:lnTo>
                <a:lnTo>
                  <a:pt x="165353" y="5905"/>
                </a:lnTo>
                <a:lnTo>
                  <a:pt x="186360" y="13287"/>
                </a:lnTo>
                <a:lnTo>
                  <a:pt x="203200" y="23622"/>
                </a:lnTo>
                <a:lnTo>
                  <a:pt x="183642" y="79121"/>
                </a:lnTo>
                <a:lnTo>
                  <a:pt x="166449" y="68472"/>
                </a:lnTo>
                <a:lnTo>
                  <a:pt x="148780" y="60896"/>
                </a:lnTo>
                <a:lnTo>
                  <a:pt x="130635" y="56368"/>
                </a:lnTo>
                <a:lnTo>
                  <a:pt x="112013" y="54864"/>
                </a:lnTo>
                <a:lnTo>
                  <a:pt x="101490" y="55600"/>
                </a:lnTo>
                <a:lnTo>
                  <a:pt x="68214" y="80089"/>
                </a:lnTo>
                <a:lnTo>
                  <a:pt x="65150" y="97154"/>
                </a:lnTo>
                <a:lnTo>
                  <a:pt x="69482" y="112938"/>
                </a:lnTo>
                <a:lnTo>
                  <a:pt x="82470" y="129031"/>
                </a:lnTo>
                <a:lnTo>
                  <a:pt x="104102" y="145411"/>
                </a:lnTo>
                <a:lnTo>
                  <a:pt x="134365" y="162051"/>
                </a:lnTo>
                <a:lnTo>
                  <a:pt x="151294" y="170816"/>
                </a:lnTo>
                <a:lnTo>
                  <a:pt x="165687" y="179212"/>
                </a:lnTo>
                <a:lnTo>
                  <a:pt x="201025" y="211169"/>
                </a:lnTo>
                <a:lnTo>
                  <a:pt x="217725" y="250999"/>
                </a:lnTo>
                <a:lnTo>
                  <a:pt x="219837" y="274320"/>
                </a:lnTo>
                <a:lnTo>
                  <a:pt x="217650" y="295421"/>
                </a:lnTo>
                <a:lnTo>
                  <a:pt x="200227" y="331720"/>
                </a:lnTo>
                <a:lnTo>
                  <a:pt x="166131" y="359445"/>
                </a:lnTo>
                <a:lnTo>
                  <a:pt x="119459" y="373645"/>
                </a:lnTo>
                <a:lnTo>
                  <a:pt x="91693" y="375412"/>
                </a:lnTo>
                <a:lnTo>
                  <a:pt x="66901" y="373770"/>
                </a:lnTo>
                <a:lnTo>
                  <a:pt x="43370" y="368855"/>
                </a:lnTo>
                <a:lnTo>
                  <a:pt x="21078" y="360678"/>
                </a:lnTo>
                <a:lnTo>
                  <a:pt x="0" y="349250"/>
                </a:lnTo>
                <a:lnTo>
                  <a:pt x="23749" y="291465"/>
                </a:lnTo>
                <a:lnTo>
                  <a:pt x="42800" y="303152"/>
                </a:lnTo>
                <a:lnTo>
                  <a:pt x="61674" y="311530"/>
                </a:lnTo>
                <a:lnTo>
                  <a:pt x="80381" y="316575"/>
                </a:lnTo>
                <a:lnTo>
                  <a:pt x="98932" y="318262"/>
                </a:lnTo>
                <a:lnTo>
                  <a:pt x="123696" y="315785"/>
                </a:lnTo>
                <a:lnTo>
                  <a:pt x="141398" y="308356"/>
                </a:lnTo>
                <a:lnTo>
                  <a:pt x="152028" y="295973"/>
                </a:lnTo>
                <a:lnTo>
                  <a:pt x="155575" y="278638"/>
                </a:lnTo>
                <a:lnTo>
                  <a:pt x="154741" y="269420"/>
                </a:lnTo>
                <a:lnTo>
                  <a:pt x="133788" y="234434"/>
                </a:lnTo>
                <a:lnTo>
                  <a:pt x="87121" y="205359"/>
                </a:lnTo>
                <a:lnTo>
                  <a:pt x="67954" y="195355"/>
                </a:lnTo>
                <a:lnTo>
                  <a:pt x="52181" y="186293"/>
                </a:lnTo>
                <a:lnTo>
                  <a:pt x="18018" y="156162"/>
                </a:lnTo>
                <a:lnTo>
                  <a:pt x="2682" y="119237"/>
                </a:lnTo>
                <a:lnTo>
                  <a:pt x="762" y="97663"/>
                </a:lnTo>
                <a:lnTo>
                  <a:pt x="2690" y="77515"/>
                </a:lnTo>
                <a:lnTo>
                  <a:pt x="18121" y="42602"/>
                </a:lnTo>
                <a:lnTo>
                  <a:pt x="48146" y="15644"/>
                </a:lnTo>
                <a:lnTo>
                  <a:pt x="87719" y="1738"/>
                </a:lnTo>
                <a:lnTo>
                  <a:pt x="110743" y="0"/>
                </a:lnTo>
                <a:close/>
              </a:path>
            </a:pathLst>
          </a:custGeom>
          <a:ln w="3175">
            <a:solidFill>
              <a:srgbClr val="58134A"/>
            </a:solidFill>
          </a:ln>
        </p:spPr>
        <p:txBody>
          <a:bodyPr wrap="square" lIns="0" tIns="0" rIns="0" bIns="0" rtlCol="0"/>
          <a:lstStyle/>
          <a:p>
            <a:endParaRPr/>
          </a:p>
        </p:txBody>
      </p:sp>
      <p:sp>
        <p:nvSpPr>
          <p:cNvPr id="29" name="object 29"/>
          <p:cNvSpPr/>
          <p:nvPr/>
        </p:nvSpPr>
        <p:spPr>
          <a:xfrm>
            <a:off x="1523111" y="95503"/>
            <a:ext cx="301625" cy="375920"/>
          </a:xfrm>
          <a:custGeom>
            <a:avLst/>
            <a:gdLst/>
            <a:ahLst/>
            <a:cxnLst/>
            <a:rect l="l" t="t" r="r" b="b"/>
            <a:pathLst>
              <a:path w="301625" h="375920">
                <a:moveTo>
                  <a:pt x="183895" y="0"/>
                </a:moveTo>
                <a:lnTo>
                  <a:pt x="212611" y="2236"/>
                </a:lnTo>
                <a:lnTo>
                  <a:pt x="239125" y="8937"/>
                </a:lnTo>
                <a:lnTo>
                  <a:pt x="263423" y="20091"/>
                </a:lnTo>
                <a:lnTo>
                  <a:pt x="285495" y="35687"/>
                </a:lnTo>
                <a:lnTo>
                  <a:pt x="258444" y="87502"/>
                </a:lnTo>
                <a:lnTo>
                  <a:pt x="251966" y="82454"/>
                </a:lnTo>
                <a:lnTo>
                  <a:pt x="243951" y="77406"/>
                </a:lnTo>
                <a:lnTo>
                  <a:pt x="201152" y="59769"/>
                </a:lnTo>
                <a:lnTo>
                  <a:pt x="182371" y="57276"/>
                </a:lnTo>
                <a:lnTo>
                  <a:pt x="157013" y="59541"/>
                </a:lnTo>
                <a:lnTo>
                  <a:pt x="114774" y="77690"/>
                </a:lnTo>
                <a:lnTo>
                  <a:pt x="84341" y="113317"/>
                </a:lnTo>
                <a:lnTo>
                  <a:pt x="68859" y="161946"/>
                </a:lnTo>
                <a:lnTo>
                  <a:pt x="66928" y="190880"/>
                </a:lnTo>
                <a:lnTo>
                  <a:pt x="68832" y="218386"/>
                </a:lnTo>
                <a:lnTo>
                  <a:pt x="84020" y="264729"/>
                </a:lnTo>
                <a:lnTo>
                  <a:pt x="113807" y="298759"/>
                </a:lnTo>
                <a:lnTo>
                  <a:pt x="155146" y="316095"/>
                </a:lnTo>
                <a:lnTo>
                  <a:pt x="179958" y="318262"/>
                </a:lnTo>
                <a:lnTo>
                  <a:pt x="196363" y="317073"/>
                </a:lnTo>
                <a:lnTo>
                  <a:pt x="236600" y="299338"/>
                </a:lnTo>
                <a:lnTo>
                  <a:pt x="236600" y="227965"/>
                </a:lnTo>
                <a:lnTo>
                  <a:pt x="186308" y="227965"/>
                </a:lnTo>
                <a:lnTo>
                  <a:pt x="186308" y="172974"/>
                </a:lnTo>
                <a:lnTo>
                  <a:pt x="301116" y="172974"/>
                </a:lnTo>
                <a:lnTo>
                  <a:pt x="301116" y="335534"/>
                </a:lnTo>
                <a:lnTo>
                  <a:pt x="259040" y="359108"/>
                </a:lnTo>
                <a:lnTo>
                  <a:pt x="205517" y="372808"/>
                </a:lnTo>
                <a:lnTo>
                  <a:pt x="169544" y="375412"/>
                </a:lnTo>
                <a:lnTo>
                  <a:pt x="132516" y="372221"/>
                </a:lnTo>
                <a:lnTo>
                  <a:pt x="70604" y="346694"/>
                </a:lnTo>
                <a:lnTo>
                  <a:pt x="25717" y="296687"/>
                </a:lnTo>
                <a:lnTo>
                  <a:pt x="2857" y="229060"/>
                </a:lnTo>
                <a:lnTo>
                  <a:pt x="0" y="189102"/>
                </a:lnTo>
                <a:lnTo>
                  <a:pt x="3117" y="149072"/>
                </a:lnTo>
                <a:lnTo>
                  <a:pt x="28021" y="80821"/>
                </a:lnTo>
                <a:lnTo>
                  <a:pt x="76882" y="29575"/>
                </a:lnTo>
                <a:lnTo>
                  <a:pt x="143938" y="3286"/>
                </a:lnTo>
                <a:lnTo>
                  <a:pt x="183895" y="0"/>
                </a:lnTo>
                <a:close/>
              </a:path>
            </a:pathLst>
          </a:custGeom>
          <a:ln w="3175">
            <a:solidFill>
              <a:srgbClr val="58134A"/>
            </a:solidFill>
          </a:ln>
        </p:spPr>
        <p:txBody>
          <a:bodyPr wrap="square" lIns="0" tIns="0" rIns="0" bIns="0" rtlCol="0"/>
          <a:lstStyle/>
          <a:p>
            <a:endParaRPr/>
          </a:p>
        </p:txBody>
      </p:sp>
      <p:sp>
        <p:nvSpPr>
          <p:cNvPr id="30" name="object 30"/>
          <p:cNvSpPr/>
          <p:nvPr/>
        </p:nvSpPr>
        <p:spPr>
          <a:xfrm>
            <a:off x="340499" y="95503"/>
            <a:ext cx="276225" cy="375920"/>
          </a:xfrm>
          <a:custGeom>
            <a:avLst/>
            <a:gdLst/>
            <a:ahLst/>
            <a:cxnLst/>
            <a:rect l="l" t="t" r="r" b="b"/>
            <a:pathLst>
              <a:path w="276225" h="375920">
                <a:moveTo>
                  <a:pt x="166268" y="0"/>
                </a:moveTo>
                <a:lnTo>
                  <a:pt x="195927" y="1595"/>
                </a:lnTo>
                <a:lnTo>
                  <a:pt x="222457" y="6381"/>
                </a:lnTo>
                <a:lnTo>
                  <a:pt x="245862" y="14358"/>
                </a:lnTo>
                <a:lnTo>
                  <a:pt x="266141" y="25526"/>
                </a:lnTo>
                <a:lnTo>
                  <a:pt x="239623" y="78867"/>
                </a:lnTo>
                <a:lnTo>
                  <a:pt x="227200" y="69439"/>
                </a:lnTo>
                <a:lnTo>
                  <a:pt x="211494" y="62690"/>
                </a:lnTo>
                <a:lnTo>
                  <a:pt x="192505" y="58632"/>
                </a:lnTo>
                <a:lnTo>
                  <a:pt x="170230" y="57276"/>
                </a:lnTo>
                <a:lnTo>
                  <a:pt x="148582" y="59658"/>
                </a:lnTo>
                <a:lnTo>
                  <a:pt x="111416" y="78708"/>
                </a:lnTo>
                <a:lnTo>
                  <a:pt x="83212" y="115615"/>
                </a:lnTo>
                <a:lnTo>
                  <a:pt x="68715" y="163760"/>
                </a:lnTo>
                <a:lnTo>
                  <a:pt x="66903" y="191643"/>
                </a:lnTo>
                <a:lnTo>
                  <a:pt x="68584" y="219213"/>
                </a:lnTo>
                <a:lnTo>
                  <a:pt x="82028" y="265402"/>
                </a:lnTo>
                <a:lnTo>
                  <a:pt x="108353" y="298973"/>
                </a:lnTo>
                <a:lnTo>
                  <a:pt x="144224" y="316118"/>
                </a:lnTo>
                <a:lnTo>
                  <a:pt x="165531" y="318262"/>
                </a:lnTo>
                <a:lnTo>
                  <a:pt x="189782" y="315956"/>
                </a:lnTo>
                <a:lnTo>
                  <a:pt x="211248" y="309054"/>
                </a:lnTo>
                <a:lnTo>
                  <a:pt x="229929" y="297580"/>
                </a:lnTo>
                <a:lnTo>
                  <a:pt x="245821" y="281559"/>
                </a:lnTo>
                <a:lnTo>
                  <a:pt x="275793" y="333629"/>
                </a:lnTo>
                <a:lnTo>
                  <a:pt x="253802" y="351944"/>
                </a:lnTo>
                <a:lnTo>
                  <a:pt x="227226" y="364998"/>
                </a:lnTo>
                <a:lnTo>
                  <a:pt x="196067" y="372812"/>
                </a:lnTo>
                <a:lnTo>
                  <a:pt x="160324" y="375412"/>
                </a:lnTo>
                <a:lnTo>
                  <a:pt x="124411" y="372290"/>
                </a:lnTo>
                <a:lnTo>
                  <a:pt x="65309" y="347283"/>
                </a:lnTo>
                <a:lnTo>
                  <a:pt x="23697" y="298112"/>
                </a:lnTo>
                <a:lnTo>
                  <a:pt x="2633" y="229826"/>
                </a:lnTo>
                <a:lnTo>
                  <a:pt x="0" y="188849"/>
                </a:lnTo>
                <a:lnTo>
                  <a:pt x="2919" y="150223"/>
                </a:lnTo>
                <a:lnTo>
                  <a:pt x="26274" y="82925"/>
                </a:lnTo>
                <a:lnTo>
                  <a:pt x="71699" y="30539"/>
                </a:lnTo>
                <a:lnTo>
                  <a:pt x="131478" y="3401"/>
                </a:lnTo>
                <a:lnTo>
                  <a:pt x="166268" y="0"/>
                </a:lnTo>
                <a:close/>
              </a:path>
            </a:pathLst>
          </a:custGeom>
          <a:ln w="3175">
            <a:solidFill>
              <a:srgbClr val="58134A"/>
            </a:solidFill>
          </a:ln>
        </p:spPr>
        <p:txBody>
          <a:bodyPr wrap="square" lIns="0" tIns="0" rIns="0" bIns="0" rtlCol="0"/>
          <a:lstStyle/>
          <a:p>
            <a:endParaRPr/>
          </a:p>
        </p:txBody>
      </p:sp>
      <p:sp>
        <p:nvSpPr>
          <p:cNvPr id="31" name="object 31"/>
          <p:cNvSpPr/>
          <p:nvPr/>
        </p:nvSpPr>
        <p:spPr>
          <a:xfrm>
            <a:off x="6573646" y="95250"/>
            <a:ext cx="317500" cy="375920"/>
          </a:xfrm>
          <a:custGeom>
            <a:avLst/>
            <a:gdLst/>
            <a:ahLst/>
            <a:cxnLst/>
            <a:rect l="l" t="t" r="r" b="b"/>
            <a:pathLst>
              <a:path w="317500" h="375920">
                <a:moveTo>
                  <a:pt x="156082" y="0"/>
                </a:moveTo>
                <a:lnTo>
                  <a:pt x="225202" y="12176"/>
                </a:lnTo>
                <a:lnTo>
                  <a:pt x="275844" y="48641"/>
                </a:lnTo>
                <a:lnTo>
                  <a:pt x="306879" y="107013"/>
                </a:lnTo>
                <a:lnTo>
                  <a:pt x="317246" y="184911"/>
                </a:lnTo>
                <a:lnTo>
                  <a:pt x="314533" y="226486"/>
                </a:lnTo>
                <a:lnTo>
                  <a:pt x="292867" y="296158"/>
                </a:lnTo>
                <a:lnTo>
                  <a:pt x="250053" y="346733"/>
                </a:lnTo>
                <a:lnTo>
                  <a:pt x="188660" y="372451"/>
                </a:lnTo>
                <a:lnTo>
                  <a:pt x="151129" y="375665"/>
                </a:lnTo>
                <a:lnTo>
                  <a:pt x="116748" y="372475"/>
                </a:lnTo>
                <a:lnTo>
                  <a:pt x="60654" y="346948"/>
                </a:lnTo>
                <a:lnTo>
                  <a:pt x="21967" y="296800"/>
                </a:lnTo>
                <a:lnTo>
                  <a:pt x="2448" y="226939"/>
                </a:lnTo>
                <a:lnTo>
                  <a:pt x="0" y="184911"/>
                </a:lnTo>
                <a:lnTo>
                  <a:pt x="2665" y="147625"/>
                </a:lnTo>
                <a:lnTo>
                  <a:pt x="23949" y="82006"/>
                </a:lnTo>
                <a:lnTo>
                  <a:pt x="65571" y="30218"/>
                </a:lnTo>
                <a:lnTo>
                  <a:pt x="122340" y="3357"/>
                </a:lnTo>
                <a:lnTo>
                  <a:pt x="156082" y="0"/>
                </a:lnTo>
                <a:close/>
              </a:path>
            </a:pathLst>
          </a:custGeom>
          <a:ln w="3175">
            <a:solidFill>
              <a:srgbClr val="58134A"/>
            </a:solidFill>
          </a:ln>
        </p:spPr>
        <p:txBody>
          <a:bodyPr wrap="square" lIns="0" tIns="0" rIns="0" bIns="0" rtlCol="0"/>
          <a:lstStyle/>
          <a:p>
            <a:endParaRPr/>
          </a:p>
        </p:txBody>
      </p:sp>
      <p:sp>
        <p:nvSpPr>
          <p:cNvPr id="32" name="object 32"/>
          <p:cNvSpPr/>
          <p:nvPr/>
        </p:nvSpPr>
        <p:spPr>
          <a:xfrm>
            <a:off x="5354446" y="95250"/>
            <a:ext cx="317500" cy="375920"/>
          </a:xfrm>
          <a:custGeom>
            <a:avLst/>
            <a:gdLst/>
            <a:ahLst/>
            <a:cxnLst/>
            <a:rect l="l" t="t" r="r" b="b"/>
            <a:pathLst>
              <a:path w="317500" h="375920">
                <a:moveTo>
                  <a:pt x="156082" y="0"/>
                </a:moveTo>
                <a:lnTo>
                  <a:pt x="225202" y="12176"/>
                </a:lnTo>
                <a:lnTo>
                  <a:pt x="275843" y="48641"/>
                </a:lnTo>
                <a:lnTo>
                  <a:pt x="306879" y="107013"/>
                </a:lnTo>
                <a:lnTo>
                  <a:pt x="317245" y="184911"/>
                </a:lnTo>
                <a:lnTo>
                  <a:pt x="314533" y="226486"/>
                </a:lnTo>
                <a:lnTo>
                  <a:pt x="292867" y="296158"/>
                </a:lnTo>
                <a:lnTo>
                  <a:pt x="250053" y="346733"/>
                </a:lnTo>
                <a:lnTo>
                  <a:pt x="188660" y="372451"/>
                </a:lnTo>
                <a:lnTo>
                  <a:pt x="151129" y="375665"/>
                </a:lnTo>
                <a:lnTo>
                  <a:pt x="116748" y="372475"/>
                </a:lnTo>
                <a:lnTo>
                  <a:pt x="60654" y="346948"/>
                </a:lnTo>
                <a:lnTo>
                  <a:pt x="21967" y="296800"/>
                </a:lnTo>
                <a:lnTo>
                  <a:pt x="2448" y="226939"/>
                </a:lnTo>
                <a:lnTo>
                  <a:pt x="0" y="184911"/>
                </a:lnTo>
                <a:lnTo>
                  <a:pt x="2665" y="147625"/>
                </a:lnTo>
                <a:lnTo>
                  <a:pt x="23949" y="82006"/>
                </a:lnTo>
                <a:lnTo>
                  <a:pt x="65571" y="30218"/>
                </a:lnTo>
                <a:lnTo>
                  <a:pt x="122340" y="3357"/>
                </a:lnTo>
                <a:lnTo>
                  <a:pt x="156082" y="0"/>
                </a:lnTo>
                <a:close/>
              </a:path>
            </a:pathLst>
          </a:custGeom>
          <a:ln w="3175">
            <a:solidFill>
              <a:srgbClr val="58134A"/>
            </a:solidFill>
          </a:ln>
        </p:spPr>
        <p:txBody>
          <a:bodyPr wrap="square" lIns="0" tIns="0" rIns="0" bIns="0" rtlCol="0"/>
          <a:lstStyle/>
          <a:p>
            <a:endParaRPr/>
          </a:p>
        </p:txBody>
      </p:sp>
      <p:sp>
        <p:nvSpPr>
          <p:cNvPr id="33" name="object 33"/>
          <p:cNvSpPr/>
          <p:nvPr/>
        </p:nvSpPr>
        <p:spPr>
          <a:xfrm>
            <a:off x="3376295" y="95250"/>
            <a:ext cx="317500" cy="375920"/>
          </a:xfrm>
          <a:custGeom>
            <a:avLst/>
            <a:gdLst/>
            <a:ahLst/>
            <a:cxnLst/>
            <a:rect l="l" t="t" r="r" b="b"/>
            <a:pathLst>
              <a:path w="317500" h="375920">
                <a:moveTo>
                  <a:pt x="156082" y="0"/>
                </a:moveTo>
                <a:lnTo>
                  <a:pt x="225202" y="12176"/>
                </a:lnTo>
                <a:lnTo>
                  <a:pt x="275843" y="48641"/>
                </a:lnTo>
                <a:lnTo>
                  <a:pt x="306879" y="107013"/>
                </a:lnTo>
                <a:lnTo>
                  <a:pt x="317245" y="184911"/>
                </a:lnTo>
                <a:lnTo>
                  <a:pt x="314533" y="226486"/>
                </a:lnTo>
                <a:lnTo>
                  <a:pt x="292867" y="296158"/>
                </a:lnTo>
                <a:lnTo>
                  <a:pt x="250053" y="346733"/>
                </a:lnTo>
                <a:lnTo>
                  <a:pt x="188660" y="372451"/>
                </a:lnTo>
                <a:lnTo>
                  <a:pt x="151129" y="375665"/>
                </a:lnTo>
                <a:lnTo>
                  <a:pt x="116748" y="372475"/>
                </a:lnTo>
                <a:lnTo>
                  <a:pt x="60654" y="346948"/>
                </a:lnTo>
                <a:lnTo>
                  <a:pt x="21967" y="296800"/>
                </a:lnTo>
                <a:lnTo>
                  <a:pt x="2448" y="226939"/>
                </a:lnTo>
                <a:lnTo>
                  <a:pt x="0" y="184911"/>
                </a:lnTo>
                <a:lnTo>
                  <a:pt x="2665" y="147625"/>
                </a:lnTo>
                <a:lnTo>
                  <a:pt x="23949" y="82006"/>
                </a:lnTo>
                <a:lnTo>
                  <a:pt x="65571" y="30218"/>
                </a:lnTo>
                <a:lnTo>
                  <a:pt x="122340" y="3357"/>
                </a:lnTo>
                <a:lnTo>
                  <a:pt x="156082" y="0"/>
                </a:lnTo>
                <a:close/>
              </a:path>
            </a:pathLst>
          </a:custGeom>
          <a:ln w="3175">
            <a:solidFill>
              <a:srgbClr val="58134A"/>
            </a:solidFill>
          </a:ln>
        </p:spPr>
        <p:txBody>
          <a:bodyPr wrap="square" lIns="0" tIns="0" rIns="0" bIns="0" rtlCol="0"/>
          <a:lstStyle/>
          <a:p>
            <a:endParaRPr/>
          </a:p>
        </p:txBody>
      </p:sp>
      <p:sp>
        <p:nvSpPr>
          <p:cNvPr id="34" name="object 34"/>
          <p:cNvSpPr/>
          <p:nvPr/>
        </p:nvSpPr>
        <p:spPr>
          <a:xfrm>
            <a:off x="1864486" y="95250"/>
            <a:ext cx="317500" cy="375920"/>
          </a:xfrm>
          <a:custGeom>
            <a:avLst/>
            <a:gdLst/>
            <a:ahLst/>
            <a:cxnLst/>
            <a:rect l="l" t="t" r="r" b="b"/>
            <a:pathLst>
              <a:path w="317500" h="375920">
                <a:moveTo>
                  <a:pt x="156082" y="0"/>
                </a:moveTo>
                <a:lnTo>
                  <a:pt x="225202" y="12176"/>
                </a:lnTo>
                <a:lnTo>
                  <a:pt x="275844" y="48641"/>
                </a:lnTo>
                <a:lnTo>
                  <a:pt x="306879" y="107013"/>
                </a:lnTo>
                <a:lnTo>
                  <a:pt x="317245" y="184911"/>
                </a:lnTo>
                <a:lnTo>
                  <a:pt x="314533" y="226486"/>
                </a:lnTo>
                <a:lnTo>
                  <a:pt x="292867" y="296158"/>
                </a:lnTo>
                <a:lnTo>
                  <a:pt x="250053" y="346733"/>
                </a:lnTo>
                <a:lnTo>
                  <a:pt x="188660" y="372451"/>
                </a:lnTo>
                <a:lnTo>
                  <a:pt x="151130" y="375665"/>
                </a:lnTo>
                <a:lnTo>
                  <a:pt x="116748" y="372475"/>
                </a:lnTo>
                <a:lnTo>
                  <a:pt x="60654" y="346948"/>
                </a:lnTo>
                <a:lnTo>
                  <a:pt x="21967" y="296800"/>
                </a:lnTo>
                <a:lnTo>
                  <a:pt x="2448" y="226939"/>
                </a:lnTo>
                <a:lnTo>
                  <a:pt x="0" y="184911"/>
                </a:lnTo>
                <a:lnTo>
                  <a:pt x="2665" y="147625"/>
                </a:lnTo>
                <a:lnTo>
                  <a:pt x="23949" y="82006"/>
                </a:lnTo>
                <a:lnTo>
                  <a:pt x="65571" y="30218"/>
                </a:lnTo>
                <a:lnTo>
                  <a:pt x="122340" y="3357"/>
                </a:lnTo>
                <a:lnTo>
                  <a:pt x="156082" y="0"/>
                </a:lnTo>
                <a:close/>
              </a:path>
            </a:pathLst>
          </a:custGeom>
          <a:ln w="3175">
            <a:solidFill>
              <a:srgbClr val="58134A"/>
            </a:solidFill>
          </a:ln>
        </p:spPr>
        <p:txBody>
          <a:bodyPr wrap="square" lIns="0" tIns="0" rIns="0" bIns="0" rtlCol="0"/>
          <a:lstStyle/>
          <a:p>
            <a:endParaRPr/>
          </a:p>
        </p:txBody>
      </p:sp>
      <p:sp>
        <p:nvSpPr>
          <p:cNvPr id="35" name="object 35"/>
          <p:cNvSpPr/>
          <p:nvPr/>
        </p:nvSpPr>
        <p:spPr>
          <a:xfrm>
            <a:off x="357847" y="705104"/>
            <a:ext cx="2358936" cy="375412"/>
          </a:xfrm>
          <a:prstGeom prst="rect">
            <a:avLst/>
          </a:prstGeom>
          <a:blipFill>
            <a:blip r:embed="rId5" cstate="print"/>
            <a:stretch>
              <a:fillRect/>
            </a:stretch>
          </a:blipFill>
        </p:spPr>
        <p:txBody>
          <a:bodyPr wrap="square" lIns="0" tIns="0" rIns="0" bIns="0" rtlCol="0"/>
          <a:lstStyle/>
          <a:p>
            <a:endParaRPr/>
          </a:p>
        </p:txBody>
      </p:sp>
      <p:sp>
        <p:nvSpPr>
          <p:cNvPr id="36" name="object 36"/>
          <p:cNvSpPr/>
          <p:nvPr/>
        </p:nvSpPr>
        <p:spPr>
          <a:xfrm>
            <a:off x="1581658" y="817372"/>
            <a:ext cx="87630" cy="134620"/>
          </a:xfrm>
          <a:custGeom>
            <a:avLst/>
            <a:gdLst/>
            <a:ahLst/>
            <a:cxnLst/>
            <a:rect l="l" t="t" r="r" b="b"/>
            <a:pathLst>
              <a:path w="87630" h="134619">
                <a:moveTo>
                  <a:pt x="43560" y="0"/>
                </a:moveTo>
                <a:lnTo>
                  <a:pt x="0" y="134112"/>
                </a:lnTo>
                <a:lnTo>
                  <a:pt x="87248" y="134112"/>
                </a:lnTo>
                <a:lnTo>
                  <a:pt x="43560" y="0"/>
                </a:lnTo>
                <a:close/>
              </a:path>
            </a:pathLst>
          </a:custGeom>
          <a:ln w="3175">
            <a:solidFill>
              <a:srgbClr val="58134A"/>
            </a:solidFill>
          </a:ln>
        </p:spPr>
        <p:txBody>
          <a:bodyPr wrap="square" lIns="0" tIns="0" rIns="0" bIns="0" rtlCol="0"/>
          <a:lstStyle/>
          <a:p>
            <a:endParaRPr/>
          </a:p>
        </p:txBody>
      </p:sp>
      <p:sp>
        <p:nvSpPr>
          <p:cNvPr id="37" name="object 37"/>
          <p:cNvSpPr/>
          <p:nvPr/>
        </p:nvSpPr>
        <p:spPr>
          <a:xfrm>
            <a:off x="1889886" y="764920"/>
            <a:ext cx="106933" cy="105663"/>
          </a:xfrm>
          <a:prstGeom prst="rect">
            <a:avLst/>
          </a:prstGeom>
          <a:blipFill>
            <a:blip r:embed="rId4" cstate="print"/>
            <a:stretch>
              <a:fillRect/>
            </a:stretch>
          </a:blipFill>
        </p:spPr>
        <p:txBody>
          <a:bodyPr wrap="square" lIns="0" tIns="0" rIns="0" bIns="0" rtlCol="0"/>
          <a:lstStyle/>
          <a:p>
            <a:endParaRPr/>
          </a:p>
        </p:txBody>
      </p:sp>
      <p:sp>
        <p:nvSpPr>
          <p:cNvPr id="38" name="object 38"/>
          <p:cNvSpPr/>
          <p:nvPr/>
        </p:nvSpPr>
        <p:spPr>
          <a:xfrm>
            <a:off x="423862" y="764920"/>
            <a:ext cx="106845" cy="105663"/>
          </a:xfrm>
          <a:prstGeom prst="rect">
            <a:avLst/>
          </a:prstGeom>
          <a:blipFill>
            <a:blip r:embed="rId6" cstate="print"/>
            <a:stretch>
              <a:fillRect/>
            </a:stretch>
          </a:blipFill>
        </p:spPr>
        <p:txBody>
          <a:bodyPr wrap="square" lIns="0" tIns="0" rIns="0" bIns="0" rtlCol="0"/>
          <a:lstStyle/>
          <a:p>
            <a:endParaRPr/>
          </a:p>
        </p:txBody>
      </p:sp>
      <p:sp>
        <p:nvSpPr>
          <p:cNvPr id="39" name="object 39"/>
          <p:cNvSpPr/>
          <p:nvPr/>
        </p:nvSpPr>
        <p:spPr>
          <a:xfrm>
            <a:off x="2444242" y="711326"/>
            <a:ext cx="273050" cy="363220"/>
          </a:xfrm>
          <a:custGeom>
            <a:avLst/>
            <a:gdLst/>
            <a:ahLst/>
            <a:cxnLst/>
            <a:rect l="l" t="t" r="r" b="b"/>
            <a:pathLst>
              <a:path w="273050" h="363219">
                <a:moveTo>
                  <a:pt x="0" y="0"/>
                </a:moveTo>
                <a:lnTo>
                  <a:pt x="64388" y="0"/>
                </a:lnTo>
                <a:lnTo>
                  <a:pt x="64388" y="142239"/>
                </a:lnTo>
                <a:lnTo>
                  <a:pt x="208914" y="142239"/>
                </a:lnTo>
                <a:lnTo>
                  <a:pt x="208914" y="0"/>
                </a:lnTo>
                <a:lnTo>
                  <a:pt x="272541" y="0"/>
                </a:lnTo>
                <a:lnTo>
                  <a:pt x="272541" y="363093"/>
                </a:lnTo>
                <a:lnTo>
                  <a:pt x="208914" y="363093"/>
                </a:lnTo>
                <a:lnTo>
                  <a:pt x="208914" y="199517"/>
                </a:lnTo>
                <a:lnTo>
                  <a:pt x="64388" y="199517"/>
                </a:lnTo>
                <a:lnTo>
                  <a:pt x="64388" y="363093"/>
                </a:lnTo>
                <a:lnTo>
                  <a:pt x="0" y="363093"/>
                </a:lnTo>
                <a:lnTo>
                  <a:pt x="0" y="0"/>
                </a:lnTo>
                <a:close/>
              </a:path>
            </a:pathLst>
          </a:custGeom>
          <a:ln w="3175">
            <a:solidFill>
              <a:srgbClr val="58134A"/>
            </a:solidFill>
          </a:ln>
        </p:spPr>
        <p:txBody>
          <a:bodyPr wrap="square" lIns="0" tIns="0" rIns="0" bIns="0" rtlCol="0"/>
          <a:lstStyle/>
          <a:p>
            <a:endParaRPr/>
          </a:p>
        </p:txBody>
      </p:sp>
      <p:sp>
        <p:nvSpPr>
          <p:cNvPr id="40" name="object 40"/>
          <p:cNvSpPr/>
          <p:nvPr/>
        </p:nvSpPr>
        <p:spPr>
          <a:xfrm>
            <a:off x="1214335" y="711326"/>
            <a:ext cx="231775" cy="363220"/>
          </a:xfrm>
          <a:custGeom>
            <a:avLst/>
            <a:gdLst/>
            <a:ahLst/>
            <a:cxnLst/>
            <a:rect l="l" t="t" r="r" b="b"/>
            <a:pathLst>
              <a:path w="231775" h="363219">
                <a:moveTo>
                  <a:pt x="0" y="0"/>
                </a:moveTo>
                <a:lnTo>
                  <a:pt x="231686" y="0"/>
                </a:lnTo>
                <a:lnTo>
                  <a:pt x="231686" y="57276"/>
                </a:lnTo>
                <a:lnTo>
                  <a:pt x="64427" y="57276"/>
                </a:lnTo>
                <a:lnTo>
                  <a:pt x="64427" y="142239"/>
                </a:lnTo>
                <a:lnTo>
                  <a:pt x="184315" y="142239"/>
                </a:lnTo>
                <a:lnTo>
                  <a:pt x="184315" y="196976"/>
                </a:lnTo>
                <a:lnTo>
                  <a:pt x="64427" y="196976"/>
                </a:lnTo>
                <a:lnTo>
                  <a:pt x="64427" y="305815"/>
                </a:lnTo>
                <a:lnTo>
                  <a:pt x="229019" y="305815"/>
                </a:lnTo>
                <a:lnTo>
                  <a:pt x="229019" y="363093"/>
                </a:lnTo>
                <a:lnTo>
                  <a:pt x="0" y="363093"/>
                </a:lnTo>
                <a:lnTo>
                  <a:pt x="0" y="0"/>
                </a:lnTo>
                <a:close/>
              </a:path>
            </a:pathLst>
          </a:custGeom>
          <a:ln w="3175">
            <a:solidFill>
              <a:srgbClr val="58134A"/>
            </a:solidFill>
          </a:ln>
        </p:spPr>
        <p:txBody>
          <a:bodyPr wrap="square" lIns="0" tIns="0" rIns="0" bIns="0" rtlCol="0"/>
          <a:lstStyle/>
          <a:p>
            <a:endParaRPr/>
          </a:p>
        </p:txBody>
      </p:sp>
      <p:sp>
        <p:nvSpPr>
          <p:cNvPr id="41" name="object 41"/>
          <p:cNvSpPr/>
          <p:nvPr/>
        </p:nvSpPr>
        <p:spPr>
          <a:xfrm>
            <a:off x="667219" y="711326"/>
            <a:ext cx="231775" cy="363220"/>
          </a:xfrm>
          <a:custGeom>
            <a:avLst/>
            <a:gdLst/>
            <a:ahLst/>
            <a:cxnLst/>
            <a:rect l="l" t="t" r="r" b="b"/>
            <a:pathLst>
              <a:path w="231775" h="363219">
                <a:moveTo>
                  <a:pt x="0" y="0"/>
                </a:moveTo>
                <a:lnTo>
                  <a:pt x="231686" y="0"/>
                </a:lnTo>
                <a:lnTo>
                  <a:pt x="231686" y="57276"/>
                </a:lnTo>
                <a:lnTo>
                  <a:pt x="64427" y="57276"/>
                </a:lnTo>
                <a:lnTo>
                  <a:pt x="64427" y="142239"/>
                </a:lnTo>
                <a:lnTo>
                  <a:pt x="184353" y="142239"/>
                </a:lnTo>
                <a:lnTo>
                  <a:pt x="184353" y="196976"/>
                </a:lnTo>
                <a:lnTo>
                  <a:pt x="64427" y="196976"/>
                </a:lnTo>
                <a:lnTo>
                  <a:pt x="64427" y="305815"/>
                </a:lnTo>
                <a:lnTo>
                  <a:pt x="228968" y="305815"/>
                </a:lnTo>
                <a:lnTo>
                  <a:pt x="228968" y="363093"/>
                </a:lnTo>
                <a:lnTo>
                  <a:pt x="0" y="363093"/>
                </a:lnTo>
                <a:lnTo>
                  <a:pt x="0" y="0"/>
                </a:lnTo>
                <a:close/>
              </a:path>
            </a:pathLst>
          </a:custGeom>
          <a:ln w="3175">
            <a:solidFill>
              <a:srgbClr val="58134A"/>
            </a:solidFill>
          </a:ln>
        </p:spPr>
        <p:txBody>
          <a:bodyPr wrap="square" lIns="0" tIns="0" rIns="0" bIns="0" rtlCol="0"/>
          <a:lstStyle/>
          <a:p>
            <a:endParaRPr/>
          </a:p>
        </p:txBody>
      </p:sp>
      <p:sp>
        <p:nvSpPr>
          <p:cNvPr id="42" name="object 42"/>
          <p:cNvSpPr/>
          <p:nvPr/>
        </p:nvSpPr>
        <p:spPr>
          <a:xfrm>
            <a:off x="1823973" y="707644"/>
            <a:ext cx="279400" cy="367030"/>
          </a:xfrm>
          <a:custGeom>
            <a:avLst/>
            <a:gdLst/>
            <a:ahLst/>
            <a:cxnLst/>
            <a:rect l="l" t="t" r="r" b="b"/>
            <a:pathLst>
              <a:path w="279400" h="367030">
                <a:moveTo>
                  <a:pt x="100583" y="0"/>
                </a:moveTo>
                <a:lnTo>
                  <a:pt x="161091" y="6691"/>
                </a:lnTo>
                <a:lnTo>
                  <a:pt x="204311" y="26765"/>
                </a:lnTo>
                <a:lnTo>
                  <a:pt x="230243" y="60221"/>
                </a:lnTo>
                <a:lnTo>
                  <a:pt x="238887" y="107060"/>
                </a:lnTo>
                <a:lnTo>
                  <a:pt x="237694" y="122801"/>
                </a:lnTo>
                <a:lnTo>
                  <a:pt x="219709" y="165734"/>
                </a:lnTo>
                <a:lnTo>
                  <a:pt x="185562" y="196774"/>
                </a:lnTo>
                <a:lnTo>
                  <a:pt x="171703" y="203200"/>
                </a:lnTo>
                <a:lnTo>
                  <a:pt x="279019" y="366775"/>
                </a:lnTo>
                <a:lnTo>
                  <a:pt x="204596" y="366775"/>
                </a:lnTo>
                <a:lnTo>
                  <a:pt x="107695" y="216788"/>
                </a:lnTo>
                <a:lnTo>
                  <a:pt x="99698" y="216602"/>
                </a:lnTo>
                <a:lnTo>
                  <a:pt x="90201" y="216249"/>
                </a:lnTo>
                <a:lnTo>
                  <a:pt x="79228" y="215753"/>
                </a:lnTo>
                <a:lnTo>
                  <a:pt x="66801" y="215137"/>
                </a:lnTo>
                <a:lnTo>
                  <a:pt x="66801" y="366775"/>
                </a:lnTo>
                <a:lnTo>
                  <a:pt x="0" y="366775"/>
                </a:lnTo>
                <a:lnTo>
                  <a:pt x="0" y="3682"/>
                </a:lnTo>
                <a:lnTo>
                  <a:pt x="4617" y="3565"/>
                </a:lnTo>
                <a:lnTo>
                  <a:pt x="13128" y="3222"/>
                </a:lnTo>
                <a:lnTo>
                  <a:pt x="25521" y="2665"/>
                </a:lnTo>
                <a:lnTo>
                  <a:pt x="41782" y="1904"/>
                </a:lnTo>
                <a:lnTo>
                  <a:pt x="59168" y="1071"/>
                </a:lnTo>
                <a:lnTo>
                  <a:pt x="74755" y="476"/>
                </a:lnTo>
                <a:lnTo>
                  <a:pt x="88556" y="119"/>
                </a:lnTo>
                <a:lnTo>
                  <a:pt x="100583" y="0"/>
                </a:lnTo>
                <a:close/>
              </a:path>
            </a:pathLst>
          </a:custGeom>
          <a:ln w="3175">
            <a:solidFill>
              <a:srgbClr val="58134A"/>
            </a:solidFill>
          </a:ln>
        </p:spPr>
        <p:txBody>
          <a:bodyPr wrap="square" lIns="0" tIns="0" rIns="0" bIns="0" rtlCol="0"/>
          <a:lstStyle/>
          <a:p>
            <a:endParaRPr/>
          </a:p>
        </p:txBody>
      </p:sp>
      <p:sp>
        <p:nvSpPr>
          <p:cNvPr id="43" name="object 43"/>
          <p:cNvSpPr/>
          <p:nvPr/>
        </p:nvSpPr>
        <p:spPr>
          <a:xfrm>
            <a:off x="357847" y="707644"/>
            <a:ext cx="279400" cy="367030"/>
          </a:xfrm>
          <a:custGeom>
            <a:avLst/>
            <a:gdLst/>
            <a:ahLst/>
            <a:cxnLst/>
            <a:rect l="l" t="t" r="r" b="b"/>
            <a:pathLst>
              <a:path w="279400" h="367030">
                <a:moveTo>
                  <a:pt x="100609" y="0"/>
                </a:moveTo>
                <a:lnTo>
                  <a:pt x="161100" y="6691"/>
                </a:lnTo>
                <a:lnTo>
                  <a:pt x="204308" y="26765"/>
                </a:lnTo>
                <a:lnTo>
                  <a:pt x="230232" y="60221"/>
                </a:lnTo>
                <a:lnTo>
                  <a:pt x="238874" y="107060"/>
                </a:lnTo>
                <a:lnTo>
                  <a:pt x="237681" y="122801"/>
                </a:lnTo>
                <a:lnTo>
                  <a:pt x="219798" y="165734"/>
                </a:lnTo>
                <a:lnTo>
                  <a:pt x="185594" y="196774"/>
                </a:lnTo>
                <a:lnTo>
                  <a:pt x="171716" y="203200"/>
                </a:lnTo>
                <a:lnTo>
                  <a:pt x="279019" y="366775"/>
                </a:lnTo>
                <a:lnTo>
                  <a:pt x="204673" y="366775"/>
                </a:lnTo>
                <a:lnTo>
                  <a:pt x="107784" y="216788"/>
                </a:lnTo>
                <a:lnTo>
                  <a:pt x="99750" y="216602"/>
                </a:lnTo>
                <a:lnTo>
                  <a:pt x="90258" y="216249"/>
                </a:lnTo>
                <a:lnTo>
                  <a:pt x="79309" y="215753"/>
                </a:lnTo>
                <a:lnTo>
                  <a:pt x="66903" y="215137"/>
                </a:lnTo>
                <a:lnTo>
                  <a:pt x="66903" y="366775"/>
                </a:lnTo>
                <a:lnTo>
                  <a:pt x="0" y="366775"/>
                </a:lnTo>
                <a:lnTo>
                  <a:pt x="0" y="3682"/>
                </a:lnTo>
                <a:lnTo>
                  <a:pt x="4660" y="3565"/>
                </a:lnTo>
                <a:lnTo>
                  <a:pt x="13192" y="3222"/>
                </a:lnTo>
                <a:lnTo>
                  <a:pt x="25596" y="2665"/>
                </a:lnTo>
                <a:lnTo>
                  <a:pt x="41871" y="1904"/>
                </a:lnTo>
                <a:lnTo>
                  <a:pt x="59202" y="1071"/>
                </a:lnTo>
                <a:lnTo>
                  <a:pt x="74769" y="476"/>
                </a:lnTo>
                <a:lnTo>
                  <a:pt x="88572" y="119"/>
                </a:lnTo>
                <a:lnTo>
                  <a:pt x="100609" y="0"/>
                </a:lnTo>
                <a:close/>
              </a:path>
            </a:pathLst>
          </a:custGeom>
          <a:ln w="3175">
            <a:solidFill>
              <a:srgbClr val="58134A"/>
            </a:solidFill>
          </a:ln>
        </p:spPr>
        <p:txBody>
          <a:bodyPr wrap="square" lIns="0" tIns="0" rIns="0" bIns="0" rtlCol="0"/>
          <a:lstStyle/>
          <a:p>
            <a:endParaRPr/>
          </a:p>
        </p:txBody>
      </p:sp>
      <p:sp>
        <p:nvSpPr>
          <p:cNvPr id="44" name="object 44"/>
          <p:cNvSpPr/>
          <p:nvPr/>
        </p:nvSpPr>
        <p:spPr>
          <a:xfrm>
            <a:off x="1466469" y="706373"/>
            <a:ext cx="319405" cy="368300"/>
          </a:xfrm>
          <a:custGeom>
            <a:avLst/>
            <a:gdLst/>
            <a:ahLst/>
            <a:cxnLst/>
            <a:rect l="l" t="t" r="r" b="b"/>
            <a:pathLst>
              <a:path w="319405" h="368300">
                <a:moveTo>
                  <a:pt x="144653" y="0"/>
                </a:moveTo>
                <a:lnTo>
                  <a:pt x="172974" y="0"/>
                </a:lnTo>
                <a:lnTo>
                  <a:pt x="318897" y="368046"/>
                </a:lnTo>
                <a:lnTo>
                  <a:pt x="247776" y="368046"/>
                </a:lnTo>
                <a:lnTo>
                  <a:pt x="221233" y="294386"/>
                </a:lnTo>
                <a:lnTo>
                  <a:pt x="96900" y="294386"/>
                </a:lnTo>
                <a:lnTo>
                  <a:pt x="71628" y="368046"/>
                </a:lnTo>
                <a:lnTo>
                  <a:pt x="0" y="368046"/>
                </a:lnTo>
                <a:lnTo>
                  <a:pt x="144653" y="0"/>
                </a:lnTo>
                <a:close/>
              </a:path>
            </a:pathLst>
          </a:custGeom>
          <a:ln w="3175">
            <a:solidFill>
              <a:srgbClr val="58134A"/>
            </a:solidFill>
          </a:ln>
        </p:spPr>
        <p:txBody>
          <a:bodyPr wrap="square" lIns="0" tIns="0" rIns="0" bIns="0" rtlCol="0"/>
          <a:lstStyle/>
          <a:p>
            <a:endParaRPr/>
          </a:p>
        </p:txBody>
      </p:sp>
      <p:sp>
        <p:nvSpPr>
          <p:cNvPr id="45" name="object 45"/>
          <p:cNvSpPr/>
          <p:nvPr/>
        </p:nvSpPr>
        <p:spPr>
          <a:xfrm>
            <a:off x="2115947" y="705104"/>
            <a:ext cx="276225" cy="375920"/>
          </a:xfrm>
          <a:custGeom>
            <a:avLst/>
            <a:gdLst/>
            <a:ahLst/>
            <a:cxnLst/>
            <a:rect l="l" t="t" r="r" b="b"/>
            <a:pathLst>
              <a:path w="276225" h="375919">
                <a:moveTo>
                  <a:pt x="166242" y="0"/>
                </a:moveTo>
                <a:lnTo>
                  <a:pt x="195915" y="1595"/>
                </a:lnTo>
                <a:lnTo>
                  <a:pt x="222456" y="6381"/>
                </a:lnTo>
                <a:lnTo>
                  <a:pt x="245877" y="14358"/>
                </a:lnTo>
                <a:lnTo>
                  <a:pt x="266191" y="25526"/>
                </a:lnTo>
                <a:lnTo>
                  <a:pt x="239648" y="78867"/>
                </a:lnTo>
                <a:lnTo>
                  <a:pt x="227242" y="69439"/>
                </a:lnTo>
                <a:lnTo>
                  <a:pt x="211550" y="62690"/>
                </a:lnTo>
                <a:lnTo>
                  <a:pt x="192571" y="58632"/>
                </a:lnTo>
                <a:lnTo>
                  <a:pt x="170306" y="57276"/>
                </a:lnTo>
                <a:lnTo>
                  <a:pt x="148641" y="59658"/>
                </a:lnTo>
                <a:lnTo>
                  <a:pt x="111406" y="78708"/>
                </a:lnTo>
                <a:lnTo>
                  <a:pt x="83216" y="115615"/>
                </a:lnTo>
                <a:lnTo>
                  <a:pt x="68738" y="163760"/>
                </a:lnTo>
                <a:lnTo>
                  <a:pt x="66928" y="191643"/>
                </a:lnTo>
                <a:lnTo>
                  <a:pt x="68599" y="219213"/>
                </a:lnTo>
                <a:lnTo>
                  <a:pt x="82038" y="265402"/>
                </a:lnTo>
                <a:lnTo>
                  <a:pt x="108402" y="298973"/>
                </a:lnTo>
                <a:lnTo>
                  <a:pt x="144216" y="316118"/>
                </a:lnTo>
                <a:lnTo>
                  <a:pt x="165480" y="318262"/>
                </a:lnTo>
                <a:lnTo>
                  <a:pt x="189775" y="315956"/>
                </a:lnTo>
                <a:lnTo>
                  <a:pt x="211248" y="309054"/>
                </a:lnTo>
                <a:lnTo>
                  <a:pt x="229935" y="297580"/>
                </a:lnTo>
                <a:lnTo>
                  <a:pt x="245871" y="281559"/>
                </a:lnTo>
                <a:lnTo>
                  <a:pt x="275844" y="333629"/>
                </a:lnTo>
                <a:lnTo>
                  <a:pt x="253841" y="351944"/>
                </a:lnTo>
                <a:lnTo>
                  <a:pt x="227266" y="364998"/>
                </a:lnTo>
                <a:lnTo>
                  <a:pt x="196119" y="372812"/>
                </a:lnTo>
                <a:lnTo>
                  <a:pt x="160400" y="375412"/>
                </a:lnTo>
                <a:lnTo>
                  <a:pt x="124442" y="372290"/>
                </a:lnTo>
                <a:lnTo>
                  <a:pt x="65335" y="347283"/>
                </a:lnTo>
                <a:lnTo>
                  <a:pt x="23735" y="298112"/>
                </a:lnTo>
                <a:lnTo>
                  <a:pt x="2641" y="229826"/>
                </a:lnTo>
                <a:lnTo>
                  <a:pt x="0" y="188849"/>
                </a:lnTo>
                <a:lnTo>
                  <a:pt x="2926" y="150223"/>
                </a:lnTo>
                <a:lnTo>
                  <a:pt x="26306" y="82925"/>
                </a:lnTo>
                <a:lnTo>
                  <a:pt x="71713" y="30539"/>
                </a:lnTo>
                <a:lnTo>
                  <a:pt x="131478" y="3401"/>
                </a:lnTo>
                <a:lnTo>
                  <a:pt x="166242" y="0"/>
                </a:lnTo>
                <a:close/>
              </a:path>
            </a:pathLst>
          </a:custGeom>
          <a:ln w="3175">
            <a:solidFill>
              <a:srgbClr val="58134A"/>
            </a:solidFill>
          </a:ln>
        </p:spPr>
        <p:txBody>
          <a:bodyPr wrap="square" lIns="0" tIns="0" rIns="0" bIns="0" rtlCol="0"/>
          <a:lstStyle/>
          <a:p>
            <a:endParaRPr/>
          </a:p>
        </p:txBody>
      </p:sp>
      <p:sp>
        <p:nvSpPr>
          <p:cNvPr id="46" name="object 46"/>
          <p:cNvSpPr/>
          <p:nvPr/>
        </p:nvSpPr>
        <p:spPr>
          <a:xfrm>
            <a:off x="937907" y="705104"/>
            <a:ext cx="220345" cy="375920"/>
          </a:xfrm>
          <a:custGeom>
            <a:avLst/>
            <a:gdLst/>
            <a:ahLst/>
            <a:cxnLst/>
            <a:rect l="l" t="t" r="r" b="b"/>
            <a:pathLst>
              <a:path w="220344" h="375919">
                <a:moveTo>
                  <a:pt x="110769" y="0"/>
                </a:moveTo>
                <a:lnTo>
                  <a:pt x="140149" y="1476"/>
                </a:lnTo>
                <a:lnTo>
                  <a:pt x="165347" y="5905"/>
                </a:lnTo>
                <a:lnTo>
                  <a:pt x="186364" y="13287"/>
                </a:lnTo>
                <a:lnTo>
                  <a:pt x="203200" y="23622"/>
                </a:lnTo>
                <a:lnTo>
                  <a:pt x="183616" y="79121"/>
                </a:lnTo>
                <a:lnTo>
                  <a:pt x="166409" y="68472"/>
                </a:lnTo>
                <a:lnTo>
                  <a:pt x="148737" y="60896"/>
                </a:lnTo>
                <a:lnTo>
                  <a:pt x="130601" y="56368"/>
                </a:lnTo>
                <a:lnTo>
                  <a:pt x="112001" y="54863"/>
                </a:lnTo>
                <a:lnTo>
                  <a:pt x="101481" y="55600"/>
                </a:lnTo>
                <a:lnTo>
                  <a:pt x="68237" y="80089"/>
                </a:lnTo>
                <a:lnTo>
                  <a:pt x="65176" y="97155"/>
                </a:lnTo>
                <a:lnTo>
                  <a:pt x="69496" y="112938"/>
                </a:lnTo>
                <a:lnTo>
                  <a:pt x="82456" y="129032"/>
                </a:lnTo>
                <a:lnTo>
                  <a:pt x="104058" y="145411"/>
                </a:lnTo>
                <a:lnTo>
                  <a:pt x="134302" y="162051"/>
                </a:lnTo>
                <a:lnTo>
                  <a:pt x="151245" y="170816"/>
                </a:lnTo>
                <a:lnTo>
                  <a:pt x="165649" y="179212"/>
                </a:lnTo>
                <a:lnTo>
                  <a:pt x="201023" y="211169"/>
                </a:lnTo>
                <a:lnTo>
                  <a:pt x="217692" y="250999"/>
                </a:lnTo>
                <a:lnTo>
                  <a:pt x="219798" y="274320"/>
                </a:lnTo>
                <a:lnTo>
                  <a:pt x="217622" y="295421"/>
                </a:lnTo>
                <a:lnTo>
                  <a:pt x="200210" y="331720"/>
                </a:lnTo>
                <a:lnTo>
                  <a:pt x="166092" y="359445"/>
                </a:lnTo>
                <a:lnTo>
                  <a:pt x="119444" y="373645"/>
                </a:lnTo>
                <a:lnTo>
                  <a:pt x="91681" y="375412"/>
                </a:lnTo>
                <a:lnTo>
                  <a:pt x="66904" y="373770"/>
                </a:lnTo>
                <a:lnTo>
                  <a:pt x="43364" y="368855"/>
                </a:lnTo>
                <a:lnTo>
                  <a:pt x="21061" y="360678"/>
                </a:lnTo>
                <a:lnTo>
                  <a:pt x="0" y="349250"/>
                </a:lnTo>
                <a:lnTo>
                  <a:pt x="23787" y="291465"/>
                </a:lnTo>
                <a:lnTo>
                  <a:pt x="42789" y="303152"/>
                </a:lnTo>
                <a:lnTo>
                  <a:pt x="61637" y="311530"/>
                </a:lnTo>
                <a:lnTo>
                  <a:pt x="80331" y="316575"/>
                </a:lnTo>
                <a:lnTo>
                  <a:pt x="98869" y="318262"/>
                </a:lnTo>
                <a:lnTo>
                  <a:pt x="123696" y="315785"/>
                </a:lnTo>
                <a:lnTo>
                  <a:pt x="141428" y="308356"/>
                </a:lnTo>
                <a:lnTo>
                  <a:pt x="152067" y="295973"/>
                </a:lnTo>
                <a:lnTo>
                  <a:pt x="155613" y="278638"/>
                </a:lnTo>
                <a:lnTo>
                  <a:pt x="154777" y="269420"/>
                </a:lnTo>
                <a:lnTo>
                  <a:pt x="133772" y="234434"/>
                </a:lnTo>
                <a:lnTo>
                  <a:pt x="87096" y="205359"/>
                </a:lnTo>
                <a:lnTo>
                  <a:pt x="67922" y="195355"/>
                </a:lnTo>
                <a:lnTo>
                  <a:pt x="52157" y="186293"/>
                </a:lnTo>
                <a:lnTo>
                  <a:pt x="18026" y="156162"/>
                </a:lnTo>
                <a:lnTo>
                  <a:pt x="2689" y="119237"/>
                </a:lnTo>
                <a:lnTo>
                  <a:pt x="736" y="97662"/>
                </a:lnTo>
                <a:lnTo>
                  <a:pt x="2665" y="77515"/>
                </a:lnTo>
                <a:lnTo>
                  <a:pt x="18095" y="42602"/>
                </a:lnTo>
                <a:lnTo>
                  <a:pt x="48111" y="15644"/>
                </a:lnTo>
                <a:lnTo>
                  <a:pt x="87697" y="1738"/>
                </a:lnTo>
                <a:lnTo>
                  <a:pt x="110769" y="0"/>
                </a:lnTo>
                <a:close/>
              </a:path>
            </a:pathLst>
          </a:custGeom>
          <a:ln w="3175">
            <a:solidFill>
              <a:srgbClr val="58134A"/>
            </a:solidFill>
          </a:ln>
        </p:spPr>
        <p:txBody>
          <a:bodyPr wrap="square" lIns="0" tIns="0" rIns="0" bIns="0" rtlCol="0"/>
          <a:lstStyle/>
          <a:p>
            <a:endParaRPr/>
          </a:p>
        </p:txBody>
      </p:sp>
      <p:sp>
        <p:nvSpPr>
          <p:cNvPr id="47" name="object 47"/>
          <p:cNvSpPr/>
          <p:nvPr/>
        </p:nvSpPr>
        <p:spPr>
          <a:xfrm>
            <a:off x="76200" y="1219199"/>
            <a:ext cx="8077200" cy="5638800"/>
          </a:xfrm>
          <a:custGeom>
            <a:avLst/>
            <a:gdLst/>
            <a:ahLst/>
            <a:cxnLst/>
            <a:rect l="l" t="t" r="r" b="b"/>
            <a:pathLst>
              <a:path w="8077200" h="5638800">
                <a:moveTo>
                  <a:pt x="0" y="5638800"/>
                </a:moveTo>
                <a:lnTo>
                  <a:pt x="8077200" y="5638800"/>
                </a:lnTo>
                <a:lnTo>
                  <a:pt x="8077200" y="0"/>
                </a:lnTo>
                <a:lnTo>
                  <a:pt x="0" y="0"/>
                </a:lnTo>
                <a:lnTo>
                  <a:pt x="0" y="5638800"/>
                </a:lnTo>
                <a:close/>
              </a:path>
            </a:pathLst>
          </a:custGeom>
          <a:solidFill>
            <a:srgbClr val="FDE8D7"/>
          </a:solidFill>
        </p:spPr>
        <p:txBody>
          <a:bodyPr wrap="square" lIns="0" tIns="0" rIns="0" bIns="0" rtlCol="0"/>
          <a:lstStyle/>
          <a:p>
            <a:endParaRPr/>
          </a:p>
        </p:txBody>
      </p:sp>
      <p:sp>
        <p:nvSpPr>
          <p:cNvPr id="48" name="object 48"/>
          <p:cNvSpPr txBox="1"/>
          <p:nvPr/>
        </p:nvSpPr>
        <p:spPr>
          <a:xfrm>
            <a:off x="155549" y="1140078"/>
            <a:ext cx="5822950" cy="3949799"/>
          </a:xfrm>
          <a:prstGeom prst="rect">
            <a:avLst/>
          </a:prstGeom>
        </p:spPr>
        <p:txBody>
          <a:bodyPr vert="horz" wrap="square" lIns="0" tIns="12700" rIns="0" bIns="0" rtlCol="0">
            <a:spAutoFit/>
          </a:bodyPr>
          <a:lstStyle/>
          <a:p>
            <a:pPr marL="12700">
              <a:lnSpc>
                <a:spcPts val="3865"/>
              </a:lnSpc>
              <a:spcBef>
                <a:spcPts val="100"/>
              </a:spcBef>
              <a:buAutoNum type="arabicPeriod"/>
              <a:tabLst>
                <a:tab pos="539750" algn="l"/>
              </a:tabLst>
            </a:pPr>
            <a:r>
              <a:rPr sz="3300" b="1" spc="-5" dirty="0">
                <a:latin typeface="Trebuchet MS"/>
                <a:cs typeface="Trebuchet MS"/>
              </a:rPr>
              <a:t>Experience/Expert</a:t>
            </a:r>
            <a:r>
              <a:rPr sz="3300" b="1" spc="30" dirty="0">
                <a:latin typeface="Trebuchet MS"/>
                <a:cs typeface="Trebuchet MS"/>
              </a:rPr>
              <a:t> </a:t>
            </a:r>
            <a:r>
              <a:rPr sz="3300" b="1" spc="-10" dirty="0">
                <a:latin typeface="Trebuchet MS"/>
                <a:cs typeface="Trebuchet MS"/>
              </a:rPr>
              <a:t>surveys</a:t>
            </a:r>
            <a:endParaRPr sz="3300">
              <a:latin typeface="Trebuchet MS"/>
              <a:cs typeface="Trebuchet MS"/>
            </a:endParaRPr>
          </a:p>
          <a:p>
            <a:pPr marL="539115" indent="-526415">
              <a:lnSpc>
                <a:spcPts val="3770"/>
              </a:lnSpc>
              <a:buAutoNum type="arabicPeriod"/>
              <a:tabLst>
                <a:tab pos="539750" algn="l"/>
              </a:tabLst>
            </a:pPr>
            <a:r>
              <a:rPr sz="3300" b="1" spc="-5" dirty="0">
                <a:latin typeface="Trebuchet MS"/>
                <a:cs typeface="Trebuchet MS"/>
              </a:rPr>
              <a:t>Secondary </a:t>
            </a:r>
            <a:r>
              <a:rPr sz="3300" b="1" dirty="0">
                <a:latin typeface="Trebuchet MS"/>
                <a:cs typeface="Trebuchet MS"/>
              </a:rPr>
              <a:t>data</a:t>
            </a:r>
            <a:r>
              <a:rPr sz="3300" b="1" spc="15" dirty="0">
                <a:latin typeface="Trebuchet MS"/>
                <a:cs typeface="Trebuchet MS"/>
              </a:rPr>
              <a:t> </a:t>
            </a:r>
            <a:r>
              <a:rPr sz="3300" b="1" spc="-5" dirty="0">
                <a:latin typeface="Trebuchet MS"/>
                <a:cs typeface="Trebuchet MS"/>
              </a:rPr>
              <a:t>analysis</a:t>
            </a:r>
            <a:endParaRPr sz="3300">
              <a:latin typeface="Trebuchet MS"/>
              <a:cs typeface="Trebuchet MS"/>
            </a:endParaRPr>
          </a:p>
          <a:p>
            <a:pPr marL="12700">
              <a:lnSpc>
                <a:spcPts val="3770"/>
              </a:lnSpc>
              <a:buAutoNum type="arabicPeriod"/>
              <a:tabLst>
                <a:tab pos="539750" algn="l"/>
              </a:tabLst>
            </a:pPr>
            <a:r>
              <a:rPr sz="3300" b="1" spc="-5">
                <a:latin typeface="Trebuchet MS"/>
                <a:cs typeface="Trebuchet MS"/>
              </a:rPr>
              <a:t>Case</a:t>
            </a:r>
            <a:r>
              <a:rPr sz="3300" b="1" spc="20">
                <a:latin typeface="Trebuchet MS"/>
                <a:cs typeface="Trebuchet MS"/>
              </a:rPr>
              <a:t> </a:t>
            </a:r>
            <a:r>
              <a:rPr sz="3300" b="1" spc="-5" smtClean="0">
                <a:latin typeface="Trebuchet MS"/>
                <a:cs typeface="Trebuchet MS"/>
              </a:rPr>
              <a:t>studies/Analysis</a:t>
            </a:r>
            <a:endParaRPr sz="3300">
              <a:latin typeface="Trebuchet MS"/>
              <a:cs typeface="Trebuchet MS"/>
            </a:endParaRPr>
          </a:p>
          <a:p>
            <a:pPr marL="539115" indent="-526415">
              <a:lnSpc>
                <a:spcPts val="3770"/>
              </a:lnSpc>
              <a:buAutoNum type="arabicPeriod" startAt="4"/>
              <a:tabLst>
                <a:tab pos="539750" algn="l"/>
              </a:tabLst>
            </a:pPr>
            <a:r>
              <a:rPr sz="3300" b="1" dirty="0">
                <a:latin typeface="Trebuchet MS"/>
                <a:cs typeface="Trebuchet MS"/>
              </a:rPr>
              <a:t>Pilot</a:t>
            </a:r>
            <a:r>
              <a:rPr sz="3300" b="1" spc="-90" dirty="0">
                <a:latin typeface="Trebuchet MS"/>
                <a:cs typeface="Trebuchet MS"/>
              </a:rPr>
              <a:t> </a:t>
            </a:r>
            <a:r>
              <a:rPr sz="3300" b="1" dirty="0">
                <a:latin typeface="Trebuchet MS"/>
                <a:cs typeface="Trebuchet MS"/>
              </a:rPr>
              <a:t>studies</a:t>
            </a:r>
            <a:endParaRPr sz="3300">
              <a:latin typeface="Trebuchet MS"/>
              <a:cs typeface="Trebuchet MS"/>
            </a:endParaRPr>
          </a:p>
          <a:p>
            <a:pPr marL="12700">
              <a:lnSpc>
                <a:spcPts val="3770"/>
              </a:lnSpc>
              <a:buAutoNum type="arabicPeriod" startAt="4"/>
              <a:tabLst>
                <a:tab pos="539750" algn="l"/>
              </a:tabLst>
            </a:pPr>
            <a:r>
              <a:rPr sz="3300" b="1" spc="-15" dirty="0">
                <a:latin typeface="Trebuchet MS"/>
                <a:cs typeface="Trebuchet MS"/>
              </a:rPr>
              <a:t>Literature</a:t>
            </a:r>
            <a:r>
              <a:rPr sz="3300" b="1" spc="-25" dirty="0">
                <a:latin typeface="Trebuchet MS"/>
                <a:cs typeface="Trebuchet MS"/>
              </a:rPr>
              <a:t> </a:t>
            </a:r>
            <a:r>
              <a:rPr sz="3300" b="1" spc="10" dirty="0">
                <a:latin typeface="Trebuchet MS"/>
                <a:cs typeface="Trebuchet MS"/>
              </a:rPr>
              <a:t>review</a:t>
            </a:r>
            <a:endParaRPr sz="3300">
              <a:latin typeface="Trebuchet MS"/>
              <a:cs typeface="Trebuchet MS"/>
            </a:endParaRPr>
          </a:p>
          <a:p>
            <a:pPr marL="12700">
              <a:lnSpc>
                <a:spcPts val="3770"/>
              </a:lnSpc>
              <a:buAutoNum type="arabicPeriod" startAt="4"/>
              <a:tabLst>
                <a:tab pos="539750" algn="l"/>
              </a:tabLst>
            </a:pPr>
            <a:r>
              <a:rPr sz="3300" b="1" dirty="0">
                <a:latin typeface="Trebuchet MS"/>
                <a:cs typeface="Trebuchet MS"/>
              </a:rPr>
              <a:t>Depth </a:t>
            </a:r>
            <a:r>
              <a:rPr sz="3300" b="1" spc="5" dirty="0">
                <a:latin typeface="Trebuchet MS"/>
                <a:cs typeface="Trebuchet MS"/>
              </a:rPr>
              <a:t>interviews</a:t>
            </a:r>
            <a:endParaRPr sz="3300">
              <a:latin typeface="Trebuchet MS"/>
              <a:cs typeface="Trebuchet MS"/>
            </a:endParaRPr>
          </a:p>
          <a:p>
            <a:pPr marL="539115" indent="-526415">
              <a:lnSpc>
                <a:spcPts val="3770"/>
              </a:lnSpc>
              <a:buAutoNum type="arabicPeriod" startAt="4"/>
              <a:tabLst>
                <a:tab pos="539750" algn="l"/>
              </a:tabLst>
            </a:pPr>
            <a:r>
              <a:rPr sz="3300" b="1" spc="-35">
                <a:latin typeface="Trebuchet MS"/>
                <a:cs typeface="Trebuchet MS"/>
              </a:rPr>
              <a:t>Focus</a:t>
            </a:r>
            <a:r>
              <a:rPr sz="3300" b="1" spc="-5">
                <a:latin typeface="Trebuchet MS"/>
                <a:cs typeface="Trebuchet MS"/>
              </a:rPr>
              <a:t> </a:t>
            </a:r>
            <a:r>
              <a:rPr sz="3300" b="1" spc="-5" smtClean="0">
                <a:latin typeface="Trebuchet MS"/>
                <a:cs typeface="Trebuchet MS"/>
              </a:rPr>
              <a:t>group </a:t>
            </a:r>
            <a:endParaRPr lang="en-US" sz="3300" b="1" spc="-5" dirty="0" smtClean="0">
              <a:latin typeface="Trebuchet MS"/>
              <a:cs typeface="Trebuchet MS"/>
            </a:endParaRPr>
          </a:p>
          <a:p>
            <a:pPr marL="12700" marR="736600">
              <a:lnSpc>
                <a:spcPts val="3770"/>
              </a:lnSpc>
              <a:spcBef>
                <a:spcPts val="185"/>
              </a:spcBef>
              <a:tabLst>
                <a:tab pos="539750" algn="l"/>
              </a:tabLst>
            </a:pPr>
            <a:endParaRPr sz="3300">
              <a:latin typeface="Trebuchet MS"/>
              <a:cs typeface="Trebuchet M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23568" y="543687"/>
            <a:ext cx="308305" cy="320293"/>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1455292" y="787019"/>
            <a:ext cx="77469" cy="77850"/>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1223568" y="543687"/>
            <a:ext cx="118110" cy="309880"/>
          </a:xfrm>
          <a:custGeom>
            <a:avLst/>
            <a:gdLst/>
            <a:ahLst/>
            <a:cxnLst/>
            <a:rect l="l" t="t" r="r" b="b"/>
            <a:pathLst>
              <a:path w="118109" h="309880">
                <a:moveTo>
                  <a:pt x="95580" y="0"/>
                </a:moveTo>
                <a:lnTo>
                  <a:pt x="117551" y="0"/>
                </a:lnTo>
                <a:lnTo>
                  <a:pt x="117551" y="309752"/>
                </a:lnTo>
                <a:lnTo>
                  <a:pt x="62814" y="309752"/>
                </a:lnTo>
                <a:lnTo>
                  <a:pt x="62814" y="87375"/>
                </a:lnTo>
                <a:lnTo>
                  <a:pt x="0" y="125095"/>
                </a:lnTo>
                <a:lnTo>
                  <a:pt x="0" y="72389"/>
                </a:lnTo>
                <a:lnTo>
                  <a:pt x="28643" y="56917"/>
                </a:lnTo>
                <a:lnTo>
                  <a:pt x="54133" y="39671"/>
                </a:lnTo>
                <a:lnTo>
                  <a:pt x="76452" y="20687"/>
                </a:lnTo>
                <a:lnTo>
                  <a:pt x="95580" y="0"/>
                </a:lnTo>
                <a:close/>
              </a:path>
            </a:pathLst>
          </a:custGeom>
          <a:ln w="3175">
            <a:solidFill>
              <a:srgbClr val="58134A"/>
            </a:solidFill>
          </a:ln>
        </p:spPr>
        <p:txBody>
          <a:bodyPr wrap="square" lIns="0" tIns="0" rIns="0" bIns="0" rtlCol="0"/>
          <a:lstStyle/>
          <a:p>
            <a:endParaRPr/>
          </a:p>
        </p:txBody>
      </p:sp>
      <p:sp>
        <p:nvSpPr>
          <p:cNvPr id="5" name="object 5"/>
          <p:cNvSpPr/>
          <p:nvPr/>
        </p:nvSpPr>
        <p:spPr>
          <a:xfrm>
            <a:off x="2112517" y="539623"/>
            <a:ext cx="4074668" cy="319024"/>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5267705" y="590550"/>
            <a:ext cx="95630" cy="103124"/>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2670810" y="590550"/>
            <a:ext cx="95630" cy="103124"/>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5768085" y="590423"/>
            <a:ext cx="91186" cy="89915"/>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3171189" y="590423"/>
            <a:ext cx="91185" cy="89915"/>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5931661" y="544956"/>
            <a:ext cx="255904" cy="308610"/>
          </a:xfrm>
          <a:custGeom>
            <a:avLst/>
            <a:gdLst/>
            <a:ahLst/>
            <a:cxnLst/>
            <a:rect l="l" t="t" r="r" b="b"/>
            <a:pathLst>
              <a:path w="255904" h="308609">
                <a:moveTo>
                  <a:pt x="0" y="0"/>
                </a:moveTo>
                <a:lnTo>
                  <a:pt x="255524" y="0"/>
                </a:lnTo>
                <a:lnTo>
                  <a:pt x="255524" y="48640"/>
                </a:lnTo>
                <a:lnTo>
                  <a:pt x="152908" y="48640"/>
                </a:lnTo>
                <a:lnTo>
                  <a:pt x="152908" y="308482"/>
                </a:lnTo>
                <a:lnTo>
                  <a:pt x="98171" y="308482"/>
                </a:lnTo>
                <a:lnTo>
                  <a:pt x="98171" y="48640"/>
                </a:lnTo>
                <a:lnTo>
                  <a:pt x="0" y="48640"/>
                </a:lnTo>
                <a:lnTo>
                  <a:pt x="0" y="0"/>
                </a:lnTo>
                <a:close/>
              </a:path>
            </a:pathLst>
          </a:custGeom>
          <a:ln w="3175">
            <a:solidFill>
              <a:srgbClr val="58134A"/>
            </a:solidFill>
          </a:ln>
        </p:spPr>
        <p:txBody>
          <a:bodyPr wrap="square" lIns="0" tIns="0" rIns="0" bIns="0" rtlCol="0"/>
          <a:lstStyle/>
          <a:p>
            <a:endParaRPr/>
          </a:p>
        </p:txBody>
      </p:sp>
      <p:graphicFrame>
        <p:nvGraphicFramePr>
          <p:cNvPr id="11" name="object 11"/>
          <p:cNvGraphicFramePr>
            <a:graphicFrameLocks noGrp="1"/>
          </p:cNvGraphicFramePr>
          <p:nvPr/>
        </p:nvGraphicFramePr>
        <p:xfrm>
          <a:off x="5465953" y="544068"/>
          <a:ext cx="196850" cy="259080"/>
        </p:xfrm>
        <a:graphic>
          <a:graphicData uri="http://schemas.openxmlformats.org/drawingml/2006/table">
            <a:tbl>
              <a:tblPr firstRow="1" bandRow="1">
                <a:tableStyleId>{2D5ABB26-0587-4C30-8999-92F81FD0307C}</a:tableStyleId>
              </a:tblPr>
              <a:tblGrid>
                <a:gridCol w="54610"/>
                <a:gridCol w="142240"/>
              </a:tblGrid>
              <a:tr h="119380">
                <a:tc>
                  <a:txBody>
                    <a:bodyPr/>
                    <a:lstStyle/>
                    <a:p>
                      <a:pPr>
                        <a:lnSpc>
                          <a:spcPct val="100000"/>
                        </a:lnSpc>
                      </a:pPr>
                      <a:endParaRPr sz="6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c>
                  <a:txBody>
                    <a:bodyPr/>
                    <a:lstStyle/>
                    <a:p>
                      <a:pPr>
                        <a:lnSpc>
                          <a:spcPct val="100000"/>
                        </a:lnSpc>
                      </a:pPr>
                      <a:endParaRPr sz="600">
                        <a:latin typeface="Times New Roman"/>
                        <a:cs typeface="Times New Roman"/>
                      </a:endParaRPr>
                    </a:p>
                  </a:txBody>
                  <a:tcPr marL="0" marR="0" marT="0" marB="0">
                    <a:lnT w="3175">
                      <a:solidFill>
                        <a:srgbClr val="58134A"/>
                      </a:solidFill>
                      <a:prstDash val="solid"/>
                    </a:lnT>
                    <a:lnB w="3175">
                      <a:solidFill>
                        <a:srgbClr val="58134A"/>
                      </a:solidFill>
                      <a:prstDash val="solid"/>
                    </a:lnB>
                  </a:tcPr>
                </a:tc>
              </a:tr>
              <a:tr h="139700">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R w="3175">
                      <a:solidFill>
                        <a:srgbClr val="58134A"/>
                      </a:solidFill>
                      <a:prstDash val="solid"/>
                    </a:lnR>
                    <a:lnT w="3175">
                      <a:solidFill>
                        <a:srgbClr val="58134A"/>
                      </a:solidFill>
                      <a:prstDash val="solid"/>
                    </a:lnT>
                    <a:lnB w="3175">
                      <a:solidFill>
                        <a:srgbClr val="58134A"/>
                      </a:solidFill>
                      <a:prstDash val="solid"/>
                    </a:lnB>
                  </a:tcPr>
                </a:tc>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r>
            </a:tbl>
          </a:graphicData>
        </a:graphic>
      </p:graphicFrame>
      <p:graphicFrame>
        <p:nvGraphicFramePr>
          <p:cNvPr id="12" name="object 12"/>
          <p:cNvGraphicFramePr>
            <a:graphicFrameLocks noGrp="1"/>
          </p:cNvGraphicFramePr>
          <p:nvPr/>
        </p:nvGraphicFramePr>
        <p:xfrm>
          <a:off x="4708525" y="544068"/>
          <a:ext cx="196850" cy="259080"/>
        </p:xfrm>
        <a:graphic>
          <a:graphicData uri="http://schemas.openxmlformats.org/drawingml/2006/table">
            <a:tbl>
              <a:tblPr firstRow="1" bandRow="1">
                <a:tableStyleId>{2D5ABB26-0587-4C30-8999-92F81FD0307C}</a:tableStyleId>
              </a:tblPr>
              <a:tblGrid>
                <a:gridCol w="54610"/>
                <a:gridCol w="142240"/>
              </a:tblGrid>
              <a:tr h="119380">
                <a:tc>
                  <a:txBody>
                    <a:bodyPr/>
                    <a:lstStyle/>
                    <a:p>
                      <a:pPr>
                        <a:lnSpc>
                          <a:spcPct val="100000"/>
                        </a:lnSpc>
                      </a:pPr>
                      <a:endParaRPr sz="6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c>
                  <a:txBody>
                    <a:bodyPr/>
                    <a:lstStyle/>
                    <a:p>
                      <a:pPr>
                        <a:lnSpc>
                          <a:spcPct val="100000"/>
                        </a:lnSpc>
                      </a:pPr>
                      <a:endParaRPr sz="600">
                        <a:latin typeface="Times New Roman"/>
                        <a:cs typeface="Times New Roman"/>
                      </a:endParaRPr>
                    </a:p>
                  </a:txBody>
                  <a:tcPr marL="0" marR="0" marT="0" marB="0">
                    <a:lnT w="3175">
                      <a:solidFill>
                        <a:srgbClr val="58134A"/>
                      </a:solidFill>
                      <a:prstDash val="solid"/>
                    </a:lnT>
                    <a:lnB w="3175">
                      <a:solidFill>
                        <a:srgbClr val="58134A"/>
                      </a:solidFill>
                      <a:prstDash val="solid"/>
                    </a:lnB>
                  </a:tcPr>
                </a:tc>
              </a:tr>
              <a:tr h="139700">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R w="3175">
                      <a:solidFill>
                        <a:srgbClr val="58134A"/>
                      </a:solidFill>
                      <a:prstDash val="solid"/>
                    </a:lnR>
                    <a:lnT w="3175">
                      <a:solidFill>
                        <a:srgbClr val="58134A"/>
                      </a:solidFill>
                      <a:prstDash val="solid"/>
                    </a:lnT>
                    <a:lnB w="3175">
                      <a:solidFill>
                        <a:srgbClr val="58134A"/>
                      </a:solidFill>
                      <a:prstDash val="solid"/>
                    </a:lnB>
                  </a:tcPr>
                </a:tc>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r>
            </a:tbl>
          </a:graphicData>
        </a:graphic>
      </p:graphicFrame>
      <p:graphicFrame>
        <p:nvGraphicFramePr>
          <p:cNvPr id="13" name="object 13"/>
          <p:cNvGraphicFramePr>
            <a:graphicFrameLocks noGrp="1"/>
          </p:cNvGraphicFramePr>
          <p:nvPr/>
        </p:nvGraphicFramePr>
        <p:xfrm>
          <a:off x="4295521" y="544068"/>
          <a:ext cx="196850" cy="259080"/>
        </p:xfrm>
        <a:graphic>
          <a:graphicData uri="http://schemas.openxmlformats.org/drawingml/2006/table">
            <a:tbl>
              <a:tblPr firstRow="1" bandRow="1">
                <a:tableStyleId>{2D5ABB26-0587-4C30-8999-92F81FD0307C}</a:tableStyleId>
              </a:tblPr>
              <a:tblGrid>
                <a:gridCol w="54610"/>
                <a:gridCol w="142240"/>
              </a:tblGrid>
              <a:tr h="119380">
                <a:tc>
                  <a:txBody>
                    <a:bodyPr/>
                    <a:lstStyle/>
                    <a:p>
                      <a:pPr>
                        <a:lnSpc>
                          <a:spcPct val="100000"/>
                        </a:lnSpc>
                      </a:pPr>
                      <a:endParaRPr sz="6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c>
                  <a:txBody>
                    <a:bodyPr/>
                    <a:lstStyle/>
                    <a:p>
                      <a:pPr>
                        <a:lnSpc>
                          <a:spcPct val="100000"/>
                        </a:lnSpc>
                      </a:pPr>
                      <a:endParaRPr sz="600">
                        <a:latin typeface="Times New Roman"/>
                        <a:cs typeface="Times New Roman"/>
                      </a:endParaRPr>
                    </a:p>
                  </a:txBody>
                  <a:tcPr marL="0" marR="0" marT="0" marB="0">
                    <a:lnT w="3175">
                      <a:solidFill>
                        <a:srgbClr val="58134A"/>
                      </a:solidFill>
                      <a:prstDash val="solid"/>
                    </a:lnT>
                    <a:lnB w="3175">
                      <a:solidFill>
                        <a:srgbClr val="58134A"/>
                      </a:solidFill>
                      <a:prstDash val="solid"/>
                    </a:lnB>
                  </a:tcPr>
                </a:tc>
              </a:tr>
              <a:tr h="139700">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R w="3175">
                      <a:solidFill>
                        <a:srgbClr val="58134A"/>
                      </a:solidFill>
                      <a:prstDash val="solid"/>
                    </a:lnR>
                    <a:lnT w="3175">
                      <a:solidFill>
                        <a:srgbClr val="58134A"/>
                      </a:solidFill>
                      <a:prstDash val="solid"/>
                    </a:lnT>
                    <a:lnB w="3175">
                      <a:solidFill>
                        <a:srgbClr val="58134A"/>
                      </a:solidFill>
                      <a:prstDash val="solid"/>
                    </a:lnB>
                  </a:tcPr>
                </a:tc>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r>
            </a:tbl>
          </a:graphicData>
        </a:graphic>
      </p:graphicFrame>
      <p:sp>
        <p:nvSpPr>
          <p:cNvPr id="14" name="object 14"/>
          <p:cNvSpPr/>
          <p:nvPr/>
        </p:nvSpPr>
        <p:spPr>
          <a:xfrm>
            <a:off x="3744721" y="544956"/>
            <a:ext cx="224790" cy="313055"/>
          </a:xfrm>
          <a:custGeom>
            <a:avLst/>
            <a:gdLst/>
            <a:ahLst/>
            <a:cxnLst/>
            <a:rect l="l" t="t" r="r" b="b"/>
            <a:pathLst>
              <a:path w="224789" h="313055">
                <a:moveTo>
                  <a:pt x="0" y="0"/>
                </a:moveTo>
                <a:lnTo>
                  <a:pt x="26288" y="0"/>
                </a:lnTo>
                <a:lnTo>
                  <a:pt x="171957" y="186181"/>
                </a:lnTo>
                <a:lnTo>
                  <a:pt x="171957" y="0"/>
                </a:lnTo>
                <a:lnTo>
                  <a:pt x="224662" y="0"/>
                </a:lnTo>
                <a:lnTo>
                  <a:pt x="224662" y="312673"/>
                </a:lnTo>
                <a:lnTo>
                  <a:pt x="202311" y="312673"/>
                </a:lnTo>
                <a:lnTo>
                  <a:pt x="52577" y="117475"/>
                </a:lnTo>
                <a:lnTo>
                  <a:pt x="52577" y="308737"/>
                </a:lnTo>
                <a:lnTo>
                  <a:pt x="0" y="308737"/>
                </a:lnTo>
                <a:lnTo>
                  <a:pt x="0" y="0"/>
                </a:lnTo>
                <a:close/>
              </a:path>
            </a:pathLst>
          </a:custGeom>
          <a:ln w="3175">
            <a:solidFill>
              <a:srgbClr val="58134A"/>
            </a:solidFill>
          </a:ln>
        </p:spPr>
        <p:txBody>
          <a:bodyPr wrap="square" lIns="0" tIns="0" rIns="0" bIns="0" rtlCol="0"/>
          <a:lstStyle/>
          <a:p>
            <a:endParaRPr/>
          </a:p>
        </p:txBody>
      </p:sp>
      <p:graphicFrame>
        <p:nvGraphicFramePr>
          <p:cNvPr id="15" name="object 15"/>
          <p:cNvGraphicFramePr>
            <a:graphicFrameLocks noGrp="1"/>
          </p:cNvGraphicFramePr>
          <p:nvPr/>
        </p:nvGraphicFramePr>
        <p:xfrm>
          <a:off x="3498469" y="544068"/>
          <a:ext cx="196850" cy="259080"/>
        </p:xfrm>
        <a:graphic>
          <a:graphicData uri="http://schemas.openxmlformats.org/drawingml/2006/table">
            <a:tbl>
              <a:tblPr firstRow="1" bandRow="1">
                <a:tableStyleId>{2D5ABB26-0587-4C30-8999-92F81FD0307C}</a:tableStyleId>
              </a:tblPr>
              <a:tblGrid>
                <a:gridCol w="54610"/>
                <a:gridCol w="142240"/>
              </a:tblGrid>
              <a:tr h="119380">
                <a:tc>
                  <a:txBody>
                    <a:bodyPr/>
                    <a:lstStyle/>
                    <a:p>
                      <a:pPr>
                        <a:lnSpc>
                          <a:spcPct val="100000"/>
                        </a:lnSpc>
                      </a:pPr>
                      <a:endParaRPr sz="6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c>
                  <a:txBody>
                    <a:bodyPr/>
                    <a:lstStyle/>
                    <a:p>
                      <a:pPr>
                        <a:lnSpc>
                          <a:spcPct val="100000"/>
                        </a:lnSpc>
                      </a:pPr>
                      <a:endParaRPr sz="600">
                        <a:latin typeface="Times New Roman"/>
                        <a:cs typeface="Times New Roman"/>
                      </a:endParaRPr>
                    </a:p>
                  </a:txBody>
                  <a:tcPr marL="0" marR="0" marT="0" marB="0">
                    <a:lnT w="3175">
                      <a:solidFill>
                        <a:srgbClr val="58134A"/>
                      </a:solidFill>
                      <a:prstDash val="solid"/>
                    </a:lnT>
                    <a:lnB w="3175">
                      <a:solidFill>
                        <a:srgbClr val="58134A"/>
                      </a:solidFill>
                      <a:prstDash val="solid"/>
                    </a:lnB>
                  </a:tcPr>
                </a:tc>
              </a:tr>
              <a:tr h="139700">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R w="3175">
                      <a:solidFill>
                        <a:srgbClr val="58134A"/>
                      </a:solidFill>
                      <a:prstDash val="solid"/>
                    </a:lnR>
                    <a:lnT w="3175">
                      <a:solidFill>
                        <a:srgbClr val="58134A"/>
                      </a:solidFill>
                      <a:prstDash val="solid"/>
                    </a:lnT>
                    <a:lnB w="3175">
                      <a:solidFill>
                        <a:srgbClr val="58134A"/>
                      </a:solidFill>
                      <a:prstDash val="solid"/>
                    </a:lnB>
                  </a:tcPr>
                </a:tc>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r>
            </a:tbl>
          </a:graphicData>
        </a:graphic>
      </p:graphicFrame>
      <p:sp>
        <p:nvSpPr>
          <p:cNvPr id="16" name="object 16"/>
          <p:cNvSpPr/>
          <p:nvPr/>
        </p:nvSpPr>
        <p:spPr>
          <a:xfrm>
            <a:off x="3379978" y="544956"/>
            <a:ext cx="55244" cy="308610"/>
          </a:xfrm>
          <a:custGeom>
            <a:avLst/>
            <a:gdLst/>
            <a:ahLst/>
            <a:cxnLst/>
            <a:rect l="l" t="t" r="r" b="b"/>
            <a:pathLst>
              <a:path w="55245" h="308609">
                <a:moveTo>
                  <a:pt x="0" y="0"/>
                </a:moveTo>
                <a:lnTo>
                  <a:pt x="54737" y="0"/>
                </a:lnTo>
                <a:lnTo>
                  <a:pt x="54737" y="308482"/>
                </a:lnTo>
                <a:lnTo>
                  <a:pt x="0" y="308482"/>
                </a:lnTo>
                <a:lnTo>
                  <a:pt x="0" y="0"/>
                </a:lnTo>
                <a:close/>
              </a:path>
            </a:pathLst>
          </a:custGeom>
          <a:ln w="3175">
            <a:solidFill>
              <a:srgbClr val="58134A"/>
            </a:solidFill>
          </a:ln>
        </p:spPr>
        <p:txBody>
          <a:bodyPr wrap="square" lIns="0" tIns="0" rIns="0" bIns="0" rtlCol="0"/>
          <a:lstStyle/>
          <a:p>
            <a:endParaRPr/>
          </a:p>
        </p:txBody>
      </p:sp>
      <p:graphicFrame>
        <p:nvGraphicFramePr>
          <p:cNvPr id="17" name="object 17"/>
          <p:cNvGraphicFramePr>
            <a:graphicFrameLocks noGrp="1"/>
          </p:cNvGraphicFramePr>
          <p:nvPr/>
        </p:nvGraphicFramePr>
        <p:xfrm>
          <a:off x="2869057" y="544068"/>
          <a:ext cx="196850" cy="259080"/>
        </p:xfrm>
        <a:graphic>
          <a:graphicData uri="http://schemas.openxmlformats.org/drawingml/2006/table">
            <a:tbl>
              <a:tblPr firstRow="1" bandRow="1">
                <a:tableStyleId>{2D5ABB26-0587-4C30-8999-92F81FD0307C}</a:tableStyleId>
              </a:tblPr>
              <a:tblGrid>
                <a:gridCol w="54610"/>
                <a:gridCol w="142240"/>
              </a:tblGrid>
              <a:tr h="119380">
                <a:tc>
                  <a:txBody>
                    <a:bodyPr/>
                    <a:lstStyle/>
                    <a:p>
                      <a:pPr>
                        <a:lnSpc>
                          <a:spcPct val="100000"/>
                        </a:lnSpc>
                      </a:pPr>
                      <a:endParaRPr sz="6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c>
                  <a:txBody>
                    <a:bodyPr/>
                    <a:lstStyle/>
                    <a:p>
                      <a:pPr>
                        <a:lnSpc>
                          <a:spcPct val="100000"/>
                        </a:lnSpc>
                      </a:pPr>
                      <a:endParaRPr sz="600">
                        <a:latin typeface="Times New Roman"/>
                        <a:cs typeface="Times New Roman"/>
                      </a:endParaRPr>
                    </a:p>
                  </a:txBody>
                  <a:tcPr marL="0" marR="0" marT="0" marB="0">
                    <a:lnT w="3175">
                      <a:solidFill>
                        <a:srgbClr val="58134A"/>
                      </a:solidFill>
                      <a:prstDash val="solid"/>
                    </a:lnT>
                    <a:lnB w="3175">
                      <a:solidFill>
                        <a:srgbClr val="58134A"/>
                      </a:solidFill>
                      <a:prstDash val="solid"/>
                    </a:lnB>
                  </a:tcPr>
                </a:tc>
              </a:tr>
              <a:tr h="139700">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R w="3175">
                      <a:solidFill>
                        <a:srgbClr val="58134A"/>
                      </a:solidFill>
                      <a:prstDash val="solid"/>
                    </a:lnR>
                    <a:lnT w="3175">
                      <a:solidFill>
                        <a:srgbClr val="58134A"/>
                      </a:solidFill>
                      <a:prstDash val="solid"/>
                    </a:lnT>
                    <a:lnB w="3175">
                      <a:solidFill>
                        <a:srgbClr val="58134A"/>
                      </a:solidFill>
                      <a:prstDash val="solid"/>
                    </a:lnB>
                  </a:tcPr>
                </a:tc>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r>
            </a:tbl>
          </a:graphicData>
        </a:graphic>
      </p:graphicFrame>
      <p:graphicFrame>
        <p:nvGraphicFramePr>
          <p:cNvPr id="18" name="object 18"/>
          <p:cNvGraphicFramePr>
            <a:graphicFrameLocks noGrp="1"/>
          </p:cNvGraphicFramePr>
          <p:nvPr/>
        </p:nvGraphicFramePr>
        <p:xfrm>
          <a:off x="2133600" y="544068"/>
          <a:ext cx="174879" cy="259080"/>
        </p:xfrm>
        <a:graphic>
          <a:graphicData uri="http://schemas.openxmlformats.org/drawingml/2006/table">
            <a:tbl>
              <a:tblPr firstRow="1" bandRow="1">
                <a:tableStyleId>{2D5ABB26-0587-4C30-8999-92F81FD0307C}</a:tableStyleId>
              </a:tblPr>
              <a:tblGrid>
                <a:gridCol w="32639"/>
                <a:gridCol w="142240"/>
              </a:tblGrid>
              <a:tr h="119380">
                <a:tc>
                  <a:txBody>
                    <a:bodyPr/>
                    <a:lstStyle/>
                    <a:p>
                      <a:pPr>
                        <a:lnSpc>
                          <a:spcPct val="100000"/>
                        </a:lnSpc>
                      </a:pPr>
                      <a:endParaRPr sz="6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c>
                  <a:txBody>
                    <a:bodyPr/>
                    <a:lstStyle/>
                    <a:p>
                      <a:pPr>
                        <a:lnSpc>
                          <a:spcPct val="100000"/>
                        </a:lnSpc>
                      </a:pPr>
                      <a:endParaRPr sz="600">
                        <a:latin typeface="Times New Roman"/>
                        <a:cs typeface="Times New Roman"/>
                      </a:endParaRPr>
                    </a:p>
                  </a:txBody>
                  <a:tcPr marL="0" marR="0" marT="0" marB="0">
                    <a:lnT w="3175">
                      <a:solidFill>
                        <a:srgbClr val="58134A"/>
                      </a:solidFill>
                      <a:prstDash val="solid"/>
                    </a:lnT>
                    <a:lnB w="3175">
                      <a:solidFill>
                        <a:srgbClr val="58134A"/>
                      </a:solidFill>
                      <a:prstDash val="solid"/>
                    </a:lnB>
                  </a:tcPr>
                </a:tc>
              </a:tr>
              <a:tr h="139700">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R w="3175">
                      <a:solidFill>
                        <a:srgbClr val="58134A"/>
                      </a:solidFill>
                      <a:prstDash val="solid"/>
                    </a:lnR>
                    <a:lnT w="3175">
                      <a:solidFill>
                        <a:srgbClr val="58134A"/>
                      </a:solidFill>
                      <a:prstDash val="solid"/>
                    </a:lnT>
                    <a:lnB w="3175">
                      <a:solidFill>
                        <a:srgbClr val="58134A"/>
                      </a:solidFill>
                      <a:prstDash val="solid"/>
                    </a:lnB>
                  </a:tcPr>
                </a:tc>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r>
            </a:tbl>
          </a:graphicData>
        </a:graphic>
      </p:graphicFrame>
      <p:sp>
        <p:nvSpPr>
          <p:cNvPr id="19" name="object 19"/>
          <p:cNvSpPr/>
          <p:nvPr/>
        </p:nvSpPr>
        <p:spPr>
          <a:xfrm>
            <a:off x="4924171" y="544702"/>
            <a:ext cx="257175" cy="309245"/>
          </a:xfrm>
          <a:custGeom>
            <a:avLst/>
            <a:gdLst/>
            <a:ahLst/>
            <a:cxnLst/>
            <a:rect l="l" t="t" r="r" b="b"/>
            <a:pathLst>
              <a:path w="257175" h="309244">
                <a:moveTo>
                  <a:pt x="7365" y="0"/>
                </a:moveTo>
                <a:lnTo>
                  <a:pt x="63373" y="254"/>
                </a:lnTo>
                <a:lnTo>
                  <a:pt x="125983" y="104521"/>
                </a:lnTo>
                <a:lnTo>
                  <a:pt x="194817" y="254"/>
                </a:lnTo>
                <a:lnTo>
                  <a:pt x="252094" y="254"/>
                </a:lnTo>
                <a:lnTo>
                  <a:pt x="154431" y="149733"/>
                </a:lnTo>
                <a:lnTo>
                  <a:pt x="256920" y="308737"/>
                </a:lnTo>
                <a:lnTo>
                  <a:pt x="197357" y="308737"/>
                </a:lnTo>
                <a:lnTo>
                  <a:pt x="124459" y="197738"/>
                </a:lnTo>
                <a:lnTo>
                  <a:pt x="57150" y="308737"/>
                </a:lnTo>
                <a:lnTo>
                  <a:pt x="0" y="308737"/>
                </a:lnTo>
                <a:lnTo>
                  <a:pt x="92455" y="148844"/>
                </a:lnTo>
                <a:lnTo>
                  <a:pt x="7365"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2327275" y="544702"/>
            <a:ext cx="257175" cy="309245"/>
          </a:xfrm>
          <a:custGeom>
            <a:avLst/>
            <a:gdLst/>
            <a:ahLst/>
            <a:cxnLst/>
            <a:rect l="l" t="t" r="r" b="b"/>
            <a:pathLst>
              <a:path w="257175" h="309244">
                <a:moveTo>
                  <a:pt x="7366" y="0"/>
                </a:moveTo>
                <a:lnTo>
                  <a:pt x="63373" y="254"/>
                </a:lnTo>
                <a:lnTo>
                  <a:pt x="125983" y="104521"/>
                </a:lnTo>
                <a:lnTo>
                  <a:pt x="194818" y="254"/>
                </a:lnTo>
                <a:lnTo>
                  <a:pt x="252094" y="254"/>
                </a:lnTo>
                <a:lnTo>
                  <a:pt x="154431" y="149733"/>
                </a:lnTo>
                <a:lnTo>
                  <a:pt x="256920" y="308737"/>
                </a:lnTo>
                <a:lnTo>
                  <a:pt x="197357" y="308737"/>
                </a:lnTo>
                <a:lnTo>
                  <a:pt x="124460" y="197738"/>
                </a:lnTo>
                <a:lnTo>
                  <a:pt x="57150" y="308737"/>
                </a:lnTo>
                <a:lnTo>
                  <a:pt x="0" y="308737"/>
                </a:lnTo>
                <a:lnTo>
                  <a:pt x="92456" y="148844"/>
                </a:lnTo>
                <a:lnTo>
                  <a:pt x="7366"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4513579" y="543687"/>
            <a:ext cx="163830" cy="309880"/>
          </a:xfrm>
          <a:custGeom>
            <a:avLst/>
            <a:gdLst/>
            <a:ahLst/>
            <a:cxnLst/>
            <a:rect l="l" t="t" r="r" b="b"/>
            <a:pathLst>
              <a:path w="163829" h="309880">
                <a:moveTo>
                  <a:pt x="116459" y="0"/>
                </a:moveTo>
                <a:lnTo>
                  <a:pt x="163322" y="0"/>
                </a:lnTo>
                <a:lnTo>
                  <a:pt x="47371" y="309752"/>
                </a:lnTo>
                <a:lnTo>
                  <a:pt x="0" y="309752"/>
                </a:lnTo>
                <a:lnTo>
                  <a:pt x="116459"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5213858" y="542798"/>
            <a:ext cx="205104" cy="311150"/>
          </a:xfrm>
          <a:custGeom>
            <a:avLst/>
            <a:gdLst/>
            <a:ahLst/>
            <a:cxnLst/>
            <a:rect l="l" t="t" r="r" b="b"/>
            <a:pathLst>
              <a:path w="205104" h="311150">
                <a:moveTo>
                  <a:pt x="64007" y="0"/>
                </a:moveTo>
                <a:lnTo>
                  <a:pt x="127222" y="5619"/>
                </a:lnTo>
                <a:lnTo>
                  <a:pt x="170814" y="22478"/>
                </a:lnTo>
                <a:lnTo>
                  <a:pt x="196246" y="51133"/>
                </a:lnTo>
                <a:lnTo>
                  <a:pt x="204724" y="92455"/>
                </a:lnTo>
                <a:lnTo>
                  <a:pt x="196893" y="138888"/>
                </a:lnTo>
                <a:lnTo>
                  <a:pt x="173418" y="172069"/>
                </a:lnTo>
                <a:lnTo>
                  <a:pt x="134322" y="191986"/>
                </a:lnTo>
                <a:lnTo>
                  <a:pt x="79628" y="198627"/>
                </a:lnTo>
                <a:lnTo>
                  <a:pt x="73405" y="198627"/>
                </a:lnTo>
                <a:lnTo>
                  <a:pt x="65150" y="198119"/>
                </a:lnTo>
                <a:lnTo>
                  <a:pt x="54737" y="197103"/>
                </a:lnTo>
                <a:lnTo>
                  <a:pt x="54737" y="310641"/>
                </a:lnTo>
                <a:lnTo>
                  <a:pt x="0" y="310641"/>
                </a:lnTo>
                <a:lnTo>
                  <a:pt x="0" y="2286"/>
                </a:lnTo>
                <a:lnTo>
                  <a:pt x="24503" y="1285"/>
                </a:lnTo>
                <a:lnTo>
                  <a:pt x="43338" y="571"/>
                </a:lnTo>
                <a:lnTo>
                  <a:pt x="56507" y="142"/>
                </a:lnTo>
                <a:lnTo>
                  <a:pt x="64007"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2616961" y="542798"/>
            <a:ext cx="205104" cy="311150"/>
          </a:xfrm>
          <a:custGeom>
            <a:avLst/>
            <a:gdLst/>
            <a:ahLst/>
            <a:cxnLst/>
            <a:rect l="l" t="t" r="r" b="b"/>
            <a:pathLst>
              <a:path w="205105" h="311150">
                <a:moveTo>
                  <a:pt x="64007" y="0"/>
                </a:moveTo>
                <a:lnTo>
                  <a:pt x="127222" y="5619"/>
                </a:lnTo>
                <a:lnTo>
                  <a:pt x="170814" y="22478"/>
                </a:lnTo>
                <a:lnTo>
                  <a:pt x="196246" y="51133"/>
                </a:lnTo>
                <a:lnTo>
                  <a:pt x="204724" y="92455"/>
                </a:lnTo>
                <a:lnTo>
                  <a:pt x="196893" y="138888"/>
                </a:lnTo>
                <a:lnTo>
                  <a:pt x="173418" y="172069"/>
                </a:lnTo>
                <a:lnTo>
                  <a:pt x="134322" y="191986"/>
                </a:lnTo>
                <a:lnTo>
                  <a:pt x="79629" y="198627"/>
                </a:lnTo>
                <a:lnTo>
                  <a:pt x="73406" y="198627"/>
                </a:lnTo>
                <a:lnTo>
                  <a:pt x="65150" y="198119"/>
                </a:lnTo>
                <a:lnTo>
                  <a:pt x="54737" y="197103"/>
                </a:lnTo>
                <a:lnTo>
                  <a:pt x="54737" y="310641"/>
                </a:lnTo>
                <a:lnTo>
                  <a:pt x="0" y="310641"/>
                </a:lnTo>
                <a:lnTo>
                  <a:pt x="0" y="2286"/>
                </a:lnTo>
                <a:lnTo>
                  <a:pt x="24503" y="1285"/>
                </a:lnTo>
                <a:lnTo>
                  <a:pt x="43338" y="571"/>
                </a:lnTo>
                <a:lnTo>
                  <a:pt x="56507" y="142"/>
                </a:lnTo>
                <a:lnTo>
                  <a:pt x="64007"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5712205" y="541781"/>
            <a:ext cx="237490" cy="311785"/>
          </a:xfrm>
          <a:custGeom>
            <a:avLst/>
            <a:gdLst/>
            <a:ahLst/>
            <a:cxnLst/>
            <a:rect l="l" t="t" r="r" b="b"/>
            <a:pathLst>
              <a:path w="237489" h="311784">
                <a:moveTo>
                  <a:pt x="85471" y="0"/>
                </a:moveTo>
                <a:lnTo>
                  <a:pt x="136884" y="5689"/>
                </a:lnTo>
                <a:lnTo>
                  <a:pt x="173593" y="22748"/>
                </a:lnTo>
                <a:lnTo>
                  <a:pt x="195609" y="51167"/>
                </a:lnTo>
                <a:lnTo>
                  <a:pt x="202946" y="90931"/>
                </a:lnTo>
                <a:lnTo>
                  <a:pt x="201943" y="104338"/>
                </a:lnTo>
                <a:lnTo>
                  <a:pt x="186817" y="140842"/>
                </a:lnTo>
                <a:lnTo>
                  <a:pt x="157688" y="167221"/>
                </a:lnTo>
                <a:lnTo>
                  <a:pt x="145923" y="172719"/>
                </a:lnTo>
                <a:lnTo>
                  <a:pt x="237109" y="311657"/>
                </a:lnTo>
                <a:lnTo>
                  <a:pt x="173863" y="311657"/>
                </a:lnTo>
                <a:lnTo>
                  <a:pt x="91567" y="184276"/>
                </a:lnTo>
                <a:lnTo>
                  <a:pt x="84754" y="184110"/>
                </a:lnTo>
                <a:lnTo>
                  <a:pt x="76692" y="183800"/>
                </a:lnTo>
                <a:lnTo>
                  <a:pt x="67367" y="183348"/>
                </a:lnTo>
                <a:lnTo>
                  <a:pt x="56769" y="182752"/>
                </a:lnTo>
                <a:lnTo>
                  <a:pt x="56769" y="311657"/>
                </a:lnTo>
                <a:lnTo>
                  <a:pt x="0" y="311657"/>
                </a:lnTo>
                <a:lnTo>
                  <a:pt x="0" y="3175"/>
                </a:lnTo>
                <a:lnTo>
                  <a:pt x="3931" y="3077"/>
                </a:lnTo>
                <a:lnTo>
                  <a:pt x="11160" y="2778"/>
                </a:lnTo>
                <a:lnTo>
                  <a:pt x="21699" y="2264"/>
                </a:lnTo>
                <a:lnTo>
                  <a:pt x="35560" y="1523"/>
                </a:lnTo>
                <a:lnTo>
                  <a:pt x="50252" y="857"/>
                </a:lnTo>
                <a:lnTo>
                  <a:pt x="63468" y="380"/>
                </a:lnTo>
                <a:lnTo>
                  <a:pt x="75207" y="95"/>
                </a:lnTo>
                <a:lnTo>
                  <a:pt x="85471"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3115310" y="541781"/>
            <a:ext cx="237490" cy="311785"/>
          </a:xfrm>
          <a:custGeom>
            <a:avLst/>
            <a:gdLst/>
            <a:ahLst/>
            <a:cxnLst/>
            <a:rect l="l" t="t" r="r" b="b"/>
            <a:pathLst>
              <a:path w="237489" h="311784">
                <a:moveTo>
                  <a:pt x="85470" y="0"/>
                </a:moveTo>
                <a:lnTo>
                  <a:pt x="136884" y="5689"/>
                </a:lnTo>
                <a:lnTo>
                  <a:pt x="173593" y="22748"/>
                </a:lnTo>
                <a:lnTo>
                  <a:pt x="195609" y="51167"/>
                </a:lnTo>
                <a:lnTo>
                  <a:pt x="202945" y="90931"/>
                </a:lnTo>
                <a:lnTo>
                  <a:pt x="201943" y="104338"/>
                </a:lnTo>
                <a:lnTo>
                  <a:pt x="186816" y="140842"/>
                </a:lnTo>
                <a:lnTo>
                  <a:pt x="157688" y="167221"/>
                </a:lnTo>
                <a:lnTo>
                  <a:pt x="145923" y="172719"/>
                </a:lnTo>
                <a:lnTo>
                  <a:pt x="237109" y="311657"/>
                </a:lnTo>
                <a:lnTo>
                  <a:pt x="173862" y="311657"/>
                </a:lnTo>
                <a:lnTo>
                  <a:pt x="91566" y="184276"/>
                </a:lnTo>
                <a:lnTo>
                  <a:pt x="84754" y="184110"/>
                </a:lnTo>
                <a:lnTo>
                  <a:pt x="76692" y="183800"/>
                </a:lnTo>
                <a:lnTo>
                  <a:pt x="67367" y="183348"/>
                </a:lnTo>
                <a:lnTo>
                  <a:pt x="56768" y="182752"/>
                </a:lnTo>
                <a:lnTo>
                  <a:pt x="56768" y="311657"/>
                </a:lnTo>
                <a:lnTo>
                  <a:pt x="0" y="311657"/>
                </a:lnTo>
                <a:lnTo>
                  <a:pt x="0" y="3175"/>
                </a:lnTo>
                <a:lnTo>
                  <a:pt x="3931" y="3077"/>
                </a:lnTo>
                <a:lnTo>
                  <a:pt x="11160" y="2778"/>
                </a:lnTo>
                <a:lnTo>
                  <a:pt x="21699" y="2264"/>
                </a:lnTo>
                <a:lnTo>
                  <a:pt x="35559" y="1523"/>
                </a:lnTo>
                <a:lnTo>
                  <a:pt x="50252" y="857"/>
                </a:lnTo>
                <a:lnTo>
                  <a:pt x="63468" y="380"/>
                </a:lnTo>
                <a:lnTo>
                  <a:pt x="75207" y="95"/>
                </a:lnTo>
                <a:lnTo>
                  <a:pt x="85470"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4018026" y="539623"/>
            <a:ext cx="234315" cy="319405"/>
          </a:xfrm>
          <a:custGeom>
            <a:avLst/>
            <a:gdLst/>
            <a:ahLst/>
            <a:cxnLst/>
            <a:rect l="l" t="t" r="r" b="b"/>
            <a:pathLst>
              <a:path w="234314" h="319405">
                <a:moveTo>
                  <a:pt x="141224" y="0"/>
                </a:moveTo>
                <a:lnTo>
                  <a:pt x="166465" y="1357"/>
                </a:lnTo>
                <a:lnTo>
                  <a:pt x="189039" y="5429"/>
                </a:lnTo>
                <a:lnTo>
                  <a:pt x="208946" y="12215"/>
                </a:lnTo>
                <a:lnTo>
                  <a:pt x="226187" y="21716"/>
                </a:lnTo>
                <a:lnTo>
                  <a:pt x="203581" y="67055"/>
                </a:lnTo>
                <a:lnTo>
                  <a:pt x="193034" y="58981"/>
                </a:lnTo>
                <a:lnTo>
                  <a:pt x="179689" y="53228"/>
                </a:lnTo>
                <a:lnTo>
                  <a:pt x="163558" y="49785"/>
                </a:lnTo>
                <a:lnTo>
                  <a:pt x="144652" y="48640"/>
                </a:lnTo>
                <a:lnTo>
                  <a:pt x="126269" y="50665"/>
                </a:lnTo>
                <a:lnTo>
                  <a:pt x="81407" y="81025"/>
                </a:lnTo>
                <a:lnTo>
                  <a:pt x="62944" y="117633"/>
                </a:lnTo>
                <a:lnTo>
                  <a:pt x="56769" y="162813"/>
                </a:lnTo>
                <a:lnTo>
                  <a:pt x="58197" y="186295"/>
                </a:lnTo>
                <a:lnTo>
                  <a:pt x="69627" y="225589"/>
                </a:lnTo>
                <a:lnTo>
                  <a:pt x="106299" y="263143"/>
                </a:lnTo>
                <a:lnTo>
                  <a:pt x="140588" y="270382"/>
                </a:lnTo>
                <a:lnTo>
                  <a:pt x="161212" y="268450"/>
                </a:lnTo>
                <a:lnTo>
                  <a:pt x="179466" y="262636"/>
                </a:lnTo>
                <a:lnTo>
                  <a:pt x="195363" y="252916"/>
                </a:lnTo>
                <a:lnTo>
                  <a:pt x="208914" y="239267"/>
                </a:lnTo>
                <a:lnTo>
                  <a:pt x="234314" y="283463"/>
                </a:lnTo>
                <a:lnTo>
                  <a:pt x="215620" y="299039"/>
                </a:lnTo>
                <a:lnTo>
                  <a:pt x="193055" y="310149"/>
                </a:lnTo>
                <a:lnTo>
                  <a:pt x="166610" y="316807"/>
                </a:lnTo>
                <a:lnTo>
                  <a:pt x="136271" y="319024"/>
                </a:lnTo>
                <a:lnTo>
                  <a:pt x="105697" y="316376"/>
                </a:lnTo>
                <a:lnTo>
                  <a:pt x="55457" y="295128"/>
                </a:lnTo>
                <a:lnTo>
                  <a:pt x="20145" y="253307"/>
                </a:lnTo>
                <a:lnTo>
                  <a:pt x="2238" y="195343"/>
                </a:lnTo>
                <a:lnTo>
                  <a:pt x="0" y="160527"/>
                </a:lnTo>
                <a:lnTo>
                  <a:pt x="2476" y="127718"/>
                </a:lnTo>
                <a:lnTo>
                  <a:pt x="22288" y="70481"/>
                </a:lnTo>
                <a:lnTo>
                  <a:pt x="60892" y="25931"/>
                </a:lnTo>
                <a:lnTo>
                  <a:pt x="111668" y="2881"/>
                </a:lnTo>
                <a:lnTo>
                  <a:pt x="141224" y="0"/>
                </a:lnTo>
                <a:close/>
              </a:path>
            </a:pathLst>
          </a:custGeom>
          <a:ln w="3175">
            <a:solidFill>
              <a:srgbClr val="58134A"/>
            </a:solidFill>
          </a:ln>
        </p:spPr>
        <p:txBody>
          <a:bodyPr wrap="square" lIns="0" tIns="0" rIns="0" bIns="0" rtlCol="0"/>
          <a:lstStyle/>
          <a:p>
            <a:endParaRPr/>
          </a:p>
        </p:txBody>
      </p:sp>
      <p:sp>
        <p:nvSpPr>
          <p:cNvPr id="27" name="object 27"/>
          <p:cNvSpPr/>
          <p:nvPr/>
        </p:nvSpPr>
        <p:spPr>
          <a:xfrm>
            <a:off x="2811017" y="1057783"/>
            <a:ext cx="1727454" cy="319024"/>
          </a:xfrm>
          <a:prstGeom prst="rect">
            <a:avLst/>
          </a:prstGeom>
          <a:blipFill>
            <a:blip r:embed="rId7" cstate="print"/>
            <a:stretch>
              <a:fillRect/>
            </a:stretch>
          </a:blipFill>
        </p:spPr>
        <p:txBody>
          <a:bodyPr wrap="square" lIns="0" tIns="0" rIns="0" bIns="0" rtlCol="0"/>
          <a:lstStyle/>
          <a:p>
            <a:endParaRPr/>
          </a:p>
        </p:txBody>
      </p:sp>
      <p:sp>
        <p:nvSpPr>
          <p:cNvPr id="28" name="object 28"/>
          <p:cNvSpPr/>
          <p:nvPr/>
        </p:nvSpPr>
        <p:spPr>
          <a:xfrm>
            <a:off x="3395217" y="1108583"/>
            <a:ext cx="91185" cy="89915"/>
          </a:xfrm>
          <a:prstGeom prst="rect">
            <a:avLst/>
          </a:prstGeom>
          <a:blipFill>
            <a:blip r:embed="rId6" cstate="print"/>
            <a:stretch>
              <a:fillRect/>
            </a:stretch>
          </a:blipFill>
        </p:spPr>
        <p:txBody>
          <a:bodyPr wrap="square" lIns="0" tIns="0" rIns="0" bIns="0" rtlCol="0"/>
          <a:lstStyle/>
          <a:p>
            <a:endParaRPr/>
          </a:p>
        </p:txBody>
      </p:sp>
      <p:sp>
        <p:nvSpPr>
          <p:cNvPr id="29" name="object 29"/>
          <p:cNvSpPr/>
          <p:nvPr/>
        </p:nvSpPr>
        <p:spPr>
          <a:xfrm>
            <a:off x="4070730" y="1063116"/>
            <a:ext cx="262890" cy="308610"/>
          </a:xfrm>
          <a:custGeom>
            <a:avLst/>
            <a:gdLst/>
            <a:ahLst/>
            <a:cxnLst/>
            <a:rect l="l" t="t" r="r" b="b"/>
            <a:pathLst>
              <a:path w="262889" h="308609">
                <a:moveTo>
                  <a:pt x="0" y="0"/>
                </a:moveTo>
                <a:lnTo>
                  <a:pt x="58166" y="0"/>
                </a:lnTo>
                <a:lnTo>
                  <a:pt x="131191" y="131572"/>
                </a:lnTo>
                <a:lnTo>
                  <a:pt x="204470" y="0"/>
                </a:lnTo>
                <a:lnTo>
                  <a:pt x="262382" y="0"/>
                </a:lnTo>
                <a:lnTo>
                  <a:pt x="158877" y="181863"/>
                </a:lnTo>
                <a:lnTo>
                  <a:pt x="158877" y="308483"/>
                </a:lnTo>
                <a:lnTo>
                  <a:pt x="104013" y="308483"/>
                </a:lnTo>
                <a:lnTo>
                  <a:pt x="104013" y="181863"/>
                </a:lnTo>
                <a:lnTo>
                  <a:pt x="0" y="0"/>
                </a:lnTo>
                <a:close/>
              </a:path>
            </a:pathLst>
          </a:custGeom>
          <a:ln w="3175">
            <a:solidFill>
              <a:srgbClr val="58134A"/>
            </a:solidFill>
          </a:ln>
        </p:spPr>
        <p:txBody>
          <a:bodyPr wrap="square" lIns="0" tIns="0" rIns="0" bIns="0" rtlCol="0"/>
          <a:lstStyle/>
          <a:p>
            <a:endParaRPr/>
          </a:p>
        </p:txBody>
      </p:sp>
      <p:graphicFrame>
        <p:nvGraphicFramePr>
          <p:cNvPr id="30" name="object 30"/>
          <p:cNvGraphicFramePr>
            <a:graphicFrameLocks noGrp="1"/>
          </p:cNvGraphicFramePr>
          <p:nvPr/>
        </p:nvGraphicFramePr>
        <p:xfrm>
          <a:off x="3855084" y="1062227"/>
          <a:ext cx="196850" cy="259080"/>
        </p:xfrm>
        <a:graphic>
          <a:graphicData uri="http://schemas.openxmlformats.org/drawingml/2006/table">
            <a:tbl>
              <a:tblPr firstRow="1" bandRow="1">
                <a:tableStyleId>{2D5ABB26-0587-4C30-8999-92F81FD0307C}</a:tableStyleId>
              </a:tblPr>
              <a:tblGrid>
                <a:gridCol w="54610"/>
                <a:gridCol w="142240"/>
              </a:tblGrid>
              <a:tr h="119380">
                <a:tc>
                  <a:txBody>
                    <a:bodyPr/>
                    <a:lstStyle/>
                    <a:p>
                      <a:pPr>
                        <a:lnSpc>
                          <a:spcPct val="100000"/>
                        </a:lnSpc>
                      </a:pPr>
                      <a:endParaRPr sz="6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c>
                  <a:txBody>
                    <a:bodyPr/>
                    <a:lstStyle/>
                    <a:p>
                      <a:pPr>
                        <a:lnSpc>
                          <a:spcPct val="100000"/>
                        </a:lnSpc>
                      </a:pPr>
                      <a:endParaRPr sz="600">
                        <a:latin typeface="Times New Roman"/>
                        <a:cs typeface="Times New Roman"/>
                      </a:endParaRPr>
                    </a:p>
                  </a:txBody>
                  <a:tcPr marL="0" marR="0" marT="0" marB="0">
                    <a:lnT w="3175">
                      <a:solidFill>
                        <a:srgbClr val="58134A"/>
                      </a:solidFill>
                      <a:prstDash val="solid"/>
                    </a:lnT>
                    <a:lnB w="3175">
                      <a:solidFill>
                        <a:srgbClr val="58134A"/>
                      </a:solidFill>
                      <a:prstDash val="solid"/>
                    </a:lnB>
                  </a:tcPr>
                </a:tc>
              </a:tr>
              <a:tr h="139700">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R w="3175">
                      <a:solidFill>
                        <a:srgbClr val="58134A"/>
                      </a:solidFill>
                      <a:prstDash val="solid"/>
                    </a:lnR>
                    <a:lnT w="3175">
                      <a:solidFill>
                        <a:srgbClr val="58134A"/>
                      </a:solidFill>
                      <a:prstDash val="solid"/>
                    </a:lnT>
                    <a:lnB w="3175">
                      <a:solidFill>
                        <a:srgbClr val="58134A"/>
                      </a:solidFill>
                      <a:prstDash val="solid"/>
                    </a:lnB>
                  </a:tcPr>
                </a:tc>
                <a:tc>
                  <a:txBody>
                    <a:bodyPr/>
                    <a:lstStyle/>
                    <a:p>
                      <a:pPr>
                        <a:lnSpc>
                          <a:spcPct val="100000"/>
                        </a:lnSpc>
                      </a:pPr>
                      <a:endParaRPr sz="700">
                        <a:latin typeface="Times New Roman"/>
                        <a:cs typeface="Times New Roman"/>
                      </a:endParaRPr>
                    </a:p>
                  </a:txBody>
                  <a:tcPr marL="0" marR="0" marT="0" marB="0">
                    <a:lnL w="3175">
                      <a:solidFill>
                        <a:srgbClr val="58134A"/>
                      </a:solidFill>
                      <a:prstDash val="solid"/>
                    </a:lnL>
                    <a:lnT w="3175">
                      <a:solidFill>
                        <a:srgbClr val="58134A"/>
                      </a:solidFill>
                      <a:prstDash val="solid"/>
                    </a:lnT>
                    <a:lnB w="3175">
                      <a:solidFill>
                        <a:srgbClr val="58134A"/>
                      </a:solidFill>
                      <a:prstDash val="solid"/>
                    </a:lnB>
                  </a:tcPr>
                </a:tc>
              </a:tr>
            </a:tbl>
          </a:graphicData>
        </a:graphic>
      </p:graphicFrame>
      <p:sp>
        <p:nvSpPr>
          <p:cNvPr id="31" name="object 31"/>
          <p:cNvSpPr/>
          <p:nvPr/>
        </p:nvSpPr>
        <p:spPr>
          <a:xfrm>
            <a:off x="3557142" y="1063116"/>
            <a:ext cx="266065" cy="313055"/>
          </a:xfrm>
          <a:custGeom>
            <a:avLst/>
            <a:gdLst/>
            <a:ahLst/>
            <a:cxnLst/>
            <a:rect l="l" t="t" r="r" b="b"/>
            <a:pathLst>
              <a:path w="266064" h="313055">
                <a:moveTo>
                  <a:pt x="0" y="0"/>
                </a:moveTo>
                <a:lnTo>
                  <a:pt x="60325" y="0"/>
                </a:lnTo>
                <a:lnTo>
                  <a:pt x="131699" y="208407"/>
                </a:lnTo>
                <a:lnTo>
                  <a:pt x="207010" y="0"/>
                </a:lnTo>
                <a:lnTo>
                  <a:pt x="266065" y="0"/>
                </a:lnTo>
                <a:lnTo>
                  <a:pt x="145542" y="312674"/>
                </a:lnTo>
                <a:lnTo>
                  <a:pt x="115443" y="312674"/>
                </a:lnTo>
                <a:lnTo>
                  <a:pt x="0" y="0"/>
                </a:lnTo>
                <a:close/>
              </a:path>
            </a:pathLst>
          </a:custGeom>
          <a:ln w="3175">
            <a:solidFill>
              <a:srgbClr val="58134A"/>
            </a:solidFill>
          </a:ln>
        </p:spPr>
        <p:txBody>
          <a:bodyPr wrap="square" lIns="0" tIns="0" rIns="0" bIns="0" rtlCol="0"/>
          <a:lstStyle/>
          <a:p>
            <a:endParaRPr/>
          </a:p>
        </p:txBody>
      </p:sp>
      <p:sp>
        <p:nvSpPr>
          <p:cNvPr id="32" name="object 32"/>
          <p:cNvSpPr/>
          <p:nvPr/>
        </p:nvSpPr>
        <p:spPr>
          <a:xfrm>
            <a:off x="3046729" y="1063116"/>
            <a:ext cx="229235" cy="313690"/>
          </a:xfrm>
          <a:custGeom>
            <a:avLst/>
            <a:gdLst/>
            <a:ahLst/>
            <a:cxnLst/>
            <a:rect l="l" t="t" r="r" b="b"/>
            <a:pathLst>
              <a:path w="229235" h="313690">
                <a:moveTo>
                  <a:pt x="0" y="0"/>
                </a:moveTo>
                <a:lnTo>
                  <a:pt x="54737" y="0"/>
                </a:lnTo>
                <a:lnTo>
                  <a:pt x="54737" y="209042"/>
                </a:lnTo>
                <a:lnTo>
                  <a:pt x="55687" y="220926"/>
                </a:lnTo>
                <a:lnTo>
                  <a:pt x="78164" y="256369"/>
                </a:lnTo>
                <a:lnTo>
                  <a:pt x="111632" y="265049"/>
                </a:lnTo>
                <a:lnTo>
                  <a:pt x="125606" y="264096"/>
                </a:lnTo>
                <a:lnTo>
                  <a:pt x="165048" y="241476"/>
                </a:lnTo>
                <a:lnTo>
                  <a:pt x="174370" y="208025"/>
                </a:lnTo>
                <a:lnTo>
                  <a:pt x="174370" y="0"/>
                </a:lnTo>
                <a:lnTo>
                  <a:pt x="229107" y="0"/>
                </a:lnTo>
                <a:lnTo>
                  <a:pt x="229107" y="212217"/>
                </a:lnTo>
                <a:lnTo>
                  <a:pt x="227109" y="234741"/>
                </a:lnTo>
                <a:lnTo>
                  <a:pt x="211159" y="272028"/>
                </a:lnTo>
                <a:lnTo>
                  <a:pt x="179915" y="298580"/>
                </a:lnTo>
                <a:lnTo>
                  <a:pt x="137330" y="312019"/>
                </a:lnTo>
                <a:lnTo>
                  <a:pt x="112013" y="313690"/>
                </a:lnTo>
                <a:lnTo>
                  <a:pt x="86679" y="312046"/>
                </a:lnTo>
                <a:lnTo>
                  <a:pt x="45202" y="298902"/>
                </a:lnTo>
                <a:lnTo>
                  <a:pt x="16341" y="272829"/>
                </a:lnTo>
                <a:lnTo>
                  <a:pt x="1811" y="235162"/>
                </a:lnTo>
                <a:lnTo>
                  <a:pt x="0" y="212090"/>
                </a:lnTo>
                <a:lnTo>
                  <a:pt x="0" y="0"/>
                </a:lnTo>
                <a:close/>
              </a:path>
            </a:pathLst>
          </a:custGeom>
          <a:ln w="3175">
            <a:solidFill>
              <a:srgbClr val="58134A"/>
            </a:solidFill>
          </a:ln>
        </p:spPr>
        <p:txBody>
          <a:bodyPr wrap="square" lIns="0" tIns="0" rIns="0" bIns="0" rtlCol="0"/>
          <a:lstStyle/>
          <a:p>
            <a:endParaRPr/>
          </a:p>
        </p:txBody>
      </p:sp>
      <p:sp>
        <p:nvSpPr>
          <p:cNvPr id="33" name="object 33"/>
          <p:cNvSpPr/>
          <p:nvPr/>
        </p:nvSpPr>
        <p:spPr>
          <a:xfrm>
            <a:off x="3339338" y="1059941"/>
            <a:ext cx="237490" cy="311785"/>
          </a:xfrm>
          <a:custGeom>
            <a:avLst/>
            <a:gdLst/>
            <a:ahLst/>
            <a:cxnLst/>
            <a:rect l="l" t="t" r="r" b="b"/>
            <a:pathLst>
              <a:path w="237489" h="311784">
                <a:moveTo>
                  <a:pt x="85471" y="0"/>
                </a:moveTo>
                <a:lnTo>
                  <a:pt x="136884" y="5689"/>
                </a:lnTo>
                <a:lnTo>
                  <a:pt x="173593" y="22748"/>
                </a:lnTo>
                <a:lnTo>
                  <a:pt x="195609" y="51167"/>
                </a:lnTo>
                <a:lnTo>
                  <a:pt x="202946" y="90932"/>
                </a:lnTo>
                <a:lnTo>
                  <a:pt x="201943" y="104338"/>
                </a:lnTo>
                <a:lnTo>
                  <a:pt x="186816" y="140843"/>
                </a:lnTo>
                <a:lnTo>
                  <a:pt x="157688" y="167221"/>
                </a:lnTo>
                <a:lnTo>
                  <a:pt x="145923" y="172720"/>
                </a:lnTo>
                <a:lnTo>
                  <a:pt x="237109" y="311658"/>
                </a:lnTo>
                <a:lnTo>
                  <a:pt x="173862" y="311658"/>
                </a:lnTo>
                <a:lnTo>
                  <a:pt x="91566" y="184277"/>
                </a:lnTo>
                <a:lnTo>
                  <a:pt x="84754" y="184110"/>
                </a:lnTo>
                <a:lnTo>
                  <a:pt x="76692" y="183800"/>
                </a:lnTo>
                <a:lnTo>
                  <a:pt x="67367" y="183348"/>
                </a:lnTo>
                <a:lnTo>
                  <a:pt x="56769" y="182753"/>
                </a:lnTo>
                <a:lnTo>
                  <a:pt x="56769" y="311658"/>
                </a:lnTo>
                <a:lnTo>
                  <a:pt x="0" y="311658"/>
                </a:lnTo>
                <a:lnTo>
                  <a:pt x="0" y="3175"/>
                </a:lnTo>
                <a:lnTo>
                  <a:pt x="3931" y="3077"/>
                </a:lnTo>
                <a:lnTo>
                  <a:pt x="11160" y="2778"/>
                </a:lnTo>
                <a:lnTo>
                  <a:pt x="21699" y="2264"/>
                </a:lnTo>
                <a:lnTo>
                  <a:pt x="35560" y="1524"/>
                </a:lnTo>
                <a:lnTo>
                  <a:pt x="50252" y="857"/>
                </a:lnTo>
                <a:lnTo>
                  <a:pt x="63468" y="380"/>
                </a:lnTo>
                <a:lnTo>
                  <a:pt x="75207" y="95"/>
                </a:lnTo>
                <a:lnTo>
                  <a:pt x="85471" y="0"/>
                </a:lnTo>
                <a:close/>
              </a:path>
            </a:pathLst>
          </a:custGeom>
          <a:ln w="3175">
            <a:solidFill>
              <a:srgbClr val="58134A"/>
            </a:solidFill>
          </a:ln>
        </p:spPr>
        <p:txBody>
          <a:bodyPr wrap="square" lIns="0" tIns="0" rIns="0" bIns="0" rtlCol="0"/>
          <a:lstStyle/>
          <a:p>
            <a:endParaRPr/>
          </a:p>
        </p:txBody>
      </p:sp>
      <p:sp>
        <p:nvSpPr>
          <p:cNvPr id="34" name="object 34"/>
          <p:cNvSpPr/>
          <p:nvPr/>
        </p:nvSpPr>
        <p:spPr>
          <a:xfrm>
            <a:off x="4351782" y="1057783"/>
            <a:ext cx="186690" cy="319405"/>
          </a:xfrm>
          <a:custGeom>
            <a:avLst/>
            <a:gdLst/>
            <a:ahLst/>
            <a:cxnLst/>
            <a:rect l="l" t="t" r="r" b="b"/>
            <a:pathLst>
              <a:path w="186689" h="319405">
                <a:moveTo>
                  <a:pt x="94106" y="0"/>
                </a:moveTo>
                <a:lnTo>
                  <a:pt x="119086" y="1260"/>
                </a:lnTo>
                <a:lnTo>
                  <a:pt x="140493" y="5032"/>
                </a:lnTo>
                <a:lnTo>
                  <a:pt x="158329" y="11304"/>
                </a:lnTo>
                <a:lnTo>
                  <a:pt x="172592" y="20065"/>
                </a:lnTo>
                <a:lnTo>
                  <a:pt x="155955" y="67182"/>
                </a:lnTo>
                <a:lnTo>
                  <a:pt x="141360" y="58181"/>
                </a:lnTo>
                <a:lnTo>
                  <a:pt x="126349" y="51752"/>
                </a:lnTo>
                <a:lnTo>
                  <a:pt x="110932" y="47894"/>
                </a:lnTo>
                <a:lnTo>
                  <a:pt x="95122" y="46608"/>
                </a:lnTo>
                <a:lnTo>
                  <a:pt x="86217" y="47230"/>
                </a:lnTo>
                <a:lnTo>
                  <a:pt x="56016" y="74930"/>
                </a:lnTo>
                <a:lnTo>
                  <a:pt x="55371" y="82550"/>
                </a:lnTo>
                <a:lnTo>
                  <a:pt x="59039" y="95986"/>
                </a:lnTo>
                <a:lnTo>
                  <a:pt x="70040" y="109648"/>
                </a:lnTo>
                <a:lnTo>
                  <a:pt x="88376" y="123572"/>
                </a:lnTo>
                <a:lnTo>
                  <a:pt x="114045" y="137794"/>
                </a:lnTo>
                <a:lnTo>
                  <a:pt x="128478" y="145194"/>
                </a:lnTo>
                <a:lnTo>
                  <a:pt x="140731" y="152320"/>
                </a:lnTo>
                <a:lnTo>
                  <a:pt x="170830" y="179419"/>
                </a:lnTo>
                <a:lnTo>
                  <a:pt x="186257" y="222954"/>
                </a:lnTo>
                <a:lnTo>
                  <a:pt x="186689" y="233171"/>
                </a:lnTo>
                <a:lnTo>
                  <a:pt x="184854" y="251102"/>
                </a:lnTo>
                <a:lnTo>
                  <a:pt x="157225" y="294893"/>
                </a:lnTo>
                <a:lnTo>
                  <a:pt x="122539" y="313007"/>
                </a:lnTo>
                <a:lnTo>
                  <a:pt x="77850" y="319024"/>
                </a:lnTo>
                <a:lnTo>
                  <a:pt x="56828" y="317640"/>
                </a:lnTo>
                <a:lnTo>
                  <a:pt x="36829" y="313483"/>
                </a:lnTo>
                <a:lnTo>
                  <a:pt x="17879" y="306540"/>
                </a:lnTo>
                <a:lnTo>
                  <a:pt x="0" y="296799"/>
                </a:lnTo>
                <a:lnTo>
                  <a:pt x="20192" y="247650"/>
                </a:lnTo>
                <a:lnTo>
                  <a:pt x="36333" y="257631"/>
                </a:lnTo>
                <a:lnTo>
                  <a:pt x="52355" y="264731"/>
                </a:lnTo>
                <a:lnTo>
                  <a:pt x="68234" y="268974"/>
                </a:lnTo>
                <a:lnTo>
                  <a:pt x="83946" y="270382"/>
                </a:lnTo>
                <a:lnTo>
                  <a:pt x="105042" y="268285"/>
                </a:lnTo>
                <a:lnTo>
                  <a:pt x="120126" y="261985"/>
                </a:lnTo>
                <a:lnTo>
                  <a:pt x="129184" y="251469"/>
                </a:lnTo>
                <a:lnTo>
                  <a:pt x="132206" y="236727"/>
                </a:lnTo>
                <a:lnTo>
                  <a:pt x="131492" y="228917"/>
                </a:lnTo>
                <a:lnTo>
                  <a:pt x="103457" y="191468"/>
                </a:lnTo>
                <a:lnTo>
                  <a:pt x="57701" y="166022"/>
                </a:lnTo>
                <a:lnTo>
                  <a:pt x="44291" y="158321"/>
                </a:lnTo>
                <a:lnTo>
                  <a:pt x="15271" y="132683"/>
                </a:lnTo>
                <a:lnTo>
                  <a:pt x="1041" y="92390"/>
                </a:lnTo>
                <a:lnTo>
                  <a:pt x="634" y="83057"/>
                </a:lnTo>
                <a:lnTo>
                  <a:pt x="2258" y="65912"/>
                </a:lnTo>
                <a:lnTo>
                  <a:pt x="26796" y="23621"/>
                </a:lnTo>
                <a:lnTo>
                  <a:pt x="74481" y="1476"/>
                </a:lnTo>
                <a:lnTo>
                  <a:pt x="94106" y="0"/>
                </a:lnTo>
                <a:close/>
              </a:path>
            </a:pathLst>
          </a:custGeom>
          <a:ln w="3175">
            <a:solidFill>
              <a:srgbClr val="58134A"/>
            </a:solidFill>
          </a:ln>
        </p:spPr>
        <p:txBody>
          <a:bodyPr wrap="square" lIns="0" tIns="0" rIns="0" bIns="0" rtlCol="0"/>
          <a:lstStyle/>
          <a:p>
            <a:endParaRPr/>
          </a:p>
        </p:txBody>
      </p:sp>
      <p:sp>
        <p:nvSpPr>
          <p:cNvPr id="35" name="object 35"/>
          <p:cNvSpPr/>
          <p:nvPr/>
        </p:nvSpPr>
        <p:spPr>
          <a:xfrm>
            <a:off x="2811017" y="1057783"/>
            <a:ext cx="186690" cy="319405"/>
          </a:xfrm>
          <a:custGeom>
            <a:avLst/>
            <a:gdLst/>
            <a:ahLst/>
            <a:cxnLst/>
            <a:rect l="l" t="t" r="r" b="b"/>
            <a:pathLst>
              <a:path w="186689" h="319405">
                <a:moveTo>
                  <a:pt x="94106" y="0"/>
                </a:moveTo>
                <a:lnTo>
                  <a:pt x="119086" y="1260"/>
                </a:lnTo>
                <a:lnTo>
                  <a:pt x="140493" y="5032"/>
                </a:lnTo>
                <a:lnTo>
                  <a:pt x="158329" y="11304"/>
                </a:lnTo>
                <a:lnTo>
                  <a:pt x="172593" y="20065"/>
                </a:lnTo>
                <a:lnTo>
                  <a:pt x="155956" y="67182"/>
                </a:lnTo>
                <a:lnTo>
                  <a:pt x="141360" y="58181"/>
                </a:lnTo>
                <a:lnTo>
                  <a:pt x="126349" y="51752"/>
                </a:lnTo>
                <a:lnTo>
                  <a:pt x="110932" y="47894"/>
                </a:lnTo>
                <a:lnTo>
                  <a:pt x="95123" y="46608"/>
                </a:lnTo>
                <a:lnTo>
                  <a:pt x="86217" y="47230"/>
                </a:lnTo>
                <a:lnTo>
                  <a:pt x="56016" y="74930"/>
                </a:lnTo>
                <a:lnTo>
                  <a:pt x="55371" y="82550"/>
                </a:lnTo>
                <a:lnTo>
                  <a:pt x="59039" y="95986"/>
                </a:lnTo>
                <a:lnTo>
                  <a:pt x="70040" y="109648"/>
                </a:lnTo>
                <a:lnTo>
                  <a:pt x="88376" y="123572"/>
                </a:lnTo>
                <a:lnTo>
                  <a:pt x="114045" y="137794"/>
                </a:lnTo>
                <a:lnTo>
                  <a:pt x="128478" y="145194"/>
                </a:lnTo>
                <a:lnTo>
                  <a:pt x="140731" y="152320"/>
                </a:lnTo>
                <a:lnTo>
                  <a:pt x="170830" y="179419"/>
                </a:lnTo>
                <a:lnTo>
                  <a:pt x="186257" y="222954"/>
                </a:lnTo>
                <a:lnTo>
                  <a:pt x="186689" y="233171"/>
                </a:lnTo>
                <a:lnTo>
                  <a:pt x="184854" y="251102"/>
                </a:lnTo>
                <a:lnTo>
                  <a:pt x="157225" y="294893"/>
                </a:lnTo>
                <a:lnTo>
                  <a:pt x="122539" y="313007"/>
                </a:lnTo>
                <a:lnTo>
                  <a:pt x="77850" y="319024"/>
                </a:lnTo>
                <a:lnTo>
                  <a:pt x="56828" y="317640"/>
                </a:lnTo>
                <a:lnTo>
                  <a:pt x="36829" y="313483"/>
                </a:lnTo>
                <a:lnTo>
                  <a:pt x="17879" y="306540"/>
                </a:lnTo>
                <a:lnTo>
                  <a:pt x="0" y="296799"/>
                </a:lnTo>
                <a:lnTo>
                  <a:pt x="20193" y="247650"/>
                </a:lnTo>
                <a:lnTo>
                  <a:pt x="36333" y="257631"/>
                </a:lnTo>
                <a:lnTo>
                  <a:pt x="52355" y="264731"/>
                </a:lnTo>
                <a:lnTo>
                  <a:pt x="68234" y="268974"/>
                </a:lnTo>
                <a:lnTo>
                  <a:pt x="83946" y="270382"/>
                </a:lnTo>
                <a:lnTo>
                  <a:pt x="105042" y="268285"/>
                </a:lnTo>
                <a:lnTo>
                  <a:pt x="120126" y="261985"/>
                </a:lnTo>
                <a:lnTo>
                  <a:pt x="129184" y="251469"/>
                </a:lnTo>
                <a:lnTo>
                  <a:pt x="132206" y="236727"/>
                </a:lnTo>
                <a:lnTo>
                  <a:pt x="131492" y="228917"/>
                </a:lnTo>
                <a:lnTo>
                  <a:pt x="103457" y="191468"/>
                </a:lnTo>
                <a:lnTo>
                  <a:pt x="57701" y="166022"/>
                </a:lnTo>
                <a:lnTo>
                  <a:pt x="44291" y="158321"/>
                </a:lnTo>
                <a:lnTo>
                  <a:pt x="15271" y="132683"/>
                </a:lnTo>
                <a:lnTo>
                  <a:pt x="1041" y="92390"/>
                </a:lnTo>
                <a:lnTo>
                  <a:pt x="634" y="83057"/>
                </a:lnTo>
                <a:lnTo>
                  <a:pt x="2258" y="65912"/>
                </a:lnTo>
                <a:lnTo>
                  <a:pt x="26796" y="23621"/>
                </a:lnTo>
                <a:lnTo>
                  <a:pt x="74481" y="1476"/>
                </a:lnTo>
                <a:lnTo>
                  <a:pt x="94106" y="0"/>
                </a:lnTo>
                <a:close/>
              </a:path>
            </a:pathLst>
          </a:custGeom>
          <a:ln w="3175">
            <a:solidFill>
              <a:srgbClr val="58134A"/>
            </a:solidFill>
          </a:ln>
        </p:spPr>
        <p:txBody>
          <a:bodyPr wrap="square" lIns="0" tIns="0" rIns="0" bIns="0" rtlCol="0"/>
          <a:lstStyle/>
          <a:p>
            <a:endParaRPr/>
          </a:p>
        </p:txBody>
      </p:sp>
      <p:sp>
        <p:nvSpPr>
          <p:cNvPr id="36" name="object 36"/>
          <p:cNvSpPr txBox="1">
            <a:spLocks noGrp="1"/>
          </p:cNvSpPr>
          <p:nvPr>
            <p:ph type="title"/>
          </p:nvPr>
        </p:nvSpPr>
        <p:spPr>
          <a:xfrm>
            <a:off x="79349" y="1676400"/>
            <a:ext cx="7540651" cy="5577168"/>
          </a:xfrm>
          <a:prstGeom prst="rect">
            <a:avLst/>
          </a:prstGeom>
        </p:spPr>
        <p:txBody>
          <a:bodyPr vert="horz" wrap="square" lIns="0" tIns="74930" rIns="0" bIns="0" rtlCol="0">
            <a:spAutoFit/>
          </a:bodyPr>
          <a:lstStyle/>
          <a:p>
            <a:pPr marL="286385" marR="5080" indent="-274320">
              <a:lnSpc>
                <a:spcPts val="3890"/>
              </a:lnSpc>
              <a:spcBef>
                <a:spcPts val="590"/>
              </a:spcBef>
            </a:pPr>
            <a:r>
              <a:rPr sz="2600" spc="130" smtClean="0">
                <a:solidFill>
                  <a:srgbClr val="B03E9A"/>
                </a:solidFill>
                <a:latin typeface="Arial"/>
                <a:cs typeface="Arial"/>
              </a:rPr>
              <a:t></a:t>
            </a:r>
            <a:r>
              <a:rPr lang="en-US" sz="2400" b="1" spc="130" dirty="0" smtClean="0"/>
              <a:t>Ask </a:t>
            </a:r>
            <a:r>
              <a:rPr lang="en-US" sz="2400" b="1" spc="-5" dirty="0" smtClean="0"/>
              <a:t>knowledgeable individuals  about </a:t>
            </a:r>
            <a:r>
              <a:rPr lang="en-US" sz="2400" b="1" dirty="0" smtClean="0"/>
              <a:t>a </a:t>
            </a:r>
            <a:r>
              <a:rPr lang="en-US" sz="2400" b="1" spc="-5" dirty="0" smtClean="0"/>
              <a:t>particular </a:t>
            </a:r>
            <a:r>
              <a:rPr lang="en-US" sz="2400" b="1" dirty="0" smtClean="0"/>
              <a:t>research</a:t>
            </a:r>
            <a:r>
              <a:rPr lang="en-US" sz="2400" b="1" spc="-120" dirty="0" smtClean="0"/>
              <a:t> </a:t>
            </a:r>
            <a:r>
              <a:rPr lang="en-US" sz="2400" b="1" spc="-5" dirty="0" smtClean="0"/>
              <a:t>problem</a:t>
            </a:r>
            <a:r>
              <a:rPr lang="en-US" sz="2400" b="1" dirty="0" smtClean="0"/>
              <a:t>- </a:t>
            </a:r>
            <a:r>
              <a:rPr lang="en-US" sz="2400" b="1" spc="-5" dirty="0" smtClean="0"/>
              <a:t>most are quite</a:t>
            </a:r>
            <a:r>
              <a:rPr lang="en-US" sz="2400" b="1" spc="-25" dirty="0" smtClean="0"/>
              <a:t> </a:t>
            </a:r>
            <a:r>
              <a:rPr lang="en-US" sz="2400" b="1" spc="-5" dirty="0" smtClean="0"/>
              <a:t>willing</a:t>
            </a:r>
            <a:br>
              <a:rPr lang="en-US" sz="2400" b="1" spc="-5" dirty="0" smtClean="0"/>
            </a:br>
            <a:r>
              <a:rPr lang="en-US" sz="2400" b="1" spc="-5" dirty="0" smtClean="0"/>
              <a:t>    experience survey  is to be conducted among the people who have had practical experience with the problem to be studied.</a:t>
            </a:r>
            <a:br>
              <a:rPr lang="en-US" sz="2400" b="1" spc="-5" dirty="0" smtClean="0"/>
            </a:br>
            <a:r>
              <a:rPr lang="en-US" sz="2400" b="1" spc="-5" dirty="0" smtClean="0"/>
              <a:t>   The main object of such a  survey is to obtain new sights to the problem . The experience surveys involve talking with knowledgeable individuals, both inside and outside the organization, who may provide insights into the problem.</a:t>
            </a:r>
            <a:r>
              <a:rPr lang="en-US" sz="4000" b="1" spc="-5" dirty="0" smtClean="0"/>
              <a:t/>
            </a:r>
            <a:br>
              <a:rPr lang="en-US" sz="4000" b="1" spc="-5" dirty="0" smtClean="0"/>
            </a:br>
            <a:r>
              <a:rPr lang="en-US" sz="4000" b="1" spc="-5" dirty="0" smtClean="0"/>
              <a:t> </a:t>
            </a:r>
            <a:endParaRPr lang="en-US" sz="4000" b="1" dirty="0"/>
          </a:p>
        </p:txBody>
      </p:sp>
      <p:sp>
        <p:nvSpPr>
          <p:cNvPr id="37" name="object 37"/>
          <p:cNvSpPr/>
          <p:nvPr/>
        </p:nvSpPr>
        <p:spPr>
          <a:xfrm>
            <a:off x="7238417" y="3273"/>
            <a:ext cx="1862699" cy="1927109"/>
          </a:xfrm>
          <a:prstGeom prst="rect">
            <a:avLst/>
          </a:prstGeom>
          <a:blipFill>
            <a:blip r:embed="rId8" cstate="print"/>
            <a:stretch>
              <a:fillRect/>
            </a:stretch>
          </a:blipFill>
        </p:spPr>
        <p:txBody>
          <a:bodyPr wrap="square" lIns="0" tIns="0" rIns="0" bIns="0" rtlCol="0"/>
          <a:lstStyle/>
          <a:p>
            <a:endParaRPr/>
          </a:p>
        </p:txBody>
      </p:sp>
      <p:sp>
        <p:nvSpPr>
          <p:cNvPr id="39" name="object 39"/>
          <p:cNvSpPr/>
          <p:nvPr/>
        </p:nvSpPr>
        <p:spPr>
          <a:xfrm>
            <a:off x="7391861" y="5487704"/>
            <a:ext cx="1716035" cy="1338714"/>
          </a:xfrm>
          <a:prstGeom prst="rect">
            <a:avLst/>
          </a:prstGeom>
          <a:blipFill>
            <a:blip r:embed="rId9"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4590" y="653923"/>
            <a:ext cx="1230555" cy="35750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23049" y="707516"/>
            <a:ext cx="176339" cy="25031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1009027" y="660019"/>
            <a:ext cx="286385" cy="346075"/>
          </a:xfrm>
          <a:custGeom>
            <a:avLst/>
            <a:gdLst/>
            <a:ahLst/>
            <a:cxnLst/>
            <a:rect l="l" t="t" r="r" b="b"/>
            <a:pathLst>
              <a:path w="286384" h="346075">
                <a:moveTo>
                  <a:pt x="0" y="0"/>
                </a:moveTo>
                <a:lnTo>
                  <a:pt x="286118" y="0"/>
                </a:lnTo>
                <a:lnTo>
                  <a:pt x="286118" y="54482"/>
                </a:lnTo>
                <a:lnTo>
                  <a:pt x="171259" y="54482"/>
                </a:lnTo>
                <a:lnTo>
                  <a:pt x="171259" y="345566"/>
                </a:lnTo>
                <a:lnTo>
                  <a:pt x="109931" y="345566"/>
                </a:lnTo>
                <a:lnTo>
                  <a:pt x="109931" y="54482"/>
                </a:lnTo>
                <a:lnTo>
                  <a:pt x="0" y="54482"/>
                </a:lnTo>
                <a:lnTo>
                  <a:pt x="0" y="0"/>
                </a:lnTo>
                <a:close/>
              </a:path>
            </a:pathLst>
          </a:custGeom>
          <a:ln w="3175">
            <a:solidFill>
              <a:srgbClr val="58134A"/>
            </a:solidFill>
          </a:ln>
        </p:spPr>
        <p:txBody>
          <a:bodyPr wrap="square" lIns="0" tIns="0" rIns="0" bIns="0" rtlCol="0"/>
          <a:lstStyle/>
          <a:p>
            <a:endParaRPr/>
          </a:p>
        </p:txBody>
      </p:sp>
      <p:sp>
        <p:nvSpPr>
          <p:cNvPr id="5" name="object 5"/>
          <p:cNvSpPr/>
          <p:nvPr/>
        </p:nvSpPr>
        <p:spPr>
          <a:xfrm>
            <a:off x="716610" y="660019"/>
            <a:ext cx="252095" cy="350520"/>
          </a:xfrm>
          <a:custGeom>
            <a:avLst/>
            <a:gdLst/>
            <a:ahLst/>
            <a:cxnLst/>
            <a:rect l="l" t="t" r="r" b="b"/>
            <a:pathLst>
              <a:path w="252094" h="350519">
                <a:moveTo>
                  <a:pt x="0" y="0"/>
                </a:moveTo>
                <a:lnTo>
                  <a:pt x="29489" y="0"/>
                </a:lnTo>
                <a:lnTo>
                  <a:pt x="192722" y="208533"/>
                </a:lnTo>
                <a:lnTo>
                  <a:pt x="192722" y="0"/>
                </a:lnTo>
                <a:lnTo>
                  <a:pt x="251701" y="0"/>
                </a:lnTo>
                <a:lnTo>
                  <a:pt x="251701" y="350265"/>
                </a:lnTo>
                <a:lnTo>
                  <a:pt x="226694" y="350265"/>
                </a:lnTo>
                <a:lnTo>
                  <a:pt x="58978" y="131571"/>
                </a:lnTo>
                <a:lnTo>
                  <a:pt x="58978" y="345820"/>
                </a:lnTo>
                <a:lnTo>
                  <a:pt x="0" y="345820"/>
                </a:lnTo>
                <a:lnTo>
                  <a:pt x="0" y="0"/>
                </a:lnTo>
                <a:close/>
              </a:path>
            </a:pathLst>
          </a:custGeom>
          <a:ln w="3175">
            <a:solidFill>
              <a:srgbClr val="58134A"/>
            </a:solidFill>
          </a:ln>
        </p:spPr>
        <p:txBody>
          <a:bodyPr wrap="square" lIns="0" tIns="0" rIns="0" bIns="0" rtlCol="0"/>
          <a:lstStyle/>
          <a:p>
            <a:endParaRPr/>
          </a:p>
        </p:txBody>
      </p:sp>
      <p:sp>
        <p:nvSpPr>
          <p:cNvPr id="6" name="object 6"/>
          <p:cNvSpPr/>
          <p:nvPr/>
        </p:nvSpPr>
        <p:spPr>
          <a:xfrm>
            <a:off x="64590" y="654050"/>
            <a:ext cx="262890" cy="357505"/>
          </a:xfrm>
          <a:custGeom>
            <a:avLst/>
            <a:gdLst/>
            <a:ahLst/>
            <a:cxnLst/>
            <a:rect l="l" t="t" r="r" b="b"/>
            <a:pathLst>
              <a:path w="262890" h="357505">
                <a:moveTo>
                  <a:pt x="158281" y="0"/>
                </a:moveTo>
                <a:lnTo>
                  <a:pt x="186518" y="1524"/>
                </a:lnTo>
                <a:lnTo>
                  <a:pt x="211775" y="6096"/>
                </a:lnTo>
                <a:lnTo>
                  <a:pt x="234053" y="13716"/>
                </a:lnTo>
                <a:lnTo>
                  <a:pt x="253353" y="24384"/>
                </a:lnTo>
                <a:lnTo>
                  <a:pt x="228105" y="75057"/>
                </a:lnTo>
                <a:lnTo>
                  <a:pt x="216283" y="66075"/>
                </a:lnTo>
                <a:lnTo>
                  <a:pt x="201332" y="59689"/>
                </a:lnTo>
                <a:lnTo>
                  <a:pt x="183255" y="55876"/>
                </a:lnTo>
                <a:lnTo>
                  <a:pt x="162053" y="54610"/>
                </a:lnTo>
                <a:lnTo>
                  <a:pt x="141443" y="56872"/>
                </a:lnTo>
                <a:lnTo>
                  <a:pt x="106062" y="74969"/>
                </a:lnTo>
                <a:lnTo>
                  <a:pt x="79213" y="110095"/>
                </a:lnTo>
                <a:lnTo>
                  <a:pt x="65415" y="155866"/>
                </a:lnTo>
                <a:lnTo>
                  <a:pt x="63691" y="182372"/>
                </a:lnTo>
                <a:lnTo>
                  <a:pt x="65291" y="208661"/>
                </a:lnTo>
                <a:lnTo>
                  <a:pt x="78088" y="252666"/>
                </a:lnTo>
                <a:lnTo>
                  <a:pt x="103151" y="284624"/>
                </a:lnTo>
                <a:lnTo>
                  <a:pt x="157582" y="302895"/>
                </a:lnTo>
                <a:lnTo>
                  <a:pt x="180669" y="300726"/>
                </a:lnTo>
                <a:lnTo>
                  <a:pt x="201102" y="294211"/>
                </a:lnTo>
                <a:lnTo>
                  <a:pt x="218883" y="283338"/>
                </a:lnTo>
                <a:lnTo>
                  <a:pt x="234011" y="268097"/>
                </a:lnTo>
                <a:lnTo>
                  <a:pt x="262548" y="317626"/>
                </a:lnTo>
                <a:lnTo>
                  <a:pt x="241612" y="335035"/>
                </a:lnTo>
                <a:lnTo>
                  <a:pt x="216312" y="347456"/>
                </a:lnTo>
                <a:lnTo>
                  <a:pt x="186647" y="354899"/>
                </a:lnTo>
                <a:lnTo>
                  <a:pt x="152617" y="357377"/>
                </a:lnTo>
                <a:lnTo>
                  <a:pt x="118431" y="354401"/>
                </a:lnTo>
                <a:lnTo>
                  <a:pt x="62175" y="330588"/>
                </a:lnTo>
                <a:lnTo>
                  <a:pt x="22557" y="283773"/>
                </a:lnTo>
                <a:lnTo>
                  <a:pt x="2506" y="218813"/>
                </a:lnTo>
                <a:lnTo>
                  <a:pt x="0" y="179832"/>
                </a:lnTo>
                <a:lnTo>
                  <a:pt x="2779" y="143037"/>
                </a:lnTo>
                <a:lnTo>
                  <a:pt x="25012" y="78926"/>
                </a:lnTo>
                <a:lnTo>
                  <a:pt x="68253" y="29039"/>
                </a:lnTo>
                <a:lnTo>
                  <a:pt x="125163" y="3234"/>
                </a:lnTo>
                <a:lnTo>
                  <a:pt x="158281" y="0"/>
                </a:lnTo>
                <a:close/>
              </a:path>
            </a:pathLst>
          </a:custGeom>
          <a:ln w="3175">
            <a:solidFill>
              <a:srgbClr val="58134A"/>
            </a:solidFill>
          </a:ln>
        </p:spPr>
        <p:txBody>
          <a:bodyPr wrap="square" lIns="0" tIns="0" rIns="0" bIns="0" rtlCol="0"/>
          <a:lstStyle/>
          <a:p>
            <a:endParaRPr/>
          </a:p>
        </p:txBody>
      </p:sp>
      <p:sp>
        <p:nvSpPr>
          <p:cNvPr id="7" name="object 7"/>
          <p:cNvSpPr/>
          <p:nvPr/>
        </p:nvSpPr>
        <p:spPr>
          <a:xfrm>
            <a:off x="360248" y="653923"/>
            <a:ext cx="302260" cy="357505"/>
          </a:xfrm>
          <a:custGeom>
            <a:avLst/>
            <a:gdLst/>
            <a:ahLst/>
            <a:cxnLst/>
            <a:rect l="l" t="t" r="r" b="b"/>
            <a:pathLst>
              <a:path w="302259" h="357505">
                <a:moveTo>
                  <a:pt x="148615" y="0"/>
                </a:moveTo>
                <a:lnTo>
                  <a:pt x="214368" y="11541"/>
                </a:lnTo>
                <a:lnTo>
                  <a:pt x="262547" y="46227"/>
                </a:lnTo>
                <a:lnTo>
                  <a:pt x="292093" y="101726"/>
                </a:lnTo>
                <a:lnTo>
                  <a:pt x="301942" y="175894"/>
                </a:lnTo>
                <a:lnTo>
                  <a:pt x="299370" y="215542"/>
                </a:lnTo>
                <a:lnTo>
                  <a:pt x="278791" y="281836"/>
                </a:lnTo>
                <a:lnTo>
                  <a:pt x="238038" y="329965"/>
                </a:lnTo>
                <a:lnTo>
                  <a:pt x="179593" y="354453"/>
                </a:lnTo>
                <a:lnTo>
                  <a:pt x="143890" y="357504"/>
                </a:lnTo>
                <a:lnTo>
                  <a:pt x="111124" y="354478"/>
                </a:lnTo>
                <a:lnTo>
                  <a:pt x="57755" y="330233"/>
                </a:lnTo>
                <a:lnTo>
                  <a:pt x="20895" y="282461"/>
                </a:lnTo>
                <a:lnTo>
                  <a:pt x="2321" y="215925"/>
                </a:lnTo>
                <a:lnTo>
                  <a:pt x="0" y="175894"/>
                </a:lnTo>
                <a:lnTo>
                  <a:pt x="2528" y="140440"/>
                </a:lnTo>
                <a:lnTo>
                  <a:pt x="22754" y="78007"/>
                </a:lnTo>
                <a:lnTo>
                  <a:pt x="62383" y="28717"/>
                </a:lnTo>
                <a:lnTo>
                  <a:pt x="116466" y="3190"/>
                </a:lnTo>
                <a:lnTo>
                  <a:pt x="148615" y="0"/>
                </a:lnTo>
                <a:close/>
              </a:path>
            </a:pathLst>
          </a:custGeom>
          <a:ln w="3175">
            <a:solidFill>
              <a:srgbClr val="58134A"/>
            </a:solidFill>
          </a:ln>
        </p:spPr>
        <p:txBody>
          <a:bodyPr wrap="square" lIns="0" tIns="0" rIns="0" bIns="0" rtlCol="0"/>
          <a:lstStyle/>
          <a:p>
            <a:endParaRPr/>
          </a:p>
        </p:txBody>
      </p:sp>
      <p:sp>
        <p:nvSpPr>
          <p:cNvPr id="8" name="object 8"/>
          <p:cNvSpPr/>
          <p:nvPr/>
        </p:nvSpPr>
        <p:spPr>
          <a:xfrm>
            <a:off x="1323594" y="932180"/>
            <a:ext cx="457454" cy="85217"/>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559560" y="938402"/>
            <a:ext cx="72516" cy="72771"/>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1441069" y="938402"/>
            <a:ext cx="72516" cy="72771"/>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1322705" y="938402"/>
            <a:ext cx="72516" cy="72771"/>
          </a:xfrm>
          <a:prstGeom prst="rect">
            <a:avLst/>
          </a:prstGeom>
          <a:blipFill>
            <a:blip r:embed="rId7" cstate="print"/>
            <a:stretch>
              <a:fillRect/>
            </a:stretch>
          </a:blipFill>
        </p:spPr>
        <p:txBody>
          <a:bodyPr wrap="square" lIns="0" tIns="0" rIns="0" bIns="0" rtlCol="0"/>
          <a:lstStyle/>
          <a:p>
            <a:endParaRPr/>
          </a:p>
        </p:txBody>
      </p:sp>
      <p:sp>
        <p:nvSpPr>
          <p:cNvPr id="12" name="object 12"/>
          <p:cNvSpPr/>
          <p:nvPr/>
        </p:nvSpPr>
        <p:spPr>
          <a:xfrm>
            <a:off x="1695195" y="931291"/>
            <a:ext cx="86740" cy="86995"/>
          </a:xfrm>
          <a:prstGeom prst="rect">
            <a:avLst/>
          </a:prstGeom>
          <a:blipFill>
            <a:blip r:embed="rId8" cstate="print"/>
            <a:stretch>
              <a:fillRect/>
            </a:stretch>
          </a:blipFill>
        </p:spPr>
        <p:txBody>
          <a:bodyPr wrap="square" lIns="0" tIns="0" rIns="0" bIns="0" rtlCol="0"/>
          <a:lstStyle/>
          <a:p>
            <a:endParaRPr/>
          </a:p>
        </p:txBody>
      </p:sp>
      <p:sp>
        <p:nvSpPr>
          <p:cNvPr id="13" name="object 13"/>
          <p:cNvSpPr txBox="1"/>
          <p:nvPr/>
        </p:nvSpPr>
        <p:spPr>
          <a:xfrm>
            <a:off x="535940" y="1206753"/>
            <a:ext cx="6981825" cy="3218958"/>
          </a:xfrm>
          <a:prstGeom prst="rect">
            <a:avLst/>
          </a:prstGeom>
        </p:spPr>
        <p:txBody>
          <a:bodyPr vert="horz" wrap="square" lIns="0" tIns="48895" rIns="0" bIns="0" rtlCol="0">
            <a:spAutoFit/>
          </a:bodyPr>
          <a:lstStyle/>
          <a:p>
            <a:pPr marL="287020" marR="5080" indent="-274320" algn="just">
              <a:lnSpc>
                <a:spcPct val="90100"/>
              </a:lnSpc>
              <a:spcBef>
                <a:spcPts val="385"/>
              </a:spcBef>
              <a:buClr>
                <a:srgbClr val="B03E9A"/>
              </a:buClr>
              <a:buSzPct val="72916"/>
              <a:buFont typeface="Arial"/>
              <a:buChar char=""/>
              <a:tabLst>
                <a:tab pos="287655" algn="l"/>
              </a:tabLst>
            </a:pPr>
            <a:r>
              <a:rPr lang="en-US" sz="2400" spc="-5" dirty="0" smtClean="0">
                <a:latin typeface="Trebuchet MS"/>
                <a:cs typeface="Trebuchet MS"/>
              </a:rPr>
              <a:t>Experience survey rarely include a formal questionnaire .instead, the researcher may simply  have a list of topics to be discussed. The experienced people can contribute new ideas.</a:t>
            </a:r>
          </a:p>
          <a:p>
            <a:pPr marL="287020" marR="5080" indent="-274320" algn="just">
              <a:lnSpc>
                <a:spcPct val="90100"/>
              </a:lnSpc>
              <a:spcBef>
                <a:spcPts val="385"/>
              </a:spcBef>
              <a:buClr>
                <a:srgbClr val="B03E9A"/>
              </a:buClr>
              <a:buSzPct val="72916"/>
              <a:tabLst>
                <a:tab pos="287655" algn="l"/>
              </a:tabLst>
            </a:pPr>
            <a:endParaRPr lang="en-US" sz="2400" spc="-5" dirty="0" smtClean="0">
              <a:latin typeface="Trebuchet MS"/>
              <a:cs typeface="Trebuchet MS"/>
            </a:endParaRPr>
          </a:p>
          <a:p>
            <a:pPr marL="287020" marR="5080" indent="-274320" algn="just">
              <a:lnSpc>
                <a:spcPct val="90100"/>
              </a:lnSpc>
              <a:spcBef>
                <a:spcPts val="385"/>
              </a:spcBef>
              <a:buClr>
                <a:srgbClr val="B03E9A"/>
              </a:buClr>
              <a:buSzPct val="72916"/>
              <a:buFont typeface="Arial"/>
              <a:buChar char=""/>
              <a:tabLst>
                <a:tab pos="287655" algn="l"/>
              </a:tabLst>
            </a:pPr>
            <a:r>
              <a:rPr sz="2400" spc="-5" dirty="0" smtClean="0">
                <a:latin typeface="Trebuchet MS"/>
                <a:cs typeface="Trebuchet MS"/>
              </a:rPr>
              <a:t>Expert </a:t>
            </a:r>
            <a:r>
              <a:rPr sz="2400" dirty="0">
                <a:latin typeface="Trebuchet MS"/>
                <a:cs typeface="Trebuchet MS"/>
              </a:rPr>
              <a:t>surveys </a:t>
            </a:r>
            <a:r>
              <a:rPr sz="2400" spc="-5" dirty="0">
                <a:latin typeface="Trebuchet MS"/>
                <a:cs typeface="Trebuchet MS"/>
              </a:rPr>
              <a:t>allow us to </a:t>
            </a:r>
            <a:r>
              <a:rPr sz="2400" dirty="0">
                <a:latin typeface="Trebuchet MS"/>
                <a:cs typeface="Trebuchet MS"/>
              </a:rPr>
              <a:t>gain </a:t>
            </a:r>
            <a:r>
              <a:rPr sz="2400" spc="-5" dirty="0">
                <a:latin typeface="Trebuchet MS"/>
                <a:cs typeface="Trebuchet MS"/>
              </a:rPr>
              <a:t>information </a:t>
            </a:r>
            <a:r>
              <a:rPr sz="2400" spc="-254" dirty="0">
                <a:latin typeface="Trebuchet MS"/>
                <a:cs typeface="Trebuchet MS"/>
              </a:rPr>
              <a:t>from  </a:t>
            </a:r>
            <a:r>
              <a:rPr sz="2400" dirty="0">
                <a:latin typeface="Trebuchet MS"/>
                <a:cs typeface="Trebuchet MS"/>
              </a:rPr>
              <a:t>specialists </a:t>
            </a:r>
            <a:r>
              <a:rPr sz="2400" spc="-5" dirty="0">
                <a:latin typeface="Trebuchet MS"/>
                <a:cs typeface="Trebuchet MS"/>
              </a:rPr>
              <a:t>in </a:t>
            </a:r>
            <a:r>
              <a:rPr sz="2400" dirty="0">
                <a:latin typeface="Trebuchet MS"/>
                <a:cs typeface="Trebuchet MS"/>
              </a:rPr>
              <a:t>a field </a:t>
            </a:r>
            <a:r>
              <a:rPr sz="2400" spc="-5" dirty="0">
                <a:latin typeface="Trebuchet MS"/>
                <a:cs typeface="Trebuchet MS"/>
              </a:rPr>
              <a:t>that we are </a:t>
            </a:r>
            <a:r>
              <a:rPr sz="2400" dirty="0">
                <a:latin typeface="Trebuchet MS"/>
                <a:cs typeface="Trebuchet MS"/>
              </a:rPr>
              <a:t>less </a:t>
            </a:r>
            <a:r>
              <a:rPr sz="2400" spc="-5" dirty="0">
                <a:latin typeface="Trebuchet MS"/>
                <a:cs typeface="Trebuchet MS"/>
              </a:rPr>
              <a:t>qualified </a:t>
            </a:r>
            <a:r>
              <a:rPr sz="2400" dirty="0">
                <a:latin typeface="Trebuchet MS"/>
                <a:cs typeface="Trebuchet MS"/>
              </a:rPr>
              <a:t>or  </a:t>
            </a:r>
            <a:r>
              <a:rPr sz="2400" spc="-10" dirty="0" smtClean="0">
                <a:latin typeface="Trebuchet MS"/>
                <a:cs typeface="Trebuchet MS"/>
              </a:rPr>
              <a:t>knowledgeable</a:t>
            </a:r>
            <a:r>
              <a:rPr sz="2400" spc="30" dirty="0" smtClean="0">
                <a:latin typeface="Trebuchet MS"/>
                <a:cs typeface="Trebuchet MS"/>
              </a:rPr>
              <a:t> </a:t>
            </a:r>
            <a:r>
              <a:rPr sz="2400" spc="-5" dirty="0" smtClean="0">
                <a:latin typeface="Trebuchet MS"/>
                <a:cs typeface="Trebuchet MS"/>
              </a:rPr>
              <a:t>in.</a:t>
            </a:r>
          </a:p>
          <a:p>
            <a:pPr marL="287020" indent="-274320">
              <a:lnSpc>
                <a:spcPct val="100000"/>
              </a:lnSpc>
              <a:spcBef>
                <a:spcPts val="310"/>
              </a:spcBef>
              <a:buClr>
                <a:srgbClr val="B03E9A"/>
              </a:buClr>
              <a:buSzPct val="72916"/>
              <a:tabLst>
                <a:tab pos="287655" algn="l"/>
              </a:tabLst>
            </a:pPr>
            <a:endParaRPr sz="2400" dirty="0">
              <a:latin typeface="Trebuchet MS"/>
              <a:cs typeface="Trebuchet M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705</TotalTime>
  <Words>1561</Words>
  <Application>Microsoft Office PowerPoint</Application>
  <PresentationFormat>On-screen Show (4:3)</PresentationFormat>
  <Paragraphs>125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Exploratory Research Design</vt:lpstr>
      <vt:lpstr>Slide 2</vt:lpstr>
      <vt:lpstr>Slide 3</vt:lpstr>
      <vt:lpstr>Slide 4</vt:lpstr>
      <vt:lpstr>Slide 5</vt:lpstr>
      <vt:lpstr>USES OF EXPLORATORY RESEARCH</vt:lpstr>
      <vt:lpstr>Slide 7</vt:lpstr>
      <vt:lpstr>Ask knowledgeable individuals  about a particular research problem- most are quite willing     experience survey  is to be conducted among the people who have had practical experience with the problem to be studied.    The main object of such a  survey is to obtain new sights to the problem . The experience surveys involve talking with knowledgeable individuals, both inside and outside the organization, who may provide insights into the problem.  </vt:lpstr>
      <vt:lpstr>Slide 9</vt:lpstr>
      <vt:lpstr>Slide 10</vt:lpstr>
      <vt:lpstr>Slide 11</vt:lpstr>
      <vt:lpstr>Slide 12</vt:lpstr>
      <vt:lpstr>CHOICE BETWEEN PRIMARY DATA AND SECONDARY DATA</vt:lpstr>
      <vt:lpstr>PRECAUTIONS TO BE TAKEN BY THE RESEARCHER WHILE USING SECONDARY DATA </vt:lpstr>
      <vt:lpstr>Slide 15</vt:lpstr>
      <vt:lpstr>Slide 16</vt:lpstr>
      <vt:lpstr>PILOT STUDY /PILOT SURVEY</vt:lpstr>
      <vt:lpstr>                 Pilot experiments are also used  to reduce cost, as they are less expensive than full experiments. The pilot study enables the researcher to gain some  systematic knowledge of the universe and its population under study. The researcher is able to frame schedule or questionnaire on the basis of information gathered through pilot study.        </vt:lpstr>
      <vt:lpstr>Slide 19</vt:lpstr>
      <vt:lpstr>Slide 20</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Windows User</cp:lastModifiedBy>
  <cp:revision>86</cp:revision>
  <dcterms:created xsi:type="dcterms:W3CDTF">2018-07-29T12:43:19Z</dcterms:created>
  <dcterms:modified xsi:type="dcterms:W3CDTF">2020-09-08T06:07:18Z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2015-05-16T00:00:00Z</vt:filetime>
  </property>
  <property fmtid="{D5CDD505-2E9C-101B-9397-08002B2CF9AE}" pid="3" name="Creator">
    <vt:lpwstr>Microsoft® PowerPoint® 2013</vt:lpwstr>
  </property>
  <property fmtid="{D5CDD505-2E9C-101B-9397-08002B2CF9AE}" pid="4" name="LastSaved">
    <vt:filetime>2018-07-29T00:00:00Z</vt:filetime>
  </property>
</Properties>
</file>