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4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4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38.png"/><Relationship Id="rId4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5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" y="304800"/>
            <a:ext cx="7866888" cy="1565148"/>
          </a:xfrm>
          <a:prstGeom prst="rect">
            <a:avLst/>
          </a:prstGeom>
        </p:spPr>
      </p:pic>
      <p:pic>
        <p:nvPicPr>
          <p:cNvPr id="4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542544"/>
            <a:ext cx="3566160" cy="1258824"/>
          </a:xfrm>
          <a:prstGeom prst="rect">
            <a:avLst/>
          </a:prstGeom>
        </p:spPr>
      </p:pic>
      <p:pic>
        <p:nvPicPr>
          <p:cNvPr id="5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04" y="332231"/>
            <a:ext cx="7772400" cy="1470660"/>
          </a:xfrm>
          <a:prstGeom prst="rect">
            <a:avLst/>
          </a:prstGeom>
        </p:spPr>
      </p:pic>
      <p:sp>
        <p:nvSpPr>
          <p:cNvPr id="7" name="object 1"/>
          <p:cNvSpPr/>
          <p:nvPr/>
        </p:nvSpPr>
        <p:spPr>
          <a:xfrm>
            <a:off x="751332" y="327660"/>
            <a:ext cx="7781544" cy="1479803"/>
          </a:xfrm>
          <a:custGeom>
            <a:avLst/>
            <a:gdLst/>
            <a:ahLst/>
            <a:cxnLst/>
            <a:rect l="l" t="t" r="r" b="b"/>
            <a:pathLst>
              <a:path w="7781544" h="1479803">
                <a:moveTo>
                  <a:pt x="4572" y="1475232"/>
                </a:moveTo>
                <a:lnTo>
                  <a:pt x="4572" y="4571"/>
                </a:lnTo>
                <a:lnTo>
                  <a:pt x="7776972" y="4571"/>
                </a:lnTo>
                <a:lnTo>
                  <a:pt x="7776972" y="1475232"/>
                </a:lnTo>
                <a:lnTo>
                  <a:pt x="4572" y="1475232"/>
                </a:lnTo>
                <a:close/>
              </a:path>
            </a:pathLst>
          </a:custGeom>
          <a:ln w="9144">
            <a:solidFill>
              <a:srgbClr val="4A7EB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3236341" y="836041"/>
            <a:ext cx="2935807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alibri"/>
                <a:cs typeface="Calibri"/>
              </a:rPr>
              <a:t>HYPOTHESIS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3" name="object 23"/>
          <p:cNvSpPr/>
          <p:nvPr/>
        </p:nvSpPr>
        <p:spPr>
          <a:xfrm>
            <a:off x="457200" y="629412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1143000"/>
                </a:lnTo>
                <a:lnTo>
                  <a:pt x="0" y="1143000"/>
                </a:lnTo>
                <a:close/>
              </a:path>
            </a:pathLst>
          </a:custGeom>
          <a:solidFill>
            <a:srgbClr val="8EB4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761390" y="969289"/>
            <a:ext cx="7747279" cy="5596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alibri"/>
                <a:cs typeface="Calibri"/>
              </a:rPr>
              <a:t>QUESTION FORM OF HYPOTHESIS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57200" y="2247900"/>
            <a:ext cx="8229600" cy="3485388"/>
          </a:xfrm>
          <a:custGeom>
            <a:avLst/>
            <a:gdLst/>
            <a:ahLst/>
            <a:cxnLst/>
            <a:rect l="l" t="t" r="r" b="b"/>
            <a:pathLst>
              <a:path w="8229600" h="3485388">
                <a:moveTo>
                  <a:pt x="0" y="3485388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3485388"/>
                </a:lnTo>
                <a:lnTo>
                  <a:pt x="0" y="3485388"/>
                </a:lnTo>
                <a:close/>
              </a:path>
            </a:pathLst>
          </a:custGeom>
          <a:solidFill>
            <a:srgbClr val="FCD5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2628" y="2243328"/>
            <a:ext cx="8238744" cy="3494532"/>
          </a:xfrm>
          <a:custGeom>
            <a:avLst/>
            <a:gdLst/>
            <a:ahLst/>
            <a:cxnLst/>
            <a:rect l="l" t="t" r="r" b="b"/>
            <a:pathLst>
              <a:path w="8238744" h="3494532">
                <a:moveTo>
                  <a:pt x="4572" y="3489960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3489960"/>
                </a:lnTo>
                <a:lnTo>
                  <a:pt x="4572" y="348996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548640" y="2307257"/>
            <a:ext cx="8062351" cy="4699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Arial"/>
                <a:cs typeface="Arial"/>
              </a:rPr>
              <a:t>•  </a:t>
            </a:r>
            <a:r>
              <a:rPr sz="3170" spc="10" dirty="0">
                <a:latin typeface="Calibri"/>
                <a:cs typeface="Calibri"/>
              </a:rPr>
              <a:t>It Is the simplest form of empirical hypothesis.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48640" y="2892197"/>
            <a:ext cx="447934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891539" y="2955315"/>
            <a:ext cx="7277956" cy="13828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In simple case of investigation and research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are adequately implemented by resuming a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question.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548640" y="4453154"/>
            <a:ext cx="4546964" cy="470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Arial"/>
                <a:cs typeface="Arial"/>
              </a:rPr>
              <a:t>•  </a:t>
            </a:r>
            <a:r>
              <a:rPr sz="3170" spc="10" dirty="0">
                <a:latin typeface="Calibri"/>
                <a:cs typeface="Calibri"/>
              </a:rPr>
              <a:t>Ex. how is the ability of 9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999355" y="4496308"/>
            <a:ext cx="296293" cy="2712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150" spc="10" dirty="0">
                <a:latin typeface="Calibri"/>
                <a:cs typeface="Calibri"/>
              </a:rPr>
              <a:t>th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325745" y="4516272"/>
            <a:ext cx="2788594" cy="4072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class students in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91539" y="5004435"/>
            <a:ext cx="3817204" cy="4069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learning moral values?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6" name="object 26"/>
          <p:cNvSpPr/>
          <p:nvPr/>
        </p:nvSpPr>
        <p:spPr>
          <a:xfrm>
            <a:off x="396240" y="620268"/>
            <a:ext cx="8229600" cy="922020"/>
          </a:xfrm>
          <a:custGeom>
            <a:avLst/>
            <a:gdLst/>
            <a:ahLst/>
            <a:cxnLst/>
            <a:rect l="l" t="t" r="r" b="b"/>
            <a:pathLst>
              <a:path w="8229600" h="922020">
                <a:moveTo>
                  <a:pt x="0" y="92202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922020"/>
                </a:lnTo>
                <a:lnTo>
                  <a:pt x="0" y="922020"/>
                </a:lnTo>
                <a:close/>
              </a:path>
            </a:pathLst>
          </a:custGeom>
          <a:solidFill>
            <a:srgbClr val="93C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4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16" y="618744"/>
            <a:ext cx="8232648" cy="925068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391668" y="615696"/>
            <a:ext cx="8238744" cy="931164"/>
          </a:xfrm>
          <a:custGeom>
            <a:avLst/>
            <a:gdLst/>
            <a:ahLst/>
            <a:cxnLst/>
            <a:rect l="l" t="t" r="r" b="b"/>
            <a:pathLst>
              <a:path w="8238744" h="931164">
                <a:moveTo>
                  <a:pt x="4572" y="926592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926592"/>
                </a:lnTo>
                <a:lnTo>
                  <a:pt x="4572" y="92659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2446274" y="850011"/>
            <a:ext cx="4252978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alibri"/>
                <a:cs typeface="Calibri"/>
              </a:rPr>
              <a:t>NULL HYPOTHESIS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57200" y="2031492"/>
            <a:ext cx="8229600" cy="3054095"/>
          </a:xfrm>
          <a:custGeom>
            <a:avLst/>
            <a:gdLst/>
            <a:ahLst/>
            <a:cxnLst/>
            <a:rect l="l" t="t" r="r" b="b"/>
            <a:pathLst>
              <a:path w="8229600" h="3054095">
                <a:moveTo>
                  <a:pt x="0" y="3054096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3054096"/>
                </a:lnTo>
                <a:lnTo>
                  <a:pt x="0" y="3054096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52628" y="2026920"/>
            <a:ext cx="8238744" cy="3063239"/>
          </a:xfrm>
          <a:custGeom>
            <a:avLst/>
            <a:gdLst/>
            <a:ahLst/>
            <a:cxnLst/>
            <a:rect l="l" t="t" r="r" b="b"/>
            <a:pathLst>
              <a:path w="8238744" h="3063239">
                <a:moveTo>
                  <a:pt x="4572" y="3058668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3058668"/>
                </a:lnTo>
                <a:lnTo>
                  <a:pt x="4572" y="3058668"/>
                </a:lnTo>
                <a:close/>
              </a:path>
            </a:pathLst>
          </a:custGeom>
          <a:ln w="9144">
            <a:solidFill>
              <a:srgbClr val="953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548640" y="2091230"/>
            <a:ext cx="447598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1539" y="2154301"/>
            <a:ext cx="7712202" cy="13825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Null the hypothesis that there is no significant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difference between specified populations, any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observed difference being due to sampling or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891539" y="3617595"/>
            <a:ext cx="3204400" cy="4069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experimental error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959987" y="3617595"/>
            <a:ext cx="194501" cy="4069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48640" y="4139464"/>
            <a:ext cx="3548072" cy="4703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Arial"/>
                <a:cs typeface="Arial"/>
              </a:rPr>
              <a:t>•  </a:t>
            </a:r>
            <a:r>
              <a:rPr sz="3170" spc="10" dirty="0">
                <a:latin typeface="Calibri"/>
                <a:cs typeface="Calibri"/>
              </a:rPr>
              <a:t>It is denoted by H0</a:t>
            </a:r>
            <a:endParaRPr sz="3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46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28" y="842772"/>
            <a:ext cx="8237220" cy="115062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826641" y="1185545"/>
            <a:ext cx="561601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alibri"/>
                <a:cs typeface="Calibri"/>
              </a:rPr>
              <a:t>ALTERNATE HYPOTHESIS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47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" y="2292096"/>
            <a:ext cx="8324088" cy="2427732"/>
          </a:xfrm>
          <a:prstGeom prst="rect">
            <a:avLst/>
          </a:prstGeom>
        </p:spPr>
      </p:pic>
      <p:pic>
        <p:nvPicPr>
          <p:cNvPr id="48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2" y="2223516"/>
            <a:ext cx="8456676" cy="2499360"/>
          </a:xfrm>
          <a:prstGeom prst="rect">
            <a:avLst/>
          </a:prstGeom>
        </p:spPr>
      </p:pic>
      <p:pic>
        <p:nvPicPr>
          <p:cNvPr id="49" name="Imag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19528"/>
            <a:ext cx="8229600" cy="2333244"/>
          </a:xfrm>
          <a:prstGeom prst="rect">
            <a:avLst/>
          </a:prstGeom>
        </p:spPr>
      </p:pic>
      <p:sp>
        <p:nvSpPr>
          <p:cNvPr id="30" name="object 30"/>
          <p:cNvSpPr/>
          <p:nvPr/>
        </p:nvSpPr>
        <p:spPr>
          <a:xfrm>
            <a:off x="452628" y="2314956"/>
            <a:ext cx="8238744" cy="2342387"/>
          </a:xfrm>
          <a:custGeom>
            <a:avLst/>
            <a:gdLst/>
            <a:ahLst/>
            <a:cxnLst/>
            <a:rect l="l" t="t" r="r" b="b"/>
            <a:pathLst>
              <a:path w="8238744" h="2342387">
                <a:moveTo>
                  <a:pt x="4572" y="2337816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2337816"/>
                </a:lnTo>
                <a:lnTo>
                  <a:pt x="4572" y="2337816"/>
                </a:lnTo>
                <a:close/>
              </a:path>
            </a:pathLst>
          </a:custGeom>
          <a:ln w="9144">
            <a:solidFill>
              <a:srgbClr val="98B9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548640" y="2378990"/>
            <a:ext cx="447934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1539" y="2442108"/>
            <a:ext cx="6971999" cy="8950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The </a:t>
            </a:r>
            <a:r>
              <a:rPr sz="3200" b="1" spc="10" dirty="0">
                <a:latin typeface="Calibri"/>
                <a:cs typeface="Calibri"/>
              </a:rPr>
              <a:t>alternative hypothesis</a:t>
            </a:r>
            <a:r>
              <a:rPr sz="3200" spc="10" dirty="0">
                <a:latin typeface="Calibri"/>
                <a:cs typeface="Calibri"/>
              </a:rPr>
              <a:t>, denoted by H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H ,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770622" y="2644648"/>
            <a:ext cx="198842" cy="2712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150" spc="10" dirty="0">
                <a:latin typeface="Calibri"/>
                <a:cs typeface="Calibri"/>
              </a:rPr>
              <a:t>1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002269" y="2442108"/>
            <a:ext cx="448748" cy="407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or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144828" y="3132582"/>
            <a:ext cx="191246" cy="2712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150" spc="10" dirty="0">
                <a:latin typeface="Calibri"/>
                <a:cs typeface="Calibri"/>
              </a:rPr>
              <a:t>a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48640" y="3452416"/>
            <a:ext cx="447598" cy="381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91539" y="3515487"/>
            <a:ext cx="7271372" cy="8946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91744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Is the </a:t>
            </a:r>
            <a:r>
              <a:rPr sz="3200" b="1" spc="10" dirty="0">
                <a:latin typeface="Calibri"/>
                <a:cs typeface="Calibri"/>
              </a:rPr>
              <a:t>hypothesis </a:t>
            </a:r>
            <a:r>
              <a:rPr sz="3200" spc="10" dirty="0">
                <a:latin typeface="Calibri"/>
                <a:cs typeface="Calibri"/>
              </a:rPr>
              <a:t>that sample observations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are influenced by some non-random cause.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1" name="object 31"/>
          <p:cNvSpPr/>
          <p:nvPr/>
        </p:nvSpPr>
        <p:spPr>
          <a:xfrm>
            <a:off x="457962" y="275082"/>
            <a:ext cx="8229600" cy="1142999"/>
          </a:xfrm>
          <a:custGeom>
            <a:avLst/>
            <a:gdLst/>
            <a:ahLst/>
            <a:cxnLst/>
            <a:rect l="l" t="t" r="r" b="b"/>
            <a:pathLst>
              <a:path w="8229600" h="1142999">
                <a:moveTo>
                  <a:pt x="0" y="114300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1143000"/>
                </a:lnTo>
                <a:lnTo>
                  <a:pt x="0" y="1143000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45008" y="262128"/>
            <a:ext cx="8255508" cy="1168908"/>
          </a:xfrm>
          <a:custGeom>
            <a:avLst/>
            <a:gdLst/>
            <a:ahLst/>
            <a:cxnLst/>
            <a:rect l="l" t="t" r="r" b="b"/>
            <a:pathLst>
              <a:path w="8255508" h="1168908">
                <a:moveTo>
                  <a:pt x="12954" y="1155954"/>
                </a:moveTo>
                <a:lnTo>
                  <a:pt x="12954" y="12954"/>
                </a:lnTo>
                <a:lnTo>
                  <a:pt x="8242554" y="12954"/>
                </a:lnTo>
                <a:lnTo>
                  <a:pt x="8242554" y="1155954"/>
                </a:lnTo>
                <a:lnTo>
                  <a:pt x="12954" y="1155954"/>
                </a:lnTo>
                <a:close/>
              </a:path>
            </a:pathLst>
          </a:custGeom>
          <a:ln w="25908">
            <a:solidFill>
              <a:srgbClr val="357D9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751965" y="614426"/>
            <a:ext cx="576366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FFFFFF"/>
                </a:solidFill>
                <a:latin typeface="Calibri"/>
                <a:cs typeface="Calibri"/>
              </a:rPr>
              <a:t>STATISTICAL HYPOTHESIS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57200" y="1959864"/>
            <a:ext cx="8229600" cy="3413760"/>
          </a:xfrm>
          <a:custGeom>
            <a:avLst/>
            <a:gdLst/>
            <a:ahLst/>
            <a:cxnLst/>
            <a:rect l="l" t="t" r="r" b="b"/>
            <a:pathLst>
              <a:path w="8229600" h="3413760">
                <a:moveTo>
                  <a:pt x="0" y="341376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3413760"/>
                </a:lnTo>
                <a:lnTo>
                  <a:pt x="0" y="341376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548640" y="2019221"/>
            <a:ext cx="447598" cy="381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1539" y="2082292"/>
            <a:ext cx="7721895" cy="8945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A hypothesis which can be verified statistically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called statistical hypothesis.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8640" y="3677714"/>
            <a:ext cx="447598" cy="381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1539" y="3740785"/>
            <a:ext cx="7689747" cy="13823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The statement would be logical or illogical but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if statistic verifies it, it will be statistical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hypothesis..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2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" y="233172"/>
            <a:ext cx="8353044" cy="1266444"/>
          </a:xfrm>
          <a:prstGeom prst="rect">
            <a:avLst/>
          </a:prstGeom>
        </p:spPr>
      </p:pic>
      <p:pic>
        <p:nvPicPr>
          <p:cNvPr id="53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16" y="320040"/>
            <a:ext cx="6752844" cy="1258824"/>
          </a:xfrm>
          <a:prstGeom prst="rect">
            <a:avLst/>
          </a:prstGeom>
        </p:spPr>
      </p:pic>
      <p:sp>
        <p:nvSpPr>
          <p:cNvPr id="34" name="object 34"/>
          <p:cNvSpPr/>
          <p:nvPr/>
        </p:nvSpPr>
        <p:spPr>
          <a:xfrm>
            <a:off x="457962" y="275082"/>
            <a:ext cx="8229600" cy="1142999"/>
          </a:xfrm>
          <a:custGeom>
            <a:avLst/>
            <a:gdLst/>
            <a:ahLst/>
            <a:cxnLst/>
            <a:rect l="l" t="t" r="r" b="b"/>
            <a:pathLst>
              <a:path w="8229600" h="1142999">
                <a:moveTo>
                  <a:pt x="0" y="114300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1143000"/>
                </a:lnTo>
                <a:lnTo>
                  <a:pt x="0" y="11430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38912" y="256032"/>
            <a:ext cx="8267700" cy="1181099"/>
          </a:xfrm>
          <a:custGeom>
            <a:avLst/>
            <a:gdLst/>
            <a:ahLst/>
            <a:cxnLst/>
            <a:rect l="l" t="t" r="r" b="b"/>
            <a:pathLst>
              <a:path w="8267700" h="1181099">
                <a:moveTo>
                  <a:pt x="19050" y="1162050"/>
                </a:moveTo>
                <a:lnTo>
                  <a:pt x="19050" y="19050"/>
                </a:lnTo>
                <a:lnTo>
                  <a:pt x="8248650" y="19050"/>
                </a:lnTo>
                <a:lnTo>
                  <a:pt x="8248650" y="1162050"/>
                </a:lnTo>
                <a:lnTo>
                  <a:pt x="19050" y="116205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573657" y="614426"/>
            <a:ext cx="6122745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FFFFFF"/>
                </a:solidFill>
                <a:latin typeface="Calibri"/>
                <a:cs typeface="Calibri"/>
              </a:rPr>
              <a:t>DIRECTIONAL HYPOTHESIS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54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" y="1575816"/>
            <a:ext cx="8324088" cy="4620768"/>
          </a:xfrm>
          <a:prstGeom prst="rect">
            <a:avLst/>
          </a:prstGeom>
        </p:spPr>
      </p:pic>
      <p:pic>
        <p:nvPicPr>
          <p:cNvPr id="55" name="Imag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2" y="1505712"/>
            <a:ext cx="8522208" cy="4547616"/>
          </a:xfrm>
          <a:prstGeom prst="rect">
            <a:avLst/>
          </a:prstGeom>
        </p:spPr>
      </p:pic>
      <p:pic>
        <p:nvPicPr>
          <p:cNvPr id="56" name="Image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8229600" cy="4526280"/>
          </a:xfrm>
          <a:prstGeom prst="rect">
            <a:avLst/>
          </a:prstGeom>
        </p:spPr>
      </p:pic>
      <p:sp>
        <p:nvSpPr>
          <p:cNvPr id="36" name="object 36"/>
          <p:cNvSpPr/>
          <p:nvPr/>
        </p:nvSpPr>
        <p:spPr>
          <a:xfrm>
            <a:off x="452628" y="1595628"/>
            <a:ext cx="8238744" cy="4535424"/>
          </a:xfrm>
          <a:custGeom>
            <a:avLst/>
            <a:gdLst/>
            <a:ahLst/>
            <a:cxnLst/>
            <a:rect l="l" t="t" r="r" b="b"/>
            <a:pathLst>
              <a:path w="8238744" h="4535424">
                <a:moveTo>
                  <a:pt x="4572" y="4530852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4530852"/>
                </a:lnTo>
                <a:lnTo>
                  <a:pt x="4572" y="4530852"/>
                </a:lnTo>
                <a:close/>
              </a:path>
            </a:pathLst>
          </a:custGeom>
          <a:ln w="9144">
            <a:solidFill>
              <a:srgbClr val="BE4B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548640" y="1658646"/>
            <a:ext cx="447934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1539" y="1721764"/>
            <a:ext cx="7538038" cy="13828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91744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Directional Hypothesis predicts the direction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170" spc="10" dirty="0">
                <a:solidFill>
                  <a:srgbClr val="FFFFFF"/>
                </a:solidFill>
                <a:latin typeface="Calibri"/>
                <a:cs typeface="Calibri"/>
              </a:rPr>
              <a:t>of the relationship between the independent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and dependent variable.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8640" y="3219603"/>
            <a:ext cx="7508601" cy="4703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solidFill>
                  <a:srgbClr val="FFFFFF"/>
                </a:solidFill>
                <a:latin typeface="Arial"/>
                <a:cs typeface="Arial"/>
              </a:rPr>
              <a:t>•  </a:t>
            </a:r>
            <a:r>
              <a:rPr sz="3170" spc="10" dirty="0">
                <a:solidFill>
                  <a:srgbClr val="FFFFFF"/>
                </a:solidFill>
                <a:latin typeface="Calibri"/>
                <a:cs typeface="Calibri"/>
              </a:rPr>
              <a:t>Example- High quality of nursing education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1539" y="3770884"/>
            <a:ext cx="7088745" cy="8945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solidFill>
                  <a:srgbClr val="FFFFFF"/>
                </a:solidFill>
                <a:latin typeface="Calibri"/>
                <a:cs typeface="Calibri"/>
              </a:rPr>
              <a:t>will lead to high quality of nursing practice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skills.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48640" y="4780433"/>
            <a:ext cx="447934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91539" y="4843551"/>
            <a:ext cx="7631575" cy="89514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solidFill>
                  <a:srgbClr val="FFFFFF"/>
                </a:solidFill>
                <a:latin typeface="Calibri"/>
                <a:cs typeface="Calibri"/>
              </a:rPr>
              <a:t>Girls ability of learning moral science is better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than boys.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8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" y="233172"/>
            <a:ext cx="8353044" cy="1266444"/>
          </a:xfrm>
          <a:prstGeom prst="rect">
            <a:avLst/>
          </a:prstGeom>
        </p:spPr>
      </p:pic>
      <p:pic>
        <p:nvPicPr>
          <p:cNvPr id="59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6" y="320040"/>
            <a:ext cx="7970520" cy="1258824"/>
          </a:xfrm>
          <a:prstGeom prst="rect">
            <a:avLst/>
          </a:prstGeom>
        </p:spPr>
      </p:pic>
      <p:sp>
        <p:nvSpPr>
          <p:cNvPr id="37" name="object 37"/>
          <p:cNvSpPr/>
          <p:nvPr/>
        </p:nvSpPr>
        <p:spPr>
          <a:xfrm>
            <a:off x="457962" y="275082"/>
            <a:ext cx="8229600" cy="1142999"/>
          </a:xfrm>
          <a:custGeom>
            <a:avLst/>
            <a:gdLst/>
            <a:ahLst/>
            <a:cxnLst/>
            <a:rect l="l" t="t" r="r" b="b"/>
            <a:pathLst>
              <a:path w="8229600" h="1142999">
                <a:moveTo>
                  <a:pt x="0" y="114300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1143000"/>
                </a:lnTo>
                <a:lnTo>
                  <a:pt x="0" y="114300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8912" y="256032"/>
            <a:ext cx="8267700" cy="1181099"/>
          </a:xfrm>
          <a:custGeom>
            <a:avLst/>
            <a:gdLst/>
            <a:ahLst/>
            <a:cxnLst/>
            <a:rect l="l" t="t" r="r" b="b"/>
            <a:pathLst>
              <a:path w="8267700" h="1181099">
                <a:moveTo>
                  <a:pt x="19050" y="1162050"/>
                </a:moveTo>
                <a:lnTo>
                  <a:pt x="19050" y="19050"/>
                </a:lnTo>
                <a:lnTo>
                  <a:pt x="8248650" y="19050"/>
                </a:lnTo>
                <a:lnTo>
                  <a:pt x="8248650" y="1162050"/>
                </a:lnTo>
                <a:lnTo>
                  <a:pt x="19050" y="116205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964082" y="614426"/>
            <a:ext cx="734035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FFFFFF"/>
                </a:solidFill>
                <a:latin typeface="Calibri"/>
                <a:cs typeface="Calibri"/>
              </a:rPr>
              <a:t>NON DIRECTIONAL HYPOTHESIS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57962" y="1600962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0" y="452628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4526280"/>
                </a:lnTo>
                <a:lnTo>
                  <a:pt x="0" y="4526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45008" y="1588008"/>
            <a:ext cx="8255508" cy="4552188"/>
          </a:xfrm>
          <a:custGeom>
            <a:avLst/>
            <a:gdLst/>
            <a:ahLst/>
            <a:cxnLst/>
            <a:rect l="l" t="t" r="r" b="b"/>
            <a:pathLst>
              <a:path w="8255508" h="4552188">
                <a:moveTo>
                  <a:pt x="12954" y="4539234"/>
                </a:moveTo>
                <a:lnTo>
                  <a:pt x="12954" y="12954"/>
                </a:lnTo>
                <a:lnTo>
                  <a:pt x="8242554" y="12954"/>
                </a:lnTo>
                <a:lnTo>
                  <a:pt x="8242554" y="4539234"/>
                </a:lnTo>
                <a:lnTo>
                  <a:pt x="12954" y="4539234"/>
                </a:lnTo>
                <a:close/>
              </a:path>
            </a:pathLst>
          </a:custGeom>
          <a:ln w="25908">
            <a:solidFill>
              <a:srgbClr val="4F81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548640" y="1609878"/>
            <a:ext cx="447934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1539" y="1672996"/>
            <a:ext cx="7715382" cy="17242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Non -directional Hypothesis predicts the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relationship between the independent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variable and the dependent variable but does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not specific the directional of the relationship.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8640" y="3463443"/>
            <a:ext cx="447934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1539" y="3526561"/>
            <a:ext cx="6467962" cy="8463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91744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Example- teacher student relationship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influence student’s learning.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48640" y="4439333"/>
            <a:ext cx="7638354" cy="4699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Arial"/>
                <a:cs typeface="Arial"/>
              </a:rPr>
              <a:t>•  </a:t>
            </a:r>
            <a:r>
              <a:rPr sz="3170" spc="10" dirty="0">
                <a:latin typeface="Calibri"/>
                <a:cs typeface="Calibri"/>
              </a:rPr>
              <a:t>There is no significant difference between 9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087614" y="4482211"/>
            <a:ext cx="296293" cy="2712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150" spc="10" dirty="0">
                <a:latin typeface="Calibri"/>
                <a:cs typeface="Calibri"/>
              </a:rPr>
              <a:t>th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91539" y="4941087"/>
            <a:ext cx="7518777" cy="8463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class boys and girls abilities of learning moral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values.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61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" y="233172"/>
            <a:ext cx="8353044" cy="1266444"/>
          </a:xfrm>
          <a:prstGeom prst="rect">
            <a:avLst/>
          </a:prstGeom>
        </p:spPr>
      </p:pic>
      <p:pic>
        <p:nvPicPr>
          <p:cNvPr id="62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848" y="320040"/>
            <a:ext cx="5477256" cy="1258824"/>
          </a:xfrm>
          <a:prstGeom prst="rect">
            <a:avLst/>
          </a:prstGeom>
        </p:spPr>
      </p:pic>
      <p:sp>
        <p:nvSpPr>
          <p:cNvPr id="41" name="object 41"/>
          <p:cNvSpPr/>
          <p:nvPr/>
        </p:nvSpPr>
        <p:spPr>
          <a:xfrm>
            <a:off x="457962" y="275082"/>
            <a:ext cx="8229600" cy="1142999"/>
          </a:xfrm>
          <a:custGeom>
            <a:avLst/>
            <a:gdLst/>
            <a:ahLst/>
            <a:cxnLst/>
            <a:rect l="l" t="t" r="r" b="b"/>
            <a:pathLst>
              <a:path w="8229600" h="1142999">
                <a:moveTo>
                  <a:pt x="0" y="114300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1143000"/>
                </a:lnTo>
                <a:lnTo>
                  <a:pt x="0" y="1143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38912" y="256032"/>
            <a:ext cx="8267700" cy="1181099"/>
          </a:xfrm>
          <a:custGeom>
            <a:avLst/>
            <a:gdLst/>
            <a:ahLst/>
            <a:cxnLst/>
            <a:rect l="l" t="t" r="r" b="b"/>
            <a:pathLst>
              <a:path w="8267700" h="1181099">
                <a:moveTo>
                  <a:pt x="19050" y="1162050"/>
                </a:moveTo>
                <a:lnTo>
                  <a:pt x="19050" y="19050"/>
                </a:lnTo>
                <a:lnTo>
                  <a:pt x="8248650" y="19050"/>
                </a:lnTo>
                <a:lnTo>
                  <a:pt x="8248650" y="1162050"/>
                </a:lnTo>
                <a:lnTo>
                  <a:pt x="19050" y="116205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2210689" y="614426"/>
            <a:ext cx="4787593" cy="6771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 smtClean="0">
                <a:solidFill>
                  <a:srgbClr val="FFFFFF"/>
                </a:solidFill>
                <a:latin typeface="Calibri"/>
                <a:cs typeface="Calibri"/>
              </a:rPr>
              <a:t>CAU</a:t>
            </a:r>
            <a:r>
              <a:rPr lang="en-US" sz="4400" spc="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4400" spc="10" dirty="0" smtClean="0">
                <a:solidFill>
                  <a:srgbClr val="FFFFFF"/>
                </a:solidFill>
                <a:latin typeface="Calibri"/>
                <a:cs typeface="Calibri"/>
              </a:rPr>
              <a:t>AL </a:t>
            </a:r>
            <a:r>
              <a:rPr sz="4400" spc="10" dirty="0">
                <a:solidFill>
                  <a:srgbClr val="FFFFFF"/>
                </a:solidFill>
                <a:latin typeface="Calibri"/>
                <a:cs typeface="Calibri"/>
              </a:rPr>
              <a:t>HYPOTHESIS</a:t>
            </a:r>
            <a:endParaRPr sz="4400" dirty="0">
              <a:latin typeface="Calibri"/>
              <a:cs typeface="Calibri"/>
            </a:endParaRPr>
          </a:p>
        </p:txBody>
      </p:sp>
      <p:pic>
        <p:nvPicPr>
          <p:cNvPr id="63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" y="2004059"/>
            <a:ext cx="8324088" cy="3291840"/>
          </a:xfrm>
          <a:prstGeom prst="rect">
            <a:avLst/>
          </a:prstGeom>
        </p:spPr>
      </p:pic>
      <p:pic>
        <p:nvPicPr>
          <p:cNvPr id="64" name="Imag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2" y="1935480"/>
            <a:ext cx="8631936" cy="3474720"/>
          </a:xfrm>
          <a:prstGeom prst="rect">
            <a:avLst/>
          </a:prstGeom>
        </p:spPr>
      </p:pic>
      <p:pic>
        <p:nvPicPr>
          <p:cNvPr id="65" name="Image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31492"/>
            <a:ext cx="8229600" cy="3197351"/>
          </a:xfrm>
          <a:prstGeom prst="rect">
            <a:avLst/>
          </a:prstGeom>
        </p:spPr>
      </p:pic>
      <p:sp>
        <p:nvSpPr>
          <p:cNvPr id="43" name="object 43"/>
          <p:cNvSpPr/>
          <p:nvPr/>
        </p:nvSpPr>
        <p:spPr>
          <a:xfrm>
            <a:off x="452628" y="2026920"/>
            <a:ext cx="8238744" cy="3206495"/>
          </a:xfrm>
          <a:custGeom>
            <a:avLst/>
            <a:gdLst/>
            <a:ahLst/>
            <a:cxnLst/>
            <a:rect l="l" t="t" r="r" b="b"/>
            <a:pathLst>
              <a:path w="8238744" h="3206495">
                <a:moveTo>
                  <a:pt x="4572" y="3201924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3201924"/>
                </a:lnTo>
                <a:lnTo>
                  <a:pt x="4572" y="3201924"/>
                </a:lnTo>
                <a:close/>
              </a:path>
            </a:pathLst>
          </a:custGeom>
          <a:ln w="9144">
            <a:solidFill>
              <a:srgbClr val="46AA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548640" y="2091230"/>
            <a:ext cx="447598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1539" y="2154301"/>
            <a:ext cx="7739572" cy="13825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Causal Hypothesis predicts a cause and effects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relationship or interaction between the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independent variable and dependent variable.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8640" y="3652060"/>
            <a:ext cx="447598" cy="381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1539" y="3715131"/>
            <a:ext cx="6894025" cy="13825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91744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This hypothesis predicts the effect of the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independent variable on the dependent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variable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67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" y="246888"/>
            <a:ext cx="8324088" cy="1237488"/>
          </a:xfrm>
          <a:prstGeom prst="rect">
            <a:avLst/>
          </a:prstGeom>
        </p:spPr>
      </p:pic>
      <p:pic>
        <p:nvPicPr>
          <p:cNvPr id="68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320040"/>
            <a:ext cx="6626352" cy="1258824"/>
          </a:xfrm>
          <a:prstGeom prst="rect">
            <a:avLst/>
          </a:prstGeom>
        </p:spPr>
      </p:pic>
      <p:pic>
        <p:nvPicPr>
          <p:cNvPr id="69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319"/>
            <a:ext cx="8229600" cy="1143000"/>
          </a:xfrm>
          <a:prstGeom prst="rect">
            <a:avLst/>
          </a:prstGeom>
        </p:spPr>
      </p:pic>
      <p:sp>
        <p:nvSpPr>
          <p:cNvPr id="44" name="object 44"/>
          <p:cNvSpPr/>
          <p:nvPr/>
        </p:nvSpPr>
        <p:spPr>
          <a:xfrm>
            <a:off x="452628" y="269748"/>
            <a:ext cx="8238744" cy="1152144"/>
          </a:xfrm>
          <a:custGeom>
            <a:avLst/>
            <a:gdLst/>
            <a:ahLst/>
            <a:cxnLst/>
            <a:rect l="l" t="t" r="r" b="b"/>
            <a:pathLst>
              <a:path w="8238744" h="1152144">
                <a:moveTo>
                  <a:pt x="4572" y="1147572"/>
                </a:moveTo>
                <a:lnTo>
                  <a:pt x="4572" y="4571"/>
                </a:lnTo>
                <a:lnTo>
                  <a:pt x="8234172" y="4571"/>
                </a:lnTo>
                <a:lnTo>
                  <a:pt x="8234172" y="1147572"/>
                </a:lnTo>
                <a:lnTo>
                  <a:pt x="4572" y="114757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636141" y="614426"/>
            <a:ext cx="599522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alibri"/>
                <a:cs typeface="Calibri"/>
              </a:rPr>
              <a:t>ASSOCIATIVE HYPOTHESIS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70" name="Imag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" y="1860804"/>
            <a:ext cx="8324088" cy="3794760"/>
          </a:xfrm>
          <a:prstGeom prst="rect">
            <a:avLst/>
          </a:prstGeom>
        </p:spPr>
      </p:pic>
      <p:pic>
        <p:nvPicPr>
          <p:cNvPr id="71" name="Image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2" y="1790700"/>
            <a:ext cx="8557260" cy="3474720"/>
          </a:xfrm>
          <a:prstGeom prst="rect">
            <a:avLst/>
          </a:prstGeom>
        </p:spPr>
      </p:pic>
      <p:pic>
        <p:nvPicPr>
          <p:cNvPr id="72" name="Image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88236"/>
            <a:ext cx="8229600" cy="3700271"/>
          </a:xfrm>
          <a:prstGeom prst="rect">
            <a:avLst/>
          </a:prstGeom>
        </p:spPr>
      </p:pic>
      <p:sp>
        <p:nvSpPr>
          <p:cNvPr id="45" name="object 45"/>
          <p:cNvSpPr/>
          <p:nvPr/>
        </p:nvSpPr>
        <p:spPr>
          <a:xfrm>
            <a:off x="452628" y="1883664"/>
            <a:ext cx="8238744" cy="3709415"/>
          </a:xfrm>
          <a:custGeom>
            <a:avLst/>
            <a:gdLst/>
            <a:ahLst/>
            <a:cxnLst/>
            <a:rect l="l" t="t" r="r" b="b"/>
            <a:pathLst>
              <a:path w="8238744" h="3709415">
                <a:moveTo>
                  <a:pt x="4572" y="3704844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3704844"/>
                </a:lnTo>
                <a:lnTo>
                  <a:pt x="4572" y="3704844"/>
                </a:lnTo>
                <a:close/>
              </a:path>
            </a:pathLst>
          </a:custGeom>
          <a:ln w="9144">
            <a:solidFill>
              <a:srgbClr val="98B9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548640" y="1947339"/>
            <a:ext cx="447598" cy="381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1539" y="2010410"/>
            <a:ext cx="7656158" cy="138226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Associative Hypothesis predicts an associative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relationship between the independent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variable and the dependent variable.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8640" y="3508169"/>
            <a:ext cx="447598" cy="381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1539" y="3571239"/>
            <a:ext cx="7065957" cy="138226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91744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When there is a change in any one of the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variables, changes also occurs in the other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variable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74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" y="233172"/>
            <a:ext cx="8353044" cy="1266444"/>
          </a:xfrm>
          <a:prstGeom prst="rect">
            <a:avLst/>
          </a:prstGeom>
        </p:spPr>
      </p:pic>
      <p:pic>
        <p:nvPicPr>
          <p:cNvPr id="75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696" y="320040"/>
            <a:ext cx="4863084" cy="1258824"/>
          </a:xfrm>
          <a:prstGeom prst="rect">
            <a:avLst/>
          </a:prstGeom>
        </p:spPr>
      </p:pic>
      <p:sp>
        <p:nvSpPr>
          <p:cNvPr id="46" name="object 46"/>
          <p:cNvSpPr/>
          <p:nvPr/>
        </p:nvSpPr>
        <p:spPr>
          <a:xfrm>
            <a:off x="457962" y="275082"/>
            <a:ext cx="8229600" cy="1142999"/>
          </a:xfrm>
          <a:custGeom>
            <a:avLst/>
            <a:gdLst/>
            <a:ahLst/>
            <a:cxnLst/>
            <a:rect l="l" t="t" r="r" b="b"/>
            <a:pathLst>
              <a:path w="8229600" h="1142999">
                <a:moveTo>
                  <a:pt x="0" y="114300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1143000"/>
                </a:lnTo>
                <a:lnTo>
                  <a:pt x="0" y="11430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38912" y="256032"/>
            <a:ext cx="8267700" cy="1181099"/>
          </a:xfrm>
          <a:custGeom>
            <a:avLst/>
            <a:gdLst/>
            <a:ahLst/>
            <a:cxnLst/>
            <a:rect l="l" t="t" r="r" b="b"/>
            <a:pathLst>
              <a:path w="8267700" h="1181099">
                <a:moveTo>
                  <a:pt x="19050" y="1162050"/>
                </a:moveTo>
                <a:lnTo>
                  <a:pt x="19050" y="19050"/>
                </a:lnTo>
                <a:lnTo>
                  <a:pt x="8248650" y="19050"/>
                </a:lnTo>
                <a:lnTo>
                  <a:pt x="8248650" y="1162050"/>
                </a:lnTo>
                <a:lnTo>
                  <a:pt x="19050" y="116205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2518537" y="614426"/>
            <a:ext cx="4231725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FFFFFF"/>
                </a:solidFill>
                <a:latin typeface="Calibri"/>
                <a:cs typeface="Calibri"/>
              </a:rPr>
              <a:t>CHARACTERISTICS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76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" y="1889759"/>
            <a:ext cx="8324088" cy="3291840"/>
          </a:xfrm>
          <a:prstGeom prst="rect">
            <a:avLst/>
          </a:prstGeom>
        </p:spPr>
      </p:pic>
      <p:pic>
        <p:nvPicPr>
          <p:cNvPr id="77" name="Imag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16" y="1819656"/>
            <a:ext cx="8534400" cy="3084576"/>
          </a:xfrm>
          <a:prstGeom prst="rect">
            <a:avLst/>
          </a:prstGeom>
        </p:spPr>
      </p:pic>
      <p:pic>
        <p:nvPicPr>
          <p:cNvPr id="78" name="Image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17192"/>
            <a:ext cx="8229600" cy="3197351"/>
          </a:xfrm>
          <a:prstGeom prst="rect">
            <a:avLst/>
          </a:prstGeom>
        </p:spPr>
      </p:pic>
      <p:sp>
        <p:nvSpPr>
          <p:cNvPr id="48" name="object 48"/>
          <p:cNvSpPr/>
          <p:nvPr/>
        </p:nvSpPr>
        <p:spPr>
          <a:xfrm>
            <a:off x="452628" y="1912620"/>
            <a:ext cx="8238744" cy="3206495"/>
          </a:xfrm>
          <a:custGeom>
            <a:avLst/>
            <a:gdLst/>
            <a:ahLst/>
            <a:cxnLst/>
            <a:rect l="l" t="t" r="r" b="b"/>
            <a:pathLst>
              <a:path w="8238744" h="3206495">
                <a:moveTo>
                  <a:pt x="4572" y="3201924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3201924"/>
                </a:lnTo>
                <a:lnTo>
                  <a:pt x="4572" y="3201924"/>
                </a:lnTo>
                <a:close/>
              </a:path>
            </a:pathLst>
          </a:custGeom>
          <a:ln w="9144">
            <a:solidFill>
              <a:srgbClr val="98B9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548640" y="1978036"/>
            <a:ext cx="7974030" cy="4676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Wingdings"/>
                <a:cs typeface="Wingdings"/>
              </a:rPr>
              <a:t></a:t>
            </a:r>
            <a:r>
              <a:rPr sz="3170" spc="10" dirty="0">
                <a:latin typeface="Calibri"/>
                <a:cs typeface="Calibri"/>
              </a:rPr>
              <a:t>A Hypothesis must be Capable of Verification.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48640" y="2563780"/>
            <a:ext cx="7821337" cy="4673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Wingdings"/>
                <a:cs typeface="Wingdings"/>
              </a:rPr>
              <a:t></a:t>
            </a:r>
            <a:r>
              <a:rPr sz="3170" spc="10" dirty="0">
                <a:latin typeface="Calibri"/>
                <a:cs typeface="Calibri"/>
              </a:rPr>
              <a:t>A Hypothesis must be Related to the Existing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891539" y="3111881"/>
            <a:ext cx="3375692" cy="4069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Body of Knowledge.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548640" y="3636402"/>
            <a:ext cx="7986550" cy="4676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Wingdings"/>
                <a:cs typeface="Wingdings"/>
              </a:rPr>
              <a:t></a:t>
            </a:r>
            <a:r>
              <a:rPr sz="3170" spc="10" dirty="0">
                <a:latin typeface="Calibri"/>
                <a:cs typeface="Calibri"/>
              </a:rPr>
              <a:t>A Hypothesis Needs to be Precise, Simple and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891539" y="4185158"/>
            <a:ext cx="1349714" cy="4069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Specific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45008" y="262128"/>
            <a:ext cx="8255508" cy="1168908"/>
          </a:xfrm>
          <a:custGeom>
            <a:avLst/>
            <a:gdLst/>
            <a:ahLst/>
            <a:cxnLst/>
            <a:rect l="l" t="t" r="r" b="b"/>
            <a:pathLst>
              <a:path w="8255508" h="1168908">
                <a:moveTo>
                  <a:pt x="12954" y="1155954"/>
                </a:moveTo>
                <a:lnTo>
                  <a:pt x="12954" y="12954"/>
                </a:lnTo>
                <a:lnTo>
                  <a:pt x="8242554" y="12954"/>
                </a:lnTo>
                <a:lnTo>
                  <a:pt x="8242554" y="1155954"/>
                </a:lnTo>
                <a:lnTo>
                  <a:pt x="12954" y="1155954"/>
                </a:lnTo>
                <a:close/>
              </a:path>
            </a:pathLst>
          </a:custGeom>
          <a:ln w="25908">
            <a:solidFill>
              <a:srgbClr val="385D8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3366262" y="674759"/>
            <a:ext cx="2434641" cy="6724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370" spc="10" dirty="0">
                <a:solidFill>
                  <a:srgbClr val="FF0000"/>
                </a:solidFill>
                <a:latin typeface="Gabriola"/>
                <a:cs typeface="Gabriola"/>
              </a:rPr>
              <a:t>DEFNITIONS</a:t>
            </a:r>
            <a:r>
              <a:rPr sz="4370" spc="10" dirty="0">
                <a:solidFill>
                  <a:srgbClr val="FFFFFF"/>
                </a:solidFill>
                <a:latin typeface="Gabriola"/>
                <a:cs typeface="Gabriola"/>
              </a:rPr>
              <a:t>:</a:t>
            </a:r>
            <a:endParaRPr sz="4300" dirty="0">
              <a:latin typeface="Gabriola"/>
              <a:cs typeface="Gabriola"/>
            </a:endParaRPr>
          </a:p>
        </p:txBody>
      </p:sp>
      <p:pic>
        <p:nvPicPr>
          <p:cNvPr id="8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" y="1572768"/>
            <a:ext cx="8324088" cy="4620768"/>
          </a:xfrm>
          <a:prstGeom prst="rect">
            <a:avLst/>
          </a:prstGeom>
        </p:spPr>
      </p:pic>
      <p:pic>
        <p:nvPicPr>
          <p:cNvPr id="9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2" y="1453896"/>
            <a:ext cx="8546593" cy="4547616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548640" y="1609878"/>
            <a:ext cx="447934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891539" y="1672996"/>
            <a:ext cx="7186198" cy="19651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84708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Hypothesis is considered as an intelligent</a:t>
            </a:r>
            <a:endParaRPr sz="3200" dirty="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guess or prediction, that gives </a:t>
            </a:r>
            <a:r>
              <a:rPr sz="3170" spc="10" dirty="0" smtClean="0">
                <a:latin typeface="Calibri"/>
                <a:cs typeface="Calibri"/>
              </a:rPr>
              <a:t>direction </a:t>
            </a:r>
            <a:r>
              <a:rPr sz="3170" spc="10" dirty="0">
                <a:latin typeface="Calibri"/>
                <a:cs typeface="Calibri"/>
              </a:rPr>
              <a:t>to</a:t>
            </a:r>
            <a:endParaRPr sz="3100" dirty="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the researcher to answer the research</a:t>
            </a:r>
            <a:endParaRPr sz="3200" dirty="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question.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12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4" y="1097280"/>
            <a:ext cx="8324088" cy="4620768"/>
          </a:xfrm>
          <a:prstGeom prst="rect">
            <a:avLst/>
          </a:prstGeom>
        </p:spPr>
      </p:pic>
      <p:pic>
        <p:nvPicPr>
          <p:cNvPr id="13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36" y="1027176"/>
            <a:ext cx="8691372" cy="4547616"/>
          </a:xfrm>
          <a:prstGeom prst="rect">
            <a:avLst/>
          </a:prstGeom>
        </p:spPr>
      </p:pic>
      <p:pic>
        <p:nvPicPr>
          <p:cNvPr id="14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68" y="1124712"/>
            <a:ext cx="8229600" cy="4526280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463296" y="1120140"/>
            <a:ext cx="8238744" cy="4535424"/>
          </a:xfrm>
          <a:custGeom>
            <a:avLst/>
            <a:gdLst/>
            <a:ahLst/>
            <a:cxnLst/>
            <a:rect l="l" t="t" r="r" b="b"/>
            <a:pathLst>
              <a:path w="8238744" h="4535424">
                <a:moveTo>
                  <a:pt x="4572" y="4530852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4530852"/>
                </a:lnTo>
                <a:lnTo>
                  <a:pt x="4572" y="4530852"/>
                </a:lnTo>
                <a:close/>
              </a:path>
            </a:pathLst>
          </a:custGeom>
          <a:ln w="9144">
            <a:solidFill>
              <a:srgbClr val="BE4B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559003" y="1183434"/>
            <a:ext cx="447598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901903" y="1246505"/>
            <a:ext cx="7789440" cy="138264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A hypothesis is a formal tentative statement of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the expected relationship between two or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more variables under study.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59003" y="3329861"/>
            <a:ext cx="447598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901903" y="3392932"/>
            <a:ext cx="7762176" cy="18700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• A hypothesis helps to translate the research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problem and objective into a clear explanation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or prediction of the expected results or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outcomes of the study.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16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" y="233172"/>
            <a:ext cx="8353044" cy="1266444"/>
          </a:xfrm>
          <a:prstGeom prst="rect">
            <a:avLst/>
          </a:prstGeom>
        </p:spPr>
      </p:pic>
      <p:pic>
        <p:nvPicPr>
          <p:cNvPr id="17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08" y="320040"/>
            <a:ext cx="8252460" cy="1258824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457962" y="275082"/>
            <a:ext cx="8229600" cy="1142999"/>
          </a:xfrm>
          <a:custGeom>
            <a:avLst/>
            <a:gdLst/>
            <a:ahLst/>
            <a:cxnLst/>
            <a:rect l="l" t="t" r="r" b="b"/>
            <a:pathLst>
              <a:path w="8229600" h="1142999">
                <a:moveTo>
                  <a:pt x="0" y="114300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1143000"/>
                </a:lnTo>
                <a:lnTo>
                  <a:pt x="0" y="114300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8912" y="256032"/>
            <a:ext cx="8267700" cy="1181099"/>
          </a:xfrm>
          <a:custGeom>
            <a:avLst/>
            <a:gdLst/>
            <a:ahLst/>
            <a:cxnLst/>
            <a:rect l="l" t="t" r="r" b="b"/>
            <a:pathLst>
              <a:path w="8267700" h="1181099">
                <a:moveTo>
                  <a:pt x="19050" y="1162050"/>
                </a:moveTo>
                <a:lnTo>
                  <a:pt x="19050" y="19050"/>
                </a:lnTo>
                <a:lnTo>
                  <a:pt x="8248650" y="19050"/>
                </a:lnTo>
                <a:lnTo>
                  <a:pt x="8248650" y="1162050"/>
                </a:lnTo>
                <a:lnTo>
                  <a:pt x="19050" y="116205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823874" y="614426"/>
            <a:ext cx="762169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FFFFFF"/>
                </a:solidFill>
                <a:latin typeface="Calibri"/>
                <a:cs typeface="Calibri"/>
              </a:rPr>
              <a:t>CONTRIBUTIONS OF HYPOTHESIS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18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" y="1572768"/>
            <a:ext cx="8324088" cy="4620768"/>
          </a:xfrm>
          <a:prstGeom prst="rect">
            <a:avLst/>
          </a:prstGeom>
        </p:spPr>
      </p:pic>
      <p:pic>
        <p:nvPicPr>
          <p:cNvPr id="19" name="Imag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1478280"/>
            <a:ext cx="8247888" cy="4561332"/>
          </a:xfrm>
          <a:prstGeom prst="rect">
            <a:avLst/>
          </a:prstGeom>
        </p:spPr>
      </p:pic>
      <p:pic>
        <p:nvPicPr>
          <p:cNvPr id="20" name="Image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8229600" cy="4526280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452628" y="1595628"/>
            <a:ext cx="8238744" cy="4535424"/>
          </a:xfrm>
          <a:custGeom>
            <a:avLst/>
            <a:gdLst/>
            <a:ahLst/>
            <a:cxnLst/>
            <a:rect l="l" t="t" r="r" b="b"/>
            <a:pathLst>
              <a:path w="8238744" h="4535424">
                <a:moveTo>
                  <a:pt x="4572" y="4530852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4530852"/>
                </a:lnTo>
                <a:lnTo>
                  <a:pt x="4572" y="4530852"/>
                </a:lnTo>
                <a:close/>
              </a:path>
            </a:pathLst>
          </a:custGeom>
          <a:ln w="9144">
            <a:solidFill>
              <a:srgbClr val="7D6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722376" y="1638173"/>
            <a:ext cx="762485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alibri"/>
                <a:cs typeface="Calibri"/>
              </a:rPr>
              <a:t>It provides clarity to the research problem and research objectives.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48640" y="2265885"/>
            <a:ext cx="306781" cy="261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891539" y="2309114"/>
            <a:ext cx="7499545" cy="54711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64008">
              <a:lnSpc>
                <a:spcPct val="100000"/>
              </a:lnSpc>
            </a:pPr>
            <a:r>
              <a:rPr sz="2200" spc="10" dirty="0">
                <a:latin typeface="Calibri"/>
                <a:cs typeface="Calibri"/>
              </a:rPr>
              <a:t>It describes, explains or predicts the expected results or outcome</a:t>
            </a:r>
            <a:endParaRPr sz="2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Calibri"/>
                <a:cs typeface="Calibri"/>
              </a:rPr>
              <a:t>of the research.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48640" y="3204669"/>
            <a:ext cx="306781" cy="261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955548" y="3247898"/>
            <a:ext cx="4511634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alibri"/>
                <a:cs typeface="Calibri"/>
              </a:rPr>
              <a:t>It indicates the type of research design.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548640" y="3875483"/>
            <a:ext cx="306781" cy="261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91539" y="3918712"/>
            <a:ext cx="420912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alibri"/>
                <a:cs typeface="Calibri"/>
              </a:rPr>
              <a:t>It directs the research study process.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658368" y="4589272"/>
            <a:ext cx="7008975" cy="54711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64008">
              <a:lnSpc>
                <a:spcPct val="100000"/>
              </a:lnSpc>
            </a:pPr>
            <a:r>
              <a:rPr sz="2200" spc="10" dirty="0">
                <a:latin typeface="Calibri"/>
                <a:cs typeface="Calibri"/>
              </a:rPr>
              <a:t>It identifies the population of the research study that is to be</a:t>
            </a:r>
            <a:endParaRPr sz="2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Calibri"/>
                <a:cs typeface="Calibri"/>
              </a:rPr>
              <a:t>investigated or examined.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658368" y="5528386"/>
            <a:ext cx="7383725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alibri"/>
                <a:cs typeface="Calibri"/>
              </a:rPr>
              <a:t>It facilitates data collection, data analysis and data interpretation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457962" y="275082"/>
            <a:ext cx="8229600" cy="1142999"/>
          </a:xfrm>
          <a:custGeom>
            <a:avLst/>
            <a:gdLst/>
            <a:ahLst/>
            <a:cxnLst/>
            <a:rect l="l" t="t" r="r" b="b"/>
            <a:pathLst>
              <a:path w="8229600" h="1142999">
                <a:moveTo>
                  <a:pt x="0" y="114300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1143000"/>
                </a:lnTo>
                <a:lnTo>
                  <a:pt x="0" y="114300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5008" y="262128"/>
            <a:ext cx="8255508" cy="1168908"/>
          </a:xfrm>
          <a:custGeom>
            <a:avLst/>
            <a:gdLst/>
            <a:ahLst/>
            <a:cxnLst/>
            <a:rect l="l" t="t" r="r" b="b"/>
            <a:pathLst>
              <a:path w="8255508" h="1168908">
                <a:moveTo>
                  <a:pt x="12954" y="1155954"/>
                </a:moveTo>
                <a:lnTo>
                  <a:pt x="12954" y="12954"/>
                </a:lnTo>
                <a:lnTo>
                  <a:pt x="8242554" y="12954"/>
                </a:lnTo>
                <a:lnTo>
                  <a:pt x="8242554" y="1155954"/>
                </a:lnTo>
                <a:lnTo>
                  <a:pt x="12954" y="1155954"/>
                </a:lnTo>
                <a:close/>
              </a:path>
            </a:pathLst>
          </a:custGeom>
          <a:ln w="25908">
            <a:solidFill>
              <a:srgbClr val="5C477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3232150" y="614426"/>
            <a:ext cx="2806048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FFFFFF"/>
                </a:solidFill>
                <a:latin typeface="Calibri"/>
                <a:cs typeface="Calibri"/>
              </a:rPr>
              <a:t>FUNCTIONS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22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" y="1932431"/>
            <a:ext cx="8324088" cy="3939540"/>
          </a:xfrm>
          <a:prstGeom prst="rect">
            <a:avLst/>
          </a:prstGeom>
        </p:spPr>
      </p:pic>
      <p:pic>
        <p:nvPicPr>
          <p:cNvPr id="23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2" y="1862328"/>
            <a:ext cx="8482584" cy="3572256"/>
          </a:xfrm>
          <a:prstGeom prst="rect">
            <a:avLst/>
          </a:prstGeom>
        </p:spPr>
      </p:pic>
      <p:pic>
        <p:nvPicPr>
          <p:cNvPr id="24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9864"/>
            <a:ext cx="8229600" cy="3845052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452628" y="1955292"/>
            <a:ext cx="8238744" cy="3854195"/>
          </a:xfrm>
          <a:custGeom>
            <a:avLst/>
            <a:gdLst/>
            <a:ahLst/>
            <a:cxnLst/>
            <a:rect l="l" t="t" r="r" b="b"/>
            <a:pathLst>
              <a:path w="8238744" h="3854195">
                <a:moveTo>
                  <a:pt x="4572" y="3849624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3849624"/>
                </a:lnTo>
                <a:lnTo>
                  <a:pt x="4572" y="3849624"/>
                </a:lnTo>
                <a:close/>
              </a:path>
            </a:pathLst>
          </a:custGeom>
          <a:ln w="9144">
            <a:solidFill>
              <a:srgbClr val="1E1C1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548640" y="2019221"/>
            <a:ext cx="447598" cy="381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1539" y="2082292"/>
            <a:ext cx="7595345" cy="8945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It enables an investigator to start his research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work.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8640" y="3091841"/>
            <a:ext cx="447934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1539" y="3154959"/>
            <a:ext cx="6408307" cy="895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It may lead to formulations of another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hypothesis.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48640" y="4165394"/>
            <a:ext cx="447598" cy="381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91539" y="4228465"/>
            <a:ext cx="6600512" cy="8946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It leads to interpret results drawing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conclusions related to original purpose.</a:t>
            </a:r>
            <a:endParaRPr sz="3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457962" y="275082"/>
            <a:ext cx="8229600" cy="1142999"/>
          </a:xfrm>
          <a:custGeom>
            <a:avLst/>
            <a:gdLst/>
            <a:ahLst/>
            <a:cxnLst/>
            <a:rect l="l" t="t" r="r" b="b"/>
            <a:pathLst>
              <a:path w="8229600" h="1142999">
                <a:moveTo>
                  <a:pt x="0" y="114300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1143000"/>
                </a:lnTo>
                <a:lnTo>
                  <a:pt x="0" y="1143000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5008" y="262128"/>
            <a:ext cx="8255508" cy="1168908"/>
          </a:xfrm>
          <a:custGeom>
            <a:avLst/>
            <a:gdLst/>
            <a:ahLst/>
            <a:cxnLst/>
            <a:rect l="l" t="t" r="r" b="b"/>
            <a:pathLst>
              <a:path w="8255508" h="1168908">
                <a:moveTo>
                  <a:pt x="12954" y="1155954"/>
                </a:moveTo>
                <a:lnTo>
                  <a:pt x="12954" y="12954"/>
                </a:lnTo>
                <a:lnTo>
                  <a:pt x="8242554" y="12954"/>
                </a:lnTo>
                <a:lnTo>
                  <a:pt x="8242554" y="1155954"/>
                </a:lnTo>
                <a:lnTo>
                  <a:pt x="12954" y="1155954"/>
                </a:lnTo>
                <a:close/>
              </a:path>
            </a:pathLst>
          </a:custGeom>
          <a:ln w="25908">
            <a:solidFill>
              <a:srgbClr val="B66D3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2046097" y="614426"/>
            <a:ext cx="5175277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FFFFFF"/>
                </a:solidFill>
                <a:latin typeface="Calibri"/>
                <a:cs typeface="Calibri"/>
              </a:rPr>
              <a:t>TYPES OF HYPOTHESIS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821434" y="1658646"/>
            <a:ext cx="1549878" cy="4703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  </a:t>
            </a:r>
            <a:r>
              <a:rPr sz="3200" spc="10" dirty="0">
                <a:latin typeface="Calibri"/>
                <a:cs typeface="Calibri"/>
              </a:rPr>
              <a:t>Simple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821434" y="2244519"/>
            <a:ext cx="1869619" cy="4699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  </a:t>
            </a:r>
            <a:r>
              <a:rPr sz="3200" spc="10" dirty="0">
                <a:latin typeface="Calibri"/>
                <a:cs typeface="Calibri"/>
              </a:rPr>
              <a:t>Complex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821434" y="2829735"/>
            <a:ext cx="1956290" cy="4699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  </a:t>
            </a:r>
            <a:r>
              <a:rPr sz="3200" spc="10" dirty="0">
                <a:latin typeface="Calibri"/>
                <a:cs typeface="Calibri"/>
              </a:rPr>
              <a:t>Empirical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821434" y="3414675"/>
            <a:ext cx="1097872" cy="470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  </a:t>
            </a:r>
            <a:r>
              <a:rPr sz="3200" spc="10" dirty="0">
                <a:latin typeface="Calibri"/>
                <a:cs typeface="Calibri"/>
              </a:rPr>
              <a:t>Null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821434" y="4000421"/>
            <a:ext cx="2254553" cy="4699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  </a:t>
            </a:r>
            <a:r>
              <a:rPr sz="3200" spc="10" dirty="0">
                <a:latin typeface="Calibri"/>
                <a:cs typeface="Calibri"/>
              </a:rPr>
              <a:t>Alternative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821434" y="4585637"/>
            <a:ext cx="1563217" cy="4699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  </a:t>
            </a:r>
            <a:r>
              <a:rPr sz="3200" spc="10" dirty="0">
                <a:latin typeface="Calibri"/>
                <a:cs typeface="Calibri"/>
              </a:rPr>
              <a:t>Logical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821434" y="5171234"/>
            <a:ext cx="447598" cy="381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164334" y="5234305"/>
            <a:ext cx="2744592" cy="4069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statistical            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27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" y="233172"/>
            <a:ext cx="8353044" cy="1266444"/>
          </a:xfrm>
          <a:prstGeom prst="rect">
            <a:avLst/>
          </a:prstGeom>
        </p:spPr>
      </p:pic>
      <p:pic>
        <p:nvPicPr>
          <p:cNvPr id="28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35" y="320040"/>
            <a:ext cx="5366003" cy="1258824"/>
          </a:xfrm>
          <a:prstGeom prst="rect">
            <a:avLst/>
          </a:prstGeom>
        </p:spPr>
      </p:pic>
      <p:sp>
        <p:nvSpPr>
          <p:cNvPr id="14" name="object 14"/>
          <p:cNvSpPr/>
          <p:nvPr/>
        </p:nvSpPr>
        <p:spPr>
          <a:xfrm>
            <a:off x="457962" y="275082"/>
            <a:ext cx="8229600" cy="1142999"/>
          </a:xfrm>
          <a:custGeom>
            <a:avLst/>
            <a:gdLst/>
            <a:ahLst/>
            <a:cxnLst/>
            <a:rect l="l" t="t" r="r" b="b"/>
            <a:pathLst>
              <a:path w="8229600" h="1142999">
                <a:moveTo>
                  <a:pt x="0" y="114300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1143000"/>
                </a:lnTo>
                <a:lnTo>
                  <a:pt x="0" y="114300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38912" y="256032"/>
            <a:ext cx="8267700" cy="1181099"/>
          </a:xfrm>
          <a:custGeom>
            <a:avLst/>
            <a:gdLst/>
            <a:ahLst/>
            <a:cxnLst/>
            <a:rect l="l" t="t" r="r" b="b"/>
            <a:pathLst>
              <a:path w="8267700" h="1181099">
                <a:moveTo>
                  <a:pt x="19050" y="1162050"/>
                </a:moveTo>
                <a:lnTo>
                  <a:pt x="19050" y="19050"/>
                </a:lnTo>
                <a:lnTo>
                  <a:pt x="8248650" y="19050"/>
                </a:lnTo>
                <a:lnTo>
                  <a:pt x="8248650" y="1162050"/>
                </a:lnTo>
                <a:lnTo>
                  <a:pt x="19050" y="116205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2267077" y="614426"/>
            <a:ext cx="473510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FFFFFF"/>
                </a:solidFill>
                <a:latin typeface="Calibri"/>
                <a:cs typeface="Calibri"/>
              </a:rPr>
              <a:t>SIMPLE HYPOTHESIS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29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" y="1572768"/>
            <a:ext cx="8324088" cy="4620768"/>
          </a:xfrm>
          <a:prstGeom prst="rect">
            <a:avLst/>
          </a:prstGeom>
        </p:spPr>
      </p:pic>
      <p:pic>
        <p:nvPicPr>
          <p:cNvPr id="30" name="Imag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2" y="1502664"/>
            <a:ext cx="8369808" cy="4059936"/>
          </a:xfrm>
          <a:prstGeom prst="rect">
            <a:avLst/>
          </a:prstGeom>
        </p:spPr>
      </p:pic>
      <p:pic>
        <p:nvPicPr>
          <p:cNvPr id="31" name="Image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8229600" cy="4526280"/>
          </a:xfrm>
          <a:prstGeom prst="rect">
            <a:avLst/>
          </a:prstGeom>
        </p:spPr>
      </p:pic>
      <p:sp>
        <p:nvSpPr>
          <p:cNvPr id="16" name="object 16"/>
          <p:cNvSpPr/>
          <p:nvPr/>
        </p:nvSpPr>
        <p:spPr>
          <a:xfrm>
            <a:off x="452628" y="1595628"/>
            <a:ext cx="8238744" cy="4535424"/>
          </a:xfrm>
          <a:custGeom>
            <a:avLst/>
            <a:gdLst/>
            <a:ahLst/>
            <a:cxnLst/>
            <a:rect l="l" t="t" r="r" b="b"/>
            <a:pathLst>
              <a:path w="8238744" h="4535424">
                <a:moveTo>
                  <a:pt x="4572" y="4530852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4530852"/>
                </a:lnTo>
                <a:lnTo>
                  <a:pt x="4572" y="4530852"/>
                </a:lnTo>
                <a:close/>
              </a:path>
            </a:pathLst>
          </a:custGeom>
          <a:ln w="9144">
            <a:solidFill>
              <a:srgbClr val="7D60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548640" y="1658646"/>
            <a:ext cx="447934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1539" y="1721764"/>
            <a:ext cx="7480597" cy="18706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Simple hypothesis is that one in which there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exits relationship between two variables one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is called independent variable or cause and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the other is dependent variable or effect.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8640" y="3707813"/>
            <a:ext cx="5001590" cy="4699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Arial"/>
                <a:cs typeface="Arial"/>
              </a:rPr>
              <a:t>•  </a:t>
            </a:r>
            <a:r>
              <a:rPr sz="3170" spc="10" dirty="0">
                <a:latin typeface="Calibri"/>
                <a:cs typeface="Calibri"/>
              </a:rPr>
              <a:t>Ex. Smoking leads to cancer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548640" y="4293029"/>
            <a:ext cx="447598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891539" y="4356100"/>
            <a:ext cx="7173381" cy="8946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latin typeface="Calibri"/>
                <a:cs typeface="Calibri"/>
              </a:rPr>
              <a:t>The higher ratio of unemployment leads to</a:t>
            </a:r>
            <a:endParaRPr sz="31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crimes.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3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" y="516636"/>
            <a:ext cx="8353044" cy="1266444"/>
          </a:xfrm>
          <a:prstGeom prst="rect">
            <a:avLst/>
          </a:prstGeom>
        </p:spPr>
      </p:pic>
      <p:pic>
        <p:nvPicPr>
          <p:cNvPr id="34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344" y="603504"/>
            <a:ext cx="5922264" cy="1258824"/>
          </a:xfrm>
          <a:prstGeom prst="rect">
            <a:avLst/>
          </a:prstGeom>
        </p:spPr>
      </p:pic>
      <p:sp>
        <p:nvSpPr>
          <p:cNvPr id="17" name="object 17"/>
          <p:cNvSpPr/>
          <p:nvPr/>
        </p:nvSpPr>
        <p:spPr>
          <a:xfrm>
            <a:off x="457962" y="558546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1143000"/>
                </a:lnTo>
                <a:lnTo>
                  <a:pt x="0" y="11430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8912" y="539496"/>
            <a:ext cx="8267700" cy="1181100"/>
          </a:xfrm>
          <a:custGeom>
            <a:avLst/>
            <a:gdLst/>
            <a:ahLst/>
            <a:cxnLst/>
            <a:rect l="l" t="t" r="r" b="b"/>
            <a:pathLst>
              <a:path w="8267700" h="1181100">
                <a:moveTo>
                  <a:pt x="19050" y="1162050"/>
                </a:moveTo>
                <a:lnTo>
                  <a:pt x="19050" y="19050"/>
                </a:lnTo>
                <a:lnTo>
                  <a:pt x="8248650" y="19050"/>
                </a:lnTo>
                <a:lnTo>
                  <a:pt x="8248650" y="1162050"/>
                </a:lnTo>
                <a:lnTo>
                  <a:pt x="19050" y="116205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988185" y="897509"/>
            <a:ext cx="5292172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FFFFFF"/>
                </a:solidFill>
                <a:latin typeface="Calibri"/>
                <a:cs typeface="Calibri"/>
              </a:rPr>
              <a:t>COMPLEX HYPOTHESIS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35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" y="1961388"/>
            <a:ext cx="8324088" cy="4620768"/>
          </a:xfrm>
          <a:prstGeom prst="rect">
            <a:avLst/>
          </a:prstGeom>
        </p:spPr>
      </p:pic>
      <p:pic>
        <p:nvPicPr>
          <p:cNvPr id="36" name="Imag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44" y="1834896"/>
            <a:ext cx="8578595" cy="4590288"/>
          </a:xfrm>
          <a:prstGeom prst="rect">
            <a:avLst/>
          </a:prstGeom>
        </p:spPr>
      </p:pic>
      <p:pic>
        <p:nvPicPr>
          <p:cNvPr id="37" name="Image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8820"/>
            <a:ext cx="8229600" cy="4526280"/>
          </a:xfrm>
          <a:prstGeom prst="rect">
            <a:avLst/>
          </a:prstGeom>
        </p:spPr>
      </p:pic>
      <p:sp>
        <p:nvSpPr>
          <p:cNvPr id="19" name="object 19"/>
          <p:cNvSpPr/>
          <p:nvPr/>
        </p:nvSpPr>
        <p:spPr>
          <a:xfrm>
            <a:off x="452628" y="1984248"/>
            <a:ext cx="8238744" cy="4535423"/>
          </a:xfrm>
          <a:custGeom>
            <a:avLst/>
            <a:gdLst/>
            <a:ahLst/>
            <a:cxnLst/>
            <a:rect l="l" t="t" r="r" b="b"/>
            <a:pathLst>
              <a:path w="8238744" h="4535423">
                <a:moveTo>
                  <a:pt x="4572" y="4530852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4530852"/>
                </a:lnTo>
                <a:lnTo>
                  <a:pt x="4572" y="453085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548640" y="1971738"/>
            <a:ext cx="377190" cy="3216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00" spc="1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1539" y="2024888"/>
            <a:ext cx="7764625" cy="6720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00" spc="10" dirty="0">
                <a:latin typeface="Calibri"/>
                <a:cs typeface="Calibri"/>
              </a:rPr>
              <a:t>Complex hypothesis is that one in which as relationship</a:t>
            </a:r>
            <a:endParaRPr sz="27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2700" spc="10" dirty="0">
                <a:latin typeface="Calibri"/>
                <a:cs typeface="Calibri"/>
              </a:rPr>
              <a:t>among variables exists.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8640" y="3123882"/>
            <a:ext cx="377190" cy="3216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00" spc="1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1539" y="3177032"/>
            <a:ext cx="7524596" cy="6723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00" spc="10" dirty="0">
                <a:latin typeface="Calibri"/>
                <a:cs typeface="Calibri"/>
              </a:rPr>
              <a:t>In this type dependent and independent variables are</a:t>
            </a:r>
            <a:endParaRPr sz="27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2700" spc="10" dirty="0">
                <a:latin typeface="Calibri"/>
                <a:cs typeface="Calibri"/>
              </a:rPr>
              <a:t>more than two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48640" y="4276280"/>
            <a:ext cx="377190" cy="3216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00" spc="1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91539" y="4329430"/>
            <a:ext cx="7471448" cy="67208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00" spc="10" dirty="0">
                <a:latin typeface="Calibri"/>
                <a:cs typeface="Calibri"/>
              </a:rPr>
              <a:t>Ex. Smoking and other drugs leads to cancer, tension,</a:t>
            </a:r>
            <a:endParaRPr sz="27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2700" spc="10" dirty="0">
                <a:latin typeface="Calibri"/>
                <a:cs typeface="Calibri"/>
              </a:rPr>
              <a:t>chest infections etc.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48640" y="5428755"/>
            <a:ext cx="377190" cy="3216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00" spc="1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91539" y="5481904"/>
            <a:ext cx="7402924" cy="8309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00" spc="10" dirty="0">
                <a:latin typeface="Calibri"/>
                <a:cs typeface="Calibri"/>
              </a:rPr>
              <a:t>The higher </a:t>
            </a:r>
            <a:r>
              <a:rPr sz="2700" spc="10" dirty="0" smtClean="0">
                <a:latin typeface="Calibri"/>
                <a:cs typeface="Calibri"/>
              </a:rPr>
              <a:t>ratio </a:t>
            </a:r>
            <a:r>
              <a:rPr sz="2700" spc="10" dirty="0">
                <a:latin typeface="Calibri"/>
                <a:cs typeface="Calibri"/>
              </a:rPr>
              <a:t>of </a:t>
            </a:r>
            <a:r>
              <a:rPr sz="2700" spc="10" dirty="0" smtClean="0">
                <a:latin typeface="Calibri"/>
                <a:cs typeface="Calibri"/>
              </a:rPr>
              <a:t>unemployment</a:t>
            </a:r>
            <a:r>
              <a:rPr lang="en-US" sz="2700" spc="10" dirty="0" smtClean="0">
                <a:latin typeface="Calibri"/>
                <a:cs typeface="Calibri"/>
              </a:rPr>
              <a:t>,</a:t>
            </a:r>
            <a:r>
              <a:rPr sz="2700" spc="10" dirty="0" smtClean="0">
                <a:latin typeface="Calibri"/>
                <a:cs typeface="Calibri"/>
              </a:rPr>
              <a:t> poverty</a:t>
            </a:r>
            <a:r>
              <a:rPr lang="en-US" sz="2700" spc="10" dirty="0" smtClean="0">
                <a:latin typeface="Calibri"/>
                <a:cs typeface="Calibri"/>
              </a:rPr>
              <a:t>,</a:t>
            </a:r>
            <a:r>
              <a:rPr sz="2700" spc="10" dirty="0" smtClean="0">
                <a:latin typeface="Calibri"/>
                <a:cs typeface="Calibri"/>
              </a:rPr>
              <a:t> </a:t>
            </a:r>
            <a:r>
              <a:rPr sz="2700" spc="10" dirty="0">
                <a:latin typeface="Calibri"/>
                <a:cs typeface="Calibri"/>
              </a:rPr>
              <a:t>illiteracy</a:t>
            </a:r>
            <a:endParaRPr sz="2700" dirty="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2700" spc="10" dirty="0">
                <a:latin typeface="Calibri"/>
                <a:cs typeface="Calibri"/>
              </a:rPr>
              <a:t>leads to crimes like dacoit etc.</a:t>
            </a:r>
            <a:endParaRPr sz="27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457962" y="558546"/>
            <a:ext cx="8229600" cy="999744"/>
          </a:xfrm>
          <a:custGeom>
            <a:avLst/>
            <a:gdLst/>
            <a:ahLst/>
            <a:cxnLst/>
            <a:rect l="l" t="t" r="r" b="b"/>
            <a:pathLst>
              <a:path w="8229600" h="999744">
                <a:moveTo>
                  <a:pt x="0" y="999744"/>
                </a:moveTo>
                <a:lnTo>
                  <a:pt x="0" y="0"/>
                </a:lnTo>
                <a:lnTo>
                  <a:pt x="8229600" y="0"/>
                </a:lnTo>
                <a:lnTo>
                  <a:pt x="8229600" y="999744"/>
                </a:lnTo>
                <a:lnTo>
                  <a:pt x="0" y="9997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45008" y="545592"/>
            <a:ext cx="8255508" cy="1025651"/>
          </a:xfrm>
          <a:custGeom>
            <a:avLst/>
            <a:gdLst/>
            <a:ahLst/>
            <a:cxnLst/>
            <a:rect l="l" t="t" r="r" b="b"/>
            <a:pathLst>
              <a:path w="8255508" h="1025651">
                <a:moveTo>
                  <a:pt x="12954" y="1012698"/>
                </a:moveTo>
                <a:lnTo>
                  <a:pt x="12954" y="12954"/>
                </a:lnTo>
                <a:lnTo>
                  <a:pt x="8242554" y="12954"/>
                </a:lnTo>
                <a:lnTo>
                  <a:pt x="8242554" y="1012698"/>
                </a:lnTo>
                <a:lnTo>
                  <a:pt x="12954" y="1012698"/>
                </a:lnTo>
                <a:close/>
              </a:path>
            </a:pathLst>
          </a:custGeom>
          <a:ln w="25908">
            <a:solidFill>
              <a:srgbClr val="4F81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861693" y="825627"/>
            <a:ext cx="554609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alibri"/>
                <a:cs typeface="Calibri"/>
              </a:rPr>
              <a:t>EMPIRICAL HYPOTHESIS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39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" y="1684020"/>
            <a:ext cx="8324088" cy="4620768"/>
          </a:xfrm>
          <a:prstGeom prst="rect">
            <a:avLst/>
          </a:prstGeom>
        </p:spPr>
      </p:pic>
      <p:pic>
        <p:nvPicPr>
          <p:cNvPr id="40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2" y="1613916"/>
            <a:ext cx="8583169" cy="4547616"/>
          </a:xfrm>
          <a:prstGeom prst="rect">
            <a:avLst/>
          </a:prstGeom>
        </p:spPr>
      </p:pic>
      <p:pic>
        <p:nvPicPr>
          <p:cNvPr id="41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11452"/>
            <a:ext cx="8229600" cy="4526280"/>
          </a:xfrm>
          <a:prstGeom prst="rect">
            <a:avLst/>
          </a:prstGeom>
        </p:spPr>
      </p:pic>
      <p:sp>
        <p:nvSpPr>
          <p:cNvPr id="22" name="object 22"/>
          <p:cNvSpPr/>
          <p:nvPr/>
        </p:nvSpPr>
        <p:spPr>
          <a:xfrm>
            <a:off x="452628" y="1706880"/>
            <a:ext cx="8238744" cy="4535423"/>
          </a:xfrm>
          <a:custGeom>
            <a:avLst/>
            <a:gdLst/>
            <a:ahLst/>
            <a:cxnLst/>
            <a:rect l="l" t="t" r="r" b="b"/>
            <a:pathLst>
              <a:path w="8238744" h="4535423">
                <a:moveTo>
                  <a:pt x="4572" y="4530852"/>
                </a:moveTo>
                <a:lnTo>
                  <a:pt x="4572" y="4572"/>
                </a:lnTo>
                <a:lnTo>
                  <a:pt x="8234172" y="4572"/>
                </a:lnTo>
                <a:lnTo>
                  <a:pt x="8234172" y="4530852"/>
                </a:lnTo>
                <a:lnTo>
                  <a:pt x="4572" y="4530852"/>
                </a:lnTo>
                <a:close/>
              </a:path>
            </a:pathLst>
          </a:custGeom>
          <a:ln w="9144">
            <a:solidFill>
              <a:srgbClr val="F692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548640" y="1770174"/>
            <a:ext cx="6520091" cy="4699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  </a:t>
            </a:r>
            <a:r>
              <a:rPr sz="3200" b="1" spc="10" dirty="0">
                <a:latin typeface="Calibri"/>
                <a:cs typeface="Calibri"/>
              </a:rPr>
              <a:t>Empirical </a:t>
            </a:r>
            <a:r>
              <a:rPr sz="3200" spc="10" dirty="0">
                <a:latin typeface="Calibri"/>
                <a:cs typeface="Calibri"/>
              </a:rPr>
              <a:t>which means it is based 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1539" y="2320696"/>
            <a:ext cx="1677753" cy="407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evidence.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8640" y="2843451"/>
            <a:ext cx="447598" cy="381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1539" y="2906522"/>
            <a:ext cx="7322409" cy="18702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91744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In scientific method the word "</a:t>
            </a:r>
            <a:r>
              <a:rPr sz="3200" b="1" spc="10" dirty="0">
                <a:latin typeface="Calibri"/>
                <a:cs typeface="Calibri"/>
              </a:rPr>
              <a:t>empirical</a:t>
            </a:r>
            <a:r>
              <a:rPr sz="3200" spc="10" dirty="0">
                <a:latin typeface="Calibri"/>
                <a:cs typeface="Calibri"/>
              </a:rPr>
              <a:t>"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refers to the use of working </a:t>
            </a:r>
            <a:r>
              <a:rPr sz="3200" b="1" spc="10" dirty="0">
                <a:latin typeface="Calibri"/>
                <a:cs typeface="Calibri"/>
              </a:rPr>
              <a:t>hypothesis </a:t>
            </a:r>
            <a:r>
              <a:rPr sz="3200" spc="10" dirty="0">
                <a:latin typeface="Calibri"/>
                <a:cs typeface="Calibri"/>
              </a:rPr>
              <a:t>that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can be tested using observation and</a:t>
            </a:r>
            <a:endParaRPr sz="3200">
              <a:latin typeface="Calibri"/>
              <a:cs typeface="Calibri"/>
            </a:endParaRPr>
          </a:p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experiment.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48640" y="4891961"/>
            <a:ext cx="8024430" cy="4699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Arial"/>
                <a:cs typeface="Arial"/>
              </a:rPr>
              <a:t>•  </a:t>
            </a:r>
            <a:r>
              <a:rPr sz="3200" b="1" spc="10" dirty="0">
                <a:latin typeface="Calibri"/>
                <a:cs typeface="Calibri"/>
              </a:rPr>
              <a:t>Empirical </a:t>
            </a:r>
            <a:r>
              <a:rPr sz="3200" spc="10" dirty="0">
                <a:latin typeface="Calibri"/>
                <a:cs typeface="Calibri"/>
              </a:rPr>
              <a:t>data is produced by experiment and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91539" y="5442509"/>
            <a:ext cx="2157820" cy="407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latin typeface="Calibri"/>
                <a:cs typeface="Calibri"/>
              </a:rPr>
              <a:t>observation.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650</Words>
  <Application>Microsoft Office PowerPoint</Application>
  <PresentationFormat>On-screen Show (4:3)</PresentationFormat>
  <Paragraphs>164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Windows User</cp:lastModifiedBy>
  <cp:revision>6</cp:revision>
  <dcterms:created xsi:type="dcterms:W3CDTF">2020-07-16T04:01:01Z</dcterms:created>
  <dcterms:modified xsi:type="dcterms:W3CDTF">2022-07-19T06:06:07Z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2020-07-16T00:00:00Z</vt:filetime>
  </property>
  <property fmtid="{D5CDD505-2E9C-101B-9397-08002B2CF9AE}" pid="3" name="LastSaved">
    <vt:filetime>2020-07-16T00:00:00Z</vt:filetime>
  </property>
</Properties>
</file>