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45085" marR="5080" indent="-33020">
              <a:lnSpc>
                <a:spcPct val="100000"/>
              </a:lnSpc>
              <a:spcBef>
                <a:spcPts val="15"/>
              </a:spcBef>
            </a:pPr>
            <a:r>
              <a:rPr spc="-90" dirty="0"/>
              <a:t>PREM </a:t>
            </a:r>
            <a:r>
              <a:rPr spc="-110" dirty="0"/>
              <a:t>SARAN </a:t>
            </a:r>
            <a:r>
              <a:rPr spc="-80" dirty="0"/>
              <a:t>TIRUMALAI,  </a:t>
            </a:r>
            <a:r>
              <a:rPr spc="-114" dirty="0"/>
              <a:t>DEPTT </a:t>
            </a:r>
            <a:r>
              <a:rPr spc="-125" dirty="0"/>
              <a:t>OF </a:t>
            </a:r>
            <a:r>
              <a:rPr spc="-135" dirty="0"/>
              <a:t>ZOOLOGY,</a:t>
            </a:r>
            <a:r>
              <a:rPr spc="-200" dirty="0"/>
              <a:t> </a:t>
            </a:r>
            <a:r>
              <a:rPr spc="-80" dirty="0"/>
              <a:t>DEI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8/25/2019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65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939"/>
              </a:lnSpc>
            </a:pPr>
            <a:fld id="{81D60167-4931-47E6-BA6A-407CBD079E47}" type="slidenum">
              <a:rPr spc="45" dirty="0"/>
              <a:pPr marL="25400">
                <a:lnSpc>
                  <a:spcPts val="1939"/>
                </a:lnSpc>
              </a:pPr>
              <a:t>‹#›</a:t>
            </a:fld>
            <a:endParaRPr spc="4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45085" marR="5080" indent="-33020">
              <a:lnSpc>
                <a:spcPct val="100000"/>
              </a:lnSpc>
              <a:spcBef>
                <a:spcPts val="15"/>
              </a:spcBef>
            </a:pPr>
            <a:r>
              <a:rPr spc="-90" dirty="0"/>
              <a:t>PREM </a:t>
            </a:r>
            <a:r>
              <a:rPr spc="-110" dirty="0"/>
              <a:t>SARAN </a:t>
            </a:r>
            <a:r>
              <a:rPr spc="-80" dirty="0"/>
              <a:t>TIRUMALAI,  </a:t>
            </a:r>
            <a:r>
              <a:rPr spc="-114" dirty="0"/>
              <a:t>DEPTT </a:t>
            </a:r>
            <a:r>
              <a:rPr spc="-125" dirty="0"/>
              <a:t>OF </a:t>
            </a:r>
            <a:r>
              <a:rPr spc="-135" dirty="0"/>
              <a:t>ZOOLOGY,</a:t>
            </a:r>
            <a:r>
              <a:rPr spc="-200" dirty="0"/>
              <a:t> </a:t>
            </a:r>
            <a:r>
              <a:rPr spc="-80" dirty="0"/>
              <a:t>DEI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8/25/2019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65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939"/>
              </a:lnSpc>
            </a:pPr>
            <a:fld id="{81D60167-4931-47E6-BA6A-407CBD079E47}" type="slidenum">
              <a:rPr spc="45" dirty="0"/>
              <a:pPr marL="25400">
                <a:lnSpc>
                  <a:spcPts val="1939"/>
                </a:lnSpc>
              </a:pPr>
              <a:t>‹#›</a:t>
            </a:fld>
            <a:endParaRPr spc="4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45085" marR="5080" indent="-33020">
              <a:lnSpc>
                <a:spcPct val="100000"/>
              </a:lnSpc>
              <a:spcBef>
                <a:spcPts val="15"/>
              </a:spcBef>
            </a:pPr>
            <a:r>
              <a:rPr spc="-90" dirty="0"/>
              <a:t>PREM </a:t>
            </a:r>
            <a:r>
              <a:rPr spc="-110" dirty="0"/>
              <a:t>SARAN </a:t>
            </a:r>
            <a:r>
              <a:rPr spc="-80" dirty="0"/>
              <a:t>TIRUMALAI,  </a:t>
            </a:r>
            <a:r>
              <a:rPr spc="-114" dirty="0"/>
              <a:t>DEPTT </a:t>
            </a:r>
            <a:r>
              <a:rPr spc="-125" dirty="0"/>
              <a:t>OF </a:t>
            </a:r>
            <a:r>
              <a:rPr spc="-135" dirty="0"/>
              <a:t>ZOOLOGY,</a:t>
            </a:r>
            <a:r>
              <a:rPr spc="-200" dirty="0"/>
              <a:t> </a:t>
            </a:r>
            <a:r>
              <a:rPr spc="-80" dirty="0"/>
              <a:t>DEI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8/25/2019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65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939"/>
              </a:lnSpc>
            </a:pPr>
            <a:fld id="{81D60167-4931-47E6-BA6A-407CBD079E47}" type="slidenum">
              <a:rPr spc="45" dirty="0"/>
              <a:pPr marL="25400">
                <a:lnSpc>
                  <a:spcPts val="1939"/>
                </a:lnSpc>
              </a:pPr>
              <a:t>‹#›</a:t>
            </a:fld>
            <a:endParaRPr spc="4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45085" marR="5080" indent="-33020">
              <a:lnSpc>
                <a:spcPct val="100000"/>
              </a:lnSpc>
              <a:spcBef>
                <a:spcPts val="15"/>
              </a:spcBef>
            </a:pPr>
            <a:r>
              <a:rPr spc="-90" dirty="0"/>
              <a:t>PREM </a:t>
            </a:r>
            <a:r>
              <a:rPr spc="-110" dirty="0"/>
              <a:t>SARAN </a:t>
            </a:r>
            <a:r>
              <a:rPr spc="-80" dirty="0"/>
              <a:t>TIRUMALAI,  </a:t>
            </a:r>
            <a:r>
              <a:rPr spc="-114" dirty="0"/>
              <a:t>DEPTT </a:t>
            </a:r>
            <a:r>
              <a:rPr spc="-125" dirty="0"/>
              <a:t>OF </a:t>
            </a:r>
            <a:r>
              <a:rPr spc="-135" dirty="0"/>
              <a:t>ZOOLOGY,</a:t>
            </a:r>
            <a:r>
              <a:rPr spc="-200" dirty="0"/>
              <a:t> </a:t>
            </a:r>
            <a:r>
              <a:rPr spc="-80" dirty="0"/>
              <a:t>DEI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8/25/2019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65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939"/>
              </a:lnSpc>
            </a:pPr>
            <a:fld id="{81D60167-4931-47E6-BA6A-407CBD079E47}" type="slidenum">
              <a:rPr spc="45" dirty="0"/>
              <a:pPr marL="25400">
                <a:lnSpc>
                  <a:spcPts val="1939"/>
                </a:lnSpc>
              </a:pPr>
              <a:t>‹#›</a:t>
            </a:fld>
            <a:endParaRPr spc="4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45085" marR="5080" indent="-33020">
              <a:lnSpc>
                <a:spcPct val="100000"/>
              </a:lnSpc>
              <a:spcBef>
                <a:spcPts val="15"/>
              </a:spcBef>
            </a:pPr>
            <a:r>
              <a:rPr spc="-90" dirty="0"/>
              <a:t>PREM </a:t>
            </a:r>
            <a:r>
              <a:rPr spc="-110" dirty="0"/>
              <a:t>SARAN </a:t>
            </a:r>
            <a:r>
              <a:rPr spc="-80" dirty="0"/>
              <a:t>TIRUMALAI,  </a:t>
            </a:r>
            <a:r>
              <a:rPr spc="-114" dirty="0"/>
              <a:t>DEPTT </a:t>
            </a:r>
            <a:r>
              <a:rPr spc="-125" dirty="0"/>
              <a:t>OF </a:t>
            </a:r>
            <a:r>
              <a:rPr spc="-135" dirty="0"/>
              <a:t>ZOOLOGY,</a:t>
            </a:r>
            <a:r>
              <a:rPr spc="-200" dirty="0"/>
              <a:t> </a:t>
            </a:r>
            <a:r>
              <a:rPr spc="-80" dirty="0"/>
              <a:t>DEI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8/25/2019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65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939"/>
              </a:lnSpc>
            </a:pPr>
            <a:fld id="{81D60167-4931-47E6-BA6A-407CBD079E47}" type="slidenum">
              <a:rPr spc="45" dirty="0"/>
              <a:pPr marL="25400">
                <a:lnSpc>
                  <a:spcPts val="1939"/>
                </a:lnSpc>
              </a:pPr>
              <a:t>‹#›</a:t>
            </a:fld>
            <a:endParaRPr spc="4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-2381" y="5050637"/>
            <a:ext cx="3574415" cy="1807845"/>
          </a:xfrm>
          <a:custGeom>
            <a:avLst/>
            <a:gdLst/>
            <a:ahLst/>
            <a:cxnLst/>
            <a:rect l="l" t="t" r="r" b="b"/>
            <a:pathLst>
              <a:path w="3574415" h="1807845">
                <a:moveTo>
                  <a:pt x="2045494" y="0"/>
                </a:moveTo>
                <a:lnTo>
                  <a:pt x="0" y="0"/>
                </a:lnTo>
                <a:lnTo>
                  <a:pt x="2381" y="1807362"/>
                </a:lnTo>
                <a:lnTo>
                  <a:pt x="3574256" y="1807362"/>
                </a:lnTo>
                <a:lnTo>
                  <a:pt x="2045494" y="0"/>
                </a:lnTo>
                <a:close/>
              </a:path>
            </a:pathLst>
          </a:custGeom>
          <a:solidFill>
            <a:srgbClr val="FC80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-2379" y="5051297"/>
            <a:ext cx="9146540" cy="1807210"/>
          </a:xfrm>
          <a:custGeom>
            <a:avLst/>
            <a:gdLst/>
            <a:ahLst/>
            <a:cxnLst/>
            <a:rect l="l" t="t" r="r" b="b"/>
            <a:pathLst>
              <a:path w="9146540" h="1807209">
                <a:moveTo>
                  <a:pt x="2041149" y="0"/>
                </a:moveTo>
                <a:lnTo>
                  <a:pt x="0" y="1806702"/>
                </a:lnTo>
                <a:lnTo>
                  <a:pt x="9146379" y="1806702"/>
                </a:lnTo>
                <a:lnTo>
                  <a:pt x="9146379" y="927"/>
                </a:lnTo>
                <a:lnTo>
                  <a:pt x="2041149" y="0"/>
                </a:lnTo>
                <a:close/>
              </a:path>
            </a:pathLst>
          </a:custGeom>
          <a:solidFill>
            <a:srgbClr val="00B1E1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01700" y="253276"/>
            <a:ext cx="5598160" cy="452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68660" y="1487296"/>
            <a:ext cx="7806679" cy="24231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324003" y="6485925"/>
            <a:ext cx="1391920" cy="3219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45085" marR="5080" indent="-33020">
              <a:lnSpc>
                <a:spcPct val="100000"/>
              </a:lnSpc>
              <a:spcBef>
                <a:spcPts val="15"/>
              </a:spcBef>
            </a:pPr>
            <a:r>
              <a:rPr spc="-90" dirty="0"/>
              <a:t>PREM </a:t>
            </a:r>
            <a:r>
              <a:rPr spc="-110" dirty="0"/>
              <a:t>SARAN </a:t>
            </a:r>
            <a:r>
              <a:rPr spc="-80" dirty="0"/>
              <a:t>TIRUMALAI,  </a:t>
            </a:r>
            <a:r>
              <a:rPr spc="-114" dirty="0"/>
              <a:t>DEPTT </a:t>
            </a:r>
            <a:r>
              <a:rPr spc="-125" dirty="0"/>
              <a:t>OF </a:t>
            </a:r>
            <a:r>
              <a:rPr spc="-135" dirty="0"/>
              <a:t>ZOOLOGY,</a:t>
            </a:r>
            <a:r>
              <a:rPr spc="-200" dirty="0"/>
              <a:t> </a:t>
            </a:r>
            <a:r>
              <a:rPr spc="-80" dirty="0"/>
              <a:t>DEI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8/25/2019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568435" y="6301348"/>
            <a:ext cx="173990" cy="2635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5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939"/>
              </a:lnSpc>
            </a:pPr>
            <a:fld id="{81D60167-4931-47E6-BA6A-407CBD079E47}" type="slidenum">
              <a:rPr spc="45" dirty="0"/>
              <a:pPr marL="25400">
                <a:lnSpc>
                  <a:spcPts val="1939"/>
                </a:lnSpc>
              </a:pPr>
              <a:t>‹#›</a:t>
            </a:fld>
            <a:endParaRPr spc="4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3" Type="http://schemas.openxmlformats.org/officeDocument/2006/relationships/image" Target="../media/image46.png"/><Relationship Id="rId7" Type="http://schemas.openxmlformats.org/officeDocument/2006/relationships/image" Target="../media/image50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.png"/><Relationship Id="rId5" Type="http://schemas.openxmlformats.org/officeDocument/2006/relationships/image" Target="../media/image48.png"/><Relationship Id="rId10" Type="http://schemas.openxmlformats.org/officeDocument/2006/relationships/image" Target="../media/image53.png"/><Relationship Id="rId4" Type="http://schemas.openxmlformats.org/officeDocument/2006/relationships/image" Target="../media/image47.png"/><Relationship Id="rId9" Type="http://schemas.openxmlformats.org/officeDocument/2006/relationships/image" Target="../media/image5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image" Target="../media/image5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18" Type="http://schemas.openxmlformats.org/officeDocument/2006/relationships/image" Target="../media/image21.png"/><Relationship Id="rId26" Type="http://schemas.openxmlformats.org/officeDocument/2006/relationships/image" Target="../media/image29.png"/><Relationship Id="rId3" Type="http://schemas.openxmlformats.org/officeDocument/2006/relationships/image" Target="../media/image6.png"/><Relationship Id="rId21" Type="http://schemas.openxmlformats.org/officeDocument/2006/relationships/image" Target="../media/image24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17" Type="http://schemas.openxmlformats.org/officeDocument/2006/relationships/image" Target="../media/image20.png"/><Relationship Id="rId25" Type="http://schemas.openxmlformats.org/officeDocument/2006/relationships/image" Target="../media/image28.png"/><Relationship Id="rId2" Type="http://schemas.openxmlformats.org/officeDocument/2006/relationships/image" Target="../media/image5.png"/><Relationship Id="rId16" Type="http://schemas.openxmlformats.org/officeDocument/2006/relationships/image" Target="../media/image19.png"/><Relationship Id="rId20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24" Type="http://schemas.openxmlformats.org/officeDocument/2006/relationships/image" Target="../media/image27.png"/><Relationship Id="rId5" Type="http://schemas.openxmlformats.org/officeDocument/2006/relationships/image" Target="../media/image8.png"/><Relationship Id="rId15" Type="http://schemas.openxmlformats.org/officeDocument/2006/relationships/image" Target="../media/image18.png"/><Relationship Id="rId23" Type="http://schemas.openxmlformats.org/officeDocument/2006/relationships/image" Target="../media/image26.png"/><Relationship Id="rId10" Type="http://schemas.openxmlformats.org/officeDocument/2006/relationships/image" Target="../media/image13.png"/><Relationship Id="rId19" Type="http://schemas.openxmlformats.org/officeDocument/2006/relationships/image" Target="../media/image22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Relationship Id="rId22" Type="http://schemas.openxmlformats.org/officeDocument/2006/relationships/image" Target="../media/image25.png"/><Relationship Id="rId27" Type="http://schemas.openxmlformats.org/officeDocument/2006/relationships/image" Target="../media/image3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10" Type="http://schemas.openxmlformats.org/officeDocument/2006/relationships/image" Target="../media/image39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jpeg"/><Relationship Id="rId2" Type="http://schemas.openxmlformats.org/officeDocument/2006/relationships/image" Target="../media/image4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.png"/><Relationship Id="rId5" Type="http://schemas.openxmlformats.org/officeDocument/2006/relationships/image" Target="../media/image43.png"/><Relationship Id="rId4" Type="http://schemas.openxmlformats.org/officeDocument/2006/relationships/image" Target="../media/image4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2647950"/>
            <a:ext cx="3571875" cy="4210050"/>
          </a:xfrm>
          <a:custGeom>
            <a:avLst/>
            <a:gdLst/>
            <a:ahLst/>
            <a:cxnLst/>
            <a:rect l="l" t="t" r="r" b="b"/>
            <a:pathLst>
              <a:path w="3571875" h="4210050">
                <a:moveTo>
                  <a:pt x="0" y="0"/>
                </a:moveTo>
                <a:lnTo>
                  <a:pt x="0" y="4210049"/>
                </a:lnTo>
                <a:lnTo>
                  <a:pt x="3571875" y="4210049"/>
                </a:lnTo>
                <a:lnTo>
                  <a:pt x="0" y="0"/>
                </a:lnTo>
                <a:close/>
              </a:path>
            </a:pathLst>
          </a:custGeom>
          <a:solidFill>
            <a:srgbClr val="FC80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-2379" y="0"/>
            <a:ext cx="9146540" cy="6859270"/>
          </a:xfrm>
          <a:custGeom>
            <a:avLst/>
            <a:gdLst/>
            <a:ahLst/>
            <a:cxnLst/>
            <a:rect l="l" t="t" r="r" b="b"/>
            <a:pathLst>
              <a:path w="9146540" h="6859270">
                <a:moveTo>
                  <a:pt x="7738153" y="0"/>
                </a:moveTo>
                <a:lnTo>
                  <a:pt x="0" y="6858926"/>
                </a:lnTo>
                <a:lnTo>
                  <a:pt x="9146379" y="6858926"/>
                </a:lnTo>
                <a:lnTo>
                  <a:pt x="9146379" y="927"/>
                </a:lnTo>
                <a:lnTo>
                  <a:pt x="7738153" y="0"/>
                </a:lnTo>
                <a:close/>
              </a:path>
            </a:pathLst>
          </a:custGeom>
          <a:solidFill>
            <a:srgbClr val="00B1E1">
              <a:alpha val="79998"/>
            </a:srgbClr>
          </a:solidFill>
        </p:spPr>
        <p:txBody>
          <a:bodyPr wrap="square" lIns="0" tIns="0" rIns="0" bIns="0" rtlCol="0"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4800" y="0"/>
            <a:ext cx="3733800" cy="23621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4214190" y="3177451"/>
            <a:ext cx="4297045" cy="2616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50" spc="-765" dirty="0">
                <a:latin typeface="Wingdings"/>
                <a:cs typeface="Wingdings"/>
              </a:rPr>
              <a:t></a:t>
            </a:r>
            <a:r>
              <a:rPr sz="1550" spc="320" dirty="0">
                <a:latin typeface="Times New Roman"/>
                <a:cs typeface="Times New Roman"/>
              </a:rPr>
              <a:t> </a:t>
            </a:r>
            <a:r>
              <a:rPr sz="1550" spc="-25" dirty="0">
                <a:latin typeface="Arial"/>
                <a:cs typeface="Arial"/>
              </a:rPr>
              <a:t>Brief </a:t>
            </a:r>
            <a:r>
              <a:rPr sz="1550" spc="-20" dirty="0">
                <a:latin typeface="Arial"/>
                <a:cs typeface="Arial"/>
              </a:rPr>
              <a:t>Introduction to </a:t>
            </a:r>
            <a:r>
              <a:rPr sz="1550" spc="-65" dirty="0">
                <a:latin typeface="Arial"/>
                <a:cs typeface="Arial"/>
              </a:rPr>
              <a:t>Research </a:t>
            </a:r>
            <a:r>
              <a:rPr sz="1550" spc="-50" dirty="0">
                <a:latin typeface="Arial"/>
                <a:cs typeface="Arial"/>
              </a:rPr>
              <a:t>as </a:t>
            </a:r>
            <a:r>
              <a:rPr sz="1550" spc="-45" dirty="0">
                <a:latin typeface="Arial"/>
                <a:cs typeface="Arial"/>
              </a:rPr>
              <a:t>a</a:t>
            </a:r>
            <a:r>
              <a:rPr sz="1550" spc="-114" dirty="0">
                <a:latin typeface="Arial"/>
                <a:cs typeface="Arial"/>
              </a:rPr>
              <a:t> </a:t>
            </a:r>
            <a:r>
              <a:rPr sz="1550" spc="-50" dirty="0">
                <a:latin typeface="Arial"/>
                <a:cs typeface="Arial"/>
              </a:rPr>
              <a:t>Methodology</a:t>
            </a:r>
            <a:endParaRPr sz="15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214190" y="3406051"/>
            <a:ext cx="4265930" cy="9728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>
              <a:lnSpc>
                <a:spcPct val="100000"/>
              </a:lnSpc>
              <a:spcBef>
                <a:spcPts val="100"/>
              </a:spcBef>
              <a:tabLst>
                <a:tab pos="755015" algn="l"/>
              </a:tabLst>
            </a:pPr>
            <a:r>
              <a:rPr sz="1550" spc="-610" dirty="0">
                <a:latin typeface="Wingdings"/>
                <a:cs typeface="Wingdings"/>
              </a:rPr>
              <a:t></a:t>
            </a:r>
            <a:r>
              <a:rPr sz="1550" spc="-610" dirty="0">
                <a:latin typeface="Times New Roman"/>
                <a:cs typeface="Times New Roman"/>
              </a:rPr>
              <a:t>	</a:t>
            </a:r>
            <a:r>
              <a:rPr sz="1550" spc="-110" dirty="0">
                <a:latin typeface="Arial"/>
                <a:cs typeface="Arial"/>
              </a:rPr>
              <a:t>Key </a:t>
            </a:r>
            <a:r>
              <a:rPr sz="1550" spc="-55" dirty="0">
                <a:latin typeface="Arial"/>
                <a:cs typeface="Arial"/>
              </a:rPr>
              <a:t>Components </a:t>
            </a:r>
            <a:r>
              <a:rPr sz="1550" spc="-15" dirty="0">
                <a:latin typeface="Arial"/>
                <a:cs typeface="Arial"/>
              </a:rPr>
              <a:t>of </a:t>
            </a:r>
            <a:r>
              <a:rPr sz="1550" spc="-45" dirty="0">
                <a:latin typeface="Arial"/>
                <a:cs typeface="Arial"/>
              </a:rPr>
              <a:t>research</a:t>
            </a:r>
            <a:r>
              <a:rPr sz="1550" spc="15" dirty="0">
                <a:latin typeface="Arial"/>
                <a:cs typeface="Arial"/>
              </a:rPr>
              <a:t> </a:t>
            </a:r>
            <a:r>
              <a:rPr sz="1550" spc="-50" dirty="0">
                <a:latin typeface="Arial"/>
                <a:cs typeface="Arial"/>
              </a:rPr>
              <a:t>methodology</a:t>
            </a:r>
            <a:endParaRPr sz="1550">
              <a:latin typeface="Arial"/>
              <a:cs typeface="Arial"/>
            </a:endParaRPr>
          </a:p>
          <a:p>
            <a:pPr marL="469900">
              <a:lnSpc>
                <a:spcPts val="1830"/>
              </a:lnSpc>
              <a:spcBef>
                <a:spcPts val="40"/>
              </a:spcBef>
              <a:tabLst>
                <a:tab pos="755015" algn="l"/>
              </a:tabLst>
            </a:pPr>
            <a:r>
              <a:rPr sz="1550" spc="-610" dirty="0">
                <a:latin typeface="Wingdings"/>
                <a:cs typeface="Wingdings"/>
              </a:rPr>
              <a:t></a:t>
            </a:r>
            <a:r>
              <a:rPr sz="1550" spc="-610" dirty="0">
                <a:latin typeface="Times New Roman"/>
                <a:cs typeface="Times New Roman"/>
              </a:rPr>
              <a:t>	</a:t>
            </a:r>
            <a:r>
              <a:rPr sz="1550" spc="-65" dirty="0">
                <a:latin typeface="Arial"/>
                <a:cs typeface="Arial"/>
              </a:rPr>
              <a:t>Research </a:t>
            </a:r>
            <a:r>
              <a:rPr sz="1550" spc="-50" dirty="0">
                <a:latin typeface="Arial"/>
                <a:cs typeface="Arial"/>
              </a:rPr>
              <a:t>process</a:t>
            </a:r>
            <a:r>
              <a:rPr sz="1550" spc="-30" dirty="0">
                <a:latin typeface="Arial"/>
                <a:cs typeface="Arial"/>
              </a:rPr>
              <a:t> </a:t>
            </a:r>
            <a:r>
              <a:rPr sz="1550" spc="-35" dirty="0">
                <a:latin typeface="Arial"/>
                <a:cs typeface="Arial"/>
              </a:rPr>
              <a:t>flow</a:t>
            </a:r>
            <a:endParaRPr sz="1550">
              <a:latin typeface="Arial"/>
              <a:cs typeface="Arial"/>
            </a:endParaRPr>
          </a:p>
          <a:p>
            <a:pPr marL="469900">
              <a:lnSpc>
                <a:spcPts val="1830"/>
              </a:lnSpc>
              <a:tabLst>
                <a:tab pos="755015" algn="l"/>
              </a:tabLst>
            </a:pPr>
            <a:r>
              <a:rPr sz="1550" spc="-610" dirty="0">
                <a:latin typeface="Wingdings"/>
                <a:cs typeface="Wingdings"/>
              </a:rPr>
              <a:t></a:t>
            </a:r>
            <a:r>
              <a:rPr sz="1550" spc="-610" dirty="0">
                <a:latin typeface="Times New Roman"/>
                <a:cs typeface="Times New Roman"/>
              </a:rPr>
              <a:t>	</a:t>
            </a:r>
            <a:r>
              <a:rPr sz="1550" spc="-30" dirty="0">
                <a:latin typeface="Arial"/>
                <a:cs typeface="Arial"/>
              </a:rPr>
              <a:t>Importance </a:t>
            </a:r>
            <a:r>
              <a:rPr sz="1550" spc="-15" dirty="0">
                <a:latin typeface="Arial"/>
                <a:cs typeface="Arial"/>
              </a:rPr>
              <a:t>of </a:t>
            </a:r>
            <a:r>
              <a:rPr sz="1550" spc="-45" dirty="0">
                <a:latin typeface="Arial"/>
                <a:cs typeface="Arial"/>
              </a:rPr>
              <a:t>a research</a:t>
            </a:r>
            <a:r>
              <a:rPr sz="1550" spc="-95" dirty="0">
                <a:latin typeface="Arial"/>
                <a:cs typeface="Arial"/>
              </a:rPr>
              <a:t> </a:t>
            </a:r>
            <a:r>
              <a:rPr sz="1550" spc="-35" dirty="0">
                <a:latin typeface="Arial"/>
                <a:cs typeface="Arial"/>
              </a:rPr>
              <a:t>problem</a:t>
            </a:r>
            <a:endParaRPr sz="15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1550" spc="-765" dirty="0">
                <a:latin typeface="Wingdings"/>
                <a:cs typeface="Wingdings"/>
              </a:rPr>
              <a:t></a:t>
            </a:r>
            <a:r>
              <a:rPr sz="1550" spc="325" dirty="0">
                <a:latin typeface="Times New Roman"/>
                <a:cs typeface="Times New Roman"/>
              </a:rPr>
              <a:t> </a:t>
            </a:r>
            <a:r>
              <a:rPr sz="1550" spc="-65" dirty="0">
                <a:latin typeface="Arial"/>
                <a:cs typeface="Arial"/>
              </a:rPr>
              <a:t>Research</a:t>
            </a:r>
            <a:r>
              <a:rPr sz="1550" spc="-45" dirty="0">
                <a:latin typeface="Arial"/>
                <a:cs typeface="Arial"/>
              </a:rPr>
              <a:t> </a:t>
            </a:r>
            <a:r>
              <a:rPr sz="1550" spc="-55" dirty="0">
                <a:latin typeface="Arial"/>
                <a:cs typeface="Arial"/>
              </a:rPr>
              <a:t>Problem</a:t>
            </a:r>
            <a:endParaRPr sz="15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671390" y="4345851"/>
            <a:ext cx="2990215" cy="1214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97815" algn="l"/>
              </a:tabLst>
            </a:pPr>
            <a:r>
              <a:rPr sz="1550" spc="-610" dirty="0">
                <a:latin typeface="Wingdings"/>
                <a:cs typeface="Wingdings"/>
              </a:rPr>
              <a:t></a:t>
            </a:r>
            <a:r>
              <a:rPr sz="1550" spc="-610" dirty="0">
                <a:latin typeface="Times New Roman"/>
                <a:cs typeface="Times New Roman"/>
              </a:rPr>
              <a:t>	</a:t>
            </a:r>
            <a:r>
              <a:rPr sz="1550" spc="-60" dirty="0">
                <a:latin typeface="Arial"/>
                <a:cs typeface="Arial"/>
              </a:rPr>
              <a:t>What </a:t>
            </a:r>
            <a:r>
              <a:rPr sz="1550" spc="-25" dirty="0">
                <a:latin typeface="Arial"/>
                <a:cs typeface="Arial"/>
              </a:rPr>
              <a:t>is </a:t>
            </a:r>
            <a:r>
              <a:rPr sz="1550" spc="-45" dirty="0">
                <a:latin typeface="Arial"/>
                <a:cs typeface="Arial"/>
              </a:rPr>
              <a:t>a </a:t>
            </a:r>
            <a:r>
              <a:rPr sz="1550" spc="-65" dirty="0">
                <a:latin typeface="Arial"/>
                <a:cs typeface="Arial"/>
              </a:rPr>
              <a:t>Research</a:t>
            </a:r>
            <a:r>
              <a:rPr sz="1550" spc="-75" dirty="0">
                <a:latin typeface="Arial"/>
                <a:cs typeface="Arial"/>
              </a:rPr>
              <a:t> </a:t>
            </a:r>
            <a:r>
              <a:rPr sz="1550" spc="-55" dirty="0">
                <a:latin typeface="Arial"/>
                <a:cs typeface="Arial"/>
              </a:rPr>
              <a:t>Problem</a:t>
            </a:r>
            <a:endParaRPr sz="15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  <a:tabLst>
                <a:tab pos="297815" algn="l"/>
              </a:tabLst>
            </a:pPr>
            <a:r>
              <a:rPr sz="1550" spc="-610" dirty="0">
                <a:latin typeface="Wingdings"/>
                <a:cs typeface="Wingdings"/>
              </a:rPr>
              <a:t></a:t>
            </a:r>
            <a:r>
              <a:rPr sz="1550" spc="-610" dirty="0">
                <a:latin typeface="Times New Roman"/>
                <a:cs typeface="Times New Roman"/>
              </a:rPr>
              <a:t>	</a:t>
            </a:r>
            <a:r>
              <a:rPr sz="1550" spc="-80" dirty="0">
                <a:latin typeface="Arial"/>
                <a:cs typeface="Arial"/>
              </a:rPr>
              <a:t>When </a:t>
            </a:r>
            <a:r>
              <a:rPr sz="1550" spc="-25" dirty="0">
                <a:latin typeface="Arial"/>
                <a:cs typeface="Arial"/>
              </a:rPr>
              <a:t>is </a:t>
            </a:r>
            <a:r>
              <a:rPr sz="1550" spc="-45" dirty="0">
                <a:latin typeface="Arial"/>
                <a:cs typeface="Arial"/>
              </a:rPr>
              <a:t>a </a:t>
            </a:r>
            <a:r>
              <a:rPr sz="1550" spc="-35" dirty="0">
                <a:latin typeface="Arial"/>
                <a:cs typeface="Arial"/>
              </a:rPr>
              <a:t>problem</a:t>
            </a:r>
            <a:r>
              <a:rPr sz="1550" spc="-65" dirty="0">
                <a:latin typeface="Arial"/>
                <a:cs typeface="Arial"/>
              </a:rPr>
              <a:t> </a:t>
            </a:r>
            <a:r>
              <a:rPr sz="1550" spc="-40" dirty="0">
                <a:latin typeface="Arial"/>
                <a:cs typeface="Arial"/>
              </a:rPr>
              <a:t>researchable</a:t>
            </a:r>
            <a:endParaRPr sz="1550">
              <a:latin typeface="Arial"/>
              <a:cs typeface="Arial"/>
            </a:endParaRPr>
          </a:p>
          <a:p>
            <a:pPr marL="12700">
              <a:lnSpc>
                <a:spcPts val="1830"/>
              </a:lnSpc>
              <a:spcBef>
                <a:spcPts val="40"/>
              </a:spcBef>
              <a:tabLst>
                <a:tab pos="297815" algn="l"/>
              </a:tabLst>
            </a:pPr>
            <a:r>
              <a:rPr sz="1550" spc="-610" dirty="0">
                <a:latin typeface="Wingdings"/>
                <a:cs typeface="Wingdings"/>
              </a:rPr>
              <a:t></a:t>
            </a:r>
            <a:r>
              <a:rPr sz="1550" spc="-610" dirty="0">
                <a:latin typeface="Times New Roman"/>
                <a:cs typeface="Times New Roman"/>
              </a:rPr>
              <a:t>	</a:t>
            </a:r>
            <a:r>
              <a:rPr sz="1550" spc="-30" dirty="0">
                <a:latin typeface="Arial"/>
                <a:cs typeface="Arial"/>
              </a:rPr>
              <a:t>Identifying </a:t>
            </a:r>
            <a:r>
              <a:rPr sz="1550" spc="-45" dirty="0">
                <a:latin typeface="Arial"/>
                <a:cs typeface="Arial"/>
              </a:rPr>
              <a:t>a </a:t>
            </a:r>
            <a:r>
              <a:rPr sz="1550" spc="-65" dirty="0">
                <a:latin typeface="Arial"/>
                <a:cs typeface="Arial"/>
              </a:rPr>
              <a:t>Research</a:t>
            </a:r>
            <a:r>
              <a:rPr sz="1550" spc="-120" dirty="0">
                <a:latin typeface="Arial"/>
                <a:cs typeface="Arial"/>
              </a:rPr>
              <a:t> </a:t>
            </a:r>
            <a:r>
              <a:rPr sz="1550" spc="-55" dirty="0">
                <a:latin typeface="Arial"/>
                <a:cs typeface="Arial"/>
              </a:rPr>
              <a:t>Problem</a:t>
            </a:r>
            <a:endParaRPr sz="1550">
              <a:latin typeface="Arial"/>
              <a:cs typeface="Arial"/>
            </a:endParaRPr>
          </a:p>
          <a:p>
            <a:pPr marL="12700">
              <a:lnSpc>
                <a:spcPts val="1830"/>
              </a:lnSpc>
              <a:tabLst>
                <a:tab pos="297815" algn="l"/>
              </a:tabLst>
            </a:pPr>
            <a:r>
              <a:rPr sz="1550" spc="-610" dirty="0">
                <a:latin typeface="Wingdings"/>
                <a:cs typeface="Wingdings"/>
              </a:rPr>
              <a:t></a:t>
            </a:r>
            <a:r>
              <a:rPr sz="1550" spc="-610" dirty="0">
                <a:latin typeface="Times New Roman"/>
                <a:cs typeface="Times New Roman"/>
              </a:rPr>
              <a:t>	</a:t>
            </a:r>
            <a:r>
              <a:rPr sz="1550" spc="-65" dirty="0">
                <a:latin typeface="Arial"/>
                <a:cs typeface="Arial"/>
              </a:rPr>
              <a:t>Sources </a:t>
            </a:r>
            <a:r>
              <a:rPr sz="1550" spc="-15" dirty="0">
                <a:latin typeface="Arial"/>
                <a:cs typeface="Arial"/>
              </a:rPr>
              <a:t>of </a:t>
            </a:r>
            <a:r>
              <a:rPr sz="1550" spc="-45" dirty="0">
                <a:latin typeface="Arial"/>
                <a:cs typeface="Arial"/>
              </a:rPr>
              <a:t>a </a:t>
            </a:r>
            <a:r>
              <a:rPr sz="1550" spc="-65" dirty="0">
                <a:latin typeface="Arial"/>
                <a:cs typeface="Arial"/>
              </a:rPr>
              <a:t>Research</a:t>
            </a:r>
            <a:r>
              <a:rPr sz="1550" spc="-110" dirty="0">
                <a:latin typeface="Arial"/>
                <a:cs typeface="Arial"/>
              </a:rPr>
              <a:t> </a:t>
            </a:r>
            <a:r>
              <a:rPr sz="1550" spc="-35" dirty="0">
                <a:latin typeface="Arial"/>
                <a:cs typeface="Arial"/>
              </a:rPr>
              <a:t>problem</a:t>
            </a:r>
            <a:endParaRPr sz="15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  <a:tabLst>
                <a:tab pos="297815" algn="l"/>
              </a:tabLst>
            </a:pPr>
            <a:r>
              <a:rPr sz="1550" spc="-610" dirty="0">
                <a:latin typeface="Wingdings"/>
                <a:cs typeface="Wingdings"/>
              </a:rPr>
              <a:t></a:t>
            </a:r>
            <a:r>
              <a:rPr sz="1550" spc="-610" dirty="0">
                <a:latin typeface="Times New Roman"/>
                <a:cs typeface="Times New Roman"/>
              </a:rPr>
              <a:t>	</a:t>
            </a:r>
            <a:r>
              <a:rPr sz="1550" spc="-55" dirty="0">
                <a:latin typeface="Arial"/>
                <a:cs typeface="Arial"/>
              </a:rPr>
              <a:t>Problem</a:t>
            </a:r>
            <a:r>
              <a:rPr sz="1550" spc="-50" dirty="0">
                <a:latin typeface="Arial"/>
                <a:cs typeface="Arial"/>
              </a:rPr>
              <a:t> </a:t>
            </a:r>
            <a:r>
              <a:rPr sz="1550" spc="-20" dirty="0">
                <a:latin typeface="Arial"/>
                <a:cs typeface="Arial"/>
              </a:rPr>
              <a:t>statement</a:t>
            </a:r>
            <a:endParaRPr sz="15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214190" y="5539651"/>
            <a:ext cx="3444875" cy="731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830"/>
              </a:lnSpc>
              <a:spcBef>
                <a:spcPts val="100"/>
              </a:spcBef>
            </a:pPr>
            <a:r>
              <a:rPr sz="1550" spc="-765" dirty="0">
                <a:latin typeface="Wingdings"/>
                <a:cs typeface="Wingdings"/>
              </a:rPr>
              <a:t></a:t>
            </a:r>
            <a:r>
              <a:rPr sz="1550" spc="325" dirty="0">
                <a:latin typeface="Times New Roman"/>
                <a:cs typeface="Times New Roman"/>
              </a:rPr>
              <a:t> </a:t>
            </a:r>
            <a:r>
              <a:rPr sz="1550" spc="-65" dirty="0">
                <a:latin typeface="Arial"/>
                <a:cs typeface="Arial"/>
              </a:rPr>
              <a:t>Research</a:t>
            </a:r>
            <a:r>
              <a:rPr sz="1550" spc="-45" dirty="0">
                <a:latin typeface="Arial"/>
                <a:cs typeface="Arial"/>
              </a:rPr>
              <a:t> </a:t>
            </a:r>
            <a:r>
              <a:rPr sz="1550" spc="-50" dirty="0">
                <a:latin typeface="Arial"/>
                <a:cs typeface="Arial"/>
              </a:rPr>
              <a:t>Question</a:t>
            </a:r>
            <a:endParaRPr sz="1550">
              <a:latin typeface="Arial"/>
              <a:cs typeface="Arial"/>
            </a:endParaRPr>
          </a:p>
          <a:p>
            <a:pPr marL="12700">
              <a:lnSpc>
                <a:spcPts val="1830"/>
              </a:lnSpc>
            </a:pPr>
            <a:r>
              <a:rPr sz="1550" spc="-765" dirty="0">
                <a:latin typeface="Wingdings"/>
                <a:cs typeface="Wingdings"/>
              </a:rPr>
              <a:t></a:t>
            </a:r>
            <a:r>
              <a:rPr sz="1550" spc="320" dirty="0">
                <a:latin typeface="Times New Roman"/>
                <a:cs typeface="Times New Roman"/>
              </a:rPr>
              <a:t> </a:t>
            </a:r>
            <a:r>
              <a:rPr sz="1550" spc="-60" dirty="0">
                <a:latin typeface="Arial"/>
                <a:cs typeface="Arial"/>
              </a:rPr>
              <a:t>Steps </a:t>
            </a:r>
            <a:r>
              <a:rPr sz="1550" spc="-20" dirty="0">
                <a:latin typeface="Arial"/>
                <a:cs typeface="Arial"/>
              </a:rPr>
              <a:t>to </a:t>
            </a:r>
            <a:r>
              <a:rPr sz="1550" spc="-35" dirty="0">
                <a:latin typeface="Arial"/>
                <a:cs typeface="Arial"/>
              </a:rPr>
              <a:t>Defining </a:t>
            </a:r>
            <a:r>
              <a:rPr sz="1550" spc="-45" dirty="0">
                <a:latin typeface="Arial"/>
                <a:cs typeface="Arial"/>
              </a:rPr>
              <a:t>a </a:t>
            </a:r>
            <a:r>
              <a:rPr sz="1550" spc="-65" dirty="0">
                <a:latin typeface="Arial"/>
                <a:cs typeface="Arial"/>
              </a:rPr>
              <a:t>Research</a:t>
            </a:r>
            <a:r>
              <a:rPr sz="1550" spc="-90" dirty="0">
                <a:latin typeface="Arial"/>
                <a:cs typeface="Arial"/>
              </a:rPr>
              <a:t> </a:t>
            </a:r>
            <a:r>
              <a:rPr sz="1550" spc="-55" dirty="0">
                <a:latin typeface="Arial"/>
                <a:cs typeface="Arial"/>
              </a:rPr>
              <a:t>Problem</a:t>
            </a:r>
            <a:endParaRPr sz="15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1550" spc="-765" dirty="0">
                <a:latin typeface="Wingdings"/>
                <a:cs typeface="Wingdings"/>
              </a:rPr>
              <a:t></a:t>
            </a:r>
            <a:r>
              <a:rPr sz="1550" spc="325" dirty="0">
                <a:latin typeface="Times New Roman"/>
                <a:cs typeface="Times New Roman"/>
              </a:rPr>
              <a:t> </a:t>
            </a:r>
            <a:r>
              <a:rPr sz="1550" spc="-95" dirty="0">
                <a:latin typeface="Arial"/>
                <a:cs typeface="Arial"/>
              </a:rPr>
              <a:t>The Crux </a:t>
            </a:r>
            <a:r>
              <a:rPr sz="1550" spc="-35" dirty="0">
                <a:latin typeface="Arial"/>
                <a:cs typeface="Arial"/>
              </a:rPr>
              <a:t>and an</a:t>
            </a:r>
            <a:r>
              <a:rPr sz="1550" spc="35" dirty="0">
                <a:latin typeface="Arial"/>
                <a:cs typeface="Arial"/>
              </a:rPr>
              <a:t> </a:t>
            </a:r>
            <a:r>
              <a:rPr sz="1550" spc="-80" dirty="0">
                <a:latin typeface="Arial"/>
                <a:cs typeface="Arial"/>
              </a:rPr>
              <a:t>Analogy</a:t>
            </a:r>
            <a:endParaRPr sz="155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82879" y="3578626"/>
            <a:ext cx="1205345" cy="257279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249114" y="3642080"/>
            <a:ext cx="988694" cy="2311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0" spc="-765" dirty="0">
                <a:latin typeface="Arial"/>
                <a:cs typeface="Arial"/>
              </a:rPr>
              <a:t>?</a:t>
            </a:r>
            <a:endParaRPr sz="15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50" dirty="0"/>
              <a:t>SOURCES </a:t>
            </a:r>
            <a:r>
              <a:rPr spc="-70" dirty="0"/>
              <a:t>OF </a:t>
            </a:r>
            <a:r>
              <a:rPr spc="60" dirty="0"/>
              <a:t>RESEARCH</a:t>
            </a:r>
            <a:r>
              <a:rPr spc="-470" dirty="0"/>
              <a:t> </a:t>
            </a:r>
            <a:r>
              <a:rPr spc="95" dirty="0"/>
              <a:t>PROBLEMS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1700" y="659269"/>
            <a:ext cx="7031990" cy="402590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sz="1500" u="sng" spc="-5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Broad </a:t>
            </a:r>
            <a:r>
              <a:rPr sz="1500" u="sng" spc="-5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sources </a:t>
            </a:r>
            <a:r>
              <a:rPr sz="1500" u="sng" spc="-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of inspiration </a:t>
            </a:r>
            <a:r>
              <a:rPr sz="1500" u="sng" spc="-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for</a:t>
            </a:r>
            <a:r>
              <a:rPr sz="1500" u="sng" spc="-9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500" u="sng" spc="-4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beginners</a:t>
            </a:r>
            <a:endParaRPr sz="1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  <a:tabLst>
                <a:tab pos="354965" algn="l"/>
              </a:tabLst>
            </a:pPr>
            <a:r>
              <a:rPr sz="1500" spc="-590" dirty="0">
                <a:latin typeface="Wingdings"/>
                <a:cs typeface="Wingdings"/>
              </a:rPr>
              <a:t></a:t>
            </a:r>
            <a:r>
              <a:rPr sz="1500" spc="-590" dirty="0">
                <a:latin typeface="Times New Roman"/>
                <a:cs typeface="Times New Roman"/>
              </a:rPr>
              <a:t>	</a:t>
            </a:r>
            <a:r>
              <a:rPr sz="1500" spc="-35" dirty="0">
                <a:latin typeface="Arial"/>
                <a:cs typeface="Arial"/>
              </a:rPr>
              <a:t>Deductions </a:t>
            </a:r>
            <a:r>
              <a:rPr sz="1500" spc="-25" dirty="0">
                <a:latin typeface="Arial"/>
                <a:cs typeface="Arial"/>
              </a:rPr>
              <a:t>from</a:t>
            </a:r>
            <a:r>
              <a:rPr sz="1500" spc="-60" dirty="0">
                <a:latin typeface="Arial"/>
                <a:cs typeface="Arial"/>
              </a:rPr>
              <a:t> </a:t>
            </a:r>
            <a:r>
              <a:rPr sz="1500" spc="-75" dirty="0">
                <a:latin typeface="Arial"/>
                <a:cs typeface="Arial"/>
              </a:rPr>
              <a:t>Theory</a:t>
            </a:r>
            <a:endParaRPr sz="1500">
              <a:latin typeface="Arial"/>
              <a:cs typeface="Arial"/>
            </a:endParaRPr>
          </a:p>
          <a:p>
            <a:pPr marL="927100">
              <a:lnSpc>
                <a:spcPct val="100000"/>
              </a:lnSpc>
              <a:spcBef>
                <a:spcPts val="600"/>
              </a:spcBef>
              <a:buChar char="-"/>
              <a:tabLst>
                <a:tab pos="1022350" algn="l"/>
              </a:tabLst>
            </a:pPr>
            <a:r>
              <a:rPr sz="1500" spc="-30" dirty="0">
                <a:latin typeface="Arial"/>
                <a:cs typeface="Arial"/>
              </a:rPr>
              <a:t>deductions </a:t>
            </a:r>
            <a:r>
              <a:rPr sz="1500" spc="-40" dirty="0">
                <a:latin typeface="Arial"/>
                <a:cs typeface="Arial"/>
              </a:rPr>
              <a:t>made </a:t>
            </a:r>
            <a:r>
              <a:rPr sz="1500" spc="-25" dirty="0">
                <a:latin typeface="Arial"/>
                <a:cs typeface="Arial"/>
              </a:rPr>
              <a:t>from </a:t>
            </a:r>
            <a:r>
              <a:rPr sz="1500" spc="-30" dirty="0">
                <a:latin typeface="Arial"/>
                <a:cs typeface="Arial"/>
              </a:rPr>
              <a:t>social </a:t>
            </a:r>
            <a:r>
              <a:rPr sz="1500" spc="-45" dirty="0">
                <a:latin typeface="Arial"/>
                <a:cs typeface="Arial"/>
              </a:rPr>
              <a:t>philosophy </a:t>
            </a:r>
            <a:r>
              <a:rPr sz="1500" spc="-30" dirty="0">
                <a:latin typeface="Arial"/>
                <a:cs typeface="Arial"/>
              </a:rPr>
              <a:t>or</a:t>
            </a:r>
            <a:r>
              <a:rPr sz="1500" spc="-95" dirty="0">
                <a:latin typeface="Arial"/>
                <a:cs typeface="Arial"/>
              </a:rPr>
              <a:t> </a:t>
            </a:r>
            <a:r>
              <a:rPr sz="1500" spc="-35" dirty="0">
                <a:latin typeface="Arial"/>
                <a:cs typeface="Arial"/>
              </a:rPr>
              <a:t>generalization</a:t>
            </a:r>
            <a:endParaRPr sz="1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  <a:tabLst>
                <a:tab pos="354965" algn="l"/>
              </a:tabLst>
            </a:pPr>
            <a:r>
              <a:rPr sz="1500" spc="-590" dirty="0">
                <a:latin typeface="Wingdings"/>
                <a:cs typeface="Wingdings"/>
              </a:rPr>
              <a:t></a:t>
            </a:r>
            <a:r>
              <a:rPr sz="1500" spc="-590" dirty="0">
                <a:latin typeface="Times New Roman"/>
                <a:cs typeface="Times New Roman"/>
              </a:rPr>
              <a:t>	</a:t>
            </a:r>
            <a:r>
              <a:rPr sz="1500" spc="-25" dirty="0">
                <a:latin typeface="Arial"/>
                <a:cs typeface="Arial"/>
              </a:rPr>
              <a:t>Interdisciplinary</a:t>
            </a:r>
            <a:r>
              <a:rPr sz="1500" spc="-50" dirty="0">
                <a:latin typeface="Arial"/>
                <a:cs typeface="Arial"/>
              </a:rPr>
              <a:t> Perspectives</a:t>
            </a:r>
            <a:endParaRPr sz="1500">
              <a:latin typeface="Arial"/>
              <a:cs typeface="Arial"/>
            </a:endParaRPr>
          </a:p>
          <a:p>
            <a:pPr marL="927100" marR="70485">
              <a:lnSpc>
                <a:spcPts val="1600"/>
              </a:lnSpc>
              <a:spcBef>
                <a:spcPts val="820"/>
              </a:spcBef>
              <a:buChar char="-"/>
              <a:tabLst>
                <a:tab pos="1022350" algn="l"/>
              </a:tabLst>
            </a:pPr>
            <a:r>
              <a:rPr sz="1500" spc="-45" dirty="0">
                <a:latin typeface="Arial"/>
                <a:cs typeface="Arial"/>
              </a:rPr>
              <a:t>examining </a:t>
            </a:r>
            <a:r>
              <a:rPr sz="1500" spc="-40" dirty="0">
                <a:latin typeface="Arial"/>
                <a:cs typeface="Arial"/>
              </a:rPr>
              <a:t>research </a:t>
            </a:r>
            <a:r>
              <a:rPr sz="1500" spc="-25" dirty="0">
                <a:latin typeface="Arial"/>
                <a:cs typeface="Arial"/>
              </a:rPr>
              <a:t>from related disciplines, </a:t>
            </a:r>
            <a:r>
              <a:rPr sz="1500" spc="-40" dirty="0">
                <a:latin typeface="Arial"/>
                <a:cs typeface="Arial"/>
              </a:rPr>
              <a:t>which can </a:t>
            </a:r>
            <a:r>
              <a:rPr sz="1500" spc="-70" dirty="0">
                <a:latin typeface="Arial"/>
                <a:cs typeface="Arial"/>
              </a:rPr>
              <a:t>expose </a:t>
            </a:r>
            <a:r>
              <a:rPr sz="1500" spc="-45" dirty="0">
                <a:latin typeface="Arial"/>
                <a:cs typeface="Arial"/>
              </a:rPr>
              <a:t>one </a:t>
            </a:r>
            <a:r>
              <a:rPr sz="1500" spc="-20" dirty="0">
                <a:latin typeface="Arial"/>
                <a:cs typeface="Arial"/>
              </a:rPr>
              <a:t>to </a:t>
            </a:r>
            <a:r>
              <a:rPr sz="1500" spc="-65" dirty="0">
                <a:latin typeface="Arial"/>
                <a:cs typeface="Arial"/>
              </a:rPr>
              <a:t>new  </a:t>
            </a:r>
            <a:r>
              <a:rPr sz="1500" spc="-55" dirty="0">
                <a:latin typeface="Arial"/>
                <a:cs typeface="Arial"/>
              </a:rPr>
              <a:t>avenues </a:t>
            </a:r>
            <a:r>
              <a:rPr sz="1500" spc="-15" dirty="0">
                <a:latin typeface="Arial"/>
                <a:cs typeface="Arial"/>
              </a:rPr>
              <a:t>of </a:t>
            </a:r>
            <a:r>
              <a:rPr sz="1500" spc="-35" dirty="0">
                <a:latin typeface="Arial"/>
                <a:cs typeface="Arial"/>
              </a:rPr>
              <a:t>exploration </a:t>
            </a:r>
            <a:r>
              <a:rPr sz="1500" spc="-30" dirty="0">
                <a:latin typeface="Arial"/>
                <a:cs typeface="Arial"/>
              </a:rPr>
              <a:t>and</a:t>
            </a:r>
            <a:r>
              <a:rPr sz="1500" spc="-80" dirty="0">
                <a:latin typeface="Arial"/>
                <a:cs typeface="Arial"/>
              </a:rPr>
              <a:t> </a:t>
            </a:r>
            <a:r>
              <a:rPr sz="1500" spc="-45" dirty="0">
                <a:latin typeface="Arial"/>
                <a:cs typeface="Arial"/>
              </a:rPr>
              <a:t>analysis</a:t>
            </a:r>
            <a:endParaRPr sz="1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80"/>
              </a:spcBef>
              <a:tabLst>
                <a:tab pos="354965" algn="l"/>
              </a:tabLst>
            </a:pPr>
            <a:r>
              <a:rPr sz="1500" spc="-590" dirty="0">
                <a:latin typeface="Wingdings"/>
                <a:cs typeface="Wingdings"/>
              </a:rPr>
              <a:t></a:t>
            </a:r>
            <a:r>
              <a:rPr sz="1500" spc="-590" dirty="0">
                <a:latin typeface="Times New Roman"/>
                <a:cs typeface="Times New Roman"/>
              </a:rPr>
              <a:t>	</a:t>
            </a:r>
            <a:r>
              <a:rPr sz="1500" spc="-35" dirty="0">
                <a:latin typeface="Arial"/>
                <a:cs typeface="Arial"/>
              </a:rPr>
              <a:t>Interviewing</a:t>
            </a:r>
            <a:r>
              <a:rPr sz="1500" spc="-50" dirty="0">
                <a:latin typeface="Arial"/>
                <a:cs typeface="Arial"/>
              </a:rPr>
              <a:t> </a:t>
            </a:r>
            <a:r>
              <a:rPr sz="1500" spc="-30" dirty="0">
                <a:latin typeface="Arial"/>
                <a:cs typeface="Arial"/>
              </a:rPr>
              <a:t>Practitioners</a:t>
            </a:r>
            <a:endParaRPr sz="1500">
              <a:latin typeface="Arial"/>
              <a:cs typeface="Arial"/>
            </a:endParaRPr>
          </a:p>
          <a:p>
            <a:pPr marL="927100">
              <a:lnSpc>
                <a:spcPct val="100000"/>
              </a:lnSpc>
              <a:spcBef>
                <a:spcPts val="600"/>
              </a:spcBef>
              <a:buChar char="-"/>
              <a:tabLst>
                <a:tab pos="1022350" algn="l"/>
              </a:tabLst>
            </a:pPr>
            <a:r>
              <a:rPr sz="1500" spc="-45" dirty="0">
                <a:latin typeface="Arial"/>
                <a:cs typeface="Arial"/>
              </a:rPr>
              <a:t>Discussions </a:t>
            </a:r>
            <a:r>
              <a:rPr sz="1500" spc="-15" dirty="0">
                <a:latin typeface="Arial"/>
                <a:cs typeface="Arial"/>
              </a:rPr>
              <a:t>with </a:t>
            </a:r>
            <a:r>
              <a:rPr sz="1500" spc="-40" dirty="0">
                <a:latin typeface="Arial"/>
                <a:cs typeface="Arial"/>
              </a:rPr>
              <a:t>experts </a:t>
            </a:r>
            <a:r>
              <a:rPr sz="1500" spc="-10" dirty="0">
                <a:latin typeface="Arial"/>
                <a:cs typeface="Arial"/>
              </a:rPr>
              <a:t>in </a:t>
            </a:r>
            <a:r>
              <a:rPr sz="1500" spc="-15" dirty="0">
                <a:latin typeface="Arial"/>
                <a:cs typeface="Arial"/>
              </a:rPr>
              <a:t>the field, </a:t>
            </a:r>
            <a:r>
              <a:rPr sz="1500" spc="-40" dirty="0">
                <a:latin typeface="Arial"/>
                <a:cs typeface="Arial"/>
              </a:rPr>
              <a:t>such </a:t>
            </a:r>
            <a:r>
              <a:rPr sz="1500" spc="-50" dirty="0">
                <a:latin typeface="Arial"/>
                <a:cs typeface="Arial"/>
              </a:rPr>
              <a:t>as, </a:t>
            </a:r>
            <a:r>
              <a:rPr sz="1500" spc="-35" dirty="0">
                <a:latin typeface="Arial"/>
                <a:cs typeface="Arial"/>
              </a:rPr>
              <a:t>teachers, </a:t>
            </a:r>
            <a:r>
              <a:rPr sz="1500" spc="-20" dirty="0">
                <a:latin typeface="Arial"/>
                <a:cs typeface="Arial"/>
              </a:rPr>
              <a:t>practitioners</a:t>
            </a:r>
            <a:r>
              <a:rPr sz="1500" spc="-120" dirty="0">
                <a:latin typeface="Arial"/>
                <a:cs typeface="Arial"/>
              </a:rPr>
              <a:t> </a:t>
            </a:r>
            <a:r>
              <a:rPr sz="1500" spc="-30" dirty="0">
                <a:latin typeface="Arial"/>
                <a:cs typeface="Arial"/>
              </a:rPr>
              <a:t>etc.</a:t>
            </a:r>
            <a:endParaRPr sz="1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  <a:tabLst>
                <a:tab pos="354965" algn="l"/>
              </a:tabLst>
            </a:pPr>
            <a:r>
              <a:rPr sz="1500" spc="-590" dirty="0">
                <a:latin typeface="Wingdings"/>
                <a:cs typeface="Wingdings"/>
              </a:rPr>
              <a:t></a:t>
            </a:r>
            <a:r>
              <a:rPr sz="1500" spc="-590" dirty="0">
                <a:latin typeface="Times New Roman"/>
                <a:cs typeface="Times New Roman"/>
              </a:rPr>
              <a:t>	</a:t>
            </a:r>
            <a:r>
              <a:rPr sz="1500" spc="-55" dirty="0">
                <a:latin typeface="Arial"/>
                <a:cs typeface="Arial"/>
              </a:rPr>
              <a:t>Personal</a:t>
            </a:r>
            <a:r>
              <a:rPr sz="1500" spc="-50" dirty="0">
                <a:latin typeface="Arial"/>
                <a:cs typeface="Arial"/>
              </a:rPr>
              <a:t> </a:t>
            </a:r>
            <a:r>
              <a:rPr sz="1500" spc="-60" dirty="0">
                <a:latin typeface="Arial"/>
                <a:cs typeface="Arial"/>
              </a:rPr>
              <a:t>Experience</a:t>
            </a:r>
            <a:endParaRPr sz="1500">
              <a:latin typeface="Arial"/>
              <a:cs typeface="Arial"/>
            </a:endParaRPr>
          </a:p>
          <a:p>
            <a:pPr marL="1022350" marR="5080" indent="-95250">
              <a:lnSpc>
                <a:spcPct val="116700"/>
              </a:lnSpc>
              <a:buChar char="-"/>
              <a:tabLst>
                <a:tab pos="1022350" algn="l"/>
              </a:tabLst>
            </a:pPr>
            <a:r>
              <a:rPr sz="1500" spc="-30" dirty="0">
                <a:latin typeface="Arial"/>
                <a:cs typeface="Arial"/>
              </a:rPr>
              <a:t>Critical </a:t>
            </a:r>
            <a:r>
              <a:rPr sz="1500" spc="-15" dirty="0">
                <a:latin typeface="Arial"/>
                <a:cs typeface="Arial"/>
              </a:rPr>
              <a:t>thinking </a:t>
            </a:r>
            <a:r>
              <a:rPr sz="1500" spc="-25" dirty="0">
                <a:latin typeface="Arial"/>
                <a:cs typeface="Arial"/>
              </a:rPr>
              <a:t>about </a:t>
            </a:r>
            <a:r>
              <a:rPr sz="1500" spc="-35" dirty="0">
                <a:latin typeface="Arial"/>
                <a:cs typeface="Arial"/>
              </a:rPr>
              <a:t>personal </a:t>
            </a:r>
            <a:r>
              <a:rPr sz="1500" spc="-50" dirty="0">
                <a:latin typeface="Arial"/>
                <a:cs typeface="Arial"/>
              </a:rPr>
              <a:t>experiences </a:t>
            </a:r>
            <a:r>
              <a:rPr sz="1500" spc="-15" dirty="0">
                <a:latin typeface="Arial"/>
                <a:cs typeface="Arial"/>
              </a:rPr>
              <a:t>with </a:t>
            </a:r>
            <a:r>
              <a:rPr sz="1500" spc="-35" dirty="0">
                <a:latin typeface="Arial"/>
                <a:cs typeface="Arial"/>
              </a:rPr>
              <a:t>an issue facing </a:t>
            </a:r>
            <a:r>
              <a:rPr sz="1500" spc="-55" dirty="0">
                <a:latin typeface="Arial"/>
                <a:cs typeface="Arial"/>
              </a:rPr>
              <a:t>society,  </a:t>
            </a:r>
            <a:r>
              <a:rPr sz="1500" spc="-40" dirty="0">
                <a:latin typeface="Arial"/>
                <a:cs typeface="Arial"/>
              </a:rPr>
              <a:t>community, </a:t>
            </a:r>
            <a:r>
              <a:rPr sz="1500" spc="-30" dirty="0">
                <a:latin typeface="Arial"/>
                <a:cs typeface="Arial"/>
              </a:rPr>
              <a:t>or </a:t>
            </a:r>
            <a:r>
              <a:rPr sz="1500" spc="-10" dirty="0">
                <a:latin typeface="Arial"/>
                <a:cs typeface="Arial"/>
              </a:rPr>
              <a:t>in </a:t>
            </a:r>
            <a:r>
              <a:rPr sz="1500" spc="-15" dirty="0">
                <a:latin typeface="Arial"/>
                <a:cs typeface="Arial"/>
              </a:rPr>
              <a:t>the </a:t>
            </a:r>
            <a:r>
              <a:rPr sz="1500" spc="-40" dirty="0">
                <a:latin typeface="Arial"/>
                <a:cs typeface="Arial"/>
              </a:rPr>
              <a:t>neighborhood can </a:t>
            </a:r>
            <a:r>
              <a:rPr sz="1500" spc="-60" dirty="0">
                <a:latin typeface="Arial"/>
                <a:cs typeface="Arial"/>
              </a:rPr>
              <a:t>give </a:t>
            </a:r>
            <a:r>
              <a:rPr sz="1500" spc="-30" dirty="0">
                <a:latin typeface="Arial"/>
                <a:cs typeface="Arial"/>
              </a:rPr>
              <a:t>rise </a:t>
            </a:r>
            <a:r>
              <a:rPr sz="1500" spc="-20" dirty="0">
                <a:latin typeface="Arial"/>
                <a:cs typeface="Arial"/>
              </a:rPr>
              <a:t>to </a:t>
            </a:r>
            <a:r>
              <a:rPr sz="1500" spc="-45" dirty="0">
                <a:latin typeface="Arial"/>
                <a:cs typeface="Arial"/>
              </a:rPr>
              <a:t>a </a:t>
            </a:r>
            <a:r>
              <a:rPr sz="1500" spc="-40" dirty="0">
                <a:latin typeface="Arial"/>
                <a:cs typeface="Arial"/>
              </a:rPr>
              <a:t>researchable</a:t>
            </a:r>
            <a:r>
              <a:rPr sz="1500" spc="-130" dirty="0">
                <a:latin typeface="Arial"/>
                <a:cs typeface="Arial"/>
              </a:rPr>
              <a:t> </a:t>
            </a:r>
            <a:r>
              <a:rPr sz="1500" spc="-35" dirty="0">
                <a:latin typeface="Arial"/>
                <a:cs typeface="Arial"/>
              </a:rPr>
              <a:t>problem</a:t>
            </a:r>
            <a:endParaRPr sz="1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  <a:tabLst>
                <a:tab pos="354965" algn="l"/>
              </a:tabLst>
            </a:pPr>
            <a:r>
              <a:rPr sz="1500" spc="-590" dirty="0">
                <a:latin typeface="Wingdings"/>
                <a:cs typeface="Wingdings"/>
              </a:rPr>
              <a:t></a:t>
            </a:r>
            <a:r>
              <a:rPr sz="1500" spc="-590" dirty="0">
                <a:latin typeface="Times New Roman"/>
                <a:cs typeface="Times New Roman"/>
              </a:rPr>
              <a:t>	</a:t>
            </a:r>
            <a:r>
              <a:rPr sz="1500" spc="-55" dirty="0">
                <a:latin typeface="Arial"/>
                <a:cs typeface="Arial"/>
              </a:rPr>
              <a:t>Relevant</a:t>
            </a:r>
            <a:r>
              <a:rPr sz="1500" spc="-50" dirty="0">
                <a:latin typeface="Arial"/>
                <a:cs typeface="Arial"/>
              </a:rPr>
              <a:t> </a:t>
            </a:r>
            <a:r>
              <a:rPr sz="1500" spc="-25" dirty="0">
                <a:latin typeface="Arial"/>
                <a:cs typeface="Arial"/>
              </a:rPr>
              <a:t>Literature</a:t>
            </a:r>
            <a:endParaRPr sz="1500">
              <a:latin typeface="Arial"/>
              <a:cs typeface="Arial"/>
            </a:endParaRPr>
          </a:p>
          <a:p>
            <a:pPr marL="927100" marR="235585">
              <a:lnSpc>
                <a:spcPts val="1600"/>
              </a:lnSpc>
              <a:spcBef>
                <a:spcPts val="820"/>
              </a:spcBef>
              <a:buChar char="-"/>
              <a:tabLst>
                <a:tab pos="1022350" algn="l"/>
              </a:tabLst>
            </a:pPr>
            <a:r>
              <a:rPr sz="1500" spc="-55" dirty="0">
                <a:latin typeface="Arial"/>
                <a:cs typeface="Arial"/>
              </a:rPr>
              <a:t>extensive </a:t>
            </a:r>
            <a:r>
              <a:rPr sz="1500" spc="-30" dirty="0">
                <a:latin typeface="Arial"/>
                <a:cs typeface="Arial"/>
              </a:rPr>
              <a:t>and </a:t>
            </a:r>
            <a:r>
              <a:rPr sz="1500" spc="-35" dirty="0">
                <a:latin typeface="Arial"/>
                <a:cs typeface="Arial"/>
              </a:rPr>
              <a:t>thorough </a:t>
            </a:r>
            <a:r>
              <a:rPr sz="1500" spc="-55" dirty="0">
                <a:latin typeface="Arial"/>
                <a:cs typeface="Arial"/>
              </a:rPr>
              <a:t>review </a:t>
            </a:r>
            <a:r>
              <a:rPr sz="1500" spc="-15" dirty="0">
                <a:latin typeface="Arial"/>
                <a:cs typeface="Arial"/>
              </a:rPr>
              <a:t>of </a:t>
            </a:r>
            <a:r>
              <a:rPr sz="1500" spc="-10" dirty="0">
                <a:latin typeface="Arial"/>
                <a:cs typeface="Arial"/>
              </a:rPr>
              <a:t>pertinent </a:t>
            </a:r>
            <a:r>
              <a:rPr sz="1500" spc="-40" dirty="0">
                <a:latin typeface="Arial"/>
                <a:cs typeface="Arial"/>
              </a:rPr>
              <a:t>research associated </a:t>
            </a:r>
            <a:r>
              <a:rPr sz="1500" spc="-15" dirty="0">
                <a:latin typeface="Arial"/>
                <a:cs typeface="Arial"/>
              </a:rPr>
              <a:t>with the  </a:t>
            </a:r>
            <a:r>
              <a:rPr sz="1500" spc="-40" dirty="0">
                <a:latin typeface="Arial"/>
                <a:cs typeface="Arial"/>
              </a:rPr>
              <a:t>overall area </a:t>
            </a:r>
            <a:r>
              <a:rPr sz="1500" spc="-15" dirty="0">
                <a:latin typeface="Arial"/>
                <a:cs typeface="Arial"/>
              </a:rPr>
              <a:t>of</a:t>
            </a:r>
            <a:r>
              <a:rPr sz="1500" spc="-60" dirty="0">
                <a:latin typeface="Arial"/>
                <a:cs typeface="Arial"/>
              </a:rPr>
              <a:t> </a:t>
            </a:r>
            <a:r>
              <a:rPr sz="1500" spc="-15" dirty="0">
                <a:latin typeface="Arial"/>
                <a:cs typeface="Arial"/>
              </a:rPr>
              <a:t>interest</a:t>
            </a:r>
            <a:endParaRPr sz="1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401037" y="6170822"/>
            <a:ext cx="502920" cy="502920"/>
          </a:xfrm>
          <a:custGeom>
            <a:avLst/>
            <a:gdLst/>
            <a:ahLst/>
            <a:cxnLst/>
            <a:rect l="l" t="t" r="r" b="b"/>
            <a:pathLst>
              <a:path w="502920" h="502920">
                <a:moveTo>
                  <a:pt x="0" y="251459"/>
                </a:moveTo>
                <a:lnTo>
                  <a:pt x="4051" y="206259"/>
                </a:lnTo>
                <a:lnTo>
                  <a:pt x="15731" y="163717"/>
                </a:lnTo>
                <a:lnTo>
                  <a:pt x="34331" y="124543"/>
                </a:lnTo>
                <a:lnTo>
                  <a:pt x="59139" y="89447"/>
                </a:lnTo>
                <a:lnTo>
                  <a:pt x="89447" y="59140"/>
                </a:lnTo>
                <a:lnTo>
                  <a:pt x="124542" y="34331"/>
                </a:lnTo>
                <a:lnTo>
                  <a:pt x="163717" y="15732"/>
                </a:lnTo>
                <a:lnTo>
                  <a:pt x="206259" y="4051"/>
                </a:lnTo>
                <a:lnTo>
                  <a:pt x="251459" y="0"/>
                </a:lnTo>
                <a:lnTo>
                  <a:pt x="296660" y="4051"/>
                </a:lnTo>
                <a:lnTo>
                  <a:pt x="339202" y="15732"/>
                </a:lnTo>
                <a:lnTo>
                  <a:pt x="378376" y="34331"/>
                </a:lnTo>
                <a:lnTo>
                  <a:pt x="413472" y="59140"/>
                </a:lnTo>
                <a:lnTo>
                  <a:pt x="443779" y="89447"/>
                </a:lnTo>
                <a:lnTo>
                  <a:pt x="468587" y="124543"/>
                </a:lnTo>
                <a:lnTo>
                  <a:pt x="487187" y="163717"/>
                </a:lnTo>
                <a:lnTo>
                  <a:pt x="498868" y="206259"/>
                </a:lnTo>
                <a:lnTo>
                  <a:pt x="502919" y="251459"/>
                </a:lnTo>
                <a:lnTo>
                  <a:pt x="498868" y="296659"/>
                </a:lnTo>
                <a:lnTo>
                  <a:pt x="487187" y="339202"/>
                </a:lnTo>
                <a:lnTo>
                  <a:pt x="468587" y="378376"/>
                </a:lnTo>
                <a:lnTo>
                  <a:pt x="443779" y="413471"/>
                </a:lnTo>
                <a:lnTo>
                  <a:pt x="413472" y="443779"/>
                </a:lnTo>
                <a:lnTo>
                  <a:pt x="378376" y="468587"/>
                </a:lnTo>
                <a:lnTo>
                  <a:pt x="339202" y="487187"/>
                </a:lnTo>
                <a:lnTo>
                  <a:pt x="296660" y="498868"/>
                </a:lnTo>
                <a:lnTo>
                  <a:pt x="251459" y="502919"/>
                </a:lnTo>
                <a:lnTo>
                  <a:pt x="206259" y="498868"/>
                </a:lnTo>
                <a:lnTo>
                  <a:pt x="163717" y="487187"/>
                </a:lnTo>
                <a:lnTo>
                  <a:pt x="124542" y="468587"/>
                </a:lnTo>
                <a:lnTo>
                  <a:pt x="89447" y="443779"/>
                </a:lnTo>
                <a:lnTo>
                  <a:pt x="59139" y="413471"/>
                </a:lnTo>
                <a:lnTo>
                  <a:pt x="34331" y="378376"/>
                </a:lnTo>
                <a:lnTo>
                  <a:pt x="15731" y="339202"/>
                </a:lnTo>
                <a:lnTo>
                  <a:pt x="4051" y="296659"/>
                </a:lnTo>
                <a:lnTo>
                  <a:pt x="0" y="251459"/>
                </a:lnTo>
                <a:close/>
              </a:path>
            </a:pathLst>
          </a:custGeom>
          <a:ln w="1904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521586" y="6283852"/>
            <a:ext cx="264160" cy="2768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50" spc="15" dirty="0">
                <a:solidFill>
                  <a:srgbClr val="FFFFFF"/>
                </a:solidFill>
                <a:latin typeface="Arial"/>
                <a:cs typeface="Arial"/>
              </a:rPr>
              <a:t>11</a:t>
            </a:r>
            <a:endParaRPr sz="165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xfrm>
            <a:off x="1324003" y="6485925"/>
            <a:ext cx="1391920" cy="155812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45085" marR="5080" indent="-33020">
              <a:lnSpc>
                <a:spcPct val="100000"/>
              </a:lnSpc>
              <a:spcBef>
                <a:spcPts val="15"/>
              </a:spcBef>
            </a:pPr>
            <a:endParaRPr spc="-8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1700" y="28219"/>
            <a:ext cx="3443604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70" dirty="0"/>
              <a:t>PROBLEM</a:t>
            </a:r>
            <a:r>
              <a:rPr spc="-180" dirty="0"/>
              <a:t> </a:t>
            </a:r>
            <a:r>
              <a:rPr spc="-65" dirty="0"/>
              <a:t>STATEMENT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1700" y="683552"/>
            <a:ext cx="7316470" cy="4198620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355600" marR="409575" indent="-342900">
              <a:lnSpc>
                <a:spcPts val="2100"/>
              </a:lnSpc>
              <a:spcBef>
                <a:spcPts val="219"/>
              </a:spcBef>
            </a:pPr>
            <a:r>
              <a:rPr sz="1800" spc="-110" dirty="0">
                <a:latin typeface="Arial"/>
                <a:cs typeface="Arial"/>
              </a:rPr>
              <a:t>The </a:t>
            </a:r>
            <a:r>
              <a:rPr sz="1800" spc="-25" dirty="0">
                <a:latin typeface="Arial"/>
                <a:cs typeface="Arial"/>
              </a:rPr>
              <a:t>statement </a:t>
            </a:r>
            <a:r>
              <a:rPr sz="1800" spc="-50" dirty="0">
                <a:latin typeface="Arial"/>
                <a:cs typeface="Arial"/>
              </a:rPr>
              <a:t>need </a:t>
            </a:r>
            <a:r>
              <a:rPr sz="1800" spc="-20" dirty="0">
                <a:latin typeface="Arial"/>
                <a:cs typeface="Arial"/>
              </a:rPr>
              <a:t>not </a:t>
            </a:r>
            <a:r>
              <a:rPr sz="1800" spc="-50" dirty="0">
                <a:latin typeface="Arial"/>
                <a:cs typeface="Arial"/>
              </a:rPr>
              <a:t>be </a:t>
            </a:r>
            <a:r>
              <a:rPr sz="1800" spc="-55" dirty="0">
                <a:latin typeface="Arial"/>
                <a:cs typeface="Arial"/>
              </a:rPr>
              <a:t>lengthy </a:t>
            </a:r>
            <a:r>
              <a:rPr sz="1800" spc="-5" dirty="0">
                <a:latin typeface="Arial"/>
                <a:cs typeface="Arial"/>
              </a:rPr>
              <a:t>but </a:t>
            </a:r>
            <a:r>
              <a:rPr sz="1800" spc="-50" dirty="0">
                <a:latin typeface="Arial"/>
                <a:cs typeface="Arial"/>
              </a:rPr>
              <a:t>a </a:t>
            </a:r>
            <a:r>
              <a:rPr sz="1800" spc="-75" dirty="0">
                <a:latin typeface="Arial"/>
                <a:cs typeface="Arial"/>
              </a:rPr>
              <a:t>good </a:t>
            </a:r>
            <a:r>
              <a:rPr sz="1800" spc="-50" dirty="0">
                <a:latin typeface="Arial"/>
                <a:cs typeface="Arial"/>
              </a:rPr>
              <a:t>research </a:t>
            </a:r>
            <a:r>
              <a:rPr sz="1800" spc="-40" dirty="0">
                <a:latin typeface="Arial"/>
                <a:cs typeface="Arial"/>
              </a:rPr>
              <a:t>problem should  </a:t>
            </a:r>
            <a:r>
              <a:rPr sz="1800" spc="-35" dirty="0">
                <a:latin typeface="Arial"/>
                <a:cs typeface="Arial"/>
              </a:rPr>
              <a:t>incorporate </a:t>
            </a:r>
            <a:r>
              <a:rPr sz="1800" spc="-15" dirty="0">
                <a:latin typeface="Arial"/>
                <a:cs typeface="Arial"/>
              </a:rPr>
              <a:t>the </a:t>
            </a:r>
            <a:r>
              <a:rPr sz="1800" spc="-45" dirty="0">
                <a:latin typeface="Arial"/>
                <a:cs typeface="Arial"/>
              </a:rPr>
              <a:t>following</a:t>
            </a:r>
            <a:r>
              <a:rPr sz="1800" spc="-114" dirty="0">
                <a:latin typeface="Arial"/>
                <a:cs typeface="Arial"/>
              </a:rPr>
              <a:t> </a:t>
            </a:r>
            <a:r>
              <a:rPr sz="1800" spc="-35" dirty="0">
                <a:latin typeface="Arial"/>
                <a:cs typeface="Arial"/>
              </a:rPr>
              <a:t>features: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  <a:tabLst>
                <a:tab pos="354965" algn="l"/>
              </a:tabLst>
            </a:pPr>
            <a:r>
              <a:rPr sz="1800" spc="-710" dirty="0">
                <a:latin typeface="Wingdings"/>
                <a:cs typeface="Wingdings"/>
              </a:rPr>
              <a:t></a:t>
            </a:r>
            <a:r>
              <a:rPr sz="1800" spc="-710" dirty="0">
                <a:latin typeface="Times New Roman"/>
                <a:cs typeface="Times New Roman"/>
              </a:rPr>
              <a:t>	</a:t>
            </a:r>
            <a:r>
              <a:rPr sz="1800" spc="-60" dirty="0">
                <a:latin typeface="Arial"/>
                <a:cs typeface="Arial"/>
              </a:rPr>
              <a:t>Compelling</a:t>
            </a:r>
            <a:r>
              <a:rPr sz="1800" spc="-55" dirty="0">
                <a:latin typeface="Arial"/>
                <a:cs typeface="Arial"/>
              </a:rPr>
              <a:t> </a:t>
            </a:r>
            <a:r>
              <a:rPr sz="1800" spc="-35" dirty="0">
                <a:latin typeface="Arial"/>
                <a:cs typeface="Arial"/>
              </a:rPr>
              <a:t>topic.</a:t>
            </a:r>
            <a:endParaRPr sz="1800">
              <a:latin typeface="Arial"/>
              <a:cs typeface="Arial"/>
            </a:endParaRPr>
          </a:p>
          <a:p>
            <a:pPr marL="355600" marR="19685">
              <a:lnSpc>
                <a:spcPct val="101899"/>
              </a:lnSpc>
              <a:spcBef>
                <a:spcPts val="695"/>
              </a:spcBef>
            </a:pPr>
            <a:r>
              <a:rPr sz="1800" spc="-110" dirty="0">
                <a:latin typeface="Arial"/>
                <a:cs typeface="Arial"/>
              </a:rPr>
              <a:t>The </a:t>
            </a:r>
            <a:r>
              <a:rPr sz="1800" spc="-40" dirty="0">
                <a:latin typeface="Arial"/>
                <a:cs typeface="Arial"/>
              </a:rPr>
              <a:t>problem </a:t>
            </a:r>
            <a:r>
              <a:rPr sz="1800" spc="-55" dirty="0">
                <a:latin typeface="Arial"/>
                <a:cs typeface="Arial"/>
              </a:rPr>
              <a:t>chosen </a:t>
            </a:r>
            <a:r>
              <a:rPr sz="1800" spc="-25" dirty="0">
                <a:latin typeface="Arial"/>
                <a:cs typeface="Arial"/>
              </a:rPr>
              <a:t>to </a:t>
            </a:r>
            <a:r>
              <a:rPr sz="1800" spc="-60" dirty="0">
                <a:latin typeface="Arial"/>
                <a:cs typeface="Arial"/>
              </a:rPr>
              <a:t>explore </a:t>
            </a:r>
            <a:r>
              <a:rPr sz="1800" spc="-20" dirty="0">
                <a:latin typeface="Arial"/>
                <a:cs typeface="Arial"/>
              </a:rPr>
              <a:t>must </a:t>
            </a:r>
            <a:r>
              <a:rPr sz="1800" spc="-50" dirty="0">
                <a:latin typeface="Arial"/>
                <a:cs typeface="Arial"/>
              </a:rPr>
              <a:t>be </a:t>
            </a:r>
            <a:r>
              <a:rPr sz="1800" spc="-10" dirty="0">
                <a:latin typeface="Arial"/>
                <a:cs typeface="Arial"/>
              </a:rPr>
              <a:t>important </a:t>
            </a:r>
            <a:r>
              <a:rPr sz="1800" spc="-25" dirty="0">
                <a:latin typeface="Arial"/>
                <a:cs typeface="Arial"/>
              </a:rPr>
              <a:t>to </a:t>
            </a:r>
            <a:r>
              <a:rPr sz="1800" spc="-15" dirty="0">
                <a:latin typeface="Arial"/>
                <a:cs typeface="Arial"/>
              </a:rPr>
              <a:t>the </a:t>
            </a:r>
            <a:r>
              <a:rPr sz="1800" spc="-50" dirty="0">
                <a:latin typeface="Arial"/>
                <a:cs typeface="Arial"/>
              </a:rPr>
              <a:t>researcher </a:t>
            </a:r>
            <a:r>
              <a:rPr sz="1800" spc="-40" dirty="0">
                <a:latin typeface="Arial"/>
                <a:cs typeface="Arial"/>
              </a:rPr>
              <a:t>and  </a:t>
            </a:r>
            <a:r>
              <a:rPr sz="1800" spc="-25" dirty="0">
                <a:latin typeface="Arial"/>
                <a:cs typeface="Arial"/>
              </a:rPr>
              <a:t>to </a:t>
            </a:r>
            <a:r>
              <a:rPr sz="1800" spc="-50" dirty="0">
                <a:latin typeface="Arial"/>
                <a:cs typeface="Arial"/>
              </a:rPr>
              <a:t>a </a:t>
            </a:r>
            <a:r>
              <a:rPr sz="1800" spc="-40" dirty="0">
                <a:latin typeface="Arial"/>
                <a:cs typeface="Arial"/>
              </a:rPr>
              <a:t>larger </a:t>
            </a:r>
            <a:r>
              <a:rPr sz="1800" spc="-50" dirty="0">
                <a:latin typeface="Arial"/>
                <a:cs typeface="Arial"/>
              </a:rPr>
              <a:t>community. </a:t>
            </a:r>
            <a:r>
              <a:rPr sz="1800" spc="-110" dirty="0">
                <a:latin typeface="Arial"/>
                <a:cs typeface="Arial"/>
              </a:rPr>
              <a:t>The </a:t>
            </a:r>
            <a:r>
              <a:rPr sz="1800" spc="-40" dirty="0">
                <a:latin typeface="Arial"/>
                <a:cs typeface="Arial"/>
              </a:rPr>
              <a:t>problem </a:t>
            </a:r>
            <a:r>
              <a:rPr sz="1800" spc="-55" dirty="0">
                <a:latin typeface="Arial"/>
                <a:cs typeface="Arial"/>
              </a:rPr>
              <a:t>chosen </a:t>
            </a:r>
            <a:r>
              <a:rPr sz="1800" spc="-20" dirty="0">
                <a:latin typeface="Arial"/>
                <a:cs typeface="Arial"/>
              </a:rPr>
              <a:t>must </a:t>
            </a:r>
            <a:r>
              <a:rPr sz="1800" spc="-50" dirty="0">
                <a:latin typeface="Arial"/>
                <a:cs typeface="Arial"/>
              </a:rPr>
              <a:t>be </a:t>
            </a:r>
            <a:r>
              <a:rPr sz="1800" spc="-55" dirty="0">
                <a:latin typeface="Arial"/>
                <a:cs typeface="Arial"/>
              </a:rPr>
              <a:t>one </a:t>
            </a:r>
            <a:r>
              <a:rPr sz="1800" dirty="0">
                <a:latin typeface="Arial"/>
                <a:cs typeface="Arial"/>
              </a:rPr>
              <a:t>that </a:t>
            </a:r>
            <a:r>
              <a:rPr sz="1800" spc="-40" dirty="0">
                <a:latin typeface="Arial"/>
                <a:cs typeface="Arial"/>
              </a:rPr>
              <a:t>motivates  </a:t>
            </a:r>
            <a:r>
              <a:rPr sz="1800" spc="-15" dirty="0">
                <a:latin typeface="Arial"/>
                <a:cs typeface="Arial"/>
              </a:rPr>
              <a:t>the </a:t>
            </a:r>
            <a:r>
              <a:rPr sz="1800" spc="-50" dirty="0">
                <a:latin typeface="Arial"/>
                <a:cs typeface="Arial"/>
              </a:rPr>
              <a:t>researcher </a:t>
            </a:r>
            <a:r>
              <a:rPr sz="1800" spc="-25" dirty="0">
                <a:latin typeface="Arial"/>
                <a:cs typeface="Arial"/>
              </a:rPr>
              <a:t>to</a:t>
            </a:r>
            <a:r>
              <a:rPr sz="1800" spc="-105" dirty="0">
                <a:latin typeface="Arial"/>
                <a:cs typeface="Arial"/>
              </a:rPr>
              <a:t> </a:t>
            </a:r>
            <a:r>
              <a:rPr sz="1800" spc="-50" dirty="0">
                <a:latin typeface="Arial"/>
                <a:cs typeface="Arial"/>
              </a:rPr>
              <a:t>address.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40"/>
              </a:spcBef>
              <a:tabLst>
                <a:tab pos="354965" algn="l"/>
              </a:tabLst>
            </a:pPr>
            <a:r>
              <a:rPr sz="1800" spc="-710" dirty="0">
                <a:latin typeface="Wingdings"/>
                <a:cs typeface="Wingdings"/>
              </a:rPr>
              <a:t></a:t>
            </a:r>
            <a:r>
              <a:rPr sz="1800" spc="-710" dirty="0">
                <a:latin typeface="Times New Roman"/>
                <a:cs typeface="Times New Roman"/>
              </a:rPr>
              <a:t>	</a:t>
            </a:r>
            <a:r>
              <a:rPr sz="1800" spc="-40" dirty="0">
                <a:latin typeface="Arial"/>
                <a:cs typeface="Arial"/>
              </a:rPr>
              <a:t>Supports </a:t>
            </a:r>
            <a:r>
              <a:rPr sz="1800" spc="-10" dirty="0">
                <a:latin typeface="Arial"/>
                <a:cs typeface="Arial"/>
              </a:rPr>
              <a:t>multiple</a:t>
            </a:r>
            <a:r>
              <a:rPr sz="1800" spc="-70" dirty="0">
                <a:latin typeface="Arial"/>
                <a:cs typeface="Arial"/>
              </a:rPr>
              <a:t> </a:t>
            </a:r>
            <a:r>
              <a:rPr sz="1800" spc="-45" dirty="0">
                <a:latin typeface="Arial"/>
                <a:cs typeface="Arial"/>
              </a:rPr>
              <a:t>perspectives.</a:t>
            </a:r>
            <a:endParaRPr sz="1800">
              <a:latin typeface="Arial"/>
              <a:cs typeface="Arial"/>
            </a:endParaRPr>
          </a:p>
          <a:p>
            <a:pPr marL="355600" marR="5080">
              <a:lnSpc>
                <a:spcPct val="99500"/>
              </a:lnSpc>
              <a:spcBef>
                <a:spcPts val="855"/>
              </a:spcBef>
            </a:pPr>
            <a:r>
              <a:rPr sz="1800" spc="-240" dirty="0">
                <a:latin typeface="Arial"/>
                <a:cs typeface="Arial"/>
              </a:rPr>
              <a:t>A </a:t>
            </a:r>
            <a:r>
              <a:rPr sz="1800" spc="-50" dirty="0">
                <a:latin typeface="Arial"/>
                <a:cs typeface="Arial"/>
              </a:rPr>
              <a:t>general </a:t>
            </a:r>
            <a:r>
              <a:rPr sz="1800" spc="-25" dirty="0">
                <a:latin typeface="Arial"/>
                <a:cs typeface="Arial"/>
              </a:rPr>
              <a:t>rule </a:t>
            </a:r>
            <a:r>
              <a:rPr sz="1800" spc="-20" dirty="0">
                <a:latin typeface="Arial"/>
                <a:cs typeface="Arial"/>
              </a:rPr>
              <a:t>of thumb </a:t>
            </a:r>
            <a:r>
              <a:rPr sz="1800" spc="-30" dirty="0">
                <a:latin typeface="Arial"/>
                <a:cs typeface="Arial"/>
              </a:rPr>
              <a:t>is </a:t>
            </a:r>
            <a:r>
              <a:rPr sz="1800" dirty="0">
                <a:latin typeface="Arial"/>
                <a:cs typeface="Arial"/>
              </a:rPr>
              <a:t>that </a:t>
            </a:r>
            <a:r>
              <a:rPr sz="1800" spc="-50" dirty="0">
                <a:latin typeface="Arial"/>
                <a:cs typeface="Arial"/>
              </a:rPr>
              <a:t>a </a:t>
            </a:r>
            <a:r>
              <a:rPr sz="1800" spc="-75" dirty="0">
                <a:latin typeface="Arial"/>
                <a:cs typeface="Arial"/>
              </a:rPr>
              <a:t>good </a:t>
            </a:r>
            <a:r>
              <a:rPr sz="1800" spc="-50" dirty="0">
                <a:latin typeface="Arial"/>
                <a:cs typeface="Arial"/>
              </a:rPr>
              <a:t>research </a:t>
            </a:r>
            <a:r>
              <a:rPr sz="1800" spc="-40" dirty="0">
                <a:latin typeface="Arial"/>
                <a:cs typeface="Arial"/>
              </a:rPr>
              <a:t>problem </a:t>
            </a:r>
            <a:r>
              <a:rPr sz="1800" spc="-30" dirty="0">
                <a:latin typeface="Arial"/>
                <a:cs typeface="Arial"/>
              </a:rPr>
              <a:t>is </a:t>
            </a:r>
            <a:r>
              <a:rPr sz="1800" spc="-55" dirty="0">
                <a:latin typeface="Arial"/>
                <a:cs typeface="Arial"/>
              </a:rPr>
              <a:t>one </a:t>
            </a:r>
            <a:r>
              <a:rPr sz="1800" dirty="0">
                <a:latin typeface="Arial"/>
                <a:cs typeface="Arial"/>
              </a:rPr>
              <a:t>that  </a:t>
            </a:r>
            <a:r>
              <a:rPr sz="1800" spc="-50" dirty="0">
                <a:latin typeface="Arial"/>
                <a:cs typeface="Arial"/>
              </a:rPr>
              <a:t>would generate a variety </a:t>
            </a:r>
            <a:r>
              <a:rPr sz="1800" spc="-20" dirty="0">
                <a:latin typeface="Arial"/>
                <a:cs typeface="Arial"/>
              </a:rPr>
              <a:t>of </a:t>
            </a:r>
            <a:r>
              <a:rPr sz="1800" spc="-45" dirty="0">
                <a:latin typeface="Arial"/>
                <a:cs typeface="Arial"/>
              </a:rPr>
              <a:t>viewpoints </a:t>
            </a:r>
            <a:r>
              <a:rPr sz="1800" spc="-30" dirty="0">
                <a:latin typeface="Arial"/>
                <a:cs typeface="Arial"/>
              </a:rPr>
              <a:t>from </a:t>
            </a:r>
            <a:r>
              <a:rPr sz="1800" spc="-50" dirty="0">
                <a:latin typeface="Arial"/>
                <a:cs typeface="Arial"/>
              </a:rPr>
              <a:t>a </a:t>
            </a:r>
            <a:r>
              <a:rPr sz="1800" spc="-45" dirty="0">
                <a:latin typeface="Arial"/>
                <a:cs typeface="Arial"/>
              </a:rPr>
              <a:t>composite </a:t>
            </a:r>
            <a:r>
              <a:rPr sz="1800" spc="-40" dirty="0">
                <a:latin typeface="Arial"/>
                <a:cs typeface="Arial"/>
              </a:rPr>
              <a:t>audience </a:t>
            </a:r>
            <a:r>
              <a:rPr sz="1800" spc="-50" dirty="0">
                <a:latin typeface="Arial"/>
                <a:cs typeface="Arial"/>
              </a:rPr>
              <a:t>made  </a:t>
            </a:r>
            <a:r>
              <a:rPr sz="1800" spc="-35" dirty="0">
                <a:latin typeface="Arial"/>
                <a:cs typeface="Arial"/>
              </a:rPr>
              <a:t>up </a:t>
            </a:r>
            <a:r>
              <a:rPr sz="1800" spc="-20" dirty="0">
                <a:latin typeface="Arial"/>
                <a:cs typeface="Arial"/>
              </a:rPr>
              <a:t>of </a:t>
            </a:r>
            <a:r>
              <a:rPr sz="1800" spc="-45" dirty="0">
                <a:latin typeface="Arial"/>
                <a:cs typeface="Arial"/>
              </a:rPr>
              <a:t>reasonable</a:t>
            </a:r>
            <a:r>
              <a:rPr sz="1800" spc="-114" dirty="0">
                <a:latin typeface="Arial"/>
                <a:cs typeface="Arial"/>
              </a:rPr>
              <a:t> </a:t>
            </a:r>
            <a:r>
              <a:rPr sz="1800" spc="-50" dirty="0">
                <a:latin typeface="Arial"/>
                <a:cs typeface="Arial"/>
              </a:rPr>
              <a:t>people.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40"/>
              </a:spcBef>
              <a:tabLst>
                <a:tab pos="354965" algn="l"/>
              </a:tabLst>
            </a:pPr>
            <a:r>
              <a:rPr sz="1800" spc="-710" dirty="0">
                <a:latin typeface="Wingdings"/>
                <a:cs typeface="Wingdings"/>
              </a:rPr>
              <a:t></a:t>
            </a:r>
            <a:r>
              <a:rPr sz="1800" spc="-710" dirty="0">
                <a:latin typeface="Times New Roman"/>
                <a:cs typeface="Times New Roman"/>
              </a:rPr>
              <a:t>	</a:t>
            </a:r>
            <a:r>
              <a:rPr sz="1800" spc="-65" dirty="0">
                <a:latin typeface="Arial"/>
                <a:cs typeface="Arial"/>
              </a:rPr>
              <a:t>Researchable.</a:t>
            </a:r>
            <a:endParaRPr sz="1800">
              <a:latin typeface="Arial"/>
              <a:cs typeface="Arial"/>
            </a:endParaRPr>
          </a:p>
          <a:p>
            <a:pPr marL="355600" marR="344170">
              <a:lnSpc>
                <a:spcPct val="101899"/>
              </a:lnSpc>
              <a:spcBef>
                <a:spcPts val="695"/>
              </a:spcBef>
            </a:pPr>
            <a:r>
              <a:rPr sz="1800" spc="-80" dirty="0">
                <a:latin typeface="Arial"/>
                <a:cs typeface="Arial"/>
              </a:rPr>
              <a:t>Research </a:t>
            </a:r>
            <a:r>
              <a:rPr sz="1800" spc="-45" dirty="0">
                <a:latin typeface="Arial"/>
                <a:cs typeface="Arial"/>
              </a:rPr>
              <a:t>problems </a:t>
            </a:r>
            <a:r>
              <a:rPr sz="1800" dirty="0">
                <a:latin typeface="Arial"/>
                <a:cs typeface="Arial"/>
              </a:rPr>
              <a:t>that </a:t>
            </a:r>
            <a:r>
              <a:rPr sz="1800" spc="-50" dirty="0">
                <a:latin typeface="Arial"/>
                <a:cs typeface="Arial"/>
              </a:rPr>
              <a:t>can be </a:t>
            </a:r>
            <a:r>
              <a:rPr sz="1800" spc="-30" dirty="0">
                <a:latin typeface="Arial"/>
                <a:cs typeface="Arial"/>
              </a:rPr>
              <a:t>supported </a:t>
            </a:r>
            <a:r>
              <a:rPr sz="1800" spc="-110" dirty="0">
                <a:latin typeface="Arial"/>
                <a:cs typeface="Arial"/>
              </a:rPr>
              <a:t>by </a:t>
            </a:r>
            <a:r>
              <a:rPr sz="1800" spc="-15" dirty="0">
                <a:latin typeface="Arial"/>
                <a:cs typeface="Arial"/>
              </a:rPr>
              <a:t>the </a:t>
            </a:r>
            <a:r>
              <a:rPr sz="1800" spc="-55" dirty="0">
                <a:latin typeface="Arial"/>
                <a:cs typeface="Arial"/>
              </a:rPr>
              <a:t>resources </a:t>
            </a:r>
            <a:r>
              <a:rPr sz="1800" spc="-45" dirty="0">
                <a:latin typeface="Arial"/>
                <a:cs typeface="Arial"/>
              </a:rPr>
              <a:t>available  </a:t>
            </a:r>
            <a:r>
              <a:rPr sz="1800" spc="-20" dirty="0">
                <a:latin typeface="Arial"/>
                <a:cs typeface="Arial"/>
              </a:rPr>
              <a:t>must </a:t>
            </a:r>
            <a:r>
              <a:rPr sz="1800" spc="-50" dirty="0">
                <a:latin typeface="Arial"/>
                <a:cs typeface="Arial"/>
              </a:rPr>
              <a:t>be </a:t>
            </a:r>
            <a:r>
              <a:rPr sz="1800" spc="-15" dirty="0">
                <a:latin typeface="Arial"/>
                <a:cs typeface="Arial"/>
              </a:rPr>
              <a:t>the </a:t>
            </a:r>
            <a:r>
              <a:rPr sz="1800" spc="-60" dirty="0">
                <a:latin typeface="Arial"/>
                <a:cs typeface="Arial"/>
              </a:rPr>
              <a:t>ones </a:t>
            </a:r>
            <a:r>
              <a:rPr sz="1800" dirty="0">
                <a:latin typeface="Arial"/>
                <a:cs typeface="Arial"/>
              </a:rPr>
              <a:t>that </a:t>
            </a:r>
            <a:r>
              <a:rPr sz="1800" spc="-40" dirty="0">
                <a:latin typeface="Arial"/>
                <a:cs typeface="Arial"/>
              </a:rPr>
              <a:t>are</a:t>
            </a:r>
            <a:r>
              <a:rPr sz="1800" spc="-190" dirty="0">
                <a:latin typeface="Arial"/>
                <a:cs typeface="Arial"/>
              </a:rPr>
              <a:t> </a:t>
            </a:r>
            <a:r>
              <a:rPr sz="1800" spc="-55" dirty="0">
                <a:latin typeface="Arial"/>
                <a:cs typeface="Arial"/>
              </a:rPr>
              <a:t>chosen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022190" y="5231053"/>
            <a:ext cx="4269105" cy="1244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635" algn="ctr">
              <a:lnSpc>
                <a:spcPct val="100000"/>
              </a:lnSpc>
              <a:spcBef>
                <a:spcPts val="100"/>
              </a:spcBef>
            </a:pPr>
            <a:r>
              <a:rPr sz="2000" spc="-265" dirty="0">
                <a:latin typeface="Arial"/>
                <a:cs typeface="Arial"/>
              </a:rPr>
              <a:t>A </a:t>
            </a:r>
            <a:r>
              <a:rPr sz="2000" spc="-85" dirty="0">
                <a:latin typeface="Arial"/>
                <a:cs typeface="Arial"/>
              </a:rPr>
              <a:t>good </a:t>
            </a:r>
            <a:r>
              <a:rPr sz="2000" spc="-45" dirty="0">
                <a:latin typeface="Arial"/>
                <a:cs typeface="Arial"/>
              </a:rPr>
              <a:t>problem </a:t>
            </a:r>
            <a:r>
              <a:rPr sz="2000" spc="-25" dirty="0">
                <a:latin typeface="Arial"/>
                <a:cs typeface="Arial"/>
              </a:rPr>
              <a:t>statement </a:t>
            </a:r>
            <a:r>
              <a:rPr sz="2000" spc="-55" dirty="0">
                <a:latin typeface="Arial"/>
                <a:cs typeface="Arial"/>
              </a:rPr>
              <a:t>begins </a:t>
            </a:r>
            <a:r>
              <a:rPr sz="2000" spc="-125" dirty="0">
                <a:latin typeface="Arial"/>
                <a:cs typeface="Arial"/>
              </a:rPr>
              <a:t>by  </a:t>
            </a:r>
            <a:r>
              <a:rPr sz="2000" spc="-35" dirty="0">
                <a:latin typeface="Arial"/>
                <a:cs typeface="Arial"/>
              </a:rPr>
              <a:t>introducing </a:t>
            </a:r>
            <a:r>
              <a:rPr sz="2000" spc="-20" dirty="0">
                <a:latin typeface="Arial"/>
                <a:cs typeface="Arial"/>
              </a:rPr>
              <a:t>the </a:t>
            </a:r>
            <a:r>
              <a:rPr sz="2000" spc="-55" dirty="0">
                <a:latin typeface="Arial"/>
                <a:cs typeface="Arial"/>
              </a:rPr>
              <a:t>broad </a:t>
            </a:r>
            <a:r>
              <a:rPr sz="2000" spc="-50" dirty="0">
                <a:latin typeface="Arial"/>
                <a:cs typeface="Arial"/>
              </a:rPr>
              <a:t>area </a:t>
            </a:r>
            <a:r>
              <a:rPr sz="2000" spc="-10" dirty="0">
                <a:latin typeface="Arial"/>
                <a:cs typeface="Arial"/>
              </a:rPr>
              <a:t>in </a:t>
            </a:r>
            <a:r>
              <a:rPr sz="2000" spc="-50" dirty="0">
                <a:latin typeface="Arial"/>
                <a:cs typeface="Arial"/>
              </a:rPr>
              <a:t>which </a:t>
            </a:r>
            <a:r>
              <a:rPr sz="2000" spc="-20" dirty="0">
                <a:latin typeface="Arial"/>
                <a:cs typeface="Arial"/>
              </a:rPr>
              <a:t>the  </a:t>
            </a:r>
            <a:r>
              <a:rPr sz="2000" spc="-55" dirty="0">
                <a:latin typeface="Arial"/>
                <a:cs typeface="Arial"/>
              </a:rPr>
              <a:t>research </a:t>
            </a:r>
            <a:r>
              <a:rPr sz="2000" spc="-30" dirty="0">
                <a:latin typeface="Arial"/>
                <a:cs typeface="Arial"/>
              </a:rPr>
              <a:t>is </a:t>
            </a:r>
            <a:r>
              <a:rPr sz="2000" spc="-45" dirty="0">
                <a:latin typeface="Arial"/>
                <a:cs typeface="Arial"/>
              </a:rPr>
              <a:t>centered </a:t>
            </a:r>
            <a:r>
              <a:rPr sz="2000" spc="-40" dirty="0">
                <a:latin typeface="Arial"/>
                <a:cs typeface="Arial"/>
              </a:rPr>
              <a:t>and </a:t>
            </a:r>
            <a:r>
              <a:rPr sz="2000" spc="-25" dirty="0">
                <a:latin typeface="Arial"/>
                <a:cs typeface="Arial"/>
              </a:rPr>
              <a:t>then</a:t>
            </a:r>
            <a:r>
              <a:rPr sz="2000" spc="-155" dirty="0">
                <a:latin typeface="Arial"/>
                <a:cs typeface="Arial"/>
              </a:rPr>
              <a:t> </a:t>
            </a:r>
            <a:r>
              <a:rPr sz="2000" spc="-50" dirty="0">
                <a:latin typeface="Arial"/>
                <a:cs typeface="Arial"/>
              </a:rPr>
              <a:t>gradually  </a:t>
            </a:r>
            <a:r>
              <a:rPr sz="2000" spc="-45" dirty="0">
                <a:latin typeface="Arial"/>
                <a:cs typeface="Arial"/>
              </a:rPr>
              <a:t>leads </a:t>
            </a:r>
            <a:r>
              <a:rPr sz="2000" spc="-20" dirty="0">
                <a:latin typeface="Arial"/>
                <a:cs typeface="Arial"/>
              </a:rPr>
              <a:t>the </a:t>
            </a:r>
            <a:r>
              <a:rPr sz="2000" spc="-45" dirty="0">
                <a:latin typeface="Arial"/>
                <a:cs typeface="Arial"/>
              </a:rPr>
              <a:t>reader </a:t>
            </a:r>
            <a:r>
              <a:rPr sz="2000" spc="-25" dirty="0">
                <a:latin typeface="Arial"/>
                <a:cs typeface="Arial"/>
              </a:rPr>
              <a:t>to </a:t>
            </a:r>
            <a:r>
              <a:rPr sz="2000" spc="-20" dirty="0">
                <a:latin typeface="Arial"/>
                <a:cs typeface="Arial"/>
              </a:rPr>
              <a:t>the </a:t>
            </a:r>
            <a:r>
              <a:rPr sz="2000" spc="-50" dirty="0">
                <a:latin typeface="Arial"/>
                <a:cs typeface="Arial"/>
              </a:rPr>
              <a:t>more</a:t>
            </a:r>
            <a:r>
              <a:rPr sz="2000" spc="-220" dirty="0">
                <a:latin typeface="Arial"/>
                <a:cs typeface="Arial"/>
              </a:rPr>
              <a:t> </a:t>
            </a:r>
            <a:r>
              <a:rPr sz="2000" spc="-65" dirty="0">
                <a:latin typeface="Arial"/>
                <a:cs typeface="Arial"/>
              </a:rPr>
              <a:t>narrow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401037" y="6170822"/>
            <a:ext cx="502920" cy="502920"/>
          </a:xfrm>
          <a:custGeom>
            <a:avLst/>
            <a:gdLst/>
            <a:ahLst/>
            <a:cxnLst/>
            <a:rect l="l" t="t" r="r" b="b"/>
            <a:pathLst>
              <a:path w="502920" h="502920">
                <a:moveTo>
                  <a:pt x="0" y="251459"/>
                </a:moveTo>
                <a:lnTo>
                  <a:pt x="4051" y="206259"/>
                </a:lnTo>
                <a:lnTo>
                  <a:pt x="15731" y="163717"/>
                </a:lnTo>
                <a:lnTo>
                  <a:pt x="34331" y="124543"/>
                </a:lnTo>
                <a:lnTo>
                  <a:pt x="59139" y="89447"/>
                </a:lnTo>
                <a:lnTo>
                  <a:pt x="89447" y="59140"/>
                </a:lnTo>
                <a:lnTo>
                  <a:pt x="124542" y="34331"/>
                </a:lnTo>
                <a:lnTo>
                  <a:pt x="163717" y="15732"/>
                </a:lnTo>
                <a:lnTo>
                  <a:pt x="206259" y="4051"/>
                </a:lnTo>
                <a:lnTo>
                  <a:pt x="251459" y="0"/>
                </a:lnTo>
                <a:lnTo>
                  <a:pt x="296660" y="4051"/>
                </a:lnTo>
                <a:lnTo>
                  <a:pt x="339202" y="15732"/>
                </a:lnTo>
                <a:lnTo>
                  <a:pt x="378376" y="34331"/>
                </a:lnTo>
                <a:lnTo>
                  <a:pt x="413472" y="59140"/>
                </a:lnTo>
                <a:lnTo>
                  <a:pt x="443779" y="89447"/>
                </a:lnTo>
                <a:lnTo>
                  <a:pt x="468587" y="124543"/>
                </a:lnTo>
                <a:lnTo>
                  <a:pt x="487187" y="163717"/>
                </a:lnTo>
                <a:lnTo>
                  <a:pt x="498868" y="206259"/>
                </a:lnTo>
                <a:lnTo>
                  <a:pt x="502919" y="251459"/>
                </a:lnTo>
                <a:lnTo>
                  <a:pt x="498868" y="296659"/>
                </a:lnTo>
                <a:lnTo>
                  <a:pt x="487187" y="339202"/>
                </a:lnTo>
                <a:lnTo>
                  <a:pt x="468587" y="378376"/>
                </a:lnTo>
                <a:lnTo>
                  <a:pt x="443779" y="413471"/>
                </a:lnTo>
                <a:lnTo>
                  <a:pt x="413472" y="443779"/>
                </a:lnTo>
                <a:lnTo>
                  <a:pt x="378376" y="468587"/>
                </a:lnTo>
                <a:lnTo>
                  <a:pt x="339202" y="487187"/>
                </a:lnTo>
                <a:lnTo>
                  <a:pt x="296660" y="498868"/>
                </a:lnTo>
                <a:lnTo>
                  <a:pt x="251459" y="502919"/>
                </a:lnTo>
                <a:lnTo>
                  <a:pt x="206259" y="498868"/>
                </a:lnTo>
                <a:lnTo>
                  <a:pt x="163717" y="487187"/>
                </a:lnTo>
                <a:lnTo>
                  <a:pt x="124542" y="468587"/>
                </a:lnTo>
                <a:lnTo>
                  <a:pt x="89447" y="443779"/>
                </a:lnTo>
                <a:lnTo>
                  <a:pt x="59139" y="413471"/>
                </a:lnTo>
                <a:lnTo>
                  <a:pt x="34331" y="378376"/>
                </a:lnTo>
                <a:lnTo>
                  <a:pt x="15731" y="339202"/>
                </a:lnTo>
                <a:lnTo>
                  <a:pt x="4051" y="296659"/>
                </a:lnTo>
                <a:lnTo>
                  <a:pt x="0" y="251459"/>
                </a:lnTo>
                <a:close/>
              </a:path>
            </a:pathLst>
          </a:custGeom>
          <a:ln w="1904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519693" y="6283852"/>
            <a:ext cx="271145" cy="2768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50" spc="40" dirty="0">
                <a:solidFill>
                  <a:srgbClr val="FFFFFF"/>
                </a:solidFill>
                <a:latin typeface="Arial"/>
                <a:cs typeface="Arial"/>
              </a:rPr>
              <a:t>12</a:t>
            </a:r>
            <a:endParaRPr sz="16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752502" y="6471465"/>
            <a:ext cx="2808605" cy="3136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335"/>
              </a:lnSpc>
            </a:pPr>
            <a:r>
              <a:rPr sz="2000" spc="-40" dirty="0">
                <a:latin typeface="Arial"/>
                <a:cs typeface="Arial"/>
              </a:rPr>
              <a:t>questions </a:t>
            </a:r>
            <a:r>
              <a:rPr sz="2000" spc="5" dirty="0">
                <a:latin typeface="Arial"/>
                <a:cs typeface="Arial"/>
              </a:rPr>
              <a:t>that </a:t>
            </a:r>
            <a:r>
              <a:rPr sz="2000" spc="-45" dirty="0">
                <a:latin typeface="Arial"/>
                <a:cs typeface="Arial"/>
              </a:rPr>
              <a:t>are</a:t>
            </a:r>
            <a:r>
              <a:rPr sz="2000" spc="-190" dirty="0">
                <a:latin typeface="Arial"/>
                <a:cs typeface="Arial"/>
              </a:rPr>
              <a:t> </a:t>
            </a:r>
            <a:r>
              <a:rPr sz="2000" spc="-60" dirty="0">
                <a:latin typeface="Arial"/>
                <a:cs typeface="Arial"/>
              </a:rPr>
              <a:t>posing.</a:t>
            </a:r>
            <a:endParaRPr sz="2000">
              <a:latin typeface="Arial"/>
              <a:cs typeface="Arial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xfrm>
            <a:off x="1324003" y="6485925"/>
            <a:ext cx="1391920" cy="155812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45085" marR="5080" indent="-33020">
              <a:lnSpc>
                <a:spcPct val="100000"/>
              </a:lnSpc>
              <a:spcBef>
                <a:spcPts val="15"/>
              </a:spcBef>
            </a:pPr>
            <a:endParaRPr spc="-8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1700" y="103612"/>
            <a:ext cx="7294880" cy="958850"/>
          </a:xfrm>
          <a:prstGeom prst="rect">
            <a:avLst/>
          </a:prstGeom>
        </p:spPr>
        <p:txBody>
          <a:bodyPr vert="horz" wrap="square" lIns="0" tIns="130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25"/>
              </a:spcBef>
            </a:pPr>
            <a:r>
              <a:rPr spc="-185" dirty="0"/>
              <a:t>‘3’ </a:t>
            </a:r>
            <a:r>
              <a:rPr spc="65" dirty="0"/>
              <a:t>STEPS </a:t>
            </a:r>
            <a:r>
              <a:rPr spc="-200" dirty="0"/>
              <a:t>TO </a:t>
            </a:r>
            <a:r>
              <a:rPr spc="-5" dirty="0"/>
              <a:t>DEFINING </a:t>
            </a:r>
            <a:r>
              <a:rPr spc="35" dirty="0"/>
              <a:t>A </a:t>
            </a:r>
            <a:r>
              <a:rPr spc="60" dirty="0"/>
              <a:t>RESEARCH</a:t>
            </a:r>
            <a:r>
              <a:rPr spc="-595" dirty="0"/>
              <a:t> </a:t>
            </a:r>
            <a:r>
              <a:rPr spc="70" dirty="0"/>
              <a:t>PROBLEM</a:t>
            </a:r>
          </a:p>
          <a:p>
            <a:pPr marL="86360">
              <a:lnSpc>
                <a:spcPct val="100000"/>
              </a:lnSpc>
              <a:spcBef>
                <a:spcPts val="660"/>
              </a:spcBef>
            </a:pPr>
            <a:r>
              <a:rPr sz="2000" spc="-65" dirty="0">
                <a:latin typeface="Arial"/>
                <a:cs typeface="Arial"/>
              </a:rPr>
              <a:t>narrow </a:t>
            </a:r>
            <a:r>
              <a:rPr sz="2000" spc="35" dirty="0">
                <a:latin typeface="Arial"/>
                <a:cs typeface="Arial"/>
              </a:rPr>
              <a:t>it </a:t>
            </a:r>
            <a:r>
              <a:rPr sz="2000" spc="-75" dirty="0">
                <a:latin typeface="Arial"/>
                <a:cs typeface="Arial"/>
              </a:rPr>
              <a:t>down so </a:t>
            </a:r>
            <a:r>
              <a:rPr sz="2000" spc="-65" dirty="0">
                <a:latin typeface="Arial"/>
                <a:cs typeface="Arial"/>
              </a:rPr>
              <a:t>as </a:t>
            </a:r>
            <a:r>
              <a:rPr sz="2000" spc="-25" dirty="0">
                <a:latin typeface="Arial"/>
                <a:cs typeface="Arial"/>
              </a:rPr>
              <a:t>to </a:t>
            </a:r>
            <a:r>
              <a:rPr sz="2000" spc="-55" dirty="0">
                <a:latin typeface="Arial"/>
                <a:cs typeface="Arial"/>
              </a:rPr>
              <a:t>make </a:t>
            </a:r>
            <a:r>
              <a:rPr sz="2000" spc="35" dirty="0">
                <a:latin typeface="Arial"/>
                <a:cs typeface="Arial"/>
              </a:rPr>
              <a:t>it </a:t>
            </a:r>
            <a:r>
              <a:rPr sz="2000" spc="-55" dirty="0">
                <a:latin typeface="Arial"/>
                <a:cs typeface="Arial"/>
              </a:rPr>
              <a:t>manageable </a:t>
            </a:r>
            <a:r>
              <a:rPr sz="2000" spc="-25" dirty="0">
                <a:latin typeface="Arial"/>
                <a:cs typeface="Arial"/>
              </a:rPr>
              <a:t>rather </a:t>
            </a:r>
            <a:r>
              <a:rPr sz="2000" spc="-20" dirty="0">
                <a:latin typeface="Arial"/>
                <a:cs typeface="Arial"/>
              </a:rPr>
              <a:t>than</a:t>
            </a:r>
            <a:r>
              <a:rPr sz="2000" spc="-265" dirty="0">
                <a:latin typeface="Arial"/>
                <a:cs typeface="Arial"/>
              </a:rPr>
              <a:t> </a:t>
            </a:r>
            <a:r>
              <a:rPr sz="2000" spc="-30" dirty="0">
                <a:latin typeface="Arial"/>
                <a:cs typeface="Arial"/>
              </a:rPr>
              <a:t>formidable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01933" y="1268399"/>
            <a:ext cx="8456930" cy="455930"/>
          </a:xfrm>
          <a:custGeom>
            <a:avLst/>
            <a:gdLst/>
            <a:ahLst/>
            <a:cxnLst/>
            <a:rect l="l" t="t" r="r" b="b"/>
            <a:pathLst>
              <a:path w="8456930" h="455930">
                <a:moveTo>
                  <a:pt x="0" y="455545"/>
                </a:moveTo>
                <a:lnTo>
                  <a:pt x="8456688" y="455545"/>
                </a:lnTo>
                <a:lnTo>
                  <a:pt x="8456688" y="0"/>
                </a:lnTo>
                <a:lnTo>
                  <a:pt x="0" y="0"/>
                </a:lnTo>
                <a:lnTo>
                  <a:pt x="0" y="455545"/>
                </a:lnTo>
                <a:close/>
              </a:path>
            </a:pathLst>
          </a:custGeom>
          <a:solidFill>
            <a:srgbClr val="FFFFFF">
              <a:alpha val="5803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01933" y="2454744"/>
            <a:ext cx="8456930" cy="803910"/>
          </a:xfrm>
          <a:custGeom>
            <a:avLst/>
            <a:gdLst/>
            <a:ahLst/>
            <a:cxnLst/>
            <a:rect l="l" t="t" r="r" b="b"/>
            <a:pathLst>
              <a:path w="8456930" h="803910">
                <a:moveTo>
                  <a:pt x="0" y="803906"/>
                </a:moveTo>
                <a:lnTo>
                  <a:pt x="8456688" y="803906"/>
                </a:lnTo>
                <a:lnTo>
                  <a:pt x="8456688" y="0"/>
                </a:lnTo>
                <a:lnTo>
                  <a:pt x="0" y="0"/>
                </a:lnTo>
                <a:lnTo>
                  <a:pt x="0" y="803906"/>
                </a:lnTo>
                <a:close/>
              </a:path>
            </a:pathLst>
          </a:custGeom>
          <a:solidFill>
            <a:srgbClr val="FFFFFF">
              <a:alpha val="5803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01933" y="3989451"/>
            <a:ext cx="8456930" cy="584835"/>
          </a:xfrm>
          <a:custGeom>
            <a:avLst/>
            <a:gdLst/>
            <a:ahLst/>
            <a:cxnLst/>
            <a:rect l="l" t="t" r="r" b="b"/>
            <a:pathLst>
              <a:path w="8456930" h="584835">
                <a:moveTo>
                  <a:pt x="0" y="584640"/>
                </a:moveTo>
                <a:lnTo>
                  <a:pt x="8456688" y="584640"/>
                </a:lnTo>
                <a:lnTo>
                  <a:pt x="8456688" y="0"/>
                </a:lnTo>
                <a:lnTo>
                  <a:pt x="0" y="0"/>
                </a:lnTo>
                <a:lnTo>
                  <a:pt x="0" y="584640"/>
                </a:lnTo>
                <a:close/>
              </a:path>
            </a:pathLst>
          </a:custGeom>
          <a:solidFill>
            <a:srgbClr val="FFFFFF">
              <a:alpha val="5803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01933" y="5304891"/>
            <a:ext cx="8456930" cy="27940"/>
          </a:xfrm>
          <a:custGeom>
            <a:avLst/>
            <a:gdLst/>
            <a:ahLst/>
            <a:cxnLst/>
            <a:rect l="l" t="t" r="r" b="b"/>
            <a:pathLst>
              <a:path w="8456930" h="27939">
                <a:moveTo>
                  <a:pt x="0" y="27508"/>
                </a:moveTo>
                <a:lnTo>
                  <a:pt x="8456688" y="27508"/>
                </a:lnTo>
                <a:lnTo>
                  <a:pt x="8456688" y="0"/>
                </a:lnTo>
                <a:lnTo>
                  <a:pt x="0" y="0"/>
                </a:lnTo>
                <a:lnTo>
                  <a:pt x="0" y="27508"/>
                </a:lnTo>
                <a:close/>
              </a:path>
            </a:pathLst>
          </a:custGeom>
          <a:solidFill>
            <a:srgbClr val="FFFFFF">
              <a:alpha val="5803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01933" y="1723949"/>
            <a:ext cx="8456930" cy="730885"/>
          </a:xfrm>
          <a:custGeom>
            <a:avLst/>
            <a:gdLst/>
            <a:ahLst/>
            <a:cxnLst/>
            <a:rect l="l" t="t" r="r" b="b"/>
            <a:pathLst>
              <a:path w="8456930" h="730885">
                <a:moveTo>
                  <a:pt x="0" y="0"/>
                </a:moveTo>
                <a:lnTo>
                  <a:pt x="8456683" y="0"/>
                </a:lnTo>
                <a:lnTo>
                  <a:pt x="8456683" y="730799"/>
                </a:lnTo>
                <a:lnTo>
                  <a:pt x="0" y="730799"/>
                </a:lnTo>
                <a:lnTo>
                  <a:pt x="0" y="0"/>
                </a:lnTo>
                <a:close/>
              </a:path>
            </a:pathLst>
          </a:custGeom>
          <a:ln w="9524">
            <a:solidFill>
              <a:srgbClr val="FC80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77240" y="1271851"/>
            <a:ext cx="6014262" cy="9476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018308" y="1425625"/>
            <a:ext cx="5274424" cy="6400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24768" y="1295908"/>
            <a:ext cx="5919680" cy="8560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01933" y="3258654"/>
            <a:ext cx="8456930" cy="730885"/>
          </a:xfrm>
          <a:custGeom>
            <a:avLst/>
            <a:gdLst/>
            <a:ahLst/>
            <a:cxnLst/>
            <a:rect l="l" t="t" r="r" b="b"/>
            <a:pathLst>
              <a:path w="8456930" h="730885">
                <a:moveTo>
                  <a:pt x="0" y="0"/>
                </a:moveTo>
                <a:lnTo>
                  <a:pt x="8456683" y="0"/>
                </a:lnTo>
                <a:lnTo>
                  <a:pt x="8456683" y="730799"/>
                </a:lnTo>
                <a:lnTo>
                  <a:pt x="0" y="730799"/>
                </a:lnTo>
                <a:lnTo>
                  <a:pt x="0" y="0"/>
                </a:lnTo>
                <a:close/>
              </a:path>
            </a:pathLst>
          </a:custGeom>
          <a:ln w="9524">
            <a:solidFill>
              <a:srgbClr val="00B1E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77240" y="2589420"/>
            <a:ext cx="6014262" cy="116793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030777" y="2606037"/>
            <a:ext cx="5515495" cy="113053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24768" y="2611348"/>
            <a:ext cx="5919680" cy="107534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01933" y="4574091"/>
            <a:ext cx="8456930" cy="730885"/>
          </a:xfrm>
          <a:custGeom>
            <a:avLst/>
            <a:gdLst/>
            <a:ahLst/>
            <a:cxnLst/>
            <a:rect l="l" t="t" r="r" b="b"/>
            <a:pathLst>
              <a:path w="8456930" h="730885">
                <a:moveTo>
                  <a:pt x="0" y="730799"/>
                </a:moveTo>
                <a:lnTo>
                  <a:pt x="8456688" y="730799"/>
                </a:lnTo>
                <a:lnTo>
                  <a:pt x="8456688" y="0"/>
                </a:lnTo>
                <a:lnTo>
                  <a:pt x="0" y="0"/>
                </a:lnTo>
                <a:lnTo>
                  <a:pt x="0" y="730799"/>
                </a:lnTo>
                <a:close/>
              </a:path>
            </a:pathLst>
          </a:custGeom>
          <a:solidFill>
            <a:srgbClr val="FFFFFF">
              <a:alpha val="901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01933" y="4574095"/>
            <a:ext cx="8456930" cy="730885"/>
          </a:xfrm>
          <a:custGeom>
            <a:avLst/>
            <a:gdLst/>
            <a:ahLst/>
            <a:cxnLst/>
            <a:rect l="l" t="t" r="r" b="b"/>
            <a:pathLst>
              <a:path w="8456930" h="730885">
                <a:moveTo>
                  <a:pt x="0" y="0"/>
                </a:moveTo>
                <a:lnTo>
                  <a:pt x="8456683" y="0"/>
                </a:lnTo>
                <a:lnTo>
                  <a:pt x="8456683" y="730799"/>
                </a:lnTo>
                <a:lnTo>
                  <a:pt x="0" y="730799"/>
                </a:lnTo>
                <a:lnTo>
                  <a:pt x="0" y="0"/>
                </a:lnTo>
                <a:close/>
              </a:path>
            </a:pathLst>
          </a:custGeom>
          <a:ln w="9524">
            <a:solidFill>
              <a:srgbClr val="8EA65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77240" y="4123115"/>
            <a:ext cx="6014262" cy="94765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018308" y="4152203"/>
            <a:ext cx="5374182" cy="881148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24768" y="4146054"/>
            <a:ext cx="5919680" cy="856068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1077607" y="1439214"/>
            <a:ext cx="5409565" cy="3509645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2700" marR="245745">
              <a:lnSpc>
                <a:spcPts val="1900"/>
              </a:lnSpc>
              <a:spcBef>
                <a:spcPts val="380"/>
              </a:spcBef>
            </a:pPr>
            <a:r>
              <a:rPr sz="1800" spc="-110" dirty="0">
                <a:latin typeface="Arial"/>
                <a:cs typeface="Arial"/>
              </a:rPr>
              <a:t>The </a:t>
            </a:r>
            <a:r>
              <a:rPr sz="1800" spc="10" dirty="0">
                <a:latin typeface="Arial"/>
                <a:cs typeface="Arial"/>
              </a:rPr>
              <a:t>first </a:t>
            </a:r>
            <a:r>
              <a:rPr sz="1800" spc="-40" dirty="0">
                <a:latin typeface="Arial"/>
                <a:cs typeface="Arial"/>
              </a:rPr>
              <a:t>step </a:t>
            </a:r>
            <a:r>
              <a:rPr sz="1800" spc="-30" dirty="0">
                <a:latin typeface="Arial"/>
                <a:cs typeface="Arial"/>
              </a:rPr>
              <a:t>is </a:t>
            </a:r>
            <a:r>
              <a:rPr sz="1800" spc="-25" dirty="0">
                <a:latin typeface="Arial"/>
                <a:cs typeface="Arial"/>
              </a:rPr>
              <a:t>to </a:t>
            </a:r>
            <a:r>
              <a:rPr sz="1800" spc="-65" dirty="0">
                <a:latin typeface="Arial"/>
                <a:cs typeface="Arial"/>
              </a:rPr>
              <a:t>see </a:t>
            </a:r>
            <a:r>
              <a:rPr sz="1800" spc="-25" dirty="0">
                <a:latin typeface="Arial"/>
                <a:cs typeface="Arial"/>
              </a:rPr>
              <a:t>to </a:t>
            </a:r>
            <a:r>
              <a:rPr sz="1800" spc="30" dirty="0">
                <a:latin typeface="Arial"/>
                <a:cs typeface="Arial"/>
              </a:rPr>
              <a:t>it </a:t>
            </a:r>
            <a:r>
              <a:rPr sz="1800" dirty="0">
                <a:latin typeface="Arial"/>
                <a:cs typeface="Arial"/>
              </a:rPr>
              <a:t>that </a:t>
            </a:r>
            <a:r>
              <a:rPr sz="1800" spc="-15" dirty="0">
                <a:latin typeface="Arial"/>
                <a:cs typeface="Arial"/>
              </a:rPr>
              <a:t>the </a:t>
            </a:r>
            <a:r>
              <a:rPr sz="1800" spc="-35" dirty="0">
                <a:latin typeface="Arial"/>
                <a:cs typeface="Arial"/>
              </a:rPr>
              <a:t>major </a:t>
            </a:r>
            <a:r>
              <a:rPr sz="1800" spc="-45" dirty="0">
                <a:latin typeface="Arial"/>
                <a:cs typeface="Arial"/>
              </a:rPr>
              <a:t>concepts</a:t>
            </a:r>
            <a:r>
              <a:rPr sz="1800" spc="-330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or  </a:t>
            </a:r>
            <a:r>
              <a:rPr sz="1800" spc="-35" dirty="0">
                <a:latin typeface="Arial"/>
                <a:cs typeface="Arial"/>
              </a:rPr>
              <a:t>terms </a:t>
            </a:r>
            <a:r>
              <a:rPr sz="1800" spc="-40" dirty="0">
                <a:latin typeface="Arial"/>
                <a:cs typeface="Arial"/>
              </a:rPr>
              <a:t>are </a:t>
            </a:r>
            <a:r>
              <a:rPr sz="1800" spc="-45" dirty="0">
                <a:latin typeface="Arial"/>
                <a:cs typeface="Arial"/>
              </a:rPr>
              <a:t>clearly</a:t>
            </a:r>
            <a:r>
              <a:rPr sz="1800" spc="-90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defined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750">
              <a:latin typeface="Times New Roman"/>
              <a:cs typeface="Times New Roman"/>
            </a:endParaRPr>
          </a:p>
          <a:p>
            <a:pPr marL="22860" marR="5080">
              <a:lnSpc>
                <a:spcPts val="1900"/>
              </a:lnSpc>
            </a:pPr>
            <a:r>
              <a:rPr sz="1800" spc="-25" dirty="0">
                <a:latin typeface="Arial"/>
                <a:cs typeface="Arial"/>
              </a:rPr>
              <a:t>to </a:t>
            </a:r>
            <a:r>
              <a:rPr sz="1800" spc="10" dirty="0">
                <a:latin typeface="Arial"/>
                <a:cs typeface="Arial"/>
              </a:rPr>
              <a:t>limit </a:t>
            </a:r>
            <a:r>
              <a:rPr sz="1800" spc="-15" dirty="0">
                <a:latin typeface="Arial"/>
                <a:cs typeface="Arial"/>
              </a:rPr>
              <a:t>the </a:t>
            </a:r>
            <a:r>
              <a:rPr sz="1800" spc="-65" dirty="0">
                <a:latin typeface="Arial"/>
                <a:cs typeface="Arial"/>
              </a:rPr>
              <a:t>scope </a:t>
            </a:r>
            <a:r>
              <a:rPr sz="1800" spc="-20" dirty="0">
                <a:latin typeface="Arial"/>
                <a:cs typeface="Arial"/>
              </a:rPr>
              <a:t>of </a:t>
            </a:r>
            <a:r>
              <a:rPr sz="1800" spc="-15" dirty="0">
                <a:latin typeface="Arial"/>
                <a:cs typeface="Arial"/>
              </a:rPr>
              <a:t>the </a:t>
            </a:r>
            <a:r>
              <a:rPr sz="1800" spc="-45" dirty="0">
                <a:latin typeface="Arial"/>
                <a:cs typeface="Arial"/>
              </a:rPr>
              <a:t>study </a:t>
            </a:r>
            <a:r>
              <a:rPr sz="1800" spc="-10" dirty="0">
                <a:latin typeface="Arial"/>
                <a:cs typeface="Arial"/>
              </a:rPr>
              <a:t>in </a:t>
            </a:r>
            <a:r>
              <a:rPr sz="1800" spc="-35" dirty="0">
                <a:latin typeface="Arial"/>
                <a:cs typeface="Arial"/>
              </a:rPr>
              <a:t>terms </a:t>
            </a:r>
            <a:r>
              <a:rPr sz="1800" spc="-20" dirty="0">
                <a:latin typeface="Arial"/>
                <a:cs typeface="Arial"/>
              </a:rPr>
              <a:t>of </a:t>
            </a:r>
            <a:r>
              <a:rPr sz="1800" spc="-30" dirty="0">
                <a:latin typeface="Arial"/>
                <a:cs typeface="Arial"/>
              </a:rPr>
              <a:t>(1) </a:t>
            </a:r>
            <a:r>
              <a:rPr sz="1800" i="1" spc="15" dirty="0">
                <a:latin typeface="Trebuchet MS"/>
                <a:cs typeface="Trebuchet MS"/>
              </a:rPr>
              <a:t>issues </a:t>
            </a:r>
            <a:r>
              <a:rPr sz="1800" i="1" spc="-85" dirty="0">
                <a:latin typeface="Trebuchet MS"/>
                <a:cs typeface="Trebuchet MS"/>
              </a:rPr>
              <a:t>or  </a:t>
            </a:r>
            <a:r>
              <a:rPr sz="1800" i="1" spc="-15" dirty="0">
                <a:latin typeface="Trebuchet MS"/>
                <a:cs typeface="Trebuchet MS"/>
              </a:rPr>
              <a:t>concerns</a:t>
            </a:r>
            <a:r>
              <a:rPr sz="1800" spc="-15" dirty="0">
                <a:latin typeface="Arial"/>
                <a:cs typeface="Arial"/>
              </a:rPr>
              <a:t>, </a:t>
            </a:r>
            <a:r>
              <a:rPr sz="1800" spc="-30" dirty="0">
                <a:latin typeface="Arial"/>
                <a:cs typeface="Arial"/>
              </a:rPr>
              <a:t>(2) </a:t>
            </a:r>
            <a:r>
              <a:rPr sz="1800" i="1" spc="-45" dirty="0">
                <a:latin typeface="Trebuchet MS"/>
                <a:cs typeface="Trebuchet MS"/>
              </a:rPr>
              <a:t>area/coverage</a:t>
            </a:r>
            <a:r>
              <a:rPr sz="1800" spc="-45" dirty="0">
                <a:latin typeface="Arial"/>
                <a:cs typeface="Arial"/>
              </a:rPr>
              <a:t>, </a:t>
            </a:r>
            <a:r>
              <a:rPr sz="1800" spc="-30" dirty="0">
                <a:latin typeface="Arial"/>
                <a:cs typeface="Arial"/>
              </a:rPr>
              <a:t>(3)</a:t>
            </a:r>
            <a:r>
              <a:rPr sz="1800" spc="-135" dirty="0">
                <a:latin typeface="Arial"/>
                <a:cs typeface="Arial"/>
              </a:rPr>
              <a:t> </a:t>
            </a:r>
            <a:r>
              <a:rPr sz="1800" i="1" spc="-40" dirty="0">
                <a:latin typeface="Trebuchet MS"/>
                <a:cs typeface="Trebuchet MS"/>
              </a:rPr>
              <a:t>subjects/respondents</a:t>
            </a:r>
            <a:r>
              <a:rPr sz="1800" spc="-40" dirty="0">
                <a:latin typeface="Arial"/>
                <a:cs typeface="Arial"/>
              </a:rPr>
              <a:t>,</a:t>
            </a:r>
            <a:endParaRPr sz="1800">
              <a:latin typeface="Arial"/>
              <a:cs typeface="Arial"/>
            </a:endParaRPr>
          </a:p>
          <a:p>
            <a:pPr marL="22860">
              <a:lnSpc>
                <a:spcPts val="1800"/>
              </a:lnSpc>
            </a:pPr>
            <a:r>
              <a:rPr sz="1800" spc="-35" dirty="0">
                <a:latin typeface="Arial"/>
                <a:cs typeface="Arial"/>
              </a:rPr>
              <a:t>(4) </a:t>
            </a:r>
            <a:r>
              <a:rPr sz="1800" i="1" spc="-75" dirty="0">
                <a:latin typeface="Trebuchet MS"/>
                <a:cs typeface="Trebuchet MS"/>
              </a:rPr>
              <a:t>period </a:t>
            </a:r>
            <a:r>
              <a:rPr sz="1800" i="1" spc="-110" dirty="0">
                <a:latin typeface="Trebuchet MS"/>
                <a:cs typeface="Trebuchet MS"/>
              </a:rPr>
              <a:t>of </a:t>
            </a:r>
            <a:r>
              <a:rPr sz="1800" i="1" spc="-95" dirty="0">
                <a:latin typeface="Trebuchet MS"/>
                <a:cs typeface="Trebuchet MS"/>
              </a:rPr>
              <a:t>time</a:t>
            </a:r>
            <a:r>
              <a:rPr sz="1800" spc="-95" dirty="0">
                <a:latin typeface="Arial"/>
                <a:cs typeface="Arial"/>
              </a:rPr>
              <a:t>, </a:t>
            </a:r>
            <a:r>
              <a:rPr sz="1800" spc="-40" dirty="0">
                <a:latin typeface="Arial"/>
                <a:cs typeface="Arial"/>
              </a:rPr>
              <a:t>and </a:t>
            </a:r>
            <a:r>
              <a:rPr sz="1800" spc="-30" dirty="0">
                <a:latin typeface="Arial"/>
                <a:cs typeface="Arial"/>
              </a:rPr>
              <a:t>(5) </a:t>
            </a:r>
            <a:r>
              <a:rPr sz="1800" i="1" spc="-105" dirty="0">
                <a:latin typeface="Trebuchet MS"/>
                <a:cs typeface="Trebuchet MS"/>
              </a:rPr>
              <a:t>type </a:t>
            </a:r>
            <a:r>
              <a:rPr sz="1800" i="1" spc="-110" dirty="0">
                <a:latin typeface="Trebuchet MS"/>
                <a:cs typeface="Trebuchet MS"/>
              </a:rPr>
              <a:t>of</a:t>
            </a:r>
            <a:r>
              <a:rPr sz="1800" i="1" spc="-65" dirty="0">
                <a:latin typeface="Trebuchet MS"/>
                <a:cs typeface="Trebuchet MS"/>
              </a:rPr>
              <a:t> </a:t>
            </a:r>
            <a:r>
              <a:rPr sz="1800" i="1" spc="-105" dirty="0">
                <a:latin typeface="Trebuchet MS"/>
                <a:cs typeface="Trebuchet MS"/>
              </a:rPr>
              <a:t>data-qualitative,</a:t>
            </a:r>
            <a:endParaRPr sz="1800">
              <a:latin typeface="Trebuchet MS"/>
              <a:cs typeface="Trebuchet MS"/>
            </a:endParaRPr>
          </a:p>
          <a:p>
            <a:pPr marL="22860">
              <a:lnSpc>
                <a:spcPts val="2080"/>
              </a:lnSpc>
            </a:pPr>
            <a:r>
              <a:rPr sz="1800" i="1" spc="-95" dirty="0">
                <a:latin typeface="Trebuchet MS"/>
                <a:cs typeface="Trebuchet MS"/>
              </a:rPr>
              <a:t>quantitative </a:t>
            </a:r>
            <a:r>
              <a:rPr sz="1800" i="1" spc="-85" dirty="0">
                <a:latin typeface="Trebuchet MS"/>
                <a:cs typeface="Trebuchet MS"/>
              </a:rPr>
              <a:t>or </a:t>
            </a:r>
            <a:r>
              <a:rPr sz="1800" i="1" spc="15" dirty="0">
                <a:latin typeface="Trebuchet MS"/>
                <a:cs typeface="Trebuchet MS"/>
              </a:rPr>
              <a:t>a </a:t>
            </a:r>
            <a:r>
              <a:rPr sz="1800" i="1" spc="-55" dirty="0">
                <a:latin typeface="Trebuchet MS"/>
                <a:cs typeface="Trebuchet MS"/>
              </a:rPr>
              <a:t>combination </a:t>
            </a:r>
            <a:r>
              <a:rPr sz="1800" i="1" spc="-110" dirty="0">
                <a:latin typeface="Trebuchet MS"/>
                <a:cs typeface="Trebuchet MS"/>
              </a:rPr>
              <a:t>of </a:t>
            </a:r>
            <a:r>
              <a:rPr sz="1800" i="1" spc="-90" dirty="0">
                <a:latin typeface="Trebuchet MS"/>
                <a:cs typeface="Trebuchet MS"/>
              </a:rPr>
              <a:t>the</a:t>
            </a:r>
            <a:r>
              <a:rPr sz="1800" i="1" spc="-240" dirty="0">
                <a:latin typeface="Trebuchet MS"/>
                <a:cs typeface="Trebuchet MS"/>
              </a:rPr>
              <a:t> </a:t>
            </a:r>
            <a:r>
              <a:rPr sz="1800" i="1" spc="-114" dirty="0">
                <a:latin typeface="Trebuchet MS"/>
                <a:cs typeface="Trebuchet MS"/>
              </a:rPr>
              <a:t>two</a:t>
            </a:r>
            <a:r>
              <a:rPr sz="1800" spc="-114" dirty="0"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900">
              <a:latin typeface="Times New Roman"/>
              <a:cs typeface="Times New Roman"/>
            </a:endParaRPr>
          </a:p>
          <a:p>
            <a:pPr marL="12700" marR="147955">
              <a:lnSpc>
                <a:spcPts val="1900"/>
              </a:lnSpc>
            </a:pPr>
            <a:r>
              <a:rPr sz="1800" spc="-50" dirty="0">
                <a:latin typeface="Arial"/>
                <a:cs typeface="Arial"/>
              </a:rPr>
              <a:t>be </a:t>
            </a:r>
            <a:r>
              <a:rPr sz="1800" spc="-35" dirty="0">
                <a:latin typeface="Arial"/>
                <a:cs typeface="Arial"/>
              </a:rPr>
              <a:t>resourceful </a:t>
            </a:r>
            <a:r>
              <a:rPr sz="1800" spc="-10" dirty="0">
                <a:latin typeface="Arial"/>
                <a:cs typeface="Arial"/>
              </a:rPr>
              <a:t>in </a:t>
            </a:r>
            <a:r>
              <a:rPr sz="1800" spc="-40" dirty="0">
                <a:latin typeface="Arial"/>
                <a:cs typeface="Arial"/>
              </a:rPr>
              <a:t>looking </a:t>
            </a:r>
            <a:r>
              <a:rPr sz="1800" spc="-30" dirty="0">
                <a:latin typeface="Arial"/>
                <a:cs typeface="Arial"/>
              </a:rPr>
              <a:t>for other </a:t>
            </a:r>
            <a:r>
              <a:rPr sz="1800" spc="-50" dirty="0">
                <a:latin typeface="Arial"/>
                <a:cs typeface="Arial"/>
              </a:rPr>
              <a:t>means </a:t>
            </a:r>
            <a:r>
              <a:rPr sz="1800" dirty="0">
                <a:latin typeface="Arial"/>
                <a:cs typeface="Arial"/>
              </a:rPr>
              <a:t>that </a:t>
            </a:r>
            <a:r>
              <a:rPr sz="1800" spc="-20" dirty="0">
                <a:latin typeface="Arial"/>
                <a:cs typeface="Arial"/>
              </a:rPr>
              <a:t>will</a:t>
            </a:r>
            <a:r>
              <a:rPr sz="1800" spc="-210" dirty="0">
                <a:latin typeface="Arial"/>
                <a:cs typeface="Arial"/>
              </a:rPr>
              <a:t> </a:t>
            </a:r>
            <a:r>
              <a:rPr sz="1800" spc="-35" dirty="0">
                <a:latin typeface="Arial"/>
                <a:cs typeface="Arial"/>
              </a:rPr>
              <a:t>help  </a:t>
            </a:r>
            <a:r>
              <a:rPr sz="1800" spc="20" dirty="0">
                <a:latin typeface="Arial"/>
                <a:cs typeface="Arial"/>
              </a:rPr>
              <a:t>him/her </a:t>
            </a:r>
            <a:r>
              <a:rPr sz="1800" spc="-20" dirty="0">
                <a:latin typeface="Arial"/>
                <a:cs typeface="Arial"/>
              </a:rPr>
              <a:t>refine </a:t>
            </a:r>
            <a:r>
              <a:rPr sz="1800" dirty="0">
                <a:latin typeface="Arial"/>
                <a:cs typeface="Arial"/>
              </a:rPr>
              <a:t>further </a:t>
            </a:r>
            <a:r>
              <a:rPr sz="1800" spc="-40" dirty="0">
                <a:latin typeface="Arial"/>
                <a:cs typeface="Arial"/>
              </a:rPr>
              <a:t>and </a:t>
            </a:r>
            <a:r>
              <a:rPr sz="1800" spc="-50" dirty="0">
                <a:latin typeface="Arial"/>
                <a:cs typeface="Arial"/>
              </a:rPr>
              <a:t>make </a:t>
            </a:r>
            <a:r>
              <a:rPr sz="1800" spc="-45" dirty="0">
                <a:latin typeface="Arial"/>
                <a:cs typeface="Arial"/>
              </a:rPr>
              <a:t>more </a:t>
            </a:r>
            <a:r>
              <a:rPr sz="1800" spc="-35" dirty="0">
                <a:latin typeface="Arial"/>
                <a:cs typeface="Arial"/>
              </a:rPr>
              <a:t>explicit </a:t>
            </a:r>
            <a:r>
              <a:rPr sz="1800" spc="-30" dirty="0">
                <a:latin typeface="Arial"/>
                <a:cs typeface="Arial"/>
              </a:rPr>
              <a:t>his  </a:t>
            </a:r>
            <a:r>
              <a:rPr sz="1800" spc="-50" dirty="0">
                <a:latin typeface="Arial"/>
                <a:cs typeface="Arial"/>
              </a:rPr>
              <a:t>research</a:t>
            </a:r>
            <a:r>
              <a:rPr sz="1800" spc="-60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problem</a:t>
            </a:r>
            <a:endParaRPr sz="18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8401037" y="6170822"/>
            <a:ext cx="502920" cy="502920"/>
          </a:xfrm>
          <a:custGeom>
            <a:avLst/>
            <a:gdLst/>
            <a:ahLst/>
            <a:cxnLst/>
            <a:rect l="l" t="t" r="r" b="b"/>
            <a:pathLst>
              <a:path w="502920" h="502920">
                <a:moveTo>
                  <a:pt x="0" y="251459"/>
                </a:moveTo>
                <a:lnTo>
                  <a:pt x="4051" y="206259"/>
                </a:lnTo>
                <a:lnTo>
                  <a:pt x="15731" y="163717"/>
                </a:lnTo>
                <a:lnTo>
                  <a:pt x="34331" y="124543"/>
                </a:lnTo>
                <a:lnTo>
                  <a:pt x="59139" y="89447"/>
                </a:lnTo>
                <a:lnTo>
                  <a:pt x="89447" y="59140"/>
                </a:lnTo>
                <a:lnTo>
                  <a:pt x="124542" y="34331"/>
                </a:lnTo>
                <a:lnTo>
                  <a:pt x="163717" y="15732"/>
                </a:lnTo>
                <a:lnTo>
                  <a:pt x="206259" y="4051"/>
                </a:lnTo>
                <a:lnTo>
                  <a:pt x="251459" y="0"/>
                </a:lnTo>
                <a:lnTo>
                  <a:pt x="296660" y="4051"/>
                </a:lnTo>
                <a:lnTo>
                  <a:pt x="339202" y="15732"/>
                </a:lnTo>
                <a:lnTo>
                  <a:pt x="378376" y="34331"/>
                </a:lnTo>
                <a:lnTo>
                  <a:pt x="413472" y="59140"/>
                </a:lnTo>
                <a:lnTo>
                  <a:pt x="443779" y="89447"/>
                </a:lnTo>
                <a:lnTo>
                  <a:pt x="468587" y="124543"/>
                </a:lnTo>
                <a:lnTo>
                  <a:pt x="487187" y="163717"/>
                </a:lnTo>
                <a:lnTo>
                  <a:pt x="498868" y="206259"/>
                </a:lnTo>
                <a:lnTo>
                  <a:pt x="502919" y="251459"/>
                </a:lnTo>
                <a:lnTo>
                  <a:pt x="498868" y="296659"/>
                </a:lnTo>
                <a:lnTo>
                  <a:pt x="487187" y="339202"/>
                </a:lnTo>
                <a:lnTo>
                  <a:pt x="468587" y="378376"/>
                </a:lnTo>
                <a:lnTo>
                  <a:pt x="443779" y="413471"/>
                </a:lnTo>
                <a:lnTo>
                  <a:pt x="413472" y="443779"/>
                </a:lnTo>
                <a:lnTo>
                  <a:pt x="378376" y="468587"/>
                </a:lnTo>
                <a:lnTo>
                  <a:pt x="339202" y="487187"/>
                </a:lnTo>
                <a:lnTo>
                  <a:pt x="296660" y="498868"/>
                </a:lnTo>
                <a:lnTo>
                  <a:pt x="251459" y="502919"/>
                </a:lnTo>
                <a:lnTo>
                  <a:pt x="206259" y="498868"/>
                </a:lnTo>
                <a:lnTo>
                  <a:pt x="163717" y="487187"/>
                </a:lnTo>
                <a:lnTo>
                  <a:pt x="124542" y="468587"/>
                </a:lnTo>
                <a:lnTo>
                  <a:pt x="89447" y="443779"/>
                </a:lnTo>
                <a:lnTo>
                  <a:pt x="59139" y="413471"/>
                </a:lnTo>
                <a:lnTo>
                  <a:pt x="34331" y="378376"/>
                </a:lnTo>
                <a:lnTo>
                  <a:pt x="15731" y="339202"/>
                </a:lnTo>
                <a:lnTo>
                  <a:pt x="4051" y="296659"/>
                </a:lnTo>
                <a:lnTo>
                  <a:pt x="0" y="251459"/>
                </a:lnTo>
                <a:close/>
              </a:path>
            </a:pathLst>
          </a:custGeom>
          <a:ln w="1904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956798" y="5812960"/>
            <a:ext cx="527050" cy="492759"/>
          </a:xfrm>
          <a:custGeom>
            <a:avLst/>
            <a:gdLst/>
            <a:ahLst/>
            <a:cxnLst/>
            <a:rect l="l" t="t" r="r" b="b"/>
            <a:pathLst>
              <a:path w="527050" h="492760">
                <a:moveTo>
                  <a:pt x="30430" y="406400"/>
                </a:moveTo>
                <a:lnTo>
                  <a:pt x="15049" y="406400"/>
                </a:lnTo>
                <a:lnTo>
                  <a:pt x="66540" y="466090"/>
                </a:lnTo>
                <a:lnTo>
                  <a:pt x="43536" y="486410"/>
                </a:lnTo>
                <a:lnTo>
                  <a:pt x="49737" y="492760"/>
                </a:lnTo>
                <a:lnTo>
                  <a:pt x="90021" y="458470"/>
                </a:lnTo>
                <a:lnTo>
                  <a:pt x="75742" y="458470"/>
                </a:lnTo>
                <a:lnTo>
                  <a:pt x="30430" y="406400"/>
                </a:lnTo>
                <a:close/>
              </a:path>
              <a:path w="527050" h="492760">
                <a:moveTo>
                  <a:pt x="97250" y="439420"/>
                </a:moveTo>
                <a:lnTo>
                  <a:pt x="75742" y="458470"/>
                </a:lnTo>
                <a:lnTo>
                  <a:pt x="90021" y="458470"/>
                </a:lnTo>
                <a:lnTo>
                  <a:pt x="103449" y="447040"/>
                </a:lnTo>
                <a:lnTo>
                  <a:pt x="97250" y="439420"/>
                </a:lnTo>
                <a:close/>
              </a:path>
              <a:path w="527050" h="492760">
                <a:moveTo>
                  <a:pt x="13853" y="387350"/>
                </a:moveTo>
                <a:lnTo>
                  <a:pt x="6951" y="393700"/>
                </a:lnTo>
                <a:lnTo>
                  <a:pt x="6970" y="402590"/>
                </a:lnTo>
                <a:lnTo>
                  <a:pt x="5818" y="411480"/>
                </a:lnTo>
                <a:lnTo>
                  <a:pt x="3494" y="421640"/>
                </a:lnTo>
                <a:lnTo>
                  <a:pt x="0" y="431800"/>
                </a:lnTo>
                <a:lnTo>
                  <a:pt x="8398" y="441960"/>
                </a:lnTo>
                <a:lnTo>
                  <a:pt x="10967" y="434340"/>
                </a:lnTo>
                <a:lnTo>
                  <a:pt x="12932" y="425450"/>
                </a:lnTo>
                <a:lnTo>
                  <a:pt x="14292" y="416560"/>
                </a:lnTo>
                <a:lnTo>
                  <a:pt x="15049" y="406400"/>
                </a:lnTo>
                <a:lnTo>
                  <a:pt x="30430" y="406400"/>
                </a:lnTo>
                <a:lnTo>
                  <a:pt x="13853" y="387350"/>
                </a:lnTo>
                <a:close/>
              </a:path>
              <a:path w="527050" h="492760">
                <a:moveTo>
                  <a:pt x="100402" y="414020"/>
                </a:moveTo>
                <a:lnTo>
                  <a:pt x="94018" y="424180"/>
                </a:lnTo>
                <a:lnTo>
                  <a:pt x="100895" y="429260"/>
                </a:lnTo>
                <a:lnTo>
                  <a:pt x="108371" y="430530"/>
                </a:lnTo>
                <a:lnTo>
                  <a:pt x="124528" y="427990"/>
                </a:lnTo>
                <a:lnTo>
                  <a:pt x="132160" y="424180"/>
                </a:lnTo>
                <a:lnTo>
                  <a:pt x="139343" y="417830"/>
                </a:lnTo>
                <a:lnTo>
                  <a:pt x="108451" y="417830"/>
                </a:lnTo>
                <a:lnTo>
                  <a:pt x="100402" y="414020"/>
                </a:lnTo>
                <a:close/>
              </a:path>
              <a:path w="527050" h="492760">
                <a:moveTo>
                  <a:pt x="150219" y="372110"/>
                </a:moveTo>
                <a:lnTo>
                  <a:pt x="129890" y="372110"/>
                </a:lnTo>
                <a:lnTo>
                  <a:pt x="134816" y="374650"/>
                </a:lnTo>
                <a:lnTo>
                  <a:pt x="142240" y="383540"/>
                </a:lnTo>
                <a:lnTo>
                  <a:pt x="143802" y="387350"/>
                </a:lnTo>
                <a:lnTo>
                  <a:pt x="142920" y="398780"/>
                </a:lnTo>
                <a:lnTo>
                  <a:pt x="139264" y="405130"/>
                </a:lnTo>
                <a:lnTo>
                  <a:pt x="132392" y="410210"/>
                </a:lnTo>
                <a:lnTo>
                  <a:pt x="124446" y="416560"/>
                </a:lnTo>
                <a:lnTo>
                  <a:pt x="116466" y="417830"/>
                </a:lnTo>
                <a:lnTo>
                  <a:pt x="139343" y="417830"/>
                </a:lnTo>
                <a:lnTo>
                  <a:pt x="156415" y="384810"/>
                </a:lnTo>
                <a:lnTo>
                  <a:pt x="154321" y="377190"/>
                </a:lnTo>
                <a:lnTo>
                  <a:pt x="150219" y="372110"/>
                </a:lnTo>
                <a:close/>
              </a:path>
              <a:path w="527050" h="492760">
                <a:moveTo>
                  <a:pt x="154810" y="267970"/>
                </a:moveTo>
                <a:lnTo>
                  <a:pt x="147333" y="274320"/>
                </a:lnTo>
                <a:lnTo>
                  <a:pt x="184299" y="410210"/>
                </a:lnTo>
                <a:lnTo>
                  <a:pt x="191776" y="403860"/>
                </a:lnTo>
                <a:lnTo>
                  <a:pt x="154810" y="267970"/>
                </a:lnTo>
                <a:close/>
              </a:path>
              <a:path w="527050" h="492760">
                <a:moveTo>
                  <a:pt x="116487" y="339090"/>
                </a:moveTo>
                <a:lnTo>
                  <a:pt x="96607" y="339090"/>
                </a:lnTo>
                <a:lnTo>
                  <a:pt x="100996" y="341630"/>
                </a:lnTo>
                <a:lnTo>
                  <a:pt x="107863" y="349250"/>
                </a:lnTo>
                <a:lnTo>
                  <a:pt x="109270" y="353060"/>
                </a:lnTo>
                <a:lnTo>
                  <a:pt x="108355" y="363220"/>
                </a:lnTo>
                <a:lnTo>
                  <a:pt x="104932" y="368300"/>
                </a:lnTo>
                <a:lnTo>
                  <a:pt x="89797" y="382270"/>
                </a:lnTo>
                <a:lnTo>
                  <a:pt x="96396" y="389890"/>
                </a:lnTo>
                <a:lnTo>
                  <a:pt x="105145" y="382270"/>
                </a:lnTo>
                <a:lnTo>
                  <a:pt x="111650" y="375920"/>
                </a:lnTo>
                <a:lnTo>
                  <a:pt x="117901" y="373380"/>
                </a:lnTo>
                <a:lnTo>
                  <a:pt x="129890" y="372110"/>
                </a:lnTo>
                <a:lnTo>
                  <a:pt x="150219" y="372110"/>
                </a:lnTo>
                <a:lnTo>
                  <a:pt x="146117" y="367030"/>
                </a:lnTo>
                <a:lnTo>
                  <a:pt x="114170" y="367030"/>
                </a:lnTo>
                <a:lnTo>
                  <a:pt x="117795" y="361950"/>
                </a:lnTo>
                <a:lnTo>
                  <a:pt x="119583" y="356870"/>
                </a:lnTo>
                <a:lnTo>
                  <a:pt x="119486" y="345440"/>
                </a:lnTo>
                <a:lnTo>
                  <a:pt x="117571" y="340360"/>
                </a:lnTo>
                <a:lnTo>
                  <a:pt x="116487" y="339090"/>
                </a:lnTo>
                <a:close/>
              </a:path>
              <a:path w="527050" h="492760">
                <a:moveTo>
                  <a:pt x="102421" y="327660"/>
                </a:moveTo>
                <a:lnTo>
                  <a:pt x="86271" y="327660"/>
                </a:lnTo>
                <a:lnTo>
                  <a:pt x="78489" y="331470"/>
                </a:lnTo>
                <a:lnTo>
                  <a:pt x="71003" y="337820"/>
                </a:lnTo>
                <a:lnTo>
                  <a:pt x="62753" y="346710"/>
                </a:lnTo>
                <a:lnTo>
                  <a:pt x="57995" y="356870"/>
                </a:lnTo>
                <a:lnTo>
                  <a:pt x="56726" y="367030"/>
                </a:lnTo>
                <a:lnTo>
                  <a:pt x="58949" y="378460"/>
                </a:lnTo>
                <a:lnTo>
                  <a:pt x="69724" y="373380"/>
                </a:lnTo>
                <a:lnTo>
                  <a:pt x="67926" y="365760"/>
                </a:lnTo>
                <a:lnTo>
                  <a:pt x="68488" y="358140"/>
                </a:lnTo>
                <a:lnTo>
                  <a:pt x="71410" y="351790"/>
                </a:lnTo>
                <a:lnTo>
                  <a:pt x="76691" y="345440"/>
                </a:lnTo>
                <a:lnTo>
                  <a:pt x="81334" y="341630"/>
                </a:lnTo>
                <a:lnTo>
                  <a:pt x="86246" y="339090"/>
                </a:lnTo>
                <a:lnTo>
                  <a:pt x="116487" y="339090"/>
                </a:lnTo>
                <a:lnTo>
                  <a:pt x="108902" y="330200"/>
                </a:lnTo>
                <a:lnTo>
                  <a:pt x="102421" y="327660"/>
                </a:lnTo>
                <a:close/>
              </a:path>
              <a:path w="527050" h="492760">
                <a:moveTo>
                  <a:pt x="125627" y="360680"/>
                </a:moveTo>
                <a:lnTo>
                  <a:pt x="119660" y="363220"/>
                </a:lnTo>
                <a:lnTo>
                  <a:pt x="114170" y="367030"/>
                </a:lnTo>
                <a:lnTo>
                  <a:pt x="146117" y="367030"/>
                </a:lnTo>
                <a:lnTo>
                  <a:pt x="144066" y="364490"/>
                </a:lnTo>
                <a:lnTo>
                  <a:pt x="138511" y="361950"/>
                </a:lnTo>
                <a:lnTo>
                  <a:pt x="125627" y="360680"/>
                </a:lnTo>
                <a:close/>
              </a:path>
              <a:path w="527050" h="492760">
                <a:moveTo>
                  <a:pt x="214183" y="224790"/>
                </a:moveTo>
                <a:lnTo>
                  <a:pt x="205898" y="224790"/>
                </a:lnTo>
                <a:lnTo>
                  <a:pt x="198056" y="228600"/>
                </a:lnTo>
                <a:lnTo>
                  <a:pt x="190658" y="233680"/>
                </a:lnTo>
                <a:lnTo>
                  <a:pt x="184807" y="240030"/>
                </a:lnTo>
                <a:lnTo>
                  <a:pt x="180987" y="246380"/>
                </a:lnTo>
                <a:lnTo>
                  <a:pt x="179199" y="255270"/>
                </a:lnTo>
                <a:lnTo>
                  <a:pt x="179443" y="262890"/>
                </a:lnTo>
                <a:lnTo>
                  <a:pt x="196545" y="298450"/>
                </a:lnTo>
                <a:lnTo>
                  <a:pt x="229285" y="320040"/>
                </a:lnTo>
                <a:lnTo>
                  <a:pt x="237948" y="321310"/>
                </a:lnTo>
                <a:lnTo>
                  <a:pt x="246026" y="320040"/>
                </a:lnTo>
                <a:lnTo>
                  <a:pt x="253519" y="317500"/>
                </a:lnTo>
                <a:lnTo>
                  <a:pt x="260427" y="313690"/>
                </a:lnTo>
                <a:lnTo>
                  <a:pt x="261590" y="312420"/>
                </a:lnTo>
                <a:lnTo>
                  <a:pt x="240096" y="312420"/>
                </a:lnTo>
                <a:lnTo>
                  <a:pt x="231648" y="308610"/>
                </a:lnTo>
                <a:lnTo>
                  <a:pt x="200333" y="281940"/>
                </a:lnTo>
                <a:lnTo>
                  <a:pt x="188518" y="254000"/>
                </a:lnTo>
                <a:lnTo>
                  <a:pt x="190722" y="246380"/>
                </a:lnTo>
                <a:lnTo>
                  <a:pt x="203733" y="234950"/>
                </a:lnTo>
                <a:lnTo>
                  <a:pt x="211429" y="233680"/>
                </a:lnTo>
                <a:lnTo>
                  <a:pt x="237802" y="233680"/>
                </a:lnTo>
                <a:lnTo>
                  <a:pt x="231624" y="229870"/>
                </a:lnTo>
                <a:lnTo>
                  <a:pt x="222911" y="226060"/>
                </a:lnTo>
                <a:lnTo>
                  <a:pt x="214183" y="224790"/>
                </a:lnTo>
                <a:close/>
              </a:path>
              <a:path w="527050" h="492760">
                <a:moveTo>
                  <a:pt x="237802" y="233680"/>
                </a:moveTo>
                <a:lnTo>
                  <a:pt x="211429" y="233680"/>
                </a:lnTo>
                <a:lnTo>
                  <a:pt x="220205" y="237490"/>
                </a:lnTo>
                <a:lnTo>
                  <a:pt x="226754" y="241300"/>
                </a:lnTo>
                <a:lnTo>
                  <a:pt x="255439" y="271780"/>
                </a:lnTo>
                <a:lnTo>
                  <a:pt x="262562" y="293370"/>
                </a:lnTo>
                <a:lnTo>
                  <a:pt x="260323" y="299720"/>
                </a:lnTo>
                <a:lnTo>
                  <a:pt x="253853" y="306070"/>
                </a:lnTo>
                <a:lnTo>
                  <a:pt x="247497" y="311150"/>
                </a:lnTo>
                <a:lnTo>
                  <a:pt x="240096" y="312420"/>
                </a:lnTo>
                <a:lnTo>
                  <a:pt x="261590" y="312420"/>
                </a:lnTo>
                <a:lnTo>
                  <a:pt x="266243" y="307340"/>
                </a:lnTo>
                <a:lnTo>
                  <a:pt x="270012" y="299720"/>
                </a:lnTo>
                <a:lnTo>
                  <a:pt x="271733" y="292100"/>
                </a:lnTo>
                <a:lnTo>
                  <a:pt x="271406" y="283210"/>
                </a:lnTo>
                <a:lnTo>
                  <a:pt x="247622" y="241300"/>
                </a:lnTo>
                <a:lnTo>
                  <a:pt x="239861" y="234950"/>
                </a:lnTo>
                <a:lnTo>
                  <a:pt x="237802" y="233680"/>
                </a:lnTo>
                <a:close/>
              </a:path>
              <a:path w="527050" h="492760">
                <a:moveTo>
                  <a:pt x="291529" y="222250"/>
                </a:moveTo>
                <a:lnTo>
                  <a:pt x="280464" y="222250"/>
                </a:lnTo>
                <a:lnTo>
                  <a:pt x="275849" y="233680"/>
                </a:lnTo>
                <a:lnTo>
                  <a:pt x="274172" y="243840"/>
                </a:lnTo>
                <a:lnTo>
                  <a:pt x="275431" y="251460"/>
                </a:lnTo>
                <a:lnTo>
                  <a:pt x="279627" y="259080"/>
                </a:lnTo>
                <a:lnTo>
                  <a:pt x="284694" y="264160"/>
                </a:lnTo>
                <a:lnTo>
                  <a:pt x="291687" y="266700"/>
                </a:lnTo>
                <a:lnTo>
                  <a:pt x="300605" y="266700"/>
                </a:lnTo>
                <a:lnTo>
                  <a:pt x="314216" y="264160"/>
                </a:lnTo>
                <a:lnTo>
                  <a:pt x="321198" y="259080"/>
                </a:lnTo>
                <a:lnTo>
                  <a:pt x="324750" y="256540"/>
                </a:lnTo>
                <a:lnTo>
                  <a:pt x="297557" y="256540"/>
                </a:lnTo>
                <a:lnTo>
                  <a:pt x="292907" y="255270"/>
                </a:lnTo>
                <a:lnTo>
                  <a:pt x="289375" y="251460"/>
                </a:lnTo>
                <a:lnTo>
                  <a:pt x="285892" y="243840"/>
                </a:lnTo>
                <a:lnTo>
                  <a:pt x="285597" y="236220"/>
                </a:lnTo>
                <a:lnTo>
                  <a:pt x="288489" y="227330"/>
                </a:lnTo>
                <a:lnTo>
                  <a:pt x="291529" y="222250"/>
                </a:lnTo>
                <a:close/>
              </a:path>
              <a:path w="527050" h="492760">
                <a:moveTo>
                  <a:pt x="341782" y="210820"/>
                </a:moveTo>
                <a:lnTo>
                  <a:pt x="316241" y="210820"/>
                </a:lnTo>
                <a:lnTo>
                  <a:pt x="324100" y="212090"/>
                </a:lnTo>
                <a:lnTo>
                  <a:pt x="329977" y="215900"/>
                </a:lnTo>
                <a:lnTo>
                  <a:pt x="333381" y="219710"/>
                </a:lnTo>
                <a:lnTo>
                  <a:pt x="334397" y="224790"/>
                </a:lnTo>
                <a:lnTo>
                  <a:pt x="331692" y="236220"/>
                </a:lnTo>
                <a:lnTo>
                  <a:pt x="328098" y="241300"/>
                </a:lnTo>
                <a:lnTo>
                  <a:pt x="315410" y="252730"/>
                </a:lnTo>
                <a:lnTo>
                  <a:pt x="309092" y="255270"/>
                </a:lnTo>
                <a:lnTo>
                  <a:pt x="297557" y="256540"/>
                </a:lnTo>
                <a:lnTo>
                  <a:pt x="324750" y="256540"/>
                </a:lnTo>
                <a:lnTo>
                  <a:pt x="345751" y="220980"/>
                </a:lnTo>
                <a:lnTo>
                  <a:pt x="343871" y="213360"/>
                </a:lnTo>
                <a:lnTo>
                  <a:pt x="341782" y="210820"/>
                </a:lnTo>
                <a:close/>
              </a:path>
              <a:path w="527050" h="492760">
                <a:moveTo>
                  <a:pt x="341941" y="104140"/>
                </a:moveTo>
                <a:lnTo>
                  <a:pt x="334460" y="111760"/>
                </a:lnTo>
                <a:lnTo>
                  <a:pt x="371430" y="247650"/>
                </a:lnTo>
                <a:lnTo>
                  <a:pt x="378898" y="241300"/>
                </a:lnTo>
                <a:lnTo>
                  <a:pt x="341941" y="104140"/>
                </a:lnTo>
                <a:close/>
              </a:path>
              <a:path w="527050" h="492760">
                <a:moveTo>
                  <a:pt x="290206" y="162560"/>
                </a:moveTo>
                <a:lnTo>
                  <a:pt x="282416" y="162560"/>
                </a:lnTo>
                <a:lnTo>
                  <a:pt x="276566" y="163830"/>
                </a:lnTo>
                <a:lnTo>
                  <a:pt x="246385" y="190500"/>
                </a:lnTo>
                <a:lnTo>
                  <a:pt x="243048" y="204470"/>
                </a:lnTo>
                <a:lnTo>
                  <a:pt x="244806" y="210820"/>
                </a:lnTo>
                <a:lnTo>
                  <a:pt x="249883" y="217170"/>
                </a:lnTo>
                <a:lnTo>
                  <a:pt x="255731" y="222250"/>
                </a:lnTo>
                <a:lnTo>
                  <a:pt x="262777" y="224790"/>
                </a:lnTo>
                <a:lnTo>
                  <a:pt x="271021" y="224790"/>
                </a:lnTo>
                <a:lnTo>
                  <a:pt x="280464" y="222250"/>
                </a:lnTo>
                <a:lnTo>
                  <a:pt x="291529" y="222250"/>
                </a:lnTo>
                <a:lnTo>
                  <a:pt x="294568" y="217170"/>
                </a:lnTo>
                <a:lnTo>
                  <a:pt x="306398" y="213360"/>
                </a:lnTo>
                <a:lnTo>
                  <a:pt x="266383" y="213360"/>
                </a:lnTo>
                <a:lnTo>
                  <a:pt x="261918" y="210820"/>
                </a:lnTo>
                <a:lnTo>
                  <a:pt x="255624" y="204470"/>
                </a:lnTo>
                <a:lnTo>
                  <a:pt x="254679" y="199390"/>
                </a:lnTo>
                <a:lnTo>
                  <a:pt x="257230" y="190500"/>
                </a:lnTo>
                <a:lnTo>
                  <a:pt x="260344" y="185420"/>
                </a:lnTo>
                <a:lnTo>
                  <a:pt x="270475" y="176530"/>
                </a:lnTo>
                <a:lnTo>
                  <a:pt x="275537" y="173990"/>
                </a:lnTo>
                <a:lnTo>
                  <a:pt x="285433" y="172720"/>
                </a:lnTo>
                <a:lnTo>
                  <a:pt x="302521" y="172720"/>
                </a:lnTo>
                <a:lnTo>
                  <a:pt x="301722" y="171450"/>
                </a:lnTo>
                <a:lnTo>
                  <a:pt x="296641" y="165100"/>
                </a:lnTo>
                <a:lnTo>
                  <a:pt x="290206" y="162560"/>
                </a:lnTo>
                <a:close/>
              </a:path>
              <a:path w="527050" h="492760">
                <a:moveTo>
                  <a:pt x="302521" y="172720"/>
                </a:moveTo>
                <a:lnTo>
                  <a:pt x="285433" y="172720"/>
                </a:lnTo>
                <a:lnTo>
                  <a:pt x="289620" y="173990"/>
                </a:lnTo>
                <a:lnTo>
                  <a:pt x="295981" y="181610"/>
                </a:lnTo>
                <a:lnTo>
                  <a:pt x="266383" y="213360"/>
                </a:lnTo>
                <a:lnTo>
                  <a:pt x="306398" y="213360"/>
                </a:lnTo>
                <a:lnTo>
                  <a:pt x="316241" y="210820"/>
                </a:lnTo>
                <a:lnTo>
                  <a:pt x="341782" y="210820"/>
                </a:lnTo>
                <a:lnTo>
                  <a:pt x="335514" y="203200"/>
                </a:lnTo>
                <a:lnTo>
                  <a:pt x="333502" y="201930"/>
                </a:lnTo>
                <a:lnTo>
                  <a:pt x="302002" y="201930"/>
                </a:lnTo>
                <a:lnTo>
                  <a:pt x="305855" y="193040"/>
                </a:lnTo>
                <a:lnTo>
                  <a:pt x="307093" y="185420"/>
                </a:lnTo>
                <a:lnTo>
                  <a:pt x="305715" y="177800"/>
                </a:lnTo>
                <a:lnTo>
                  <a:pt x="302521" y="172720"/>
                </a:lnTo>
                <a:close/>
              </a:path>
              <a:path w="527050" h="492760">
                <a:moveTo>
                  <a:pt x="321392" y="198120"/>
                </a:moveTo>
                <a:lnTo>
                  <a:pt x="313251" y="198120"/>
                </a:lnTo>
                <a:lnTo>
                  <a:pt x="302002" y="201930"/>
                </a:lnTo>
                <a:lnTo>
                  <a:pt x="333502" y="201930"/>
                </a:lnTo>
                <a:lnTo>
                  <a:pt x="331489" y="200660"/>
                </a:lnTo>
                <a:lnTo>
                  <a:pt x="321392" y="198120"/>
                </a:lnTo>
                <a:close/>
              </a:path>
              <a:path w="527050" h="492760">
                <a:moveTo>
                  <a:pt x="404784" y="82550"/>
                </a:moveTo>
                <a:lnTo>
                  <a:pt x="388296" y="82550"/>
                </a:lnTo>
                <a:lnTo>
                  <a:pt x="439781" y="142240"/>
                </a:lnTo>
                <a:lnTo>
                  <a:pt x="416782" y="161290"/>
                </a:lnTo>
                <a:lnTo>
                  <a:pt x="422979" y="168910"/>
                </a:lnTo>
                <a:lnTo>
                  <a:pt x="463633" y="133350"/>
                </a:lnTo>
                <a:lnTo>
                  <a:pt x="448989" y="133350"/>
                </a:lnTo>
                <a:lnTo>
                  <a:pt x="404784" y="82550"/>
                </a:lnTo>
                <a:close/>
              </a:path>
              <a:path w="527050" h="492760">
                <a:moveTo>
                  <a:pt x="470490" y="115570"/>
                </a:moveTo>
                <a:lnTo>
                  <a:pt x="448989" y="133350"/>
                </a:lnTo>
                <a:lnTo>
                  <a:pt x="463633" y="133350"/>
                </a:lnTo>
                <a:lnTo>
                  <a:pt x="476700" y="121920"/>
                </a:lnTo>
                <a:lnTo>
                  <a:pt x="470490" y="115570"/>
                </a:lnTo>
                <a:close/>
              </a:path>
              <a:path w="527050" h="492760">
                <a:moveTo>
                  <a:pt x="387102" y="62230"/>
                </a:moveTo>
                <a:lnTo>
                  <a:pt x="380193" y="68580"/>
                </a:lnTo>
                <a:lnTo>
                  <a:pt x="380215" y="77470"/>
                </a:lnTo>
                <a:lnTo>
                  <a:pt x="379063" y="87630"/>
                </a:lnTo>
                <a:lnTo>
                  <a:pt x="376739" y="97790"/>
                </a:lnTo>
                <a:lnTo>
                  <a:pt x="373246" y="107950"/>
                </a:lnTo>
                <a:lnTo>
                  <a:pt x="381641" y="116840"/>
                </a:lnTo>
                <a:lnTo>
                  <a:pt x="384213" y="109220"/>
                </a:lnTo>
                <a:lnTo>
                  <a:pt x="386178" y="101600"/>
                </a:lnTo>
                <a:lnTo>
                  <a:pt x="387538" y="91440"/>
                </a:lnTo>
                <a:lnTo>
                  <a:pt x="388296" y="82550"/>
                </a:lnTo>
                <a:lnTo>
                  <a:pt x="404784" y="82550"/>
                </a:lnTo>
                <a:lnTo>
                  <a:pt x="387102" y="62230"/>
                </a:lnTo>
                <a:close/>
              </a:path>
              <a:path w="527050" h="492760">
                <a:moveTo>
                  <a:pt x="458666" y="0"/>
                </a:moveTo>
                <a:lnTo>
                  <a:pt x="446576" y="11430"/>
                </a:lnTo>
                <a:lnTo>
                  <a:pt x="458222" y="95250"/>
                </a:lnTo>
                <a:lnTo>
                  <a:pt x="463810" y="101600"/>
                </a:lnTo>
                <a:lnTo>
                  <a:pt x="482733" y="85090"/>
                </a:lnTo>
                <a:lnTo>
                  <a:pt x="467213" y="85090"/>
                </a:lnTo>
                <a:lnTo>
                  <a:pt x="458374" y="26670"/>
                </a:lnTo>
                <a:lnTo>
                  <a:pt x="457231" y="20320"/>
                </a:lnTo>
                <a:lnTo>
                  <a:pt x="456266" y="16510"/>
                </a:lnTo>
                <a:lnTo>
                  <a:pt x="472778" y="16510"/>
                </a:lnTo>
                <a:lnTo>
                  <a:pt x="458666" y="0"/>
                </a:lnTo>
                <a:close/>
              </a:path>
              <a:path w="527050" h="492760">
                <a:moveTo>
                  <a:pt x="517665" y="68580"/>
                </a:moveTo>
                <a:lnTo>
                  <a:pt x="501656" y="68580"/>
                </a:lnTo>
                <a:lnTo>
                  <a:pt x="517556" y="86360"/>
                </a:lnTo>
                <a:lnTo>
                  <a:pt x="526751" y="78740"/>
                </a:lnTo>
                <a:lnTo>
                  <a:pt x="517665" y="68580"/>
                </a:lnTo>
                <a:close/>
              </a:path>
              <a:path w="527050" h="492760">
                <a:moveTo>
                  <a:pt x="472778" y="16510"/>
                </a:moveTo>
                <a:lnTo>
                  <a:pt x="456266" y="16510"/>
                </a:lnTo>
                <a:lnTo>
                  <a:pt x="458831" y="19050"/>
                </a:lnTo>
                <a:lnTo>
                  <a:pt x="461244" y="21590"/>
                </a:lnTo>
                <a:lnTo>
                  <a:pt x="495052" y="60960"/>
                </a:lnTo>
                <a:lnTo>
                  <a:pt x="467213" y="85090"/>
                </a:lnTo>
                <a:lnTo>
                  <a:pt x="482733" y="85090"/>
                </a:lnTo>
                <a:lnTo>
                  <a:pt x="501656" y="68580"/>
                </a:lnTo>
                <a:lnTo>
                  <a:pt x="517665" y="68580"/>
                </a:lnTo>
                <a:lnTo>
                  <a:pt x="510851" y="60960"/>
                </a:lnTo>
                <a:lnTo>
                  <a:pt x="519131" y="53340"/>
                </a:lnTo>
                <a:lnTo>
                  <a:pt x="504259" y="53340"/>
                </a:lnTo>
                <a:lnTo>
                  <a:pt x="472778" y="16510"/>
                </a:lnTo>
                <a:close/>
              </a:path>
              <a:path w="527050" h="492760">
                <a:moveTo>
                  <a:pt x="516680" y="41910"/>
                </a:moveTo>
                <a:lnTo>
                  <a:pt x="504259" y="53340"/>
                </a:lnTo>
                <a:lnTo>
                  <a:pt x="519131" y="53340"/>
                </a:lnTo>
                <a:lnTo>
                  <a:pt x="523271" y="49530"/>
                </a:lnTo>
                <a:lnTo>
                  <a:pt x="516680" y="4191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8507914" y="6301348"/>
            <a:ext cx="293370" cy="2635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939"/>
              </a:lnSpc>
            </a:pPr>
            <a:fld id="{81D60167-4931-47E6-BA6A-407CBD079E47}" type="slidenum">
              <a:rPr sz="1650" spc="45" dirty="0">
                <a:solidFill>
                  <a:srgbClr val="FFFFFF"/>
                </a:solidFill>
                <a:latin typeface="Arial"/>
                <a:cs typeface="Arial"/>
              </a:rPr>
              <a:pPr marL="25400">
                <a:lnSpc>
                  <a:spcPts val="1939"/>
                </a:lnSpc>
              </a:pPr>
              <a:t>12</a:t>
            </a:fld>
            <a:endParaRPr sz="1650">
              <a:latin typeface="Arial"/>
              <a:cs typeface="Arial"/>
            </a:endParaRPr>
          </a:p>
        </p:txBody>
      </p:sp>
      <p:sp>
        <p:nvSpPr>
          <p:cNvPr id="24" name="object 2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45085" marR="5080" indent="-33020">
              <a:lnSpc>
                <a:spcPct val="100000"/>
              </a:lnSpc>
              <a:spcBef>
                <a:spcPts val="15"/>
              </a:spcBef>
            </a:pPr>
            <a:r>
              <a:rPr spc="-90" dirty="0"/>
              <a:t>PREM </a:t>
            </a:r>
            <a:r>
              <a:rPr spc="-110" dirty="0"/>
              <a:t>SARAN </a:t>
            </a:r>
            <a:r>
              <a:rPr spc="-80" dirty="0"/>
              <a:t>TIRUMALAI,  </a:t>
            </a:r>
            <a:r>
              <a:rPr spc="-114" dirty="0"/>
              <a:t>DEPTT </a:t>
            </a:r>
            <a:r>
              <a:rPr spc="-125" dirty="0"/>
              <a:t>OF </a:t>
            </a:r>
            <a:r>
              <a:rPr spc="-135" dirty="0"/>
              <a:t>ZOOLOGY,</a:t>
            </a:r>
            <a:r>
              <a:rPr spc="-200" dirty="0"/>
              <a:t> </a:t>
            </a:r>
            <a:r>
              <a:rPr spc="-80" dirty="0"/>
              <a:t>DEI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1700" y="414020"/>
            <a:ext cx="172212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5" dirty="0"/>
              <a:t>THE</a:t>
            </a:r>
            <a:r>
              <a:rPr spc="-215" dirty="0"/>
              <a:t> </a:t>
            </a:r>
            <a:r>
              <a:rPr spc="-125" dirty="0"/>
              <a:t>‘CRUX’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1700" y="1133652"/>
            <a:ext cx="7284720" cy="2971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</a:pPr>
            <a:r>
              <a:rPr sz="2000" u="sng" spc="-26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 </a:t>
            </a:r>
            <a:r>
              <a:rPr sz="2000" u="sng" spc="-5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research </a:t>
            </a:r>
            <a:r>
              <a:rPr sz="2000" u="sng" spc="-4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problem </a:t>
            </a:r>
            <a:r>
              <a:rPr sz="2000" u="sng" spc="-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must </a:t>
            </a:r>
            <a:r>
              <a:rPr sz="2000" u="sng" spc="-5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be </a:t>
            </a:r>
            <a:r>
              <a:rPr sz="2000" u="sng" spc="-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justifiable</a:t>
            </a:r>
            <a:r>
              <a:rPr sz="2000" spc="-15" dirty="0">
                <a:latin typeface="Arial"/>
                <a:cs typeface="Arial"/>
              </a:rPr>
              <a:t>, </a:t>
            </a:r>
            <a:r>
              <a:rPr sz="2000" spc="-10" dirty="0">
                <a:latin typeface="Arial"/>
                <a:cs typeface="Arial"/>
              </a:rPr>
              <a:t>in </a:t>
            </a:r>
            <a:r>
              <a:rPr sz="2000" spc="-35" dirty="0">
                <a:latin typeface="Arial"/>
                <a:cs typeface="Arial"/>
              </a:rPr>
              <a:t>terms </a:t>
            </a:r>
            <a:r>
              <a:rPr sz="2000" spc="-20" dirty="0">
                <a:latin typeface="Arial"/>
                <a:cs typeface="Arial"/>
              </a:rPr>
              <a:t>of </a:t>
            </a:r>
            <a:r>
              <a:rPr sz="2000" dirty="0">
                <a:latin typeface="Arial"/>
                <a:cs typeface="Arial"/>
              </a:rPr>
              <a:t>its </a:t>
            </a:r>
            <a:r>
              <a:rPr sz="2000" spc="-30" dirty="0">
                <a:latin typeface="Arial"/>
                <a:cs typeface="Arial"/>
              </a:rPr>
              <a:t>feasibility </a:t>
            </a:r>
            <a:r>
              <a:rPr sz="2000" spc="-40" dirty="0">
                <a:latin typeface="Arial"/>
                <a:cs typeface="Arial"/>
              </a:rPr>
              <a:t>and  worthiness </a:t>
            </a:r>
            <a:r>
              <a:rPr sz="2000" spc="-65" dirty="0">
                <a:latin typeface="Arial"/>
                <a:cs typeface="Arial"/>
              </a:rPr>
              <a:t>as </a:t>
            </a:r>
            <a:r>
              <a:rPr sz="2000" spc="-55" dirty="0">
                <a:latin typeface="Arial"/>
                <a:cs typeface="Arial"/>
              </a:rPr>
              <a:t>a</a:t>
            </a:r>
            <a:r>
              <a:rPr sz="2000" spc="-80" dirty="0">
                <a:latin typeface="Arial"/>
                <a:cs typeface="Arial"/>
              </a:rPr>
              <a:t> </a:t>
            </a:r>
            <a:r>
              <a:rPr sz="2000" spc="-55" dirty="0">
                <a:latin typeface="Arial"/>
                <a:cs typeface="Arial"/>
              </a:rPr>
              <a:t>proposal.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70"/>
              </a:spcBef>
              <a:tabLst>
                <a:tab pos="354965" algn="l"/>
              </a:tabLst>
            </a:pPr>
            <a:r>
              <a:rPr sz="2000" spc="-790" dirty="0">
                <a:latin typeface="Wingdings"/>
                <a:cs typeface="Wingdings"/>
              </a:rPr>
              <a:t></a:t>
            </a:r>
            <a:r>
              <a:rPr sz="2000" spc="-790" dirty="0">
                <a:latin typeface="Times New Roman"/>
                <a:cs typeface="Times New Roman"/>
              </a:rPr>
              <a:t>	</a:t>
            </a:r>
            <a:r>
              <a:rPr sz="2000" spc="-165" dirty="0">
                <a:latin typeface="Arial"/>
                <a:cs typeface="Arial"/>
              </a:rPr>
              <a:t>Why </a:t>
            </a:r>
            <a:r>
              <a:rPr sz="2000" spc="-20" dirty="0">
                <a:latin typeface="Arial"/>
                <a:cs typeface="Arial"/>
              </a:rPr>
              <a:t>the </a:t>
            </a:r>
            <a:r>
              <a:rPr sz="2000" spc="-5" dirty="0">
                <a:latin typeface="Arial"/>
                <a:cs typeface="Arial"/>
              </a:rPr>
              <a:t>“problem” </a:t>
            </a:r>
            <a:r>
              <a:rPr sz="2000" spc="-30" dirty="0">
                <a:latin typeface="Arial"/>
                <a:cs typeface="Arial"/>
              </a:rPr>
              <a:t>is </a:t>
            </a:r>
            <a:r>
              <a:rPr sz="2000" spc="-40" dirty="0">
                <a:latin typeface="Arial"/>
                <a:cs typeface="Arial"/>
              </a:rPr>
              <a:t>actually </a:t>
            </a:r>
            <a:r>
              <a:rPr sz="2000" spc="-55" dirty="0">
                <a:latin typeface="Arial"/>
                <a:cs typeface="Arial"/>
              </a:rPr>
              <a:t>a </a:t>
            </a:r>
            <a:r>
              <a:rPr sz="2000" spc="-45" dirty="0">
                <a:latin typeface="Arial"/>
                <a:cs typeface="Arial"/>
              </a:rPr>
              <a:t>problem </a:t>
            </a:r>
            <a:r>
              <a:rPr sz="2000" dirty="0">
                <a:latin typeface="Arial"/>
                <a:cs typeface="Arial"/>
              </a:rPr>
              <a:t>at</a:t>
            </a:r>
            <a:r>
              <a:rPr sz="2000" spc="-130" dirty="0">
                <a:latin typeface="Arial"/>
                <a:cs typeface="Arial"/>
              </a:rPr>
              <a:t> </a:t>
            </a:r>
            <a:r>
              <a:rPr sz="2000" spc="-20" dirty="0">
                <a:latin typeface="Arial"/>
                <a:cs typeface="Arial"/>
              </a:rPr>
              <a:t>all.</a:t>
            </a:r>
            <a:endParaRPr sz="2000">
              <a:latin typeface="Arial"/>
              <a:cs typeface="Arial"/>
            </a:endParaRPr>
          </a:p>
          <a:p>
            <a:pPr marL="355600" marR="848994" indent="-342900">
              <a:lnSpc>
                <a:spcPct val="100000"/>
              </a:lnSpc>
              <a:spcBef>
                <a:spcPts val="800"/>
              </a:spcBef>
              <a:tabLst>
                <a:tab pos="354965" algn="l"/>
              </a:tabLst>
            </a:pPr>
            <a:r>
              <a:rPr sz="2000" spc="-790" dirty="0">
                <a:latin typeface="Wingdings"/>
                <a:cs typeface="Wingdings"/>
              </a:rPr>
              <a:t></a:t>
            </a:r>
            <a:r>
              <a:rPr sz="2000" spc="-790" dirty="0">
                <a:latin typeface="Times New Roman"/>
                <a:cs typeface="Times New Roman"/>
              </a:rPr>
              <a:t>	</a:t>
            </a:r>
            <a:r>
              <a:rPr sz="2000" spc="-75" dirty="0">
                <a:latin typeface="Arial"/>
                <a:cs typeface="Arial"/>
              </a:rPr>
              <a:t>What </a:t>
            </a:r>
            <a:r>
              <a:rPr sz="2000" spc="-45" dirty="0">
                <a:latin typeface="Arial"/>
                <a:cs typeface="Arial"/>
              </a:rPr>
              <a:t>are </a:t>
            </a:r>
            <a:r>
              <a:rPr sz="2000" spc="-20" dirty="0">
                <a:latin typeface="Arial"/>
                <a:cs typeface="Arial"/>
              </a:rPr>
              <a:t>the </a:t>
            </a:r>
            <a:r>
              <a:rPr sz="2000" spc="-125" dirty="0">
                <a:latin typeface="Arial"/>
                <a:cs typeface="Arial"/>
              </a:rPr>
              <a:t>ways </a:t>
            </a:r>
            <a:r>
              <a:rPr sz="2000" spc="5" dirty="0">
                <a:latin typeface="Arial"/>
                <a:cs typeface="Arial"/>
              </a:rPr>
              <a:t>that </a:t>
            </a:r>
            <a:r>
              <a:rPr sz="2000" spc="-20" dirty="0">
                <a:latin typeface="Arial"/>
                <a:cs typeface="Arial"/>
              </a:rPr>
              <a:t>the </a:t>
            </a:r>
            <a:r>
              <a:rPr sz="2000" spc="-50" dirty="0">
                <a:latin typeface="Arial"/>
                <a:cs typeface="Arial"/>
              </a:rPr>
              <a:t>study </a:t>
            </a:r>
            <a:r>
              <a:rPr sz="2000" spc="-20" dirty="0">
                <a:latin typeface="Arial"/>
                <a:cs typeface="Arial"/>
              </a:rPr>
              <a:t>will </a:t>
            </a:r>
            <a:r>
              <a:rPr sz="2000" spc="-45" dirty="0">
                <a:latin typeface="Arial"/>
                <a:cs typeface="Arial"/>
              </a:rPr>
              <a:t>add </a:t>
            </a:r>
            <a:r>
              <a:rPr sz="2000" spc="-25" dirty="0">
                <a:latin typeface="Arial"/>
                <a:cs typeface="Arial"/>
              </a:rPr>
              <a:t>to </a:t>
            </a:r>
            <a:r>
              <a:rPr sz="2000" spc="-20" dirty="0">
                <a:latin typeface="Arial"/>
                <a:cs typeface="Arial"/>
              </a:rPr>
              <a:t>the</a:t>
            </a:r>
            <a:r>
              <a:rPr sz="2000" spc="-225" dirty="0">
                <a:latin typeface="Arial"/>
                <a:cs typeface="Arial"/>
              </a:rPr>
              <a:t> </a:t>
            </a:r>
            <a:r>
              <a:rPr sz="2000" spc="-55" dirty="0">
                <a:latin typeface="Arial"/>
                <a:cs typeface="Arial"/>
              </a:rPr>
              <a:t>scholarly  </a:t>
            </a:r>
            <a:r>
              <a:rPr sz="2000" u="sng" spc="-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research/literature </a:t>
            </a:r>
            <a:r>
              <a:rPr sz="20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in </a:t>
            </a:r>
            <a:r>
              <a:rPr sz="2000" u="sng" spc="-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the</a:t>
            </a:r>
            <a:r>
              <a:rPr sz="2000" u="sng" spc="-15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000" u="sng" spc="-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field</a:t>
            </a:r>
            <a:r>
              <a:rPr sz="2000" spc="-25" dirty="0">
                <a:latin typeface="Arial"/>
                <a:cs typeface="Arial"/>
              </a:rPr>
              <a:t>?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00"/>
              </a:spcBef>
              <a:tabLst>
                <a:tab pos="354965" algn="l"/>
              </a:tabLst>
            </a:pPr>
            <a:r>
              <a:rPr sz="2000" spc="-790" dirty="0">
                <a:latin typeface="Wingdings"/>
                <a:cs typeface="Wingdings"/>
              </a:rPr>
              <a:t></a:t>
            </a:r>
            <a:r>
              <a:rPr sz="2000" spc="-790" dirty="0">
                <a:latin typeface="Times New Roman"/>
                <a:cs typeface="Times New Roman"/>
              </a:rPr>
              <a:t>	</a:t>
            </a:r>
            <a:r>
              <a:rPr sz="2000" spc="-130" dirty="0">
                <a:latin typeface="Arial"/>
                <a:cs typeface="Arial"/>
              </a:rPr>
              <a:t>How </a:t>
            </a:r>
            <a:r>
              <a:rPr sz="2000" spc="-65" dirty="0">
                <a:latin typeface="Arial"/>
                <a:cs typeface="Arial"/>
              </a:rPr>
              <a:t>does </a:t>
            </a:r>
            <a:r>
              <a:rPr sz="2000" spc="-20" dirty="0">
                <a:latin typeface="Arial"/>
                <a:cs typeface="Arial"/>
              </a:rPr>
              <a:t>the </a:t>
            </a:r>
            <a:r>
              <a:rPr sz="2000" spc="-50" dirty="0">
                <a:latin typeface="Arial"/>
                <a:cs typeface="Arial"/>
              </a:rPr>
              <a:t>study </a:t>
            </a:r>
            <a:r>
              <a:rPr sz="2000" spc="-65" dirty="0">
                <a:latin typeface="Arial"/>
                <a:cs typeface="Arial"/>
              </a:rPr>
              <a:t>improve </a:t>
            </a:r>
            <a:r>
              <a:rPr sz="2000" spc="-35" dirty="0">
                <a:latin typeface="Arial"/>
                <a:cs typeface="Arial"/>
              </a:rPr>
              <a:t>(current)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u="sng" spc="-4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practice</a:t>
            </a:r>
            <a:r>
              <a:rPr sz="2000" spc="-45" dirty="0">
                <a:latin typeface="Arial"/>
                <a:cs typeface="Arial"/>
              </a:rPr>
              <a:t>?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00"/>
              </a:spcBef>
              <a:tabLst>
                <a:tab pos="354965" algn="l"/>
              </a:tabLst>
            </a:pPr>
            <a:r>
              <a:rPr sz="2000" spc="-790" dirty="0">
                <a:latin typeface="Wingdings"/>
                <a:cs typeface="Wingdings"/>
              </a:rPr>
              <a:t></a:t>
            </a:r>
            <a:r>
              <a:rPr sz="2000" spc="-790" dirty="0">
                <a:latin typeface="Times New Roman"/>
                <a:cs typeface="Times New Roman"/>
              </a:rPr>
              <a:t>	</a:t>
            </a:r>
            <a:r>
              <a:rPr sz="2000" spc="-130" dirty="0">
                <a:latin typeface="Arial"/>
                <a:cs typeface="Arial"/>
              </a:rPr>
              <a:t>How </a:t>
            </a:r>
            <a:r>
              <a:rPr sz="2000" spc="-30" dirty="0">
                <a:latin typeface="Arial"/>
                <a:cs typeface="Arial"/>
              </a:rPr>
              <a:t>might </a:t>
            </a:r>
            <a:r>
              <a:rPr sz="2000" spc="-20" dirty="0">
                <a:latin typeface="Arial"/>
                <a:cs typeface="Arial"/>
              </a:rPr>
              <a:t>the </a:t>
            </a:r>
            <a:r>
              <a:rPr sz="2000" spc="-50" dirty="0">
                <a:latin typeface="Arial"/>
                <a:cs typeface="Arial"/>
              </a:rPr>
              <a:t>study </a:t>
            </a:r>
            <a:r>
              <a:rPr sz="2000" spc="-65" dirty="0">
                <a:latin typeface="Arial"/>
                <a:cs typeface="Arial"/>
              </a:rPr>
              <a:t>improve</a:t>
            </a:r>
            <a:r>
              <a:rPr sz="2000" spc="-70" dirty="0">
                <a:latin typeface="Arial"/>
                <a:cs typeface="Arial"/>
              </a:rPr>
              <a:t> </a:t>
            </a:r>
            <a:r>
              <a:rPr sz="2000" u="sng" spc="-6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policy</a:t>
            </a:r>
            <a:r>
              <a:rPr sz="2000" spc="-65" dirty="0">
                <a:latin typeface="Arial"/>
                <a:cs typeface="Arial"/>
              </a:rPr>
              <a:t>?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401037" y="6170822"/>
            <a:ext cx="502920" cy="502920"/>
          </a:xfrm>
          <a:custGeom>
            <a:avLst/>
            <a:gdLst/>
            <a:ahLst/>
            <a:cxnLst/>
            <a:rect l="l" t="t" r="r" b="b"/>
            <a:pathLst>
              <a:path w="502920" h="502920">
                <a:moveTo>
                  <a:pt x="0" y="251459"/>
                </a:moveTo>
                <a:lnTo>
                  <a:pt x="4051" y="206259"/>
                </a:lnTo>
                <a:lnTo>
                  <a:pt x="15731" y="163717"/>
                </a:lnTo>
                <a:lnTo>
                  <a:pt x="34331" y="124543"/>
                </a:lnTo>
                <a:lnTo>
                  <a:pt x="59139" y="89447"/>
                </a:lnTo>
                <a:lnTo>
                  <a:pt x="89447" y="59140"/>
                </a:lnTo>
                <a:lnTo>
                  <a:pt x="124542" y="34331"/>
                </a:lnTo>
                <a:lnTo>
                  <a:pt x="163717" y="15732"/>
                </a:lnTo>
                <a:lnTo>
                  <a:pt x="206259" y="4051"/>
                </a:lnTo>
                <a:lnTo>
                  <a:pt x="251459" y="0"/>
                </a:lnTo>
                <a:lnTo>
                  <a:pt x="296660" y="4051"/>
                </a:lnTo>
                <a:lnTo>
                  <a:pt x="339202" y="15732"/>
                </a:lnTo>
                <a:lnTo>
                  <a:pt x="378376" y="34331"/>
                </a:lnTo>
                <a:lnTo>
                  <a:pt x="413472" y="59140"/>
                </a:lnTo>
                <a:lnTo>
                  <a:pt x="443779" y="89447"/>
                </a:lnTo>
                <a:lnTo>
                  <a:pt x="468587" y="124543"/>
                </a:lnTo>
                <a:lnTo>
                  <a:pt x="487187" y="163717"/>
                </a:lnTo>
                <a:lnTo>
                  <a:pt x="498868" y="206259"/>
                </a:lnTo>
                <a:lnTo>
                  <a:pt x="502919" y="251459"/>
                </a:lnTo>
                <a:lnTo>
                  <a:pt x="498868" y="296659"/>
                </a:lnTo>
                <a:lnTo>
                  <a:pt x="487187" y="339202"/>
                </a:lnTo>
                <a:lnTo>
                  <a:pt x="468587" y="378376"/>
                </a:lnTo>
                <a:lnTo>
                  <a:pt x="443779" y="413471"/>
                </a:lnTo>
                <a:lnTo>
                  <a:pt x="413472" y="443779"/>
                </a:lnTo>
                <a:lnTo>
                  <a:pt x="378376" y="468587"/>
                </a:lnTo>
                <a:lnTo>
                  <a:pt x="339202" y="487187"/>
                </a:lnTo>
                <a:lnTo>
                  <a:pt x="296660" y="498868"/>
                </a:lnTo>
                <a:lnTo>
                  <a:pt x="251459" y="502919"/>
                </a:lnTo>
                <a:lnTo>
                  <a:pt x="206259" y="498868"/>
                </a:lnTo>
                <a:lnTo>
                  <a:pt x="163717" y="487187"/>
                </a:lnTo>
                <a:lnTo>
                  <a:pt x="124542" y="468587"/>
                </a:lnTo>
                <a:lnTo>
                  <a:pt x="89447" y="443779"/>
                </a:lnTo>
                <a:lnTo>
                  <a:pt x="59139" y="413471"/>
                </a:lnTo>
                <a:lnTo>
                  <a:pt x="34331" y="378376"/>
                </a:lnTo>
                <a:lnTo>
                  <a:pt x="15731" y="339202"/>
                </a:lnTo>
                <a:lnTo>
                  <a:pt x="4051" y="296659"/>
                </a:lnTo>
                <a:lnTo>
                  <a:pt x="0" y="251459"/>
                </a:lnTo>
                <a:close/>
              </a:path>
            </a:pathLst>
          </a:custGeom>
          <a:ln w="1904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56798" y="5812960"/>
            <a:ext cx="527050" cy="492759"/>
          </a:xfrm>
          <a:custGeom>
            <a:avLst/>
            <a:gdLst/>
            <a:ahLst/>
            <a:cxnLst/>
            <a:rect l="l" t="t" r="r" b="b"/>
            <a:pathLst>
              <a:path w="527050" h="492760">
                <a:moveTo>
                  <a:pt x="30430" y="406400"/>
                </a:moveTo>
                <a:lnTo>
                  <a:pt x="15049" y="406400"/>
                </a:lnTo>
                <a:lnTo>
                  <a:pt x="66540" y="466090"/>
                </a:lnTo>
                <a:lnTo>
                  <a:pt x="43536" y="486410"/>
                </a:lnTo>
                <a:lnTo>
                  <a:pt x="49737" y="492760"/>
                </a:lnTo>
                <a:lnTo>
                  <a:pt x="90021" y="458470"/>
                </a:lnTo>
                <a:lnTo>
                  <a:pt x="75742" y="458470"/>
                </a:lnTo>
                <a:lnTo>
                  <a:pt x="30430" y="406400"/>
                </a:lnTo>
                <a:close/>
              </a:path>
              <a:path w="527050" h="492760">
                <a:moveTo>
                  <a:pt x="97250" y="439420"/>
                </a:moveTo>
                <a:lnTo>
                  <a:pt x="75742" y="458470"/>
                </a:lnTo>
                <a:lnTo>
                  <a:pt x="90021" y="458470"/>
                </a:lnTo>
                <a:lnTo>
                  <a:pt x="103449" y="447040"/>
                </a:lnTo>
                <a:lnTo>
                  <a:pt x="97250" y="439420"/>
                </a:lnTo>
                <a:close/>
              </a:path>
              <a:path w="527050" h="492760">
                <a:moveTo>
                  <a:pt x="13853" y="387350"/>
                </a:moveTo>
                <a:lnTo>
                  <a:pt x="6951" y="393700"/>
                </a:lnTo>
                <a:lnTo>
                  <a:pt x="6970" y="402590"/>
                </a:lnTo>
                <a:lnTo>
                  <a:pt x="5818" y="411480"/>
                </a:lnTo>
                <a:lnTo>
                  <a:pt x="3494" y="421640"/>
                </a:lnTo>
                <a:lnTo>
                  <a:pt x="0" y="431800"/>
                </a:lnTo>
                <a:lnTo>
                  <a:pt x="8398" y="441960"/>
                </a:lnTo>
                <a:lnTo>
                  <a:pt x="10967" y="434340"/>
                </a:lnTo>
                <a:lnTo>
                  <a:pt x="12932" y="425450"/>
                </a:lnTo>
                <a:lnTo>
                  <a:pt x="14292" y="416560"/>
                </a:lnTo>
                <a:lnTo>
                  <a:pt x="15049" y="406400"/>
                </a:lnTo>
                <a:lnTo>
                  <a:pt x="30430" y="406400"/>
                </a:lnTo>
                <a:lnTo>
                  <a:pt x="13853" y="387350"/>
                </a:lnTo>
                <a:close/>
              </a:path>
              <a:path w="527050" h="492760">
                <a:moveTo>
                  <a:pt x="100402" y="414020"/>
                </a:moveTo>
                <a:lnTo>
                  <a:pt x="94018" y="424180"/>
                </a:lnTo>
                <a:lnTo>
                  <a:pt x="100895" y="429260"/>
                </a:lnTo>
                <a:lnTo>
                  <a:pt x="108371" y="430530"/>
                </a:lnTo>
                <a:lnTo>
                  <a:pt x="124528" y="427990"/>
                </a:lnTo>
                <a:lnTo>
                  <a:pt x="132160" y="424180"/>
                </a:lnTo>
                <a:lnTo>
                  <a:pt x="139343" y="417830"/>
                </a:lnTo>
                <a:lnTo>
                  <a:pt x="108451" y="417830"/>
                </a:lnTo>
                <a:lnTo>
                  <a:pt x="100402" y="414020"/>
                </a:lnTo>
                <a:close/>
              </a:path>
              <a:path w="527050" h="492760">
                <a:moveTo>
                  <a:pt x="150219" y="372110"/>
                </a:moveTo>
                <a:lnTo>
                  <a:pt x="129890" y="372110"/>
                </a:lnTo>
                <a:lnTo>
                  <a:pt x="134816" y="374650"/>
                </a:lnTo>
                <a:lnTo>
                  <a:pt x="142240" y="383540"/>
                </a:lnTo>
                <a:lnTo>
                  <a:pt x="143802" y="387350"/>
                </a:lnTo>
                <a:lnTo>
                  <a:pt x="142920" y="398780"/>
                </a:lnTo>
                <a:lnTo>
                  <a:pt x="139264" y="405130"/>
                </a:lnTo>
                <a:lnTo>
                  <a:pt x="132392" y="410210"/>
                </a:lnTo>
                <a:lnTo>
                  <a:pt x="124446" y="416560"/>
                </a:lnTo>
                <a:lnTo>
                  <a:pt x="116466" y="417830"/>
                </a:lnTo>
                <a:lnTo>
                  <a:pt x="139343" y="417830"/>
                </a:lnTo>
                <a:lnTo>
                  <a:pt x="156415" y="384810"/>
                </a:lnTo>
                <a:lnTo>
                  <a:pt x="154321" y="377190"/>
                </a:lnTo>
                <a:lnTo>
                  <a:pt x="150219" y="372110"/>
                </a:lnTo>
                <a:close/>
              </a:path>
              <a:path w="527050" h="492760">
                <a:moveTo>
                  <a:pt x="154810" y="267970"/>
                </a:moveTo>
                <a:lnTo>
                  <a:pt x="147333" y="274320"/>
                </a:lnTo>
                <a:lnTo>
                  <a:pt x="184299" y="410210"/>
                </a:lnTo>
                <a:lnTo>
                  <a:pt x="191776" y="403860"/>
                </a:lnTo>
                <a:lnTo>
                  <a:pt x="154810" y="267970"/>
                </a:lnTo>
                <a:close/>
              </a:path>
              <a:path w="527050" h="492760">
                <a:moveTo>
                  <a:pt x="116487" y="339090"/>
                </a:moveTo>
                <a:lnTo>
                  <a:pt x="96607" y="339090"/>
                </a:lnTo>
                <a:lnTo>
                  <a:pt x="100996" y="341630"/>
                </a:lnTo>
                <a:lnTo>
                  <a:pt x="107863" y="349250"/>
                </a:lnTo>
                <a:lnTo>
                  <a:pt x="109270" y="353060"/>
                </a:lnTo>
                <a:lnTo>
                  <a:pt x="108355" y="363220"/>
                </a:lnTo>
                <a:lnTo>
                  <a:pt x="104932" y="368300"/>
                </a:lnTo>
                <a:lnTo>
                  <a:pt x="89797" y="382270"/>
                </a:lnTo>
                <a:lnTo>
                  <a:pt x="96396" y="389890"/>
                </a:lnTo>
                <a:lnTo>
                  <a:pt x="105145" y="382270"/>
                </a:lnTo>
                <a:lnTo>
                  <a:pt x="111650" y="375920"/>
                </a:lnTo>
                <a:lnTo>
                  <a:pt x="117901" y="373380"/>
                </a:lnTo>
                <a:lnTo>
                  <a:pt x="129890" y="372110"/>
                </a:lnTo>
                <a:lnTo>
                  <a:pt x="150219" y="372110"/>
                </a:lnTo>
                <a:lnTo>
                  <a:pt x="146117" y="367030"/>
                </a:lnTo>
                <a:lnTo>
                  <a:pt x="114170" y="367030"/>
                </a:lnTo>
                <a:lnTo>
                  <a:pt x="117795" y="361950"/>
                </a:lnTo>
                <a:lnTo>
                  <a:pt x="119583" y="356870"/>
                </a:lnTo>
                <a:lnTo>
                  <a:pt x="119486" y="345440"/>
                </a:lnTo>
                <a:lnTo>
                  <a:pt x="117571" y="340360"/>
                </a:lnTo>
                <a:lnTo>
                  <a:pt x="116487" y="339090"/>
                </a:lnTo>
                <a:close/>
              </a:path>
              <a:path w="527050" h="492760">
                <a:moveTo>
                  <a:pt x="102421" y="327660"/>
                </a:moveTo>
                <a:lnTo>
                  <a:pt x="86271" y="327660"/>
                </a:lnTo>
                <a:lnTo>
                  <a:pt x="78489" y="331470"/>
                </a:lnTo>
                <a:lnTo>
                  <a:pt x="71003" y="337820"/>
                </a:lnTo>
                <a:lnTo>
                  <a:pt x="62753" y="346710"/>
                </a:lnTo>
                <a:lnTo>
                  <a:pt x="57995" y="356870"/>
                </a:lnTo>
                <a:lnTo>
                  <a:pt x="56726" y="367030"/>
                </a:lnTo>
                <a:lnTo>
                  <a:pt x="58949" y="378460"/>
                </a:lnTo>
                <a:lnTo>
                  <a:pt x="69724" y="373380"/>
                </a:lnTo>
                <a:lnTo>
                  <a:pt x="67926" y="365760"/>
                </a:lnTo>
                <a:lnTo>
                  <a:pt x="68488" y="358140"/>
                </a:lnTo>
                <a:lnTo>
                  <a:pt x="71410" y="351790"/>
                </a:lnTo>
                <a:lnTo>
                  <a:pt x="76691" y="345440"/>
                </a:lnTo>
                <a:lnTo>
                  <a:pt x="81334" y="341630"/>
                </a:lnTo>
                <a:lnTo>
                  <a:pt x="86246" y="339090"/>
                </a:lnTo>
                <a:lnTo>
                  <a:pt x="116487" y="339090"/>
                </a:lnTo>
                <a:lnTo>
                  <a:pt x="108902" y="330200"/>
                </a:lnTo>
                <a:lnTo>
                  <a:pt x="102421" y="327660"/>
                </a:lnTo>
                <a:close/>
              </a:path>
              <a:path w="527050" h="492760">
                <a:moveTo>
                  <a:pt x="125627" y="360680"/>
                </a:moveTo>
                <a:lnTo>
                  <a:pt x="119660" y="363220"/>
                </a:lnTo>
                <a:lnTo>
                  <a:pt x="114170" y="367030"/>
                </a:lnTo>
                <a:lnTo>
                  <a:pt x="146117" y="367030"/>
                </a:lnTo>
                <a:lnTo>
                  <a:pt x="144066" y="364490"/>
                </a:lnTo>
                <a:lnTo>
                  <a:pt x="138511" y="361950"/>
                </a:lnTo>
                <a:lnTo>
                  <a:pt x="125627" y="360680"/>
                </a:lnTo>
                <a:close/>
              </a:path>
              <a:path w="527050" h="492760">
                <a:moveTo>
                  <a:pt x="214183" y="224790"/>
                </a:moveTo>
                <a:lnTo>
                  <a:pt x="205898" y="224790"/>
                </a:lnTo>
                <a:lnTo>
                  <a:pt x="198056" y="228600"/>
                </a:lnTo>
                <a:lnTo>
                  <a:pt x="190658" y="233680"/>
                </a:lnTo>
                <a:lnTo>
                  <a:pt x="184807" y="240030"/>
                </a:lnTo>
                <a:lnTo>
                  <a:pt x="180987" y="246380"/>
                </a:lnTo>
                <a:lnTo>
                  <a:pt x="179199" y="255270"/>
                </a:lnTo>
                <a:lnTo>
                  <a:pt x="179443" y="262890"/>
                </a:lnTo>
                <a:lnTo>
                  <a:pt x="196545" y="298450"/>
                </a:lnTo>
                <a:lnTo>
                  <a:pt x="229285" y="320040"/>
                </a:lnTo>
                <a:lnTo>
                  <a:pt x="237948" y="321310"/>
                </a:lnTo>
                <a:lnTo>
                  <a:pt x="246026" y="320040"/>
                </a:lnTo>
                <a:lnTo>
                  <a:pt x="253519" y="317500"/>
                </a:lnTo>
                <a:lnTo>
                  <a:pt x="260427" y="313690"/>
                </a:lnTo>
                <a:lnTo>
                  <a:pt x="261590" y="312420"/>
                </a:lnTo>
                <a:lnTo>
                  <a:pt x="240096" y="312420"/>
                </a:lnTo>
                <a:lnTo>
                  <a:pt x="231648" y="308610"/>
                </a:lnTo>
                <a:lnTo>
                  <a:pt x="200333" y="281940"/>
                </a:lnTo>
                <a:lnTo>
                  <a:pt x="188518" y="254000"/>
                </a:lnTo>
                <a:lnTo>
                  <a:pt x="190722" y="246380"/>
                </a:lnTo>
                <a:lnTo>
                  <a:pt x="203733" y="234950"/>
                </a:lnTo>
                <a:lnTo>
                  <a:pt x="211429" y="233680"/>
                </a:lnTo>
                <a:lnTo>
                  <a:pt x="237802" y="233680"/>
                </a:lnTo>
                <a:lnTo>
                  <a:pt x="231624" y="229870"/>
                </a:lnTo>
                <a:lnTo>
                  <a:pt x="222911" y="226060"/>
                </a:lnTo>
                <a:lnTo>
                  <a:pt x="214183" y="224790"/>
                </a:lnTo>
                <a:close/>
              </a:path>
              <a:path w="527050" h="492760">
                <a:moveTo>
                  <a:pt x="237802" y="233680"/>
                </a:moveTo>
                <a:lnTo>
                  <a:pt x="211429" y="233680"/>
                </a:lnTo>
                <a:lnTo>
                  <a:pt x="220205" y="237490"/>
                </a:lnTo>
                <a:lnTo>
                  <a:pt x="226754" y="241300"/>
                </a:lnTo>
                <a:lnTo>
                  <a:pt x="255439" y="271780"/>
                </a:lnTo>
                <a:lnTo>
                  <a:pt x="262562" y="293370"/>
                </a:lnTo>
                <a:lnTo>
                  <a:pt x="260323" y="299720"/>
                </a:lnTo>
                <a:lnTo>
                  <a:pt x="253853" y="306070"/>
                </a:lnTo>
                <a:lnTo>
                  <a:pt x="247497" y="311150"/>
                </a:lnTo>
                <a:lnTo>
                  <a:pt x="240096" y="312420"/>
                </a:lnTo>
                <a:lnTo>
                  <a:pt x="261590" y="312420"/>
                </a:lnTo>
                <a:lnTo>
                  <a:pt x="266243" y="307340"/>
                </a:lnTo>
                <a:lnTo>
                  <a:pt x="270012" y="299720"/>
                </a:lnTo>
                <a:lnTo>
                  <a:pt x="271733" y="292100"/>
                </a:lnTo>
                <a:lnTo>
                  <a:pt x="271406" y="283210"/>
                </a:lnTo>
                <a:lnTo>
                  <a:pt x="247622" y="241300"/>
                </a:lnTo>
                <a:lnTo>
                  <a:pt x="239861" y="234950"/>
                </a:lnTo>
                <a:lnTo>
                  <a:pt x="237802" y="233680"/>
                </a:lnTo>
                <a:close/>
              </a:path>
              <a:path w="527050" h="492760">
                <a:moveTo>
                  <a:pt x="291529" y="222250"/>
                </a:moveTo>
                <a:lnTo>
                  <a:pt x="280464" y="222250"/>
                </a:lnTo>
                <a:lnTo>
                  <a:pt x="275849" y="233680"/>
                </a:lnTo>
                <a:lnTo>
                  <a:pt x="274172" y="243840"/>
                </a:lnTo>
                <a:lnTo>
                  <a:pt x="275431" y="251460"/>
                </a:lnTo>
                <a:lnTo>
                  <a:pt x="279627" y="259080"/>
                </a:lnTo>
                <a:lnTo>
                  <a:pt x="284694" y="264160"/>
                </a:lnTo>
                <a:lnTo>
                  <a:pt x="291687" y="266700"/>
                </a:lnTo>
                <a:lnTo>
                  <a:pt x="300605" y="266700"/>
                </a:lnTo>
                <a:lnTo>
                  <a:pt x="314216" y="264160"/>
                </a:lnTo>
                <a:lnTo>
                  <a:pt x="321198" y="259080"/>
                </a:lnTo>
                <a:lnTo>
                  <a:pt x="324750" y="256540"/>
                </a:lnTo>
                <a:lnTo>
                  <a:pt x="297557" y="256540"/>
                </a:lnTo>
                <a:lnTo>
                  <a:pt x="292907" y="255270"/>
                </a:lnTo>
                <a:lnTo>
                  <a:pt x="289375" y="251460"/>
                </a:lnTo>
                <a:lnTo>
                  <a:pt x="285892" y="243840"/>
                </a:lnTo>
                <a:lnTo>
                  <a:pt x="285597" y="236220"/>
                </a:lnTo>
                <a:lnTo>
                  <a:pt x="288489" y="227330"/>
                </a:lnTo>
                <a:lnTo>
                  <a:pt x="291529" y="222250"/>
                </a:lnTo>
                <a:close/>
              </a:path>
              <a:path w="527050" h="492760">
                <a:moveTo>
                  <a:pt x="341782" y="210820"/>
                </a:moveTo>
                <a:lnTo>
                  <a:pt x="316241" y="210820"/>
                </a:lnTo>
                <a:lnTo>
                  <a:pt x="324100" y="212090"/>
                </a:lnTo>
                <a:lnTo>
                  <a:pt x="329977" y="215900"/>
                </a:lnTo>
                <a:lnTo>
                  <a:pt x="333381" y="219710"/>
                </a:lnTo>
                <a:lnTo>
                  <a:pt x="334397" y="224790"/>
                </a:lnTo>
                <a:lnTo>
                  <a:pt x="331692" y="236220"/>
                </a:lnTo>
                <a:lnTo>
                  <a:pt x="328098" y="241300"/>
                </a:lnTo>
                <a:lnTo>
                  <a:pt x="315410" y="252730"/>
                </a:lnTo>
                <a:lnTo>
                  <a:pt x="309092" y="255270"/>
                </a:lnTo>
                <a:lnTo>
                  <a:pt x="297557" y="256540"/>
                </a:lnTo>
                <a:lnTo>
                  <a:pt x="324750" y="256540"/>
                </a:lnTo>
                <a:lnTo>
                  <a:pt x="345751" y="220980"/>
                </a:lnTo>
                <a:lnTo>
                  <a:pt x="343871" y="213360"/>
                </a:lnTo>
                <a:lnTo>
                  <a:pt x="341782" y="210820"/>
                </a:lnTo>
                <a:close/>
              </a:path>
              <a:path w="527050" h="492760">
                <a:moveTo>
                  <a:pt x="341941" y="104140"/>
                </a:moveTo>
                <a:lnTo>
                  <a:pt x="334460" y="111760"/>
                </a:lnTo>
                <a:lnTo>
                  <a:pt x="371430" y="247650"/>
                </a:lnTo>
                <a:lnTo>
                  <a:pt x="378898" y="241300"/>
                </a:lnTo>
                <a:lnTo>
                  <a:pt x="341941" y="104140"/>
                </a:lnTo>
                <a:close/>
              </a:path>
              <a:path w="527050" h="492760">
                <a:moveTo>
                  <a:pt x="290206" y="162560"/>
                </a:moveTo>
                <a:lnTo>
                  <a:pt x="282416" y="162560"/>
                </a:lnTo>
                <a:lnTo>
                  <a:pt x="276566" y="163830"/>
                </a:lnTo>
                <a:lnTo>
                  <a:pt x="246385" y="190500"/>
                </a:lnTo>
                <a:lnTo>
                  <a:pt x="243048" y="204470"/>
                </a:lnTo>
                <a:lnTo>
                  <a:pt x="244806" y="210820"/>
                </a:lnTo>
                <a:lnTo>
                  <a:pt x="249883" y="217170"/>
                </a:lnTo>
                <a:lnTo>
                  <a:pt x="255731" y="222250"/>
                </a:lnTo>
                <a:lnTo>
                  <a:pt x="262777" y="224790"/>
                </a:lnTo>
                <a:lnTo>
                  <a:pt x="271021" y="224790"/>
                </a:lnTo>
                <a:lnTo>
                  <a:pt x="280464" y="222250"/>
                </a:lnTo>
                <a:lnTo>
                  <a:pt x="291529" y="222250"/>
                </a:lnTo>
                <a:lnTo>
                  <a:pt x="294568" y="217170"/>
                </a:lnTo>
                <a:lnTo>
                  <a:pt x="306398" y="213360"/>
                </a:lnTo>
                <a:lnTo>
                  <a:pt x="266383" y="213360"/>
                </a:lnTo>
                <a:lnTo>
                  <a:pt x="261918" y="210820"/>
                </a:lnTo>
                <a:lnTo>
                  <a:pt x="255624" y="204470"/>
                </a:lnTo>
                <a:lnTo>
                  <a:pt x="254679" y="199390"/>
                </a:lnTo>
                <a:lnTo>
                  <a:pt x="257230" y="190500"/>
                </a:lnTo>
                <a:lnTo>
                  <a:pt x="260344" y="185420"/>
                </a:lnTo>
                <a:lnTo>
                  <a:pt x="270475" y="176530"/>
                </a:lnTo>
                <a:lnTo>
                  <a:pt x="275537" y="173990"/>
                </a:lnTo>
                <a:lnTo>
                  <a:pt x="285433" y="172720"/>
                </a:lnTo>
                <a:lnTo>
                  <a:pt x="302521" y="172720"/>
                </a:lnTo>
                <a:lnTo>
                  <a:pt x="301722" y="171450"/>
                </a:lnTo>
                <a:lnTo>
                  <a:pt x="296641" y="165100"/>
                </a:lnTo>
                <a:lnTo>
                  <a:pt x="290206" y="162560"/>
                </a:lnTo>
                <a:close/>
              </a:path>
              <a:path w="527050" h="492760">
                <a:moveTo>
                  <a:pt x="302521" y="172720"/>
                </a:moveTo>
                <a:lnTo>
                  <a:pt x="285433" y="172720"/>
                </a:lnTo>
                <a:lnTo>
                  <a:pt x="289620" y="173990"/>
                </a:lnTo>
                <a:lnTo>
                  <a:pt x="295981" y="181610"/>
                </a:lnTo>
                <a:lnTo>
                  <a:pt x="266383" y="213360"/>
                </a:lnTo>
                <a:lnTo>
                  <a:pt x="306398" y="213360"/>
                </a:lnTo>
                <a:lnTo>
                  <a:pt x="316241" y="210820"/>
                </a:lnTo>
                <a:lnTo>
                  <a:pt x="341782" y="210820"/>
                </a:lnTo>
                <a:lnTo>
                  <a:pt x="335514" y="203200"/>
                </a:lnTo>
                <a:lnTo>
                  <a:pt x="333502" y="201930"/>
                </a:lnTo>
                <a:lnTo>
                  <a:pt x="302002" y="201930"/>
                </a:lnTo>
                <a:lnTo>
                  <a:pt x="305855" y="193040"/>
                </a:lnTo>
                <a:lnTo>
                  <a:pt x="307093" y="185420"/>
                </a:lnTo>
                <a:lnTo>
                  <a:pt x="305715" y="177800"/>
                </a:lnTo>
                <a:lnTo>
                  <a:pt x="302521" y="172720"/>
                </a:lnTo>
                <a:close/>
              </a:path>
              <a:path w="527050" h="492760">
                <a:moveTo>
                  <a:pt x="321392" y="198120"/>
                </a:moveTo>
                <a:lnTo>
                  <a:pt x="313251" y="198120"/>
                </a:lnTo>
                <a:lnTo>
                  <a:pt x="302002" y="201930"/>
                </a:lnTo>
                <a:lnTo>
                  <a:pt x="333502" y="201930"/>
                </a:lnTo>
                <a:lnTo>
                  <a:pt x="331489" y="200660"/>
                </a:lnTo>
                <a:lnTo>
                  <a:pt x="321392" y="198120"/>
                </a:lnTo>
                <a:close/>
              </a:path>
              <a:path w="527050" h="492760">
                <a:moveTo>
                  <a:pt x="404784" y="82550"/>
                </a:moveTo>
                <a:lnTo>
                  <a:pt x="388296" y="82550"/>
                </a:lnTo>
                <a:lnTo>
                  <a:pt x="439781" y="142240"/>
                </a:lnTo>
                <a:lnTo>
                  <a:pt x="416782" y="161290"/>
                </a:lnTo>
                <a:lnTo>
                  <a:pt x="422979" y="168910"/>
                </a:lnTo>
                <a:lnTo>
                  <a:pt x="463633" y="133350"/>
                </a:lnTo>
                <a:lnTo>
                  <a:pt x="448989" y="133350"/>
                </a:lnTo>
                <a:lnTo>
                  <a:pt x="404784" y="82550"/>
                </a:lnTo>
                <a:close/>
              </a:path>
              <a:path w="527050" h="492760">
                <a:moveTo>
                  <a:pt x="470490" y="115570"/>
                </a:moveTo>
                <a:lnTo>
                  <a:pt x="448989" y="133350"/>
                </a:lnTo>
                <a:lnTo>
                  <a:pt x="463633" y="133350"/>
                </a:lnTo>
                <a:lnTo>
                  <a:pt x="476700" y="121920"/>
                </a:lnTo>
                <a:lnTo>
                  <a:pt x="470490" y="115570"/>
                </a:lnTo>
                <a:close/>
              </a:path>
              <a:path w="527050" h="492760">
                <a:moveTo>
                  <a:pt x="387102" y="62230"/>
                </a:moveTo>
                <a:lnTo>
                  <a:pt x="380193" y="68580"/>
                </a:lnTo>
                <a:lnTo>
                  <a:pt x="380215" y="77470"/>
                </a:lnTo>
                <a:lnTo>
                  <a:pt x="379063" y="87630"/>
                </a:lnTo>
                <a:lnTo>
                  <a:pt x="376739" y="97790"/>
                </a:lnTo>
                <a:lnTo>
                  <a:pt x="373246" y="107950"/>
                </a:lnTo>
                <a:lnTo>
                  <a:pt x="381641" y="116840"/>
                </a:lnTo>
                <a:lnTo>
                  <a:pt x="384213" y="109220"/>
                </a:lnTo>
                <a:lnTo>
                  <a:pt x="386178" y="101600"/>
                </a:lnTo>
                <a:lnTo>
                  <a:pt x="387538" y="91440"/>
                </a:lnTo>
                <a:lnTo>
                  <a:pt x="388296" y="82550"/>
                </a:lnTo>
                <a:lnTo>
                  <a:pt x="404784" y="82550"/>
                </a:lnTo>
                <a:lnTo>
                  <a:pt x="387102" y="62230"/>
                </a:lnTo>
                <a:close/>
              </a:path>
              <a:path w="527050" h="492760">
                <a:moveTo>
                  <a:pt x="458666" y="0"/>
                </a:moveTo>
                <a:lnTo>
                  <a:pt x="446576" y="11430"/>
                </a:lnTo>
                <a:lnTo>
                  <a:pt x="458222" y="95250"/>
                </a:lnTo>
                <a:lnTo>
                  <a:pt x="463810" y="101600"/>
                </a:lnTo>
                <a:lnTo>
                  <a:pt x="482733" y="85090"/>
                </a:lnTo>
                <a:lnTo>
                  <a:pt x="467213" y="85090"/>
                </a:lnTo>
                <a:lnTo>
                  <a:pt x="458374" y="26670"/>
                </a:lnTo>
                <a:lnTo>
                  <a:pt x="457231" y="20320"/>
                </a:lnTo>
                <a:lnTo>
                  <a:pt x="456266" y="16510"/>
                </a:lnTo>
                <a:lnTo>
                  <a:pt x="472778" y="16510"/>
                </a:lnTo>
                <a:lnTo>
                  <a:pt x="458666" y="0"/>
                </a:lnTo>
                <a:close/>
              </a:path>
              <a:path w="527050" h="492760">
                <a:moveTo>
                  <a:pt x="517665" y="68580"/>
                </a:moveTo>
                <a:lnTo>
                  <a:pt x="501656" y="68580"/>
                </a:lnTo>
                <a:lnTo>
                  <a:pt x="517556" y="86360"/>
                </a:lnTo>
                <a:lnTo>
                  <a:pt x="526751" y="78740"/>
                </a:lnTo>
                <a:lnTo>
                  <a:pt x="517665" y="68580"/>
                </a:lnTo>
                <a:close/>
              </a:path>
              <a:path w="527050" h="492760">
                <a:moveTo>
                  <a:pt x="472778" y="16510"/>
                </a:moveTo>
                <a:lnTo>
                  <a:pt x="456266" y="16510"/>
                </a:lnTo>
                <a:lnTo>
                  <a:pt x="458831" y="19050"/>
                </a:lnTo>
                <a:lnTo>
                  <a:pt x="461244" y="21590"/>
                </a:lnTo>
                <a:lnTo>
                  <a:pt x="495052" y="60960"/>
                </a:lnTo>
                <a:lnTo>
                  <a:pt x="467213" y="85090"/>
                </a:lnTo>
                <a:lnTo>
                  <a:pt x="482733" y="85090"/>
                </a:lnTo>
                <a:lnTo>
                  <a:pt x="501656" y="68580"/>
                </a:lnTo>
                <a:lnTo>
                  <a:pt x="517665" y="68580"/>
                </a:lnTo>
                <a:lnTo>
                  <a:pt x="510851" y="60960"/>
                </a:lnTo>
                <a:lnTo>
                  <a:pt x="519131" y="53340"/>
                </a:lnTo>
                <a:lnTo>
                  <a:pt x="504259" y="53340"/>
                </a:lnTo>
                <a:lnTo>
                  <a:pt x="472778" y="16510"/>
                </a:lnTo>
                <a:close/>
              </a:path>
              <a:path w="527050" h="492760">
                <a:moveTo>
                  <a:pt x="516680" y="41910"/>
                </a:moveTo>
                <a:lnTo>
                  <a:pt x="504259" y="53340"/>
                </a:lnTo>
                <a:lnTo>
                  <a:pt x="519131" y="53340"/>
                </a:lnTo>
                <a:lnTo>
                  <a:pt x="523271" y="49530"/>
                </a:lnTo>
                <a:lnTo>
                  <a:pt x="516680" y="4191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507914" y="6301348"/>
            <a:ext cx="293370" cy="2635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939"/>
              </a:lnSpc>
            </a:pPr>
            <a:fld id="{81D60167-4931-47E6-BA6A-407CBD079E47}" type="slidenum">
              <a:rPr sz="1650" spc="45" dirty="0">
                <a:solidFill>
                  <a:srgbClr val="FFFFFF"/>
                </a:solidFill>
                <a:latin typeface="Arial"/>
                <a:cs typeface="Arial"/>
              </a:rPr>
              <a:pPr marL="25400">
                <a:lnSpc>
                  <a:spcPts val="1939"/>
                </a:lnSpc>
              </a:pPr>
              <a:t>13</a:t>
            </a:fld>
            <a:endParaRPr sz="165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45085" marR="5080" indent="-33020">
              <a:lnSpc>
                <a:spcPct val="100000"/>
              </a:lnSpc>
              <a:spcBef>
                <a:spcPts val="15"/>
              </a:spcBef>
            </a:pPr>
            <a:r>
              <a:rPr spc="-90" dirty="0"/>
              <a:t>PREM </a:t>
            </a:r>
            <a:r>
              <a:rPr spc="-110" dirty="0"/>
              <a:t>SARAN </a:t>
            </a:r>
            <a:r>
              <a:rPr spc="-80" dirty="0"/>
              <a:t>TIRUMALAI,  </a:t>
            </a:r>
            <a:r>
              <a:rPr spc="-114" dirty="0"/>
              <a:t>DEPTT </a:t>
            </a:r>
            <a:r>
              <a:rPr spc="-125" dirty="0"/>
              <a:t>OF </a:t>
            </a:r>
            <a:r>
              <a:rPr spc="-135" dirty="0"/>
              <a:t>ZOOLOGY,</a:t>
            </a:r>
            <a:r>
              <a:rPr spc="-200" dirty="0"/>
              <a:t> </a:t>
            </a:r>
            <a:r>
              <a:rPr spc="-80" dirty="0"/>
              <a:t>DEI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1700" y="414020"/>
            <a:ext cx="572770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60" dirty="0"/>
              <a:t>RESEARCH</a:t>
            </a:r>
            <a:r>
              <a:rPr spc="-155" dirty="0"/>
              <a:t> </a:t>
            </a:r>
            <a:r>
              <a:rPr spc="70" dirty="0"/>
              <a:t>PROBLEM</a:t>
            </a:r>
            <a:r>
              <a:rPr spc="-155" dirty="0"/>
              <a:t> </a:t>
            </a:r>
            <a:r>
              <a:rPr spc="610" dirty="0"/>
              <a:t>–</a:t>
            </a:r>
            <a:r>
              <a:rPr spc="-155" dirty="0"/>
              <a:t> </a:t>
            </a:r>
            <a:r>
              <a:rPr spc="30" dirty="0"/>
              <a:t>AN</a:t>
            </a:r>
            <a:r>
              <a:rPr spc="-155" dirty="0"/>
              <a:t> </a:t>
            </a:r>
            <a:r>
              <a:rPr spc="-50" dirty="0"/>
              <a:t>ANALOGY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402590" marR="140970" algn="ctr">
              <a:lnSpc>
                <a:spcPts val="2800"/>
              </a:lnSpc>
              <a:spcBef>
                <a:spcPts val="260"/>
              </a:spcBef>
            </a:pPr>
            <a:r>
              <a:rPr spc="-50" dirty="0"/>
              <a:t>Defining </a:t>
            </a:r>
            <a:r>
              <a:rPr spc="-70" dirty="0"/>
              <a:t>a </a:t>
            </a:r>
            <a:r>
              <a:rPr spc="-65" dirty="0"/>
              <a:t>research </a:t>
            </a:r>
            <a:r>
              <a:rPr spc="-55" dirty="0"/>
              <a:t>problem </a:t>
            </a:r>
            <a:r>
              <a:rPr spc="-35" dirty="0"/>
              <a:t>is </a:t>
            </a:r>
            <a:r>
              <a:rPr spc="-30" dirty="0"/>
              <a:t>like </a:t>
            </a:r>
            <a:r>
              <a:rPr spc="-75" dirty="0"/>
              <a:t>giving </a:t>
            </a:r>
            <a:r>
              <a:rPr spc="10" dirty="0"/>
              <a:t>birth </a:t>
            </a:r>
            <a:r>
              <a:rPr spc="-30" dirty="0"/>
              <a:t>to </a:t>
            </a:r>
            <a:r>
              <a:rPr spc="-70" dirty="0"/>
              <a:t>a</a:t>
            </a:r>
            <a:r>
              <a:rPr spc="-280" dirty="0"/>
              <a:t> </a:t>
            </a:r>
            <a:r>
              <a:rPr spc="-114" dirty="0"/>
              <a:t>baby,  </a:t>
            </a:r>
            <a:r>
              <a:rPr spc="-35" dirty="0"/>
              <a:t>defining </a:t>
            </a:r>
            <a:r>
              <a:rPr spc="-45" dirty="0"/>
              <a:t>period </a:t>
            </a:r>
            <a:r>
              <a:rPr spc="-35" dirty="0"/>
              <a:t>is </a:t>
            </a:r>
            <a:r>
              <a:rPr spc="-30" dirty="0"/>
              <a:t>like</a:t>
            </a:r>
            <a:r>
              <a:rPr spc="-170" dirty="0"/>
              <a:t> </a:t>
            </a:r>
            <a:r>
              <a:rPr spc="-45" dirty="0"/>
              <a:t>gestation.</a:t>
            </a:r>
          </a:p>
          <a:p>
            <a:pPr marL="379730" marR="5080" indent="262255">
              <a:lnSpc>
                <a:spcPct val="100699"/>
              </a:lnSpc>
              <a:spcBef>
                <a:spcPts val="720"/>
              </a:spcBef>
            </a:pPr>
            <a:r>
              <a:rPr spc="-145" dirty="0"/>
              <a:t>The </a:t>
            </a:r>
            <a:r>
              <a:rPr spc="-40" dirty="0"/>
              <a:t>mother </a:t>
            </a:r>
            <a:r>
              <a:rPr spc="-70" dirty="0"/>
              <a:t>(researcher) needs </a:t>
            </a:r>
            <a:r>
              <a:rPr spc="-30" dirty="0"/>
              <a:t>intake </a:t>
            </a:r>
            <a:r>
              <a:rPr spc="-25" dirty="0"/>
              <a:t>of </a:t>
            </a:r>
            <a:r>
              <a:rPr spc="-40" dirty="0"/>
              <a:t>assimilable  </a:t>
            </a:r>
            <a:r>
              <a:rPr spc="-50" dirty="0"/>
              <a:t>sumptuous </a:t>
            </a:r>
            <a:r>
              <a:rPr spc="-75" dirty="0"/>
              <a:t>wholesome </a:t>
            </a:r>
            <a:r>
              <a:rPr spc="-40" dirty="0"/>
              <a:t>nourishment </a:t>
            </a:r>
            <a:r>
              <a:rPr spc="-65" dirty="0"/>
              <a:t>(background </a:t>
            </a:r>
            <a:r>
              <a:rPr spc="-60" dirty="0"/>
              <a:t>study</a:t>
            </a:r>
            <a:r>
              <a:rPr spc="-80" dirty="0"/>
              <a:t> </a:t>
            </a:r>
            <a:r>
              <a:rPr spc="-5" dirty="0"/>
              <a:t>&amp;</a:t>
            </a:r>
          </a:p>
          <a:p>
            <a:pPr marL="367665" algn="ctr">
              <a:lnSpc>
                <a:spcPct val="100000"/>
              </a:lnSpc>
              <a:spcBef>
                <a:spcPts val="20"/>
              </a:spcBef>
            </a:pPr>
            <a:r>
              <a:rPr spc="-20" dirty="0"/>
              <a:t>literature</a:t>
            </a:r>
            <a:r>
              <a:rPr spc="-75" dirty="0"/>
              <a:t> </a:t>
            </a:r>
            <a:r>
              <a:rPr spc="-85" dirty="0"/>
              <a:t>review).</a:t>
            </a:r>
          </a:p>
          <a:p>
            <a:pPr marL="668655">
              <a:lnSpc>
                <a:spcPct val="100000"/>
              </a:lnSpc>
              <a:spcBef>
                <a:spcPts val="820"/>
              </a:spcBef>
            </a:pPr>
            <a:r>
              <a:rPr spc="-145" dirty="0"/>
              <a:t>The </a:t>
            </a:r>
            <a:r>
              <a:rPr spc="-105" dirty="0"/>
              <a:t>baby </a:t>
            </a:r>
            <a:r>
              <a:rPr spc="-50" dirty="0"/>
              <a:t>born </a:t>
            </a:r>
            <a:r>
              <a:rPr spc="-25" dirty="0"/>
              <a:t>then </a:t>
            </a:r>
            <a:r>
              <a:rPr spc="-65" dirty="0"/>
              <a:t>can </a:t>
            </a:r>
            <a:r>
              <a:rPr spc="-70" dirty="0"/>
              <a:t>be </a:t>
            </a:r>
            <a:r>
              <a:rPr spc="-85" dirty="0"/>
              <a:t>groomed </a:t>
            </a:r>
            <a:r>
              <a:rPr spc="-45" dirty="0"/>
              <a:t>(studied)</a:t>
            </a:r>
            <a:r>
              <a:rPr spc="-10" dirty="0"/>
              <a:t> </a:t>
            </a:r>
            <a:r>
              <a:rPr spc="-60" dirty="0"/>
              <a:t>well.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967532" y="5291239"/>
            <a:ext cx="4185920" cy="871219"/>
          </a:xfrm>
          <a:prstGeom prst="rect">
            <a:avLst/>
          </a:prstGeom>
        </p:spPr>
        <p:txBody>
          <a:bodyPr vert="horz" wrap="square" lIns="0" tIns="33019" rIns="0" bIns="0" rtlCol="0">
            <a:spAutoFit/>
          </a:bodyPr>
          <a:lstStyle/>
          <a:p>
            <a:pPr marL="12700" marR="5080" indent="553085">
              <a:lnSpc>
                <a:spcPts val="3300"/>
              </a:lnSpc>
              <a:spcBef>
                <a:spcPts val="259"/>
              </a:spcBef>
            </a:pPr>
            <a:r>
              <a:rPr sz="2800" spc="-100" dirty="0">
                <a:latin typeface="Arial"/>
                <a:cs typeface="Arial"/>
              </a:rPr>
              <a:t>That </a:t>
            </a:r>
            <a:r>
              <a:rPr sz="2800" spc="-45" dirty="0">
                <a:latin typeface="Arial"/>
                <a:cs typeface="Arial"/>
              </a:rPr>
              <a:t>is </a:t>
            </a:r>
            <a:r>
              <a:rPr sz="2800" spc="-170" dirty="0">
                <a:latin typeface="Arial"/>
                <a:cs typeface="Arial"/>
              </a:rPr>
              <a:t>why </a:t>
            </a:r>
            <a:r>
              <a:rPr sz="2800" spc="-75" dirty="0">
                <a:latin typeface="Arial"/>
                <a:cs typeface="Arial"/>
              </a:rPr>
              <a:t>research  </a:t>
            </a:r>
            <a:r>
              <a:rPr sz="2800" spc="-70" dirty="0">
                <a:latin typeface="Arial"/>
                <a:cs typeface="Arial"/>
              </a:rPr>
              <a:t>outcomes </a:t>
            </a:r>
            <a:r>
              <a:rPr sz="2800" spc="-65" dirty="0">
                <a:latin typeface="Arial"/>
                <a:cs typeface="Arial"/>
              </a:rPr>
              <a:t>are </a:t>
            </a:r>
            <a:r>
              <a:rPr sz="2800" spc="-50" dirty="0">
                <a:latin typeface="Arial"/>
                <a:cs typeface="Arial"/>
              </a:rPr>
              <a:t>referred </a:t>
            </a:r>
            <a:r>
              <a:rPr sz="2800" spc="-35" dirty="0">
                <a:latin typeface="Arial"/>
                <a:cs typeface="Arial"/>
              </a:rPr>
              <a:t>to</a:t>
            </a:r>
            <a:r>
              <a:rPr sz="2800" spc="-180" dirty="0">
                <a:latin typeface="Arial"/>
                <a:cs typeface="Arial"/>
              </a:rPr>
              <a:t> </a:t>
            </a:r>
            <a:r>
              <a:rPr sz="2800" spc="-90" dirty="0">
                <a:latin typeface="Arial"/>
                <a:cs typeface="Arial"/>
              </a:rPr>
              <a:t>as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401037" y="6170822"/>
            <a:ext cx="502920" cy="502920"/>
          </a:xfrm>
          <a:custGeom>
            <a:avLst/>
            <a:gdLst/>
            <a:ahLst/>
            <a:cxnLst/>
            <a:rect l="l" t="t" r="r" b="b"/>
            <a:pathLst>
              <a:path w="502920" h="502920">
                <a:moveTo>
                  <a:pt x="0" y="251459"/>
                </a:moveTo>
                <a:lnTo>
                  <a:pt x="4051" y="206259"/>
                </a:lnTo>
                <a:lnTo>
                  <a:pt x="15731" y="163717"/>
                </a:lnTo>
                <a:lnTo>
                  <a:pt x="34331" y="124543"/>
                </a:lnTo>
                <a:lnTo>
                  <a:pt x="59139" y="89447"/>
                </a:lnTo>
                <a:lnTo>
                  <a:pt x="89447" y="59140"/>
                </a:lnTo>
                <a:lnTo>
                  <a:pt x="124542" y="34331"/>
                </a:lnTo>
                <a:lnTo>
                  <a:pt x="163717" y="15732"/>
                </a:lnTo>
                <a:lnTo>
                  <a:pt x="206259" y="4051"/>
                </a:lnTo>
                <a:lnTo>
                  <a:pt x="251459" y="0"/>
                </a:lnTo>
                <a:lnTo>
                  <a:pt x="296660" y="4051"/>
                </a:lnTo>
                <a:lnTo>
                  <a:pt x="339202" y="15732"/>
                </a:lnTo>
                <a:lnTo>
                  <a:pt x="378376" y="34331"/>
                </a:lnTo>
                <a:lnTo>
                  <a:pt x="413472" y="59140"/>
                </a:lnTo>
                <a:lnTo>
                  <a:pt x="443779" y="89447"/>
                </a:lnTo>
                <a:lnTo>
                  <a:pt x="468587" y="124543"/>
                </a:lnTo>
                <a:lnTo>
                  <a:pt x="487187" y="163717"/>
                </a:lnTo>
                <a:lnTo>
                  <a:pt x="498868" y="206259"/>
                </a:lnTo>
                <a:lnTo>
                  <a:pt x="502919" y="251459"/>
                </a:lnTo>
                <a:lnTo>
                  <a:pt x="498868" y="296659"/>
                </a:lnTo>
                <a:lnTo>
                  <a:pt x="487187" y="339202"/>
                </a:lnTo>
                <a:lnTo>
                  <a:pt x="468587" y="378376"/>
                </a:lnTo>
                <a:lnTo>
                  <a:pt x="443779" y="413471"/>
                </a:lnTo>
                <a:lnTo>
                  <a:pt x="413472" y="443779"/>
                </a:lnTo>
                <a:lnTo>
                  <a:pt x="378376" y="468587"/>
                </a:lnTo>
                <a:lnTo>
                  <a:pt x="339202" y="487187"/>
                </a:lnTo>
                <a:lnTo>
                  <a:pt x="296660" y="498868"/>
                </a:lnTo>
                <a:lnTo>
                  <a:pt x="251459" y="502919"/>
                </a:lnTo>
                <a:lnTo>
                  <a:pt x="206259" y="498868"/>
                </a:lnTo>
                <a:lnTo>
                  <a:pt x="163717" y="487187"/>
                </a:lnTo>
                <a:lnTo>
                  <a:pt x="124542" y="468587"/>
                </a:lnTo>
                <a:lnTo>
                  <a:pt x="89447" y="443779"/>
                </a:lnTo>
                <a:lnTo>
                  <a:pt x="59139" y="413471"/>
                </a:lnTo>
                <a:lnTo>
                  <a:pt x="34331" y="378376"/>
                </a:lnTo>
                <a:lnTo>
                  <a:pt x="15731" y="339202"/>
                </a:lnTo>
                <a:lnTo>
                  <a:pt x="4051" y="296659"/>
                </a:lnTo>
                <a:lnTo>
                  <a:pt x="0" y="251459"/>
                </a:lnTo>
                <a:close/>
              </a:path>
            </a:pathLst>
          </a:custGeom>
          <a:ln w="1904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56798" y="5812960"/>
            <a:ext cx="527050" cy="492759"/>
          </a:xfrm>
          <a:custGeom>
            <a:avLst/>
            <a:gdLst/>
            <a:ahLst/>
            <a:cxnLst/>
            <a:rect l="l" t="t" r="r" b="b"/>
            <a:pathLst>
              <a:path w="527050" h="492760">
                <a:moveTo>
                  <a:pt x="30430" y="406400"/>
                </a:moveTo>
                <a:lnTo>
                  <a:pt x="15049" y="406400"/>
                </a:lnTo>
                <a:lnTo>
                  <a:pt x="66540" y="466090"/>
                </a:lnTo>
                <a:lnTo>
                  <a:pt x="43536" y="486410"/>
                </a:lnTo>
                <a:lnTo>
                  <a:pt x="49737" y="492760"/>
                </a:lnTo>
                <a:lnTo>
                  <a:pt x="90021" y="458470"/>
                </a:lnTo>
                <a:lnTo>
                  <a:pt x="75742" y="458470"/>
                </a:lnTo>
                <a:lnTo>
                  <a:pt x="30430" y="406400"/>
                </a:lnTo>
                <a:close/>
              </a:path>
              <a:path w="527050" h="492760">
                <a:moveTo>
                  <a:pt x="97250" y="439420"/>
                </a:moveTo>
                <a:lnTo>
                  <a:pt x="75742" y="458470"/>
                </a:lnTo>
                <a:lnTo>
                  <a:pt x="90021" y="458470"/>
                </a:lnTo>
                <a:lnTo>
                  <a:pt x="103449" y="447040"/>
                </a:lnTo>
                <a:lnTo>
                  <a:pt x="97250" y="439420"/>
                </a:lnTo>
                <a:close/>
              </a:path>
              <a:path w="527050" h="492760">
                <a:moveTo>
                  <a:pt x="13853" y="387350"/>
                </a:moveTo>
                <a:lnTo>
                  <a:pt x="6951" y="393700"/>
                </a:lnTo>
                <a:lnTo>
                  <a:pt x="6970" y="402590"/>
                </a:lnTo>
                <a:lnTo>
                  <a:pt x="5818" y="411480"/>
                </a:lnTo>
                <a:lnTo>
                  <a:pt x="3494" y="421640"/>
                </a:lnTo>
                <a:lnTo>
                  <a:pt x="0" y="431800"/>
                </a:lnTo>
                <a:lnTo>
                  <a:pt x="8398" y="441960"/>
                </a:lnTo>
                <a:lnTo>
                  <a:pt x="10967" y="434340"/>
                </a:lnTo>
                <a:lnTo>
                  <a:pt x="12932" y="425450"/>
                </a:lnTo>
                <a:lnTo>
                  <a:pt x="14292" y="416560"/>
                </a:lnTo>
                <a:lnTo>
                  <a:pt x="15049" y="406400"/>
                </a:lnTo>
                <a:lnTo>
                  <a:pt x="30430" y="406400"/>
                </a:lnTo>
                <a:lnTo>
                  <a:pt x="13853" y="387350"/>
                </a:lnTo>
                <a:close/>
              </a:path>
              <a:path w="527050" h="492760">
                <a:moveTo>
                  <a:pt x="100402" y="414020"/>
                </a:moveTo>
                <a:lnTo>
                  <a:pt x="94018" y="424180"/>
                </a:lnTo>
                <a:lnTo>
                  <a:pt x="100895" y="429260"/>
                </a:lnTo>
                <a:lnTo>
                  <a:pt x="108371" y="430530"/>
                </a:lnTo>
                <a:lnTo>
                  <a:pt x="124528" y="427990"/>
                </a:lnTo>
                <a:lnTo>
                  <a:pt x="132160" y="424180"/>
                </a:lnTo>
                <a:lnTo>
                  <a:pt x="139343" y="417830"/>
                </a:lnTo>
                <a:lnTo>
                  <a:pt x="108451" y="417830"/>
                </a:lnTo>
                <a:lnTo>
                  <a:pt x="100402" y="414020"/>
                </a:lnTo>
                <a:close/>
              </a:path>
              <a:path w="527050" h="492760">
                <a:moveTo>
                  <a:pt x="150219" y="372110"/>
                </a:moveTo>
                <a:lnTo>
                  <a:pt x="129890" y="372110"/>
                </a:lnTo>
                <a:lnTo>
                  <a:pt x="134816" y="374650"/>
                </a:lnTo>
                <a:lnTo>
                  <a:pt x="142240" y="383540"/>
                </a:lnTo>
                <a:lnTo>
                  <a:pt x="143802" y="387350"/>
                </a:lnTo>
                <a:lnTo>
                  <a:pt x="142920" y="398780"/>
                </a:lnTo>
                <a:lnTo>
                  <a:pt x="139264" y="405130"/>
                </a:lnTo>
                <a:lnTo>
                  <a:pt x="132392" y="410210"/>
                </a:lnTo>
                <a:lnTo>
                  <a:pt x="124446" y="416560"/>
                </a:lnTo>
                <a:lnTo>
                  <a:pt x="116466" y="417830"/>
                </a:lnTo>
                <a:lnTo>
                  <a:pt x="139343" y="417830"/>
                </a:lnTo>
                <a:lnTo>
                  <a:pt x="156415" y="384810"/>
                </a:lnTo>
                <a:lnTo>
                  <a:pt x="154321" y="377190"/>
                </a:lnTo>
                <a:lnTo>
                  <a:pt x="150219" y="372110"/>
                </a:lnTo>
                <a:close/>
              </a:path>
              <a:path w="527050" h="492760">
                <a:moveTo>
                  <a:pt x="154810" y="267970"/>
                </a:moveTo>
                <a:lnTo>
                  <a:pt x="147333" y="274320"/>
                </a:lnTo>
                <a:lnTo>
                  <a:pt x="184299" y="410210"/>
                </a:lnTo>
                <a:lnTo>
                  <a:pt x="191776" y="403860"/>
                </a:lnTo>
                <a:lnTo>
                  <a:pt x="154810" y="267970"/>
                </a:lnTo>
                <a:close/>
              </a:path>
              <a:path w="527050" h="492760">
                <a:moveTo>
                  <a:pt x="116487" y="339090"/>
                </a:moveTo>
                <a:lnTo>
                  <a:pt x="96607" y="339090"/>
                </a:lnTo>
                <a:lnTo>
                  <a:pt x="100996" y="341630"/>
                </a:lnTo>
                <a:lnTo>
                  <a:pt x="107863" y="349250"/>
                </a:lnTo>
                <a:lnTo>
                  <a:pt x="109270" y="353060"/>
                </a:lnTo>
                <a:lnTo>
                  <a:pt x="108355" y="363220"/>
                </a:lnTo>
                <a:lnTo>
                  <a:pt x="104932" y="368300"/>
                </a:lnTo>
                <a:lnTo>
                  <a:pt x="89797" y="382270"/>
                </a:lnTo>
                <a:lnTo>
                  <a:pt x="96396" y="389890"/>
                </a:lnTo>
                <a:lnTo>
                  <a:pt x="105145" y="382270"/>
                </a:lnTo>
                <a:lnTo>
                  <a:pt x="111650" y="375920"/>
                </a:lnTo>
                <a:lnTo>
                  <a:pt x="117901" y="373380"/>
                </a:lnTo>
                <a:lnTo>
                  <a:pt x="129890" y="372110"/>
                </a:lnTo>
                <a:lnTo>
                  <a:pt x="150219" y="372110"/>
                </a:lnTo>
                <a:lnTo>
                  <a:pt x="146117" y="367030"/>
                </a:lnTo>
                <a:lnTo>
                  <a:pt x="114170" y="367030"/>
                </a:lnTo>
                <a:lnTo>
                  <a:pt x="117795" y="361950"/>
                </a:lnTo>
                <a:lnTo>
                  <a:pt x="119583" y="356870"/>
                </a:lnTo>
                <a:lnTo>
                  <a:pt x="119486" y="345440"/>
                </a:lnTo>
                <a:lnTo>
                  <a:pt x="117571" y="340360"/>
                </a:lnTo>
                <a:lnTo>
                  <a:pt x="116487" y="339090"/>
                </a:lnTo>
                <a:close/>
              </a:path>
              <a:path w="527050" h="492760">
                <a:moveTo>
                  <a:pt x="102421" y="327660"/>
                </a:moveTo>
                <a:lnTo>
                  <a:pt x="86271" y="327660"/>
                </a:lnTo>
                <a:lnTo>
                  <a:pt x="78489" y="331470"/>
                </a:lnTo>
                <a:lnTo>
                  <a:pt x="71003" y="337820"/>
                </a:lnTo>
                <a:lnTo>
                  <a:pt x="62753" y="346710"/>
                </a:lnTo>
                <a:lnTo>
                  <a:pt x="57995" y="356870"/>
                </a:lnTo>
                <a:lnTo>
                  <a:pt x="56726" y="367030"/>
                </a:lnTo>
                <a:lnTo>
                  <a:pt x="58949" y="378460"/>
                </a:lnTo>
                <a:lnTo>
                  <a:pt x="69724" y="373380"/>
                </a:lnTo>
                <a:lnTo>
                  <a:pt x="67926" y="365760"/>
                </a:lnTo>
                <a:lnTo>
                  <a:pt x="68488" y="358140"/>
                </a:lnTo>
                <a:lnTo>
                  <a:pt x="71410" y="351790"/>
                </a:lnTo>
                <a:lnTo>
                  <a:pt x="76691" y="345440"/>
                </a:lnTo>
                <a:lnTo>
                  <a:pt x="81334" y="341630"/>
                </a:lnTo>
                <a:lnTo>
                  <a:pt x="86246" y="339090"/>
                </a:lnTo>
                <a:lnTo>
                  <a:pt x="116487" y="339090"/>
                </a:lnTo>
                <a:lnTo>
                  <a:pt x="108902" y="330200"/>
                </a:lnTo>
                <a:lnTo>
                  <a:pt x="102421" y="327660"/>
                </a:lnTo>
                <a:close/>
              </a:path>
              <a:path w="527050" h="492760">
                <a:moveTo>
                  <a:pt x="125627" y="360680"/>
                </a:moveTo>
                <a:lnTo>
                  <a:pt x="119660" y="363220"/>
                </a:lnTo>
                <a:lnTo>
                  <a:pt x="114170" y="367030"/>
                </a:lnTo>
                <a:lnTo>
                  <a:pt x="146117" y="367030"/>
                </a:lnTo>
                <a:lnTo>
                  <a:pt x="144066" y="364490"/>
                </a:lnTo>
                <a:lnTo>
                  <a:pt x="138511" y="361950"/>
                </a:lnTo>
                <a:lnTo>
                  <a:pt x="125627" y="360680"/>
                </a:lnTo>
                <a:close/>
              </a:path>
              <a:path w="527050" h="492760">
                <a:moveTo>
                  <a:pt x="214183" y="224790"/>
                </a:moveTo>
                <a:lnTo>
                  <a:pt x="205898" y="224790"/>
                </a:lnTo>
                <a:lnTo>
                  <a:pt x="198056" y="228600"/>
                </a:lnTo>
                <a:lnTo>
                  <a:pt x="190658" y="233680"/>
                </a:lnTo>
                <a:lnTo>
                  <a:pt x="184807" y="240030"/>
                </a:lnTo>
                <a:lnTo>
                  <a:pt x="180987" y="246380"/>
                </a:lnTo>
                <a:lnTo>
                  <a:pt x="179199" y="255270"/>
                </a:lnTo>
                <a:lnTo>
                  <a:pt x="179443" y="262890"/>
                </a:lnTo>
                <a:lnTo>
                  <a:pt x="196545" y="298450"/>
                </a:lnTo>
                <a:lnTo>
                  <a:pt x="229285" y="320040"/>
                </a:lnTo>
                <a:lnTo>
                  <a:pt x="237948" y="321310"/>
                </a:lnTo>
                <a:lnTo>
                  <a:pt x="246026" y="320040"/>
                </a:lnTo>
                <a:lnTo>
                  <a:pt x="253519" y="317500"/>
                </a:lnTo>
                <a:lnTo>
                  <a:pt x="260427" y="313690"/>
                </a:lnTo>
                <a:lnTo>
                  <a:pt x="261590" y="312420"/>
                </a:lnTo>
                <a:lnTo>
                  <a:pt x="240096" y="312420"/>
                </a:lnTo>
                <a:lnTo>
                  <a:pt x="231648" y="308610"/>
                </a:lnTo>
                <a:lnTo>
                  <a:pt x="200333" y="281940"/>
                </a:lnTo>
                <a:lnTo>
                  <a:pt x="188518" y="254000"/>
                </a:lnTo>
                <a:lnTo>
                  <a:pt x="190722" y="246380"/>
                </a:lnTo>
                <a:lnTo>
                  <a:pt x="203733" y="234950"/>
                </a:lnTo>
                <a:lnTo>
                  <a:pt x="211429" y="233680"/>
                </a:lnTo>
                <a:lnTo>
                  <a:pt x="237802" y="233680"/>
                </a:lnTo>
                <a:lnTo>
                  <a:pt x="231624" y="229870"/>
                </a:lnTo>
                <a:lnTo>
                  <a:pt x="222911" y="226060"/>
                </a:lnTo>
                <a:lnTo>
                  <a:pt x="214183" y="224790"/>
                </a:lnTo>
                <a:close/>
              </a:path>
              <a:path w="527050" h="492760">
                <a:moveTo>
                  <a:pt x="237802" y="233680"/>
                </a:moveTo>
                <a:lnTo>
                  <a:pt x="211429" y="233680"/>
                </a:lnTo>
                <a:lnTo>
                  <a:pt x="220205" y="237490"/>
                </a:lnTo>
                <a:lnTo>
                  <a:pt x="226754" y="241300"/>
                </a:lnTo>
                <a:lnTo>
                  <a:pt x="255439" y="271780"/>
                </a:lnTo>
                <a:lnTo>
                  <a:pt x="262562" y="293370"/>
                </a:lnTo>
                <a:lnTo>
                  <a:pt x="260323" y="299720"/>
                </a:lnTo>
                <a:lnTo>
                  <a:pt x="253853" y="306070"/>
                </a:lnTo>
                <a:lnTo>
                  <a:pt x="247497" y="311150"/>
                </a:lnTo>
                <a:lnTo>
                  <a:pt x="240096" y="312420"/>
                </a:lnTo>
                <a:lnTo>
                  <a:pt x="261590" y="312420"/>
                </a:lnTo>
                <a:lnTo>
                  <a:pt x="266243" y="307340"/>
                </a:lnTo>
                <a:lnTo>
                  <a:pt x="270012" y="299720"/>
                </a:lnTo>
                <a:lnTo>
                  <a:pt x="271733" y="292100"/>
                </a:lnTo>
                <a:lnTo>
                  <a:pt x="271406" y="283210"/>
                </a:lnTo>
                <a:lnTo>
                  <a:pt x="247622" y="241300"/>
                </a:lnTo>
                <a:lnTo>
                  <a:pt x="239861" y="234950"/>
                </a:lnTo>
                <a:lnTo>
                  <a:pt x="237802" y="233680"/>
                </a:lnTo>
                <a:close/>
              </a:path>
              <a:path w="527050" h="492760">
                <a:moveTo>
                  <a:pt x="291529" y="222250"/>
                </a:moveTo>
                <a:lnTo>
                  <a:pt x="280464" y="222250"/>
                </a:lnTo>
                <a:lnTo>
                  <a:pt x="275849" y="233680"/>
                </a:lnTo>
                <a:lnTo>
                  <a:pt x="274172" y="243840"/>
                </a:lnTo>
                <a:lnTo>
                  <a:pt x="275431" y="251460"/>
                </a:lnTo>
                <a:lnTo>
                  <a:pt x="279627" y="259080"/>
                </a:lnTo>
                <a:lnTo>
                  <a:pt x="284694" y="264160"/>
                </a:lnTo>
                <a:lnTo>
                  <a:pt x="291687" y="266700"/>
                </a:lnTo>
                <a:lnTo>
                  <a:pt x="300605" y="266700"/>
                </a:lnTo>
                <a:lnTo>
                  <a:pt x="314216" y="264160"/>
                </a:lnTo>
                <a:lnTo>
                  <a:pt x="321198" y="259080"/>
                </a:lnTo>
                <a:lnTo>
                  <a:pt x="324750" y="256540"/>
                </a:lnTo>
                <a:lnTo>
                  <a:pt x="297557" y="256540"/>
                </a:lnTo>
                <a:lnTo>
                  <a:pt x="292907" y="255270"/>
                </a:lnTo>
                <a:lnTo>
                  <a:pt x="289375" y="251460"/>
                </a:lnTo>
                <a:lnTo>
                  <a:pt x="285892" y="243840"/>
                </a:lnTo>
                <a:lnTo>
                  <a:pt x="285597" y="236220"/>
                </a:lnTo>
                <a:lnTo>
                  <a:pt x="288489" y="227330"/>
                </a:lnTo>
                <a:lnTo>
                  <a:pt x="291529" y="222250"/>
                </a:lnTo>
                <a:close/>
              </a:path>
              <a:path w="527050" h="492760">
                <a:moveTo>
                  <a:pt x="341782" y="210820"/>
                </a:moveTo>
                <a:lnTo>
                  <a:pt x="316241" y="210820"/>
                </a:lnTo>
                <a:lnTo>
                  <a:pt x="324100" y="212090"/>
                </a:lnTo>
                <a:lnTo>
                  <a:pt x="329977" y="215900"/>
                </a:lnTo>
                <a:lnTo>
                  <a:pt x="333381" y="219710"/>
                </a:lnTo>
                <a:lnTo>
                  <a:pt x="334397" y="224790"/>
                </a:lnTo>
                <a:lnTo>
                  <a:pt x="331692" y="236220"/>
                </a:lnTo>
                <a:lnTo>
                  <a:pt x="328098" y="241300"/>
                </a:lnTo>
                <a:lnTo>
                  <a:pt x="315410" y="252730"/>
                </a:lnTo>
                <a:lnTo>
                  <a:pt x="309092" y="255270"/>
                </a:lnTo>
                <a:lnTo>
                  <a:pt x="297557" y="256540"/>
                </a:lnTo>
                <a:lnTo>
                  <a:pt x="324750" y="256540"/>
                </a:lnTo>
                <a:lnTo>
                  <a:pt x="345751" y="220980"/>
                </a:lnTo>
                <a:lnTo>
                  <a:pt x="343871" y="213360"/>
                </a:lnTo>
                <a:lnTo>
                  <a:pt x="341782" y="210820"/>
                </a:lnTo>
                <a:close/>
              </a:path>
              <a:path w="527050" h="492760">
                <a:moveTo>
                  <a:pt x="341941" y="104140"/>
                </a:moveTo>
                <a:lnTo>
                  <a:pt x="334460" y="111760"/>
                </a:lnTo>
                <a:lnTo>
                  <a:pt x="371430" y="247650"/>
                </a:lnTo>
                <a:lnTo>
                  <a:pt x="378898" y="241300"/>
                </a:lnTo>
                <a:lnTo>
                  <a:pt x="341941" y="104140"/>
                </a:lnTo>
                <a:close/>
              </a:path>
              <a:path w="527050" h="492760">
                <a:moveTo>
                  <a:pt x="290206" y="162560"/>
                </a:moveTo>
                <a:lnTo>
                  <a:pt x="282416" y="162560"/>
                </a:lnTo>
                <a:lnTo>
                  <a:pt x="276566" y="163830"/>
                </a:lnTo>
                <a:lnTo>
                  <a:pt x="246385" y="190500"/>
                </a:lnTo>
                <a:lnTo>
                  <a:pt x="243048" y="204470"/>
                </a:lnTo>
                <a:lnTo>
                  <a:pt x="244806" y="210820"/>
                </a:lnTo>
                <a:lnTo>
                  <a:pt x="249883" y="217170"/>
                </a:lnTo>
                <a:lnTo>
                  <a:pt x="255731" y="222250"/>
                </a:lnTo>
                <a:lnTo>
                  <a:pt x="262777" y="224790"/>
                </a:lnTo>
                <a:lnTo>
                  <a:pt x="271021" y="224790"/>
                </a:lnTo>
                <a:lnTo>
                  <a:pt x="280464" y="222250"/>
                </a:lnTo>
                <a:lnTo>
                  <a:pt x="291529" y="222250"/>
                </a:lnTo>
                <a:lnTo>
                  <a:pt x="294568" y="217170"/>
                </a:lnTo>
                <a:lnTo>
                  <a:pt x="306398" y="213360"/>
                </a:lnTo>
                <a:lnTo>
                  <a:pt x="266383" y="213360"/>
                </a:lnTo>
                <a:lnTo>
                  <a:pt x="261918" y="210820"/>
                </a:lnTo>
                <a:lnTo>
                  <a:pt x="255624" y="204470"/>
                </a:lnTo>
                <a:lnTo>
                  <a:pt x="254679" y="199390"/>
                </a:lnTo>
                <a:lnTo>
                  <a:pt x="257230" y="190500"/>
                </a:lnTo>
                <a:lnTo>
                  <a:pt x="260344" y="185420"/>
                </a:lnTo>
                <a:lnTo>
                  <a:pt x="270475" y="176530"/>
                </a:lnTo>
                <a:lnTo>
                  <a:pt x="275537" y="173990"/>
                </a:lnTo>
                <a:lnTo>
                  <a:pt x="285433" y="172720"/>
                </a:lnTo>
                <a:lnTo>
                  <a:pt x="302521" y="172720"/>
                </a:lnTo>
                <a:lnTo>
                  <a:pt x="301722" y="171450"/>
                </a:lnTo>
                <a:lnTo>
                  <a:pt x="296641" y="165100"/>
                </a:lnTo>
                <a:lnTo>
                  <a:pt x="290206" y="162560"/>
                </a:lnTo>
                <a:close/>
              </a:path>
              <a:path w="527050" h="492760">
                <a:moveTo>
                  <a:pt x="302521" y="172720"/>
                </a:moveTo>
                <a:lnTo>
                  <a:pt x="285433" y="172720"/>
                </a:lnTo>
                <a:lnTo>
                  <a:pt x="289620" y="173990"/>
                </a:lnTo>
                <a:lnTo>
                  <a:pt x="295981" y="181610"/>
                </a:lnTo>
                <a:lnTo>
                  <a:pt x="266383" y="213360"/>
                </a:lnTo>
                <a:lnTo>
                  <a:pt x="306398" y="213360"/>
                </a:lnTo>
                <a:lnTo>
                  <a:pt x="316241" y="210820"/>
                </a:lnTo>
                <a:lnTo>
                  <a:pt x="341782" y="210820"/>
                </a:lnTo>
                <a:lnTo>
                  <a:pt x="335514" y="203200"/>
                </a:lnTo>
                <a:lnTo>
                  <a:pt x="333502" y="201930"/>
                </a:lnTo>
                <a:lnTo>
                  <a:pt x="302002" y="201930"/>
                </a:lnTo>
                <a:lnTo>
                  <a:pt x="305855" y="193040"/>
                </a:lnTo>
                <a:lnTo>
                  <a:pt x="307093" y="185420"/>
                </a:lnTo>
                <a:lnTo>
                  <a:pt x="305715" y="177800"/>
                </a:lnTo>
                <a:lnTo>
                  <a:pt x="302521" y="172720"/>
                </a:lnTo>
                <a:close/>
              </a:path>
              <a:path w="527050" h="492760">
                <a:moveTo>
                  <a:pt x="321392" y="198120"/>
                </a:moveTo>
                <a:lnTo>
                  <a:pt x="313251" y="198120"/>
                </a:lnTo>
                <a:lnTo>
                  <a:pt x="302002" y="201930"/>
                </a:lnTo>
                <a:lnTo>
                  <a:pt x="333502" y="201930"/>
                </a:lnTo>
                <a:lnTo>
                  <a:pt x="331489" y="200660"/>
                </a:lnTo>
                <a:lnTo>
                  <a:pt x="321392" y="198120"/>
                </a:lnTo>
                <a:close/>
              </a:path>
              <a:path w="527050" h="492760">
                <a:moveTo>
                  <a:pt x="404784" y="82550"/>
                </a:moveTo>
                <a:lnTo>
                  <a:pt x="388296" y="82550"/>
                </a:lnTo>
                <a:lnTo>
                  <a:pt x="439781" y="142240"/>
                </a:lnTo>
                <a:lnTo>
                  <a:pt x="416782" y="161290"/>
                </a:lnTo>
                <a:lnTo>
                  <a:pt x="422979" y="168910"/>
                </a:lnTo>
                <a:lnTo>
                  <a:pt x="463633" y="133350"/>
                </a:lnTo>
                <a:lnTo>
                  <a:pt x="448989" y="133350"/>
                </a:lnTo>
                <a:lnTo>
                  <a:pt x="404784" y="82550"/>
                </a:lnTo>
                <a:close/>
              </a:path>
              <a:path w="527050" h="492760">
                <a:moveTo>
                  <a:pt x="470490" y="115570"/>
                </a:moveTo>
                <a:lnTo>
                  <a:pt x="448989" y="133350"/>
                </a:lnTo>
                <a:lnTo>
                  <a:pt x="463633" y="133350"/>
                </a:lnTo>
                <a:lnTo>
                  <a:pt x="476700" y="121920"/>
                </a:lnTo>
                <a:lnTo>
                  <a:pt x="470490" y="115570"/>
                </a:lnTo>
                <a:close/>
              </a:path>
              <a:path w="527050" h="492760">
                <a:moveTo>
                  <a:pt x="387102" y="62230"/>
                </a:moveTo>
                <a:lnTo>
                  <a:pt x="380193" y="68580"/>
                </a:lnTo>
                <a:lnTo>
                  <a:pt x="380215" y="77470"/>
                </a:lnTo>
                <a:lnTo>
                  <a:pt x="379063" y="87630"/>
                </a:lnTo>
                <a:lnTo>
                  <a:pt x="376739" y="97790"/>
                </a:lnTo>
                <a:lnTo>
                  <a:pt x="373246" y="107950"/>
                </a:lnTo>
                <a:lnTo>
                  <a:pt x="381641" y="116840"/>
                </a:lnTo>
                <a:lnTo>
                  <a:pt x="384213" y="109220"/>
                </a:lnTo>
                <a:lnTo>
                  <a:pt x="386178" y="101600"/>
                </a:lnTo>
                <a:lnTo>
                  <a:pt x="387538" y="91440"/>
                </a:lnTo>
                <a:lnTo>
                  <a:pt x="388296" y="82550"/>
                </a:lnTo>
                <a:lnTo>
                  <a:pt x="404784" y="82550"/>
                </a:lnTo>
                <a:lnTo>
                  <a:pt x="387102" y="62230"/>
                </a:lnTo>
                <a:close/>
              </a:path>
              <a:path w="527050" h="492760">
                <a:moveTo>
                  <a:pt x="458666" y="0"/>
                </a:moveTo>
                <a:lnTo>
                  <a:pt x="446576" y="11430"/>
                </a:lnTo>
                <a:lnTo>
                  <a:pt x="458222" y="95250"/>
                </a:lnTo>
                <a:lnTo>
                  <a:pt x="463810" y="101600"/>
                </a:lnTo>
                <a:lnTo>
                  <a:pt x="482733" y="85090"/>
                </a:lnTo>
                <a:lnTo>
                  <a:pt x="467213" y="85090"/>
                </a:lnTo>
                <a:lnTo>
                  <a:pt x="458374" y="26670"/>
                </a:lnTo>
                <a:lnTo>
                  <a:pt x="457231" y="20320"/>
                </a:lnTo>
                <a:lnTo>
                  <a:pt x="456266" y="16510"/>
                </a:lnTo>
                <a:lnTo>
                  <a:pt x="472778" y="16510"/>
                </a:lnTo>
                <a:lnTo>
                  <a:pt x="458666" y="0"/>
                </a:lnTo>
                <a:close/>
              </a:path>
              <a:path w="527050" h="492760">
                <a:moveTo>
                  <a:pt x="517665" y="68580"/>
                </a:moveTo>
                <a:lnTo>
                  <a:pt x="501656" y="68580"/>
                </a:lnTo>
                <a:lnTo>
                  <a:pt x="517556" y="86360"/>
                </a:lnTo>
                <a:lnTo>
                  <a:pt x="526751" y="78740"/>
                </a:lnTo>
                <a:lnTo>
                  <a:pt x="517665" y="68580"/>
                </a:lnTo>
                <a:close/>
              </a:path>
              <a:path w="527050" h="492760">
                <a:moveTo>
                  <a:pt x="472778" y="16510"/>
                </a:moveTo>
                <a:lnTo>
                  <a:pt x="456266" y="16510"/>
                </a:lnTo>
                <a:lnTo>
                  <a:pt x="458831" y="19050"/>
                </a:lnTo>
                <a:lnTo>
                  <a:pt x="461244" y="21590"/>
                </a:lnTo>
                <a:lnTo>
                  <a:pt x="495052" y="60960"/>
                </a:lnTo>
                <a:lnTo>
                  <a:pt x="467213" y="85090"/>
                </a:lnTo>
                <a:lnTo>
                  <a:pt x="482733" y="85090"/>
                </a:lnTo>
                <a:lnTo>
                  <a:pt x="501656" y="68580"/>
                </a:lnTo>
                <a:lnTo>
                  <a:pt x="517665" y="68580"/>
                </a:lnTo>
                <a:lnTo>
                  <a:pt x="510851" y="60960"/>
                </a:lnTo>
                <a:lnTo>
                  <a:pt x="519131" y="53340"/>
                </a:lnTo>
                <a:lnTo>
                  <a:pt x="504259" y="53340"/>
                </a:lnTo>
                <a:lnTo>
                  <a:pt x="472778" y="16510"/>
                </a:lnTo>
                <a:close/>
              </a:path>
              <a:path w="527050" h="492760">
                <a:moveTo>
                  <a:pt x="516680" y="41910"/>
                </a:moveTo>
                <a:lnTo>
                  <a:pt x="504259" y="53340"/>
                </a:lnTo>
                <a:lnTo>
                  <a:pt x="519131" y="53340"/>
                </a:lnTo>
                <a:lnTo>
                  <a:pt x="523271" y="49530"/>
                </a:lnTo>
                <a:lnTo>
                  <a:pt x="516680" y="4191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4534827" y="6180314"/>
            <a:ext cx="3051810" cy="5441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120"/>
              </a:lnSpc>
            </a:pPr>
            <a:r>
              <a:rPr sz="3600" u="heavy" spc="-80" dirty="0">
                <a:solidFill>
                  <a:srgbClr val="CA4B05"/>
                </a:solidFill>
                <a:uFill>
                  <a:solidFill>
                    <a:srgbClr val="D66000"/>
                  </a:solidFill>
                </a:uFill>
                <a:latin typeface="Arial"/>
                <a:cs typeface="Arial"/>
              </a:rPr>
              <a:t>Brain-child</a:t>
            </a:r>
            <a:r>
              <a:rPr sz="3600" u="heavy" spc="-165" dirty="0">
                <a:solidFill>
                  <a:srgbClr val="CA4B05"/>
                </a:solidFill>
                <a:uFill>
                  <a:solidFill>
                    <a:srgbClr val="D66000"/>
                  </a:solidFill>
                </a:uFill>
                <a:latin typeface="Arial"/>
                <a:cs typeface="Arial"/>
              </a:rPr>
              <a:t> </a:t>
            </a:r>
            <a:r>
              <a:rPr sz="3600" u="heavy" spc="-35" dirty="0">
                <a:solidFill>
                  <a:srgbClr val="CA4B05"/>
                </a:solidFill>
                <a:uFill>
                  <a:solidFill>
                    <a:srgbClr val="D66000"/>
                  </a:solidFill>
                </a:uFill>
                <a:latin typeface="Arial"/>
                <a:cs typeface="Arial"/>
              </a:rPr>
              <a:t>!!!!!!!</a:t>
            </a:r>
            <a:endParaRPr sz="36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521176" y="6301348"/>
            <a:ext cx="265430" cy="2635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39"/>
              </a:lnSpc>
            </a:pPr>
            <a:r>
              <a:rPr sz="1650" spc="20" dirty="0">
                <a:solidFill>
                  <a:srgbClr val="FFFFFF"/>
                </a:solidFill>
                <a:latin typeface="Arial"/>
                <a:cs typeface="Arial"/>
              </a:rPr>
              <a:t>15</a:t>
            </a:r>
            <a:endParaRPr sz="1650">
              <a:latin typeface="Arial"/>
              <a:cs typeface="Arial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45085" marR="5080" indent="-33020">
              <a:lnSpc>
                <a:spcPct val="100000"/>
              </a:lnSpc>
              <a:spcBef>
                <a:spcPts val="15"/>
              </a:spcBef>
            </a:pPr>
            <a:r>
              <a:rPr spc="-90" dirty="0"/>
              <a:t>PREM </a:t>
            </a:r>
            <a:r>
              <a:rPr spc="-110" dirty="0"/>
              <a:t>SARAN </a:t>
            </a:r>
            <a:r>
              <a:rPr spc="-80" dirty="0"/>
              <a:t>TIRUMALAI,  </a:t>
            </a:r>
            <a:r>
              <a:rPr spc="-114" dirty="0"/>
              <a:t>DEPTT </a:t>
            </a:r>
            <a:r>
              <a:rPr spc="-125" dirty="0"/>
              <a:t>OF </a:t>
            </a:r>
            <a:r>
              <a:rPr spc="-135" dirty="0"/>
              <a:t>ZOOLOGY,</a:t>
            </a:r>
            <a:r>
              <a:rPr spc="-200" dirty="0"/>
              <a:t> </a:t>
            </a:r>
            <a:r>
              <a:rPr spc="-80" dirty="0"/>
              <a:t>DEI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958299" y="749503"/>
            <a:ext cx="3144151" cy="401897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95578" y="280847"/>
            <a:ext cx="669163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50" dirty="0">
                <a:latin typeface="Arial"/>
                <a:cs typeface="Arial"/>
              </a:rPr>
              <a:t>…..and </a:t>
            </a:r>
            <a:r>
              <a:rPr sz="2400" spc="-110" dirty="0">
                <a:latin typeface="Arial"/>
                <a:cs typeface="Arial"/>
              </a:rPr>
              <a:t>anybody </a:t>
            </a:r>
            <a:r>
              <a:rPr sz="2400" spc="-95" dirty="0">
                <a:latin typeface="Arial"/>
                <a:cs typeface="Arial"/>
              </a:rPr>
              <a:t>who </a:t>
            </a:r>
            <a:r>
              <a:rPr sz="2400" spc="-110" dirty="0">
                <a:latin typeface="Arial"/>
                <a:cs typeface="Arial"/>
              </a:rPr>
              <a:t>goes </a:t>
            </a:r>
            <a:r>
              <a:rPr sz="2400" spc="-145" dirty="0">
                <a:latin typeface="Arial"/>
                <a:cs typeface="Arial"/>
              </a:rPr>
              <a:t>by </a:t>
            </a:r>
            <a:r>
              <a:rPr sz="2400" spc="-10" dirty="0">
                <a:latin typeface="Arial"/>
                <a:cs typeface="Arial"/>
              </a:rPr>
              <a:t>all </a:t>
            </a:r>
            <a:r>
              <a:rPr sz="2400" spc="-25" dirty="0">
                <a:latin typeface="Arial"/>
                <a:cs typeface="Arial"/>
              </a:rPr>
              <a:t>of </a:t>
            </a:r>
            <a:r>
              <a:rPr sz="2400" spc="5" dirty="0">
                <a:latin typeface="Arial"/>
                <a:cs typeface="Arial"/>
              </a:rPr>
              <a:t>that </a:t>
            </a:r>
            <a:r>
              <a:rPr sz="2400" spc="-70" dirty="0">
                <a:latin typeface="Arial"/>
                <a:cs typeface="Arial"/>
              </a:rPr>
              <a:t>gets </a:t>
            </a:r>
            <a:r>
              <a:rPr sz="2400" spc="-30" dirty="0">
                <a:latin typeface="Arial"/>
                <a:cs typeface="Arial"/>
              </a:rPr>
              <a:t>to</a:t>
            </a:r>
            <a:r>
              <a:rPr sz="2400" spc="30" dirty="0">
                <a:latin typeface="Arial"/>
                <a:cs typeface="Arial"/>
              </a:rPr>
              <a:t> </a:t>
            </a:r>
            <a:r>
              <a:rPr sz="2400" spc="-180" dirty="0">
                <a:latin typeface="Arial"/>
                <a:cs typeface="Arial"/>
              </a:rPr>
              <a:t>be…..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340017" y="2842704"/>
            <a:ext cx="253746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spc="-180" dirty="0">
                <a:latin typeface="Arial"/>
                <a:cs typeface="Arial"/>
              </a:rPr>
              <a:t>Pssst</a:t>
            </a:r>
            <a:r>
              <a:rPr sz="4800" spc="-220" dirty="0">
                <a:latin typeface="Arial"/>
                <a:cs typeface="Arial"/>
              </a:rPr>
              <a:t> </a:t>
            </a:r>
            <a:r>
              <a:rPr sz="4800" spc="-45" dirty="0">
                <a:latin typeface="Arial"/>
                <a:cs typeface="Arial"/>
              </a:rPr>
              <a:t>!!!!!!</a:t>
            </a:r>
            <a:endParaRPr sz="48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444041" y="3645136"/>
            <a:ext cx="290945" cy="84374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589342" y="3671087"/>
            <a:ext cx="0" cy="626110"/>
          </a:xfrm>
          <a:custGeom>
            <a:avLst/>
            <a:gdLst/>
            <a:ahLst/>
            <a:cxnLst/>
            <a:rect l="l" t="t" r="r" b="b"/>
            <a:pathLst>
              <a:path h="626110">
                <a:moveTo>
                  <a:pt x="0" y="0"/>
                </a:moveTo>
                <a:lnTo>
                  <a:pt x="0" y="625669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530388" y="4206049"/>
            <a:ext cx="117906" cy="11591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4293819" y="4237748"/>
            <a:ext cx="3591560" cy="19964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7620" algn="r">
              <a:lnSpc>
                <a:spcPct val="100000"/>
              </a:lnSpc>
              <a:spcBef>
                <a:spcPts val="100"/>
              </a:spcBef>
            </a:pPr>
            <a:r>
              <a:rPr sz="7200" spc="1420" dirty="0">
                <a:latin typeface="Arial"/>
                <a:cs typeface="Arial"/>
              </a:rPr>
              <a:t>*</a:t>
            </a:r>
            <a:endParaRPr sz="72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2555"/>
              </a:spcBef>
            </a:pPr>
            <a:r>
              <a:rPr sz="3600" spc="710" dirty="0">
                <a:latin typeface="Arial"/>
                <a:cs typeface="Arial"/>
              </a:rPr>
              <a:t>*</a:t>
            </a:r>
            <a:r>
              <a:rPr sz="3600" spc="-185" dirty="0">
                <a:latin typeface="Arial"/>
                <a:cs typeface="Arial"/>
              </a:rPr>
              <a:t> </a:t>
            </a:r>
            <a:r>
              <a:rPr sz="3600" spc="-95" dirty="0">
                <a:latin typeface="Arial"/>
                <a:cs typeface="Arial"/>
              </a:rPr>
              <a:t>Conditions </a:t>
            </a:r>
            <a:r>
              <a:rPr sz="3600" spc="-110" dirty="0">
                <a:latin typeface="Arial"/>
                <a:cs typeface="Arial"/>
              </a:rPr>
              <a:t>apply</a:t>
            </a:r>
            <a:endParaRPr sz="36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8401037" y="6170822"/>
            <a:ext cx="502920" cy="502920"/>
          </a:xfrm>
          <a:custGeom>
            <a:avLst/>
            <a:gdLst/>
            <a:ahLst/>
            <a:cxnLst/>
            <a:rect l="l" t="t" r="r" b="b"/>
            <a:pathLst>
              <a:path w="502920" h="502920">
                <a:moveTo>
                  <a:pt x="0" y="251459"/>
                </a:moveTo>
                <a:lnTo>
                  <a:pt x="4051" y="206259"/>
                </a:lnTo>
                <a:lnTo>
                  <a:pt x="15731" y="163717"/>
                </a:lnTo>
                <a:lnTo>
                  <a:pt x="34331" y="124543"/>
                </a:lnTo>
                <a:lnTo>
                  <a:pt x="59139" y="89447"/>
                </a:lnTo>
                <a:lnTo>
                  <a:pt x="89447" y="59140"/>
                </a:lnTo>
                <a:lnTo>
                  <a:pt x="124542" y="34331"/>
                </a:lnTo>
                <a:lnTo>
                  <a:pt x="163717" y="15732"/>
                </a:lnTo>
                <a:lnTo>
                  <a:pt x="206259" y="4051"/>
                </a:lnTo>
                <a:lnTo>
                  <a:pt x="251459" y="0"/>
                </a:lnTo>
                <a:lnTo>
                  <a:pt x="296660" y="4051"/>
                </a:lnTo>
                <a:lnTo>
                  <a:pt x="339202" y="15732"/>
                </a:lnTo>
                <a:lnTo>
                  <a:pt x="378376" y="34331"/>
                </a:lnTo>
                <a:lnTo>
                  <a:pt x="413472" y="59140"/>
                </a:lnTo>
                <a:lnTo>
                  <a:pt x="443779" y="89447"/>
                </a:lnTo>
                <a:lnTo>
                  <a:pt x="468587" y="124543"/>
                </a:lnTo>
                <a:lnTo>
                  <a:pt x="487187" y="163717"/>
                </a:lnTo>
                <a:lnTo>
                  <a:pt x="498868" y="206259"/>
                </a:lnTo>
                <a:lnTo>
                  <a:pt x="502919" y="251459"/>
                </a:lnTo>
                <a:lnTo>
                  <a:pt x="498868" y="296659"/>
                </a:lnTo>
                <a:lnTo>
                  <a:pt x="487187" y="339202"/>
                </a:lnTo>
                <a:lnTo>
                  <a:pt x="468587" y="378376"/>
                </a:lnTo>
                <a:lnTo>
                  <a:pt x="443779" y="413471"/>
                </a:lnTo>
                <a:lnTo>
                  <a:pt x="413472" y="443779"/>
                </a:lnTo>
                <a:lnTo>
                  <a:pt x="378376" y="468587"/>
                </a:lnTo>
                <a:lnTo>
                  <a:pt x="339202" y="487187"/>
                </a:lnTo>
                <a:lnTo>
                  <a:pt x="296660" y="498868"/>
                </a:lnTo>
                <a:lnTo>
                  <a:pt x="251459" y="502919"/>
                </a:lnTo>
                <a:lnTo>
                  <a:pt x="206259" y="498868"/>
                </a:lnTo>
                <a:lnTo>
                  <a:pt x="163717" y="487187"/>
                </a:lnTo>
                <a:lnTo>
                  <a:pt x="124542" y="468587"/>
                </a:lnTo>
                <a:lnTo>
                  <a:pt x="89447" y="443779"/>
                </a:lnTo>
                <a:lnTo>
                  <a:pt x="59139" y="413471"/>
                </a:lnTo>
                <a:lnTo>
                  <a:pt x="34331" y="378376"/>
                </a:lnTo>
                <a:lnTo>
                  <a:pt x="15731" y="339202"/>
                </a:lnTo>
                <a:lnTo>
                  <a:pt x="4051" y="296659"/>
                </a:lnTo>
                <a:lnTo>
                  <a:pt x="0" y="251459"/>
                </a:lnTo>
                <a:close/>
              </a:path>
            </a:pathLst>
          </a:custGeom>
          <a:ln w="1904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956798" y="5812960"/>
            <a:ext cx="527050" cy="492759"/>
          </a:xfrm>
          <a:custGeom>
            <a:avLst/>
            <a:gdLst/>
            <a:ahLst/>
            <a:cxnLst/>
            <a:rect l="l" t="t" r="r" b="b"/>
            <a:pathLst>
              <a:path w="527050" h="492760">
                <a:moveTo>
                  <a:pt x="30430" y="406400"/>
                </a:moveTo>
                <a:lnTo>
                  <a:pt x="15049" y="406400"/>
                </a:lnTo>
                <a:lnTo>
                  <a:pt x="66540" y="466090"/>
                </a:lnTo>
                <a:lnTo>
                  <a:pt x="43536" y="486410"/>
                </a:lnTo>
                <a:lnTo>
                  <a:pt x="49737" y="492760"/>
                </a:lnTo>
                <a:lnTo>
                  <a:pt x="90021" y="458470"/>
                </a:lnTo>
                <a:lnTo>
                  <a:pt x="75742" y="458470"/>
                </a:lnTo>
                <a:lnTo>
                  <a:pt x="30430" y="406400"/>
                </a:lnTo>
                <a:close/>
              </a:path>
              <a:path w="527050" h="492760">
                <a:moveTo>
                  <a:pt x="97250" y="439420"/>
                </a:moveTo>
                <a:lnTo>
                  <a:pt x="75742" y="458470"/>
                </a:lnTo>
                <a:lnTo>
                  <a:pt x="90021" y="458470"/>
                </a:lnTo>
                <a:lnTo>
                  <a:pt x="103449" y="447040"/>
                </a:lnTo>
                <a:lnTo>
                  <a:pt x="97250" y="439420"/>
                </a:lnTo>
                <a:close/>
              </a:path>
              <a:path w="527050" h="492760">
                <a:moveTo>
                  <a:pt x="13853" y="387350"/>
                </a:moveTo>
                <a:lnTo>
                  <a:pt x="6951" y="393700"/>
                </a:lnTo>
                <a:lnTo>
                  <a:pt x="6970" y="402590"/>
                </a:lnTo>
                <a:lnTo>
                  <a:pt x="5818" y="411480"/>
                </a:lnTo>
                <a:lnTo>
                  <a:pt x="3494" y="421640"/>
                </a:lnTo>
                <a:lnTo>
                  <a:pt x="0" y="431800"/>
                </a:lnTo>
                <a:lnTo>
                  <a:pt x="8398" y="441960"/>
                </a:lnTo>
                <a:lnTo>
                  <a:pt x="10967" y="434340"/>
                </a:lnTo>
                <a:lnTo>
                  <a:pt x="12932" y="425450"/>
                </a:lnTo>
                <a:lnTo>
                  <a:pt x="14292" y="416560"/>
                </a:lnTo>
                <a:lnTo>
                  <a:pt x="15049" y="406400"/>
                </a:lnTo>
                <a:lnTo>
                  <a:pt x="30430" y="406400"/>
                </a:lnTo>
                <a:lnTo>
                  <a:pt x="13853" y="387350"/>
                </a:lnTo>
                <a:close/>
              </a:path>
              <a:path w="527050" h="492760">
                <a:moveTo>
                  <a:pt x="100402" y="414020"/>
                </a:moveTo>
                <a:lnTo>
                  <a:pt x="94018" y="424180"/>
                </a:lnTo>
                <a:lnTo>
                  <a:pt x="100895" y="429260"/>
                </a:lnTo>
                <a:lnTo>
                  <a:pt x="108371" y="430530"/>
                </a:lnTo>
                <a:lnTo>
                  <a:pt x="124528" y="427990"/>
                </a:lnTo>
                <a:lnTo>
                  <a:pt x="132160" y="424180"/>
                </a:lnTo>
                <a:lnTo>
                  <a:pt x="139343" y="417830"/>
                </a:lnTo>
                <a:lnTo>
                  <a:pt x="108451" y="417830"/>
                </a:lnTo>
                <a:lnTo>
                  <a:pt x="100402" y="414020"/>
                </a:lnTo>
                <a:close/>
              </a:path>
              <a:path w="527050" h="492760">
                <a:moveTo>
                  <a:pt x="150219" y="372110"/>
                </a:moveTo>
                <a:lnTo>
                  <a:pt x="129890" y="372110"/>
                </a:lnTo>
                <a:lnTo>
                  <a:pt x="134816" y="374650"/>
                </a:lnTo>
                <a:lnTo>
                  <a:pt x="142240" y="383540"/>
                </a:lnTo>
                <a:lnTo>
                  <a:pt x="143802" y="387350"/>
                </a:lnTo>
                <a:lnTo>
                  <a:pt x="142920" y="398780"/>
                </a:lnTo>
                <a:lnTo>
                  <a:pt x="139264" y="405130"/>
                </a:lnTo>
                <a:lnTo>
                  <a:pt x="132392" y="410210"/>
                </a:lnTo>
                <a:lnTo>
                  <a:pt x="124446" y="416560"/>
                </a:lnTo>
                <a:lnTo>
                  <a:pt x="116466" y="417830"/>
                </a:lnTo>
                <a:lnTo>
                  <a:pt x="139343" y="417830"/>
                </a:lnTo>
                <a:lnTo>
                  <a:pt x="156415" y="384810"/>
                </a:lnTo>
                <a:lnTo>
                  <a:pt x="154321" y="377190"/>
                </a:lnTo>
                <a:lnTo>
                  <a:pt x="150219" y="372110"/>
                </a:lnTo>
                <a:close/>
              </a:path>
              <a:path w="527050" h="492760">
                <a:moveTo>
                  <a:pt x="154810" y="267970"/>
                </a:moveTo>
                <a:lnTo>
                  <a:pt x="147333" y="274320"/>
                </a:lnTo>
                <a:lnTo>
                  <a:pt x="184299" y="410210"/>
                </a:lnTo>
                <a:lnTo>
                  <a:pt x="191776" y="403860"/>
                </a:lnTo>
                <a:lnTo>
                  <a:pt x="154810" y="267970"/>
                </a:lnTo>
                <a:close/>
              </a:path>
              <a:path w="527050" h="492760">
                <a:moveTo>
                  <a:pt x="116487" y="339090"/>
                </a:moveTo>
                <a:lnTo>
                  <a:pt x="96607" y="339090"/>
                </a:lnTo>
                <a:lnTo>
                  <a:pt x="100996" y="341630"/>
                </a:lnTo>
                <a:lnTo>
                  <a:pt x="107863" y="349250"/>
                </a:lnTo>
                <a:lnTo>
                  <a:pt x="109270" y="353060"/>
                </a:lnTo>
                <a:lnTo>
                  <a:pt x="108355" y="363220"/>
                </a:lnTo>
                <a:lnTo>
                  <a:pt x="104932" y="368300"/>
                </a:lnTo>
                <a:lnTo>
                  <a:pt x="89797" y="382270"/>
                </a:lnTo>
                <a:lnTo>
                  <a:pt x="96396" y="389890"/>
                </a:lnTo>
                <a:lnTo>
                  <a:pt x="105145" y="382270"/>
                </a:lnTo>
                <a:lnTo>
                  <a:pt x="111650" y="375920"/>
                </a:lnTo>
                <a:lnTo>
                  <a:pt x="117901" y="373380"/>
                </a:lnTo>
                <a:lnTo>
                  <a:pt x="129890" y="372110"/>
                </a:lnTo>
                <a:lnTo>
                  <a:pt x="150219" y="372110"/>
                </a:lnTo>
                <a:lnTo>
                  <a:pt x="146117" y="367030"/>
                </a:lnTo>
                <a:lnTo>
                  <a:pt x="114170" y="367030"/>
                </a:lnTo>
                <a:lnTo>
                  <a:pt x="117795" y="361950"/>
                </a:lnTo>
                <a:lnTo>
                  <a:pt x="119583" y="356870"/>
                </a:lnTo>
                <a:lnTo>
                  <a:pt x="119486" y="345440"/>
                </a:lnTo>
                <a:lnTo>
                  <a:pt x="117571" y="340360"/>
                </a:lnTo>
                <a:lnTo>
                  <a:pt x="116487" y="339090"/>
                </a:lnTo>
                <a:close/>
              </a:path>
              <a:path w="527050" h="492760">
                <a:moveTo>
                  <a:pt x="102421" y="327660"/>
                </a:moveTo>
                <a:lnTo>
                  <a:pt x="86271" y="327660"/>
                </a:lnTo>
                <a:lnTo>
                  <a:pt x="78489" y="331470"/>
                </a:lnTo>
                <a:lnTo>
                  <a:pt x="71003" y="337820"/>
                </a:lnTo>
                <a:lnTo>
                  <a:pt x="62753" y="346710"/>
                </a:lnTo>
                <a:lnTo>
                  <a:pt x="57995" y="356870"/>
                </a:lnTo>
                <a:lnTo>
                  <a:pt x="56726" y="367030"/>
                </a:lnTo>
                <a:lnTo>
                  <a:pt x="58949" y="378460"/>
                </a:lnTo>
                <a:lnTo>
                  <a:pt x="69724" y="373380"/>
                </a:lnTo>
                <a:lnTo>
                  <a:pt x="67926" y="365760"/>
                </a:lnTo>
                <a:lnTo>
                  <a:pt x="68488" y="358140"/>
                </a:lnTo>
                <a:lnTo>
                  <a:pt x="71410" y="351790"/>
                </a:lnTo>
                <a:lnTo>
                  <a:pt x="76691" y="345440"/>
                </a:lnTo>
                <a:lnTo>
                  <a:pt x="81334" y="341630"/>
                </a:lnTo>
                <a:lnTo>
                  <a:pt x="86246" y="339090"/>
                </a:lnTo>
                <a:lnTo>
                  <a:pt x="116487" y="339090"/>
                </a:lnTo>
                <a:lnTo>
                  <a:pt x="108902" y="330200"/>
                </a:lnTo>
                <a:lnTo>
                  <a:pt x="102421" y="327660"/>
                </a:lnTo>
                <a:close/>
              </a:path>
              <a:path w="527050" h="492760">
                <a:moveTo>
                  <a:pt x="125627" y="360680"/>
                </a:moveTo>
                <a:lnTo>
                  <a:pt x="119660" y="363220"/>
                </a:lnTo>
                <a:lnTo>
                  <a:pt x="114170" y="367030"/>
                </a:lnTo>
                <a:lnTo>
                  <a:pt x="146117" y="367030"/>
                </a:lnTo>
                <a:lnTo>
                  <a:pt x="144066" y="364490"/>
                </a:lnTo>
                <a:lnTo>
                  <a:pt x="138511" y="361950"/>
                </a:lnTo>
                <a:lnTo>
                  <a:pt x="125627" y="360680"/>
                </a:lnTo>
                <a:close/>
              </a:path>
              <a:path w="527050" h="492760">
                <a:moveTo>
                  <a:pt x="214183" y="224790"/>
                </a:moveTo>
                <a:lnTo>
                  <a:pt x="205898" y="224790"/>
                </a:lnTo>
                <a:lnTo>
                  <a:pt x="198056" y="228600"/>
                </a:lnTo>
                <a:lnTo>
                  <a:pt x="190658" y="233680"/>
                </a:lnTo>
                <a:lnTo>
                  <a:pt x="184807" y="240030"/>
                </a:lnTo>
                <a:lnTo>
                  <a:pt x="180987" y="246380"/>
                </a:lnTo>
                <a:lnTo>
                  <a:pt x="179199" y="255270"/>
                </a:lnTo>
                <a:lnTo>
                  <a:pt x="179443" y="262890"/>
                </a:lnTo>
                <a:lnTo>
                  <a:pt x="196545" y="298450"/>
                </a:lnTo>
                <a:lnTo>
                  <a:pt x="229285" y="320040"/>
                </a:lnTo>
                <a:lnTo>
                  <a:pt x="237948" y="321310"/>
                </a:lnTo>
                <a:lnTo>
                  <a:pt x="246026" y="320040"/>
                </a:lnTo>
                <a:lnTo>
                  <a:pt x="253519" y="317500"/>
                </a:lnTo>
                <a:lnTo>
                  <a:pt x="260427" y="313690"/>
                </a:lnTo>
                <a:lnTo>
                  <a:pt x="261590" y="312420"/>
                </a:lnTo>
                <a:lnTo>
                  <a:pt x="240096" y="312420"/>
                </a:lnTo>
                <a:lnTo>
                  <a:pt x="231648" y="308610"/>
                </a:lnTo>
                <a:lnTo>
                  <a:pt x="200333" y="281940"/>
                </a:lnTo>
                <a:lnTo>
                  <a:pt x="188518" y="254000"/>
                </a:lnTo>
                <a:lnTo>
                  <a:pt x="190722" y="246380"/>
                </a:lnTo>
                <a:lnTo>
                  <a:pt x="203733" y="234950"/>
                </a:lnTo>
                <a:lnTo>
                  <a:pt x="211429" y="233680"/>
                </a:lnTo>
                <a:lnTo>
                  <a:pt x="237802" y="233680"/>
                </a:lnTo>
                <a:lnTo>
                  <a:pt x="231624" y="229870"/>
                </a:lnTo>
                <a:lnTo>
                  <a:pt x="222911" y="226060"/>
                </a:lnTo>
                <a:lnTo>
                  <a:pt x="214183" y="224790"/>
                </a:lnTo>
                <a:close/>
              </a:path>
              <a:path w="527050" h="492760">
                <a:moveTo>
                  <a:pt x="237802" y="233680"/>
                </a:moveTo>
                <a:lnTo>
                  <a:pt x="211429" y="233680"/>
                </a:lnTo>
                <a:lnTo>
                  <a:pt x="220205" y="237490"/>
                </a:lnTo>
                <a:lnTo>
                  <a:pt x="226754" y="241300"/>
                </a:lnTo>
                <a:lnTo>
                  <a:pt x="255439" y="271780"/>
                </a:lnTo>
                <a:lnTo>
                  <a:pt x="262562" y="293370"/>
                </a:lnTo>
                <a:lnTo>
                  <a:pt x="260323" y="299720"/>
                </a:lnTo>
                <a:lnTo>
                  <a:pt x="253853" y="306070"/>
                </a:lnTo>
                <a:lnTo>
                  <a:pt x="247497" y="311150"/>
                </a:lnTo>
                <a:lnTo>
                  <a:pt x="240096" y="312420"/>
                </a:lnTo>
                <a:lnTo>
                  <a:pt x="261590" y="312420"/>
                </a:lnTo>
                <a:lnTo>
                  <a:pt x="266243" y="307340"/>
                </a:lnTo>
                <a:lnTo>
                  <a:pt x="270012" y="299720"/>
                </a:lnTo>
                <a:lnTo>
                  <a:pt x="271733" y="292100"/>
                </a:lnTo>
                <a:lnTo>
                  <a:pt x="271406" y="283210"/>
                </a:lnTo>
                <a:lnTo>
                  <a:pt x="247622" y="241300"/>
                </a:lnTo>
                <a:lnTo>
                  <a:pt x="239861" y="234950"/>
                </a:lnTo>
                <a:lnTo>
                  <a:pt x="237802" y="233680"/>
                </a:lnTo>
                <a:close/>
              </a:path>
              <a:path w="527050" h="492760">
                <a:moveTo>
                  <a:pt x="291529" y="222250"/>
                </a:moveTo>
                <a:lnTo>
                  <a:pt x="280464" y="222250"/>
                </a:lnTo>
                <a:lnTo>
                  <a:pt x="275849" y="233680"/>
                </a:lnTo>
                <a:lnTo>
                  <a:pt x="274172" y="243840"/>
                </a:lnTo>
                <a:lnTo>
                  <a:pt x="275431" y="251460"/>
                </a:lnTo>
                <a:lnTo>
                  <a:pt x="279627" y="259080"/>
                </a:lnTo>
                <a:lnTo>
                  <a:pt x="284694" y="264160"/>
                </a:lnTo>
                <a:lnTo>
                  <a:pt x="291687" y="266700"/>
                </a:lnTo>
                <a:lnTo>
                  <a:pt x="300605" y="266700"/>
                </a:lnTo>
                <a:lnTo>
                  <a:pt x="314216" y="264160"/>
                </a:lnTo>
                <a:lnTo>
                  <a:pt x="321198" y="259080"/>
                </a:lnTo>
                <a:lnTo>
                  <a:pt x="324750" y="256540"/>
                </a:lnTo>
                <a:lnTo>
                  <a:pt x="297557" y="256540"/>
                </a:lnTo>
                <a:lnTo>
                  <a:pt x="292907" y="255270"/>
                </a:lnTo>
                <a:lnTo>
                  <a:pt x="289375" y="251460"/>
                </a:lnTo>
                <a:lnTo>
                  <a:pt x="285892" y="243840"/>
                </a:lnTo>
                <a:lnTo>
                  <a:pt x="285597" y="236220"/>
                </a:lnTo>
                <a:lnTo>
                  <a:pt x="288489" y="227330"/>
                </a:lnTo>
                <a:lnTo>
                  <a:pt x="291529" y="222250"/>
                </a:lnTo>
                <a:close/>
              </a:path>
              <a:path w="527050" h="492760">
                <a:moveTo>
                  <a:pt x="341782" y="210820"/>
                </a:moveTo>
                <a:lnTo>
                  <a:pt x="316241" y="210820"/>
                </a:lnTo>
                <a:lnTo>
                  <a:pt x="324100" y="212090"/>
                </a:lnTo>
                <a:lnTo>
                  <a:pt x="329977" y="215900"/>
                </a:lnTo>
                <a:lnTo>
                  <a:pt x="333381" y="219710"/>
                </a:lnTo>
                <a:lnTo>
                  <a:pt x="334397" y="224790"/>
                </a:lnTo>
                <a:lnTo>
                  <a:pt x="331692" y="236220"/>
                </a:lnTo>
                <a:lnTo>
                  <a:pt x="328098" y="241300"/>
                </a:lnTo>
                <a:lnTo>
                  <a:pt x="315410" y="252730"/>
                </a:lnTo>
                <a:lnTo>
                  <a:pt x="309092" y="255270"/>
                </a:lnTo>
                <a:lnTo>
                  <a:pt x="297557" y="256540"/>
                </a:lnTo>
                <a:lnTo>
                  <a:pt x="324750" y="256540"/>
                </a:lnTo>
                <a:lnTo>
                  <a:pt x="345751" y="220980"/>
                </a:lnTo>
                <a:lnTo>
                  <a:pt x="343871" y="213360"/>
                </a:lnTo>
                <a:lnTo>
                  <a:pt x="341782" y="210820"/>
                </a:lnTo>
                <a:close/>
              </a:path>
              <a:path w="527050" h="492760">
                <a:moveTo>
                  <a:pt x="341941" y="104140"/>
                </a:moveTo>
                <a:lnTo>
                  <a:pt x="334460" y="111760"/>
                </a:lnTo>
                <a:lnTo>
                  <a:pt x="371430" y="247650"/>
                </a:lnTo>
                <a:lnTo>
                  <a:pt x="378898" y="241300"/>
                </a:lnTo>
                <a:lnTo>
                  <a:pt x="341941" y="104140"/>
                </a:lnTo>
                <a:close/>
              </a:path>
              <a:path w="527050" h="492760">
                <a:moveTo>
                  <a:pt x="290206" y="162560"/>
                </a:moveTo>
                <a:lnTo>
                  <a:pt x="282416" y="162560"/>
                </a:lnTo>
                <a:lnTo>
                  <a:pt x="276566" y="163830"/>
                </a:lnTo>
                <a:lnTo>
                  <a:pt x="246385" y="190500"/>
                </a:lnTo>
                <a:lnTo>
                  <a:pt x="243048" y="204470"/>
                </a:lnTo>
                <a:lnTo>
                  <a:pt x="244806" y="210820"/>
                </a:lnTo>
                <a:lnTo>
                  <a:pt x="249883" y="217170"/>
                </a:lnTo>
                <a:lnTo>
                  <a:pt x="255731" y="222250"/>
                </a:lnTo>
                <a:lnTo>
                  <a:pt x="262777" y="224790"/>
                </a:lnTo>
                <a:lnTo>
                  <a:pt x="271021" y="224790"/>
                </a:lnTo>
                <a:lnTo>
                  <a:pt x="280464" y="222250"/>
                </a:lnTo>
                <a:lnTo>
                  <a:pt x="291529" y="222250"/>
                </a:lnTo>
                <a:lnTo>
                  <a:pt x="294568" y="217170"/>
                </a:lnTo>
                <a:lnTo>
                  <a:pt x="306398" y="213360"/>
                </a:lnTo>
                <a:lnTo>
                  <a:pt x="266383" y="213360"/>
                </a:lnTo>
                <a:lnTo>
                  <a:pt x="261918" y="210820"/>
                </a:lnTo>
                <a:lnTo>
                  <a:pt x="255624" y="204470"/>
                </a:lnTo>
                <a:lnTo>
                  <a:pt x="254679" y="199390"/>
                </a:lnTo>
                <a:lnTo>
                  <a:pt x="257230" y="190500"/>
                </a:lnTo>
                <a:lnTo>
                  <a:pt x="260344" y="185420"/>
                </a:lnTo>
                <a:lnTo>
                  <a:pt x="270475" y="176530"/>
                </a:lnTo>
                <a:lnTo>
                  <a:pt x="275537" y="173990"/>
                </a:lnTo>
                <a:lnTo>
                  <a:pt x="285433" y="172720"/>
                </a:lnTo>
                <a:lnTo>
                  <a:pt x="302521" y="172720"/>
                </a:lnTo>
                <a:lnTo>
                  <a:pt x="301722" y="171450"/>
                </a:lnTo>
                <a:lnTo>
                  <a:pt x="296641" y="165100"/>
                </a:lnTo>
                <a:lnTo>
                  <a:pt x="290206" y="162560"/>
                </a:lnTo>
                <a:close/>
              </a:path>
              <a:path w="527050" h="492760">
                <a:moveTo>
                  <a:pt x="302521" y="172720"/>
                </a:moveTo>
                <a:lnTo>
                  <a:pt x="285433" y="172720"/>
                </a:lnTo>
                <a:lnTo>
                  <a:pt x="289620" y="173990"/>
                </a:lnTo>
                <a:lnTo>
                  <a:pt x="295981" y="181610"/>
                </a:lnTo>
                <a:lnTo>
                  <a:pt x="266383" y="213360"/>
                </a:lnTo>
                <a:lnTo>
                  <a:pt x="306398" y="213360"/>
                </a:lnTo>
                <a:lnTo>
                  <a:pt x="316241" y="210820"/>
                </a:lnTo>
                <a:lnTo>
                  <a:pt x="341782" y="210820"/>
                </a:lnTo>
                <a:lnTo>
                  <a:pt x="335514" y="203200"/>
                </a:lnTo>
                <a:lnTo>
                  <a:pt x="333502" y="201930"/>
                </a:lnTo>
                <a:lnTo>
                  <a:pt x="302002" y="201930"/>
                </a:lnTo>
                <a:lnTo>
                  <a:pt x="305855" y="193040"/>
                </a:lnTo>
                <a:lnTo>
                  <a:pt x="307093" y="185420"/>
                </a:lnTo>
                <a:lnTo>
                  <a:pt x="305715" y="177800"/>
                </a:lnTo>
                <a:lnTo>
                  <a:pt x="302521" y="172720"/>
                </a:lnTo>
                <a:close/>
              </a:path>
              <a:path w="527050" h="492760">
                <a:moveTo>
                  <a:pt x="321392" y="198120"/>
                </a:moveTo>
                <a:lnTo>
                  <a:pt x="313251" y="198120"/>
                </a:lnTo>
                <a:lnTo>
                  <a:pt x="302002" y="201930"/>
                </a:lnTo>
                <a:lnTo>
                  <a:pt x="333502" y="201930"/>
                </a:lnTo>
                <a:lnTo>
                  <a:pt x="331489" y="200660"/>
                </a:lnTo>
                <a:lnTo>
                  <a:pt x="321392" y="198120"/>
                </a:lnTo>
                <a:close/>
              </a:path>
              <a:path w="527050" h="492760">
                <a:moveTo>
                  <a:pt x="404784" y="82550"/>
                </a:moveTo>
                <a:lnTo>
                  <a:pt x="388296" y="82550"/>
                </a:lnTo>
                <a:lnTo>
                  <a:pt x="439781" y="142240"/>
                </a:lnTo>
                <a:lnTo>
                  <a:pt x="416782" y="161290"/>
                </a:lnTo>
                <a:lnTo>
                  <a:pt x="422979" y="168910"/>
                </a:lnTo>
                <a:lnTo>
                  <a:pt x="463633" y="133350"/>
                </a:lnTo>
                <a:lnTo>
                  <a:pt x="448989" y="133350"/>
                </a:lnTo>
                <a:lnTo>
                  <a:pt x="404784" y="82550"/>
                </a:lnTo>
                <a:close/>
              </a:path>
              <a:path w="527050" h="492760">
                <a:moveTo>
                  <a:pt x="470490" y="115570"/>
                </a:moveTo>
                <a:lnTo>
                  <a:pt x="448989" y="133350"/>
                </a:lnTo>
                <a:lnTo>
                  <a:pt x="463633" y="133350"/>
                </a:lnTo>
                <a:lnTo>
                  <a:pt x="476700" y="121920"/>
                </a:lnTo>
                <a:lnTo>
                  <a:pt x="470490" y="115570"/>
                </a:lnTo>
                <a:close/>
              </a:path>
              <a:path w="527050" h="492760">
                <a:moveTo>
                  <a:pt x="387102" y="62230"/>
                </a:moveTo>
                <a:lnTo>
                  <a:pt x="380193" y="68580"/>
                </a:lnTo>
                <a:lnTo>
                  <a:pt x="380215" y="77470"/>
                </a:lnTo>
                <a:lnTo>
                  <a:pt x="379063" y="87630"/>
                </a:lnTo>
                <a:lnTo>
                  <a:pt x="376739" y="97790"/>
                </a:lnTo>
                <a:lnTo>
                  <a:pt x="373246" y="107950"/>
                </a:lnTo>
                <a:lnTo>
                  <a:pt x="381641" y="116840"/>
                </a:lnTo>
                <a:lnTo>
                  <a:pt x="384213" y="109220"/>
                </a:lnTo>
                <a:lnTo>
                  <a:pt x="386178" y="101600"/>
                </a:lnTo>
                <a:lnTo>
                  <a:pt x="387538" y="91440"/>
                </a:lnTo>
                <a:lnTo>
                  <a:pt x="388296" y="82550"/>
                </a:lnTo>
                <a:lnTo>
                  <a:pt x="404784" y="82550"/>
                </a:lnTo>
                <a:lnTo>
                  <a:pt x="387102" y="62230"/>
                </a:lnTo>
                <a:close/>
              </a:path>
              <a:path w="527050" h="492760">
                <a:moveTo>
                  <a:pt x="458666" y="0"/>
                </a:moveTo>
                <a:lnTo>
                  <a:pt x="446576" y="11430"/>
                </a:lnTo>
                <a:lnTo>
                  <a:pt x="458222" y="95250"/>
                </a:lnTo>
                <a:lnTo>
                  <a:pt x="463810" y="101600"/>
                </a:lnTo>
                <a:lnTo>
                  <a:pt x="482733" y="85090"/>
                </a:lnTo>
                <a:lnTo>
                  <a:pt x="467213" y="85090"/>
                </a:lnTo>
                <a:lnTo>
                  <a:pt x="458374" y="26670"/>
                </a:lnTo>
                <a:lnTo>
                  <a:pt x="457231" y="20320"/>
                </a:lnTo>
                <a:lnTo>
                  <a:pt x="456266" y="16510"/>
                </a:lnTo>
                <a:lnTo>
                  <a:pt x="472778" y="16510"/>
                </a:lnTo>
                <a:lnTo>
                  <a:pt x="458666" y="0"/>
                </a:lnTo>
                <a:close/>
              </a:path>
              <a:path w="527050" h="492760">
                <a:moveTo>
                  <a:pt x="517665" y="68580"/>
                </a:moveTo>
                <a:lnTo>
                  <a:pt x="501656" y="68580"/>
                </a:lnTo>
                <a:lnTo>
                  <a:pt x="517556" y="86360"/>
                </a:lnTo>
                <a:lnTo>
                  <a:pt x="526751" y="78740"/>
                </a:lnTo>
                <a:lnTo>
                  <a:pt x="517665" y="68580"/>
                </a:lnTo>
                <a:close/>
              </a:path>
              <a:path w="527050" h="492760">
                <a:moveTo>
                  <a:pt x="472778" y="16510"/>
                </a:moveTo>
                <a:lnTo>
                  <a:pt x="456266" y="16510"/>
                </a:lnTo>
                <a:lnTo>
                  <a:pt x="458831" y="19050"/>
                </a:lnTo>
                <a:lnTo>
                  <a:pt x="461244" y="21590"/>
                </a:lnTo>
                <a:lnTo>
                  <a:pt x="495052" y="60960"/>
                </a:lnTo>
                <a:lnTo>
                  <a:pt x="467213" y="85090"/>
                </a:lnTo>
                <a:lnTo>
                  <a:pt x="482733" y="85090"/>
                </a:lnTo>
                <a:lnTo>
                  <a:pt x="501656" y="68580"/>
                </a:lnTo>
                <a:lnTo>
                  <a:pt x="517665" y="68580"/>
                </a:lnTo>
                <a:lnTo>
                  <a:pt x="510851" y="60960"/>
                </a:lnTo>
                <a:lnTo>
                  <a:pt x="519131" y="53340"/>
                </a:lnTo>
                <a:lnTo>
                  <a:pt x="504259" y="53340"/>
                </a:lnTo>
                <a:lnTo>
                  <a:pt x="472778" y="16510"/>
                </a:lnTo>
                <a:close/>
              </a:path>
              <a:path w="527050" h="492760">
                <a:moveTo>
                  <a:pt x="516680" y="41910"/>
                </a:moveTo>
                <a:lnTo>
                  <a:pt x="504259" y="53340"/>
                </a:lnTo>
                <a:lnTo>
                  <a:pt x="519131" y="53340"/>
                </a:lnTo>
                <a:lnTo>
                  <a:pt x="523271" y="49530"/>
                </a:lnTo>
                <a:lnTo>
                  <a:pt x="516680" y="4191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8523274" y="6301348"/>
            <a:ext cx="257175" cy="2635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39"/>
              </a:lnSpc>
            </a:pPr>
            <a:r>
              <a:rPr sz="1650" spc="-15" dirty="0">
                <a:solidFill>
                  <a:srgbClr val="FFFFFF"/>
                </a:solidFill>
                <a:latin typeface="Arial"/>
                <a:cs typeface="Arial"/>
              </a:rPr>
              <a:t>16</a:t>
            </a:r>
            <a:endParaRPr sz="165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324003" y="6437699"/>
            <a:ext cx="1391920" cy="321945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45085" marR="5080" indent="-33020">
              <a:lnSpc>
                <a:spcPct val="100000"/>
              </a:lnSpc>
              <a:spcBef>
                <a:spcPts val="15"/>
              </a:spcBef>
            </a:pPr>
            <a:r>
              <a:rPr sz="1000" spc="-90" dirty="0">
                <a:solidFill>
                  <a:srgbClr val="FFFFFF"/>
                </a:solidFill>
                <a:latin typeface="Arial"/>
                <a:cs typeface="Arial"/>
              </a:rPr>
              <a:t>PREM </a:t>
            </a:r>
            <a:r>
              <a:rPr sz="1000" spc="-110" dirty="0">
                <a:solidFill>
                  <a:srgbClr val="FFFFFF"/>
                </a:solidFill>
                <a:latin typeface="Arial"/>
                <a:cs typeface="Arial"/>
              </a:rPr>
              <a:t>SARAN </a:t>
            </a:r>
            <a:r>
              <a:rPr sz="1000" spc="-80" dirty="0">
                <a:solidFill>
                  <a:srgbClr val="FFFFFF"/>
                </a:solidFill>
                <a:latin typeface="Arial"/>
                <a:cs typeface="Arial"/>
              </a:rPr>
              <a:t>TIRUMALAI,  </a:t>
            </a:r>
            <a:r>
              <a:rPr sz="1000" spc="-114" dirty="0">
                <a:solidFill>
                  <a:srgbClr val="FFFFFF"/>
                </a:solidFill>
                <a:latin typeface="Arial"/>
                <a:cs typeface="Arial"/>
              </a:rPr>
              <a:t>DEPTT </a:t>
            </a:r>
            <a:r>
              <a:rPr sz="1000" spc="-125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1000" spc="-135" dirty="0">
                <a:solidFill>
                  <a:srgbClr val="FFFFFF"/>
                </a:solidFill>
                <a:latin typeface="Arial"/>
                <a:cs typeface="Arial"/>
              </a:rPr>
              <a:t>ZOOLOGY,</a:t>
            </a:r>
            <a:r>
              <a:rPr sz="1000" spc="-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-80" dirty="0">
                <a:solidFill>
                  <a:srgbClr val="FFFFFF"/>
                </a:solidFill>
                <a:latin typeface="Arial"/>
                <a:cs typeface="Arial"/>
              </a:rPr>
              <a:t>DEI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71011" y="1214577"/>
            <a:ext cx="2339467" cy="34787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217814" y="87287"/>
            <a:ext cx="2951022" cy="145472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747028" y="283133"/>
            <a:ext cx="169418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5" dirty="0">
                <a:latin typeface="Arial"/>
                <a:cs typeface="Arial"/>
              </a:rPr>
              <a:t>I’m</a:t>
            </a:r>
            <a:r>
              <a:rPr sz="1800" spc="-55" dirty="0">
                <a:latin typeface="Arial"/>
                <a:cs typeface="Arial"/>
              </a:rPr>
              <a:t> </a:t>
            </a:r>
            <a:r>
              <a:rPr sz="1800" spc="-50" dirty="0">
                <a:latin typeface="Arial"/>
                <a:cs typeface="Arial"/>
              </a:rPr>
              <a:t>a</a:t>
            </a:r>
            <a:r>
              <a:rPr sz="1800" spc="-55" dirty="0">
                <a:latin typeface="Arial"/>
                <a:cs typeface="Arial"/>
              </a:rPr>
              <a:t> </a:t>
            </a:r>
            <a:r>
              <a:rPr sz="1800" spc="-175" dirty="0">
                <a:latin typeface="Arial"/>
                <a:cs typeface="Arial"/>
              </a:rPr>
              <a:t>G</a:t>
            </a:r>
            <a:r>
              <a:rPr sz="1800" spc="-130" dirty="0">
                <a:latin typeface="Arial"/>
                <a:cs typeface="Arial"/>
              </a:rPr>
              <a:t>e</a:t>
            </a:r>
            <a:r>
              <a:rPr sz="1800" spc="-10" dirty="0">
                <a:latin typeface="Arial"/>
                <a:cs typeface="Arial"/>
              </a:rPr>
              <a:t>ni</a:t>
            </a:r>
            <a:r>
              <a:rPr sz="1800" spc="-30" dirty="0">
                <a:latin typeface="Arial"/>
                <a:cs typeface="Arial"/>
              </a:rPr>
              <a:t>u</a:t>
            </a:r>
            <a:r>
              <a:rPr sz="1800" spc="-65" dirty="0">
                <a:latin typeface="Arial"/>
                <a:cs typeface="Arial"/>
              </a:rPr>
              <a:t>s</a:t>
            </a:r>
            <a:r>
              <a:rPr sz="1800" spc="-50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!</a:t>
            </a:r>
            <a:r>
              <a:rPr sz="2400" spc="-25" dirty="0">
                <a:latin typeface="Arial"/>
                <a:cs typeface="Arial"/>
              </a:rPr>
              <a:t>!</a:t>
            </a:r>
            <a:r>
              <a:rPr sz="3200" spc="-35" dirty="0">
                <a:latin typeface="Arial"/>
                <a:cs typeface="Arial"/>
              </a:rPr>
              <a:t>!</a:t>
            </a:r>
            <a:r>
              <a:rPr sz="4400" spc="-45" dirty="0">
                <a:latin typeface="Arial"/>
                <a:cs typeface="Arial"/>
              </a:rPr>
              <a:t>!</a:t>
            </a:r>
            <a:endParaRPr sz="4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975076" y="1158912"/>
            <a:ext cx="5904230" cy="386080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 algn="just">
              <a:lnSpc>
                <a:spcPts val="1900"/>
              </a:lnSpc>
              <a:spcBef>
                <a:spcPts val="180"/>
              </a:spcBef>
            </a:pPr>
            <a:r>
              <a:rPr sz="1600" spc="-90" dirty="0">
                <a:latin typeface="Arial"/>
                <a:cs typeface="Arial"/>
              </a:rPr>
              <a:t>Every </a:t>
            </a:r>
            <a:r>
              <a:rPr sz="1600" spc="-35" dirty="0">
                <a:latin typeface="Arial"/>
                <a:cs typeface="Arial"/>
              </a:rPr>
              <a:t>human </a:t>
            </a:r>
            <a:r>
              <a:rPr sz="1600" spc="-45" dirty="0">
                <a:latin typeface="Arial"/>
                <a:cs typeface="Arial"/>
              </a:rPr>
              <a:t>being, </a:t>
            </a:r>
            <a:r>
              <a:rPr sz="1600" spc="-25" dirty="0">
                <a:latin typeface="Arial"/>
                <a:cs typeface="Arial"/>
              </a:rPr>
              <a:t>from </a:t>
            </a:r>
            <a:r>
              <a:rPr sz="1600" spc="-15" dirty="0">
                <a:latin typeface="Arial"/>
                <a:cs typeface="Arial"/>
              </a:rPr>
              <a:t>the </a:t>
            </a:r>
            <a:r>
              <a:rPr sz="1600" spc="-10" dirty="0">
                <a:latin typeface="Arial"/>
                <a:cs typeface="Arial"/>
              </a:rPr>
              <a:t>time </a:t>
            </a:r>
            <a:r>
              <a:rPr sz="1600" spc="-15" dirty="0">
                <a:latin typeface="Arial"/>
                <a:cs typeface="Arial"/>
              </a:rPr>
              <a:t>of </a:t>
            </a:r>
            <a:r>
              <a:rPr sz="1600" spc="-5" dirty="0">
                <a:latin typeface="Arial"/>
                <a:cs typeface="Arial"/>
              </a:rPr>
              <a:t>birth, </a:t>
            </a:r>
            <a:r>
              <a:rPr sz="1600" spc="-50" dirty="0">
                <a:latin typeface="Arial"/>
                <a:cs typeface="Arial"/>
              </a:rPr>
              <a:t>has </a:t>
            </a:r>
            <a:r>
              <a:rPr sz="1600" spc="-15" dirty="0">
                <a:latin typeface="Arial"/>
                <a:cs typeface="Arial"/>
              </a:rPr>
              <a:t>natural instincts </a:t>
            </a:r>
            <a:r>
              <a:rPr sz="1600" spc="-35" dirty="0">
                <a:latin typeface="Arial"/>
                <a:cs typeface="Arial"/>
              </a:rPr>
              <a:t>and  </a:t>
            </a:r>
            <a:r>
              <a:rPr sz="1600" spc="-20" dirty="0">
                <a:latin typeface="Arial"/>
                <a:cs typeface="Arial"/>
              </a:rPr>
              <a:t>interest </a:t>
            </a:r>
            <a:r>
              <a:rPr sz="1600" spc="-25" dirty="0">
                <a:latin typeface="Arial"/>
                <a:cs typeface="Arial"/>
              </a:rPr>
              <a:t>for </a:t>
            </a:r>
            <a:r>
              <a:rPr sz="1600" u="sng" spc="-5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exploring, </a:t>
            </a:r>
            <a:r>
              <a:rPr sz="1600" u="sng" spc="-3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understanding </a:t>
            </a:r>
            <a:r>
              <a:rPr sz="1600" u="sng" spc="-3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and </a:t>
            </a:r>
            <a:r>
              <a:rPr sz="1600" u="sng" spc="-5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discovering </a:t>
            </a:r>
            <a:r>
              <a:rPr sz="1600" spc="-15" dirty="0">
                <a:latin typeface="Arial"/>
                <a:cs typeface="Arial"/>
              </a:rPr>
              <a:t>the </a:t>
            </a:r>
            <a:r>
              <a:rPr sz="1600" spc="-40" dirty="0">
                <a:latin typeface="Arial"/>
                <a:cs typeface="Arial"/>
              </a:rPr>
              <a:t>world  unknown </a:t>
            </a:r>
            <a:r>
              <a:rPr sz="1600" spc="-20" dirty="0">
                <a:latin typeface="Arial"/>
                <a:cs typeface="Arial"/>
              </a:rPr>
              <a:t>to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him/her.</a:t>
            </a:r>
            <a:endParaRPr sz="1600">
              <a:latin typeface="Arial"/>
              <a:cs typeface="Arial"/>
            </a:endParaRPr>
          </a:p>
          <a:p>
            <a:pPr marL="12700" marR="504825" indent="499745">
              <a:lnSpc>
                <a:spcPts val="4300"/>
              </a:lnSpc>
              <a:spcBef>
                <a:spcPts val="480"/>
              </a:spcBef>
            </a:pPr>
            <a:r>
              <a:rPr sz="1800" u="sng" spc="-8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‘Every </a:t>
            </a:r>
            <a:r>
              <a:rPr sz="1800" u="sng" spc="-5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newborn </a:t>
            </a:r>
            <a:r>
              <a:rPr sz="1800" u="sng" spc="-3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is </a:t>
            </a:r>
            <a:r>
              <a:rPr sz="1800" u="sng" spc="-5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 researcher </a:t>
            </a:r>
            <a:r>
              <a:rPr sz="18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in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its </a:t>
            </a:r>
            <a:r>
              <a:rPr sz="1800" u="sng" spc="-7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own </a:t>
            </a:r>
            <a:r>
              <a:rPr sz="1800" u="sng" spc="-4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capacity.’ </a:t>
            </a:r>
            <a:r>
              <a:rPr sz="1800" spc="-45" dirty="0">
                <a:latin typeface="Arial"/>
                <a:cs typeface="Arial"/>
              </a:rPr>
              <a:t> </a:t>
            </a:r>
            <a:r>
              <a:rPr sz="1800" spc="-95" dirty="0">
                <a:latin typeface="Arial"/>
                <a:cs typeface="Arial"/>
              </a:rPr>
              <a:t>However </a:t>
            </a:r>
            <a:r>
              <a:rPr sz="1600" spc="-45" dirty="0">
                <a:latin typeface="Arial"/>
                <a:cs typeface="Arial"/>
              </a:rPr>
              <a:t>a </a:t>
            </a:r>
            <a:r>
              <a:rPr sz="1600" spc="-65" dirty="0">
                <a:latin typeface="Arial"/>
                <a:cs typeface="Arial"/>
              </a:rPr>
              <a:t>few </a:t>
            </a:r>
            <a:r>
              <a:rPr sz="1600" spc="-15" dirty="0">
                <a:latin typeface="Arial"/>
                <a:cs typeface="Arial"/>
              </a:rPr>
              <a:t>with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pertinence</a:t>
            </a:r>
            <a:endParaRPr sz="1600">
              <a:latin typeface="Arial"/>
              <a:cs typeface="Arial"/>
            </a:endParaRPr>
          </a:p>
          <a:p>
            <a:pPr marL="298450" indent="-285750" algn="just">
              <a:lnSpc>
                <a:spcPts val="1450"/>
              </a:lnSpc>
              <a:buChar char="•"/>
              <a:tabLst>
                <a:tab pos="298450" algn="l"/>
              </a:tabLst>
            </a:pPr>
            <a:r>
              <a:rPr sz="1600" spc="-25" dirty="0">
                <a:latin typeface="Arial"/>
                <a:cs typeface="Arial"/>
              </a:rPr>
              <a:t>continue </a:t>
            </a:r>
            <a:r>
              <a:rPr sz="1600" spc="-15" dirty="0">
                <a:latin typeface="Arial"/>
                <a:cs typeface="Arial"/>
              </a:rPr>
              <a:t>the</a:t>
            </a:r>
            <a:r>
              <a:rPr sz="1600" spc="-75" dirty="0">
                <a:latin typeface="Arial"/>
                <a:cs typeface="Arial"/>
              </a:rPr>
              <a:t> </a:t>
            </a:r>
            <a:r>
              <a:rPr sz="1600" spc="-15" dirty="0">
                <a:latin typeface="Arial"/>
                <a:cs typeface="Arial"/>
              </a:rPr>
              <a:t>pursuit</a:t>
            </a:r>
            <a:endParaRPr sz="1600">
              <a:latin typeface="Arial"/>
              <a:cs typeface="Arial"/>
            </a:endParaRPr>
          </a:p>
          <a:p>
            <a:pPr marL="298450" indent="-285750" algn="just">
              <a:lnSpc>
                <a:spcPts val="1900"/>
              </a:lnSpc>
              <a:buChar char="•"/>
              <a:tabLst>
                <a:tab pos="298450" algn="l"/>
              </a:tabLst>
            </a:pPr>
            <a:r>
              <a:rPr sz="1600" spc="-50" dirty="0">
                <a:latin typeface="Arial"/>
                <a:cs typeface="Arial"/>
              </a:rPr>
              <a:t>exploring </a:t>
            </a:r>
            <a:r>
              <a:rPr sz="1600" spc="-15" dirty="0">
                <a:latin typeface="Arial"/>
                <a:cs typeface="Arial"/>
              </a:rPr>
              <a:t>the </a:t>
            </a:r>
            <a:r>
              <a:rPr sz="1600" spc="-40" dirty="0">
                <a:latin typeface="Arial"/>
                <a:cs typeface="Arial"/>
              </a:rPr>
              <a:t>unknown</a:t>
            </a:r>
            <a:r>
              <a:rPr sz="1600" spc="-80" dirty="0">
                <a:latin typeface="Arial"/>
                <a:cs typeface="Arial"/>
              </a:rPr>
              <a:t> </a:t>
            </a:r>
            <a:r>
              <a:rPr sz="1600" spc="-35" dirty="0">
                <a:latin typeface="Arial"/>
                <a:cs typeface="Arial"/>
              </a:rPr>
              <a:t>and</a:t>
            </a:r>
            <a:endParaRPr sz="1600">
              <a:latin typeface="Arial"/>
              <a:cs typeface="Arial"/>
            </a:endParaRPr>
          </a:p>
          <a:p>
            <a:pPr marL="298450" indent="-285750" algn="just">
              <a:lnSpc>
                <a:spcPts val="1900"/>
              </a:lnSpc>
              <a:buChar char="•"/>
              <a:tabLst>
                <a:tab pos="298450" algn="l"/>
              </a:tabLst>
            </a:pPr>
            <a:r>
              <a:rPr sz="1600" u="sng" spc="-4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eventually </a:t>
            </a:r>
            <a:r>
              <a:rPr sz="1600" u="sng" spc="-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adopt </a:t>
            </a:r>
            <a:r>
              <a:rPr sz="1600" u="sng" spc="-4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 </a:t>
            </a:r>
            <a:r>
              <a:rPr sz="1600" u="sng" spc="-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structured </a:t>
            </a:r>
            <a:r>
              <a:rPr sz="1600" u="sng" spc="-114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way </a:t>
            </a:r>
            <a:r>
              <a:rPr sz="1600" u="sng" spc="-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for </a:t>
            </a:r>
            <a:r>
              <a:rPr sz="1600" u="sng" spc="-5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exploring </a:t>
            </a:r>
            <a:r>
              <a:rPr sz="1600" u="sng" spc="-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the</a:t>
            </a:r>
            <a:r>
              <a:rPr sz="1600" u="sng" spc="-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600" u="sng" spc="-4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unknown</a:t>
            </a:r>
            <a:endParaRPr sz="1600">
              <a:latin typeface="Arial"/>
              <a:cs typeface="Arial"/>
            </a:endParaRPr>
          </a:p>
          <a:p>
            <a:pPr marL="1907539">
              <a:lnSpc>
                <a:spcPts val="1910"/>
              </a:lnSpc>
            </a:pPr>
            <a:r>
              <a:rPr sz="1600" spc="-30" dirty="0">
                <a:latin typeface="Arial"/>
                <a:cs typeface="Arial"/>
              </a:rPr>
              <a:t>termed </a:t>
            </a:r>
            <a:r>
              <a:rPr sz="1600" spc="-55" dirty="0">
                <a:latin typeface="Arial"/>
                <a:cs typeface="Arial"/>
              </a:rPr>
              <a:t>as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-45" dirty="0">
                <a:latin typeface="Arial"/>
                <a:cs typeface="Arial"/>
              </a:rPr>
              <a:t>‘Researchers’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1600"/>
              </a:lnSpc>
              <a:spcBef>
                <a:spcPts val="5"/>
              </a:spcBef>
            </a:pPr>
            <a:r>
              <a:rPr sz="1600" spc="-70" dirty="0">
                <a:latin typeface="Arial"/>
                <a:cs typeface="Arial"/>
              </a:rPr>
              <a:t>Research</a:t>
            </a:r>
            <a:r>
              <a:rPr sz="1600" spc="300" dirty="0">
                <a:latin typeface="Arial"/>
                <a:cs typeface="Arial"/>
              </a:rPr>
              <a:t> </a:t>
            </a:r>
            <a:r>
              <a:rPr sz="1600" spc="-30" dirty="0">
                <a:latin typeface="Arial"/>
                <a:cs typeface="Arial"/>
              </a:rPr>
              <a:t>therefore </a:t>
            </a:r>
            <a:r>
              <a:rPr sz="1600" spc="-45" dirty="0">
                <a:latin typeface="Arial"/>
                <a:cs typeface="Arial"/>
              </a:rPr>
              <a:t>..  </a:t>
            </a:r>
            <a:r>
              <a:rPr sz="1600" spc="-25" dirty="0">
                <a:latin typeface="Arial"/>
                <a:cs typeface="Arial"/>
              </a:rPr>
              <a:t>is </a:t>
            </a:r>
            <a:r>
              <a:rPr sz="1600" spc="-45" dirty="0">
                <a:latin typeface="Arial"/>
                <a:cs typeface="Arial"/>
              </a:rPr>
              <a:t>a  </a:t>
            </a:r>
            <a:r>
              <a:rPr sz="1600" spc="-30" dirty="0">
                <a:latin typeface="Arial"/>
                <a:cs typeface="Arial"/>
              </a:rPr>
              <a:t>methodical, </a:t>
            </a:r>
            <a:r>
              <a:rPr sz="1600" spc="-35" dirty="0">
                <a:latin typeface="Arial"/>
                <a:cs typeface="Arial"/>
              </a:rPr>
              <a:t>unbiased and </a:t>
            </a:r>
            <a:r>
              <a:rPr sz="1600" spc="-40" dirty="0">
                <a:latin typeface="Arial"/>
                <a:cs typeface="Arial"/>
              </a:rPr>
              <a:t>complete  </a:t>
            </a:r>
            <a:r>
              <a:rPr sz="1600" spc="-30" dirty="0">
                <a:latin typeface="Arial"/>
                <a:cs typeface="Arial"/>
              </a:rPr>
              <a:t>investigation </a:t>
            </a:r>
            <a:r>
              <a:rPr sz="1600" spc="-15" dirty="0">
                <a:latin typeface="Arial"/>
                <a:cs typeface="Arial"/>
              </a:rPr>
              <a:t>of </a:t>
            </a:r>
            <a:r>
              <a:rPr sz="1600" spc="-80" dirty="0">
                <a:latin typeface="Arial"/>
                <a:cs typeface="Arial"/>
              </a:rPr>
              <a:t>any </a:t>
            </a:r>
            <a:r>
              <a:rPr sz="1600" spc="-25" dirty="0">
                <a:latin typeface="Arial"/>
                <a:cs typeface="Arial"/>
              </a:rPr>
              <a:t>subject </a:t>
            </a:r>
            <a:r>
              <a:rPr sz="1600" spc="-15" dirty="0">
                <a:latin typeface="Arial"/>
                <a:cs typeface="Arial"/>
              </a:rPr>
              <a:t>matter </a:t>
            </a:r>
            <a:r>
              <a:rPr sz="1600" spc="-20" dirty="0">
                <a:latin typeface="Arial"/>
                <a:cs typeface="Arial"/>
              </a:rPr>
              <a:t>to </a:t>
            </a:r>
            <a:r>
              <a:rPr sz="1600" spc="-25" dirty="0">
                <a:latin typeface="Arial"/>
                <a:cs typeface="Arial"/>
              </a:rPr>
              <a:t>establish principles </a:t>
            </a:r>
            <a:r>
              <a:rPr sz="1600" spc="-35" dirty="0">
                <a:latin typeface="Arial"/>
                <a:cs typeface="Arial"/>
              </a:rPr>
              <a:t>or </a:t>
            </a:r>
            <a:r>
              <a:rPr sz="1600" spc="-20" dirty="0">
                <a:latin typeface="Arial"/>
                <a:cs typeface="Arial"/>
              </a:rPr>
              <a:t>to  </a:t>
            </a:r>
            <a:r>
              <a:rPr sz="1600" spc="-50" dirty="0">
                <a:latin typeface="Arial"/>
                <a:cs typeface="Arial"/>
              </a:rPr>
              <a:t>discover </a:t>
            </a:r>
            <a:r>
              <a:rPr sz="1600" spc="-10" dirty="0">
                <a:latin typeface="Arial"/>
                <a:cs typeface="Arial"/>
              </a:rPr>
              <a:t>pertinent </a:t>
            </a:r>
            <a:r>
              <a:rPr sz="1600" spc="-20" dirty="0">
                <a:latin typeface="Arial"/>
                <a:cs typeface="Arial"/>
              </a:rPr>
              <a:t>information to </a:t>
            </a:r>
            <a:r>
              <a:rPr sz="1600" spc="-55" dirty="0">
                <a:latin typeface="Arial"/>
                <a:cs typeface="Arial"/>
              </a:rPr>
              <a:t>solve </a:t>
            </a:r>
            <a:r>
              <a:rPr sz="1600" spc="-45" dirty="0">
                <a:latin typeface="Arial"/>
                <a:cs typeface="Arial"/>
              </a:rPr>
              <a:t>a </a:t>
            </a:r>
            <a:r>
              <a:rPr sz="1600" spc="-25" dirty="0">
                <a:latin typeface="Arial"/>
                <a:cs typeface="Arial"/>
              </a:rPr>
              <a:t>specific</a:t>
            </a:r>
            <a:r>
              <a:rPr sz="1600" spc="-200" dirty="0">
                <a:latin typeface="Arial"/>
                <a:cs typeface="Arial"/>
              </a:rPr>
              <a:t> </a:t>
            </a:r>
            <a:r>
              <a:rPr sz="2000" spc="-45" dirty="0">
                <a:solidFill>
                  <a:srgbClr val="FF0000"/>
                </a:solidFill>
                <a:latin typeface="Arial"/>
                <a:cs typeface="Arial"/>
              </a:rPr>
              <a:t>problem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8401037" y="6170822"/>
            <a:ext cx="502920" cy="502920"/>
          </a:xfrm>
          <a:custGeom>
            <a:avLst/>
            <a:gdLst/>
            <a:ahLst/>
            <a:cxnLst/>
            <a:rect l="l" t="t" r="r" b="b"/>
            <a:pathLst>
              <a:path w="502920" h="502920">
                <a:moveTo>
                  <a:pt x="0" y="251459"/>
                </a:moveTo>
                <a:lnTo>
                  <a:pt x="4051" y="206259"/>
                </a:lnTo>
                <a:lnTo>
                  <a:pt x="15731" y="163717"/>
                </a:lnTo>
                <a:lnTo>
                  <a:pt x="34331" y="124543"/>
                </a:lnTo>
                <a:lnTo>
                  <a:pt x="59139" y="89447"/>
                </a:lnTo>
                <a:lnTo>
                  <a:pt x="89447" y="59140"/>
                </a:lnTo>
                <a:lnTo>
                  <a:pt x="124542" y="34331"/>
                </a:lnTo>
                <a:lnTo>
                  <a:pt x="163717" y="15732"/>
                </a:lnTo>
                <a:lnTo>
                  <a:pt x="206259" y="4051"/>
                </a:lnTo>
                <a:lnTo>
                  <a:pt x="251459" y="0"/>
                </a:lnTo>
                <a:lnTo>
                  <a:pt x="296660" y="4051"/>
                </a:lnTo>
                <a:lnTo>
                  <a:pt x="339202" y="15732"/>
                </a:lnTo>
                <a:lnTo>
                  <a:pt x="378376" y="34331"/>
                </a:lnTo>
                <a:lnTo>
                  <a:pt x="413472" y="59140"/>
                </a:lnTo>
                <a:lnTo>
                  <a:pt x="443779" y="89447"/>
                </a:lnTo>
                <a:lnTo>
                  <a:pt x="468587" y="124543"/>
                </a:lnTo>
                <a:lnTo>
                  <a:pt x="487187" y="163717"/>
                </a:lnTo>
                <a:lnTo>
                  <a:pt x="498868" y="206259"/>
                </a:lnTo>
                <a:lnTo>
                  <a:pt x="502919" y="251459"/>
                </a:lnTo>
                <a:lnTo>
                  <a:pt x="498868" y="296659"/>
                </a:lnTo>
                <a:lnTo>
                  <a:pt x="487187" y="339202"/>
                </a:lnTo>
                <a:lnTo>
                  <a:pt x="468587" y="378376"/>
                </a:lnTo>
                <a:lnTo>
                  <a:pt x="443779" y="413471"/>
                </a:lnTo>
                <a:lnTo>
                  <a:pt x="413472" y="443779"/>
                </a:lnTo>
                <a:lnTo>
                  <a:pt x="378376" y="468587"/>
                </a:lnTo>
                <a:lnTo>
                  <a:pt x="339202" y="487187"/>
                </a:lnTo>
                <a:lnTo>
                  <a:pt x="296660" y="498868"/>
                </a:lnTo>
                <a:lnTo>
                  <a:pt x="251459" y="502919"/>
                </a:lnTo>
                <a:lnTo>
                  <a:pt x="206259" y="498868"/>
                </a:lnTo>
                <a:lnTo>
                  <a:pt x="163717" y="487187"/>
                </a:lnTo>
                <a:lnTo>
                  <a:pt x="124542" y="468587"/>
                </a:lnTo>
                <a:lnTo>
                  <a:pt x="89447" y="443779"/>
                </a:lnTo>
                <a:lnTo>
                  <a:pt x="59139" y="413471"/>
                </a:lnTo>
                <a:lnTo>
                  <a:pt x="34331" y="378376"/>
                </a:lnTo>
                <a:lnTo>
                  <a:pt x="15731" y="339202"/>
                </a:lnTo>
                <a:lnTo>
                  <a:pt x="4051" y="296659"/>
                </a:lnTo>
                <a:lnTo>
                  <a:pt x="0" y="251459"/>
                </a:lnTo>
                <a:close/>
              </a:path>
            </a:pathLst>
          </a:custGeom>
          <a:ln w="1904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3217890" y="5462295"/>
            <a:ext cx="5511800" cy="1098550"/>
          </a:xfrm>
          <a:prstGeom prst="rect">
            <a:avLst/>
          </a:prstGeom>
        </p:spPr>
        <p:txBody>
          <a:bodyPr vert="horz" wrap="square" lIns="0" tIns="33019" rIns="0" bIns="0" rtlCol="0">
            <a:spAutoFit/>
          </a:bodyPr>
          <a:lstStyle/>
          <a:p>
            <a:pPr marL="341630" marR="36830" indent="-329565">
              <a:lnSpc>
                <a:spcPts val="3300"/>
              </a:lnSpc>
              <a:spcBef>
                <a:spcPts val="259"/>
              </a:spcBef>
            </a:pPr>
            <a:r>
              <a:rPr sz="2800" spc="-120" dirty="0">
                <a:latin typeface="Arial"/>
                <a:cs typeface="Arial"/>
              </a:rPr>
              <a:t>Research </a:t>
            </a:r>
            <a:r>
              <a:rPr sz="2800" spc="-85" dirty="0">
                <a:latin typeface="Arial"/>
                <a:cs typeface="Arial"/>
              </a:rPr>
              <a:t>Methodology </a:t>
            </a:r>
            <a:r>
              <a:rPr sz="2800" spc="-45" dirty="0">
                <a:latin typeface="Arial"/>
                <a:cs typeface="Arial"/>
              </a:rPr>
              <a:t>is </a:t>
            </a:r>
            <a:r>
              <a:rPr sz="2800" spc="-80" dirty="0">
                <a:latin typeface="Arial"/>
                <a:cs typeface="Arial"/>
              </a:rPr>
              <a:t>a </a:t>
            </a:r>
            <a:r>
              <a:rPr sz="2800" spc="-25" dirty="0">
                <a:latin typeface="Arial"/>
                <a:cs typeface="Arial"/>
              </a:rPr>
              <a:t>scientific  </a:t>
            </a:r>
            <a:r>
              <a:rPr sz="2800" spc="-195" dirty="0">
                <a:latin typeface="Arial"/>
                <a:cs typeface="Arial"/>
              </a:rPr>
              <a:t>way </a:t>
            </a:r>
            <a:r>
              <a:rPr sz="2800" spc="-35" dirty="0">
                <a:latin typeface="Arial"/>
                <a:cs typeface="Arial"/>
              </a:rPr>
              <a:t>to </a:t>
            </a:r>
            <a:r>
              <a:rPr sz="2800" spc="-95" dirty="0">
                <a:latin typeface="Arial"/>
                <a:cs typeface="Arial"/>
              </a:rPr>
              <a:t>solve </a:t>
            </a:r>
            <a:r>
              <a:rPr sz="2800" spc="-80" dirty="0">
                <a:latin typeface="Arial"/>
                <a:cs typeface="Arial"/>
              </a:rPr>
              <a:t>a </a:t>
            </a:r>
            <a:r>
              <a:rPr sz="2800" spc="-75" dirty="0">
                <a:latin typeface="Arial"/>
                <a:cs typeface="Arial"/>
              </a:rPr>
              <a:t>research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spc="-65" dirty="0">
                <a:latin typeface="Arial"/>
                <a:cs typeface="Arial"/>
              </a:rPr>
              <a:t>problem</a:t>
            </a:r>
            <a:endParaRPr sz="2800">
              <a:latin typeface="Arial"/>
              <a:cs typeface="Arial"/>
            </a:endParaRPr>
          </a:p>
          <a:p>
            <a:pPr marR="5080" algn="r">
              <a:lnSpc>
                <a:spcPts val="1689"/>
              </a:lnSpc>
            </a:pPr>
            <a:r>
              <a:rPr sz="1650" spc="45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endParaRPr sz="16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4690" y="4310153"/>
            <a:ext cx="5436527" cy="5153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352497" y="4384962"/>
            <a:ext cx="980902" cy="35744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88418" y="4354410"/>
            <a:ext cx="5310505" cy="385445"/>
          </a:xfrm>
          <a:custGeom>
            <a:avLst/>
            <a:gdLst/>
            <a:ahLst/>
            <a:cxnLst/>
            <a:rect l="l" t="t" r="r" b="b"/>
            <a:pathLst>
              <a:path w="5310505" h="385445">
                <a:moveTo>
                  <a:pt x="0" y="385279"/>
                </a:moveTo>
                <a:lnTo>
                  <a:pt x="5309997" y="385279"/>
                </a:lnTo>
                <a:lnTo>
                  <a:pt x="5309997" y="0"/>
                </a:lnTo>
                <a:lnTo>
                  <a:pt x="0" y="0"/>
                </a:lnTo>
                <a:lnTo>
                  <a:pt x="0" y="385279"/>
                </a:lnTo>
                <a:close/>
              </a:path>
            </a:pathLst>
          </a:custGeom>
          <a:solidFill>
            <a:srgbClr val="FC80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88418" y="4354410"/>
            <a:ext cx="5310505" cy="385445"/>
          </a:xfrm>
          <a:custGeom>
            <a:avLst/>
            <a:gdLst/>
            <a:ahLst/>
            <a:cxnLst/>
            <a:rect l="l" t="t" r="r" b="b"/>
            <a:pathLst>
              <a:path w="5310505" h="385445">
                <a:moveTo>
                  <a:pt x="0" y="0"/>
                </a:moveTo>
                <a:lnTo>
                  <a:pt x="5309996" y="0"/>
                </a:lnTo>
                <a:lnTo>
                  <a:pt x="5309996" y="385279"/>
                </a:lnTo>
                <a:lnTo>
                  <a:pt x="0" y="385279"/>
                </a:lnTo>
                <a:lnTo>
                  <a:pt x="0" y="0"/>
                </a:lnTo>
                <a:close/>
              </a:path>
            </a:pathLst>
          </a:custGeom>
          <a:ln w="380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417027" y="4402264"/>
            <a:ext cx="859155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-204" dirty="0">
                <a:latin typeface="Arial"/>
                <a:cs typeface="Arial"/>
              </a:rPr>
              <a:t>R</a:t>
            </a:r>
            <a:r>
              <a:rPr sz="1600" spc="-60" dirty="0">
                <a:latin typeface="Arial"/>
                <a:cs typeface="Arial"/>
              </a:rPr>
              <a:t>e</a:t>
            </a:r>
            <a:r>
              <a:rPr sz="1600" spc="-40" dirty="0">
                <a:latin typeface="Arial"/>
                <a:cs typeface="Arial"/>
              </a:rPr>
              <a:t>p</a:t>
            </a:r>
            <a:r>
              <a:rPr sz="1600" spc="-65" dirty="0">
                <a:latin typeface="Arial"/>
                <a:cs typeface="Arial"/>
              </a:rPr>
              <a:t>o</a:t>
            </a:r>
            <a:r>
              <a:rPr sz="1600" spc="40" dirty="0">
                <a:latin typeface="Arial"/>
                <a:cs typeface="Arial"/>
              </a:rPr>
              <a:t>r</a:t>
            </a:r>
            <a:r>
              <a:rPr sz="1600" spc="45" dirty="0">
                <a:latin typeface="Arial"/>
                <a:cs typeface="Arial"/>
              </a:rPr>
              <a:t>t</a:t>
            </a:r>
            <a:r>
              <a:rPr sz="1600" spc="10" dirty="0">
                <a:latin typeface="Arial"/>
                <a:cs typeface="Arial"/>
              </a:rPr>
              <a:t>i</a:t>
            </a:r>
            <a:r>
              <a:rPr sz="1600" spc="-65" dirty="0">
                <a:latin typeface="Arial"/>
                <a:cs typeface="Arial"/>
              </a:rPr>
              <a:t>ng</a:t>
            </a:r>
            <a:endParaRPr sz="16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24690" y="3724107"/>
            <a:ext cx="5436527" cy="71905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487982" y="3798920"/>
            <a:ext cx="2693327" cy="35744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88418" y="3767620"/>
            <a:ext cx="5310505" cy="593090"/>
          </a:xfrm>
          <a:custGeom>
            <a:avLst/>
            <a:gdLst/>
            <a:ahLst/>
            <a:cxnLst/>
            <a:rect l="l" t="t" r="r" b="b"/>
            <a:pathLst>
              <a:path w="5310505" h="593089">
                <a:moveTo>
                  <a:pt x="2803142" y="444423"/>
                </a:moveTo>
                <a:lnTo>
                  <a:pt x="2506864" y="444423"/>
                </a:lnTo>
                <a:lnTo>
                  <a:pt x="2654997" y="592569"/>
                </a:lnTo>
                <a:lnTo>
                  <a:pt x="2803142" y="444423"/>
                </a:lnTo>
                <a:close/>
              </a:path>
              <a:path w="5310505" h="593089">
                <a:moveTo>
                  <a:pt x="2729063" y="385038"/>
                </a:moveTo>
                <a:lnTo>
                  <a:pt x="2580930" y="385038"/>
                </a:lnTo>
                <a:lnTo>
                  <a:pt x="2580930" y="444423"/>
                </a:lnTo>
                <a:lnTo>
                  <a:pt x="2729063" y="444423"/>
                </a:lnTo>
                <a:lnTo>
                  <a:pt x="2729063" y="385038"/>
                </a:lnTo>
                <a:close/>
              </a:path>
              <a:path w="5310505" h="593089">
                <a:moveTo>
                  <a:pt x="5309995" y="0"/>
                </a:moveTo>
                <a:lnTo>
                  <a:pt x="0" y="0"/>
                </a:lnTo>
                <a:lnTo>
                  <a:pt x="0" y="385038"/>
                </a:lnTo>
                <a:lnTo>
                  <a:pt x="5309995" y="385038"/>
                </a:lnTo>
                <a:lnTo>
                  <a:pt x="5309995" y="0"/>
                </a:lnTo>
                <a:close/>
              </a:path>
            </a:pathLst>
          </a:custGeom>
          <a:solidFill>
            <a:srgbClr val="00B1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88418" y="3767628"/>
            <a:ext cx="5310505" cy="593090"/>
          </a:xfrm>
          <a:custGeom>
            <a:avLst/>
            <a:gdLst/>
            <a:ahLst/>
            <a:cxnLst/>
            <a:rect l="l" t="t" r="r" b="b"/>
            <a:pathLst>
              <a:path w="5310505" h="593089">
                <a:moveTo>
                  <a:pt x="5309995" y="385027"/>
                </a:moveTo>
                <a:lnTo>
                  <a:pt x="2729068" y="385027"/>
                </a:lnTo>
                <a:lnTo>
                  <a:pt x="2729068" y="444420"/>
                </a:lnTo>
                <a:lnTo>
                  <a:pt x="2803137" y="444420"/>
                </a:lnTo>
                <a:lnTo>
                  <a:pt x="2654998" y="592560"/>
                </a:lnTo>
                <a:lnTo>
                  <a:pt x="2506858" y="444420"/>
                </a:lnTo>
                <a:lnTo>
                  <a:pt x="2580928" y="444420"/>
                </a:lnTo>
                <a:lnTo>
                  <a:pt x="2580928" y="385027"/>
                </a:lnTo>
                <a:lnTo>
                  <a:pt x="0" y="385027"/>
                </a:lnTo>
                <a:lnTo>
                  <a:pt x="0" y="0"/>
                </a:lnTo>
                <a:lnTo>
                  <a:pt x="5309995" y="0"/>
                </a:lnTo>
                <a:lnTo>
                  <a:pt x="5309995" y="385027"/>
                </a:lnTo>
                <a:close/>
              </a:path>
            </a:pathLst>
          </a:custGeom>
          <a:ln w="380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555807" y="3815359"/>
            <a:ext cx="258191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-45" dirty="0">
                <a:latin typeface="Arial"/>
                <a:cs typeface="Arial"/>
              </a:rPr>
              <a:t>Data </a:t>
            </a:r>
            <a:r>
              <a:rPr sz="1600" spc="-65" dirty="0">
                <a:latin typeface="Arial"/>
                <a:cs typeface="Arial"/>
              </a:rPr>
              <a:t>Analysis </a:t>
            </a:r>
            <a:r>
              <a:rPr sz="1600" spc="-5" dirty="0">
                <a:latin typeface="Arial"/>
                <a:cs typeface="Arial"/>
              </a:rPr>
              <a:t>&amp;</a:t>
            </a:r>
            <a:r>
              <a:rPr sz="1600" spc="-75" dirty="0">
                <a:latin typeface="Arial"/>
                <a:cs typeface="Arial"/>
              </a:rPr>
              <a:t> </a:t>
            </a:r>
            <a:r>
              <a:rPr sz="1600" spc="-20" dirty="0">
                <a:latin typeface="Arial"/>
                <a:cs typeface="Arial"/>
              </a:rPr>
              <a:t>Interpretation</a:t>
            </a:r>
            <a:endParaRPr sz="16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24690" y="3138053"/>
            <a:ext cx="5436527" cy="71905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123897" y="3208709"/>
            <a:ext cx="1438097" cy="36160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88418" y="3180842"/>
            <a:ext cx="5310505" cy="593090"/>
          </a:xfrm>
          <a:custGeom>
            <a:avLst/>
            <a:gdLst/>
            <a:ahLst/>
            <a:cxnLst/>
            <a:rect l="l" t="t" r="r" b="b"/>
            <a:pathLst>
              <a:path w="5310505" h="593089">
                <a:moveTo>
                  <a:pt x="2803142" y="444423"/>
                </a:moveTo>
                <a:lnTo>
                  <a:pt x="2506864" y="444423"/>
                </a:lnTo>
                <a:lnTo>
                  <a:pt x="2654997" y="592569"/>
                </a:lnTo>
                <a:lnTo>
                  <a:pt x="2803142" y="444423"/>
                </a:lnTo>
                <a:close/>
              </a:path>
              <a:path w="5310505" h="593089">
                <a:moveTo>
                  <a:pt x="2729063" y="385025"/>
                </a:moveTo>
                <a:lnTo>
                  <a:pt x="2580930" y="385025"/>
                </a:lnTo>
                <a:lnTo>
                  <a:pt x="2580930" y="444423"/>
                </a:lnTo>
                <a:lnTo>
                  <a:pt x="2729063" y="444423"/>
                </a:lnTo>
                <a:lnTo>
                  <a:pt x="2729063" y="385025"/>
                </a:lnTo>
                <a:close/>
              </a:path>
              <a:path w="5310505" h="593089">
                <a:moveTo>
                  <a:pt x="5309995" y="0"/>
                </a:moveTo>
                <a:lnTo>
                  <a:pt x="0" y="0"/>
                </a:lnTo>
                <a:lnTo>
                  <a:pt x="0" y="385025"/>
                </a:lnTo>
                <a:lnTo>
                  <a:pt x="5309995" y="385025"/>
                </a:lnTo>
                <a:lnTo>
                  <a:pt x="5309995" y="0"/>
                </a:lnTo>
                <a:close/>
              </a:path>
            </a:pathLst>
          </a:custGeom>
          <a:solidFill>
            <a:srgbClr val="8EA6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88418" y="3180850"/>
            <a:ext cx="5310505" cy="593090"/>
          </a:xfrm>
          <a:custGeom>
            <a:avLst/>
            <a:gdLst/>
            <a:ahLst/>
            <a:cxnLst/>
            <a:rect l="l" t="t" r="r" b="b"/>
            <a:pathLst>
              <a:path w="5310505" h="593089">
                <a:moveTo>
                  <a:pt x="5309995" y="385027"/>
                </a:moveTo>
                <a:lnTo>
                  <a:pt x="2729068" y="385027"/>
                </a:lnTo>
                <a:lnTo>
                  <a:pt x="2729068" y="444420"/>
                </a:lnTo>
                <a:lnTo>
                  <a:pt x="2803137" y="444420"/>
                </a:lnTo>
                <a:lnTo>
                  <a:pt x="2654998" y="592560"/>
                </a:lnTo>
                <a:lnTo>
                  <a:pt x="2506858" y="444420"/>
                </a:lnTo>
                <a:lnTo>
                  <a:pt x="2580928" y="444420"/>
                </a:lnTo>
                <a:lnTo>
                  <a:pt x="2580928" y="385027"/>
                </a:lnTo>
                <a:lnTo>
                  <a:pt x="0" y="385027"/>
                </a:lnTo>
                <a:lnTo>
                  <a:pt x="0" y="0"/>
                </a:lnTo>
                <a:lnTo>
                  <a:pt x="5309995" y="0"/>
                </a:lnTo>
                <a:lnTo>
                  <a:pt x="5309995" y="385027"/>
                </a:lnTo>
                <a:close/>
              </a:path>
            </a:pathLst>
          </a:custGeom>
          <a:ln w="380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2183067" y="3228581"/>
            <a:ext cx="132715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-45" dirty="0">
                <a:latin typeface="Arial"/>
                <a:cs typeface="Arial"/>
              </a:rPr>
              <a:t>Data</a:t>
            </a:r>
            <a:r>
              <a:rPr sz="1600" spc="-85" dirty="0">
                <a:latin typeface="Arial"/>
                <a:cs typeface="Arial"/>
              </a:rPr>
              <a:t> </a:t>
            </a:r>
            <a:r>
              <a:rPr sz="1600" spc="-45" dirty="0">
                <a:latin typeface="Arial"/>
                <a:cs typeface="Arial"/>
              </a:rPr>
              <a:t>Collection</a:t>
            </a:r>
            <a:endParaRPr sz="160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24690" y="2547856"/>
            <a:ext cx="5436527" cy="72320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778927" y="2622671"/>
            <a:ext cx="2123897" cy="357446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88418" y="2594063"/>
            <a:ext cx="5310505" cy="593090"/>
          </a:xfrm>
          <a:custGeom>
            <a:avLst/>
            <a:gdLst/>
            <a:ahLst/>
            <a:cxnLst/>
            <a:rect l="l" t="t" r="r" b="b"/>
            <a:pathLst>
              <a:path w="5310505" h="593089">
                <a:moveTo>
                  <a:pt x="2803142" y="444423"/>
                </a:moveTo>
                <a:lnTo>
                  <a:pt x="2506864" y="444423"/>
                </a:lnTo>
                <a:lnTo>
                  <a:pt x="2654997" y="592556"/>
                </a:lnTo>
                <a:lnTo>
                  <a:pt x="2803142" y="444423"/>
                </a:lnTo>
                <a:close/>
              </a:path>
              <a:path w="5310505" h="593089">
                <a:moveTo>
                  <a:pt x="2729063" y="385025"/>
                </a:moveTo>
                <a:lnTo>
                  <a:pt x="2580930" y="385025"/>
                </a:lnTo>
                <a:lnTo>
                  <a:pt x="2580930" y="444423"/>
                </a:lnTo>
                <a:lnTo>
                  <a:pt x="2729063" y="444423"/>
                </a:lnTo>
                <a:lnTo>
                  <a:pt x="2729063" y="385025"/>
                </a:lnTo>
                <a:close/>
              </a:path>
              <a:path w="5310505" h="593089">
                <a:moveTo>
                  <a:pt x="5309995" y="0"/>
                </a:moveTo>
                <a:lnTo>
                  <a:pt x="0" y="0"/>
                </a:lnTo>
                <a:lnTo>
                  <a:pt x="0" y="385025"/>
                </a:lnTo>
                <a:lnTo>
                  <a:pt x="5309995" y="385025"/>
                </a:lnTo>
                <a:lnTo>
                  <a:pt x="5309995" y="0"/>
                </a:lnTo>
                <a:close/>
              </a:path>
            </a:pathLst>
          </a:custGeom>
          <a:solidFill>
            <a:srgbClr val="CEBB9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88418" y="2594059"/>
            <a:ext cx="5310505" cy="593090"/>
          </a:xfrm>
          <a:custGeom>
            <a:avLst/>
            <a:gdLst/>
            <a:ahLst/>
            <a:cxnLst/>
            <a:rect l="l" t="t" r="r" b="b"/>
            <a:pathLst>
              <a:path w="5310505" h="593089">
                <a:moveTo>
                  <a:pt x="5309995" y="385027"/>
                </a:moveTo>
                <a:lnTo>
                  <a:pt x="2729068" y="385027"/>
                </a:lnTo>
                <a:lnTo>
                  <a:pt x="2729068" y="444420"/>
                </a:lnTo>
                <a:lnTo>
                  <a:pt x="2803137" y="444420"/>
                </a:lnTo>
                <a:lnTo>
                  <a:pt x="2654998" y="592560"/>
                </a:lnTo>
                <a:lnTo>
                  <a:pt x="2506858" y="444420"/>
                </a:lnTo>
                <a:lnTo>
                  <a:pt x="2580928" y="444420"/>
                </a:lnTo>
                <a:lnTo>
                  <a:pt x="2580928" y="385027"/>
                </a:lnTo>
                <a:lnTo>
                  <a:pt x="0" y="385027"/>
                </a:lnTo>
                <a:lnTo>
                  <a:pt x="0" y="0"/>
                </a:lnTo>
                <a:lnTo>
                  <a:pt x="5309995" y="0"/>
                </a:lnTo>
                <a:lnTo>
                  <a:pt x="5309995" y="385027"/>
                </a:lnTo>
                <a:close/>
              </a:path>
            </a:pathLst>
          </a:custGeom>
          <a:ln w="380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1846771" y="2641803"/>
            <a:ext cx="1999614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-60" dirty="0">
                <a:latin typeface="Arial"/>
                <a:cs typeface="Arial"/>
              </a:rPr>
              <a:t>Design </a:t>
            </a:r>
            <a:r>
              <a:rPr sz="1600" spc="-70" dirty="0">
                <a:latin typeface="Arial"/>
                <a:cs typeface="Arial"/>
              </a:rPr>
              <a:t>Research </a:t>
            </a:r>
            <a:r>
              <a:rPr sz="1600" spc="-65" dirty="0">
                <a:latin typeface="Arial"/>
                <a:cs typeface="Arial"/>
              </a:rPr>
              <a:t>Study</a:t>
            </a:r>
            <a:endParaRPr sz="1600">
              <a:latin typeface="Arial"/>
              <a:cs typeface="Aria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124690" y="1961801"/>
            <a:ext cx="5436527" cy="723206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666697" y="2036617"/>
            <a:ext cx="2352497" cy="357446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88418" y="2007285"/>
            <a:ext cx="5310505" cy="593090"/>
          </a:xfrm>
          <a:custGeom>
            <a:avLst/>
            <a:gdLst/>
            <a:ahLst/>
            <a:cxnLst/>
            <a:rect l="l" t="t" r="r" b="b"/>
            <a:pathLst>
              <a:path w="5310505" h="593089">
                <a:moveTo>
                  <a:pt x="2803142" y="444411"/>
                </a:moveTo>
                <a:lnTo>
                  <a:pt x="2506864" y="444411"/>
                </a:lnTo>
                <a:lnTo>
                  <a:pt x="2654997" y="592556"/>
                </a:lnTo>
                <a:lnTo>
                  <a:pt x="2803142" y="444411"/>
                </a:lnTo>
                <a:close/>
              </a:path>
              <a:path w="5310505" h="593089">
                <a:moveTo>
                  <a:pt x="2729063" y="385025"/>
                </a:moveTo>
                <a:lnTo>
                  <a:pt x="2580930" y="385025"/>
                </a:lnTo>
                <a:lnTo>
                  <a:pt x="2580930" y="444411"/>
                </a:lnTo>
                <a:lnTo>
                  <a:pt x="2729063" y="444411"/>
                </a:lnTo>
                <a:lnTo>
                  <a:pt x="2729063" y="385025"/>
                </a:lnTo>
                <a:close/>
              </a:path>
              <a:path w="5310505" h="593089">
                <a:moveTo>
                  <a:pt x="5309995" y="0"/>
                </a:moveTo>
                <a:lnTo>
                  <a:pt x="0" y="0"/>
                </a:lnTo>
                <a:lnTo>
                  <a:pt x="0" y="385025"/>
                </a:lnTo>
                <a:lnTo>
                  <a:pt x="5309995" y="385025"/>
                </a:lnTo>
                <a:lnTo>
                  <a:pt x="5309995" y="0"/>
                </a:lnTo>
                <a:close/>
              </a:path>
            </a:pathLst>
          </a:custGeom>
          <a:solidFill>
            <a:srgbClr val="6282A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88418" y="2007281"/>
            <a:ext cx="5310505" cy="593090"/>
          </a:xfrm>
          <a:custGeom>
            <a:avLst/>
            <a:gdLst/>
            <a:ahLst/>
            <a:cxnLst/>
            <a:rect l="l" t="t" r="r" b="b"/>
            <a:pathLst>
              <a:path w="5310505" h="593089">
                <a:moveTo>
                  <a:pt x="5309995" y="385027"/>
                </a:moveTo>
                <a:lnTo>
                  <a:pt x="2729068" y="385027"/>
                </a:lnTo>
                <a:lnTo>
                  <a:pt x="2729068" y="444420"/>
                </a:lnTo>
                <a:lnTo>
                  <a:pt x="2803137" y="444420"/>
                </a:lnTo>
                <a:lnTo>
                  <a:pt x="2654998" y="592560"/>
                </a:lnTo>
                <a:lnTo>
                  <a:pt x="2506858" y="444420"/>
                </a:lnTo>
                <a:lnTo>
                  <a:pt x="2580928" y="444420"/>
                </a:lnTo>
                <a:lnTo>
                  <a:pt x="2580928" y="385027"/>
                </a:lnTo>
                <a:lnTo>
                  <a:pt x="0" y="385027"/>
                </a:lnTo>
                <a:lnTo>
                  <a:pt x="0" y="0"/>
                </a:lnTo>
                <a:lnTo>
                  <a:pt x="5309995" y="0"/>
                </a:lnTo>
                <a:lnTo>
                  <a:pt x="5309995" y="385027"/>
                </a:lnTo>
                <a:close/>
              </a:path>
            </a:pathLst>
          </a:custGeom>
          <a:ln w="380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1728750" y="2055012"/>
            <a:ext cx="2235835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-40" dirty="0">
                <a:latin typeface="Arial"/>
                <a:cs typeface="Arial"/>
              </a:rPr>
              <a:t>Formulation </a:t>
            </a:r>
            <a:r>
              <a:rPr sz="1600" spc="-15" dirty="0">
                <a:latin typeface="Arial"/>
                <a:cs typeface="Arial"/>
              </a:rPr>
              <a:t>of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50" dirty="0">
                <a:latin typeface="Arial"/>
                <a:cs typeface="Arial"/>
              </a:rPr>
              <a:t>hypothesis</a:t>
            </a:r>
            <a:endParaRPr sz="1600">
              <a:latin typeface="Arial"/>
              <a:cs typeface="Arial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124690" y="1375760"/>
            <a:ext cx="5436527" cy="723206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882825" y="1450576"/>
            <a:ext cx="1920239" cy="357446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88418" y="1420494"/>
            <a:ext cx="5310505" cy="593090"/>
          </a:xfrm>
          <a:custGeom>
            <a:avLst/>
            <a:gdLst/>
            <a:ahLst/>
            <a:cxnLst/>
            <a:rect l="l" t="t" r="r" b="b"/>
            <a:pathLst>
              <a:path w="5310505" h="593089">
                <a:moveTo>
                  <a:pt x="2803142" y="444423"/>
                </a:moveTo>
                <a:lnTo>
                  <a:pt x="2506864" y="444423"/>
                </a:lnTo>
                <a:lnTo>
                  <a:pt x="2654997" y="592569"/>
                </a:lnTo>
                <a:lnTo>
                  <a:pt x="2803142" y="444423"/>
                </a:lnTo>
                <a:close/>
              </a:path>
              <a:path w="5310505" h="593089">
                <a:moveTo>
                  <a:pt x="2729063" y="385025"/>
                </a:moveTo>
                <a:lnTo>
                  <a:pt x="2580930" y="385025"/>
                </a:lnTo>
                <a:lnTo>
                  <a:pt x="2580930" y="444423"/>
                </a:lnTo>
                <a:lnTo>
                  <a:pt x="2729063" y="444423"/>
                </a:lnTo>
                <a:lnTo>
                  <a:pt x="2729063" y="385025"/>
                </a:lnTo>
                <a:close/>
              </a:path>
              <a:path w="5310505" h="593089">
                <a:moveTo>
                  <a:pt x="5309995" y="0"/>
                </a:moveTo>
                <a:lnTo>
                  <a:pt x="0" y="0"/>
                </a:lnTo>
                <a:lnTo>
                  <a:pt x="0" y="385025"/>
                </a:lnTo>
                <a:lnTo>
                  <a:pt x="5309995" y="385025"/>
                </a:lnTo>
                <a:lnTo>
                  <a:pt x="5309995" y="0"/>
                </a:lnTo>
                <a:close/>
              </a:path>
            </a:pathLst>
          </a:custGeom>
          <a:solidFill>
            <a:srgbClr val="FC80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88418" y="1420503"/>
            <a:ext cx="5310505" cy="593090"/>
          </a:xfrm>
          <a:custGeom>
            <a:avLst/>
            <a:gdLst/>
            <a:ahLst/>
            <a:cxnLst/>
            <a:rect l="l" t="t" r="r" b="b"/>
            <a:pathLst>
              <a:path w="5310505" h="593089">
                <a:moveTo>
                  <a:pt x="5309995" y="385027"/>
                </a:moveTo>
                <a:lnTo>
                  <a:pt x="2729068" y="385027"/>
                </a:lnTo>
                <a:lnTo>
                  <a:pt x="2729068" y="444420"/>
                </a:lnTo>
                <a:lnTo>
                  <a:pt x="2803137" y="444420"/>
                </a:lnTo>
                <a:lnTo>
                  <a:pt x="2654998" y="592560"/>
                </a:lnTo>
                <a:lnTo>
                  <a:pt x="2506858" y="444420"/>
                </a:lnTo>
                <a:lnTo>
                  <a:pt x="2580928" y="444420"/>
                </a:lnTo>
                <a:lnTo>
                  <a:pt x="2580928" y="385027"/>
                </a:lnTo>
                <a:lnTo>
                  <a:pt x="0" y="385027"/>
                </a:lnTo>
                <a:lnTo>
                  <a:pt x="0" y="0"/>
                </a:lnTo>
                <a:lnTo>
                  <a:pt x="5309995" y="0"/>
                </a:lnTo>
                <a:lnTo>
                  <a:pt x="5309995" y="385027"/>
                </a:lnTo>
                <a:close/>
              </a:path>
            </a:pathLst>
          </a:custGeom>
          <a:ln w="380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1948422" y="1468234"/>
            <a:ext cx="1796414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-90" dirty="0">
                <a:latin typeface="Arial"/>
                <a:cs typeface="Arial"/>
              </a:rPr>
              <a:t>Review </a:t>
            </a:r>
            <a:r>
              <a:rPr sz="1600" spc="-15" dirty="0">
                <a:latin typeface="Arial"/>
                <a:cs typeface="Arial"/>
              </a:rPr>
              <a:t>of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20" dirty="0">
                <a:latin typeface="Arial"/>
                <a:cs typeface="Arial"/>
              </a:rPr>
              <a:t>Literarture</a:t>
            </a:r>
            <a:endParaRPr sz="1600">
              <a:latin typeface="Arial"/>
              <a:cs typeface="Arial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124690" y="789706"/>
            <a:ext cx="5436527" cy="723206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246908" y="864522"/>
            <a:ext cx="3192081" cy="357446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88418" y="833716"/>
            <a:ext cx="5310505" cy="593090"/>
          </a:xfrm>
          <a:custGeom>
            <a:avLst/>
            <a:gdLst/>
            <a:ahLst/>
            <a:cxnLst/>
            <a:rect l="l" t="t" r="r" b="b"/>
            <a:pathLst>
              <a:path w="5310505" h="593090">
                <a:moveTo>
                  <a:pt x="2803142" y="444423"/>
                </a:moveTo>
                <a:lnTo>
                  <a:pt x="2506864" y="444423"/>
                </a:lnTo>
                <a:lnTo>
                  <a:pt x="2654997" y="592556"/>
                </a:lnTo>
                <a:lnTo>
                  <a:pt x="2803142" y="444423"/>
                </a:lnTo>
                <a:close/>
              </a:path>
              <a:path w="5310505" h="593090">
                <a:moveTo>
                  <a:pt x="2729063" y="385025"/>
                </a:moveTo>
                <a:lnTo>
                  <a:pt x="2580930" y="385025"/>
                </a:lnTo>
                <a:lnTo>
                  <a:pt x="2580930" y="444423"/>
                </a:lnTo>
                <a:lnTo>
                  <a:pt x="2729063" y="444423"/>
                </a:lnTo>
                <a:lnTo>
                  <a:pt x="2729063" y="385025"/>
                </a:lnTo>
                <a:close/>
              </a:path>
              <a:path w="5310505" h="593090">
                <a:moveTo>
                  <a:pt x="5309995" y="0"/>
                </a:moveTo>
                <a:lnTo>
                  <a:pt x="0" y="0"/>
                </a:lnTo>
                <a:lnTo>
                  <a:pt x="0" y="385025"/>
                </a:lnTo>
                <a:lnTo>
                  <a:pt x="5309995" y="385025"/>
                </a:lnTo>
                <a:lnTo>
                  <a:pt x="5309995" y="0"/>
                </a:lnTo>
                <a:close/>
              </a:path>
            </a:pathLst>
          </a:custGeom>
          <a:solidFill>
            <a:srgbClr val="00B1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88418" y="833712"/>
            <a:ext cx="5310505" cy="593090"/>
          </a:xfrm>
          <a:custGeom>
            <a:avLst/>
            <a:gdLst/>
            <a:ahLst/>
            <a:cxnLst/>
            <a:rect l="l" t="t" r="r" b="b"/>
            <a:pathLst>
              <a:path w="5310505" h="593090">
                <a:moveTo>
                  <a:pt x="5309995" y="385027"/>
                </a:moveTo>
                <a:lnTo>
                  <a:pt x="2729068" y="385027"/>
                </a:lnTo>
                <a:lnTo>
                  <a:pt x="2729068" y="444420"/>
                </a:lnTo>
                <a:lnTo>
                  <a:pt x="2803137" y="444420"/>
                </a:lnTo>
                <a:lnTo>
                  <a:pt x="2654998" y="592560"/>
                </a:lnTo>
                <a:lnTo>
                  <a:pt x="2506858" y="444420"/>
                </a:lnTo>
                <a:lnTo>
                  <a:pt x="2580928" y="444420"/>
                </a:lnTo>
                <a:lnTo>
                  <a:pt x="2580928" y="385027"/>
                </a:lnTo>
                <a:lnTo>
                  <a:pt x="0" y="385027"/>
                </a:lnTo>
                <a:lnTo>
                  <a:pt x="0" y="0"/>
                </a:lnTo>
                <a:lnTo>
                  <a:pt x="5309995" y="0"/>
                </a:lnTo>
                <a:lnTo>
                  <a:pt x="5309995" y="385027"/>
                </a:lnTo>
                <a:close/>
              </a:path>
            </a:pathLst>
          </a:custGeom>
          <a:ln w="380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1312324" y="881456"/>
            <a:ext cx="306832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-30" dirty="0">
                <a:latin typeface="Arial"/>
                <a:cs typeface="Arial"/>
              </a:rPr>
              <a:t>Identify </a:t>
            </a:r>
            <a:r>
              <a:rPr sz="1600" spc="-5" dirty="0">
                <a:latin typeface="Arial"/>
                <a:cs typeface="Arial"/>
              </a:rPr>
              <a:t>&amp; </a:t>
            </a:r>
            <a:r>
              <a:rPr sz="1600" spc="-35" dirty="0">
                <a:latin typeface="Arial"/>
                <a:cs typeface="Arial"/>
              </a:rPr>
              <a:t>Define </a:t>
            </a:r>
            <a:r>
              <a:rPr sz="1600" spc="-70" dirty="0">
                <a:latin typeface="Arial"/>
                <a:cs typeface="Arial"/>
              </a:rPr>
              <a:t>Research</a:t>
            </a:r>
            <a:r>
              <a:rPr sz="1600" spc="-145" dirty="0">
                <a:latin typeface="Arial"/>
                <a:cs typeface="Arial"/>
              </a:rPr>
              <a:t> </a:t>
            </a:r>
            <a:r>
              <a:rPr sz="1600" spc="-55" dirty="0">
                <a:latin typeface="Arial"/>
                <a:cs typeface="Arial"/>
              </a:rPr>
              <a:t>Problem</a:t>
            </a:r>
            <a:endParaRPr sz="1600">
              <a:latin typeface="Arial"/>
              <a:cs typeface="Arial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5529163" y="868758"/>
            <a:ext cx="817244" cy="3870325"/>
          </a:xfrm>
          <a:custGeom>
            <a:avLst/>
            <a:gdLst/>
            <a:ahLst/>
            <a:cxnLst/>
            <a:rect l="l" t="t" r="r" b="b"/>
            <a:pathLst>
              <a:path w="817245" h="3870325">
                <a:moveTo>
                  <a:pt x="15279" y="0"/>
                </a:moveTo>
                <a:lnTo>
                  <a:pt x="49022" y="34329"/>
                </a:lnTo>
                <a:lnTo>
                  <a:pt x="82039" y="69099"/>
                </a:lnTo>
                <a:lnTo>
                  <a:pt x="114331" y="104301"/>
                </a:lnTo>
                <a:lnTo>
                  <a:pt x="145896" y="139925"/>
                </a:lnTo>
                <a:lnTo>
                  <a:pt x="176736" y="175962"/>
                </a:lnTo>
                <a:lnTo>
                  <a:pt x="206851" y="212402"/>
                </a:lnTo>
                <a:lnTo>
                  <a:pt x="236240" y="249235"/>
                </a:lnTo>
                <a:lnTo>
                  <a:pt x="264903" y="286451"/>
                </a:lnTo>
                <a:lnTo>
                  <a:pt x="292840" y="324042"/>
                </a:lnTo>
                <a:lnTo>
                  <a:pt x="320052" y="361997"/>
                </a:lnTo>
                <a:lnTo>
                  <a:pt x="346538" y="400307"/>
                </a:lnTo>
                <a:lnTo>
                  <a:pt x="372299" y="438963"/>
                </a:lnTo>
                <a:lnTo>
                  <a:pt x="397334" y="477954"/>
                </a:lnTo>
                <a:lnTo>
                  <a:pt x="421643" y="517271"/>
                </a:lnTo>
                <a:lnTo>
                  <a:pt x="445227" y="556905"/>
                </a:lnTo>
                <a:lnTo>
                  <a:pt x="468085" y="596846"/>
                </a:lnTo>
                <a:lnTo>
                  <a:pt x="490217" y="637085"/>
                </a:lnTo>
                <a:lnTo>
                  <a:pt x="511623" y="677611"/>
                </a:lnTo>
                <a:lnTo>
                  <a:pt x="532304" y="718415"/>
                </a:lnTo>
                <a:lnTo>
                  <a:pt x="552260" y="759488"/>
                </a:lnTo>
                <a:lnTo>
                  <a:pt x="571490" y="800820"/>
                </a:lnTo>
                <a:lnTo>
                  <a:pt x="589994" y="842401"/>
                </a:lnTo>
                <a:lnTo>
                  <a:pt x="607772" y="884222"/>
                </a:lnTo>
                <a:lnTo>
                  <a:pt x="624825" y="926273"/>
                </a:lnTo>
                <a:lnTo>
                  <a:pt x="641152" y="968545"/>
                </a:lnTo>
                <a:lnTo>
                  <a:pt x="656753" y="1011028"/>
                </a:lnTo>
                <a:lnTo>
                  <a:pt x="671629" y="1053713"/>
                </a:lnTo>
                <a:lnTo>
                  <a:pt x="685779" y="1096589"/>
                </a:lnTo>
                <a:lnTo>
                  <a:pt x="699204" y="1139648"/>
                </a:lnTo>
                <a:lnTo>
                  <a:pt x="711903" y="1182879"/>
                </a:lnTo>
                <a:lnTo>
                  <a:pt x="723876" y="1226273"/>
                </a:lnTo>
                <a:lnTo>
                  <a:pt x="735123" y="1269821"/>
                </a:lnTo>
                <a:lnTo>
                  <a:pt x="745645" y="1313513"/>
                </a:lnTo>
                <a:lnTo>
                  <a:pt x="755442" y="1357339"/>
                </a:lnTo>
                <a:lnTo>
                  <a:pt x="764512" y="1401289"/>
                </a:lnTo>
                <a:lnTo>
                  <a:pt x="772857" y="1445355"/>
                </a:lnTo>
                <a:lnTo>
                  <a:pt x="780476" y="1489526"/>
                </a:lnTo>
                <a:lnTo>
                  <a:pt x="787370" y="1533794"/>
                </a:lnTo>
                <a:lnTo>
                  <a:pt x="793538" y="1578147"/>
                </a:lnTo>
                <a:lnTo>
                  <a:pt x="798981" y="1622577"/>
                </a:lnTo>
                <a:lnTo>
                  <a:pt x="803697" y="1667075"/>
                </a:lnTo>
                <a:lnTo>
                  <a:pt x="807688" y="1711630"/>
                </a:lnTo>
                <a:lnTo>
                  <a:pt x="810954" y="1756233"/>
                </a:lnTo>
                <a:lnTo>
                  <a:pt x="813493" y="1800874"/>
                </a:lnTo>
                <a:lnTo>
                  <a:pt x="815308" y="1845544"/>
                </a:lnTo>
                <a:lnTo>
                  <a:pt x="816396" y="1890234"/>
                </a:lnTo>
                <a:lnTo>
                  <a:pt x="816759" y="1934932"/>
                </a:lnTo>
                <a:lnTo>
                  <a:pt x="816396" y="1979631"/>
                </a:lnTo>
                <a:lnTo>
                  <a:pt x="815308" y="2024321"/>
                </a:lnTo>
                <a:lnTo>
                  <a:pt x="813493" y="2068991"/>
                </a:lnTo>
                <a:lnTo>
                  <a:pt x="810954" y="2113632"/>
                </a:lnTo>
                <a:lnTo>
                  <a:pt x="807688" y="2158235"/>
                </a:lnTo>
                <a:lnTo>
                  <a:pt x="803697" y="2202790"/>
                </a:lnTo>
                <a:lnTo>
                  <a:pt x="798981" y="2247287"/>
                </a:lnTo>
                <a:lnTo>
                  <a:pt x="793538" y="2291718"/>
                </a:lnTo>
                <a:lnTo>
                  <a:pt x="787370" y="2336071"/>
                </a:lnTo>
                <a:lnTo>
                  <a:pt x="780476" y="2380338"/>
                </a:lnTo>
                <a:lnTo>
                  <a:pt x="772857" y="2424510"/>
                </a:lnTo>
                <a:lnTo>
                  <a:pt x="764512" y="2468575"/>
                </a:lnTo>
                <a:lnTo>
                  <a:pt x="755442" y="2512526"/>
                </a:lnTo>
                <a:lnTo>
                  <a:pt x="745645" y="2556352"/>
                </a:lnTo>
                <a:lnTo>
                  <a:pt x="735123" y="2600044"/>
                </a:lnTo>
                <a:lnTo>
                  <a:pt x="723876" y="2643591"/>
                </a:lnTo>
                <a:lnTo>
                  <a:pt x="711903" y="2686986"/>
                </a:lnTo>
                <a:lnTo>
                  <a:pt x="699204" y="2730217"/>
                </a:lnTo>
                <a:lnTo>
                  <a:pt x="685779" y="2773275"/>
                </a:lnTo>
                <a:lnTo>
                  <a:pt x="671629" y="2816151"/>
                </a:lnTo>
                <a:lnTo>
                  <a:pt x="656753" y="2858836"/>
                </a:lnTo>
                <a:lnTo>
                  <a:pt x="641152" y="2901319"/>
                </a:lnTo>
                <a:lnTo>
                  <a:pt x="624825" y="2943591"/>
                </a:lnTo>
                <a:lnTo>
                  <a:pt x="607772" y="2985642"/>
                </a:lnTo>
                <a:lnTo>
                  <a:pt x="589994" y="3027463"/>
                </a:lnTo>
                <a:lnTo>
                  <a:pt x="571490" y="3069044"/>
                </a:lnTo>
                <a:lnTo>
                  <a:pt x="552260" y="3110376"/>
                </a:lnTo>
                <a:lnTo>
                  <a:pt x="532304" y="3151449"/>
                </a:lnTo>
                <a:lnTo>
                  <a:pt x="511623" y="3192253"/>
                </a:lnTo>
                <a:lnTo>
                  <a:pt x="490217" y="3232779"/>
                </a:lnTo>
                <a:lnTo>
                  <a:pt x="468085" y="3273017"/>
                </a:lnTo>
                <a:lnTo>
                  <a:pt x="445227" y="3312958"/>
                </a:lnTo>
                <a:lnTo>
                  <a:pt x="421643" y="3352592"/>
                </a:lnTo>
                <a:lnTo>
                  <a:pt x="397334" y="3391909"/>
                </a:lnTo>
                <a:lnTo>
                  <a:pt x="372299" y="3430900"/>
                </a:lnTo>
                <a:lnTo>
                  <a:pt x="346538" y="3469555"/>
                </a:lnTo>
                <a:lnTo>
                  <a:pt x="320052" y="3507866"/>
                </a:lnTo>
                <a:lnTo>
                  <a:pt x="292840" y="3545821"/>
                </a:lnTo>
                <a:lnTo>
                  <a:pt x="264903" y="3583411"/>
                </a:lnTo>
                <a:lnTo>
                  <a:pt x="236240" y="3620628"/>
                </a:lnTo>
                <a:lnTo>
                  <a:pt x="206851" y="3657460"/>
                </a:lnTo>
                <a:lnTo>
                  <a:pt x="176736" y="3693900"/>
                </a:lnTo>
                <a:lnTo>
                  <a:pt x="145896" y="3729936"/>
                </a:lnTo>
                <a:lnTo>
                  <a:pt x="114331" y="3765560"/>
                </a:lnTo>
                <a:lnTo>
                  <a:pt x="82039" y="3800762"/>
                </a:lnTo>
                <a:lnTo>
                  <a:pt x="49022" y="3835533"/>
                </a:lnTo>
                <a:lnTo>
                  <a:pt x="15279" y="3869862"/>
                </a:lnTo>
                <a:lnTo>
                  <a:pt x="0" y="3854582"/>
                </a:lnTo>
                <a:lnTo>
                  <a:pt x="33831" y="3820155"/>
                </a:lnTo>
                <a:lnTo>
                  <a:pt x="66928" y="3785281"/>
                </a:lnTo>
                <a:lnTo>
                  <a:pt x="99289" y="3749970"/>
                </a:lnTo>
                <a:lnTo>
                  <a:pt x="130914" y="3714231"/>
                </a:lnTo>
                <a:lnTo>
                  <a:pt x="161804" y="3678075"/>
                </a:lnTo>
                <a:lnTo>
                  <a:pt x="191959" y="3641510"/>
                </a:lnTo>
                <a:lnTo>
                  <a:pt x="221378" y="3604548"/>
                </a:lnTo>
                <a:lnTo>
                  <a:pt x="250061" y="3567198"/>
                </a:lnTo>
                <a:lnTo>
                  <a:pt x="278010" y="3529469"/>
                </a:lnTo>
                <a:lnTo>
                  <a:pt x="305222" y="3491372"/>
                </a:lnTo>
                <a:lnTo>
                  <a:pt x="331699" y="3452916"/>
                </a:lnTo>
                <a:lnTo>
                  <a:pt x="357441" y="3414111"/>
                </a:lnTo>
                <a:lnTo>
                  <a:pt x="382447" y="3374967"/>
                </a:lnTo>
                <a:lnTo>
                  <a:pt x="406718" y="3335494"/>
                </a:lnTo>
                <a:lnTo>
                  <a:pt x="430253" y="3295702"/>
                </a:lnTo>
                <a:lnTo>
                  <a:pt x="453053" y="3255600"/>
                </a:lnTo>
                <a:lnTo>
                  <a:pt x="475117" y="3215198"/>
                </a:lnTo>
                <a:lnTo>
                  <a:pt x="496446" y="3174506"/>
                </a:lnTo>
                <a:lnTo>
                  <a:pt x="517039" y="3133535"/>
                </a:lnTo>
                <a:lnTo>
                  <a:pt x="536897" y="3092293"/>
                </a:lnTo>
                <a:lnTo>
                  <a:pt x="556020" y="3050791"/>
                </a:lnTo>
                <a:lnTo>
                  <a:pt x="574407" y="3009038"/>
                </a:lnTo>
                <a:lnTo>
                  <a:pt x="592058" y="2967044"/>
                </a:lnTo>
                <a:lnTo>
                  <a:pt x="608974" y="2924819"/>
                </a:lnTo>
                <a:lnTo>
                  <a:pt x="625154" y="2882374"/>
                </a:lnTo>
                <a:lnTo>
                  <a:pt x="640599" y="2839717"/>
                </a:lnTo>
                <a:lnTo>
                  <a:pt x="655309" y="2796858"/>
                </a:lnTo>
                <a:lnTo>
                  <a:pt x="669283" y="2753808"/>
                </a:lnTo>
                <a:lnTo>
                  <a:pt x="682522" y="2710576"/>
                </a:lnTo>
                <a:lnTo>
                  <a:pt x="695025" y="2667172"/>
                </a:lnTo>
                <a:lnTo>
                  <a:pt x="706792" y="2623606"/>
                </a:lnTo>
                <a:lnTo>
                  <a:pt x="717824" y="2579888"/>
                </a:lnTo>
                <a:lnTo>
                  <a:pt x="728121" y="2536027"/>
                </a:lnTo>
                <a:lnTo>
                  <a:pt x="737682" y="2492034"/>
                </a:lnTo>
                <a:lnTo>
                  <a:pt x="746508" y="2447917"/>
                </a:lnTo>
                <a:lnTo>
                  <a:pt x="754598" y="2403688"/>
                </a:lnTo>
                <a:lnTo>
                  <a:pt x="761953" y="2359356"/>
                </a:lnTo>
                <a:lnTo>
                  <a:pt x="768572" y="2314930"/>
                </a:lnTo>
                <a:lnTo>
                  <a:pt x="774456" y="2270420"/>
                </a:lnTo>
                <a:lnTo>
                  <a:pt x="779604" y="2225837"/>
                </a:lnTo>
                <a:lnTo>
                  <a:pt x="784017" y="2181190"/>
                </a:lnTo>
                <a:lnTo>
                  <a:pt x="787695" y="2136489"/>
                </a:lnTo>
                <a:lnTo>
                  <a:pt x="790637" y="2091744"/>
                </a:lnTo>
                <a:lnTo>
                  <a:pt x="792843" y="2046965"/>
                </a:lnTo>
                <a:lnTo>
                  <a:pt x="794314" y="2002160"/>
                </a:lnTo>
                <a:lnTo>
                  <a:pt x="795049" y="1957342"/>
                </a:lnTo>
                <a:lnTo>
                  <a:pt x="795049" y="1912518"/>
                </a:lnTo>
                <a:lnTo>
                  <a:pt x="794314" y="1867699"/>
                </a:lnTo>
                <a:lnTo>
                  <a:pt x="792843" y="1822895"/>
                </a:lnTo>
                <a:lnTo>
                  <a:pt x="790637" y="1778115"/>
                </a:lnTo>
                <a:lnTo>
                  <a:pt x="787695" y="1733370"/>
                </a:lnTo>
                <a:lnTo>
                  <a:pt x="784017" y="1688669"/>
                </a:lnTo>
                <a:lnTo>
                  <a:pt x="779604" y="1644022"/>
                </a:lnTo>
                <a:lnTo>
                  <a:pt x="774456" y="1599439"/>
                </a:lnTo>
                <a:lnTo>
                  <a:pt x="768572" y="1554930"/>
                </a:lnTo>
                <a:lnTo>
                  <a:pt x="761953" y="1510504"/>
                </a:lnTo>
                <a:lnTo>
                  <a:pt x="754598" y="1466171"/>
                </a:lnTo>
                <a:lnTo>
                  <a:pt x="746508" y="1421942"/>
                </a:lnTo>
                <a:lnTo>
                  <a:pt x="737682" y="1377826"/>
                </a:lnTo>
                <a:lnTo>
                  <a:pt x="728121" y="1333833"/>
                </a:lnTo>
                <a:lnTo>
                  <a:pt x="717824" y="1289972"/>
                </a:lnTo>
                <a:lnTo>
                  <a:pt x="706792" y="1246254"/>
                </a:lnTo>
                <a:lnTo>
                  <a:pt x="695025" y="1202688"/>
                </a:lnTo>
                <a:lnTo>
                  <a:pt x="682522" y="1159284"/>
                </a:lnTo>
                <a:lnTo>
                  <a:pt x="669283" y="1116053"/>
                </a:lnTo>
                <a:lnTo>
                  <a:pt x="655309" y="1073003"/>
                </a:lnTo>
                <a:lnTo>
                  <a:pt x="640599" y="1030144"/>
                </a:lnTo>
                <a:lnTo>
                  <a:pt x="625154" y="987487"/>
                </a:lnTo>
                <a:lnTo>
                  <a:pt x="608974" y="945042"/>
                </a:lnTo>
                <a:lnTo>
                  <a:pt x="592058" y="902817"/>
                </a:lnTo>
                <a:lnTo>
                  <a:pt x="574407" y="860824"/>
                </a:lnTo>
                <a:lnTo>
                  <a:pt x="556020" y="819071"/>
                </a:lnTo>
                <a:lnTo>
                  <a:pt x="536897" y="777569"/>
                </a:lnTo>
                <a:lnTo>
                  <a:pt x="517039" y="736328"/>
                </a:lnTo>
                <a:lnTo>
                  <a:pt x="496446" y="695356"/>
                </a:lnTo>
                <a:lnTo>
                  <a:pt x="475117" y="654665"/>
                </a:lnTo>
                <a:lnTo>
                  <a:pt x="453053" y="614263"/>
                </a:lnTo>
                <a:lnTo>
                  <a:pt x="430253" y="574162"/>
                </a:lnTo>
                <a:lnTo>
                  <a:pt x="406718" y="534369"/>
                </a:lnTo>
                <a:lnTo>
                  <a:pt x="382447" y="494897"/>
                </a:lnTo>
                <a:lnTo>
                  <a:pt x="357441" y="455753"/>
                </a:lnTo>
                <a:lnTo>
                  <a:pt x="331699" y="416949"/>
                </a:lnTo>
                <a:lnTo>
                  <a:pt x="305222" y="378493"/>
                </a:lnTo>
                <a:lnTo>
                  <a:pt x="278010" y="340396"/>
                </a:lnTo>
                <a:lnTo>
                  <a:pt x="250061" y="302668"/>
                </a:lnTo>
                <a:lnTo>
                  <a:pt x="221378" y="265318"/>
                </a:lnTo>
                <a:lnTo>
                  <a:pt x="191959" y="228356"/>
                </a:lnTo>
                <a:lnTo>
                  <a:pt x="161804" y="191792"/>
                </a:lnTo>
                <a:lnTo>
                  <a:pt x="130914" y="155636"/>
                </a:lnTo>
                <a:lnTo>
                  <a:pt x="99289" y="119897"/>
                </a:lnTo>
                <a:lnTo>
                  <a:pt x="66928" y="84587"/>
                </a:lnTo>
                <a:lnTo>
                  <a:pt x="33831" y="49713"/>
                </a:lnTo>
                <a:lnTo>
                  <a:pt x="0" y="15286"/>
                </a:lnTo>
                <a:lnTo>
                  <a:pt x="15279" y="0"/>
                </a:lnTo>
                <a:close/>
              </a:path>
            </a:pathLst>
          </a:custGeom>
          <a:ln w="9524">
            <a:solidFill>
              <a:srgbClr val="6ABCE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881255" y="997529"/>
            <a:ext cx="3021672" cy="843742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6350927" y="935180"/>
            <a:ext cx="2406535" cy="955963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5927572" y="1022309"/>
            <a:ext cx="2928924" cy="748832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 txBox="1"/>
          <p:nvPr/>
        </p:nvSpPr>
        <p:spPr>
          <a:xfrm>
            <a:off x="6411124" y="949312"/>
            <a:ext cx="2290445" cy="87249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 marR="428625">
              <a:lnSpc>
                <a:spcPts val="1700"/>
              </a:lnSpc>
              <a:spcBef>
                <a:spcPts val="340"/>
              </a:spcBef>
            </a:pPr>
            <a:r>
              <a:rPr sz="1600" spc="-35" dirty="0">
                <a:latin typeface="Arial"/>
                <a:cs typeface="Arial"/>
              </a:rPr>
              <a:t>Defining </a:t>
            </a:r>
            <a:r>
              <a:rPr sz="1600" spc="-15" dirty="0">
                <a:latin typeface="Arial"/>
                <a:cs typeface="Arial"/>
              </a:rPr>
              <a:t>the</a:t>
            </a:r>
            <a:r>
              <a:rPr sz="1600" spc="-114" dirty="0">
                <a:latin typeface="Arial"/>
                <a:cs typeface="Arial"/>
              </a:rPr>
              <a:t> </a:t>
            </a:r>
            <a:r>
              <a:rPr sz="1600" spc="-45" dirty="0">
                <a:latin typeface="Arial"/>
                <a:cs typeface="Arial"/>
              </a:rPr>
              <a:t>research  </a:t>
            </a:r>
            <a:r>
              <a:rPr sz="1600" spc="-35" dirty="0">
                <a:latin typeface="Arial"/>
                <a:cs typeface="Arial"/>
              </a:rPr>
              <a:t>problem</a:t>
            </a:r>
            <a:endParaRPr sz="1600">
              <a:latin typeface="Arial"/>
              <a:cs typeface="Arial"/>
            </a:endParaRPr>
          </a:p>
          <a:p>
            <a:pPr marL="12700" marR="5080">
              <a:lnSpc>
                <a:spcPts val="1200"/>
              </a:lnSpc>
              <a:spcBef>
                <a:spcPts val="650"/>
              </a:spcBef>
            </a:pPr>
            <a:r>
              <a:rPr sz="1100" spc="-15" dirty="0">
                <a:latin typeface="Arial"/>
                <a:cs typeface="Arial"/>
              </a:rPr>
              <a:t>(Identification </a:t>
            </a:r>
            <a:r>
              <a:rPr sz="1100" spc="-10" dirty="0">
                <a:latin typeface="Arial"/>
                <a:cs typeface="Arial"/>
              </a:rPr>
              <a:t>of </a:t>
            </a:r>
            <a:r>
              <a:rPr sz="1100" spc="-40" dirty="0">
                <a:latin typeface="Arial"/>
                <a:cs typeface="Arial"/>
              </a:rPr>
              <a:t>Problem </a:t>
            </a:r>
            <a:r>
              <a:rPr sz="1100" spc="190" dirty="0">
                <a:latin typeface="Arial"/>
                <a:cs typeface="Arial"/>
              </a:rPr>
              <a:t>/ </a:t>
            </a:r>
            <a:r>
              <a:rPr sz="1100" spc="-65" dirty="0">
                <a:latin typeface="Arial"/>
                <a:cs typeface="Arial"/>
              </a:rPr>
              <a:t>Review </a:t>
            </a:r>
            <a:r>
              <a:rPr sz="1100" spc="-10" dirty="0">
                <a:latin typeface="Arial"/>
                <a:cs typeface="Arial"/>
              </a:rPr>
              <a:t>of  </a:t>
            </a:r>
            <a:r>
              <a:rPr sz="1100" spc="-20" dirty="0">
                <a:latin typeface="Arial"/>
                <a:cs typeface="Arial"/>
              </a:rPr>
              <a:t>Literature </a:t>
            </a:r>
            <a:r>
              <a:rPr sz="1100" spc="190" dirty="0">
                <a:latin typeface="Arial"/>
                <a:cs typeface="Arial"/>
              </a:rPr>
              <a:t>/</a:t>
            </a:r>
            <a:r>
              <a:rPr sz="1100" spc="-95" dirty="0">
                <a:latin typeface="Arial"/>
                <a:cs typeface="Arial"/>
              </a:rPr>
              <a:t> </a:t>
            </a:r>
            <a:r>
              <a:rPr sz="1100" spc="-25" dirty="0">
                <a:latin typeface="Arial"/>
                <a:cs typeface="Arial"/>
              </a:rPr>
              <a:t>Formulation </a:t>
            </a:r>
            <a:r>
              <a:rPr sz="1100" spc="-10" dirty="0">
                <a:latin typeface="Arial"/>
                <a:cs typeface="Arial"/>
              </a:rPr>
              <a:t>of </a:t>
            </a:r>
            <a:r>
              <a:rPr sz="1100" spc="-35" dirty="0">
                <a:latin typeface="Arial"/>
                <a:cs typeface="Arial"/>
              </a:rPr>
              <a:t>hypothesis)</a:t>
            </a:r>
            <a:endParaRPr sz="1100">
              <a:latin typeface="Arial"/>
              <a:cs typeface="Arial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5675236" y="1146225"/>
            <a:ext cx="504825" cy="501015"/>
          </a:xfrm>
          <a:custGeom>
            <a:avLst/>
            <a:gdLst/>
            <a:ahLst/>
            <a:cxnLst/>
            <a:rect l="l" t="t" r="r" b="b"/>
            <a:pathLst>
              <a:path w="504825" h="501014">
                <a:moveTo>
                  <a:pt x="252336" y="0"/>
                </a:moveTo>
                <a:lnTo>
                  <a:pt x="206976" y="4035"/>
                </a:lnTo>
                <a:lnTo>
                  <a:pt x="164284" y="15672"/>
                </a:lnTo>
                <a:lnTo>
                  <a:pt x="124973" y="34201"/>
                </a:lnTo>
                <a:lnTo>
                  <a:pt x="89755" y="58915"/>
                </a:lnTo>
                <a:lnTo>
                  <a:pt x="59343" y="89107"/>
                </a:lnTo>
                <a:lnTo>
                  <a:pt x="34449" y="124070"/>
                </a:lnTo>
                <a:lnTo>
                  <a:pt x="15785" y="163096"/>
                </a:lnTo>
                <a:lnTo>
                  <a:pt x="4065" y="205477"/>
                </a:lnTo>
                <a:lnTo>
                  <a:pt x="0" y="250507"/>
                </a:lnTo>
                <a:lnTo>
                  <a:pt x="4065" y="295533"/>
                </a:lnTo>
                <a:lnTo>
                  <a:pt x="15785" y="337911"/>
                </a:lnTo>
                <a:lnTo>
                  <a:pt x="34449" y="376935"/>
                </a:lnTo>
                <a:lnTo>
                  <a:pt x="59343" y="411896"/>
                </a:lnTo>
                <a:lnTo>
                  <a:pt x="89755" y="442087"/>
                </a:lnTo>
                <a:lnTo>
                  <a:pt x="124973" y="466801"/>
                </a:lnTo>
                <a:lnTo>
                  <a:pt x="164284" y="485330"/>
                </a:lnTo>
                <a:lnTo>
                  <a:pt x="206976" y="496966"/>
                </a:lnTo>
                <a:lnTo>
                  <a:pt x="252336" y="501002"/>
                </a:lnTo>
                <a:lnTo>
                  <a:pt x="297692" y="496966"/>
                </a:lnTo>
                <a:lnTo>
                  <a:pt x="340381" y="485330"/>
                </a:lnTo>
                <a:lnTo>
                  <a:pt x="379690" y="466801"/>
                </a:lnTo>
                <a:lnTo>
                  <a:pt x="414906" y="442087"/>
                </a:lnTo>
                <a:lnTo>
                  <a:pt x="445317" y="411896"/>
                </a:lnTo>
                <a:lnTo>
                  <a:pt x="470210" y="376935"/>
                </a:lnTo>
                <a:lnTo>
                  <a:pt x="488874" y="337911"/>
                </a:lnTo>
                <a:lnTo>
                  <a:pt x="500594" y="295533"/>
                </a:lnTo>
                <a:lnTo>
                  <a:pt x="504659" y="250507"/>
                </a:lnTo>
                <a:lnTo>
                  <a:pt x="500594" y="205477"/>
                </a:lnTo>
                <a:lnTo>
                  <a:pt x="488874" y="163096"/>
                </a:lnTo>
                <a:lnTo>
                  <a:pt x="470210" y="124070"/>
                </a:lnTo>
                <a:lnTo>
                  <a:pt x="445317" y="89107"/>
                </a:lnTo>
                <a:lnTo>
                  <a:pt x="414906" y="58915"/>
                </a:lnTo>
                <a:lnTo>
                  <a:pt x="379690" y="34201"/>
                </a:lnTo>
                <a:lnTo>
                  <a:pt x="340381" y="15672"/>
                </a:lnTo>
                <a:lnTo>
                  <a:pt x="297692" y="4035"/>
                </a:lnTo>
                <a:lnTo>
                  <a:pt x="25233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675236" y="1146225"/>
            <a:ext cx="504825" cy="501015"/>
          </a:xfrm>
          <a:custGeom>
            <a:avLst/>
            <a:gdLst/>
            <a:ahLst/>
            <a:cxnLst/>
            <a:rect l="l" t="t" r="r" b="b"/>
            <a:pathLst>
              <a:path w="504825" h="501014">
                <a:moveTo>
                  <a:pt x="0" y="250499"/>
                </a:moveTo>
                <a:lnTo>
                  <a:pt x="4065" y="205472"/>
                </a:lnTo>
                <a:lnTo>
                  <a:pt x="15786" y="163092"/>
                </a:lnTo>
                <a:lnTo>
                  <a:pt x="34450" y="124067"/>
                </a:lnTo>
                <a:lnTo>
                  <a:pt x="59345" y="89106"/>
                </a:lnTo>
                <a:lnTo>
                  <a:pt x="89757" y="58914"/>
                </a:lnTo>
                <a:lnTo>
                  <a:pt x="124975" y="34200"/>
                </a:lnTo>
                <a:lnTo>
                  <a:pt x="164285" y="15671"/>
                </a:lnTo>
                <a:lnTo>
                  <a:pt x="206975" y="4035"/>
                </a:lnTo>
                <a:lnTo>
                  <a:pt x="252332" y="0"/>
                </a:lnTo>
                <a:lnTo>
                  <a:pt x="297690" y="4035"/>
                </a:lnTo>
                <a:lnTo>
                  <a:pt x="340380" y="15671"/>
                </a:lnTo>
                <a:lnTo>
                  <a:pt x="379690" y="34200"/>
                </a:lnTo>
                <a:lnTo>
                  <a:pt x="414907" y="58914"/>
                </a:lnTo>
                <a:lnTo>
                  <a:pt x="445320" y="89106"/>
                </a:lnTo>
                <a:lnTo>
                  <a:pt x="470214" y="124067"/>
                </a:lnTo>
                <a:lnTo>
                  <a:pt x="488879" y="163092"/>
                </a:lnTo>
                <a:lnTo>
                  <a:pt x="500600" y="205472"/>
                </a:lnTo>
                <a:lnTo>
                  <a:pt x="504665" y="250499"/>
                </a:lnTo>
                <a:lnTo>
                  <a:pt x="500600" y="295527"/>
                </a:lnTo>
                <a:lnTo>
                  <a:pt x="488879" y="337907"/>
                </a:lnTo>
                <a:lnTo>
                  <a:pt x="470214" y="376931"/>
                </a:lnTo>
                <a:lnTo>
                  <a:pt x="445320" y="411893"/>
                </a:lnTo>
                <a:lnTo>
                  <a:pt x="414907" y="442085"/>
                </a:lnTo>
                <a:lnTo>
                  <a:pt x="379690" y="466798"/>
                </a:lnTo>
                <a:lnTo>
                  <a:pt x="340380" y="485327"/>
                </a:lnTo>
                <a:lnTo>
                  <a:pt x="297690" y="496963"/>
                </a:lnTo>
                <a:lnTo>
                  <a:pt x="252332" y="500999"/>
                </a:lnTo>
                <a:lnTo>
                  <a:pt x="206975" y="496963"/>
                </a:lnTo>
                <a:lnTo>
                  <a:pt x="164285" y="485327"/>
                </a:lnTo>
                <a:lnTo>
                  <a:pt x="124975" y="466798"/>
                </a:lnTo>
                <a:lnTo>
                  <a:pt x="89757" y="442085"/>
                </a:lnTo>
                <a:lnTo>
                  <a:pt x="59345" y="411893"/>
                </a:lnTo>
                <a:lnTo>
                  <a:pt x="34450" y="376931"/>
                </a:lnTo>
                <a:lnTo>
                  <a:pt x="15786" y="337907"/>
                </a:lnTo>
                <a:lnTo>
                  <a:pt x="4065" y="295527"/>
                </a:lnTo>
                <a:lnTo>
                  <a:pt x="0" y="250499"/>
                </a:lnTo>
                <a:close/>
              </a:path>
            </a:pathLst>
          </a:custGeom>
          <a:ln w="9524">
            <a:solidFill>
              <a:srgbClr val="00B1E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6238697" y="1945178"/>
            <a:ext cx="2664231" cy="827116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6712521" y="1920241"/>
            <a:ext cx="1828800" cy="852054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6286017" y="1967175"/>
            <a:ext cx="2570479" cy="735054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 txBox="1"/>
          <p:nvPr/>
        </p:nvSpPr>
        <p:spPr>
          <a:xfrm>
            <a:off x="6769569" y="1955609"/>
            <a:ext cx="1710689" cy="599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910"/>
              </a:lnSpc>
              <a:spcBef>
                <a:spcPts val="100"/>
              </a:spcBef>
            </a:pPr>
            <a:r>
              <a:rPr sz="1600" spc="-55" dirty="0">
                <a:latin typeface="Arial"/>
                <a:cs typeface="Arial"/>
              </a:rPr>
              <a:t>Designing </a:t>
            </a:r>
            <a:r>
              <a:rPr sz="1600" spc="-15" dirty="0">
                <a:latin typeface="Arial"/>
                <a:cs typeface="Arial"/>
              </a:rPr>
              <a:t>the</a:t>
            </a:r>
            <a:r>
              <a:rPr sz="1600" spc="-100" dirty="0">
                <a:latin typeface="Arial"/>
                <a:cs typeface="Arial"/>
              </a:rPr>
              <a:t> </a:t>
            </a:r>
            <a:r>
              <a:rPr sz="1600" spc="-40" dirty="0">
                <a:latin typeface="Arial"/>
                <a:cs typeface="Arial"/>
              </a:rPr>
              <a:t>study</a:t>
            </a:r>
            <a:endParaRPr sz="1600">
              <a:latin typeface="Arial"/>
              <a:cs typeface="Arial"/>
            </a:endParaRPr>
          </a:p>
          <a:p>
            <a:pPr marL="12700" marR="93980">
              <a:lnSpc>
                <a:spcPts val="1300"/>
              </a:lnSpc>
              <a:spcBef>
                <a:spcPts val="50"/>
              </a:spcBef>
            </a:pPr>
            <a:r>
              <a:rPr sz="1100" spc="-50" dirty="0">
                <a:latin typeface="Arial"/>
                <a:cs typeface="Arial"/>
              </a:rPr>
              <a:t>(Research </a:t>
            </a:r>
            <a:r>
              <a:rPr sz="1100" spc="-30" dirty="0">
                <a:latin typeface="Arial"/>
                <a:cs typeface="Arial"/>
              </a:rPr>
              <a:t>design </a:t>
            </a:r>
            <a:r>
              <a:rPr sz="1100" spc="190" dirty="0">
                <a:latin typeface="Arial"/>
                <a:cs typeface="Arial"/>
              </a:rPr>
              <a:t>/</a:t>
            </a:r>
            <a:r>
              <a:rPr sz="1100" spc="-65" dirty="0">
                <a:latin typeface="Arial"/>
                <a:cs typeface="Arial"/>
              </a:rPr>
              <a:t> </a:t>
            </a:r>
            <a:r>
              <a:rPr sz="1100" spc="-40" dirty="0">
                <a:latin typeface="Arial"/>
                <a:cs typeface="Arial"/>
              </a:rPr>
              <a:t>Sample  </a:t>
            </a:r>
            <a:r>
              <a:rPr sz="1100" spc="-30" dirty="0">
                <a:latin typeface="Arial"/>
                <a:cs typeface="Arial"/>
              </a:rPr>
              <a:t>design </a:t>
            </a:r>
            <a:r>
              <a:rPr sz="1100" spc="190" dirty="0">
                <a:latin typeface="Arial"/>
                <a:cs typeface="Arial"/>
              </a:rPr>
              <a:t>/</a:t>
            </a:r>
            <a:r>
              <a:rPr sz="1100" spc="-80" dirty="0">
                <a:latin typeface="Arial"/>
                <a:cs typeface="Arial"/>
              </a:rPr>
              <a:t> </a:t>
            </a:r>
            <a:r>
              <a:rPr sz="1100" spc="-30" dirty="0">
                <a:latin typeface="Arial"/>
                <a:cs typeface="Arial"/>
              </a:rPr>
              <a:t>Data Collection)</a:t>
            </a:r>
            <a:endParaRPr sz="1100">
              <a:latin typeface="Arial"/>
              <a:cs typeface="Arial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6033680" y="2084197"/>
            <a:ext cx="504825" cy="501015"/>
          </a:xfrm>
          <a:custGeom>
            <a:avLst/>
            <a:gdLst/>
            <a:ahLst/>
            <a:cxnLst/>
            <a:rect l="l" t="t" r="r" b="b"/>
            <a:pathLst>
              <a:path w="504825" h="501014">
                <a:moveTo>
                  <a:pt x="252336" y="0"/>
                </a:moveTo>
                <a:lnTo>
                  <a:pt x="206976" y="4035"/>
                </a:lnTo>
                <a:lnTo>
                  <a:pt x="164284" y="15672"/>
                </a:lnTo>
                <a:lnTo>
                  <a:pt x="124973" y="34201"/>
                </a:lnTo>
                <a:lnTo>
                  <a:pt x="89755" y="58915"/>
                </a:lnTo>
                <a:lnTo>
                  <a:pt x="59343" y="89107"/>
                </a:lnTo>
                <a:lnTo>
                  <a:pt x="34449" y="124070"/>
                </a:lnTo>
                <a:lnTo>
                  <a:pt x="15785" y="163096"/>
                </a:lnTo>
                <a:lnTo>
                  <a:pt x="4065" y="205477"/>
                </a:lnTo>
                <a:lnTo>
                  <a:pt x="0" y="250507"/>
                </a:lnTo>
                <a:lnTo>
                  <a:pt x="4065" y="295533"/>
                </a:lnTo>
                <a:lnTo>
                  <a:pt x="15785" y="337911"/>
                </a:lnTo>
                <a:lnTo>
                  <a:pt x="34449" y="376935"/>
                </a:lnTo>
                <a:lnTo>
                  <a:pt x="59343" y="411896"/>
                </a:lnTo>
                <a:lnTo>
                  <a:pt x="89755" y="442087"/>
                </a:lnTo>
                <a:lnTo>
                  <a:pt x="124973" y="466801"/>
                </a:lnTo>
                <a:lnTo>
                  <a:pt x="164284" y="485330"/>
                </a:lnTo>
                <a:lnTo>
                  <a:pt x="206976" y="496966"/>
                </a:lnTo>
                <a:lnTo>
                  <a:pt x="252336" y="501002"/>
                </a:lnTo>
                <a:lnTo>
                  <a:pt x="297692" y="496966"/>
                </a:lnTo>
                <a:lnTo>
                  <a:pt x="340381" y="485330"/>
                </a:lnTo>
                <a:lnTo>
                  <a:pt x="379690" y="466801"/>
                </a:lnTo>
                <a:lnTo>
                  <a:pt x="414906" y="442087"/>
                </a:lnTo>
                <a:lnTo>
                  <a:pt x="445317" y="411896"/>
                </a:lnTo>
                <a:lnTo>
                  <a:pt x="470210" y="376935"/>
                </a:lnTo>
                <a:lnTo>
                  <a:pt x="488874" y="337911"/>
                </a:lnTo>
                <a:lnTo>
                  <a:pt x="500594" y="295533"/>
                </a:lnTo>
                <a:lnTo>
                  <a:pt x="504659" y="250507"/>
                </a:lnTo>
                <a:lnTo>
                  <a:pt x="500594" y="205477"/>
                </a:lnTo>
                <a:lnTo>
                  <a:pt x="488874" y="163096"/>
                </a:lnTo>
                <a:lnTo>
                  <a:pt x="470210" y="124070"/>
                </a:lnTo>
                <a:lnTo>
                  <a:pt x="445317" y="89107"/>
                </a:lnTo>
                <a:lnTo>
                  <a:pt x="414906" y="58915"/>
                </a:lnTo>
                <a:lnTo>
                  <a:pt x="379690" y="34201"/>
                </a:lnTo>
                <a:lnTo>
                  <a:pt x="340381" y="15672"/>
                </a:lnTo>
                <a:lnTo>
                  <a:pt x="297692" y="4035"/>
                </a:lnTo>
                <a:lnTo>
                  <a:pt x="25233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6033680" y="2084197"/>
            <a:ext cx="504825" cy="501015"/>
          </a:xfrm>
          <a:custGeom>
            <a:avLst/>
            <a:gdLst/>
            <a:ahLst/>
            <a:cxnLst/>
            <a:rect l="l" t="t" r="r" b="b"/>
            <a:pathLst>
              <a:path w="504825" h="501014">
                <a:moveTo>
                  <a:pt x="0" y="250499"/>
                </a:moveTo>
                <a:lnTo>
                  <a:pt x="4065" y="205471"/>
                </a:lnTo>
                <a:lnTo>
                  <a:pt x="15786" y="163092"/>
                </a:lnTo>
                <a:lnTo>
                  <a:pt x="34450" y="124067"/>
                </a:lnTo>
                <a:lnTo>
                  <a:pt x="59345" y="89105"/>
                </a:lnTo>
                <a:lnTo>
                  <a:pt x="89757" y="58914"/>
                </a:lnTo>
                <a:lnTo>
                  <a:pt x="124975" y="34200"/>
                </a:lnTo>
                <a:lnTo>
                  <a:pt x="164285" y="15671"/>
                </a:lnTo>
                <a:lnTo>
                  <a:pt x="206975" y="4035"/>
                </a:lnTo>
                <a:lnTo>
                  <a:pt x="252332" y="0"/>
                </a:lnTo>
                <a:lnTo>
                  <a:pt x="297690" y="4035"/>
                </a:lnTo>
                <a:lnTo>
                  <a:pt x="340380" y="15671"/>
                </a:lnTo>
                <a:lnTo>
                  <a:pt x="379690" y="34200"/>
                </a:lnTo>
                <a:lnTo>
                  <a:pt x="414907" y="58914"/>
                </a:lnTo>
                <a:lnTo>
                  <a:pt x="445320" y="89105"/>
                </a:lnTo>
                <a:lnTo>
                  <a:pt x="470215" y="124067"/>
                </a:lnTo>
                <a:lnTo>
                  <a:pt x="488879" y="163092"/>
                </a:lnTo>
                <a:lnTo>
                  <a:pt x="500600" y="205471"/>
                </a:lnTo>
                <a:lnTo>
                  <a:pt x="504665" y="250499"/>
                </a:lnTo>
                <a:lnTo>
                  <a:pt x="500600" y="295527"/>
                </a:lnTo>
                <a:lnTo>
                  <a:pt x="488879" y="337907"/>
                </a:lnTo>
                <a:lnTo>
                  <a:pt x="470215" y="376931"/>
                </a:lnTo>
                <a:lnTo>
                  <a:pt x="445320" y="411893"/>
                </a:lnTo>
                <a:lnTo>
                  <a:pt x="414907" y="442085"/>
                </a:lnTo>
                <a:lnTo>
                  <a:pt x="379690" y="466798"/>
                </a:lnTo>
                <a:lnTo>
                  <a:pt x="340380" y="485327"/>
                </a:lnTo>
                <a:lnTo>
                  <a:pt x="297690" y="496963"/>
                </a:lnTo>
                <a:lnTo>
                  <a:pt x="252332" y="500999"/>
                </a:lnTo>
                <a:lnTo>
                  <a:pt x="206975" y="496963"/>
                </a:lnTo>
                <a:lnTo>
                  <a:pt x="164285" y="485327"/>
                </a:lnTo>
                <a:lnTo>
                  <a:pt x="124975" y="466798"/>
                </a:lnTo>
                <a:lnTo>
                  <a:pt x="89757" y="442085"/>
                </a:lnTo>
                <a:lnTo>
                  <a:pt x="59345" y="411893"/>
                </a:lnTo>
                <a:lnTo>
                  <a:pt x="34450" y="376931"/>
                </a:lnTo>
                <a:lnTo>
                  <a:pt x="15786" y="337907"/>
                </a:lnTo>
                <a:lnTo>
                  <a:pt x="4065" y="295527"/>
                </a:lnTo>
                <a:lnTo>
                  <a:pt x="0" y="250499"/>
                </a:lnTo>
                <a:close/>
              </a:path>
            </a:pathLst>
          </a:custGeom>
          <a:ln w="9524">
            <a:solidFill>
              <a:srgbClr val="00B1E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6238697" y="2888673"/>
            <a:ext cx="2664231" cy="814646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6712521" y="2996736"/>
            <a:ext cx="2148839" cy="586047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6286017" y="2912037"/>
            <a:ext cx="2570479" cy="721267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 txBox="1"/>
          <p:nvPr/>
        </p:nvSpPr>
        <p:spPr>
          <a:xfrm>
            <a:off x="6769569" y="2912515"/>
            <a:ext cx="2040889" cy="602615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69"/>
              </a:spcBef>
            </a:pPr>
            <a:r>
              <a:rPr sz="1600" spc="-20" dirty="0">
                <a:latin typeface="Arial"/>
                <a:cs typeface="Arial"/>
              </a:rPr>
              <a:t>Interpretation </a:t>
            </a:r>
            <a:r>
              <a:rPr sz="1600" spc="-15" dirty="0">
                <a:latin typeface="Arial"/>
                <a:cs typeface="Arial"/>
              </a:rPr>
              <a:t>of</a:t>
            </a:r>
            <a:r>
              <a:rPr sz="1600" spc="-110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results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100" spc="-35" dirty="0">
                <a:latin typeface="Arial"/>
                <a:cs typeface="Arial"/>
              </a:rPr>
              <a:t>(Data </a:t>
            </a:r>
            <a:r>
              <a:rPr sz="1100" spc="-45" dirty="0">
                <a:latin typeface="Arial"/>
                <a:cs typeface="Arial"/>
              </a:rPr>
              <a:t>Analysis </a:t>
            </a:r>
            <a:r>
              <a:rPr sz="1100" spc="190" dirty="0">
                <a:latin typeface="Arial"/>
                <a:cs typeface="Arial"/>
              </a:rPr>
              <a:t>/</a:t>
            </a:r>
            <a:r>
              <a:rPr sz="1100" spc="-50" dirty="0">
                <a:latin typeface="Arial"/>
                <a:cs typeface="Arial"/>
              </a:rPr>
              <a:t> </a:t>
            </a:r>
            <a:r>
              <a:rPr sz="1100" spc="-15" dirty="0">
                <a:latin typeface="Arial"/>
                <a:cs typeface="Arial"/>
              </a:rPr>
              <a:t>Interpretation)</a:t>
            </a:r>
            <a:endParaRPr sz="1100">
              <a:latin typeface="Arial"/>
              <a:cs typeface="Arial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6033680" y="3022168"/>
            <a:ext cx="504825" cy="501015"/>
          </a:xfrm>
          <a:custGeom>
            <a:avLst/>
            <a:gdLst/>
            <a:ahLst/>
            <a:cxnLst/>
            <a:rect l="l" t="t" r="r" b="b"/>
            <a:pathLst>
              <a:path w="504825" h="501014">
                <a:moveTo>
                  <a:pt x="252336" y="0"/>
                </a:moveTo>
                <a:lnTo>
                  <a:pt x="206976" y="4035"/>
                </a:lnTo>
                <a:lnTo>
                  <a:pt x="164284" y="15672"/>
                </a:lnTo>
                <a:lnTo>
                  <a:pt x="124973" y="34201"/>
                </a:lnTo>
                <a:lnTo>
                  <a:pt x="89755" y="58915"/>
                </a:lnTo>
                <a:lnTo>
                  <a:pt x="59343" y="89107"/>
                </a:lnTo>
                <a:lnTo>
                  <a:pt x="34449" y="124070"/>
                </a:lnTo>
                <a:lnTo>
                  <a:pt x="15785" y="163096"/>
                </a:lnTo>
                <a:lnTo>
                  <a:pt x="4065" y="205477"/>
                </a:lnTo>
                <a:lnTo>
                  <a:pt x="0" y="250507"/>
                </a:lnTo>
                <a:lnTo>
                  <a:pt x="4065" y="295533"/>
                </a:lnTo>
                <a:lnTo>
                  <a:pt x="15785" y="337911"/>
                </a:lnTo>
                <a:lnTo>
                  <a:pt x="34449" y="376935"/>
                </a:lnTo>
                <a:lnTo>
                  <a:pt x="59343" y="411896"/>
                </a:lnTo>
                <a:lnTo>
                  <a:pt x="89755" y="442087"/>
                </a:lnTo>
                <a:lnTo>
                  <a:pt x="124973" y="466801"/>
                </a:lnTo>
                <a:lnTo>
                  <a:pt x="164284" y="485330"/>
                </a:lnTo>
                <a:lnTo>
                  <a:pt x="206976" y="496966"/>
                </a:lnTo>
                <a:lnTo>
                  <a:pt x="252336" y="501002"/>
                </a:lnTo>
                <a:lnTo>
                  <a:pt x="297692" y="496966"/>
                </a:lnTo>
                <a:lnTo>
                  <a:pt x="340381" y="485330"/>
                </a:lnTo>
                <a:lnTo>
                  <a:pt x="379690" y="466801"/>
                </a:lnTo>
                <a:lnTo>
                  <a:pt x="414906" y="442087"/>
                </a:lnTo>
                <a:lnTo>
                  <a:pt x="445317" y="411896"/>
                </a:lnTo>
                <a:lnTo>
                  <a:pt x="470210" y="376935"/>
                </a:lnTo>
                <a:lnTo>
                  <a:pt x="488874" y="337911"/>
                </a:lnTo>
                <a:lnTo>
                  <a:pt x="500594" y="295533"/>
                </a:lnTo>
                <a:lnTo>
                  <a:pt x="504659" y="250507"/>
                </a:lnTo>
                <a:lnTo>
                  <a:pt x="500594" y="205477"/>
                </a:lnTo>
                <a:lnTo>
                  <a:pt x="488874" y="163096"/>
                </a:lnTo>
                <a:lnTo>
                  <a:pt x="470210" y="124070"/>
                </a:lnTo>
                <a:lnTo>
                  <a:pt x="445317" y="89107"/>
                </a:lnTo>
                <a:lnTo>
                  <a:pt x="414906" y="58915"/>
                </a:lnTo>
                <a:lnTo>
                  <a:pt x="379690" y="34201"/>
                </a:lnTo>
                <a:lnTo>
                  <a:pt x="340381" y="15672"/>
                </a:lnTo>
                <a:lnTo>
                  <a:pt x="297692" y="4035"/>
                </a:lnTo>
                <a:lnTo>
                  <a:pt x="25233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6033680" y="3022168"/>
            <a:ext cx="504825" cy="501015"/>
          </a:xfrm>
          <a:custGeom>
            <a:avLst/>
            <a:gdLst/>
            <a:ahLst/>
            <a:cxnLst/>
            <a:rect l="l" t="t" r="r" b="b"/>
            <a:pathLst>
              <a:path w="504825" h="501014">
                <a:moveTo>
                  <a:pt x="0" y="250499"/>
                </a:moveTo>
                <a:lnTo>
                  <a:pt x="4065" y="205472"/>
                </a:lnTo>
                <a:lnTo>
                  <a:pt x="15786" y="163092"/>
                </a:lnTo>
                <a:lnTo>
                  <a:pt x="34450" y="124067"/>
                </a:lnTo>
                <a:lnTo>
                  <a:pt x="59345" y="89106"/>
                </a:lnTo>
                <a:lnTo>
                  <a:pt x="89757" y="58914"/>
                </a:lnTo>
                <a:lnTo>
                  <a:pt x="124975" y="34200"/>
                </a:lnTo>
                <a:lnTo>
                  <a:pt x="164285" y="15671"/>
                </a:lnTo>
                <a:lnTo>
                  <a:pt x="206975" y="4035"/>
                </a:lnTo>
                <a:lnTo>
                  <a:pt x="252332" y="0"/>
                </a:lnTo>
                <a:lnTo>
                  <a:pt x="297690" y="4035"/>
                </a:lnTo>
                <a:lnTo>
                  <a:pt x="340380" y="15671"/>
                </a:lnTo>
                <a:lnTo>
                  <a:pt x="379690" y="34200"/>
                </a:lnTo>
                <a:lnTo>
                  <a:pt x="414907" y="58914"/>
                </a:lnTo>
                <a:lnTo>
                  <a:pt x="445320" y="89106"/>
                </a:lnTo>
                <a:lnTo>
                  <a:pt x="470215" y="124067"/>
                </a:lnTo>
                <a:lnTo>
                  <a:pt x="488879" y="163092"/>
                </a:lnTo>
                <a:lnTo>
                  <a:pt x="500600" y="205472"/>
                </a:lnTo>
                <a:lnTo>
                  <a:pt x="504665" y="250499"/>
                </a:lnTo>
                <a:lnTo>
                  <a:pt x="500600" y="295527"/>
                </a:lnTo>
                <a:lnTo>
                  <a:pt x="488879" y="337907"/>
                </a:lnTo>
                <a:lnTo>
                  <a:pt x="470215" y="376931"/>
                </a:lnTo>
                <a:lnTo>
                  <a:pt x="445320" y="411893"/>
                </a:lnTo>
                <a:lnTo>
                  <a:pt x="414907" y="442085"/>
                </a:lnTo>
                <a:lnTo>
                  <a:pt x="379690" y="466798"/>
                </a:lnTo>
                <a:lnTo>
                  <a:pt x="340380" y="485327"/>
                </a:lnTo>
                <a:lnTo>
                  <a:pt x="297690" y="496963"/>
                </a:lnTo>
                <a:lnTo>
                  <a:pt x="252332" y="500999"/>
                </a:lnTo>
                <a:lnTo>
                  <a:pt x="206975" y="496963"/>
                </a:lnTo>
                <a:lnTo>
                  <a:pt x="164285" y="485327"/>
                </a:lnTo>
                <a:lnTo>
                  <a:pt x="124975" y="466798"/>
                </a:lnTo>
                <a:lnTo>
                  <a:pt x="89757" y="442085"/>
                </a:lnTo>
                <a:lnTo>
                  <a:pt x="59345" y="411893"/>
                </a:lnTo>
                <a:lnTo>
                  <a:pt x="34450" y="376931"/>
                </a:lnTo>
                <a:lnTo>
                  <a:pt x="15786" y="337907"/>
                </a:lnTo>
                <a:lnTo>
                  <a:pt x="4065" y="295527"/>
                </a:lnTo>
                <a:lnTo>
                  <a:pt x="0" y="250499"/>
                </a:lnTo>
                <a:close/>
              </a:path>
            </a:pathLst>
          </a:custGeom>
          <a:ln w="9524">
            <a:solidFill>
              <a:srgbClr val="00B1E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5881255" y="3786446"/>
            <a:ext cx="3021672" cy="893617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6350927" y="3823860"/>
            <a:ext cx="2406535" cy="802177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5927572" y="3810430"/>
            <a:ext cx="2928924" cy="800418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 txBox="1"/>
          <p:nvPr/>
        </p:nvSpPr>
        <p:spPr>
          <a:xfrm>
            <a:off x="6411124" y="3838664"/>
            <a:ext cx="2287270" cy="72009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 marR="5080">
              <a:lnSpc>
                <a:spcPts val="1700"/>
              </a:lnSpc>
              <a:spcBef>
                <a:spcPts val="340"/>
              </a:spcBef>
            </a:pPr>
            <a:r>
              <a:rPr sz="1600" spc="-50" dirty="0">
                <a:latin typeface="Arial"/>
                <a:cs typeface="Arial"/>
              </a:rPr>
              <a:t>Discussing </a:t>
            </a:r>
            <a:r>
              <a:rPr sz="1600" spc="-35" dirty="0">
                <a:latin typeface="Arial"/>
                <a:cs typeface="Arial"/>
              </a:rPr>
              <a:t>and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spc="-35" dirty="0">
                <a:latin typeface="Arial"/>
                <a:cs typeface="Arial"/>
              </a:rPr>
              <a:t>presenting  </a:t>
            </a:r>
            <a:r>
              <a:rPr sz="1600" spc="-15" dirty="0">
                <a:latin typeface="Arial"/>
                <a:cs typeface="Arial"/>
              </a:rPr>
              <a:t>the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40" dirty="0">
                <a:latin typeface="Arial"/>
                <a:cs typeface="Arial"/>
              </a:rPr>
              <a:t>conclusions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09"/>
              </a:spcBef>
            </a:pPr>
            <a:r>
              <a:rPr sz="1100" spc="-30" dirty="0">
                <a:latin typeface="Arial"/>
                <a:cs typeface="Arial"/>
              </a:rPr>
              <a:t>(Preparation </a:t>
            </a:r>
            <a:r>
              <a:rPr sz="1100" spc="-10" dirty="0">
                <a:latin typeface="Arial"/>
                <a:cs typeface="Arial"/>
              </a:rPr>
              <a:t>of</a:t>
            </a:r>
            <a:r>
              <a:rPr sz="1100" spc="-70" dirty="0">
                <a:latin typeface="Arial"/>
                <a:cs typeface="Arial"/>
              </a:rPr>
              <a:t> </a:t>
            </a:r>
            <a:r>
              <a:rPr sz="1100" spc="-15" dirty="0">
                <a:latin typeface="Arial"/>
                <a:cs typeface="Arial"/>
              </a:rPr>
              <a:t>report)</a:t>
            </a:r>
            <a:endParaRPr sz="1100">
              <a:latin typeface="Arial"/>
              <a:cs typeface="Arial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5675236" y="3960139"/>
            <a:ext cx="504825" cy="501015"/>
          </a:xfrm>
          <a:custGeom>
            <a:avLst/>
            <a:gdLst/>
            <a:ahLst/>
            <a:cxnLst/>
            <a:rect l="l" t="t" r="r" b="b"/>
            <a:pathLst>
              <a:path w="504825" h="501014">
                <a:moveTo>
                  <a:pt x="252336" y="0"/>
                </a:moveTo>
                <a:lnTo>
                  <a:pt x="206976" y="4035"/>
                </a:lnTo>
                <a:lnTo>
                  <a:pt x="164284" y="15672"/>
                </a:lnTo>
                <a:lnTo>
                  <a:pt x="124973" y="34201"/>
                </a:lnTo>
                <a:lnTo>
                  <a:pt x="89755" y="58915"/>
                </a:lnTo>
                <a:lnTo>
                  <a:pt x="59343" y="89107"/>
                </a:lnTo>
                <a:lnTo>
                  <a:pt x="34449" y="124070"/>
                </a:lnTo>
                <a:lnTo>
                  <a:pt x="15785" y="163096"/>
                </a:lnTo>
                <a:lnTo>
                  <a:pt x="4065" y="205477"/>
                </a:lnTo>
                <a:lnTo>
                  <a:pt x="0" y="250507"/>
                </a:lnTo>
                <a:lnTo>
                  <a:pt x="4065" y="295533"/>
                </a:lnTo>
                <a:lnTo>
                  <a:pt x="15785" y="337911"/>
                </a:lnTo>
                <a:lnTo>
                  <a:pt x="34449" y="376935"/>
                </a:lnTo>
                <a:lnTo>
                  <a:pt x="59343" y="411896"/>
                </a:lnTo>
                <a:lnTo>
                  <a:pt x="89755" y="442087"/>
                </a:lnTo>
                <a:lnTo>
                  <a:pt x="124973" y="466801"/>
                </a:lnTo>
                <a:lnTo>
                  <a:pt x="164284" y="485330"/>
                </a:lnTo>
                <a:lnTo>
                  <a:pt x="206976" y="496966"/>
                </a:lnTo>
                <a:lnTo>
                  <a:pt x="252336" y="501002"/>
                </a:lnTo>
                <a:lnTo>
                  <a:pt x="297692" y="496966"/>
                </a:lnTo>
                <a:lnTo>
                  <a:pt x="340381" y="485330"/>
                </a:lnTo>
                <a:lnTo>
                  <a:pt x="379690" y="466801"/>
                </a:lnTo>
                <a:lnTo>
                  <a:pt x="414906" y="442087"/>
                </a:lnTo>
                <a:lnTo>
                  <a:pt x="445317" y="411896"/>
                </a:lnTo>
                <a:lnTo>
                  <a:pt x="470210" y="376935"/>
                </a:lnTo>
                <a:lnTo>
                  <a:pt x="488874" y="337911"/>
                </a:lnTo>
                <a:lnTo>
                  <a:pt x="500594" y="295533"/>
                </a:lnTo>
                <a:lnTo>
                  <a:pt x="504659" y="250507"/>
                </a:lnTo>
                <a:lnTo>
                  <a:pt x="500594" y="205477"/>
                </a:lnTo>
                <a:lnTo>
                  <a:pt x="488874" y="163096"/>
                </a:lnTo>
                <a:lnTo>
                  <a:pt x="470210" y="124070"/>
                </a:lnTo>
                <a:lnTo>
                  <a:pt x="445317" y="89107"/>
                </a:lnTo>
                <a:lnTo>
                  <a:pt x="414906" y="58915"/>
                </a:lnTo>
                <a:lnTo>
                  <a:pt x="379690" y="34201"/>
                </a:lnTo>
                <a:lnTo>
                  <a:pt x="340381" y="15672"/>
                </a:lnTo>
                <a:lnTo>
                  <a:pt x="297692" y="4035"/>
                </a:lnTo>
                <a:lnTo>
                  <a:pt x="25233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5675236" y="3960139"/>
            <a:ext cx="504825" cy="501015"/>
          </a:xfrm>
          <a:custGeom>
            <a:avLst/>
            <a:gdLst/>
            <a:ahLst/>
            <a:cxnLst/>
            <a:rect l="l" t="t" r="r" b="b"/>
            <a:pathLst>
              <a:path w="504825" h="501014">
                <a:moveTo>
                  <a:pt x="0" y="250499"/>
                </a:moveTo>
                <a:lnTo>
                  <a:pt x="4065" y="205472"/>
                </a:lnTo>
                <a:lnTo>
                  <a:pt x="15786" y="163092"/>
                </a:lnTo>
                <a:lnTo>
                  <a:pt x="34450" y="124067"/>
                </a:lnTo>
                <a:lnTo>
                  <a:pt x="59345" y="89106"/>
                </a:lnTo>
                <a:lnTo>
                  <a:pt x="89757" y="58914"/>
                </a:lnTo>
                <a:lnTo>
                  <a:pt x="124975" y="34200"/>
                </a:lnTo>
                <a:lnTo>
                  <a:pt x="164285" y="15671"/>
                </a:lnTo>
                <a:lnTo>
                  <a:pt x="206975" y="4035"/>
                </a:lnTo>
                <a:lnTo>
                  <a:pt x="252332" y="0"/>
                </a:lnTo>
                <a:lnTo>
                  <a:pt x="297690" y="4035"/>
                </a:lnTo>
                <a:lnTo>
                  <a:pt x="340380" y="15671"/>
                </a:lnTo>
                <a:lnTo>
                  <a:pt x="379690" y="34200"/>
                </a:lnTo>
                <a:lnTo>
                  <a:pt x="414907" y="58914"/>
                </a:lnTo>
                <a:lnTo>
                  <a:pt x="445320" y="89106"/>
                </a:lnTo>
                <a:lnTo>
                  <a:pt x="470214" y="124067"/>
                </a:lnTo>
                <a:lnTo>
                  <a:pt x="488879" y="163092"/>
                </a:lnTo>
                <a:lnTo>
                  <a:pt x="500600" y="205472"/>
                </a:lnTo>
                <a:lnTo>
                  <a:pt x="504665" y="250499"/>
                </a:lnTo>
                <a:lnTo>
                  <a:pt x="500600" y="295527"/>
                </a:lnTo>
                <a:lnTo>
                  <a:pt x="488879" y="337907"/>
                </a:lnTo>
                <a:lnTo>
                  <a:pt x="470214" y="376931"/>
                </a:lnTo>
                <a:lnTo>
                  <a:pt x="445320" y="411893"/>
                </a:lnTo>
                <a:lnTo>
                  <a:pt x="414907" y="442085"/>
                </a:lnTo>
                <a:lnTo>
                  <a:pt x="379690" y="466799"/>
                </a:lnTo>
                <a:lnTo>
                  <a:pt x="340380" y="485327"/>
                </a:lnTo>
                <a:lnTo>
                  <a:pt x="297690" y="496963"/>
                </a:lnTo>
                <a:lnTo>
                  <a:pt x="252332" y="500999"/>
                </a:lnTo>
                <a:lnTo>
                  <a:pt x="206975" y="496963"/>
                </a:lnTo>
                <a:lnTo>
                  <a:pt x="164285" y="485327"/>
                </a:lnTo>
                <a:lnTo>
                  <a:pt x="124975" y="466799"/>
                </a:lnTo>
                <a:lnTo>
                  <a:pt x="89757" y="442085"/>
                </a:lnTo>
                <a:lnTo>
                  <a:pt x="59345" y="411893"/>
                </a:lnTo>
                <a:lnTo>
                  <a:pt x="34450" y="376931"/>
                </a:lnTo>
                <a:lnTo>
                  <a:pt x="15786" y="337907"/>
                </a:lnTo>
                <a:lnTo>
                  <a:pt x="4065" y="295527"/>
                </a:lnTo>
                <a:lnTo>
                  <a:pt x="0" y="250499"/>
                </a:lnTo>
                <a:close/>
              </a:path>
            </a:pathLst>
          </a:custGeom>
          <a:ln w="9524">
            <a:solidFill>
              <a:srgbClr val="00B1E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 txBox="1"/>
          <p:nvPr/>
        </p:nvSpPr>
        <p:spPr>
          <a:xfrm>
            <a:off x="5778500" y="1241196"/>
            <a:ext cx="2933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45" dirty="0">
                <a:latin typeface="Arial"/>
                <a:cs typeface="Arial"/>
              </a:rPr>
              <a:t>50</a:t>
            </a:r>
            <a:endParaRPr sz="1800">
              <a:latin typeface="Arial"/>
              <a:cs typeface="Arial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6140970" y="2186063"/>
            <a:ext cx="2933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45" dirty="0">
                <a:latin typeface="Arial"/>
                <a:cs typeface="Arial"/>
              </a:rPr>
              <a:t>25</a:t>
            </a:r>
            <a:endParaRPr sz="1800">
              <a:latin typeface="Arial"/>
              <a:cs typeface="Arial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6140970" y="3115436"/>
            <a:ext cx="2876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20" dirty="0">
                <a:latin typeface="Arial"/>
                <a:cs typeface="Arial"/>
              </a:rPr>
              <a:t>15</a:t>
            </a:r>
            <a:endParaRPr sz="1800">
              <a:latin typeface="Arial"/>
              <a:cs typeface="Arial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5778500" y="4044810"/>
            <a:ext cx="2794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Arial"/>
                <a:cs typeface="Arial"/>
              </a:rPr>
              <a:t>10</a:t>
            </a:r>
            <a:endParaRPr sz="1800">
              <a:latin typeface="Arial"/>
              <a:cs typeface="Arial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3361585" y="5113591"/>
            <a:ext cx="5037455" cy="1303020"/>
          </a:xfrm>
          <a:prstGeom prst="rect">
            <a:avLst/>
          </a:prstGeom>
        </p:spPr>
        <p:txBody>
          <a:bodyPr vert="horz" wrap="square" lIns="0" tIns="33019" rIns="0" bIns="0" rtlCol="0">
            <a:spAutoFit/>
          </a:bodyPr>
          <a:lstStyle/>
          <a:p>
            <a:pPr marL="1635125" marR="48260" indent="-1578610">
              <a:lnSpc>
                <a:spcPts val="3300"/>
              </a:lnSpc>
              <a:spcBef>
                <a:spcPts val="259"/>
              </a:spcBef>
            </a:pPr>
            <a:r>
              <a:rPr sz="2800" spc="-370" dirty="0">
                <a:latin typeface="Arial"/>
                <a:cs typeface="Arial"/>
              </a:rPr>
              <a:t>A </a:t>
            </a:r>
            <a:r>
              <a:rPr sz="2800" spc="-114" dirty="0">
                <a:latin typeface="Arial"/>
                <a:cs typeface="Arial"/>
              </a:rPr>
              <a:t>good </a:t>
            </a:r>
            <a:r>
              <a:rPr sz="2800" spc="-40" dirty="0">
                <a:latin typeface="Arial"/>
                <a:cs typeface="Arial"/>
              </a:rPr>
              <a:t>impact </a:t>
            </a:r>
            <a:r>
              <a:rPr sz="2800" spc="-75" dirty="0">
                <a:latin typeface="Arial"/>
                <a:cs typeface="Arial"/>
              </a:rPr>
              <a:t>research </a:t>
            </a:r>
            <a:r>
              <a:rPr sz="2800" spc="-65" dirty="0">
                <a:latin typeface="Arial"/>
                <a:cs typeface="Arial"/>
              </a:rPr>
              <a:t>outcome  </a:t>
            </a:r>
            <a:r>
              <a:rPr sz="2800" spc="-75" dirty="0">
                <a:latin typeface="Arial"/>
                <a:cs typeface="Arial"/>
              </a:rPr>
              <a:t>depends</a:t>
            </a:r>
            <a:r>
              <a:rPr sz="2800" spc="-85" dirty="0">
                <a:latin typeface="Arial"/>
                <a:cs typeface="Arial"/>
              </a:rPr>
              <a:t> </a:t>
            </a:r>
            <a:r>
              <a:rPr sz="2800" spc="-75" dirty="0">
                <a:latin typeface="Arial"/>
                <a:cs typeface="Arial"/>
              </a:rPr>
              <a:t>on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ts val="3300"/>
              </a:lnSpc>
            </a:pPr>
            <a:r>
              <a:rPr sz="2800" spc="-120" dirty="0">
                <a:latin typeface="Arial"/>
                <a:cs typeface="Arial"/>
              </a:rPr>
              <a:t>how </a:t>
            </a:r>
            <a:r>
              <a:rPr sz="2800" spc="-65" dirty="0">
                <a:latin typeface="Arial"/>
                <a:cs typeface="Arial"/>
              </a:rPr>
              <a:t>well </a:t>
            </a:r>
            <a:r>
              <a:rPr sz="2800" spc="-25" dirty="0">
                <a:latin typeface="Arial"/>
                <a:cs typeface="Arial"/>
              </a:rPr>
              <a:t>the </a:t>
            </a:r>
            <a:r>
              <a:rPr sz="2800" spc="-120" dirty="0">
                <a:latin typeface="Arial"/>
                <a:cs typeface="Arial"/>
              </a:rPr>
              <a:t>Research </a:t>
            </a:r>
            <a:r>
              <a:rPr sz="2800" spc="-95" dirty="0">
                <a:latin typeface="Arial"/>
                <a:cs typeface="Arial"/>
              </a:rPr>
              <a:t>Problem</a:t>
            </a:r>
            <a:r>
              <a:rPr sz="2800" spc="-120" dirty="0">
                <a:latin typeface="Arial"/>
                <a:cs typeface="Arial"/>
              </a:rPr>
              <a:t> </a:t>
            </a:r>
            <a:r>
              <a:rPr sz="2800" spc="-45" dirty="0">
                <a:latin typeface="Arial"/>
                <a:cs typeface="Arial"/>
              </a:rPr>
              <a:t>is</a:t>
            </a:r>
            <a:endParaRPr sz="2800">
              <a:latin typeface="Arial"/>
              <a:cs typeface="Arial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3376841" y="6383587"/>
            <a:ext cx="5003800" cy="0"/>
          </a:xfrm>
          <a:custGeom>
            <a:avLst/>
            <a:gdLst/>
            <a:ahLst/>
            <a:cxnLst/>
            <a:rect l="l" t="t" r="r" b="b"/>
            <a:pathLst>
              <a:path w="5003800">
                <a:moveTo>
                  <a:pt x="0" y="0"/>
                </a:moveTo>
                <a:lnTo>
                  <a:pt x="500380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 txBox="1"/>
          <p:nvPr/>
        </p:nvSpPr>
        <p:spPr>
          <a:xfrm>
            <a:off x="5299506" y="6383587"/>
            <a:ext cx="116205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40" dirty="0">
                <a:latin typeface="Arial"/>
                <a:cs typeface="Arial"/>
              </a:rPr>
              <a:t>defined</a:t>
            </a:r>
            <a:endParaRPr sz="2800">
              <a:latin typeface="Arial"/>
              <a:cs typeface="Arial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5307241" y="6802687"/>
            <a:ext cx="1143000" cy="0"/>
          </a:xfrm>
          <a:custGeom>
            <a:avLst/>
            <a:gdLst/>
            <a:ahLst/>
            <a:cxnLst/>
            <a:rect l="l" t="t" r="r" b="b"/>
            <a:pathLst>
              <a:path w="1143000">
                <a:moveTo>
                  <a:pt x="0" y="0"/>
                </a:moveTo>
                <a:lnTo>
                  <a:pt x="114300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 txBox="1">
            <a:spLocks noGrp="1"/>
          </p:cNvSpPr>
          <p:nvPr>
            <p:ph type="title"/>
          </p:nvPr>
        </p:nvSpPr>
        <p:spPr>
          <a:xfrm>
            <a:off x="901700" y="274116"/>
            <a:ext cx="596646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15" dirty="0"/>
              <a:t>COMPONENTS </a:t>
            </a:r>
            <a:r>
              <a:rPr sz="2400" spc="-60" dirty="0"/>
              <a:t>OF </a:t>
            </a:r>
            <a:r>
              <a:rPr sz="2400" spc="50" dirty="0"/>
              <a:t>RESEARCH</a:t>
            </a:r>
            <a:r>
              <a:rPr sz="2400" spc="-335" dirty="0"/>
              <a:t> </a:t>
            </a:r>
            <a:r>
              <a:rPr sz="2400" spc="-45" dirty="0"/>
              <a:t>METHODOLOGY</a:t>
            </a:r>
            <a:endParaRPr sz="2400"/>
          </a:p>
        </p:txBody>
      </p:sp>
      <p:sp>
        <p:nvSpPr>
          <p:cNvPr id="72" name="object 72"/>
          <p:cNvSpPr txBox="1"/>
          <p:nvPr/>
        </p:nvSpPr>
        <p:spPr>
          <a:xfrm>
            <a:off x="1324003" y="6491396"/>
            <a:ext cx="139192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80" smtClean="0">
                <a:solidFill>
                  <a:srgbClr val="FFFFFF"/>
                </a:solidFill>
                <a:latin typeface="Arial"/>
                <a:cs typeface="Arial"/>
              </a:rPr>
              <a:t>AI</a:t>
            </a:r>
            <a:endParaRPr sz="1000">
              <a:latin typeface="Arial"/>
              <a:cs typeface="Arial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8401037" y="6170822"/>
            <a:ext cx="502920" cy="502920"/>
          </a:xfrm>
          <a:custGeom>
            <a:avLst/>
            <a:gdLst/>
            <a:ahLst/>
            <a:cxnLst/>
            <a:rect l="l" t="t" r="r" b="b"/>
            <a:pathLst>
              <a:path w="502920" h="502920">
                <a:moveTo>
                  <a:pt x="0" y="251459"/>
                </a:moveTo>
                <a:lnTo>
                  <a:pt x="4051" y="206259"/>
                </a:lnTo>
                <a:lnTo>
                  <a:pt x="15731" y="163717"/>
                </a:lnTo>
                <a:lnTo>
                  <a:pt x="34331" y="124543"/>
                </a:lnTo>
                <a:lnTo>
                  <a:pt x="59139" y="89447"/>
                </a:lnTo>
                <a:lnTo>
                  <a:pt x="89447" y="59140"/>
                </a:lnTo>
                <a:lnTo>
                  <a:pt x="124542" y="34331"/>
                </a:lnTo>
                <a:lnTo>
                  <a:pt x="163717" y="15732"/>
                </a:lnTo>
                <a:lnTo>
                  <a:pt x="206259" y="4051"/>
                </a:lnTo>
                <a:lnTo>
                  <a:pt x="251459" y="0"/>
                </a:lnTo>
                <a:lnTo>
                  <a:pt x="296660" y="4051"/>
                </a:lnTo>
                <a:lnTo>
                  <a:pt x="339202" y="15732"/>
                </a:lnTo>
                <a:lnTo>
                  <a:pt x="378376" y="34331"/>
                </a:lnTo>
                <a:lnTo>
                  <a:pt x="413472" y="59140"/>
                </a:lnTo>
                <a:lnTo>
                  <a:pt x="443779" y="89447"/>
                </a:lnTo>
                <a:lnTo>
                  <a:pt x="468587" y="124543"/>
                </a:lnTo>
                <a:lnTo>
                  <a:pt x="487187" y="163717"/>
                </a:lnTo>
                <a:lnTo>
                  <a:pt x="498868" y="206259"/>
                </a:lnTo>
                <a:lnTo>
                  <a:pt x="502919" y="251459"/>
                </a:lnTo>
                <a:lnTo>
                  <a:pt x="498868" y="296659"/>
                </a:lnTo>
                <a:lnTo>
                  <a:pt x="487187" y="339202"/>
                </a:lnTo>
                <a:lnTo>
                  <a:pt x="468587" y="378376"/>
                </a:lnTo>
                <a:lnTo>
                  <a:pt x="443779" y="413471"/>
                </a:lnTo>
                <a:lnTo>
                  <a:pt x="413472" y="443779"/>
                </a:lnTo>
                <a:lnTo>
                  <a:pt x="378376" y="468587"/>
                </a:lnTo>
                <a:lnTo>
                  <a:pt x="339202" y="487187"/>
                </a:lnTo>
                <a:lnTo>
                  <a:pt x="296660" y="498868"/>
                </a:lnTo>
                <a:lnTo>
                  <a:pt x="251459" y="502919"/>
                </a:lnTo>
                <a:lnTo>
                  <a:pt x="206259" y="498868"/>
                </a:lnTo>
                <a:lnTo>
                  <a:pt x="163717" y="487187"/>
                </a:lnTo>
                <a:lnTo>
                  <a:pt x="124542" y="468587"/>
                </a:lnTo>
                <a:lnTo>
                  <a:pt x="89447" y="443779"/>
                </a:lnTo>
                <a:lnTo>
                  <a:pt x="59139" y="413471"/>
                </a:lnTo>
                <a:lnTo>
                  <a:pt x="34331" y="378376"/>
                </a:lnTo>
                <a:lnTo>
                  <a:pt x="15731" y="339202"/>
                </a:lnTo>
                <a:lnTo>
                  <a:pt x="4051" y="296659"/>
                </a:lnTo>
                <a:lnTo>
                  <a:pt x="0" y="251459"/>
                </a:lnTo>
                <a:close/>
              </a:path>
            </a:pathLst>
          </a:custGeom>
          <a:ln w="1904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 txBox="1"/>
          <p:nvPr/>
        </p:nvSpPr>
        <p:spPr>
          <a:xfrm>
            <a:off x="8581135" y="6283852"/>
            <a:ext cx="148590" cy="2768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50" spc="45" dirty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endParaRPr sz="16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1700" y="414020"/>
            <a:ext cx="502666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85" dirty="0"/>
              <a:t>WHAT</a:t>
            </a:r>
            <a:r>
              <a:rPr spc="-160" dirty="0"/>
              <a:t> </a:t>
            </a:r>
            <a:r>
              <a:rPr spc="110" dirty="0"/>
              <a:t>IS</a:t>
            </a:r>
            <a:r>
              <a:rPr spc="-160" dirty="0"/>
              <a:t> </a:t>
            </a:r>
            <a:r>
              <a:rPr spc="35" dirty="0"/>
              <a:t>A</a:t>
            </a:r>
            <a:r>
              <a:rPr spc="-155" dirty="0"/>
              <a:t> </a:t>
            </a:r>
            <a:r>
              <a:rPr spc="60" dirty="0"/>
              <a:t>RESEARCH</a:t>
            </a:r>
            <a:r>
              <a:rPr spc="-160" dirty="0"/>
              <a:t> </a:t>
            </a:r>
            <a:r>
              <a:rPr spc="70" dirty="0"/>
              <a:t>PROBLEM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15852" y="1039672"/>
            <a:ext cx="7174865" cy="3568700"/>
          </a:xfrm>
          <a:prstGeom prst="rect">
            <a:avLst/>
          </a:prstGeom>
        </p:spPr>
        <p:txBody>
          <a:bodyPr vert="horz" wrap="square" lIns="0" tIns="1066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40"/>
              </a:spcBef>
            </a:pPr>
            <a:r>
              <a:rPr sz="1800" spc="-240">
                <a:latin typeface="Arial"/>
                <a:cs typeface="Arial"/>
              </a:rPr>
              <a:t>A </a:t>
            </a:r>
            <a:r>
              <a:rPr lang="en-US" sz="1800" spc="-240" dirty="0" smtClean="0">
                <a:latin typeface="Arial"/>
                <a:cs typeface="Arial"/>
              </a:rPr>
              <a:t>  </a:t>
            </a:r>
            <a:r>
              <a:rPr sz="1800" spc="-40" smtClean="0">
                <a:latin typeface="Arial"/>
                <a:cs typeface="Arial"/>
              </a:rPr>
              <a:t>problem </a:t>
            </a:r>
            <a:r>
              <a:rPr sz="1800" spc="-30" dirty="0">
                <a:latin typeface="Arial"/>
                <a:cs typeface="Arial"/>
              </a:rPr>
              <a:t>is </a:t>
            </a:r>
            <a:r>
              <a:rPr sz="1800" spc="-50" dirty="0">
                <a:latin typeface="Arial"/>
                <a:cs typeface="Arial"/>
              </a:rPr>
              <a:t>a </a:t>
            </a:r>
            <a:r>
              <a:rPr sz="1800" spc="-15" dirty="0">
                <a:latin typeface="Arial"/>
                <a:cs typeface="Arial"/>
              </a:rPr>
              <a:t>situation </a:t>
            </a:r>
            <a:r>
              <a:rPr sz="1800" spc="-40" dirty="0">
                <a:latin typeface="Arial"/>
                <a:cs typeface="Arial"/>
              </a:rPr>
              <a:t>or </a:t>
            </a:r>
            <a:r>
              <a:rPr sz="1800" spc="-50" dirty="0">
                <a:latin typeface="Arial"/>
                <a:cs typeface="Arial"/>
              </a:rPr>
              <a:t>a </a:t>
            </a:r>
            <a:r>
              <a:rPr sz="1800" spc="-25" dirty="0">
                <a:latin typeface="Arial"/>
                <a:cs typeface="Arial"/>
              </a:rPr>
              <a:t>condition </a:t>
            </a:r>
            <a:r>
              <a:rPr sz="1800" dirty="0">
                <a:latin typeface="Arial"/>
                <a:cs typeface="Arial"/>
              </a:rPr>
              <a:t>that </a:t>
            </a:r>
            <a:r>
              <a:rPr sz="1800" spc="-30" dirty="0">
                <a:latin typeface="Arial"/>
                <a:cs typeface="Arial"/>
              </a:rPr>
              <a:t>is </a:t>
            </a:r>
            <a:r>
              <a:rPr sz="1800" spc="10" dirty="0">
                <a:latin typeface="Arial"/>
                <a:cs typeface="Arial"/>
              </a:rPr>
              <a:t>difficult </a:t>
            </a:r>
            <a:r>
              <a:rPr sz="1800" spc="-25" dirty="0">
                <a:latin typeface="Arial"/>
                <a:cs typeface="Arial"/>
              </a:rPr>
              <a:t>to</a:t>
            </a:r>
            <a:r>
              <a:rPr sz="1800" spc="-125" dirty="0">
                <a:latin typeface="Arial"/>
                <a:cs typeface="Arial"/>
              </a:rPr>
              <a:t> </a:t>
            </a:r>
            <a:r>
              <a:rPr sz="1800" spc="-55" dirty="0">
                <a:latin typeface="Arial"/>
                <a:cs typeface="Arial"/>
              </a:rPr>
              <a:t>resolve</a:t>
            </a:r>
            <a:endParaRPr sz="1800">
              <a:latin typeface="Arial"/>
              <a:cs typeface="Arial"/>
            </a:endParaRPr>
          </a:p>
          <a:p>
            <a:pPr marL="355600" marR="5080" indent="-342900">
              <a:lnSpc>
                <a:spcPct val="101899"/>
              </a:lnSpc>
              <a:spcBef>
                <a:spcPts val="695"/>
              </a:spcBef>
            </a:pPr>
            <a:r>
              <a:rPr sz="1800" spc="-170" dirty="0">
                <a:latin typeface="Arial"/>
                <a:cs typeface="Arial"/>
              </a:rPr>
              <a:t>We </a:t>
            </a:r>
            <a:r>
              <a:rPr sz="1800" spc="-35" dirty="0">
                <a:latin typeface="Arial"/>
                <a:cs typeface="Arial"/>
              </a:rPr>
              <a:t>look </a:t>
            </a:r>
            <a:r>
              <a:rPr sz="1800" spc="-30" dirty="0">
                <a:latin typeface="Arial"/>
                <a:cs typeface="Arial"/>
              </a:rPr>
              <a:t>for </a:t>
            </a:r>
            <a:r>
              <a:rPr sz="1800" spc="-114" dirty="0">
                <a:latin typeface="Arial"/>
                <a:cs typeface="Arial"/>
              </a:rPr>
              <a:t>ways </a:t>
            </a:r>
            <a:r>
              <a:rPr sz="1800" spc="-40" dirty="0">
                <a:latin typeface="Arial"/>
                <a:cs typeface="Arial"/>
              </a:rPr>
              <a:t>and </a:t>
            </a:r>
            <a:r>
              <a:rPr sz="1800" spc="-50" dirty="0">
                <a:latin typeface="Arial"/>
                <a:cs typeface="Arial"/>
              </a:rPr>
              <a:t>means </a:t>
            </a:r>
            <a:r>
              <a:rPr sz="1800" spc="-25" dirty="0">
                <a:latin typeface="Arial"/>
                <a:cs typeface="Arial"/>
              </a:rPr>
              <a:t>to </a:t>
            </a:r>
            <a:r>
              <a:rPr sz="1800" spc="-55" dirty="0">
                <a:latin typeface="Arial"/>
                <a:cs typeface="Arial"/>
              </a:rPr>
              <a:t>resolve </a:t>
            </a:r>
            <a:r>
              <a:rPr sz="1800" spc="-15" dirty="0">
                <a:latin typeface="Arial"/>
                <a:cs typeface="Arial"/>
              </a:rPr>
              <a:t>the situation </a:t>
            </a:r>
            <a:r>
              <a:rPr sz="1800" spc="-110" dirty="0">
                <a:latin typeface="Arial"/>
                <a:cs typeface="Arial"/>
              </a:rPr>
              <a:t>by </a:t>
            </a:r>
            <a:r>
              <a:rPr sz="1800" spc="-30" dirty="0">
                <a:latin typeface="Arial"/>
                <a:cs typeface="Arial"/>
              </a:rPr>
              <a:t>reducing/removing  </a:t>
            </a:r>
            <a:r>
              <a:rPr sz="1800" spc="-15" dirty="0">
                <a:latin typeface="Arial"/>
                <a:cs typeface="Arial"/>
              </a:rPr>
              <a:t>the</a:t>
            </a:r>
            <a:r>
              <a:rPr sz="1800" spc="-6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difficulty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40"/>
              </a:spcBef>
            </a:pPr>
            <a:r>
              <a:rPr sz="1800" spc="-240">
                <a:latin typeface="Arial"/>
                <a:cs typeface="Arial"/>
              </a:rPr>
              <a:t>A </a:t>
            </a:r>
            <a:r>
              <a:rPr lang="en-US" sz="1800" spc="-240" dirty="0" smtClean="0">
                <a:latin typeface="Arial"/>
                <a:cs typeface="Arial"/>
              </a:rPr>
              <a:t>  </a:t>
            </a:r>
            <a:r>
              <a:rPr sz="1800" spc="-50" smtClean="0">
                <a:latin typeface="Arial"/>
                <a:cs typeface="Arial"/>
              </a:rPr>
              <a:t>research </a:t>
            </a:r>
            <a:r>
              <a:rPr sz="1800" spc="-40" dirty="0">
                <a:latin typeface="Arial"/>
                <a:cs typeface="Arial"/>
              </a:rPr>
              <a:t>problem </a:t>
            </a:r>
            <a:r>
              <a:rPr sz="1800" spc="-30" dirty="0">
                <a:latin typeface="Arial"/>
                <a:cs typeface="Arial"/>
              </a:rPr>
              <a:t>therefore is </a:t>
            </a:r>
            <a:r>
              <a:rPr sz="1800" spc="-50" dirty="0">
                <a:latin typeface="Arial"/>
                <a:cs typeface="Arial"/>
              </a:rPr>
              <a:t>a </a:t>
            </a:r>
            <a:r>
              <a:rPr sz="1800" spc="-25" dirty="0">
                <a:latin typeface="Arial"/>
                <a:cs typeface="Arial"/>
              </a:rPr>
              <a:t>statement</a:t>
            </a:r>
            <a:r>
              <a:rPr sz="1800" spc="-195" dirty="0">
                <a:latin typeface="Arial"/>
                <a:cs typeface="Arial"/>
              </a:rPr>
              <a:t> </a:t>
            </a:r>
            <a:r>
              <a:rPr sz="1800" spc="-30" dirty="0">
                <a:latin typeface="Arial"/>
                <a:cs typeface="Arial"/>
              </a:rPr>
              <a:t>about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40"/>
              </a:spcBef>
              <a:tabLst>
                <a:tab pos="354965" algn="l"/>
              </a:tabLst>
            </a:pPr>
            <a:r>
              <a:rPr sz="1800" spc="-710" dirty="0">
                <a:latin typeface="Wingdings"/>
                <a:cs typeface="Wingdings"/>
              </a:rPr>
              <a:t></a:t>
            </a:r>
            <a:r>
              <a:rPr sz="1800" spc="-710" dirty="0">
                <a:latin typeface="Times New Roman"/>
                <a:cs typeface="Times New Roman"/>
              </a:rPr>
              <a:t>	</a:t>
            </a:r>
            <a:r>
              <a:rPr sz="1800" spc="-40" dirty="0">
                <a:latin typeface="Arial"/>
                <a:cs typeface="Arial"/>
              </a:rPr>
              <a:t>an </a:t>
            </a:r>
            <a:r>
              <a:rPr sz="1800" spc="-45" dirty="0">
                <a:latin typeface="Arial"/>
                <a:cs typeface="Arial"/>
              </a:rPr>
              <a:t>area </a:t>
            </a:r>
            <a:r>
              <a:rPr sz="1800" spc="-20" dirty="0">
                <a:latin typeface="Arial"/>
                <a:cs typeface="Arial"/>
              </a:rPr>
              <a:t>of</a:t>
            </a:r>
            <a:r>
              <a:rPr sz="1800" spc="-85" dirty="0">
                <a:latin typeface="Arial"/>
                <a:cs typeface="Arial"/>
              </a:rPr>
              <a:t> </a:t>
            </a:r>
            <a:r>
              <a:rPr sz="1800" spc="-50" dirty="0">
                <a:latin typeface="Arial"/>
                <a:cs typeface="Arial"/>
              </a:rPr>
              <a:t>concern,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40"/>
              </a:spcBef>
              <a:tabLst>
                <a:tab pos="354965" algn="l"/>
              </a:tabLst>
            </a:pPr>
            <a:r>
              <a:rPr sz="1800" spc="-710" dirty="0">
                <a:latin typeface="Wingdings"/>
                <a:cs typeface="Wingdings"/>
              </a:rPr>
              <a:t></a:t>
            </a:r>
            <a:r>
              <a:rPr sz="1800" spc="-710" dirty="0">
                <a:latin typeface="Times New Roman"/>
                <a:cs typeface="Times New Roman"/>
              </a:rPr>
              <a:t>	</a:t>
            </a:r>
            <a:r>
              <a:rPr sz="1800" spc="-50" dirty="0">
                <a:latin typeface="Arial"/>
                <a:cs typeface="Arial"/>
              </a:rPr>
              <a:t>a </a:t>
            </a:r>
            <a:r>
              <a:rPr sz="1800" spc="-25" dirty="0">
                <a:latin typeface="Arial"/>
                <a:cs typeface="Arial"/>
              </a:rPr>
              <a:t>condition to </a:t>
            </a:r>
            <a:r>
              <a:rPr sz="1800" spc="-50" dirty="0">
                <a:latin typeface="Arial"/>
                <a:cs typeface="Arial"/>
              </a:rPr>
              <a:t>be</a:t>
            </a:r>
            <a:r>
              <a:rPr sz="1800" spc="-125" dirty="0">
                <a:latin typeface="Arial"/>
                <a:cs typeface="Arial"/>
              </a:rPr>
              <a:t> </a:t>
            </a:r>
            <a:r>
              <a:rPr sz="1800" spc="-55" dirty="0">
                <a:latin typeface="Arial"/>
                <a:cs typeface="Arial"/>
              </a:rPr>
              <a:t>improved,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40"/>
              </a:spcBef>
              <a:tabLst>
                <a:tab pos="354965" algn="l"/>
              </a:tabLst>
            </a:pPr>
            <a:r>
              <a:rPr sz="1800" spc="-710" dirty="0">
                <a:latin typeface="Wingdings"/>
                <a:cs typeface="Wingdings"/>
              </a:rPr>
              <a:t></a:t>
            </a:r>
            <a:r>
              <a:rPr sz="1800" spc="-710" dirty="0">
                <a:latin typeface="Times New Roman"/>
                <a:cs typeface="Times New Roman"/>
              </a:rPr>
              <a:t>	</a:t>
            </a:r>
            <a:r>
              <a:rPr sz="1800" spc="-50" dirty="0">
                <a:latin typeface="Arial"/>
                <a:cs typeface="Arial"/>
              </a:rPr>
              <a:t>a </a:t>
            </a:r>
            <a:r>
              <a:rPr sz="1800" spc="-5" dirty="0">
                <a:latin typeface="Arial"/>
                <a:cs typeface="Arial"/>
              </a:rPr>
              <a:t>difficulty </a:t>
            </a:r>
            <a:r>
              <a:rPr sz="1800" spc="-25" dirty="0">
                <a:latin typeface="Arial"/>
                <a:cs typeface="Arial"/>
              </a:rPr>
              <a:t>to </a:t>
            </a:r>
            <a:r>
              <a:rPr sz="1800" spc="-50" dirty="0">
                <a:latin typeface="Arial"/>
                <a:cs typeface="Arial"/>
              </a:rPr>
              <a:t>be</a:t>
            </a:r>
            <a:r>
              <a:rPr sz="1800" spc="-145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eliminated,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40"/>
              </a:spcBef>
              <a:tabLst>
                <a:tab pos="354965" algn="l"/>
              </a:tabLst>
            </a:pPr>
            <a:r>
              <a:rPr sz="1800" spc="-710" dirty="0">
                <a:latin typeface="Wingdings"/>
                <a:cs typeface="Wingdings"/>
              </a:rPr>
              <a:t></a:t>
            </a:r>
            <a:r>
              <a:rPr sz="1800" spc="-710" dirty="0">
                <a:latin typeface="Times New Roman"/>
                <a:cs typeface="Times New Roman"/>
              </a:rPr>
              <a:t>	</a:t>
            </a:r>
            <a:r>
              <a:rPr sz="1800" spc="-40" dirty="0">
                <a:latin typeface="Arial"/>
                <a:cs typeface="Arial"/>
              </a:rPr>
              <a:t>or </a:t>
            </a:r>
            <a:r>
              <a:rPr sz="1800" spc="-50" dirty="0">
                <a:latin typeface="Arial"/>
                <a:cs typeface="Arial"/>
              </a:rPr>
              <a:t>a </a:t>
            </a:r>
            <a:r>
              <a:rPr sz="1800" spc="-30" dirty="0">
                <a:latin typeface="Arial"/>
                <a:cs typeface="Arial"/>
              </a:rPr>
              <a:t>troubling</a:t>
            </a:r>
            <a:r>
              <a:rPr sz="1800" spc="-75" dirty="0">
                <a:latin typeface="Arial"/>
                <a:cs typeface="Arial"/>
              </a:rPr>
              <a:t> </a:t>
            </a:r>
            <a:r>
              <a:rPr sz="1800" spc="-35" dirty="0">
                <a:latin typeface="Arial"/>
                <a:cs typeface="Arial"/>
              </a:rPr>
              <a:t>question</a:t>
            </a:r>
            <a:endParaRPr sz="1800">
              <a:latin typeface="Arial"/>
              <a:cs typeface="Arial"/>
            </a:endParaRPr>
          </a:p>
          <a:p>
            <a:pPr marL="355600" marR="705485" indent="-342900">
              <a:lnSpc>
                <a:spcPct val="101899"/>
              </a:lnSpc>
              <a:spcBef>
                <a:spcPts val="700"/>
              </a:spcBef>
            </a:pPr>
            <a:r>
              <a:rPr sz="1800" dirty="0">
                <a:latin typeface="Arial"/>
                <a:cs typeface="Arial"/>
              </a:rPr>
              <a:t>that </a:t>
            </a:r>
            <a:r>
              <a:rPr sz="1800" spc="-15" dirty="0">
                <a:latin typeface="Arial"/>
                <a:cs typeface="Arial"/>
              </a:rPr>
              <a:t>point </a:t>
            </a:r>
            <a:r>
              <a:rPr sz="1800" spc="-25" dirty="0">
                <a:latin typeface="Arial"/>
                <a:cs typeface="Arial"/>
              </a:rPr>
              <a:t>to </a:t>
            </a:r>
            <a:r>
              <a:rPr sz="1800" u="sng" spc="-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the </a:t>
            </a:r>
            <a:r>
              <a:rPr sz="1800" u="sng" spc="-5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need </a:t>
            </a:r>
            <a:r>
              <a:rPr sz="1800" u="sng" spc="-3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for meaningful </a:t>
            </a:r>
            <a:r>
              <a:rPr sz="1800" u="sng" spc="-3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understanding </a:t>
            </a:r>
            <a:r>
              <a:rPr sz="1800" u="sng" spc="-4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and</a:t>
            </a:r>
            <a:r>
              <a:rPr sz="1800" u="sng" spc="-2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800" u="sng" spc="-3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deliberate 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u="sng" spc="-4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investigation</a:t>
            </a:r>
            <a:r>
              <a:rPr sz="1800" spc="-40" dirty="0"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50998" y="5075046"/>
            <a:ext cx="4632960" cy="172212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 marR="5080" algn="ctr">
              <a:lnSpc>
                <a:spcPct val="99200"/>
              </a:lnSpc>
              <a:spcBef>
                <a:spcPts val="125"/>
              </a:spcBef>
            </a:pPr>
            <a:r>
              <a:rPr sz="2800" spc="-370" dirty="0">
                <a:latin typeface="Arial"/>
                <a:cs typeface="Arial"/>
              </a:rPr>
              <a:t>A </a:t>
            </a:r>
            <a:r>
              <a:rPr sz="2800" spc="-75" dirty="0">
                <a:latin typeface="Arial"/>
                <a:cs typeface="Arial"/>
              </a:rPr>
              <a:t>research </a:t>
            </a:r>
            <a:r>
              <a:rPr sz="2800" spc="-65" dirty="0">
                <a:latin typeface="Arial"/>
                <a:cs typeface="Arial"/>
              </a:rPr>
              <a:t>problem </a:t>
            </a:r>
            <a:r>
              <a:rPr sz="2800" spc="-45" dirty="0">
                <a:latin typeface="Arial"/>
                <a:cs typeface="Arial"/>
              </a:rPr>
              <a:t>is </a:t>
            </a:r>
            <a:r>
              <a:rPr sz="2800" spc="-65" dirty="0">
                <a:latin typeface="Arial"/>
                <a:cs typeface="Arial"/>
              </a:rPr>
              <a:t>usually  </a:t>
            </a:r>
            <a:r>
              <a:rPr sz="2800" spc="-100" dirty="0">
                <a:latin typeface="Arial"/>
                <a:cs typeface="Arial"/>
              </a:rPr>
              <a:t>expressed </a:t>
            </a:r>
            <a:r>
              <a:rPr sz="2800" spc="-90" dirty="0">
                <a:latin typeface="Arial"/>
                <a:cs typeface="Arial"/>
              </a:rPr>
              <a:t>as </a:t>
            </a:r>
            <a:r>
              <a:rPr sz="2800" spc="-80" dirty="0">
                <a:latin typeface="Arial"/>
                <a:cs typeface="Arial"/>
              </a:rPr>
              <a:t>a </a:t>
            </a:r>
            <a:r>
              <a:rPr sz="2800" spc="-50" dirty="0">
                <a:latin typeface="Arial"/>
                <a:cs typeface="Arial"/>
              </a:rPr>
              <a:t>question </a:t>
            </a:r>
            <a:r>
              <a:rPr sz="2800" spc="-60" dirty="0">
                <a:latin typeface="Arial"/>
                <a:cs typeface="Arial"/>
              </a:rPr>
              <a:t>or  </a:t>
            </a:r>
            <a:r>
              <a:rPr sz="2800" spc="-40" dirty="0">
                <a:latin typeface="Arial"/>
                <a:cs typeface="Arial"/>
              </a:rPr>
              <a:t>statement, </a:t>
            </a:r>
            <a:r>
              <a:rPr sz="2800" spc="-70" dirty="0">
                <a:latin typeface="Arial"/>
                <a:cs typeface="Arial"/>
              </a:rPr>
              <a:t>which </a:t>
            </a:r>
            <a:r>
              <a:rPr sz="2800" spc="-45" dirty="0">
                <a:latin typeface="Arial"/>
                <a:cs typeface="Arial"/>
              </a:rPr>
              <a:t>inquires </a:t>
            </a:r>
            <a:r>
              <a:rPr sz="2800" spc="-75" dirty="0">
                <a:latin typeface="Arial"/>
                <a:cs typeface="Arial"/>
              </a:rPr>
              <a:t>on</a:t>
            </a:r>
            <a:r>
              <a:rPr sz="2800" spc="-185" dirty="0">
                <a:latin typeface="Arial"/>
                <a:cs typeface="Arial"/>
              </a:rPr>
              <a:t> </a:t>
            </a:r>
            <a:r>
              <a:rPr sz="2800" spc="-80" dirty="0">
                <a:latin typeface="Arial"/>
                <a:cs typeface="Arial"/>
              </a:rPr>
              <a:t>a  </a:t>
            </a:r>
            <a:r>
              <a:rPr sz="2800" spc="-45" dirty="0">
                <a:latin typeface="Arial"/>
                <a:cs typeface="Arial"/>
              </a:rPr>
              <a:t>subject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536118" y="1930920"/>
            <a:ext cx="2292299" cy="214490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483921" y="16624"/>
            <a:ext cx="2597721" cy="359940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534697" y="45518"/>
            <a:ext cx="2496820" cy="1452880"/>
          </a:xfrm>
          <a:custGeom>
            <a:avLst/>
            <a:gdLst/>
            <a:ahLst/>
            <a:cxnLst/>
            <a:rect l="l" t="t" r="r" b="b"/>
            <a:pathLst>
              <a:path w="2496820" h="1452880">
                <a:moveTo>
                  <a:pt x="1600215" y="1315248"/>
                </a:moveTo>
                <a:lnTo>
                  <a:pt x="952727" y="1315248"/>
                </a:lnTo>
                <a:lnTo>
                  <a:pt x="985672" y="1349099"/>
                </a:lnTo>
                <a:lnTo>
                  <a:pt x="1023821" y="1378788"/>
                </a:lnTo>
                <a:lnTo>
                  <a:pt x="1066646" y="1404020"/>
                </a:lnTo>
                <a:lnTo>
                  <a:pt x="1113510" y="1424413"/>
                </a:lnTo>
                <a:lnTo>
                  <a:pt x="1163801" y="1439606"/>
                </a:lnTo>
                <a:lnTo>
                  <a:pt x="1215450" y="1449084"/>
                </a:lnTo>
                <a:lnTo>
                  <a:pt x="1267001" y="1452884"/>
                </a:lnTo>
                <a:lnTo>
                  <a:pt x="1317876" y="1451252"/>
                </a:lnTo>
                <a:lnTo>
                  <a:pt x="1367496" y="1444436"/>
                </a:lnTo>
                <a:lnTo>
                  <a:pt x="1415281" y="1432682"/>
                </a:lnTo>
                <a:lnTo>
                  <a:pt x="1460652" y="1416235"/>
                </a:lnTo>
                <a:lnTo>
                  <a:pt x="1503031" y="1395343"/>
                </a:lnTo>
                <a:lnTo>
                  <a:pt x="1541837" y="1370252"/>
                </a:lnTo>
                <a:lnTo>
                  <a:pt x="1576493" y="1341208"/>
                </a:lnTo>
                <a:lnTo>
                  <a:pt x="1600215" y="1315248"/>
                </a:lnTo>
                <a:close/>
              </a:path>
              <a:path w="2496820" h="1452880">
                <a:moveTo>
                  <a:pt x="2071082" y="1187664"/>
                </a:moveTo>
                <a:lnTo>
                  <a:pt x="336497" y="1187664"/>
                </a:lnTo>
                <a:lnTo>
                  <a:pt x="339609" y="1191931"/>
                </a:lnTo>
                <a:lnTo>
                  <a:pt x="370553" y="1228247"/>
                </a:lnTo>
                <a:lnTo>
                  <a:pt x="403938" y="1258887"/>
                </a:lnTo>
                <a:lnTo>
                  <a:pt x="440905" y="1285869"/>
                </a:lnTo>
                <a:lnTo>
                  <a:pt x="480995" y="1309102"/>
                </a:lnTo>
                <a:lnTo>
                  <a:pt x="523750" y="1328496"/>
                </a:lnTo>
                <a:lnTo>
                  <a:pt x="568710" y="1343958"/>
                </a:lnTo>
                <a:lnTo>
                  <a:pt x="615416" y="1355399"/>
                </a:lnTo>
                <a:lnTo>
                  <a:pt x="663411" y="1362727"/>
                </a:lnTo>
                <a:lnTo>
                  <a:pt x="712234" y="1365853"/>
                </a:lnTo>
                <a:lnTo>
                  <a:pt x="761428" y="1364683"/>
                </a:lnTo>
                <a:lnTo>
                  <a:pt x="810533" y="1359129"/>
                </a:lnTo>
                <a:lnTo>
                  <a:pt x="859162" y="1349077"/>
                </a:lnTo>
                <a:lnTo>
                  <a:pt x="906641" y="1334502"/>
                </a:lnTo>
                <a:lnTo>
                  <a:pt x="952727" y="1315248"/>
                </a:lnTo>
                <a:lnTo>
                  <a:pt x="1600215" y="1315248"/>
                </a:lnTo>
                <a:lnTo>
                  <a:pt x="1606419" y="1308458"/>
                </a:lnTo>
                <a:lnTo>
                  <a:pt x="1631037" y="1272248"/>
                </a:lnTo>
                <a:lnTo>
                  <a:pt x="1649766" y="1232825"/>
                </a:lnTo>
                <a:lnTo>
                  <a:pt x="2001663" y="1232825"/>
                </a:lnTo>
                <a:lnTo>
                  <a:pt x="2021654" y="1223171"/>
                </a:lnTo>
                <a:lnTo>
                  <a:pt x="2060830" y="1196979"/>
                </a:lnTo>
                <a:lnTo>
                  <a:pt x="2071082" y="1187664"/>
                </a:lnTo>
                <a:close/>
              </a:path>
              <a:path w="2496820" h="1452880">
                <a:moveTo>
                  <a:pt x="2001663" y="1232825"/>
                </a:moveTo>
                <a:lnTo>
                  <a:pt x="1649766" y="1232825"/>
                </a:lnTo>
                <a:lnTo>
                  <a:pt x="1690367" y="1249949"/>
                </a:lnTo>
                <a:lnTo>
                  <a:pt x="1733343" y="1262440"/>
                </a:lnTo>
                <a:lnTo>
                  <a:pt x="1778070" y="1270156"/>
                </a:lnTo>
                <a:lnTo>
                  <a:pt x="1823921" y="1272957"/>
                </a:lnTo>
                <a:lnTo>
                  <a:pt x="1878123" y="1269838"/>
                </a:lnTo>
                <a:lnTo>
                  <a:pt x="1929607" y="1260141"/>
                </a:lnTo>
                <a:lnTo>
                  <a:pt x="1977682" y="1244405"/>
                </a:lnTo>
                <a:lnTo>
                  <a:pt x="2001663" y="1232825"/>
                </a:lnTo>
                <a:close/>
              </a:path>
              <a:path w="2496820" h="1452880">
                <a:moveTo>
                  <a:pt x="612175" y="127479"/>
                </a:moveTo>
                <a:lnTo>
                  <a:pt x="560246" y="130300"/>
                </a:lnTo>
                <a:lnTo>
                  <a:pt x="508316" y="138749"/>
                </a:lnTo>
                <a:lnTo>
                  <a:pt x="459446" y="152313"/>
                </a:lnTo>
                <a:lnTo>
                  <a:pt x="414034" y="170579"/>
                </a:lnTo>
                <a:lnTo>
                  <a:pt x="372477" y="193131"/>
                </a:lnTo>
                <a:lnTo>
                  <a:pt x="335173" y="219556"/>
                </a:lnTo>
                <a:lnTo>
                  <a:pt x="302520" y="249439"/>
                </a:lnTo>
                <a:lnTo>
                  <a:pt x="274915" y="282365"/>
                </a:lnTo>
                <a:lnTo>
                  <a:pt x="252757" y="317921"/>
                </a:lnTo>
                <a:lnTo>
                  <a:pt x="236443" y="355692"/>
                </a:lnTo>
                <a:lnTo>
                  <a:pt x="226370" y="395264"/>
                </a:lnTo>
                <a:lnTo>
                  <a:pt x="222937" y="436222"/>
                </a:lnTo>
                <a:lnTo>
                  <a:pt x="226541" y="478153"/>
                </a:lnTo>
                <a:lnTo>
                  <a:pt x="224445" y="482674"/>
                </a:lnTo>
                <a:lnTo>
                  <a:pt x="166793" y="492991"/>
                </a:lnTo>
                <a:lnTo>
                  <a:pt x="114430" y="513435"/>
                </a:lnTo>
                <a:lnTo>
                  <a:pt x="69399" y="542958"/>
                </a:lnTo>
                <a:lnTo>
                  <a:pt x="33742" y="580515"/>
                </a:lnTo>
                <a:lnTo>
                  <a:pt x="10396" y="622734"/>
                </a:lnTo>
                <a:lnTo>
                  <a:pt x="0" y="666641"/>
                </a:lnTo>
                <a:lnTo>
                  <a:pt x="2015" y="710595"/>
                </a:lnTo>
                <a:lnTo>
                  <a:pt x="15903" y="752954"/>
                </a:lnTo>
                <a:lnTo>
                  <a:pt x="41125" y="792075"/>
                </a:lnTo>
                <a:lnTo>
                  <a:pt x="77143" y="826316"/>
                </a:lnTo>
                <a:lnTo>
                  <a:pt x="123417" y="854035"/>
                </a:lnTo>
                <a:lnTo>
                  <a:pt x="90501" y="888765"/>
                </a:lnTo>
                <a:lnTo>
                  <a:pt x="68092" y="927844"/>
                </a:lnTo>
                <a:lnTo>
                  <a:pt x="56794" y="969814"/>
                </a:lnTo>
                <a:lnTo>
                  <a:pt x="57212" y="1013217"/>
                </a:lnTo>
                <a:lnTo>
                  <a:pt x="68199" y="1052578"/>
                </a:lnTo>
                <a:lnTo>
                  <a:pt x="88268" y="1088326"/>
                </a:lnTo>
                <a:lnTo>
                  <a:pt x="116296" y="1119761"/>
                </a:lnTo>
                <a:lnTo>
                  <a:pt x="151158" y="1146179"/>
                </a:lnTo>
                <a:lnTo>
                  <a:pt x="191733" y="1166880"/>
                </a:lnTo>
                <a:lnTo>
                  <a:pt x="236897" y="1181163"/>
                </a:lnTo>
                <a:lnTo>
                  <a:pt x="285526" y="1188324"/>
                </a:lnTo>
                <a:lnTo>
                  <a:pt x="336497" y="1187664"/>
                </a:lnTo>
                <a:lnTo>
                  <a:pt x="2071082" y="1187664"/>
                </a:lnTo>
                <a:lnTo>
                  <a:pt x="2122024" y="1131881"/>
                </a:lnTo>
                <a:lnTo>
                  <a:pt x="2142655" y="1094055"/>
                </a:lnTo>
                <a:lnTo>
                  <a:pt x="2155719" y="1053431"/>
                </a:lnTo>
                <a:lnTo>
                  <a:pt x="2160522" y="1010550"/>
                </a:lnTo>
                <a:lnTo>
                  <a:pt x="2209676" y="1002397"/>
                </a:lnTo>
                <a:lnTo>
                  <a:pt x="2256917" y="989382"/>
                </a:lnTo>
                <a:lnTo>
                  <a:pt x="2301674" y="971695"/>
                </a:lnTo>
                <a:lnTo>
                  <a:pt x="2343377" y="949526"/>
                </a:lnTo>
                <a:lnTo>
                  <a:pt x="2383289" y="921654"/>
                </a:lnTo>
                <a:lnTo>
                  <a:pt x="2417320" y="890537"/>
                </a:lnTo>
                <a:lnTo>
                  <a:pt x="2445385" y="856692"/>
                </a:lnTo>
                <a:lnTo>
                  <a:pt x="2467396" y="820638"/>
                </a:lnTo>
                <a:lnTo>
                  <a:pt x="2483270" y="782891"/>
                </a:lnTo>
                <a:lnTo>
                  <a:pt x="2492919" y="743970"/>
                </a:lnTo>
                <a:lnTo>
                  <a:pt x="2496259" y="704393"/>
                </a:lnTo>
                <a:lnTo>
                  <a:pt x="2493203" y="664678"/>
                </a:lnTo>
                <a:lnTo>
                  <a:pt x="2483666" y="625343"/>
                </a:lnTo>
                <a:lnTo>
                  <a:pt x="2467561" y="586905"/>
                </a:lnTo>
                <a:lnTo>
                  <a:pt x="2444805" y="549882"/>
                </a:lnTo>
                <a:lnTo>
                  <a:pt x="2415309" y="514792"/>
                </a:lnTo>
                <a:lnTo>
                  <a:pt x="2419364" y="506915"/>
                </a:lnTo>
                <a:lnTo>
                  <a:pt x="2423069" y="498928"/>
                </a:lnTo>
                <a:lnTo>
                  <a:pt x="2426422" y="490845"/>
                </a:lnTo>
                <a:lnTo>
                  <a:pt x="2429419" y="482674"/>
                </a:lnTo>
                <a:lnTo>
                  <a:pt x="2439171" y="439221"/>
                </a:lnTo>
                <a:lnTo>
                  <a:pt x="2439056" y="396314"/>
                </a:lnTo>
                <a:lnTo>
                  <a:pt x="2429685" y="354799"/>
                </a:lnTo>
                <a:lnTo>
                  <a:pt x="2411669" y="315525"/>
                </a:lnTo>
                <a:lnTo>
                  <a:pt x="2385617" y="279340"/>
                </a:lnTo>
                <a:lnTo>
                  <a:pt x="2352140" y="247092"/>
                </a:lnTo>
                <a:lnTo>
                  <a:pt x="2311849" y="219628"/>
                </a:lnTo>
                <a:lnTo>
                  <a:pt x="2265354" y="197797"/>
                </a:lnTo>
                <a:lnTo>
                  <a:pt x="2213265" y="182446"/>
                </a:lnTo>
                <a:lnTo>
                  <a:pt x="2208957" y="169873"/>
                </a:lnTo>
                <a:lnTo>
                  <a:pt x="809839" y="169873"/>
                </a:lnTo>
                <a:lnTo>
                  <a:pt x="763280" y="151437"/>
                </a:lnTo>
                <a:lnTo>
                  <a:pt x="714367" y="138155"/>
                </a:lnTo>
                <a:lnTo>
                  <a:pt x="663774" y="130133"/>
                </a:lnTo>
                <a:lnTo>
                  <a:pt x="612175" y="127479"/>
                </a:lnTo>
                <a:close/>
              </a:path>
              <a:path w="2496820" h="1452880">
                <a:moveTo>
                  <a:pt x="1085060" y="40113"/>
                </a:moveTo>
                <a:lnTo>
                  <a:pt x="1037693" y="42643"/>
                </a:lnTo>
                <a:lnTo>
                  <a:pt x="991581" y="50857"/>
                </a:lnTo>
                <a:lnTo>
                  <a:pt x="947581" y="64544"/>
                </a:lnTo>
                <a:lnTo>
                  <a:pt x="906549" y="83498"/>
                </a:lnTo>
                <a:lnTo>
                  <a:pt x="869344" y="107510"/>
                </a:lnTo>
                <a:lnTo>
                  <a:pt x="836821" y="136371"/>
                </a:lnTo>
                <a:lnTo>
                  <a:pt x="809839" y="169873"/>
                </a:lnTo>
                <a:lnTo>
                  <a:pt x="2208957" y="169873"/>
                </a:lnTo>
                <a:lnTo>
                  <a:pt x="2200594" y="145465"/>
                </a:lnTo>
                <a:lnTo>
                  <a:pt x="2180237" y="111004"/>
                </a:lnTo>
                <a:lnTo>
                  <a:pt x="2179670" y="110361"/>
                </a:lnTo>
                <a:lnTo>
                  <a:pt x="1297659" y="110361"/>
                </a:lnTo>
                <a:lnTo>
                  <a:pt x="1281230" y="98421"/>
                </a:lnTo>
                <a:lnTo>
                  <a:pt x="1245391" y="77551"/>
                </a:lnTo>
                <a:lnTo>
                  <a:pt x="1180130" y="52936"/>
                </a:lnTo>
                <a:lnTo>
                  <a:pt x="1132825" y="43475"/>
                </a:lnTo>
                <a:lnTo>
                  <a:pt x="1085060" y="40113"/>
                </a:lnTo>
                <a:close/>
              </a:path>
              <a:path w="2496820" h="1452880">
                <a:moveTo>
                  <a:pt x="1538992" y="33"/>
                </a:moveTo>
                <a:lnTo>
                  <a:pt x="1490324" y="1368"/>
                </a:lnTo>
                <a:lnTo>
                  <a:pt x="1443223" y="10005"/>
                </a:lnTo>
                <a:lnTo>
                  <a:pt x="1399047" y="25584"/>
                </a:lnTo>
                <a:lnTo>
                  <a:pt x="1359155" y="47744"/>
                </a:lnTo>
                <a:lnTo>
                  <a:pt x="1324906" y="76123"/>
                </a:lnTo>
                <a:lnTo>
                  <a:pt x="1297659" y="110361"/>
                </a:lnTo>
                <a:lnTo>
                  <a:pt x="2179670" y="110361"/>
                </a:lnTo>
                <a:lnTo>
                  <a:pt x="2152734" y="79803"/>
                </a:lnTo>
                <a:lnTo>
                  <a:pt x="2150937" y="78370"/>
                </a:lnTo>
                <a:lnTo>
                  <a:pt x="1723477" y="78370"/>
                </a:lnTo>
                <a:lnTo>
                  <a:pt x="1704739" y="61029"/>
                </a:lnTo>
                <a:lnTo>
                  <a:pt x="1683702" y="45545"/>
                </a:lnTo>
                <a:lnTo>
                  <a:pt x="1660582" y="32058"/>
                </a:lnTo>
                <a:lnTo>
                  <a:pt x="1635593" y="20712"/>
                </a:lnTo>
                <a:lnTo>
                  <a:pt x="1587868" y="6360"/>
                </a:lnTo>
                <a:lnTo>
                  <a:pt x="1538992" y="33"/>
                </a:lnTo>
                <a:close/>
              </a:path>
              <a:path w="2496820" h="1452880">
                <a:moveTo>
                  <a:pt x="1938199" y="0"/>
                </a:moveTo>
                <a:lnTo>
                  <a:pt x="1890573" y="3106"/>
                </a:lnTo>
                <a:lnTo>
                  <a:pt x="1844171" y="12569"/>
                </a:lnTo>
                <a:lnTo>
                  <a:pt x="1800111" y="28316"/>
                </a:lnTo>
                <a:lnTo>
                  <a:pt x="1759507" y="50274"/>
                </a:lnTo>
                <a:lnTo>
                  <a:pt x="1723477" y="78370"/>
                </a:lnTo>
                <a:lnTo>
                  <a:pt x="2150937" y="78370"/>
                </a:lnTo>
                <a:lnTo>
                  <a:pt x="2118625" y="52601"/>
                </a:lnTo>
                <a:lnTo>
                  <a:pt x="2077263" y="29551"/>
                </a:lnTo>
                <a:lnTo>
                  <a:pt x="2032660" y="13149"/>
                </a:lnTo>
                <a:lnTo>
                  <a:pt x="1985933" y="3323"/>
                </a:lnTo>
                <a:lnTo>
                  <a:pt x="1938199" y="0"/>
                </a:lnTo>
                <a:close/>
              </a:path>
            </a:pathLst>
          </a:custGeom>
          <a:solidFill>
            <a:srgbClr val="D1F2F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646858" y="3462744"/>
            <a:ext cx="80708" cy="8069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392096" y="2773565"/>
            <a:ext cx="161404" cy="16140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112011" y="2007781"/>
            <a:ext cx="242100" cy="2421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534694" y="45520"/>
            <a:ext cx="2496820" cy="1452880"/>
          </a:xfrm>
          <a:custGeom>
            <a:avLst/>
            <a:gdLst/>
            <a:ahLst/>
            <a:cxnLst/>
            <a:rect l="l" t="t" r="r" b="b"/>
            <a:pathLst>
              <a:path w="2496820" h="1452880">
                <a:moveTo>
                  <a:pt x="226544" y="478157"/>
                </a:moveTo>
                <a:lnTo>
                  <a:pt x="222940" y="436227"/>
                </a:lnTo>
                <a:lnTo>
                  <a:pt x="226374" y="395269"/>
                </a:lnTo>
                <a:lnTo>
                  <a:pt x="236446" y="355696"/>
                </a:lnTo>
                <a:lnTo>
                  <a:pt x="252760" y="317924"/>
                </a:lnTo>
                <a:lnTo>
                  <a:pt x="274918" y="282368"/>
                </a:lnTo>
                <a:lnTo>
                  <a:pt x="302522" y="249440"/>
                </a:lnTo>
                <a:lnTo>
                  <a:pt x="335174" y="219557"/>
                </a:lnTo>
                <a:lnTo>
                  <a:pt x="372478" y="193132"/>
                </a:lnTo>
                <a:lnTo>
                  <a:pt x="414035" y="170579"/>
                </a:lnTo>
                <a:lnTo>
                  <a:pt x="459448" y="152315"/>
                </a:lnTo>
                <a:lnTo>
                  <a:pt x="508319" y="138751"/>
                </a:lnTo>
                <a:lnTo>
                  <a:pt x="560251" y="130304"/>
                </a:lnTo>
                <a:lnTo>
                  <a:pt x="612176" y="127484"/>
                </a:lnTo>
                <a:lnTo>
                  <a:pt x="663773" y="130139"/>
                </a:lnTo>
                <a:lnTo>
                  <a:pt x="714366" y="138160"/>
                </a:lnTo>
                <a:lnTo>
                  <a:pt x="763281" y="151442"/>
                </a:lnTo>
                <a:lnTo>
                  <a:pt x="809844" y="169877"/>
                </a:lnTo>
                <a:lnTo>
                  <a:pt x="836826" y="136373"/>
                </a:lnTo>
                <a:lnTo>
                  <a:pt x="869349" y="107511"/>
                </a:lnTo>
                <a:lnTo>
                  <a:pt x="906554" y="83498"/>
                </a:lnTo>
                <a:lnTo>
                  <a:pt x="947585" y="64544"/>
                </a:lnTo>
                <a:lnTo>
                  <a:pt x="991585" y="50856"/>
                </a:lnTo>
                <a:lnTo>
                  <a:pt x="1037697" y="42643"/>
                </a:lnTo>
                <a:lnTo>
                  <a:pt x="1085063" y="40113"/>
                </a:lnTo>
                <a:lnTo>
                  <a:pt x="1132828" y="43474"/>
                </a:lnTo>
                <a:lnTo>
                  <a:pt x="1180133" y="52936"/>
                </a:lnTo>
                <a:lnTo>
                  <a:pt x="1226122" y="68705"/>
                </a:lnTo>
                <a:lnTo>
                  <a:pt x="1263788" y="87476"/>
                </a:lnTo>
                <a:lnTo>
                  <a:pt x="1297652" y="110360"/>
                </a:lnTo>
                <a:lnTo>
                  <a:pt x="1324901" y="76122"/>
                </a:lnTo>
                <a:lnTo>
                  <a:pt x="1359151" y="47743"/>
                </a:lnTo>
                <a:lnTo>
                  <a:pt x="1399044" y="25584"/>
                </a:lnTo>
                <a:lnTo>
                  <a:pt x="1443222" y="10006"/>
                </a:lnTo>
                <a:lnTo>
                  <a:pt x="1490324" y="1369"/>
                </a:lnTo>
                <a:lnTo>
                  <a:pt x="1538992" y="33"/>
                </a:lnTo>
                <a:lnTo>
                  <a:pt x="1587868" y="6360"/>
                </a:lnTo>
                <a:lnTo>
                  <a:pt x="1635592" y="20710"/>
                </a:lnTo>
                <a:lnTo>
                  <a:pt x="1683702" y="45546"/>
                </a:lnTo>
                <a:lnTo>
                  <a:pt x="1723472" y="78375"/>
                </a:lnTo>
                <a:lnTo>
                  <a:pt x="1759503" y="50277"/>
                </a:lnTo>
                <a:lnTo>
                  <a:pt x="1800108" y="28318"/>
                </a:lnTo>
                <a:lnTo>
                  <a:pt x="1844169" y="12570"/>
                </a:lnTo>
                <a:lnTo>
                  <a:pt x="1890570" y="3106"/>
                </a:lnTo>
                <a:lnTo>
                  <a:pt x="1938196" y="0"/>
                </a:lnTo>
                <a:lnTo>
                  <a:pt x="1985931" y="3322"/>
                </a:lnTo>
                <a:lnTo>
                  <a:pt x="2032657" y="13148"/>
                </a:lnTo>
                <a:lnTo>
                  <a:pt x="2077259" y="29549"/>
                </a:lnTo>
                <a:lnTo>
                  <a:pt x="2118621" y="52598"/>
                </a:lnTo>
                <a:lnTo>
                  <a:pt x="2152733" y="79805"/>
                </a:lnTo>
                <a:lnTo>
                  <a:pt x="2180236" y="111008"/>
                </a:lnTo>
                <a:lnTo>
                  <a:pt x="2200591" y="145470"/>
                </a:lnTo>
                <a:lnTo>
                  <a:pt x="2213261" y="182451"/>
                </a:lnTo>
                <a:lnTo>
                  <a:pt x="2265351" y="197802"/>
                </a:lnTo>
                <a:lnTo>
                  <a:pt x="2311847" y="219634"/>
                </a:lnTo>
                <a:lnTo>
                  <a:pt x="2352138" y="247097"/>
                </a:lnTo>
                <a:lnTo>
                  <a:pt x="2385614" y="279345"/>
                </a:lnTo>
                <a:lnTo>
                  <a:pt x="2411665" y="315529"/>
                </a:lnTo>
                <a:lnTo>
                  <a:pt x="2429681" y="354802"/>
                </a:lnTo>
                <a:lnTo>
                  <a:pt x="2439051" y="396316"/>
                </a:lnTo>
                <a:lnTo>
                  <a:pt x="2439164" y="439222"/>
                </a:lnTo>
                <a:lnTo>
                  <a:pt x="2429411" y="482673"/>
                </a:lnTo>
                <a:lnTo>
                  <a:pt x="2426419" y="490847"/>
                </a:lnTo>
                <a:lnTo>
                  <a:pt x="2423070" y="498931"/>
                </a:lnTo>
                <a:lnTo>
                  <a:pt x="2419366" y="506918"/>
                </a:lnTo>
                <a:lnTo>
                  <a:pt x="2415311" y="514800"/>
                </a:lnTo>
                <a:lnTo>
                  <a:pt x="2444806" y="549888"/>
                </a:lnTo>
                <a:lnTo>
                  <a:pt x="2467562" y="586909"/>
                </a:lnTo>
                <a:lnTo>
                  <a:pt x="2483666" y="625346"/>
                </a:lnTo>
                <a:lnTo>
                  <a:pt x="2493202" y="664681"/>
                </a:lnTo>
                <a:lnTo>
                  <a:pt x="2496258" y="704396"/>
                </a:lnTo>
                <a:lnTo>
                  <a:pt x="2492918" y="743973"/>
                </a:lnTo>
                <a:lnTo>
                  <a:pt x="2483269" y="782893"/>
                </a:lnTo>
                <a:lnTo>
                  <a:pt x="2467396" y="820639"/>
                </a:lnTo>
                <a:lnTo>
                  <a:pt x="2445385" y="856693"/>
                </a:lnTo>
                <a:lnTo>
                  <a:pt x="2417322" y="890537"/>
                </a:lnTo>
                <a:lnTo>
                  <a:pt x="2383292" y="921654"/>
                </a:lnTo>
                <a:lnTo>
                  <a:pt x="2343381" y="949524"/>
                </a:lnTo>
                <a:lnTo>
                  <a:pt x="2301675" y="971696"/>
                </a:lnTo>
                <a:lnTo>
                  <a:pt x="2256916" y="989386"/>
                </a:lnTo>
                <a:lnTo>
                  <a:pt x="2209675" y="1002402"/>
                </a:lnTo>
                <a:lnTo>
                  <a:pt x="2160521" y="1010553"/>
                </a:lnTo>
                <a:lnTo>
                  <a:pt x="2155716" y="1053434"/>
                </a:lnTo>
                <a:lnTo>
                  <a:pt x="2142651" y="1094058"/>
                </a:lnTo>
                <a:lnTo>
                  <a:pt x="2122018" y="1131884"/>
                </a:lnTo>
                <a:lnTo>
                  <a:pt x="2094512" y="1166373"/>
                </a:lnTo>
                <a:lnTo>
                  <a:pt x="2060824" y="1196984"/>
                </a:lnTo>
                <a:lnTo>
                  <a:pt x="2021648" y="1223176"/>
                </a:lnTo>
                <a:lnTo>
                  <a:pt x="1977676" y="1244411"/>
                </a:lnTo>
                <a:lnTo>
                  <a:pt x="1929603" y="1260147"/>
                </a:lnTo>
                <a:lnTo>
                  <a:pt x="1878120" y="1269844"/>
                </a:lnTo>
                <a:lnTo>
                  <a:pt x="1823921" y="1272962"/>
                </a:lnTo>
                <a:lnTo>
                  <a:pt x="1778068" y="1270159"/>
                </a:lnTo>
                <a:lnTo>
                  <a:pt x="1733340" y="1262441"/>
                </a:lnTo>
                <a:lnTo>
                  <a:pt x="1690366" y="1249952"/>
                </a:lnTo>
                <a:lnTo>
                  <a:pt x="1649772" y="1232833"/>
                </a:lnTo>
                <a:lnTo>
                  <a:pt x="1631040" y="1272255"/>
                </a:lnTo>
                <a:lnTo>
                  <a:pt x="1606421" y="1308464"/>
                </a:lnTo>
                <a:lnTo>
                  <a:pt x="1576494" y="1341213"/>
                </a:lnTo>
                <a:lnTo>
                  <a:pt x="1541837" y="1370255"/>
                </a:lnTo>
                <a:lnTo>
                  <a:pt x="1503030" y="1395345"/>
                </a:lnTo>
                <a:lnTo>
                  <a:pt x="1460652" y="1416235"/>
                </a:lnTo>
                <a:lnTo>
                  <a:pt x="1415281" y="1432680"/>
                </a:lnTo>
                <a:lnTo>
                  <a:pt x="1367496" y="1444433"/>
                </a:lnTo>
                <a:lnTo>
                  <a:pt x="1317877" y="1451248"/>
                </a:lnTo>
                <a:lnTo>
                  <a:pt x="1267002" y="1452879"/>
                </a:lnTo>
                <a:lnTo>
                  <a:pt x="1215451" y="1449079"/>
                </a:lnTo>
                <a:lnTo>
                  <a:pt x="1163802" y="1439602"/>
                </a:lnTo>
                <a:lnTo>
                  <a:pt x="1113509" y="1424414"/>
                </a:lnTo>
                <a:lnTo>
                  <a:pt x="1066644" y="1404024"/>
                </a:lnTo>
                <a:lnTo>
                  <a:pt x="1023818" y="1378793"/>
                </a:lnTo>
                <a:lnTo>
                  <a:pt x="985643" y="1349079"/>
                </a:lnTo>
                <a:lnTo>
                  <a:pt x="952729" y="1315242"/>
                </a:lnTo>
                <a:lnTo>
                  <a:pt x="906643" y="1334500"/>
                </a:lnTo>
                <a:lnTo>
                  <a:pt x="859092" y="1349099"/>
                </a:lnTo>
                <a:lnTo>
                  <a:pt x="810535" y="1359131"/>
                </a:lnTo>
                <a:lnTo>
                  <a:pt x="761430" y="1364686"/>
                </a:lnTo>
                <a:lnTo>
                  <a:pt x="712237" y="1365855"/>
                </a:lnTo>
                <a:lnTo>
                  <a:pt x="663413" y="1362730"/>
                </a:lnTo>
                <a:lnTo>
                  <a:pt x="615419" y="1355401"/>
                </a:lnTo>
                <a:lnTo>
                  <a:pt x="568713" y="1343960"/>
                </a:lnTo>
                <a:lnTo>
                  <a:pt x="523753" y="1328497"/>
                </a:lnTo>
                <a:lnTo>
                  <a:pt x="480998" y="1309103"/>
                </a:lnTo>
                <a:lnTo>
                  <a:pt x="440908" y="1285870"/>
                </a:lnTo>
                <a:lnTo>
                  <a:pt x="403942" y="1258888"/>
                </a:lnTo>
                <a:lnTo>
                  <a:pt x="370557" y="1228249"/>
                </a:lnTo>
                <a:lnTo>
                  <a:pt x="341213" y="1194043"/>
                </a:lnTo>
                <a:lnTo>
                  <a:pt x="336503" y="1187663"/>
                </a:lnTo>
                <a:lnTo>
                  <a:pt x="285531" y="1188322"/>
                </a:lnTo>
                <a:lnTo>
                  <a:pt x="236902" y="1181160"/>
                </a:lnTo>
                <a:lnTo>
                  <a:pt x="191738" y="1166878"/>
                </a:lnTo>
                <a:lnTo>
                  <a:pt x="151163" y="1146178"/>
                </a:lnTo>
                <a:lnTo>
                  <a:pt x="116299" y="1119760"/>
                </a:lnTo>
                <a:lnTo>
                  <a:pt x="88270" y="1088328"/>
                </a:lnTo>
                <a:lnTo>
                  <a:pt x="68198" y="1052582"/>
                </a:lnTo>
                <a:lnTo>
                  <a:pt x="57207" y="1013223"/>
                </a:lnTo>
                <a:lnTo>
                  <a:pt x="56791" y="969817"/>
                </a:lnTo>
                <a:lnTo>
                  <a:pt x="68091" y="927847"/>
                </a:lnTo>
                <a:lnTo>
                  <a:pt x="90503" y="888768"/>
                </a:lnTo>
                <a:lnTo>
                  <a:pt x="123423" y="854034"/>
                </a:lnTo>
                <a:lnTo>
                  <a:pt x="77145" y="826315"/>
                </a:lnTo>
                <a:lnTo>
                  <a:pt x="41126" y="792074"/>
                </a:lnTo>
                <a:lnTo>
                  <a:pt x="15903" y="752954"/>
                </a:lnTo>
                <a:lnTo>
                  <a:pt x="2015" y="710595"/>
                </a:lnTo>
                <a:lnTo>
                  <a:pt x="0" y="666641"/>
                </a:lnTo>
                <a:lnTo>
                  <a:pt x="10395" y="622732"/>
                </a:lnTo>
                <a:lnTo>
                  <a:pt x="33741" y="580511"/>
                </a:lnTo>
                <a:lnTo>
                  <a:pt x="69396" y="542956"/>
                </a:lnTo>
                <a:lnTo>
                  <a:pt x="114426" y="513435"/>
                </a:lnTo>
                <a:lnTo>
                  <a:pt x="166789" y="492994"/>
                </a:lnTo>
                <a:lnTo>
                  <a:pt x="224443" y="482681"/>
                </a:lnTo>
                <a:lnTo>
                  <a:pt x="226544" y="478157"/>
                </a:lnTo>
                <a:close/>
              </a:path>
            </a:pathLst>
          </a:custGeom>
          <a:ln w="9524">
            <a:solidFill>
              <a:srgbClr val="898B8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642094" y="3457980"/>
            <a:ext cx="90224" cy="9022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387334" y="2768810"/>
            <a:ext cx="170924" cy="17092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107244" y="2003020"/>
            <a:ext cx="251624" cy="25162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660794" y="893898"/>
            <a:ext cx="146685" cy="27305"/>
          </a:xfrm>
          <a:custGeom>
            <a:avLst/>
            <a:gdLst/>
            <a:ahLst/>
            <a:cxnLst/>
            <a:rect l="l" t="t" r="r" b="b"/>
            <a:pathLst>
              <a:path w="146684" h="27305">
                <a:moveTo>
                  <a:pt x="146218" y="26799"/>
                </a:moveTo>
                <a:lnTo>
                  <a:pt x="108055" y="26847"/>
                </a:lnTo>
                <a:lnTo>
                  <a:pt x="70536" y="22318"/>
                </a:lnTo>
                <a:lnTo>
                  <a:pt x="34303" y="13330"/>
                </a:lnTo>
                <a:lnTo>
                  <a:pt x="0" y="0"/>
                </a:lnTo>
              </a:path>
            </a:pathLst>
          </a:custGeom>
          <a:ln w="9524">
            <a:solidFill>
              <a:srgbClr val="898B8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872051" y="1213984"/>
            <a:ext cx="64135" cy="13335"/>
          </a:xfrm>
          <a:custGeom>
            <a:avLst/>
            <a:gdLst/>
            <a:ahLst/>
            <a:cxnLst/>
            <a:rect l="l" t="t" r="r" b="b"/>
            <a:pathLst>
              <a:path w="64134" h="13334">
                <a:moveTo>
                  <a:pt x="63972" y="0"/>
                </a:moveTo>
                <a:lnTo>
                  <a:pt x="48406" y="4451"/>
                </a:lnTo>
                <a:lnTo>
                  <a:pt x="32520" y="8078"/>
                </a:lnTo>
                <a:lnTo>
                  <a:pt x="16367" y="10871"/>
                </a:lnTo>
                <a:lnTo>
                  <a:pt x="0" y="12819"/>
                </a:lnTo>
              </a:path>
            </a:pathLst>
          </a:custGeom>
          <a:ln w="9524">
            <a:solidFill>
              <a:srgbClr val="898B8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448734" y="1296394"/>
            <a:ext cx="38735" cy="59055"/>
          </a:xfrm>
          <a:custGeom>
            <a:avLst/>
            <a:gdLst/>
            <a:ahLst/>
            <a:cxnLst/>
            <a:rect l="l" t="t" r="r" b="b"/>
            <a:pathLst>
              <a:path w="38734" h="59055">
                <a:moveTo>
                  <a:pt x="38546" y="58509"/>
                </a:moveTo>
                <a:lnTo>
                  <a:pt x="27445" y="44514"/>
                </a:lnTo>
                <a:lnTo>
                  <a:pt x="17306" y="30076"/>
                </a:lnTo>
                <a:lnTo>
                  <a:pt x="8151" y="15227"/>
                </a:lnTo>
                <a:lnTo>
                  <a:pt x="0" y="0"/>
                </a:lnTo>
              </a:path>
            </a:pathLst>
          </a:custGeom>
          <a:ln w="9524">
            <a:solidFill>
              <a:srgbClr val="898B8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184717" y="1209004"/>
            <a:ext cx="15875" cy="64769"/>
          </a:xfrm>
          <a:custGeom>
            <a:avLst/>
            <a:gdLst/>
            <a:ahLst/>
            <a:cxnLst/>
            <a:rect l="l" t="t" r="r" b="b"/>
            <a:pathLst>
              <a:path w="15875" h="64769">
                <a:moveTo>
                  <a:pt x="15389" y="0"/>
                </a:moveTo>
                <a:lnTo>
                  <a:pt x="13147" y="16274"/>
                </a:lnTo>
                <a:lnTo>
                  <a:pt x="9828" y="32422"/>
                </a:lnTo>
                <a:lnTo>
                  <a:pt x="5443" y="48408"/>
                </a:lnTo>
                <a:lnTo>
                  <a:pt x="0" y="64199"/>
                </a:lnTo>
              </a:path>
            </a:pathLst>
          </a:custGeom>
          <a:ln w="9524">
            <a:solidFill>
              <a:srgbClr val="898B8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501394" y="807559"/>
            <a:ext cx="197204" cy="249466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865266" y="556765"/>
            <a:ext cx="83820" cy="90170"/>
          </a:xfrm>
          <a:custGeom>
            <a:avLst/>
            <a:gdLst/>
            <a:ahLst/>
            <a:cxnLst/>
            <a:rect l="l" t="t" r="r" b="b"/>
            <a:pathLst>
              <a:path w="83820" h="90170">
                <a:moveTo>
                  <a:pt x="83569" y="0"/>
                </a:moveTo>
                <a:lnTo>
                  <a:pt x="67701" y="25264"/>
                </a:lnTo>
                <a:lnTo>
                  <a:pt x="48343" y="48831"/>
                </a:lnTo>
                <a:lnTo>
                  <a:pt x="25707" y="70476"/>
                </a:lnTo>
                <a:lnTo>
                  <a:pt x="0" y="89972"/>
                </a:lnTo>
              </a:path>
            </a:pathLst>
          </a:custGeom>
          <a:ln w="9524">
            <a:solidFill>
              <a:srgbClr val="898B8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748307" y="222928"/>
            <a:ext cx="4445" cy="42545"/>
          </a:xfrm>
          <a:custGeom>
            <a:avLst/>
            <a:gdLst/>
            <a:ahLst/>
            <a:cxnLst/>
            <a:rect l="l" t="t" r="r" b="b"/>
            <a:pathLst>
              <a:path w="4445" h="42545">
                <a:moveTo>
                  <a:pt x="0" y="0"/>
                </a:moveTo>
                <a:lnTo>
                  <a:pt x="2071" y="10550"/>
                </a:lnTo>
                <a:lnTo>
                  <a:pt x="3498" y="21161"/>
                </a:lnTo>
                <a:lnTo>
                  <a:pt x="4279" y="31814"/>
                </a:lnTo>
                <a:lnTo>
                  <a:pt x="4409" y="42491"/>
                </a:lnTo>
              </a:path>
            </a:pathLst>
          </a:custGeom>
          <a:ln w="9524">
            <a:solidFill>
              <a:srgbClr val="898B8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214597" y="119175"/>
            <a:ext cx="43180" cy="54610"/>
          </a:xfrm>
          <a:custGeom>
            <a:avLst/>
            <a:gdLst/>
            <a:ahLst/>
            <a:cxnLst/>
            <a:rect l="l" t="t" r="r" b="b"/>
            <a:pathLst>
              <a:path w="43179" h="54610">
                <a:moveTo>
                  <a:pt x="0" y="54189"/>
                </a:moveTo>
                <a:lnTo>
                  <a:pt x="8822" y="39749"/>
                </a:lnTo>
                <a:lnTo>
                  <a:pt x="18926" y="25868"/>
                </a:lnTo>
                <a:lnTo>
                  <a:pt x="30269" y="12601"/>
                </a:lnTo>
                <a:lnTo>
                  <a:pt x="42809" y="0"/>
                </a:lnTo>
              </a:path>
            </a:pathLst>
          </a:custGeom>
          <a:ln w="9524">
            <a:solidFill>
              <a:srgbClr val="898B8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814167" y="152454"/>
            <a:ext cx="20955" cy="46990"/>
          </a:xfrm>
          <a:custGeom>
            <a:avLst/>
            <a:gdLst/>
            <a:ahLst/>
            <a:cxnLst/>
            <a:rect l="l" t="t" r="r" b="b"/>
            <a:pathLst>
              <a:path w="20954" h="46989">
                <a:moveTo>
                  <a:pt x="0" y="46733"/>
                </a:moveTo>
                <a:lnTo>
                  <a:pt x="3801" y="34683"/>
                </a:lnTo>
                <a:lnTo>
                  <a:pt x="8536" y="22855"/>
                </a:lnTo>
                <a:lnTo>
                  <a:pt x="14187" y="11282"/>
                </a:lnTo>
                <a:lnTo>
                  <a:pt x="20739" y="0"/>
                </a:lnTo>
              </a:path>
            </a:pathLst>
          </a:custGeom>
          <a:ln w="9524">
            <a:solidFill>
              <a:srgbClr val="898B8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344243" y="215060"/>
            <a:ext cx="75565" cy="45720"/>
          </a:xfrm>
          <a:custGeom>
            <a:avLst/>
            <a:gdLst/>
            <a:ahLst/>
            <a:cxnLst/>
            <a:rect l="l" t="t" r="r" b="b"/>
            <a:pathLst>
              <a:path w="75565" h="45720">
                <a:moveTo>
                  <a:pt x="0" y="0"/>
                </a:moveTo>
                <a:lnTo>
                  <a:pt x="20034" y="9964"/>
                </a:lnTo>
                <a:lnTo>
                  <a:pt x="39252" y="20863"/>
                </a:lnTo>
                <a:lnTo>
                  <a:pt x="57602" y="32666"/>
                </a:lnTo>
                <a:lnTo>
                  <a:pt x="75031" y="45339"/>
                </a:lnTo>
              </a:path>
            </a:pathLst>
          </a:custGeom>
          <a:ln w="9524">
            <a:solidFill>
              <a:srgbClr val="898B8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761246" y="523689"/>
            <a:ext cx="13335" cy="48260"/>
          </a:xfrm>
          <a:custGeom>
            <a:avLst/>
            <a:gdLst/>
            <a:ahLst/>
            <a:cxnLst/>
            <a:rect l="l" t="t" r="r" b="b"/>
            <a:pathLst>
              <a:path w="13334" h="48259">
                <a:moveTo>
                  <a:pt x="13094" y="47702"/>
                </a:moveTo>
                <a:lnTo>
                  <a:pt x="8930" y="35938"/>
                </a:lnTo>
                <a:lnTo>
                  <a:pt x="5356" y="24056"/>
                </a:lnTo>
                <a:lnTo>
                  <a:pt x="2378" y="12072"/>
                </a:lnTo>
                <a:lnTo>
                  <a:pt x="0" y="0"/>
                </a:lnTo>
              </a:path>
            </a:pathLst>
          </a:custGeom>
          <a:ln w="9524">
            <a:solidFill>
              <a:srgbClr val="898B8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7005600" y="446113"/>
            <a:ext cx="1382395" cy="566420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483234" marR="5080" indent="-471170">
              <a:lnSpc>
                <a:spcPts val="2100"/>
              </a:lnSpc>
              <a:spcBef>
                <a:spcPts val="219"/>
              </a:spcBef>
            </a:pPr>
            <a:r>
              <a:rPr sz="1800" spc="-70" dirty="0">
                <a:latin typeface="Arial"/>
                <a:cs typeface="Arial"/>
              </a:rPr>
              <a:t>That </a:t>
            </a:r>
            <a:r>
              <a:rPr sz="1800" spc="-85" dirty="0">
                <a:latin typeface="Arial"/>
                <a:cs typeface="Arial"/>
              </a:rPr>
              <a:t>was easy  </a:t>
            </a:r>
            <a:r>
              <a:rPr sz="1800" spc="-20" dirty="0">
                <a:latin typeface="Arial"/>
                <a:cs typeface="Arial"/>
              </a:rPr>
              <a:t>la</a:t>
            </a:r>
            <a:r>
              <a:rPr sz="1800" spc="-65" dirty="0">
                <a:latin typeface="Arial"/>
                <a:cs typeface="Arial"/>
              </a:rPr>
              <a:t> </a:t>
            </a:r>
            <a:r>
              <a:rPr sz="1800" spc="-20" dirty="0">
                <a:latin typeface="Arial"/>
                <a:cs typeface="Arial"/>
              </a:rPr>
              <a:t>!!!</a:t>
            </a:r>
            <a:endParaRPr sz="1800">
              <a:latin typeface="Arial"/>
              <a:cs typeface="Arial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8401037" y="6170822"/>
            <a:ext cx="502920" cy="502920"/>
          </a:xfrm>
          <a:custGeom>
            <a:avLst/>
            <a:gdLst/>
            <a:ahLst/>
            <a:cxnLst/>
            <a:rect l="l" t="t" r="r" b="b"/>
            <a:pathLst>
              <a:path w="502920" h="502920">
                <a:moveTo>
                  <a:pt x="0" y="251459"/>
                </a:moveTo>
                <a:lnTo>
                  <a:pt x="4051" y="206259"/>
                </a:lnTo>
                <a:lnTo>
                  <a:pt x="15731" y="163717"/>
                </a:lnTo>
                <a:lnTo>
                  <a:pt x="34331" y="124543"/>
                </a:lnTo>
                <a:lnTo>
                  <a:pt x="59139" y="89447"/>
                </a:lnTo>
                <a:lnTo>
                  <a:pt x="89447" y="59140"/>
                </a:lnTo>
                <a:lnTo>
                  <a:pt x="124542" y="34331"/>
                </a:lnTo>
                <a:lnTo>
                  <a:pt x="163717" y="15732"/>
                </a:lnTo>
                <a:lnTo>
                  <a:pt x="206259" y="4051"/>
                </a:lnTo>
                <a:lnTo>
                  <a:pt x="251459" y="0"/>
                </a:lnTo>
                <a:lnTo>
                  <a:pt x="296660" y="4051"/>
                </a:lnTo>
                <a:lnTo>
                  <a:pt x="339202" y="15732"/>
                </a:lnTo>
                <a:lnTo>
                  <a:pt x="378376" y="34331"/>
                </a:lnTo>
                <a:lnTo>
                  <a:pt x="413472" y="59140"/>
                </a:lnTo>
                <a:lnTo>
                  <a:pt x="443779" y="89447"/>
                </a:lnTo>
                <a:lnTo>
                  <a:pt x="468587" y="124543"/>
                </a:lnTo>
                <a:lnTo>
                  <a:pt x="487187" y="163717"/>
                </a:lnTo>
                <a:lnTo>
                  <a:pt x="498868" y="206259"/>
                </a:lnTo>
                <a:lnTo>
                  <a:pt x="502919" y="251459"/>
                </a:lnTo>
                <a:lnTo>
                  <a:pt x="498868" y="296659"/>
                </a:lnTo>
                <a:lnTo>
                  <a:pt x="487187" y="339202"/>
                </a:lnTo>
                <a:lnTo>
                  <a:pt x="468587" y="378376"/>
                </a:lnTo>
                <a:lnTo>
                  <a:pt x="443779" y="413471"/>
                </a:lnTo>
                <a:lnTo>
                  <a:pt x="413472" y="443779"/>
                </a:lnTo>
                <a:lnTo>
                  <a:pt x="378376" y="468587"/>
                </a:lnTo>
                <a:lnTo>
                  <a:pt x="339202" y="487187"/>
                </a:lnTo>
                <a:lnTo>
                  <a:pt x="296660" y="498868"/>
                </a:lnTo>
                <a:lnTo>
                  <a:pt x="251459" y="502919"/>
                </a:lnTo>
                <a:lnTo>
                  <a:pt x="206259" y="498868"/>
                </a:lnTo>
                <a:lnTo>
                  <a:pt x="163717" y="487187"/>
                </a:lnTo>
                <a:lnTo>
                  <a:pt x="124542" y="468587"/>
                </a:lnTo>
                <a:lnTo>
                  <a:pt x="89447" y="443779"/>
                </a:lnTo>
                <a:lnTo>
                  <a:pt x="59139" y="413471"/>
                </a:lnTo>
                <a:lnTo>
                  <a:pt x="34331" y="378376"/>
                </a:lnTo>
                <a:lnTo>
                  <a:pt x="15731" y="339202"/>
                </a:lnTo>
                <a:lnTo>
                  <a:pt x="4051" y="296659"/>
                </a:lnTo>
                <a:lnTo>
                  <a:pt x="0" y="251459"/>
                </a:lnTo>
                <a:close/>
              </a:path>
            </a:pathLst>
          </a:custGeom>
          <a:ln w="1904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8581135" y="6283852"/>
            <a:ext cx="148590" cy="2768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50" spc="45" dirty="0">
                <a:solidFill>
                  <a:srgbClr val="FFFFFF"/>
                </a:solidFill>
                <a:latin typeface="Arial"/>
                <a:cs typeface="Arial"/>
              </a:rPr>
              <a:t>5</a:t>
            </a:r>
            <a:endParaRPr sz="165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324003" y="6491396"/>
            <a:ext cx="139192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8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000" spc="-80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5081" y="414020"/>
            <a:ext cx="614743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0" dirty="0"/>
              <a:t>WHEN</a:t>
            </a:r>
            <a:r>
              <a:rPr spc="-155" dirty="0"/>
              <a:t> </a:t>
            </a:r>
            <a:r>
              <a:rPr spc="110" dirty="0"/>
              <a:t>IS</a:t>
            </a:r>
            <a:r>
              <a:rPr spc="-155" dirty="0"/>
              <a:t> </a:t>
            </a:r>
            <a:r>
              <a:rPr spc="35" dirty="0"/>
              <a:t>A</a:t>
            </a:r>
            <a:r>
              <a:rPr spc="-155" dirty="0"/>
              <a:t> </a:t>
            </a:r>
            <a:r>
              <a:rPr spc="70" dirty="0"/>
              <a:t>PROBLEM</a:t>
            </a:r>
            <a:r>
              <a:rPr spc="-155" dirty="0"/>
              <a:t> </a:t>
            </a:r>
            <a:r>
              <a:rPr spc="50" dirty="0"/>
              <a:t>RESEARCHABLE</a:t>
            </a:r>
            <a:r>
              <a:rPr spc="-155" dirty="0"/>
              <a:t> </a:t>
            </a:r>
            <a:r>
              <a:rPr spc="375" dirty="0"/>
              <a:t>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97667" y="1133652"/>
            <a:ext cx="5361940" cy="3307079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8415" marR="13335" algn="ctr">
              <a:lnSpc>
                <a:spcPts val="2100"/>
              </a:lnSpc>
              <a:spcBef>
                <a:spcPts val="219"/>
              </a:spcBef>
            </a:pPr>
            <a:r>
              <a:rPr sz="1800" spc="-240" dirty="0">
                <a:latin typeface="Arial"/>
                <a:cs typeface="Arial"/>
              </a:rPr>
              <a:t>A </a:t>
            </a:r>
            <a:r>
              <a:rPr sz="1800" spc="-40" dirty="0">
                <a:latin typeface="Arial"/>
                <a:cs typeface="Arial"/>
              </a:rPr>
              <a:t>problem </a:t>
            </a:r>
            <a:r>
              <a:rPr sz="1800" spc="-30" dirty="0">
                <a:latin typeface="Arial"/>
                <a:cs typeface="Arial"/>
              </a:rPr>
              <a:t>is </a:t>
            </a:r>
            <a:r>
              <a:rPr sz="1800" spc="-50" dirty="0">
                <a:latin typeface="Arial"/>
                <a:cs typeface="Arial"/>
              </a:rPr>
              <a:t>a </a:t>
            </a:r>
            <a:r>
              <a:rPr sz="1800" spc="-15" dirty="0">
                <a:latin typeface="Arial"/>
                <a:cs typeface="Arial"/>
              </a:rPr>
              <a:t>situation </a:t>
            </a:r>
            <a:r>
              <a:rPr sz="1800" spc="-40" dirty="0">
                <a:latin typeface="Arial"/>
                <a:cs typeface="Arial"/>
              </a:rPr>
              <a:t>or </a:t>
            </a:r>
            <a:r>
              <a:rPr sz="1800" spc="-50" dirty="0">
                <a:latin typeface="Arial"/>
                <a:cs typeface="Arial"/>
              </a:rPr>
              <a:t>a </a:t>
            </a:r>
            <a:r>
              <a:rPr sz="1800" spc="-25" dirty="0">
                <a:latin typeface="Arial"/>
                <a:cs typeface="Arial"/>
              </a:rPr>
              <a:t>condition </a:t>
            </a:r>
            <a:r>
              <a:rPr sz="1800" dirty="0">
                <a:latin typeface="Arial"/>
                <a:cs typeface="Arial"/>
              </a:rPr>
              <a:t>that </a:t>
            </a:r>
            <a:r>
              <a:rPr sz="1800" spc="-30" dirty="0">
                <a:latin typeface="Arial"/>
                <a:cs typeface="Arial"/>
              </a:rPr>
              <a:t>is </a:t>
            </a:r>
            <a:r>
              <a:rPr sz="1800" spc="10" dirty="0">
                <a:latin typeface="Arial"/>
                <a:cs typeface="Arial"/>
              </a:rPr>
              <a:t>difficult</a:t>
            </a:r>
            <a:r>
              <a:rPr sz="1800" spc="-315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to  </a:t>
            </a:r>
            <a:r>
              <a:rPr sz="1800" spc="-55" dirty="0">
                <a:latin typeface="Arial"/>
                <a:cs typeface="Arial"/>
              </a:rPr>
              <a:t>resolve</a:t>
            </a:r>
            <a:endParaRPr sz="1800">
              <a:latin typeface="Arial"/>
              <a:cs typeface="Arial"/>
            </a:endParaRPr>
          </a:p>
          <a:p>
            <a:pPr marL="355600" marR="7620" indent="-342900" algn="just">
              <a:lnSpc>
                <a:spcPts val="2000"/>
              </a:lnSpc>
              <a:spcBef>
                <a:spcPts val="880"/>
              </a:spcBef>
            </a:pPr>
            <a:r>
              <a:rPr sz="1700" spc="-670" dirty="0">
                <a:latin typeface="Wingdings"/>
                <a:cs typeface="Wingdings"/>
              </a:rPr>
              <a:t></a:t>
            </a:r>
            <a:r>
              <a:rPr sz="1700" spc="930" dirty="0">
                <a:latin typeface="Times New Roman"/>
                <a:cs typeface="Times New Roman"/>
              </a:rPr>
              <a:t> </a:t>
            </a:r>
            <a:r>
              <a:rPr sz="1700" spc="-85" dirty="0">
                <a:latin typeface="Arial"/>
                <a:cs typeface="Arial"/>
              </a:rPr>
              <a:t>When </a:t>
            </a:r>
            <a:r>
              <a:rPr sz="1700" spc="-25" dirty="0">
                <a:latin typeface="Arial"/>
                <a:cs typeface="Arial"/>
              </a:rPr>
              <a:t>there </a:t>
            </a:r>
            <a:r>
              <a:rPr sz="1700" u="sng" spc="-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is </a:t>
            </a:r>
            <a:r>
              <a:rPr sz="1700" u="sng" spc="-4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no </a:t>
            </a:r>
            <a:r>
              <a:rPr sz="1700" u="sng" spc="-5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known </a:t>
            </a:r>
            <a:r>
              <a:rPr sz="1700" u="sng" spc="-5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answers </a:t>
            </a:r>
            <a:r>
              <a:rPr sz="1700" u="sng" spc="-4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or </a:t>
            </a:r>
            <a:r>
              <a:rPr sz="1700" u="sng" spc="-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solution</a:t>
            </a:r>
            <a:r>
              <a:rPr sz="1700" spc="-25" dirty="0">
                <a:latin typeface="Arial"/>
                <a:cs typeface="Arial"/>
              </a:rPr>
              <a:t> to </a:t>
            </a:r>
            <a:r>
              <a:rPr sz="1700" spc="-50" dirty="0">
                <a:latin typeface="Arial"/>
                <a:cs typeface="Arial"/>
              </a:rPr>
              <a:t>a  </a:t>
            </a:r>
            <a:r>
              <a:rPr sz="1700" spc="-40" dirty="0">
                <a:latin typeface="Arial"/>
                <a:cs typeface="Arial"/>
              </a:rPr>
              <a:t>problem </a:t>
            </a:r>
            <a:r>
              <a:rPr sz="1700" spc="-35" dirty="0">
                <a:latin typeface="Arial"/>
                <a:cs typeface="Arial"/>
              </a:rPr>
              <a:t>and </a:t>
            </a:r>
            <a:r>
              <a:rPr sz="1700" dirty="0">
                <a:latin typeface="Arial"/>
                <a:cs typeface="Arial"/>
              </a:rPr>
              <a:t>that </a:t>
            </a:r>
            <a:r>
              <a:rPr sz="1700" u="sng" spc="-5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 </a:t>
            </a:r>
            <a:r>
              <a:rPr sz="1700" u="sng" spc="-6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gap </a:t>
            </a:r>
            <a:r>
              <a:rPr sz="17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in </a:t>
            </a:r>
            <a:r>
              <a:rPr sz="1700" u="sng" spc="-5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knowledge</a:t>
            </a:r>
            <a:r>
              <a:rPr sz="1700" u="sng" spc="-15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700" u="sng" spc="-5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exists</a:t>
            </a:r>
            <a:endParaRPr sz="1700">
              <a:latin typeface="Arial"/>
              <a:cs typeface="Arial"/>
            </a:endParaRPr>
          </a:p>
          <a:p>
            <a:pPr marL="355600" marR="5080" indent="-342900" algn="just">
              <a:lnSpc>
                <a:spcPts val="2000"/>
              </a:lnSpc>
              <a:spcBef>
                <a:spcPts val="900"/>
              </a:spcBef>
            </a:pPr>
            <a:r>
              <a:rPr sz="1700" spc="-670" dirty="0">
                <a:latin typeface="Wingdings"/>
                <a:cs typeface="Wingdings"/>
              </a:rPr>
              <a:t></a:t>
            </a:r>
            <a:r>
              <a:rPr sz="1700" spc="944" dirty="0">
                <a:latin typeface="Times New Roman"/>
                <a:cs typeface="Times New Roman"/>
              </a:rPr>
              <a:t> </a:t>
            </a:r>
            <a:r>
              <a:rPr sz="1700" spc="-75" dirty="0">
                <a:latin typeface="Arial"/>
                <a:cs typeface="Arial"/>
              </a:rPr>
              <a:t>When </a:t>
            </a:r>
            <a:r>
              <a:rPr sz="1700" spc="-10" dirty="0">
                <a:latin typeface="Arial"/>
                <a:cs typeface="Arial"/>
              </a:rPr>
              <a:t>there </a:t>
            </a:r>
            <a:r>
              <a:rPr sz="1700" spc="-30" dirty="0">
                <a:latin typeface="Arial"/>
                <a:cs typeface="Arial"/>
              </a:rPr>
              <a:t>are </a:t>
            </a:r>
            <a:r>
              <a:rPr sz="1700" spc="-25" dirty="0">
                <a:latin typeface="Arial"/>
                <a:cs typeface="Arial"/>
              </a:rPr>
              <a:t>possible </a:t>
            </a:r>
            <a:r>
              <a:rPr sz="1700" spc="-15" dirty="0">
                <a:latin typeface="Arial"/>
                <a:cs typeface="Arial"/>
              </a:rPr>
              <a:t>solutions </a:t>
            </a:r>
            <a:r>
              <a:rPr sz="1700" spc="-60" dirty="0">
                <a:latin typeface="Arial"/>
                <a:cs typeface="Arial"/>
              </a:rPr>
              <a:t>however </a:t>
            </a:r>
            <a:r>
              <a:rPr sz="17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the </a:t>
            </a:r>
            <a:r>
              <a:rPr sz="1700" dirty="0">
                <a:latin typeface="Arial"/>
                <a:cs typeface="Arial"/>
              </a:rPr>
              <a:t> </a:t>
            </a:r>
            <a:r>
              <a:rPr sz="1700" u="sng" spc="-3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effectiveness</a:t>
            </a:r>
            <a:r>
              <a:rPr sz="1700" spc="-35" dirty="0">
                <a:latin typeface="Arial"/>
                <a:cs typeface="Arial"/>
              </a:rPr>
              <a:t> </a:t>
            </a:r>
            <a:r>
              <a:rPr sz="1700" spc="-15" dirty="0">
                <a:latin typeface="Arial"/>
                <a:cs typeface="Arial"/>
              </a:rPr>
              <a:t>of </a:t>
            </a:r>
            <a:r>
              <a:rPr sz="1700" spc="-45" dirty="0">
                <a:latin typeface="Arial"/>
                <a:cs typeface="Arial"/>
              </a:rPr>
              <a:t>which </a:t>
            </a:r>
            <a:r>
              <a:rPr sz="1700" u="sng" spc="-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is</a:t>
            </a:r>
            <a:r>
              <a:rPr sz="1700" u="sng" spc="-1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700" u="sng" spc="-4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unknown</a:t>
            </a:r>
            <a:endParaRPr sz="1700">
              <a:latin typeface="Arial"/>
              <a:cs typeface="Arial"/>
            </a:endParaRPr>
          </a:p>
          <a:p>
            <a:pPr marL="355600" marR="6985" indent="-342900" algn="just">
              <a:lnSpc>
                <a:spcPct val="102899"/>
              </a:lnSpc>
              <a:spcBef>
                <a:spcPts val="640"/>
              </a:spcBef>
            </a:pPr>
            <a:r>
              <a:rPr sz="1700" spc="-670" dirty="0">
                <a:latin typeface="Wingdings"/>
                <a:cs typeface="Wingdings"/>
              </a:rPr>
              <a:t></a:t>
            </a:r>
            <a:r>
              <a:rPr sz="1700" spc="930" dirty="0">
                <a:latin typeface="Times New Roman"/>
                <a:cs typeface="Times New Roman"/>
              </a:rPr>
              <a:t> </a:t>
            </a:r>
            <a:r>
              <a:rPr sz="1700" spc="-85" dirty="0">
                <a:latin typeface="Arial"/>
                <a:cs typeface="Arial"/>
              </a:rPr>
              <a:t>When </a:t>
            </a:r>
            <a:r>
              <a:rPr sz="1700" spc="-25" dirty="0">
                <a:latin typeface="Arial"/>
                <a:cs typeface="Arial"/>
              </a:rPr>
              <a:t>there </a:t>
            </a:r>
            <a:r>
              <a:rPr sz="1700" spc="-40" dirty="0">
                <a:latin typeface="Arial"/>
                <a:cs typeface="Arial"/>
              </a:rPr>
              <a:t>are </a:t>
            </a:r>
            <a:r>
              <a:rPr sz="1700" spc="-55" dirty="0">
                <a:latin typeface="Arial"/>
                <a:cs typeface="Arial"/>
              </a:rPr>
              <a:t>answers </a:t>
            </a:r>
            <a:r>
              <a:rPr sz="1700" spc="-40" dirty="0">
                <a:latin typeface="Arial"/>
                <a:cs typeface="Arial"/>
              </a:rPr>
              <a:t>or </a:t>
            </a:r>
            <a:r>
              <a:rPr sz="1700" spc="-30" dirty="0">
                <a:latin typeface="Arial"/>
                <a:cs typeface="Arial"/>
              </a:rPr>
              <a:t>solutions </a:t>
            </a:r>
            <a:r>
              <a:rPr sz="1700" spc="-15" dirty="0">
                <a:latin typeface="Arial"/>
                <a:cs typeface="Arial"/>
              </a:rPr>
              <a:t>the </a:t>
            </a:r>
            <a:r>
              <a:rPr sz="1700" u="sng" spc="-4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possible </a:t>
            </a:r>
            <a:r>
              <a:rPr sz="1700" spc="-40" dirty="0">
                <a:latin typeface="Arial"/>
                <a:cs typeface="Arial"/>
              </a:rPr>
              <a:t> </a:t>
            </a:r>
            <a:r>
              <a:rPr sz="1700" u="sng" spc="-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result</a:t>
            </a:r>
            <a:r>
              <a:rPr sz="1700" spc="-15" dirty="0">
                <a:latin typeface="Arial"/>
                <a:cs typeface="Arial"/>
              </a:rPr>
              <a:t> of </a:t>
            </a:r>
            <a:r>
              <a:rPr sz="1700" spc="-45" dirty="0">
                <a:latin typeface="Arial"/>
                <a:cs typeface="Arial"/>
              </a:rPr>
              <a:t>which </a:t>
            </a:r>
            <a:r>
              <a:rPr sz="1700" spc="-75" dirty="0">
                <a:latin typeface="Arial"/>
                <a:cs typeface="Arial"/>
              </a:rPr>
              <a:t>maybe </a:t>
            </a:r>
            <a:r>
              <a:rPr sz="1700" spc="-55" dirty="0">
                <a:latin typeface="Arial"/>
                <a:cs typeface="Arial"/>
              </a:rPr>
              <a:t>seen </a:t>
            </a:r>
            <a:r>
              <a:rPr sz="1700" spc="-40" dirty="0">
                <a:latin typeface="Arial"/>
                <a:cs typeface="Arial"/>
              </a:rPr>
              <a:t>or </a:t>
            </a:r>
            <a:r>
              <a:rPr sz="1700" spc="-25" dirty="0">
                <a:latin typeface="Arial"/>
                <a:cs typeface="Arial"/>
              </a:rPr>
              <a:t>factually</a:t>
            </a:r>
            <a:r>
              <a:rPr sz="1700" spc="-120" dirty="0">
                <a:latin typeface="Arial"/>
                <a:cs typeface="Arial"/>
              </a:rPr>
              <a:t> </a:t>
            </a:r>
            <a:r>
              <a:rPr sz="1700" u="sng" spc="-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contradicting</a:t>
            </a:r>
            <a:endParaRPr sz="1700">
              <a:latin typeface="Arial"/>
              <a:cs typeface="Arial"/>
            </a:endParaRPr>
          </a:p>
          <a:p>
            <a:pPr marL="355600" marR="6985" indent="-342900" algn="just">
              <a:lnSpc>
                <a:spcPct val="100499"/>
              </a:lnSpc>
              <a:spcBef>
                <a:spcPts val="750"/>
              </a:spcBef>
            </a:pPr>
            <a:r>
              <a:rPr sz="1700" spc="-670" dirty="0">
                <a:latin typeface="Wingdings"/>
                <a:cs typeface="Wingdings"/>
              </a:rPr>
              <a:t></a:t>
            </a:r>
            <a:r>
              <a:rPr sz="1700" spc="940" dirty="0">
                <a:latin typeface="Times New Roman"/>
                <a:cs typeface="Times New Roman"/>
              </a:rPr>
              <a:t> </a:t>
            </a:r>
            <a:r>
              <a:rPr sz="1700" spc="-25" dirty="0">
                <a:latin typeface="Arial"/>
                <a:cs typeface="Arial"/>
              </a:rPr>
              <a:t>there </a:t>
            </a:r>
            <a:r>
              <a:rPr sz="1700" spc="-40" dirty="0">
                <a:latin typeface="Arial"/>
                <a:cs typeface="Arial"/>
              </a:rPr>
              <a:t>are </a:t>
            </a:r>
            <a:r>
              <a:rPr sz="1700" spc="-55" dirty="0">
                <a:latin typeface="Arial"/>
                <a:cs typeface="Arial"/>
              </a:rPr>
              <a:t>several </a:t>
            </a:r>
            <a:r>
              <a:rPr sz="1700" spc="-40" dirty="0">
                <a:latin typeface="Arial"/>
                <a:cs typeface="Arial"/>
              </a:rPr>
              <a:t>possible </a:t>
            </a:r>
            <a:r>
              <a:rPr sz="1700" spc="-35" dirty="0">
                <a:latin typeface="Arial"/>
                <a:cs typeface="Arial"/>
              </a:rPr>
              <a:t>and </a:t>
            </a:r>
            <a:r>
              <a:rPr sz="1700" spc="-30" dirty="0">
                <a:latin typeface="Arial"/>
                <a:cs typeface="Arial"/>
              </a:rPr>
              <a:t>plausible </a:t>
            </a:r>
            <a:r>
              <a:rPr sz="1700" spc="-40" dirty="0">
                <a:latin typeface="Arial"/>
                <a:cs typeface="Arial"/>
              </a:rPr>
              <a:t>explanations  </a:t>
            </a:r>
            <a:r>
              <a:rPr sz="1700" spc="-30" dirty="0">
                <a:latin typeface="Arial"/>
                <a:cs typeface="Arial"/>
              </a:rPr>
              <a:t>for </a:t>
            </a:r>
            <a:r>
              <a:rPr sz="1700" spc="-40" dirty="0">
                <a:latin typeface="Arial"/>
                <a:cs typeface="Arial"/>
              </a:rPr>
              <a:t>an </a:t>
            </a:r>
            <a:r>
              <a:rPr sz="1700" spc="-30" dirty="0">
                <a:latin typeface="Arial"/>
                <a:cs typeface="Arial"/>
              </a:rPr>
              <a:t>undesirable </a:t>
            </a:r>
            <a:r>
              <a:rPr sz="1700" spc="-25" dirty="0">
                <a:latin typeface="Arial"/>
                <a:cs typeface="Arial"/>
              </a:rPr>
              <a:t>condition </a:t>
            </a:r>
            <a:r>
              <a:rPr sz="1700" spc="-45" dirty="0">
                <a:latin typeface="Arial"/>
                <a:cs typeface="Arial"/>
              </a:rPr>
              <a:t>(problem), </a:t>
            </a:r>
            <a:r>
              <a:rPr sz="1700" spc="-35" dirty="0">
                <a:latin typeface="Arial"/>
                <a:cs typeface="Arial"/>
              </a:rPr>
              <a:t>and </a:t>
            </a:r>
            <a:r>
              <a:rPr sz="1700" spc="-60" dirty="0">
                <a:latin typeface="Arial"/>
                <a:cs typeface="Arial"/>
              </a:rPr>
              <a:t>when </a:t>
            </a:r>
            <a:r>
              <a:rPr sz="1700" u="sng" spc="-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the </a:t>
            </a:r>
            <a:r>
              <a:rPr sz="1700" spc="-20" dirty="0">
                <a:latin typeface="Arial"/>
                <a:cs typeface="Arial"/>
              </a:rPr>
              <a:t> </a:t>
            </a:r>
            <a:r>
              <a:rPr sz="1700" u="sng" spc="-5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existence </a:t>
            </a:r>
            <a:r>
              <a:rPr sz="1700" u="sng" spc="-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of </a:t>
            </a:r>
            <a:r>
              <a:rPr sz="1700" u="sng" spc="-5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 </a:t>
            </a:r>
            <a:r>
              <a:rPr sz="1700" u="sng" spc="-4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phenomenon </a:t>
            </a:r>
            <a:r>
              <a:rPr sz="1700" u="sng" spc="-3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requires </a:t>
            </a:r>
            <a:r>
              <a:rPr sz="1700" u="sng" spc="-5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</a:t>
            </a:r>
            <a:r>
              <a:rPr sz="1700" u="sng" spc="-1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700" u="sng" spc="-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solution</a:t>
            </a:r>
            <a:r>
              <a:rPr sz="1700" spc="-25" dirty="0">
                <a:latin typeface="Arial"/>
                <a:cs typeface="Arial"/>
              </a:rPr>
              <a:t>.</a:t>
            </a:r>
            <a:endParaRPr sz="17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740614" y="72159"/>
            <a:ext cx="1422158" cy="13841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424574" y="1246327"/>
            <a:ext cx="2016645" cy="201664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537731" y="3149600"/>
            <a:ext cx="1899399" cy="189939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233753" y="652551"/>
            <a:ext cx="876992" cy="177060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286305" y="1477314"/>
            <a:ext cx="774700" cy="870585"/>
          </a:xfrm>
          <a:custGeom>
            <a:avLst/>
            <a:gdLst/>
            <a:ahLst/>
            <a:cxnLst/>
            <a:rect l="l" t="t" r="r" b="b"/>
            <a:pathLst>
              <a:path w="774700" h="870585">
                <a:moveTo>
                  <a:pt x="193611" y="483171"/>
                </a:moveTo>
                <a:lnTo>
                  <a:pt x="0" y="698982"/>
                </a:lnTo>
                <a:lnTo>
                  <a:pt x="193611" y="870394"/>
                </a:lnTo>
                <a:lnTo>
                  <a:pt x="193611" y="773582"/>
                </a:lnTo>
                <a:lnTo>
                  <a:pt x="242557" y="760631"/>
                </a:lnTo>
                <a:lnTo>
                  <a:pt x="289894" y="745023"/>
                </a:lnTo>
                <a:lnTo>
                  <a:pt x="335542" y="726869"/>
                </a:lnTo>
                <a:lnTo>
                  <a:pt x="379417" y="706281"/>
                </a:lnTo>
                <a:lnTo>
                  <a:pt x="421438" y="683368"/>
                </a:lnTo>
                <a:lnTo>
                  <a:pt x="461522" y="658243"/>
                </a:lnTo>
                <a:lnTo>
                  <a:pt x="499587" y="631015"/>
                </a:lnTo>
                <a:lnTo>
                  <a:pt x="535551" y="601796"/>
                </a:lnTo>
                <a:lnTo>
                  <a:pt x="559258" y="579970"/>
                </a:lnTo>
                <a:lnTo>
                  <a:pt x="193611" y="579970"/>
                </a:lnTo>
                <a:lnTo>
                  <a:pt x="193611" y="483171"/>
                </a:lnTo>
                <a:close/>
              </a:path>
              <a:path w="774700" h="870585">
                <a:moveTo>
                  <a:pt x="766978" y="0"/>
                </a:moveTo>
                <a:lnTo>
                  <a:pt x="758065" y="46217"/>
                </a:lnTo>
                <a:lnTo>
                  <a:pt x="745873" y="91374"/>
                </a:lnTo>
                <a:lnTo>
                  <a:pt x="730511" y="135362"/>
                </a:lnTo>
                <a:lnTo>
                  <a:pt x="712088" y="178069"/>
                </a:lnTo>
                <a:lnTo>
                  <a:pt x="690712" y="219387"/>
                </a:lnTo>
                <a:lnTo>
                  <a:pt x="666491" y="259204"/>
                </a:lnTo>
                <a:lnTo>
                  <a:pt x="639536" y="297412"/>
                </a:lnTo>
                <a:lnTo>
                  <a:pt x="609954" y="333899"/>
                </a:lnTo>
                <a:lnTo>
                  <a:pt x="577854" y="368557"/>
                </a:lnTo>
                <a:lnTo>
                  <a:pt x="543346" y="401274"/>
                </a:lnTo>
                <a:lnTo>
                  <a:pt x="506537" y="431942"/>
                </a:lnTo>
                <a:lnTo>
                  <a:pt x="467537" y="460449"/>
                </a:lnTo>
                <a:lnTo>
                  <a:pt x="426455" y="486686"/>
                </a:lnTo>
                <a:lnTo>
                  <a:pt x="383399" y="510543"/>
                </a:lnTo>
                <a:lnTo>
                  <a:pt x="338477" y="531910"/>
                </a:lnTo>
                <a:lnTo>
                  <a:pt x="291800" y="550677"/>
                </a:lnTo>
                <a:lnTo>
                  <a:pt x="243475" y="566734"/>
                </a:lnTo>
                <a:lnTo>
                  <a:pt x="193611" y="579970"/>
                </a:lnTo>
                <a:lnTo>
                  <a:pt x="559258" y="579970"/>
                </a:lnTo>
                <a:lnTo>
                  <a:pt x="600846" y="537828"/>
                </a:lnTo>
                <a:lnTo>
                  <a:pt x="630013" y="503301"/>
                </a:lnTo>
                <a:lnTo>
                  <a:pt x="656751" y="467227"/>
                </a:lnTo>
                <a:lnTo>
                  <a:pt x="680976" y="429716"/>
                </a:lnTo>
                <a:lnTo>
                  <a:pt x="702607" y="390879"/>
                </a:lnTo>
                <a:lnTo>
                  <a:pt x="721561" y="350828"/>
                </a:lnTo>
                <a:lnTo>
                  <a:pt x="737757" y="309673"/>
                </a:lnTo>
                <a:lnTo>
                  <a:pt x="751112" y="267525"/>
                </a:lnTo>
                <a:lnTo>
                  <a:pt x="761544" y="224495"/>
                </a:lnTo>
                <a:lnTo>
                  <a:pt x="768970" y="180694"/>
                </a:lnTo>
                <a:lnTo>
                  <a:pt x="773309" y="136233"/>
                </a:lnTo>
                <a:lnTo>
                  <a:pt x="774478" y="91223"/>
                </a:lnTo>
                <a:lnTo>
                  <a:pt x="772395" y="45775"/>
                </a:lnTo>
                <a:lnTo>
                  <a:pt x="766978" y="0"/>
                </a:lnTo>
                <a:close/>
              </a:path>
            </a:pathLst>
          </a:custGeom>
          <a:solidFill>
            <a:srgbClr val="D1F2F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286305" y="681545"/>
            <a:ext cx="774700" cy="892810"/>
          </a:xfrm>
          <a:custGeom>
            <a:avLst/>
            <a:gdLst/>
            <a:ahLst/>
            <a:cxnLst/>
            <a:rect l="l" t="t" r="r" b="b"/>
            <a:pathLst>
              <a:path w="774700" h="892810">
                <a:moveTo>
                  <a:pt x="0" y="0"/>
                </a:moveTo>
                <a:lnTo>
                  <a:pt x="0" y="193611"/>
                </a:lnTo>
                <a:lnTo>
                  <a:pt x="50919" y="195098"/>
                </a:lnTo>
                <a:lnTo>
                  <a:pt x="100959" y="199497"/>
                </a:lnTo>
                <a:lnTo>
                  <a:pt x="150018" y="206716"/>
                </a:lnTo>
                <a:lnTo>
                  <a:pt x="197993" y="216662"/>
                </a:lnTo>
                <a:lnTo>
                  <a:pt x="244783" y="229245"/>
                </a:lnTo>
                <a:lnTo>
                  <a:pt x="290285" y="244371"/>
                </a:lnTo>
                <a:lnTo>
                  <a:pt x="334397" y="261949"/>
                </a:lnTo>
                <a:lnTo>
                  <a:pt x="377018" y="281887"/>
                </a:lnTo>
                <a:lnTo>
                  <a:pt x="418044" y="304092"/>
                </a:lnTo>
                <a:lnTo>
                  <a:pt x="457375" y="328472"/>
                </a:lnTo>
                <a:lnTo>
                  <a:pt x="494909" y="354935"/>
                </a:lnTo>
                <a:lnTo>
                  <a:pt x="530542" y="383390"/>
                </a:lnTo>
                <a:lnTo>
                  <a:pt x="564173" y="413743"/>
                </a:lnTo>
                <a:lnTo>
                  <a:pt x="595700" y="445904"/>
                </a:lnTo>
                <a:lnTo>
                  <a:pt x="625021" y="479779"/>
                </a:lnTo>
                <a:lnTo>
                  <a:pt x="652034" y="515277"/>
                </a:lnTo>
                <a:lnTo>
                  <a:pt x="676637" y="552305"/>
                </a:lnTo>
                <a:lnTo>
                  <a:pt x="698727" y="590772"/>
                </a:lnTo>
                <a:lnTo>
                  <a:pt x="718203" y="630585"/>
                </a:lnTo>
                <a:lnTo>
                  <a:pt x="734963" y="671653"/>
                </a:lnTo>
                <a:lnTo>
                  <a:pt x="748905" y="713883"/>
                </a:lnTo>
                <a:lnTo>
                  <a:pt x="759926" y="757182"/>
                </a:lnTo>
                <a:lnTo>
                  <a:pt x="767924" y="801460"/>
                </a:lnTo>
                <a:lnTo>
                  <a:pt x="772798" y="846624"/>
                </a:lnTo>
                <a:lnTo>
                  <a:pt x="774446" y="892581"/>
                </a:lnTo>
                <a:lnTo>
                  <a:pt x="774446" y="698969"/>
                </a:lnTo>
                <a:lnTo>
                  <a:pt x="772798" y="653012"/>
                </a:lnTo>
                <a:lnTo>
                  <a:pt x="767924" y="607848"/>
                </a:lnTo>
                <a:lnTo>
                  <a:pt x="759926" y="563571"/>
                </a:lnTo>
                <a:lnTo>
                  <a:pt x="748905" y="520271"/>
                </a:lnTo>
                <a:lnTo>
                  <a:pt x="734963" y="478041"/>
                </a:lnTo>
                <a:lnTo>
                  <a:pt x="718203" y="436974"/>
                </a:lnTo>
                <a:lnTo>
                  <a:pt x="698727" y="397161"/>
                </a:lnTo>
                <a:lnTo>
                  <a:pt x="676637" y="358694"/>
                </a:lnTo>
                <a:lnTo>
                  <a:pt x="652034" y="321665"/>
                </a:lnTo>
                <a:lnTo>
                  <a:pt x="625021" y="286167"/>
                </a:lnTo>
                <a:lnTo>
                  <a:pt x="595700" y="252292"/>
                </a:lnTo>
                <a:lnTo>
                  <a:pt x="564173" y="220132"/>
                </a:lnTo>
                <a:lnTo>
                  <a:pt x="530542" y="189778"/>
                </a:lnTo>
                <a:lnTo>
                  <a:pt x="494909" y="161324"/>
                </a:lnTo>
                <a:lnTo>
                  <a:pt x="457375" y="134860"/>
                </a:lnTo>
                <a:lnTo>
                  <a:pt x="418044" y="110480"/>
                </a:lnTo>
                <a:lnTo>
                  <a:pt x="377018" y="88275"/>
                </a:lnTo>
                <a:lnTo>
                  <a:pt x="334397" y="68338"/>
                </a:lnTo>
                <a:lnTo>
                  <a:pt x="290285" y="50760"/>
                </a:lnTo>
                <a:lnTo>
                  <a:pt x="244783" y="35634"/>
                </a:lnTo>
                <a:lnTo>
                  <a:pt x="197993" y="23051"/>
                </a:lnTo>
                <a:lnTo>
                  <a:pt x="150018" y="13104"/>
                </a:lnTo>
                <a:lnTo>
                  <a:pt x="100959" y="5885"/>
                </a:lnTo>
                <a:lnTo>
                  <a:pt x="50919" y="1486"/>
                </a:lnTo>
                <a:lnTo>
                  <a:pt x="0" y="0"/>
                </a:lnTo>
                <a:close/>
              </a:path>
            </a:pathLst>
          </a:custGeom>
          <a:solidFill>
            <a:srgbClr val="B0CBD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286305" y="681545"/>
            <a:ext cx="774700" cy="1666239"/>
          </a:xfrm>
          <a:custGeom>
            <a:avLst/>
            <a:gdLst/>
            <a:ahLst/>
            <a:cxnLst/>
            <a:rect l="l" t="t" r="r" b="b"/>
            <a:pathLst>
              <a:path w="774700" h="1666239">
                <a:moveTo>
                  <a:pt x="774444" y="892583"/>
                </a:moveTo>
                <a:lnTo>
                  <a:pt x="772797" y="846625"/>
                </a:lnTo>
                <a:lnTo>
                  <a:pt x="767923" y="801461"/>
                </a:lnTo>
                <a:lnTo>
                  <a:pt x="759924" y="757183"/>
                </a:lnTo>
                <a:lnTo>
                  <a:pt x="748904" y="713883"/>
                </a:lnTo>
                <a:lnTo>
                  <a:pt x="734962" y="671653"/>
                </a:lnTo>
                <a:lnTo>
                  <a:pt x="718203" y="630586"/>
                </a:lnTo>
                <a:lnTo>
                  <a:pt x="698727" y="590772"/>
                </a:lnTo>
                <a:lnTo>
                  <a:pt x="676636" y="552305"/>
                </a:lnTo>
                <a:lnTo>
                  <a:pt x="652034" y="515277"/>
                </a:lnTo>
                <a:lnTo>
                  <a:pt x="625021" y="479779"/>
                </a:lnTo>
                <a:lnTo>
                  <a:pt x="595700" y="445903"/>
                </a:lnTo>
                <a:lnTo>
                  <a:pt x="564173" y="413743"/>
                </a:lnTo>
                <a:lnTo>
                  <a:pt x="530542" y="383389"/>
                </a:lnTo>
                <a:lnTo>
                  <a:pt x="494909" y="354935"/>
                </a:lnTo>
                <a:lnTo>
                  <a:pt x="457376" y="328471"/>
                </a:lnTo>
                <a:lnTo>
                  <a:pt x="418045" y="304091"/>
                </a:lnTo>
                <a:lnTo>
                  <a:pt x="377019" y="281886"/>
                </a:lnTo>
                <a:lnTo>
                  <a:pt x="334398" y="261949"/>
                </a:lnTo>
                <a:lnTo>
                  <a:pt x="290286" y="244371"/>
                </a:lnTo>
                <a:lnTo>
                  <a:pt x="244784" y="229244"/>
                </a:lnTo>
                <a:lnTo>
                  <a:pt x="197994" y="216662"/>
                </a:lnTo>
                <a:lnTo>
                  <a:pt x="150019" y="206715"/>
                </a:lnTo>
                <a:lnTo>
                  <a:pt x="100960" y="199496"/>
                </a:lnTo>
                <a:lnTo>
                  <a:pt x="50919" y="195097"/>
                </a:lnTo>
                <a:lnTo>
                  <a:pt x="0" y="193610"/>
                </a:lnTo>
                <a:lnTo>
                  <a:pt x="0" y="0"/>
                </a:lnTo>
                <a:lnTo>
                  <a:pt x="50919" y="1486"/>
                </a:lnTo>
                <a:lnTo>
                  <a:pt x="100960" y="5885"/>
                </a:lnTo>
                <a:lnTo>
                  <a:pt x="150019" y="13104"/>
                </a:lnTo>
                <a:lnTo>
                  <a:pt x="197994" y="23051"/>
                </a:lnTo>
                <a:lnTo>
                  <a:pt x="244784" y="35634"/>
                </a:lnTo>
                <a:lnTo>
                  <a:pt x="290286" y="50760"/>
                </a:lnTo>
                <a:lnTo>
                  <a:pt x="334398" y="68338"/>
                </a:lnTo>
                <a:lnTo>
                  <a:pt x="377019" y="88275"/>
                </a:lnTo>
                <a:lnTo>
                  <a:pt x="418045" y="110480"/>
                </a:lnTo>
                <a:lnTo>
                  <a:pt x="457376" y="134861"/>
                </a:lnTo>
                <a:lnTo>
                  <a:pt x="494909" y="161324"/>
                </a:lnTo>
                <a:lnTo>
                  <a:pt x="530542" y="189779"/>
                </a:lnTo>
                <a:lnTo>
                  <a:pt x="564173" y="220132"/>
                </a:lnTo>
                <a:lnTo>
                  <a:pt x="595700" y="252293"/>
                </a:lnTo>
                <a:lnTo>
                  <a:pt x="625021" y="286168"/>
                </a:lnTo>
                <a:lnTo>
                  <a:pt x="652034" y="321666"/>
                </a:lnTo>
                <a:lnTo>
                  <a:pt x="676636" y="358694"/>
                </a:lnTo>
                <a:lnTo>
                  <a:pt x="698727" y="397161"/>
                </a:lnTo>
                <a:lnTo>
                  <a:pt x="718203" y="436975"/>
                </a:lnTo>
                <a:lnTo>
                  <a:pt x="734962" y="478043"/>
                </a:lnTo>
                <a:lnTo>
                  <a:pt x="748904" y="520272"/>
                </a:lnTo>
                <a:lnTo>
                  <a:pt x="759924" y="563572"/>
                </a:lnTo>
                <a:lnTo>
                  <a:pt x="767923" y="607850"/>
                </a:lnTo>
                <a:lnTo>
                  <a:pt x="772797" y="653014"/>
                </a:lnTo>
                <a:lnTo>
                  <a:pt x="774444" y="698972"/>
                </a:lnTo>
                <a:lnTo>
                  <a:pt x="774444" y="892583"/>
                </a:lnTo>
                <a:lnTo>
                  <a:pt x="772669" y="940069"/>
                </a:lnTo>
                <a:lnTo>
                  <a:pt x="767413" y="986831"/>
                </a:lnTo>
                <a:lnTo>
                  <a:pt x="758777" y="1032751"/>
                </a:lnTo>
                <a:lnTo>
                  <a:pt x="746863" y="1077709"/>
                </a:lnTo>
                <a:lnTo>
                  <a:pt x="731773" y="1121586"/>
                </a:lnTo>
                <a:lnTo>
                  <a:pt x="713609" y="1164265"/>
                </a:lnTo>
                <a:lnTo>
                  <a:pt x="692473" y="1205625"/>
                </a:lnTo>
                <a:lnTo>
                  <a:pt x="668467" y="1245549"/>
                </a:lnTo>
                <a:lnTo>
                  <a:pt x="641692" y="1283918"/>
                </a:lnTo>
                <a:lnTo>
                  <a:pt x="612252" y="1320613"/>
                </a:lnTo>
                <a:lnTo>
                  <a:pt x="580246" y="1355514"/>
                </a:lnTo>
                <a:lnTo>
                  <a:pt x="545778" y="1388505"/>
                </a:lnTo>
                <a:lnTo>
                  <a:pt x="508950" y="1419464"/>
                </a:lnTo>
                <a:lnTo>
                  <a:pt x="469862" y="1448275"/>
                </a:lnTo>
                <a:lnTo>
                  <a:pt x="428618" y="1474818"/>
                </a:lnTo>
                <a:lnTo>
                  <a:pt x="385319" y="1498974"/>
                </a:lnTo>
                <a:lnTo>
                  <a:pt x="340067" y="1520625"/>
                </a:lnTo>
                <a:lnTo>
                  <a:pt x="292963" y="1539652"/>
                </a:lnTo>
                <a:lnTo>
                  <a:pt x="244110" y="1555936"/>
                </a:lnTo>
                <a:lnTo>
                  <a:pt x="193610" y="1569358"/>
                </a:lnTo>
                <a:lnTo>
                  <a:pt x="193610" y="1666168"/>
                </a:lnTo>
                <a:lnTo>
                  <a:pt x="0" y="1494748"/>
                </a:lnTo>
                <a:lnTo>
                  <a:pt x="193610" y="1278938"/>
                </a:lnTo>
                <a:lnTo>
                  <a:pt x="193610" y="1375748"/>
                </a:lnTo>
                <a:lnTo>
                  <a:pt x="243474" y="1362512"/>
                </a:lnTo>
                <a:lnTo>
                  <a:pt x="291799" y="1346454"/>
                </a:lnTo>
                <a:lnTo>
                  <a:pt x="338476" y="1327687"/>
                </a:lnTo>
                <a:lnTo>
                  <a:pt x="383398" y="1306319"/>
                </a:lnTo>
                <a:lnTo>
                  <a:pt x="426454" y="1282462"/>
                </a:lnTo>
                <a:lnTo>
                  <a:pt x="467536" y="1256224"/>
                </a:lnTo>
                <a:lnTo>
                  <a:pt x="506536" y="1227716"/>
                </a:lnTo>
                <a:lnTo>
                  <a:pt x="543345" y="1197048"/>
                </a:lnTo>
                <a:lnTo>
                  <a:pt x="577854" y="1164330"/>
                </a:lnTo>
                <a:lnTo>
                  <a:pt x="609953" y="1129672"/>
                </a:lnTo>
                <a:lnTo>
                  <a:pt x="639536" y="1093184"/>
                </a:lnTo>
                <a:lnTo>
                  <a:pt x="666491" y="1054976"/>
                </a:lnTo>
                <a:lnTo>
                  <a:pt x="690712" y="1015159"/>
                </a:lnTo>
                <a:lnTo>
                  <a:pt x="712088" y="973842"/>
                </a:lnTo>
                <a:lnTo>
                  <a:pt x="730512" y="931135"/>
                </a:lnTo>
                <a:lnTo>
                  <a:pt x="745875" y="887148"/>
                </a:lnTo>
                <a:lnTo>
                  <a:pt x="758067" y="841992"/>
                </a:lnTo>
                <a:lnTo>
                  <a:pt x="766980" y="795777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681751" y="2356662"/>
            <a:ext cx="955963" cy="195348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730722" y="3162198"/>
            <a:ext cx="855344" cy="1073150"/>
          </a:xfrm>
          <a:custGeom>
            <a:avLst/>
            <a:gdLst/>
            <a:ahLst/>
            <a:cxnLst/>
            <a:rect l="l" t="t" r="r" b="b"/>
            <a:pathLst>
              <a:path w="855345" h="1073150">
                <a:moveTo>
                  <a:pt x="0" y="0"/>
                </a:moveTo>
                <a:lnTo>
                  <a:pt x="12" y="213753"/>
                </a:lnTo>
                <a:lnTo>
                  <a:pt x="1496" y="259686"/>
                </a:lnTo>
                <a:lnTo>
                  <a:pt x="5896" y="305024"/>
                </a:lnTo>
                <a:lnTo>
                  <a:pt x="13141" y="349679"/>
                </a:lnTo>
                <a:lnTo>
                  <a:pt x="23154" y="393566"/>
                </a:lnTo>
                <a:lnTo>
                  <a:pt x="35864" y="436596"/>
                </a:lnTo>
                <a:lnTo>
                  <a:pt x="51195" y="478684"/>
                </a:lnTo>
                <a:lnTo>
                  <a:pt x="69073" y="519743"/>
                </a:lnTo>
                <a:lnTo>
                  <a:pt x="89426" y="559685"/>
                </a:lnTo>
                <a:lnTo>
                  <a:pt x="112178" y="598425"/>
                </a:lnTo>
                <a:lnTo>
                  <a:pt x="137255" y="635874"/>
                </a:lnTo>
                <a:lnTo>
                  <a:pt x="164585" y="671948"/>
                </a:lnTo>
                <a:lnTo>
                  <a:pt x="194132" y="706600"/>
                </a:lnTo>
                <a:lnTo>
                  <a:pt x="225704" y="739618"/>
                </a:lnTo>
                <a:lnTo>
                  <a:pt x="259345" y="771042"/>
                </a:lnTo>
                <a:lnTo>
                  <a:pt x="294942" y="800742"/>
                </a:lnTo>
                <a:lnTo>
                  <a:pt x="332422" y="828632"/>
                </a:lnTo>
                <a:lnTo>
                  <a:pt x="371709" y="854625"/>
                </a:lnTo>
                <a:lnTo>
                  <a:pt x="412730" y="878634"/>
                </a:lnTo>
                <a:lnTo>
                  <a:pt x="455412" y="900572"/>
                </a:lnTo>
                <a:lnTo>
                  <a:pt x="499680" y="920353"/>
                </a:lnTo>
                <a:lnTo>
                  <a:pt x="545460" y="937890"/>
                </a:lnTo>
                <a:lnTo>
                  <a:pt x="592678" y="953097"/>
                </a:lnTo>
                <a:lnTo>
                  <a:pt x="641261" y="965885"/>
                </a:lnTo>
                <a:lnTo>
                  <a:pt x="641261" y="1072756"/>
                </a:lnTo>
                <a:lnTo>
                  <a:pt x="855002" y="883678"/>
                </a:lnTo>
                <a:lnTo>
                  <a:pt x="737070" y="752132"/>
                </a:lnTo>
                <a:lnTo>
                  <a:pt x="641261" y="752132"/>
                </a:lnTo>
                <a:lnTo>
                  <a:pt x="592678" y="739343"/>
                </a:lnTo>
                <a:lnTo>
                  <a:pt x="545459" y="724137"/>
                </a:lnTo>
                <a:lnTo>
                  <a:pt x="499586" y="706558"/>
                </a:lnTo>
                <a:lnTo>
                  <a:pt x="455411" y="686818"/>
                </a:lnTo>
                <a:lnTo>
                  <a:pt x="412729" y="664880"/>
                </a:lnTo>
                <a:lnTo>
                  <a:pt x="371707" y="640871"/>
                </a:lnTo>
                <a:lnTo>
                  <a:pt x="332419" y="614878"/>
                </a:lnTo>
                <a:lnTo>
                  <a:pt x="294939" y="586988"/>
                </a:lnTo>
                <a:lnTo>
                  <a:pt x="259341" y="557288"/>
                </a:lnTo>
                <a:lnTo>
                  <a:pt x="225699" y="525865"/>
                </a:lnTo>
                <a:lnTo>
                  <a:pt x="194086" y="492804"/>
                </a:lnTo>
                <a:lnTo>
                  <a:pt x="164578" y="458194"/>
                </a:lnTo>
                <a:lnTo>
                  <a:pt x="137248" y="422121"/>
                </a:lnTo>
                <a:lnTo>
                  <a:pt x="112169" y="384671"/>
                </a:lnTo>
                <a:lnTo>
                  <a:pt x="89416" y="345931"/>
                </a:lnTo>
                <a:lnTo>
                  <a:pt x="69063" y="305989"/>
                </a:lnTo>
                <a:lnTo>
                  <a:pt x="51184" y="264930"/>
                </a:lnTo>
                <a:lnTo>
                  <a:pt x="35853" y="222843"/>
                </a:lnTo>
                <a:lnTo>
                  <a:pt x="23143" y="179812"/>
                </a:lnTo>
                <a:lnTo>
                  <a:pt x="13129" y="135926"/>
                </a:lnTo>
                <a:lnTo>
                  <a:pt x="5884" y="91270"/>
                </a:lnTo>
                <a:lnTo>
                  <a:pt x="1483" y="45933"/>
                </a:lnTo>
                <a:lnTo>
                  <a:pt x="0" y="0"/>
                </a:lnTo>
                <a:close/>
              </a:path>
              <a:path w="855345" h="1073150">
                <a:moveTo>
                  <a:pt x="641261" y="645261"/>
                </a:moveTo>
                <a:lnTo>
                  <a:pt x="641261" y="752132"/>
                </a:lnTo>
                <a:lnTo>
                  <a:pt x="737070" y="752132"/>
                </a:lnTo>
                <a:lnTo>
                  <a:pt x="641261" y="645261"/>
                </a:lnTo>
                <a:close/>
              </a:path>
            </a:pathLst>
          </a:custGeom>
          <a:solidFill>
            <a:srgbClr val="D1F2F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730840" y="2385390"/>
            <a:ext cx="855344" cy="883919"/>
          </a:xfrm>
          <a:custGeom>
            <a:avLst/>
            <a:gdLst/>
            <a:ahLst/>
            <a:cxnLst/>
            <a:rect l="l" t="t" r="r" b="b"/>
            <a:pathLst>
              <a:path w="855345" h="883920">
                <a:moveTo>
                  <a:pt x="854883" y="0"/>
                </a:moveTo>
                <a:lnTo>
                  <a:pt x="795931" y="1847"/>
                </a:lnTo>
                <a:lnTo>
                  <a:pt x="737256" y="7391"/>
                </a:lnTo>
                <a:lnTo>
                  <a:pt x="687695" y="14976"/>
                </a:lnTo>
                <a:lnTo>
                  <a:pt x="639284" y="25030"/>
                </a:lnTo>
                <a:lnTo>
                  <a:pt x="592090" y="37470"/>
                </a:lnTo>
                <a:lnTo>
                  <a:pt x="546182" y="52214"/>
                </a:lnTo>
                <a:lnTo>
                  <a:pt x="501629" y="69181"/>
                </a:lnTo>
                <a:lnTo>
                  <a:pt x="458498" y="88287"/>
                </a:lnTo>
                <a:lnTo>
                  <a:pt x="416859" y="109451"/>
                </a:lnTo>
                <a:lnTo>
                  <a:pt x="376779" y="132591"/>
                </a:lnTo>
                <a:lnTo>
                  <a:pt x="338327" y="157624"/>
                </a:lnTo>
                <a:lnTo>
                  <a:pt x="301571" y="184468"/>
                </a:lnTo>
                <a:lnTo>
                  <a:pt x="266580" y="213041"/>
                </a:lnTo>
                <a:lnTo>
                  <a:pt x="233423" y="243261"/>
                </a:lnTo>
                <a:lnTo>
                  <a:pt x="202167" y="275046"/>
                </a:lnTo>
                <a:lnTo>
                  <a:pt x="172880" y="308313"/>
                </a:lnTo>
                <a:lnTo>
                  <a:pt x="145633" y="342980"/>
                </a:lnTo>
                <a:lnTo>
                  <a:pt x="120492" y="378965"/>
                </a:lnTo>
                <a:lnTo>
                  <a:pt x="97526" y="416186"/>
                </a:lnTo>
                <a:lnTo>
                  <a:pt x="76803" y="454561"/>
                </a:lnTo>
                <a:lnTo>
                  <a:pt x="58393" y="494007"/>
                </a:lnTo>
                <a:lnTo>
                  <a:pt x="42363" y="534443"/>
                </a:lnTo>
                <a:lnTo>
                  <a:pt x="28781" y="575785"/>
                </a:lnTo>
                <a:lnTo>
                  <a:pt x="17717" y="617953"/>
                </a:lnTo>
                <a:lnTo>
                  <a:pt x="9239" y="660863"/>
                </a:lnTo>
                <a:lnTo>
                  <a:pt x="3414" y="704434"/>
                </a:lnTo>
                <a:lnTo>
                  <a:pt x="311" y="748583"/>
                </a:lnTo>
                <a:lnTo>
                  <a:pt x="0" y="793228"/>
                </a:lnTo>
                <a:lnTo>
                  <a:pt x="2547" y="838287"/>
                </a:lnTo>
                <a:lnTo>
                  <a:pt x="8022" y="883678"/>
                </a:lnTo>
                <a:lnTo>
                  <a:pt x="16505" y="838077"/>
                </a:lnTo>
                <a:lnTo>
                  <a:pt x="27803" y="793490"/>
                </a:lnTo>
                <a:lnTo>
                  <a:pt x="41824" y="749990"/>
                </a:lnTo>
                <a:lnTo>
                  <a:pt x="58478" y="707648"/>
                </a:lnTo>
                <a:lnTo>
                  <a:pt x="77673" y="666536"/>
                </a:lnTo>
                <a:lnTo>
                  <a:pt x="99318" y="626728"/>
                </a:lnTo>
                <a:lnTo>
                  <a:pt x="123323" y="588294"/>
                </a:lnTo>
                <a:lnTo>
                  <a:pt x="149595" y="551307"/>
                </a:lnTo>
                <a:lnTo>
                  <a:pt x="178044" y="515838"/>
                </a:lnTo>
                <a:lnTo>
                  <a:pt x="208578" y="481961"/>
                </a:lnTo>
                <a:lnTo>
                  <a:pt x="241107" y="449747"/>
                </a:lnTo>
                <a:lnTo>
                  <a:pt x="275539" y="419269"/>
                </a:lnTo>
                <a:lnTo>
                  <a:pt x="311783" y="390597"/>
                </a:lnTo>
                <a:lnTo>
                  <a:pt x="349748" y="363805"/>
                </a:lnTo>
                <a:lnTo>
                  <a:pt x="389343" y="338965"/>
                </a:lnTo>
                <a:lnTo>
                  <a:pt x="430477" y="316148"/>
                </a:lnTo>
                <a:lnTo>
                  <a:pt x="473058" y="295427"/>
                </a:lnTo>
                <a:lnTo>
                  <a:pt x="516996" y="276873"/>
                </a:lnTo>
                <a:lnTo>
                  <a:pt x="562199" y="260560"/>
                </a:lnTo>
                <a:lnTo>
                  <a:pt x="608576" y="246558"/>
                </a:lnTo>
                <a:lnTo>
                  <a:pt x="656036" y="234941"/>
                </a:lnTo>
                <a:lnTo>
                  <a:pt x="704488" y="225779"/>
                </a:lnTo>
                <a:lnTo>
                  <a:pt x="753840" y="219146"/>
                </a:lnTo>
                <a:lnTo>
                  <a:pt x="804002" y="215113"/>
                </a:lnTo>
                <a:lnTo>
                  <a:pt x="854883" y="213753"/>
                </a:lnTo>
                <a:lnTo>
                  <a:pt x="854883" y="0"/>
                </a:lnTo>
                <a:close/>
              </a:path>
            </a:pathLst>
          </a:custGeom>
          <a:solidFill>
            <a:srgbClr val="B0CBD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730722" y="2385390"/>
            <a:ext cx="855344" cy="1849755"/>
          </a:xfrm>
          <a:custGeom>
            <a:avLst/>
            <a:gdLst/>
            <a:ahLst/>
            <a:cxnLst/>
            <a:rect l="l" t="t" r="r" b="b"/>
            <a:pathLst>
              <a:path w="855345" h="1849754">
                <a:moveTo>
                  <a:pt x="0" y="776804"/>
                </a:moveTo>
                <a:lnTo>
                  <a:pt x="1483" y="822738"/>
                </a:lnTo>
                <a:lnTo>
                  <a:pt x="5884" y="868077"/>
                </a:lnTo>
                <a:lnTo>
                  <a:pt x="13128" y="912733"/>
                </a:lnTo>
                <a:lnTo>
                  <a:pt x="23143" y="956621"/>
                </a:lnTo>
                <a:lnTo>
                  <a:pt x="35852" y="999652"/>
                </a:lnTo>
                <a:lnTo>
                  <a:pt x="51184" y="1041740"/>
                </a:lnTo>
                <a:lnTo>
                  <a:pt x="69063" y="1082799"/>
                </a:lnTo>
                <a:lnTo>
                  <a:pt x="89416" y="1122742"/>
                </a:lnTo>
                <a:lnTo>
                  <a:pt x="112168" y="1161482"/>
                </a:lnTo>
                <a:lnTo>
                  <a:pt x="137246" y="1198932"/>
                </a:lnTo>
                <a:lnTo>
                  <a:pt x="164576" y="1235006"/>
                </a:lnTo>
                <a:lnTo>
                  <a:pt x="194084" y="1269616"/>
                </a:lnTo>
                <a:lnTo>
                  <a:pt x="225696" y="1302676"/>
                </a:lnTo>
                <a:lnTo>
                  <a:pt x="259337" y="1334100"/>
                </a:lnTo>
                <a:lnTo>
                  <a:pt x="294935" y="1363800"/>
                </a:lnTo>
                <a:lnTo>
                  <a:pt x="332414" y="1391689"/>
                </a:lnTo>
                <a:lnTo>
                  <a:pt x="371702" y="1417682"/>
                </a:lnTo>
                <a:lnTo>
                  <a:pt x="412723" y="1441690"/>
                </a:lnTo>
                <a:lnTo>
                  <a:pt x="455404" y="1463628"/>
                </a:lnTo>
                <a:lnTo>
                  <a:pt x="499671" y="1483409"/>
                </a:lnTo>
                <a:lnTo>
                  <a:pt x="545451" y="1500945"/>
                </a:lnTo>
                <a:lnTo>
                  <a:pt x="592668" y="1516151"/>
                </a:lnTo>
                <a:lnTo>
                  <a:pt x="641250" y="1528938"/>
                </a:lnTo>
                <a:lnTo>
                  <a:pt x="641250" y="1422069"/>
                </a:lnTo>
                <a:lnTo>
                  <a:pt x="855000" y="1660488"/>
                </a:lnTo>
                <a:lnTo>
                  <a:pt x="641250" y="1849568"/>
                </a:lnTo>
                <a:lnTo>
                  <a:pt x="641250" y="1742688"/>
                </a:lnTo>
                <a:lnTo>
                  <a:pt x="592668" y="1729901"/>
                </a:lnTo>
                <a:lnTo>
                  <a:pt x="545451" y="1714695"/>
                </a:lnTo>
                <a:lnTo>
                  <a:pt x="499672" y="1697159"/>
                </a:lnTo>
                <a:lnTo>
                  <a:pt x="455404" y="1677378"/>
                </a:lnTo>
                <a:lnTo>
                  <a:pt x="412723" y="1655440"/>
                </a:lnTo>
                <a:lnTo>
                  <a:pt x="371702" y="1631432"/>
                </a:lnTo>
                <a:lnTo>
                  <a:pt x="332414" y="1605439"/>
                </a:lnTo>
                <a:lnTo>
                  <a:pt x="294935" y="1577550"/>
                </a:lnTo>
                <a:lnTo>
                  <a:pt x="259338" y="1547850"/>
                </a:lnTo>
                <a:lnTo>
                  <a:pt x="225696" y="1516426"/>
                </a:lnTo>
                <a:lnTo>
                  <a:pt x="194084" y="1483366"/>
                </a:lnTo>
                <a:lnTo>
                  <a:pt x="164577" y="1448756"/>
                </a:lnTo>
                <a:lnTo>
                  <a:pt x="137247" y="1412682"/>
                </a:lnTo>
                <a:lnTo>
                  <a:pt x="112168" y="1375232"/>
                </a:lnTo>
                <a:lnTo>
                  <a:pt x="89416" y="1336492"/>
                </a:lnTo>
                <a:lnTo>
                  <a:pt x="69063" y="1296549"/>
                </a:lnTo>
                <a:lnTo>
                  <a:pt x="51184" y="1255490"/>
                </a:lnTo>
                <a:lnTo>
                  <a:pt x="35853" y="1213402"/>
                </a:lnTo>
                <a:lnTo>
                  <a:pt x="23143" y="1170370"/>
                </a:lnTo>
                <a:lnTo>
                  <a:pt x="13129" y="1126483"/>
                </a:lnTo>
                <a:lnTo>
                  <a:pt x="5884" y="1081827"/>
                </a:lnTo>
                <a:lnTo>
                  <a:pt x="1483" y="1036488"/>
                </a:lnTo>
                <a:lnTo>
                  <a:pt x="0" y="990554"/>
                </a:lnTo>
                <a:lnTo>
                  <a:pt x="0" y="776804"/>
                </a:lnTo>
                <a:lnTo>
                  <a:pt x="1451" y="731161"/>
                </a:lnTo>
                <a:lnTo>
                  <a:pt x="5752" y="686212"/>
                </a:lnTo>
                <a:lnTo>
                  <a:pt x="12822" y="642031"/>
                </a:lnTo>
                <a:lnTo>
                  <a:pt x="22581" y="598690"/>
                </a:lnTo>
                <a:lnTo>
                  <a:pt x="34948" y="556262"/>
                </a:lnTo>
                <a:lnTo>
                  <a:pt x="49845" y="514820"/>
                </a:lnTo>
                <a:lnTo>
                  <a:pt x="67190" y="474436"/>
                </a:lnTo>
                <a:lnTo>
                  <a:pt x="86903" y="435185"/>
                </a:lnTo>
                <a:lnTo>
                  <a:pt x="108904" y="397138"/>
                </a:lnTo>
                <a:lnTo>
                  <a:pt x="133113" y="360368"/>
                </a:lnTo>
                <a:lnTo>
                  <a:pt x="159449" y="324949"/>
                </a:lnTo>
                <a:lnTo>
                  <a:pt x="187833" y="290952"/>
                </a:lnTo>
                <a:lnTo>
                  <a:pt x="218185" y="258452"/>
                </a:lnTo>
                <a:lnTo>
                  <a:pt x="250423" y="227520"/>
                </a:lnTo>
                <a:lnTo>
                  <a:pt x="284469" y="198230"/>
                </a:lnTo>
                <a:lnTo>
                  <a:pt x="320241" y="170655"/>
                </a:lnTo>
                <a:lnTo>
                  <a:pt x="357659" y="144866"/>
                </a:lnTo>
                <a:lnTo>
                  <a:pt x="396644" y="120939"/>
                </a:lnTo>
                <a:lnTo>
                  <a:pt x="437115" y="98944"/>
                </a:lnTo>
                <a:lnTo>
                  <a:pt x="478992" y="78955"/>
                </a:lnTo>
                <a:lnTo>
                  <a:pt x="522195" y="61045"/>
                </a:lnTo>
                <a:lnTo>
                  <a:pt x="566643" y="45286"/>
                </a:lnTo>
                <a:lnTo>
                  <a:pt x="612257" y="31752"/>
                </a:lnTo>
                <a:lnTo>
                  <a:pt x="658956" y="20515"/>
                </a:lnTo>
                <a:lnTo>
                  <a:pt x="706660" y="11649"/>
                </a:lnTo>
                <a:lnTo>
                  <a:pt x="755289" y="5226"/>
                </a:lnTo>
                <a:lnTo>
                  <a:pt x="804762" y="1318"/>
                </a:lnTo>
                <a:lnTo>
                  <a:pt x="855000" y="0"/>
                </a:lnTo>
                <a:lnTo>
                  <a:pt x="855000" y="213749"/>
                </a:lnTo>
                <a:lnTo>
                  <a:pt x="804118" y="215110"/>
                </a:lnTo>
                <a:lnTo>
                  <a:pt x="753956" y="219142"/>
                </a:lnTo>
                <a:lnTo>
                  <a:pt x="704603" y="225776"/>
                </a:lnTo>
                <a:lnTo>
                  <a:pt x="656150" y="234937"/>
                </a:lnTo>
                <a:lnTo>
                  <a:pt x="608690" y="246555"/>
                </a:lnTo>
                <a:lnTo>
                  <a:pt x="562312" y="260557"/>
                </a:lnTo>
                <a:lnTo>
                  <a:pt x="517109" y="276870"/>
                </a:lnTo>
                <a:lnTo>
                  <a:pt x="473171" y="295424"/>
                </a:lnTo>
                <a:lnTo>
                  <a:pt x="430589" y="316145"/>
                </a:lnTo>
                <a:lnTo>
                  <a:pt x="389455" y="338963"/>
                </a:lnTo>
                <a:lnTo>
                  <a:pt x="349860" y="363803"/>
                </a:lnTo>
                <a:lnTo>
                  <a:pt x="311894" y="390596"/>
                </a:lnTo>
                <a:lnTo>
                  <a:pt x="275650" y="419267"/>
                </a:lnTo>
                <a:lnTo>
                  <a:pt x="241217" y="449746"/>
                </a:lnTo>
                <a:lnTo>
                  <a:pt x="208688" y="481961"/>
                </a:lnTo>
                <a:lnTo>
                  <a:pt x="178154" y="515838"/>
                </a:lnTo>
                <a:lnTo>
                  <a:pt x="149705" y="551307"/>
                </a:lnTo>
                <a:lnTo>
                  <a:pt x="123433" y="588294"/>
                </a:lnTo>
                <a:lnTo>
                  <a:pt x="99428" y="626728"/>
                </a:lnTo>
                <a:lnTo>
                  <a:pt x="77783" y="666537"/>
                </a:lnTo>
                <a:lnTo>
                  <a:pt x="58587" y="707648"/>
                </a:lnTo>
                <a:lnTo>
                  <a:pt x="41933" y="749991"/>
                </a:lnTo>
                <a:lnTo>
                  <a:pt x="27912" y="793491"/>
                </a:lnTo>
                <a:lnTo>
                  <a:pt x="16614" y="838078"/>
                </a:lnTo>
                <a:lnTo>
                  <a:pt x="8130" y="883679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401037" y="6170822"/>
            <a:ext cx="502920" cy="502920"/>
          </a:xfrm>
          <a:custGeom>
            <a:avLst/>
            <a:gdLst/>
            <a:ahLst/>
            <a:cxnLst/>
            <a:rect l="l" t="t" r="r" b="b"/>
            <a:pathLst>
              <a:path w="502920" h="502920">
                <a:moveTo>
                  <a:pt x="0" y="251459"/>
                </a:moveTo>
                <a:lnTo>
                  <a:pt x="4051" y="206259"/>
                </a:lnTo>
                <a:lnTo>
                  <a:pt x="15731" y="163717"/>
                </a:lnTo>
                <a:lnTo>
                  <a:pt x="34331" y="124543"/>
                </a:lnTo>
                <a:lnTo>
                  <a:pt x="59139" y="89447"/>
                </a:lnTo>
                <a:lnTo>
                  <a:pt x="89447" y="59140"/>
                </a:lnTo>
                <a:lnTo>
                  <a:pt x="124542" y="34331"/>
                </a:lnTo>
                <a:lnTo>
                  <a:pt x="163717" y="15732"/>
                </a:lnTo>
                <a:lnTo>
                  <a:pt x="206259" y="4051"/>
                </a:lnTo>
                <a:lnTo>
                  <a:pt x="251459" y="0"/>
                </a:lnTo>
                <a:lnTo>
                  <a:pt x="296660" y="4051"/>
                </a:lnTo>
                <a:lnTo>
                  <a:pt x="339202" y="15732"/>
                </a:lnTo>
                <a:lnTo>
                  <a:pt x="378376" y="34331"/>
                </a:lnTo>
                <a:lnTo>
                  <a:pt x="413472" y="59140"/>
                </a:lnTo>
                <a:lnTo>
                  <a:pt x="443779" y="89447"/>
                </a:lnTo>
                <a:lnTo>
                  <a:pt x="468587" y="124543"/>
                </a:lnTo>
                <a:lnTo>
                  <a:pt x="487187" y="163717"/>
                </a:lnTo>
                <a:lnTo>
                  <a:pt x="498868" y="206259"/>
                </a:lnTo>
                <a:lnTo>
                  <a:pt x="502919" y="251459"/>
                </a:lnTo>
                <a:lnTo>
                  <a:pt x="498868" y="296659"/>
                </a:lnTo>
                <a:lnTo>
                  <a:pt x="487187" y="339202"/>
                </a:lnTo>
                <a:lnTo>
                  <a:pt x="468587" y="378376"/>
                </a:lnTo>
                <a:lnTo>
                  <a:pt x="443779" y="413471"/>
                </a:lnTo>
                <a:lnTo>
                  <a:pt x="413472" y="443779"/>
                </a:lnTo>
                <a:lnTo>
                  <a:pt x="378376" y="468587"/>
                </a:lnTo>
                <a:lnTo>
                  <a:pt x="339202" y="487187"/>
                </a:lnTo>
                <a:lnTo>
                  <a:pt x="296660" y="498868"/>
                </a:lnTo>
                <a:lnTo>
                  <a:pt x="251459" y="502919"/>
                </a:lnTo>
                <a:lnTo>
                  <a:pt x="206259" y="498868"/>
                </a:lnTo>
                <a:lnTo>
                  <a:pt x="163717" y="487187"/>
                </a:lnTo>
                <a:lnTo>
                  <a:pt x="124542" y="468587"/>
                </a:lnTo>
                <a:lnTo>
                  <a:pt x="89447" y="443779"/>
                </a:lnTo>
                <a:lnTo>
                  <a:pt x="59139" y="413471"/>
                </a:lnTo>
                <a:lnTo>
                  <a:pt x="34331" y="378376"/>
                </a:lnTo>
                <a:lnTo>
                  <a:pt x="15731" y="339202"/>
                </a:lnTo>
                <a:lnTo>
                  <a:pt x="4051" y="296659"/>
                </a:lnTo>
                <a:lnTo>
                  <a:pt x="0" y="251459"/>
                </a:lnTo>
                <a:close/>
              </a:path>
            </a:pathLst>
          </a:custGeom>
          <a:ln w="1904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939"/>
              </a:lnSpc>
            </a:pPr>
            <a:fld id="{81D60167-4931-47E6-BA6A-407CBD079E47}" type="slidenum">
              <a:rPr spc="45" dirty="0"/>
              <a:pPr marL="25400">
                <a:lnSpc>
                  <a:spcPts val="1939"/>
                </a:lnSpc>
              </a:pPr>
              <a:t>5</a:t>
            </a:fld>
            <a:endParaRPr spc="45" dirty="0"/>
          </a:p>
        </p:txBody>
      </p:sp>
      <p:sp>
        <p:nvSpPr>
          <p:cNvPr id="18" name="object 18"/>
          <p:cNvSpPr txBox="1">
            <a:spLocks noGrp="1"/>
          </p:cNvSpPr>
          <p:nvPr>
            <p:ph type="ftr" sz="quarter" idx="5"/>
          </p:nvPr>
        </p:nvSpPr>
        <p:spPr>
          <a:xfrm>
            <a:off x="1324003" y="6485925"/>
            <a:ext cx="1391920" cy="155812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45085" marR="5080" indent="-33020">
              <a:lnSpc>
                <a:spcPct val="100000"/>
              </a:lnSpc>
              <a:spcBef>
                <a:spcPts val="15"/>
              </a:spcBef>
            </a:pPr>
            <a:endParaRPr spc="-8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1700" y="414020"/>
            <a:ext cx="567499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40" dirty="0"/>
              <a:t>IDENTIFYING </a:t>
            </a:r>
            <a:r>
              <a:rPr spc="35" dirty="0"/>
              <a:t>A </a:t>
            </a:r>
            <a:r>
              <a:rPr spc="60" dirty="0"/>
              <a:t>RESEARCH</a:t>
            </a:r>
            <a:r>
              <a:rPr spc="-455" dirty="0"/>
              <a:t> </a:t>
            </a:r>
            <a:r>
              <a:rPr spc="70" dirty="0"/>
              <a:t>PROBLEM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1700" y="1044752"/>
            <a:ext cx="7249795" cy="341221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9800"/>
              </a:lnSpc>
              <a:spcBef>
                <a:spcPts val="100"/>
              </a:spcBef>
            </a:pPr>
            <a:r>
              <a:rPr sz="1600" spc="-55" dirty="0">
                <a:latin typeface="Arial"/>
                <a:cs typeface="Arial"/>
              </a:rPr>
              <a:t>Problem </a:t>
            </a:r>
            <a:r>
              <a:rPr sz="1600" spc="-10" dirty="0">
                <a:latin typeface="Arial"/>
                <a:cs typeface="Arial"/>
              </a:rPr>
              <a:t>identification </a:t>
            </a:r>
            <a:r>
              <a:rPr sz="1600" spc="-135" dirty="0">
                <a:latin typeface="Arial"/>
                <a:cs typeface="Arial"/>
              </a:rPr>
              <a:t>- </a:t>
            </a:r>
            <a:r>
              <a:rPr sz="1600" spc="-55" dirty="0">
                <a:latin typeface="Arial"/>
                <a:cs typeface="Arial"/>
              </a:rPr>
              <a:t>process </a:t>
            </a:r>
            <a:r>
              <a:rPr sz="1600" spc="-15" dirty="0">
                <a:latin typeface="Arial"/>
                <a:cs typeface="Arial"/>
              </a:rPr>
              <a:t>of </a:t>
            </a:r>
            <a:r>
              <a:rPr sz="1600" spc="-20" dirty="0">
                <a:latin typeface="Arial"/>
                <a:cs typeface="Arial"/>
              </a:rPr>
              <a:t>finding </a:t>
            </a:r>
            <a:r>
              <a:rPr sz="1600" spc="-35" dirty="0">
                <a:latin typeface="Arial"/>
                <a:cs typeface="Arial"/>
              </a:rPr>
              <a:t>or </a:t>
            </a:r>
            <a:r>
              <a:rPr sz="1600" spc="-30" dirty="0">
                <a:latin typeface="Arial"/>
                <a:cs typeface="Arial"/>
              </a:rPr>
              <a:t>determining </a:t>
            </a:r>
            <a:r>
              <a:rPr sz="1600" spc="-35" dirty="0">
                <a:latin typeface="Arial"/>
                <a:cs typeface="Arial"/>
              </a:rPr>
              <a:t>what </a:t>
            </a:r>
            <a:r>
              <a:rPr sz="1600" spc="-45" dirty="0">
                <a:latin typeface="Arial"/>
                <a:cs typeface="Arial"/>
              </a:rPr>
              <a:t>research </a:t>
            </a:r>
            <a:r>
              <a:rPr sz="1600" spc="-40" dirty="0">
                <a:latin typeface="Arial"/>
                <a:cs typeface="Arial"/>
              </a:rPr>
              <a:t>area </a:t>
            </a:r>
            <a:r>
              <a:rPr sz="1600" spc="-25" dirty="0">
                <a:latin typeface="Arial"/>
                <a:cs typeface="Arial"/>
              </a:rPr>
              <a:t>is </a:t>
            </a:r>
            <a:r>
              <a:rPr sz="1600" spc="-20" dirty="0">
                <a:latin typeface="Arial"/>
                <a:cs typeface="Arial"/>
              </a:rPr>
              <a:t>to </a:t>
            </a:r>
            <a:r>
              <a:rPr sz="1600" spc="-45" dirty="0">
                <a:latin typeface="Arial"/>
                <a:cs typeface="Arial"/>
              </a:rPr>
              <a:t>be  </a:t>
            </a:r>
            <a:r>
              <a:rPr sz="1600" spc="-25" dirty="0">
                <a:latin typeface="Arial"/>
                <a:cs typeface="Arial"/>
              </a:rPr>
              <a:t>studied.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sz="1600" spc="-30" dirty="0">
                <a:latin typeface="Arial"/>
                <a:cs typeface="Arial"/>
              </a:rPr>
              <a:t>Identify </a:t>
            </a:r>
            <a:r>
              <a:rPr sz="1600" spc="-40" dirty="0">
                <a:latin typeface="Arial"/>
                <a:cs typeface="Arial"/>
              </a:rPr>
              <a:t>using </a:t>
            </a:r>
            <a:r>
              <a:rPr sz="1600" spc="-15" dirty="0">
                <a:latin typeface="Arial"/>
                <a:cs typeface="Arial"/>
              </a:rPr>
              <a:t>the </a:t>
            </a:r>
            <a:r>
              <a:rPr sz="1600" spc="-40" dirty="0">
                <a:latin typeface="Arial"/>
                <a:cs typeface="Arial"/>
              </a:rPr>
              <a:t>following</a:t>
            </a:r>
            <a:r>
              <a:rPr sz="1600" spc="-100" dirty="0">
                <a:latin typeface="Arial"/>
                <a:cs typeface="Arial"/>
              </a:rPr>
              <a:t> </a:t>
            </a:r>
            <a:r>
              <a:rPr sz="1600" spc="-30" dirty="0">
                <a:latin typeface="Arial"/>
                <a:cs typeface="Arial"/>
              </a:rPr>
              <a:t>features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510"/>
              </a:spcBef>
              <a:tabLst>
                <a:tab pos="354965" algn="l"/>
              </a:tabLst>
            </a:pPr>
            <a:r>
              <a:rPr sz="1600" spc="-630" dirty="0">
                <a:latin typeface="Wingdings"/>
                <a:cs typeface="Wingdings"/>
              </a:rPr>
              <a:t></a:t>
            </a:r>
            <a:r>
              <a:rPr sz="1600" spc="-630" dirty="0">
                <a:latin typeface="Times New Roman"/>
                <a:cs typeface="Times New Roman"/>
              </a:rPr>
              <a:t>	</a:t>
            </a:r>
            <a:r>
              <a:rPr sz="1600" spc="-25" dirty="0">
                <a:latin typeface="Arial"/>
                <a:cs typeface="Arial"/>
              </a:rPr>
              <a:t>Interest </a:t>
            </a:r>
            <a:r>
              <a:rPr sz="1600" spc="-20" dirty="0">
                <a:latin typeface="Arial"/>
                <a:cs typeface="Arial"/>
              </a:rPr>
              <a:t>to </a:t>
            </a:r>
            <a:r>
              <a:rPr sz="1600" spc="-15" dirty="0">
                <a:latin typeface="Arial"/>
                <a:cs typeface="Arial"/>
              </a:rPr>
              <a:t>the</a:t>
            </a:r>
            <a:r>
              <a:rPr sz="1600" spc="-100" dirty="0">
                <a:latin typeface="Arial"/>
                <a:cs typeface="Arial"/>
              </a:rPr>
              <a:t> </a:t>
            </a:r>
            <a:r>
              <a:rPr sz="1600" spc="-45" dirty="0">
                <a:latin typeface="Arial"/>
                <a:cs typeface="Arial"/>
              </a:rPr>
              <a:t>researcher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  <a:tabLst>
                <a:tab pos="354965" algn="l"/>
              </a:tabLst>
            </a:pPr>
            <a:r>
              <a:rPr sz="1600" spc="-630" dirty="0">
                <a:latin typeface="Wingdings"/>
                <a:cs typeface="Wingdings"/>
              </a:rPr>
              <a:t></a:t>
            </a:r>
            <a:r>
              <a:rPr sz="1600" spc="-630" dirty="0">
                <a:latin typeface="Times New Roman"/>
                <a:cs typeface="Times New Roman"/>
              </a:rPr>
              <a:t>	</a:t>
            </a:r>
            <a:r>
              <a:rPr sz="1600" spc="-100" dirty="0">
                <a:latin typeface="Arial"/>
                <a:cs typeface="Arial"/>
              </a:rPr>
              <a:t>The </a:t>
            </a:r>
            <a:r>
              <a:rPr sz="1600" spc="-35" dirty="0">
                <a:latin typeface="Arial"/>
                <a:cs typeface="Arial"/>
              </a:rPr>
              <a:t>problem should </a:t>
            </a:r>
            <a:r>
              <a:rPr sz="1600" spc="-45" dirty="0">
                <a:latin typeface="Arial"/>
                <a:cs typeface="Arial"/>
              </a:rPr>
              <a:t>be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20" dirty="0">
                <a:latin typeface="Arial"/>
                <a:cs typeface="Arial"/>
              </a:rPr>
              <a:t>significant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  <a:tabLst>
                <a:tab pos="354965" algn="l"/>
              </a:tabLst>
            </a:pPr>
            <a:r>
              <a:rPr sz="1600" spc="-630" dirty="0">
                <a:latin typeface="Wingdings"/>
                <a:cs typeface="Wingdings"/>
              </a:rPr>
              <a:t></a:t>
            </a:r>
            <a:r>
              <a:rPr sz="1600" spc="-630" dirty="0">
                <a:latin typeface="Times New Roman"/>
                <a:cs typeface="Times New Roman"/>
              </a:rPr>
              <a:t>	</a:t>
            </a:r>
            <a:r>
              <a:rPr sz="1600" spc="-100" dirty="0">
                <a:latin typeface="Arial"/>
                <a:cs typeface="Arial"/>
              </a:rPr>
              <a:t>The </a:t>
            </a:r>
            <a:r>
              <a:rPr sz="1600" spc="-35" dirty="0">
                <a:latin typeface="Arial"/>
                <a:cs typeface="Arial"/>
              </a:rPr>
              <a:t>problem should </a:t>
            </a:r>
            <a:r>
              <a:rPr sz="1600" spc="-45">
                <a:latin typeface="Arial"/>
                <a:cs typeface="Arial"/>
              </a:rPr>
              <a:t>be </a:t>
            </a:r>
            <a:r>
              <a:rPr sz="1600" spc="-30" smtClean="0">
                <a:latin typeface="Arial"/>
                <a:cs typeface="Arial"/>
              </a:rPr>
              <a:t>delineated</a:t>
            </a:r>
            <a:r>
              <a:rPr lang="en-US" sz="1600" spc="-30" dirty="0" smtClean="0">
                <a:latin typeface="Arial"/>
                <a:cs typeface="Arial"/>
              </a:rPr>
              <a:t> (describe- or explain)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  <a:tabLst>
                <a:tab pos="354965" algn="l"/>
              </a:tabLst>
            </a:pPr>
            <a:r>
              <a:rPr sz="1600" spc="-630" dirty="0">
                <a:latin typeface="Wingdings"/>
                <a:cs typeface="Wingdings"/>
              </a:rPr>
              <a:t></a:t>
            </a:r>
            <a:r>
              <a:rPr sz="1600" spc="-630" dirty="0">
                <a:latin typeface="Times New Roman"/>
                <a:cs typeface="Times New Roman"/>
              </a:rPr>
              <a:t>	</a:t>
            </a:r>
            <a:r>
              <a:rPr sz="1600" spc="-100" dirty="0">
                <a:latin typeface="Arial"/>
                <a:cs typeface="Arial"/>
              </a:rPr>
              <a:t>The </a:t>
            </a:r>
            <a:r>
              <a:rPr sz="1600" spc="-20" dirty="0">
                <a:latin typeface="Arial"/>
                <a:cs typeface="Arial"/>
              </a:rPr>
              <a:t>information </a:t>
            </a:r>
            <a:r>
              <a:rPr sz="1600" spc="-30" dirty="0">
                <a:latin typeface="Arial"/>
                <a:cs typeface="Arial"/>
              </a:rPr>
              <a:t>required </a:t>
            </a:r>
            <a:r>
              <a:rPr sz="1600" spc="-35" dirty="0">
                <a:latin typeface="Arial"/>
                <a:cs typeface="Arial"/>
              </a:rPr>
              <a:t>should </a:t>
            </a:r>
            <a:r>
              <a:rPr sz="1600" spc="-45" dirty="0">
                <a:latin typeface="Arial"/>
                <a:cs typeface="Arial"/>
              </a:rPr>
              <a:t>be </a:t>
            </a:r>
            <a:r>
              <a:rPr sz="1600" spc="-40" dirty="0">
                <a:latin typeface="Arial"/>
                <a:cs typeface="Arial"/>
              </a:rPr>
              <a:t>accessible,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obtainable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  <a:tabLst>
                <a:tab pos="354965" algn="l"/>
              </a:tabLst>
            </a:pPr>
            <a:r>
              <a:rPr sz="1600" spc="-630" dirty="0">
                <a:latin typeface="Wingdings"/>
                <a:cs typeface="Wingdings"/>
              </a:rPr>
              <a:t></a:t>
            </a:r>
            <a:r>
              <a:rPr sz="1600" spc="-630" dirty="0">
                <a:latin typeface="Times New Roman"/>
                <a:cs typeface="Times New Roman"/>
              </a:rPr>
              <a:t>	</a:t>
            </a:r>
            <a:r>
              <a:rPr sz="1600" spc="-55" dirty="0">
                <a:latin typeface="Arial"/>
                <a:cs typeface="Arial"/>
              </a:rPr>
              <a:t>Conclusions </a:t>
            </a:r>
            <a:r>
              <a:rPr sz="1600" spc="-25" dirty="0">
                <a:latin typeface="Arial"/>
                <a:cs typeface="Arial"/>
              </a:rPr>
              <a:t>related </a:t>
            </a:r>
            <a:r>
              <a:rPr sz="1600" spc="-20" dirty="0">
                <a:latin typeface="Arial"/>
                <a:cs typeface="Arial"/>
              </a:rPr>
              <a:t>to </a:t>
            </a:r>
            <a:r>
              <a:rPr sz="1600" spc="-15" dirty="0">
                <a:latin typeface="Arial"/>
                <a:cs typeface="Arial"/>
              </a:rPr>
              <a:t>the </a:t>
            </a:r>
            <a:r>
              <a:rPr sz="1600" spc="-35" dirty="0">
                <a:latin typeface="Arial"/>
                <a:cs typeface="Arial"/>
              </a:rPr>
              <a:t>problem should </a:t>
            </a:r>
            <a:r>
              <a:rPr sz="1600" spc="-45" dirty="0">
                <a:latin typeface="Arial"/>
                <a:cs typeface="Arial"/>
              </a:rPr>
              <a:t>be</a:t>
            </a:r>
            <a:r>
              <a:rPr sz="1600" spc="-145" dirty="0">
                <a:latin typeface="Arial"/>
                <a:cs typeface="Arial"/>
              </a:rPr>
              <a:t> </a:t>
            </a:r>
            <a:r>
              <a:rPr sz="1600" spc="-35" dirty="0">
                <a:latin typeface="Arial"/>
                <a:cs typeface="Arial"/>
              </a:rPr>
              <a:t>derivable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80"/>
              </a:spcBef>
              <a:tabLst>
                <a:tab pos="354965" algn="l"/>
              </a:tabLst>
            </a:pPr>
            <a:r>
              <a:rPr sz="1600" spc="-630" dirty="0">
                <a:latin typeface="Wingdings"/>
                <a:cs typeface="Wingdings"/>
              </a:rPr>
              <a:t></a:t>
            </a:r>
            <a:r>
              <a:rPr sz="1600" spc="-630" dirty="0">
                <a:latin typeface="Times New Roman"/>
                <a:cs typeface="Times New Roman"/>
              </a:rPr>
              <a:t>	</a:t>
            </a:r>
            <a:r>
              <a:rPr sz="1600" dirty="0">
                <a:latin typeface="Arial"/>
                <a:cs typeface="Arial"/>
              </a:rPr>
              <a:t>It </a:t>
            </a:r>
            <a:r>
              <a:rPr sz="1600" spc="-35" dirty="0">
                <a:latin typeface="Arial"/>
                <a:cs typeface="Arial"/>
              </a:rPr>
              <a:t>should </a:t>
            </a:r>
            <a:r>
              <a:rPr sz="1600" spc="-45" dirty="0">
                <a:latin typeface="Arial"/>
                <a:cs typeface="Arial"/>
              </a:rPr>
              <a:t>be </a:t>
            </a:r>
            <a:r>
              <a:rPr sz="1600" spc="-35" dirty="0">
                <a:latin typeface="Arial"/>
                <a:cs typeface="Arial"/>
              </a:rPr>
              <a:t>possible </a:t>
            </a:r>
            <a:r>
              <a:rPr sz="1600" spc="-20" dirty="0">
                <a:latin typeface="Arial"/>
                <a:cs typeface="Arial"/>
              </a:rPr>
              <a:t>to state </a:t>
            </a:r>
            <a:r>
              <a:rPr sz="1600" spc="-15" dirty="0">
                <a:latin typeface="Arial"/>
                <a:cs typeface="Arial"/>
              </a:rPr>
              <a:t>the </a:t>
            </a:r>
            <a:r>
              <a:rPr sz="1600" spc="-35" dirty="0">
                <a:latin typeface="Arial"/>
                <a:cs typeface="Arial"/>
              </a:rPr>
              <a:t>problem </a:t>
            </a:r>
            <a:r>
              <a:rPr sz="1600" spc="-40" dirty="0">
                <a:latin typeface="Arial"/>
                <a:cs typeface="Arial"/>
              </a:rPr>
              <a:t>clearly </a:t>
            </a:r>
            <a:r>
              <a:rPr sz="1600" spc="-35" dirty="0">
                <a:latin typeface="Arial"/>
                <a:cs typeface="Arial"/>
              </a:rPr>
              <a:t>and</a:t>
            </a:r>
            <a:r>
              <a:rPr sz="1600" spc="-240" dirty="0">
                <a:latin typeface="Arial"/>
                <a:cs typeface="Arial"/>
              </a:rPr>
              <a:t> </a:t>
            </a:r>
            <a:r>
              <a:rPr sz="1600" spc="-50" dirty="0">
                <a:latin typeface="Arial"/>
                <a:cs typeface="Arial"/>
              </a:rPr>
              <a:t>concisely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401037" y="6170822"/>
            <a:ext cx="502920" cy="502920"/>
          </a:xfrm>
          <a:custGeom>
            <a:avLst/>
            <a:gdLst/>
            <a:ahLst/>
            <a:cxnLst/>
            <a:rect l="l" t="t" r="r" b="b"/>
            <a:pathLst>
              <a:path w="502920" h="502920">
                <a:moveTo>
                  <a:pt x="0" y="251459"/>
                </a:moveTo>
                <a:lnTo>
                  <a:pt x="4051" y="206259"/>
                </a:lnTo>
                <a:lnTo>
                  <a:pt x="15731" y="163717"/>
                </a:lnTo>
                <a:lnTo>
                  <a:pt x="34331" y="124543"/>
                </a:lnTo>
                <a:lnTo>
                  <a:pt x="59139" y="89447"/>
                </a:lnTo>
                <a:lnTo>
                  <a:pt x="89447" y="59140"/>
                </a:lnTo>
                <a:lnTo>
                  <a:pt x="124542" y="34331"/>
                </a:lnTo>
                <a:lnTo>
                  <a:pt x="163717" y="15732"/>
                </a:lnTo>
                <a:lnTo>
                  <a:pt x="206259" y="4051"/>
                </a:lnTo>
                <a:lnTo>
                  <a:pt x="251459" y="0"/>
                </a:lnTo>
                <a:lnTo>
                  <a:pt x="296660" y="4051"/>
                </a:lnTo>
                <a:lnTo>
                  <a:pt x="339202" y="15732"/>
                </a:lnTo>
                <a:lnTo>
                  <a:pt x="378376" y="34331"/>
                </a:lnTo>
                <a:lnTo>
                  <a:pt x="413472" y="59140"/>
                </a:lnTo>
                <a:lnTo>
                  <a:pt x="443779" y="89447"/>
                </a:lnTo>
                <a:lnTo>
                  <a:pt x="468587" y="124543"/>
                </a:lnTo>
                <a:lnTo>
                  <a:pt x="487187" y="163717"/>
                </a:lnTo>
                <a:lnTo>
                  <a:pt x="498868" y="206259"/>
                </a:lnTo>
                <a:lnTo>
                  <a:pt x="502919" y="251459"/>
                </a:lnTo>
                <a:lnTo>
                  <a:pt x="498868" y="296659"/>
                </a:lnTo>
                <a:lnTo>
                  <a:pt x="487187" y="339202"/>
                </a:lnTo>
                <a:lnTo>
                  <a:pt x="468587" y="378376"/>
                </a:lnTo>
                <a:lnTo>
                  <a:pt x="443779" y="413471"/>
                </a:lnTo>
                <a:lnTo>
                  <a:pt x="413472" y="443779"/>
                </a:lnTo>
                <a:lnTo>
                  <a:pt x="378376" y="468587"/>
                </a:lnTo>
                <a:lnTo>
                  <a:pt x="339202" y="487187"/>
                </a:lnTo>
                <a:lnTo>
                  <a:pt x="296660" y="498868"/>
                </a:lnTo>
                <a:lnTo>
                  <a:pt x="251459" y="502919"/>
                </a:lnTo>
                <a:lnTo>
                  <a:pt x="206259" y="498868"/>
                </a:lnTo>
                <a:lnTo>
                  <a:pt x="163717" y="487187"/>
                </a:lnTo>
                <a:lnTo>
                  <a:pt x="124542" y="468587"/>
                </a:lnTo>
                <a:lnTo>
                  <a:pt x="89447" y="443779"/>
                </a:lnTo>
                <a:lnTo>
                  <a:pt x="59139" y="413471"/>
                </a:lnTo>
                <a:lnTo>
                  <a:pt x="34331" y="378376"/>
                </a:lnTo>
                <a:lnTo>
                  <a:pt x="15731" y="339202"/>
                </a:lnTo>
                <a:lnTo>
                  <a:pt x="4051" y="296659"/>
                </a:lnTo>
                <a:lnTo>
                  <a:pt x="0" y="251459"/>
                </a:lnTo>
                <a:close/>
              </a:path>
            </a:pathLst>
          </a:custGeom>
          <a:ln w="1904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939"/>
              </a:lnSpc>
            </a:pPr>
            <a:fld id="{81D60167-4931-47E6-BA6A-407CBD079E47}" type="slidenum">
              <a:rPr spc="45" dirty="0"/>
              <a:pPr marL="25400">
                <a:lnSpc>
                  <a:spcPts val="1939"/>
                </a:lnSpc>
              </a:pPr>
              <a:t>6</a:t>
            </a:fld>
            <a:endParaRPr spc="45" dirty="0"/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xfrm>
            <a:off x="1324003" y="6485925"/>
            <a:ext cx="1391920" cy="155812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45085" marR="5080" indent="-33020">
              <a:lnSpc>
                <a:spcPct val="100000"/>
              </a:lnSpc>
              <a:spcBef>
                <a:spcPts val="15"/>
              </a:spcBef>
            </a:pPr>
            <a:endParaRPr spc="-8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1700" y="414020"/>
            <a:ext cx="697547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80" dirty="0"/>
              <a:t>Tips </a:t>
            </a:r>
            <a:r>
              <a:rPr spc="-145" dirty="0"/>
              <a:t>to </a:t>
            </a:r>
            <a:r>
              <a:rPr spc="-90" dirty="0"/>
              <a:t>identifying </a:t>
            </a:r>
            <a:r>
              <a:rPr spc="40" dirty="0"/>
              <a:t>a </a:t>
            </a:r>
            <a:r>
              <a:rPr spc="-60" dirty="0"/>
              <a:t>problem </a:t>
            </a:r>
            <a:r>
              <a:rPr spc="-120" dirty="0"/>
              <a:t>with</a:t>
            </a:r>
            <a:r>
              <a:rPr spc="-515" dirty="0"/>
              <a:t> </a:t>
            </a:r>
            <a:r>
              <a:rPr spc="-50" dirty="0"/>
              <a:t>significance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1700" y="1095552"/>
            <a:ext cx="5290820" cy="3238500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sz="2000" spc="-60" dirty="0">
                <a:latin typeface="Arial"/>
                <a:cs typeface="Arial"/>
              </a:rPr>
              <a:t>Think </a:t>
            </a:r>
            <a:r>
              <a:rPr sz="2000" spc="-20" dirty="0">
                <a:latin typeface="Arial"/>
                <a:cs typeface="Arial"/>
              </a:rPr>
              <a:t>of the </a:t>
            </a:r>
            <a:r>
              <a:rPr sz="2000" spc="-150" dirty="0">
                <a:latin typeface="Arial"/>
                <a:cs typeface="Arial"/>
              </a:rPr>
              <a:t>BIG </a:t>
            </a:r>
            <a:r>
              <a:rPr sz="2000" spc="-215" dirty="0">
                <a:latin typeface="Arial"/>
                <a:cs typeface="Arial"/>
              </a:rPr>
              <a:t>PICTURE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2000" spc="-459" dirty="0">
                <a:solidFill>
                  <a:srgbClr val="F96A1B"/>
                </a:solidFill>
                <a:latin typeface="Wingdings"/>
                <a:cs typeface="Wingdings"/>
              </a:rPr>
              <a:t></a:t>
            </a:r>
            <a:r>
              <a:rPr sz="2000" spc="-459" dirty="0">
                <a:solidFill>
                  <a:srgbClr val="F96A1B"/>
                </a:solidFill>
                <a:latin typeface="Times New Roman"/>
                <a:cs typeface="Times New Roman"/>
              </a:rPr>
              <a:t> </a:t>
            </a:r>
            <a:r>
              <a:rPr sz="2000" spc="-75" dirty="0">
                <a:latin typeface="Arial"/>
                <a:cs typeface="Arial"/>
              </a:rPr>
              <a:t>What </a:t>
            </a:r>
            <a:r>
              <a:rPr sz="2000" spc="-30" dirty="0">
                <a:latin typeface="Arial"/>
                <a:cs typeface="Arial"/>
              </a:rPr>
              <a:t>is </a:t>
            </a:r>
            <a:r>
              <a:rPr sz="2000" spc="-20" dirty="0">
                <a:latin typeface="Arial"/>
                <a:cs typeface="Arial"/>
              </a:rPr>
              <a:t>the </a:t>
            </a:r>
            <a:r>
              <a:rPr sz="2000" spc="-45" dirty="0">
                <a:latin typeface="Arial"/>
                <a:cs typeface="Arial"/>
              </a:rPr>
              <a:t>problem </a:t>
            </a:r>
            <a:r>
              <a:rPr sz="2000" spc="-105" dirty="0">
                <a:latin typeface="Arial"/>
                <a:cs typeface="Arial"/>
              </a:rPr>
              <a:t>you </a:t>
            </a:r>
            <a:r>
              <a:rPr sz="2000" spc="-45" dirty="0">
                <a:latin typeface="Arial"/>
                <a:cs typeface="Arial"/>
              </a:rPr>
              <a:t>are </a:t>
            </a:r>
            <a:r>
              <a:rPr sz="2000" spc="-40" dirty="0">
                <a:latin typeface="Arial"/>
                <a:cs typeface="Arial"/>
              </a:rPr>
              <a:t>trying </a:t>
            </a:r>
            <a:r>
              <a:rPr sz="2000" spc="-25" dirty="0">
                <a:latin typeface="Arial"/>
                <a:cs typeface="Arial"/>
              </a:rPr>
              <a:t>to</a:t>
            </a:r>
            <a:r>
              <a:rPr sz="2000" spc="-120" dirty="0">
                <a:latin typeface="Arial"/>
                <a:cs typeface="Arial"/>
              </a:rPr>
              <a:t> </a:t>
            </a:r>
            <a:r>
              <a:rPr sz="2000" spc="-75" dirty="0">
                <a:latin typeface="Arial"/>
                <a:cs typeface="Arial"/>
              </a:rPr>
              <a:t>solve?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2000" spc="-459" dirty="0">
                <a:solidFill>
                  <a:srgbClr val="F96A1B"/>
                </a:solidFill>
                <a:latin typeface="Wingdings"/>
                <a:cs typeface="Wingdings"/>
              </a:rPr>
              <a:t></a:t>
            </a:r>
            <a:r>
              <a:rPr sz="2000" spc="-459" dirty="0">
                <a:solidFill>
                  <a:srgbClr val="F96A1B"/>
                </a:solidFill>
                <a:latin typeface="Times New Roman"/>
                <a:cs typeface="Times New Roman"/>
              </a:rPr>
              <a:t> </a:t>
            </a:r>
            <a:r>
              <a:rPr sz="2000" spc="-60" dirty="0">
                <a:latin typeface="Arial"/>
                <a:cs typeface="Arial"/>
              </a:rPr>
              <a:t>Think </a:t>
            </a:r>
            <a:r>
              <a:rPr sz="2000" spc="-20" dirty="0">
                <a:latin typeface="Arial"/>
                <a:cs typeface="Arial"/>
              </a:rPr>
              <a:t>of </a:t>
            </a:r>
            <a:r>
              <a:rPr sz="2000" spc="-45" dirty="0">
                <a:latin typeface="Arial"/>
                <a:cs typeface="Arial"/>
              </a:rPr>
              <a:t>something </a:t>
            </a:r>
            <a:r>
              <a:rPr sz="2000" spc="-105" dirty="0">
                <a:latin typeface="Arial"/>
                <a:cs typeface="Arial"/>
              </a:rPr>
              <a:t>you </a:t>
            </a:r>
            <a:r>
              <a:rPr sz="2000" spc="-25" dirty="0">
                <a:latin typeface="Arial"/>
                <a:cs typeface="Arial"/>
              </a:rPr>
              <a:t>like to </a:t>
            </a:r>
            <a:r>
              <a:rPr sz="2000" spc="-35" dirty="0">
                <a:latin typeface="Arial"/>
                <a:cs typeface="Arial"/>
              </a:rPr>
              <a:t>learn </a:t>
            </a:r>
            <a:r>
              <a:rPr sz="2000" spc="-50" dirty="0">
                <a:latin typeface="Arial"/>
                <a:cs typeface="Arial"/>
              </a:rPr>
              <a:t>more</a:t>
            </a:r>
            <a:r>
              <a:rPr sz="2000" spc="-175" dirty="0">
                <a:latin typeface="Arial"/>
                <a:cs typeface="Arial"/>
              </a:rPr>
              <a:t> </a:t>
            </a:r>
            <a:r>
              <a:rPr sz="2000" spc="-30" dirty="0">
                <a:latin typeface="Arial"/>
                <a:cs typeface="Arial"/>
              </a:rPr>
              <a:t>about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2000" spc="-459" dirty="0">
                <a:solidFill>
                  <a:srgbClr val="F96A1B"/>
                </a:solidFill>
                <a:latin typeface="Wingdings"/>
                <a:cs typeface="Wingdings"/>
              </a:rPr>
              <a:t></a:t>
            </a:r>
            <a:r>
              <a:rPr sz="2000" spc="-459" dirty="0">
                <a:solidFill>
                  <a:srgbClr val="F96A1B"/>
                </a:solidFill>
                <a:latin typeface="Times New Roman"/>
                <a:cs typeface="Times New Roman"/>
              </a:rPr>
              <a:t> </a:t>
            </a:r>
            <a:r>
              <a:rPr sz="2000" spc="-65" dirty="0">
                <a:latin typeface="Arial"/>
                <a:cs typeface="Arial"/>
              </a:rPr>
              <a:t>Consult </a:t>
            </a:r>
            <a:r>
              <a:rPr sz="2000" spc="-45" dirty="0">
                <a:latin typeface="Arial"/>
                <a:cs typeface="Arial"/>
              </a:rPr>
              <a:t>text </a:t>
            </a:r>
            <a:r>
              <a:rPr sz="2000" spc="-55" dirty="0">
                <a:latin typeface="Arial"/>
                <a:cs typeface="Arial"/>
              </a:rPr>
              <a:t>books, </a:t>
            </a:r>
            <a:r>
              <a:rPr sz="2000" spc="-25" dirty="0">
                <a:latin typeface="Arial"/>
                <a:cs typeface="Arial"/>
              </a:rPr>
              <a:t>journal </a:t>
            </a:r>
            <a:r>
              <a:rPr sz="2000" spc="-45" dirty="0">
                <a:latin typeface="Arial"/>
                <a:cs typeface="Arial"/>
              </a:rPr>
              <a:t>or </a:t>
            </a:r>
            <a:r>
              <a:rPr sz="2000" spc="-80" dirty="0">
                <a:latin typeface="Arial"/>
                <a:cs typeface="Arial"/>
              </a:rPr>
              <a:t>your</a:t>
            </a:r>
            <a:r>
              <a:rPr sz="2000" spc="-125" dirty="0">
                <a:latin typeface="Arial"/>
                <a:cs typeface="Arial"/>
              </a:rPr>
              <a:t> </a:t>
            </a:r>
            <a:r>
              <a:rPr sz="2000" spc="-45" dirty="0">
                <a:latin typeface="Arial"/>
                <a:cs typeface="Arial"/>
              </a:rPr>
              <a:t>supervisor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70"/>
              </a:spcBef>
            </a:pPr>
            <a:r>
              <a:rPr sz="2000" spc="-70" dirty="0">
                <a:latin typeface="Arial"/>
                <a:cs typeface="Arial"/>
              </a:rPr>
              <a:t>Pick </a:t>
            </a:r>
            <a:r>
              <a:rPr sz="2000" spc="-60" dirty="0">
                <a:latin typeface="Arial"/>
                <a:cs typeface="Arial"/>
              </a:rPr>
              <a:t>one </a:t>
            </a:r>
            <a:r>
              <a:rPr sz="2000" spc="-55" dirty="0">
                <a:latin typeface="Arial"/>
                <a:cs typeface="Arial"/>
              </a:rPr>
              <a:t>based on: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2000" spc="-459" dirty="0">
                <a:solidFill>
                  <a:srgbClr val="F96A1B"/>
                </a:solidFill>
                <a:latin typeface="Wingdings"/>
                <a:cs typeface="Wingdings"/>
              </a:rPr>
              <a:t></a:t>
            </a:r>
            <a:r>
              <a:rPr sz="2000" spc="-459" dirty="0">
                <a:solidFill>
                  <a:srgbClr val="F96A1B"/>
                </a:solidFill>
                <a:latin typeface="Times New Roman"/>
                <a:cs typeface="Times New Roman"/>
              </a:rPr>
              <a:t> </a:t>
            </a:r>
            <a:r>
              <a:rPr sz="2000" spc="-30" dirty="0">
                <a:latin typeface="Arial"/>
                <a:cs typeface="Arial"/>
              </a:rPr>
              <a:t>Interest </a:t>
            </a:r>
            <a:r>
              <a:rPr sz="2000" spc="-40" dirty="0">
                <a:latin typeface="Arial"/>
                <a:cs typeface="Arial"/>
              </a:rPr>
              <a:t>and</a:t>
            </a:r>
            <a:r>
              <a:rPr sz="2000" spc="-85" dirty="0">
                <a:latin typeface="Arial"/>
                <a:cs typeface="Arial"/>
              </a:rPr>
              <a:t> </a:t>
            </a:r>
            <a:r>
              <a:rPr sz="2000" spc="-60" dirty="0">
                <a:latin typeface="Arial"/>
                <a:cs typeface="Arial"/>
              </a:rPr>
              <a:t>relevance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2000" spc="-459" dirty="0">
                <a:solidFill>
                  <a:srgbClr val="F96A1B"/>
                </a:solidFill>
                <a:latin typeface="Wingdings"/>
                <a:cs typeface="Wingdings"/>
              </a:rPr>
              <a:t></a:t>
            </a:r>
            <a:r>
              <a:rPr sz="2000" spc="-459" dirty="0">
                <a:solidFill>
                  <a:srgbClr val="F96A1B"/>
                </a:solidFill>
                <a:latin typeface="Times New Roman"/>
                <a:cs typeface="Times New Roman"/>
              </a:rPr>
              <a:t> </a:t>
            </a:r>
            <a:r>
              <a:rPr sz="2000" spc="-40" dirty="0">
                <a:latin typeface="Arial"/>
                <a:cs typeface="Arial"/>
              </a:rPr>
              <a:t>Magnitude </a:t>
            </a:r>
            <a:r>
              <a:rPr sz="2000" spc="-20" dirty="0">
                <a:latin typeface="Arial"/>
                <a:cs typeface="Arial"/>
              </a:rPr>
              <a:t>of </a:t>
            </a:r>
            <a:r>
              <a:rPr sz="2000" spc="-60" dirty="0">
                <a:latin typeface="Arial"/>
                <a:cs typeface="Arial"/>
              </a:rPr>
              <a:t>work</a:t>
            </a:r>
            <a:r>
              <a:rPr sz="2000" spc="-114" dirty="0">
                <a:latin typeface="Arial"/>
                <a:cs typeface="Arial"/>
              </a:rPr>
              <a:t> </a:t>
            </a:r>
            <a:r>
              <a:rPr sz="2000" spc="-65" dirty="0">
                <a:latin typeface="Arial"/>
                <a:cs typeface="Arial"/>
              </a:rPr>
              <a:t>involved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2000" spc="-459" dirty="0">
                <a:solidFill>
                  <a:srgbClr val="F96A1B"/>
                </a:solidFill>
                <a:latin typeface="Wingdings"/>
                <a:cs typeface="Wingdings"/>
              </a:rPr>
              <a:t></a:t>
            </a:r>
            <a:r>
              <a:rPr sz="2000" spc="-459" dirty="0">
                <a:solidFill>
                  <a:srgbClr val="F96A1B"/>
                </a:solidFill>
                <a:latin typeface="Times New Roman"/>
                <a:cs typeface="Times New Roman"/>
              </a:rPr>
              <a:t> </a:t>
            </a:r>
            <a:r>
              <a:rPr sz="2000" spc="-90" dirty="0">
                <a:latin typeface="Arial"/>
                <a:cs typeface="Arial"/>
              </a:rPr>
              <a:t>Level </a:t>
            </a:r>
            <a:r>
              <a:rPr sz="2000" spc="-20" dirty="0">
                <a:latin typeface="Arial"/>
                <a:cs typeface="Arial"/>
              </a:rPr>
              <a:t>of </a:t>
            </a:r>
            <a:r>
              <a:rPr sz="2000" spc="-45" dirty="0">
                <a:latin typeface="Arial"/>
                <a:cs typeface="Arial"/>
              </a:rPr>
              <a:t>expertise </a:t>
            </a:r>
            <a:r>
              <a:rPr sz="2000" spc="-80" dirty="0">
                <a:latin typeface="Arial"/>
                <a:cs typeface="Arial"/>
              </a:rPr>
              <a:t>(yours </a:t>
            </a:r>
            <a:r>
              <a:rPr sz="2000" spc="-40" dirty="0">
                <a:latin typeface="Arial"/>
                <a:cs typeface="Arial"/>
              </a:rPr>
              <a:t>and </a:t>
            </a:r>
            <a:r>
              <a:rPr sz="2000" spc="-80" dirty="0">
                <a:latin typeface="Arial"/>
                <a:cs typeface="Arial"/>
              </a:rPr>
              <a:t>your</a:t>
            </a:r>
            <a:r>
              <a:rPr sz="2000" spc="-95" dirty="0">
                <a:latin typeface="Arial"/>
                <a:cs typeface="Arial"/>
              </a:rPr>
              <a:t> </a:t>
            </a:r>
            <a:r>
              <a:rPr sz="2000" spc="-55" dirty="0">
                <a:latin typeface="Arial"/>
                <a:cs typeface="Arial"/>
              </a:rPr>
              <a:t>advisors)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612086" y="5246331"/>
            <a:ext cx="5264785" cy="871219"/>
          </a:xfrm>
          <a:prstGeom prst="rect">
            <a:avLst/>
          </a:prstGeom>
        </p:spPr>
        <p:txBody>
          <a:bodyPr vert="horz" wrap="square" lIns="0" tIns="33019" rIns="0" bIns="0" rtlCol="0">
            <a:spAutoFit/>
          </a:bodyPr>
          <a:lstStyle/>
          <a:p>
            <a:pPr marL="12700" marR="5080" indent="184150">
              <a:lnSpc>
                <a:spcPts val="3300"/>
              </a:lnSpc>
              <a:spcBef>
                <a:spcPts val="259"/>
              </a:spcBef>
            </a:pPr>
            <a:r>
              <a:rPr sz="2800" spc="-140" dirty="0">
                <a:latin typeface="Arial"/>
                <a:cs typeface="Arial"/>
              </a:rPr>
              <a:t>When </a:t>
            </a:r>
            <a:r>
              <a:rPr sz="2800" spc="-80" dirty="0">
                <a:latin typeface="Arial"/>
                <a:cs typeface="Arial"/>
              </a:rPr>
              <a:t>narrowing </a:t>
            </a:r>
            <a:r>
              <a:rPr sz="2800" spc="-100" dirty="0">
                <a:latin typeface="Arial"/>
                <a:cs typeface="Arial"/>
              </a:rPr>
              <a:t>down </a:t>
            </a:r>
            <a:r>
              <a:rPr sz="2800" spc="-75" dirty="0">
                <a:latin typeface="Arial"/>
                <a:cs typeface="Arial"/>
              </a:rPr>
              <a:t>on </a:t>
            </a:r>
            <a:r>
              <a:rPr sz="2800" spc="-80" dirty="0">
                <a:latin typeface="Arial"/>
                <a:cs typeface="Arial"/>
              </a:rPr>
              <a:t>a </a:t>
            </a:r>
            <a:r>
              <a:rPr sz="2800" spc="-45" dirty="0">
                <a:latin typeface="Arial"/>
                <a:cs typeface="Arial"/>
              </a:rPr>
              <a:t>topic  </a:t>
            </a:r>
            <a:r>
              <a:rPr sz="2800" dirty="0">
                <a:latin typeface="Arial"/>
                <a:cs typeface="Arial"/>
              </a:rPr>
              <a:t>think </a:t>
            </a:r>
            <a:r>
              <a:rPr sz="2800" spc="-120" dirty="0">
                <a:latin typeface="Arial"/>
                <a:cs typeface="Arial"/>
              </a:rPr>
              <a:t>how </a:t>
            </a:r>
            <a:r>
              <a:rPr sz="2800" spc="50" dirty="0">
                <a:latin typeface="Arial"/>
                <a:cs typeface="Arial"/>
              </a:rPr>
              <a:t>it </a:t>
            </a:r>
            <a:r>
              <a:rPr sz="2800" spc="-75" dirty="0">
                <a:latin typeface="Arial"/>
                <a:cs typeface="Arial"/>
              </a:rPr>
              <a:t>can </a:t>
            </a:r>
            <a:r>
              <a:rPr sz="2800" spc="-35" dirty="0">
                <a:latin typeface="Arial"/>
                <a:cs typeface="Arial"/>
              </a:rPr>
              <a:t>contribute</a:t>
            </a:r>
            <a:r>
              <a:rPr sz="2800" spc="-285" dirty="0">
                <a:latin typeface="Arial"/>
                <a:cs typeface="Arial"/>
              </a:rPr>
              <a:t> </a:t>
            </a:r>
            <a:r>
              <a:rPr sz="2800" spc="-85" dirty="0">
                <a:latin typeface="Arial"/>
                <a:cs typeface="Arial"/>
              </a:rPr>
              <a:t>towards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401037" y="6170822"/>
            <a:ext cx="502920" cy="502920"/>
          </a:xfrm>
          <a:custGeom>
            <a:avLst/>
            <a:gdLst/>
            <a:ahLst/>
            <a:cxnLst/>
            <a:rect l="l" t="t" r="r" b="b"/>
            <a:pathLst>
              <a:path w="502920" h="502920">
                <a:moveTo>
                  <a:pt x="0" y="251459"/>
                </a:moveTo>
                <a:lnTo>
                  <a:pt x="4051" y="206259"/>
                </a:lnTo>
                <a:lnTo>
                  <a:pt x="15731" y="163717"/>
                </a:lnTo>
                <a:lnTo>
                  <a:pt x="34331" y="124543"/>
                </a:lnTo>
                <a:lnTo>
                  <a:pt x="59139" y="89447"/>
                </a:lnTo>
                <a:lnTo>
                  <a:pt x="89447" y="59140"/>
                </a:lnTo>
                <a:lnTo>
                  <a:pt x="124542" y="34331"/>
                </a:lnTo>
                <a:lnTo>
                  <a:pt x="163717" y="15732"/>
                </a:lnTo>
                <a:lnTo>
                  <a:pt x="206259" y="4051"/>
                </a:lnTo>
                <a:lnTo>
                  <a:pt x="251459" y="0"/>
                </a:lnTo>
                <a:lnTo>
                  <a:pt x="296660" y="4051"/>
                </a:lnTo>
                <a:lnTo>
                  <a:pt x="339202" y="15732"/>
                </a:lnTo>
                <a:lnTo>
                  <a:pt x="378376" y="34331"/>
                </a:lnTo>
                <a:lnTo>
                  <a:pt x="413472" y="59140"/>
                </a:lnTo>
                <a:lnTo>
                  <a:pt x="443779" y="89447"/>
                </a:lnTo>
                <a:lnTo>
                  <a:pt x="468587" y="124543"/>
                </a:lnTo>
                <a:lnTo>
                  <a:pt x="487187" y="163717"/>
                </a:lnTo>
                <a:lnTo>
                  <a:pt x="498868" y="206259"/>
                </a:lnTo>
                <a:lnTo>
                  <a:pt x="502919" y="251459"/>
                </a:lnTo>
                <a:lnTo>
                  <a:pt x="498868" y="296659"/>
                </a:lnTo>
                <a:lnTo>
                  <a:pt x="487187" y="339202"/>
                </a:lnTo>
                <a:lnTo>
                  <a:pt x="468587" y="378376"/>
                </a:lnTo>
                <a:lnTo>
                  <a:pt x="443779" y="413471"/>
                </a:lnTo>
                <a:lnTo>
                  <a:pt x="413472" y="443779"/>
                </a:lnTo>
                <a:lnTo>
                  <a:pt x="378376" y="468587"/>
                </a:lnTo>
                <a:lnTo>
                  <a:pt x="339202" y="487187"/>
                </a:lnTo>
                <a:lnTo>
                  <a:pt x="296660" y="498868"/>
                </a:lnTo>
                <a:lnTo>
                  <a:pt x="251459" y="502919"/>
                </a:lnTo>
                <a:lnTo>
                  <a:pt x="206259" y="498868"/>
                </a:lnTo>
                <a:lnTo>
                  <a:pt x="163717" y="487187"/>
                </a:lnTo>
                <a:lnTo>
                  <a:pt x="124542" y="468587"/>
                </a:lnTo>
                <a:lnTo>
                  <a:pt x="89447" y="443779"/>
                </a:lnTo>
                <a:lnTo>
                  <a:pt x="59139" y="413471"/>
                </a:lnTo>
                <a:lnTo>
                  <a:pt x="34331" y="378376"/>
                </a:lnTo>
                <a:lnTo>
                  <a:pt x="15731" y="339202"/>
                </a:lnTo>
                <a:lnTo>
                  <a:pt x="4051" y="296659"/>
                </a:lnTo>
                <a:lnTo>
                  <a:pt x="0" y="251459"/>
                </a:lnTo>
                <a:close/>
              </a:path>
            </a:pathLst>
          </a:custGeom>
          <a:ln w="1904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4221623" y="6126925"/>
            <a:ext cx="4046220" cy="4286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225"/>
              </a:lnSpc>
            </a:pPr>
            <a:r>
              <a:rPr sz="2800" spc="-80" dirty="0">
                <a:latin typeface="Arial"/>
                <a:cs typeface="Arial"/>
              </a:rPr>
              <a:t>solving </a:t>
            </a:r>
            <a:r>
              <a:rPr sz="2800" spc="-25" dirty="0">
                <a:latin typeface="Arial"/>
                <a:cs typeface="Arial"/>
              </a:rPr>
              <a:t>the </a:t>
            </a:r>
            <a:r>
              <a:rPr sz="2800" spc="-210" dirty="0">
                <a:latin typeface="Arial"/>
                <a:cs typeface="Arial"/>
              </a:rPr>
              <a:t>BIG </a:t>
            </a:r>
            <a:r>
              <a:rPr sz="2800" spc="-265" dirty="0">
                <a:latin typeface="Arial"/>
                <a:cs typeface="Arial"/>
              </a:rPr>
              <a:t>PROBLEM</a:t>
            </a:r>
            <a:r>
              <a:rPr sz="2800" spc="-20" dirty="0">
                <a:latin typeface="Arial"/>
                <a:cs typeface="Arial"/>
              </a:rPr>
              <a:t> </a:t>
            </a:r>
            <a:r>
              <a:rPr sz="2800" spc="-30" dirty="0">
                <a:latin typeface="Arial"/>
                <a:cs typeface="Arial"/>
              </a:rPr>
              <a:t>!</a:t>
            </a:r>
            <a:endParaRPr sz="2800">
              <a:latin typeface="Arial"/>
              <a:cs typeface="Arial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939"/>
              </a:lnSpc>
            </a:pPr>
            <a:fld id="{81D60167-4931-47E6-BA6A-407CBD079E47}" type="slidenum">
              <a:rPr spc="45" dirty="0"/>
              <a:pPr marL="25400">
                <a:lnSpc>
                  <a:spcPts val="1939"/>
                </a:lnSpc>
              </a:pPr>
              <a:t>7</a:t>
            </a:fld>
            <a:endParaRPr spc="45" dirty="0"/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xfrm>
            <a:off x="1324003" y="6485925"/>
            <a:ext cx="1391920" cy="155812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45085" marR="5080" indent="-33020">
              <a:lnSpc>
                <a:spcPct val="100000"/>
              </a:lnSpc>
              <a:spcBef>
                <a:spcPts val="15"/>
              </a:spcBef>
            </a:pPr>
            <a:endParaRPr spc="-8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11742" y="5345938"/>
            <a:ext cx="4702175" cy="871219"/>
          </a:xfrm>
          <a:prstGeom prst="rect">
            <a:avLst/>
          </a:prstGeom>
        </p:spPr>
        <p:txBody>
          <a:bodyPr vert="horz" wrap="square" lIns="0" tIns="33019" rIns="0" bIns="0" rtlCol="0">
            <a:spAutoFit/>
          </a:bodyPr>
          <a:lstStyle/>
          <a:p>
            <a:pPr marL="199390" marR="5080" indent="-187325">
              <a:lnSpc>
                <a:spcPts val="3300"/>
              </a:lnSpc>
              <a:spcBef>
                <a:spcPts val="259"/>
              </a:spcBef>
            </a:pPr>
            <a:r>
              <a:rPr sz="2800" spc="-320" dirty="0">
                <a:latin typeface="Arial"/>
                <a:cs typeface="Arial"/>
              </a:rPr>
              <a:t>To </a:t>
            </a:r>
            <a:r>
              <a:rPr sz="2800" spc="-85" dirty="0">
                <a:latin typeface="Arial"/>
                <a:cs typeface="Arial"/>
              </a:rPr>
              <a:t>narrow </a:t>
            </a:r>
            <a:r>
              <a:rPr sz="2800" spc="-100" dirty="0">
                <a:latin typeface="Arial"/>
                <a:cs typeface="Arial"/>
              </a:rPr>
              <a:t>down </a:t>
            </a:r>
            <a:r>
              <a:rPr sz="2800" spc="-75" dirty="0">
                <a:latin typeface="Arial"/>
                <a:cs typeface="Arial"/>
              </a:rPr>
              <a:t>on </a:t>
            </a:r>
            <a:r>
              <a:rPr sz="2800" spc="-80" dirty="0">
                <a:latin typeface="Arial"/>
                <a:cs typeface="Arial"/>
              </a:rPr>
              <a:t>a </a:t>
            </a:r>
            <a:r>
              <a:rPr sz="2800" spc="-45" dirty="0">
                <a:latin typeface="Arial"/>
                <a:cs typeface="Arial"/>
              </a:rPr>
              <a:t>topic from  </a:t>
            </a:r>
            <a:r>
              <a:rPr sz="2800" spc="-80" dirty="0">
                <a:latin typeface="Arial"/>
                <a:cs typeface="Arial"/>
              </a:rPr>
              <a:t>a </a:t>
            </a:r>
            <a:r>
              <a:rPr sz="2800" spc="-75" dirty="0">
                <a:latin typeface="Arial"/>
                <a:cs typeface="Arial"/>
              </a:rPr>
              <a:t>broad </a:t>
            </a:r>
            <a:r>
              <a:rPr sz="2800" spc="-70" dirty="0">
                <a:latin typeface="Arial"/>
                <a:cs typeface="Arial"/>
              </a:rPr>
              <a:t>area </a:t>
            </a:r>
            <a:r>
              <a:rPr sz="2800" spc="-45" dirty="0">
                <a:latin typeface="Arial"/>
                <a:cs typeface="Arial"/>
              </a:rPr>
              <a:t>understand</a:t>
            </a:r>
            <a:r>
              <a:rPr sz="2800" spc="-105" dirty="0">
                <a:latin typeface="Arial"/>
                <a:cs typeface="Arial"/>
              </a:rPr>
              <a:t> </a:t>
            </a:r>
            <a:r>
              <a:rPr sz="2800" spc="-25" dirty="0">
                <a:latin typeface="Arial"/>
                <a:cs typeface="Arial"/>
              </a:rPr>
              <a:t>the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2400" y="2297950"/>
            <a:ext cx="1574800" cy="314325"/>
          </a:xfrm>
          <a:prstGeom prst="rect">
            <a:avLst/>
          </a:prstGeom>
          <a:solidFill>
            <a:srgbClr val="69D7FA"/>
          </a:solidFill>
          <a:ln w="9524">
            <a:solidFill>
              <a:srgbClr val="000000"/>
            </a:solidFill>
          </a:ln>
        </p:spPr>
        <p:txBody>
          <a:bodyPr vert="horz" wrap="square" lIns="0" tIns="45719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59"/>
              </a:spcBef>
            </a:pPr>
            <a:r>
              <a:rPr sz="1400" spc="-10" dirty="0">
                <a:latin typeface="Verdana"/>
                <a:cs typeface="Verdana"/>
              </a:rPr>
              <a:t>Food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spc="-5" dirty="0">
                <a:latin typeface="Verdana"/>
                <a:cs typeface="Verdana"/>
              </a:rPr>
              <a:t>Insecurity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28800" y="402475"/>
            <a:ext cx="1249680" cy="527050"/>
          </a:xfrm>
          <a:prstGeom prst="rect">
            <a:avLst/>
          </a:prstGeom>
          <a:solidFill>
            <a:srgbClr val="FF7C00"/>
          </a:solidFill>
          <a:ln w="9524">
            <a:solidFill>
              <a:srgbClr val="000000"/>
            </a:solidFill>
          </a:ln>
        </p:spPr>
        <p:txBody>
          <a:bodyPr vert="horz" wrap="square" lIns="0" tIns="60960" rIns="0" bIns="0" rtlCol="0">
            <a:spAutoFit/>
          </a:bodyPr>
          <a:lstStyle/>
          <a:p>
            <a:pPr marL="91440" marR="95885">
              <a:lnSpc>
                <a:spcPts val="1600"/>
              </a:lnSpc>
              <a:spcBef>
                <a:spcPts val="480"/>
              </a:spcBef>
            </a:pPr>
            <a:r>
              <a:rPr sz="1400" spc="-5" dirty="0">
                <a:latin typeface="Verdana"/>
                <a:cs typeface="Verdana"/>
              </a:rPr>
              <a:t>Low Labor  </a:t>
            </a:r>
            <a:r>
              <a:rPr sz="1400" dirty="0">
                <a:latin typeface="Verdana"/>
                <a:cs typeface="Verdana"/>
              </a:rPr>
              <a:t>P</a:t>
            </a:r>
            <a:r>
              <a:rPr sz="1400" spc="-5" dirty="0">
                <a:latin typeface="Verdana"/>
                <a:cs typeface="Verdana"/>
              </a:rPr>
              <a:t>r</a:t>
            </a:r>
            <a:r>
              <a:rPr sz="1400" dirty="0">
                <a:latin typeface="Verdana"/>
                <a:cs typeface="Verdana"/>
              </a:rPr>
              <a:t>o</a:t>
            </a:r>
            <a:r>
              <a:rPr sz="1400" spc="-5" dirty="0">
                <a:latin typeface="Verdana"/>
                <a:cs typeface="Verdana"/>
              </a:rPr>
              <a:t>du</a:t>
            </a:r>
            <a:r>
              <a:rPr sz="1400" dirty="0">
                <a:latin typeface="Verdana"/>
                <a:cs typeface="Verdana"/>
              </a:rPr>
              <a:t>ctivi</a:t>
            </a:r>
            <a:r>
              <a:rPr sz="1400" spc="-10" dirty="0">
                <a:latin typeface="Verdana"/>
                <a:cs typeface="Verdana"/>
              </a:rPr>
              <a:t>t</a:t>
            </a:r>
            <a:r>
              <a:rPr sz="1400" dirty="0">
                <a:latin typeface="Verdana"/>
                <a:cs typeface="Verdana"/>
              </a:rPr>
              <a:t>y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28800" y="3755275"/>
            <a:ext cx="1249680" cy="527050"/>
          </a:xfrm>
          <a:prstGeom prst="rect">
            <a:avLst/>
          </a:prstGeom>
          <a:solidFill>
            <a:srgbClr val="69D7FA"/>
          </a:solidFill>
          <a:ln w="9524">
            <a:solidFill>
              <a:srgbClr val="000000"/>
            </a:solidFill>
          </a:ln>
        </p:spPr>
        <p:txBody>
          <a:bodyPr vert="horz" wrap="square" lIns="0" tIns="60960" rIns="0" bIns="0" rtlCol="0">
            <a:spAutoFit/>
          </a:bodyPr>
          <a:lstStyle/>
          <a:p>
            <a:pPr marL="91440" marR="95885">
              <a:lnSpc>
                <a:spcPts val="1600"/>
              </a:lnSpc>
              <a:spcBef>
                <a:spcPts val="480"/>
              </a:spcBef>
            </a:pPr>
            <a:r>
              <a:rPr sz="1400" spc="-5" dirty="0">
                <a:latin typeface="Verdana"/>
                <a:cs typeface="Verdana"/>
              </a:rPr>
              <a:t>Low Land  </a:t>
            </a:r>
            <a:r>
              <a:rPr sz="1400" dirty="0">
                <a:latin typeface="Verdana"/>
                <a:cs typeface="Verdana"/>
              </a:rPr>
              <a:t>P</a:t>
            </a:r>
            <a:r>
              <a:rPr sz="1400" spc="-5" dirty="0">
                <a:latin typeface="Verdana"/>
                <a:cs typeface="Verdana"/>
              </a:rPr>
              <a:t>r</a:t>
            </a:r>
            <a:r>
              <a:rPr sz="1400" dirty="0">
                <a:latin typeface="Verdana"/>
                <a:cs typeface="Verdana"/>
              </a:rPr>
              <a:t>o</a:t>
            </a:r>
            <a:r>
              <a:rPr sz="1400" spc="-5" dirty="0">
                <a:latin typeface="Verdana"/>
                <a:cs typeface="Verdana"/>
              </a:rPr>
              <a:t>du</a:t>
            </a:r>
            <a:r>
              <a:rPr sz="1400" dirty="0">
                <a:latin typeface="Verdana"/>
                <a:cs typeface="Verdana"/>
              </a:rPr>
              <a:t>ctivi</a:t>
            </a:r>
            <a:r>
              <a:rPr sz="1400" spc="-10" dirty="0">
                <a:latin typeface="Verdana"/>
                <a:cs typeface="Verdana"/>
              </a:rPr>
              <a:t>t</a:t>
            </a:r>
            <a:r>
              <a:rPr sz="1400" dirty="0">
                <a:latin typeface="Verdana"/>
                <a:cs typeface="Verdana"/>
              </a:rPr>
              <a:t>y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649662" y="92913"/>
            <a:ext cx="1560830" cy="314325"/>
          </a:xfrm>
          <a:custGeom>
            <a:avLst/>
            <a:gdLst/>
            <a:ahLst/>
            <a:cxnLst/>
            <a:rect l="l" t="t" r="r" b="b"/>
            <a:pathLst>
              <a:path w="1560829" h="314325">
                <a:moveTo>
                  <a:pt x="0" y="314324"/>
                </a:moveTo>
                <a:lnTo>
                  <a:pt x="1560512" y="314324"/>
                </a:lnTo>
                <a:lnTo>
                  <a:pt x="1560512" y="0"/>
                </a:lnTo>
                <a:lnTo>
                  <a:pt x="0" y="0"/>
                </a:lnTo>
                <a:lnTo>
                  <a:pt x="0" y="314324"/>
                </a:lnTo>
                <a:close/>
              </a:path>
            </a:pathLst>
          </a:custGeom>
          <a:solidFill>
            <a:srgbClr val="FF7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3649662" y="92913"/>
            <a:ext cx="1560830" cy="314325"/>
          </a:xfrm>
          <a:prstGeom prst="rect">
            <a:avLst/>
          </a:prstGeom>
          <a:ln w="9524">
            <a:solidFill>
              <a:srgbClr val="000000"/>
            </a:solidFill>
          </a:ln>
        </p:spPr>
        <p:txBody>
          <a:bodyPr vert="horz" wrap="square" lIns="0" tIns="4572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360"/>
              </a:spcBef>
            </a:pPr>
            <a:r>
              <a:rPr sz="1400" spc="-5" dirty="0">
                <a:latin typeface="Verdana"/>
                <a:cs typeface="Verdana"/>
              </a:rPr>
              <a:t>Unskilled</a:t>
            </a:r>
            <a:r>
              <a:rPr sz="1400" spc="-25" dirty="0">
                <a:latin typeface="Verdana"/>
                <a:cs typeface="Verdana"/>
              </a:rPr>
              <a:t> </a:t>
            </a:r>
            <a:r>
              <a:rPr sz="1400" spc="-5" dirty="0">
                <a:latin typeface="Verdana"/>
                <a:cs typeface="Verdana"/>
              </a:rPr>
              <a:t>Labor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611562" y="1926475"/>
            <a:ext cx="1503680" cy="314325"/>
          </a:xfrm>
          <a:prstGeom prst="rect">
            <a:avLst/>
          </a:prstGeom>
          <a:solidFill>
            <a:srgbClr val="69D7FA"/>
          </a:solidFill>
          <a:ln w="9524">
            <a:solidFill>
              <a:srgbClr val="000000"/>
            </a:solidFill>
          </a:ln>
        </p:spPr>
        <p:txBody>
          <a:bodyPr vert="horz" wrap="square" lIns="0" tIns="45719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359"/>
              </a:spcBef>
            </a:pPr>
            <a:r>
              <a:rPr sz="1400" spc="-20" dirty="0">
                <a:latin typeface="Verdana"/>
                <a:cs typeface="Verdana"/>
              </a:rPr>
              <a:t>Water </a:t>
            </a:r>
            <a:r>
              <a:rPr sz="1400" spc="-5" dirty="0">
                <a:latin typeface="Verdana"/>
                <a:cs typeface="Verdana"/>
              </a:rPr>
              <a:t>Scarcity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617912" y="2848813"/>
            <a:ext cx="1706880" cy="314325"/>
          </a:xfrm>
          <a:prstGeom prst="rect">
            <a:avLst/>
          </a:prstGeom>
          <a:solidFill>
            <a:srgbClr val="69D7FA"/>
          </a:solidFill>
          <a:ln w="9524">
            <a:solidFill>
              <a:srgbClr val="000000"/>
            </a:solidFill>
          </a:ln>
        </p:spPr>
        <p:txBody>
          <a:bodyPr vert="horz" wrap="square" lIns="0" tIns="45719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359"/>
              </a:spcBef>
            </a:pPr>
            <a:r>
              <a:rPr sz="1400" spc="-5" dirty="0">
                <a:latin typeface="Verdana"/>
                <a:cs typeface="Verdana"/>
              </a:rPr>
              <a:t>Unsuitable</a:t>
            </a:r>
            <a:r>
              <a:rPr sz="1400" spc="-25" dirty="0">
                <a:latin typeface="Verdana"/>
                <a:cs typeface="Verdana"/>
              </a:rPr>
              <a:t> </a:t>
            </a:r>
            <a:r>
              <a:rPr sz="1400" spc="-5" dirty="0">
                <a:latin typeface="Verdana"/>
                <a:cs typeface="Verdana"/>
              </a:rPr>
              <a:t>Crops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649662" y="4691900"/>
            <a:ext cx="984250" cy="314325"/>
          </a:xfrm>
          <a:custGeom>
            <a:avLst/>
            <a:gdLst/>
            <a:ahLst/>
            <a:cxnLst/>
            <a:rect l="l" t="t" r="r" b="b"/>
            <a:pathLst>
              <a:path w="984250" h="314325">
                <a:moveTo>
                  <a:pt x="0" y="314324"/>
                </a:moveTo>
                <a:lnTo>
                  <a:pt x="984250" y="314324"/>
                </a:lnTo>
                <a:lnTo>
                  <a:pt x="984250" y="0"/>
                </a:lnTo>
                <a:lnTo>
                  <a:pt x="0" y="0"/>
                </a:lnTo>
                <a:lnTo>
                  <a:pt x="0" y="314324"/>
                </a:lnTo>
                <a:close/>
              </a:path>
            </a:pathLst>
          </a:custGeom>
          <a:solidFill>
            <a:srgbClr val="69D7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649662" y="4691900"/>
            <a:ext cx="984250" cy="314325"/>
          </a:xfrm>
          <a:custGeom>
            <a:avLst/>
            <a:gdLst/>
            <a:ahLst/>
            <a:cxnLst/>
            <a:rect l="l" t="t" r="r" b="b"/>
            <a:pathLst>
              <a:path w="984250" h="314325">
                <a:moveTo>
                  <a:pt x="0" y="0"/>
                </a:moveTo>
                <a:lnTo>
                  <a:pt x="984249" y="0"/>
                </a:lnTo>
                <a:lnTo>
                  <a:pt x="984249" y="314324"/>
                </a:lnTo>
                <a:lnTo>
                  <a:pt x="0" y="314324"/>
                </a:lnTo>
                <a:lnTo>
                  <a:pt x="0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3728402" y="4724920"/>
            <a:ext cx="80962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5" dirty="0">
                <a:latin typeface="Verdana"/>
                <a:cs typeface="Verdana"/>
              </a:rPr>
              <a:t>Poor</a:t>
            </a:r>
            <a:r>
              <a:rPr sz="1400" spc="-65" dirty="0">
                <a:latin typeface="Verdana"/>
                <a:cs typeface="Verdana"/>
              </a:rPr>
              <a:t> </a:t>
            </a:r>
            <a:r>
              <a:rPr sz="1400" spc="-5" dirty="0">
                <a:latin typeface="Verdana"/>
                <a:cs typeface="Verdana"/>
              </a:rPr>
              <a:t>Soil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415087" y="83388"/>
            <a:ext cx="1986280" cy="314325"/>
          </a:xfrm>
          <a:prstGeom prst="rect">
            <a:avLst/>
          </a:prstGeom>
          <a:solidFill>
            <a:srgbClr val="14CFCE"/>
          </a:solidFill>
          <a:ln w="9524">
            <a:solidFill>
              <a:srgbClr val="000000"/>
            </a:solidFill>
          </a:ln>
        </p:spPr>
        <p:txBody>
          <a:bodyPr vert="horz" wrap="square" lIns="0" tIns="4572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360"/>
              </a:spcBef>
            </a:pPr>
            <a:r>
              <a:rPr sz="1400" dirty="0">
                <a:latin typeface="Verdana"/>
                <a:cs typeface="Verdana"/>
              </a:rPr>
              <a:t>Inefficient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spc="-5" dirty="0">
                <a:latin typeface="Verdana"/>
                <a:cs typeface="Verdana"/>
              </a:rPr>
              <a:t>Irrigation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419849" y="1948700"/>
            <a:ext cx="2160905" cy="527050"/>
          </a:xfrm>
          <a:prstGeom prst="rect">
            <a:avLst/>
          </a:prstGeom>
          <a:solidFill>
            <a:srgbClr val="14CFCE"/>
          </a:solidFill>
          <a:ln w="9524">
            <a:solidFill>
              <a:srgbClr val="000000"/>
            </a:solidFill>
          </a:ln>
        </p:spPr>
        <p:txBody>
          <a:bodyPr vert="horz" wrap="square" lIns="0" tIns="60960" rIns="0" bIns="0" rtlCol="0">
            <a:spAutoFit/>
          </a:bodyPr>
          <a:lstStyle/>
          <a:p>
            <a:pPr marL="91440" marR="156210">
              <a:lnSpc>
                <a:spcPts val="1600"/>
              </a:lnSpc>
              <a:spcBef>
                <a:spcPts val="480"/>
              </a:spcBef>
            </a:pPr>
            <a:r>
              <a:rPr sz="1400" spc="-5" dirty="0">
                <a:latin typeface="Verdana"/>
                <a:cs typeface="Verdana"/>
              </a:rPr>
              <a:t>Lack </a:t>
            </a:r>
            <a:r>
              <a:rPr sz="1400" dirty="0">
                <a:latin typeface="Verdana"/>
                <a:cs typeface="Verdana"/>
              </a:rPr>
              <a:t>of </a:t>
            </a:r>
            <a:r>
              <a:rPr sz="1400" spc="-5" dirty="0">
                <a:latin typeface="Verdana"/>
                <a:cs typeface="Verdana"/>
              </a:rPr>
              <a:t>crop</a:t>
            </a:r>
            <a:r>
              <a:rPr sz="1400" spc="-65" dirty="0">
                <a:latin typeface="Verdana"/>
                <a:cs typeface="Verdana"/>
              </a:rPr>
              <a:t> </a:t>
            </a:r>
            <a:r>
              <a:rPr sz="1400" spc="-5" dirty="0">
                <a:latin typeface="Verdana"/>
                <a:cs typeface="Verdana"/>
              </a:rPr>
              <a:t>varieties  adapted to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spc="-5" dirty="0">
                <a:latin typeface="Verdana"/>
                <a:cs typeface="Verdana"/>
              </a:rPr>
              <a:t>climate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430962" y="1043825"/>
            <a:ext cx="2691130" cy="314325"/>
          </a:xfrm>
          <a:prstGeom prst="rect">
            <a:avLst/>
          </a:prstGeom>
          <a:solidFill>
            <a:srgbClr val="14CFCE"/>
          </a:solidFill>
          <a:ln w="9524">
            <a:solidFill>
              <a:srgbClr val="000000"/>
            </a:solidFill>
          </a:ln>
        </p:spPr>
        <p:txBody>
          <a:bodyPr vert="horz" wrap="square" lIns="0" tIns="45719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359"/>
              </a:spcBef>
            </a:pPr>
            <a:r>
              <a:rPr sz="1400" dirty="0">
                <a:latin typeface="Verdana"/>
                <a:cs typeface="Verdana"/>
              </a:rPr>
              <a:t>Inefficient </a:t>
            </a:r>
            <a:r>
              <a:rPr sz="1400" spc="-20" dirty="0">
                <a:latin typeface="Verdana"/>
                <a:cs typeface="Verdana"/>
              </a:rPr>
              <a:t>Water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spc="-5" dirty="0">
                <a:latin typeface="Verdana"/>
                <a:cs typeface="Verdana"/>
              </a:rPr>
              <a:t>harvesting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3635375" y="1004138"/>
            <a:ext cx="1873250" cy="314325"/>
          </a:xfrm>
          <a:custGeom>
            <a:avLst/>
            <a:gdLst/>
            <a:ahLst/>
            <a:cxnLst/>
            <a:rect l="l" t="t" r="r" b="b"/>
            <a:pathLst>
              <a:path w="1873250" h="314325">
                <a:moveTo>
                  <a:pt x="0" y="314325"/>
                </a:moveTo>
                <a:lnTo>
                  <a:pt x="1873250" y="314325"/>
                </a:lnTo>
                <a:lnTo>
                  <a:pt x="1873250" y="0"/>
                </a:lnTo>
                <a:lnTo>
                  <a:pt x="0" y="0"/>
                </a:lnTo>
                <a:lnTo>
                  <a:pt x="0" y="314325"/>
                </a:lnTo>
                <a:close/>
              </a:path>
            </a:pathLst>
          </a:custGeom>
          <a:solidFill>
            <a:srgbClr val="FF7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635375" y="1004138"/>
            <a:ext cx="1873250" cy="314325"/>
          </a:xfrm>
          <a:custGeom>
            <a:avLst/>
            <a:gdLst/>
            <a:ahLst/>
            <a:cxnLst/>
            <a:rect l="l" t="t" r="r" b="b"/>
            <a:pathLst>
              <a:path w="1873250" h="314325">
                <a:moveTo>
                  <a:pt x="0" y="0"/>
                </a:moveTo>
                <a:lnTo>
                  <a:pt x="1873248" y="0"/>
                </a:lnTo>
                <a:lnTo>
                  <a:pt x="1873248" y="314324"/>
                </a:lnTo>
                <a:lnTo>
                  <a:pt x="0" y="314324"/>
                </a:lnTo>
                <a:lnTo>
                  <a:pt x="0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3714115" y="1037158"/>
            <a:ext cx="1704339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Verdana"/>
                <a:cs typeface="Verdana"/>
              </a:rPr>
              <a:t>Unsuitable</a:t>
            </a:r>
            <a:r>
              <a:rPr sz="1400" spc="-40" dirty="0">
                <a:latin typeface="Verdana"/>
                <a:cs typeface="Verdana"/>
              </a:rPr>
              <a:t> </a:t>
            </a:r>
            <a:r>
              <a:rPr sz="1400" spc="-5" dirty="0">
                <a:latin typeface="Verdana"/>
                <a:cs typeface="Verdana"/>
              </a:rPr>
              <a:t>Climate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415087" y="2848813"/>
            <a:ext cx="2422525" cy="527050"/>
          </a:xfrm>
          <a:prstGeom prst="rect">
            <a:avLst/>
          </a:prstGeom>
          <a:solidFill>
            <a:srgbClr val="14CFCE"/>
          </a:solidFill>
          <a:ln w="9524">
            <a:solidFill>
              <a:srgbClr val="000000"/>
            </a:solidFill>
          </a:ln>
        </p:spPr>
        <p:txBody>
          <a:bodyPr vert="horz" wrap="square" lIns="0" tIns="60960" rIns="0" bIns="0" rtlCol="0">
            <a:spAutoFit/>
          </a:bodyPr>
          <a:lstStyle/>
          <a:p>
            <a:pPr marL="90805" marR="168910">
              <a:lnSpc>
                <a:spcPts val="1600"/>
              </a:lnSpc>
              <a:spcBef>
                <a:spcPts val="480"/>
              </a:spcBef>
            </a:pPr>
            <a:r>
              <a:rPr sz="1400" spc="-10" dirty="0">
                <a:latin typeface="Verdana"/>
                <a:cs typeface="Verdana"/>
              </a:rPr>
              <a:t>Farming Patterns </a:t>
            </a:r>
            <a:r>
              <a:rPr sz="1400" spc="-5" dirty="0">
                <a:latin typeface="Verdana"/>
                <a:cs typeface="Verdana"/>
              </a:rPr>
              <a:t>do</a:t>
            </a:r>
            <a:r>
              <a:rPr sz="1400" spc="-5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not  </a:t>
            </a:r>
            <a:r>
              <a:rPr sz="1400" spc="-10" dirty="0">
                <a:latin typeface="Verdana"/>
                <a:cs typeface="Verdana"/>
              </a:rPr>
              <a:t>Return</a:t>
            </a:r>
            <a:r>
              <a:rPr sz="1400" spc="-5" dirty="0">
                <a:latin typeface="Verdana"/>
                <a:cs typeface="Verdana"/>
              </a:rPr>
              <a:t> nutrients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6415087" y="3769563"/>
            <a:ext cx="2729230" cy="0"/>
          </a:xfrm>
          <a:custGeom>
            <a:avLst/>
            <a:gdLst/>
            <a:ahLst/>
            <a:cxnLst/>
            <a:rect l="l" t="t" r="r" b="b"/>
            <a:pathLst>
              <a:path w="2729229">
                <a:moveTo>
                  <a:pt x="0" y="0"/>
                </a:moveTo>
                <a:lnTo>
                  <a:pt x="2728912" y="0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415087" y="3769563"/>
            <a:ext cx="2729230" cy="314325"/>
          </a:xfrm>
          <a:custGeom>
            <a:avLst/>
            <a:gdLst/>
            <a:ahLst/>
            <a:cxnLst/>
            <a:rect l="l" t="t" r="r" b="b"/>
            <a:pathLst>
              <a:path w="2729229" h="314325">
                <a:moveTo>
                  <a:pt x="2728912" y="314324"/>
                </a:moveTo>
                <a:lnTo>
                  <a:pt x="0" y="314324"/>
                </a:lnTo>
                <a:lnTo>
                  <a:pt x="0" y="0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6419850" y="3774325"/>
            <a:ext cx="2736850" cy="304800"/>
          </a:xfrm>
          <a:prstGeom prst="rect">
            <a:avLst/>
          </a:prstGeom>
          <a:solidFill>
            <a:srgbClr val="FF7C00"/>
          </a:solidFill>
        </p:spPr>
        <p:txBody>
          <a:bodyPr vert="horz" wrap="square" lIns="0" tIns="40640" rIns="0" bIns="0" rtlCol="0">
            <a:spAutoFit/>
          </a:bodyPr>
          <a:lstStyle/>
          <a:p>
            <a:pPr marL="86360">
              <a:lnSpc>
                <a:spcPct val="100000"/>
              </a:lnSpc>
              <a:spcBef>
                <a:spcPts val="320"/>
              </a:spcBef>
            </a:pPr>
            <a:r>
              <a:rPr sz="1400" spc="-10" dirty="0">
                <a:latin typeface="Verdana"/>
                <a:cs typeface="Verdana"/>
              </a:rPr>
              <a:t>Farmers </a:t>
            </a:r>
            <a:r>
              <a:rPr sz="1400" spc="50" dirty="0">
                <a:latin typeface="Verdana"/>
                <a:cs typeface="Verdana"/>
              </a:rPr>
              <a:t>can</a:t>
            </a:r>
            <a:r>
              <a:rPr sz="1400" spc="50" dirty="0">
                <a:latin typeface="DejaVu Sans"/>
                <a:cs typeface="DejaVu Sans"/>
              </a:rPr>
              <a:t>ʼ</a:t>
            </a:r>
            <a:r>
              <a:rPr sz="1400" spc="50" dirty="0">
                <a:latin typeface="Verdana"/>
                <a:cs typeface="Verdana"/>
              </a:rPr>
              <a:t>t </a:t>
            </a:r>
            <a:r>
              <a:rPr sz="1400" dirty="0">
                <a:latin typeface="Verdana"/>
                <a:cs typeface="Verdana"/>
              </a:rPr>
              <a:t>afford</a:t>
            </a:r>
            <a:r>
              <a:rPr sz="1400" spc="-114" dirty="0">
                <a:latin typeface="Verdana"/>
                <a:cs typeface="Verdana"/>
              </a:rPr>
              <a:t> </a:t>
            </a:r>
            <a:r>
              <a:rPr sz="1400" spc="-5" dirty="0">
                <a:latin typeface="Verdana"/>
                <a:cs typeface="Verdana"/>
              </a:rPr>
              <a:t>fertilizer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415087" y="4653800"/>
            <a:ext cx="2047875" cy="527050"/>
          </a:xfrm>
          <a:prstGeom prst="rect">
            <a:avLst/>
          </a:prstGeom>
          <a:solidFill>
            <a:srgbClr val="14CFCE"/>
          </a:solidFill>
          <a:ln w="9524">
            <a:solidFill>
              <a:srgbClr val="000000"/>
            </a:solidFill>
          </a:ln>
        </p:spPr>
        <p:txBody>
          <a:bodyPr vert="horz" wrap="square" lIns="0" tIns="60960" rIns="0" bIns="0" rtlCol="0">
            <a:spAutoFit/>
          </a:bodyPr>
          <a:lstStyle/>
          <a:p>
            <a:pPr marL="90805" marR="166370">
              <a:lnSpc>
                <a:spcPts val="1600"/>
              </a:lnSpc>
              <a:spcBef>
                <a:spcPts val="480"/>
              </a:spcBef>
            </a:pPr>
            <a:r>
              <a:rPr sz="1400" spc="-10" dirty="0">
                <a:latin typeface="Verdana"/>
                <a:cs typeface="Verdana"/>
              </a:rPr>
              <a:t>Farmers </a:t>
            </a:r>
            <a:r>
              <a:rPr sz="1400" spc="-5" dirty="0">
                <a:latin typeface="Verdana"/>
                <a:cs typeface="Verdana"/>
              </a:rPr>
              <a:t>unaware</a:t>
            </a:r>
            <a:r>
              <a:rPr sz="1400" spc="-8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of  </a:t>
            </a:r>
            <a:r>
              <a:rPr sz="1400" spc="-5" dirty="0">
                <a:latin typeface="Verdana"/>
                <a:cs typeface="Verdana"/>
              </a:rPr>
              <a:t>best</a:t>
            </a:r>
            <a:r>
              <a:rPr sz="1400" spc="-10" dirty="0">
                <a:latin typeface="Verdana"/>
                <a:cs typeface="Verdana"/>
              </a:rPr>
              <a:t> </a:t>
            </a:r>
            <a:r>
              <a:rPr sz="1400" spc="-5" dirty="0">
                <a:latin typeface="Verdana"/>
                <a:cs typeface="Verdana"/>
              </a:rPr>
              <a:t>practices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1730375" y="952539"/>
            <a:ext cx="378460" cy="1474470"/>
          </a:xfrm>
          <a:custGeom>
            <a:avLst/>
            <a:gdLst/>
            <a:ahLst/>
            <a:cxnLst/>
            <a:rect l="l" t="t" r="r" b="b"/>
            <a:pathLst>
              <a:path w="378460" h="1474470">
                <a:moveTo>
                  <a:pt x="0" y="1473999"/>
                </a:moveTo>
                <a:lnTo>
                  <a:pt x="377866" y="0"/>
                </a:lnTo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058720" y="927938"/>
            <a:ext cx="74295" cy="83820"/>
          </a:xfrm>
          <a:custGeom>
            <a:avLst/>
            <a:gdLst/>
            <a:ahLst/>
            <a:cxnLst/>
            <a:rect l="l" t="t" r="r" b="b"/>
            <a:pathLst>
              <a:path w="74294" h="83819">
                <a:moveTo>
                  <a:pt x="55829" y="0"/>
                </a:moveTo>
                <a:lnTo>
                  <a:pt x="0" y="64350"/>
                </a:lnTo>
                <a:lnTo>
                  <a:pt x="73812" y="83273"/>
                </a:lnTo>
                <a:lnTo>
                  <a:pt x="5582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730375" y="2464638"/>
            <a:ext cx="414655" cy="1243330"/>
          </a:xfrm>
          <a:custGeom>
            <a:avLst/>
            <a:gdLst/>
            <a:ahLst/>
            <a:cxnLst/>
            <a:rect l="l" t="t" r="r" b="b"/>
            <a:pathLst>
              <a:path w="414655" h="1243329">
                <a:moveTo>
                  <a:pt x="0" y="0"/>
                </a:moveTo>
                <a:lnTo>
                  <a:pt x="414242" y="1242729"/>
                </a:lnTo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092413" y="3647122"/>
            <a:ext cx="72390" cy="84455"/>
          </a:xfrm>
          <a:custGeom>
            <a:avLst/>
            <a:gdLst/>
            <a:ahLst/>
            <a:cxnLst/>
            <a:rect l="l" t="t" r="r" b="b"/>
            <a:pathLst>
              <a:path w="72389" h="84454">
                <a:moveTo>
                  <a:pt x="72288" y="0"/>
                </a:moveTo>
                <a:lnTo>
                  <a:pt x="0" y="24091"/>
                </a:lnTo>
                <a:lnTo>
                  <a:pt x="60236" y="84340"/>
                </a:lnTo>
                <a:lnTo>
                  <a:pt x="722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073399" y="290489"/>
            <a:ext cx="556260" cy="407670"/>
          </a:xfrm>
          <a:custGeom>
            <a:avLst/>
            <a:gdLst/>
            <a:ahLst/>
            <a:cxnLst/>
            <a:rect l="l" t="t" r="r" b="b"/>
            <a:pathLst>
              <a:path w="556260" h="407670">
                <a:moveTo>
                  <a:pt x="0" y="407262"/>
                </a:moveTo>
                <a:lnTo>
                  <a:pt x="555773" y="0"/>
                </a:lnTo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565677" y="275475"/>
            <a:ext cx="84455" cy="76200"/>
          </a:xfrm>
          <a:custGeom>
            <a:avLst/>
            <a:gdLst/>
            <a:ahLst/>
            <a:cxnLst/>
            <a:rect l="l" t="t" r="r" b="b"/>
            <a:pathLst>
              <a:path w="84454" h="76200">
                <a:moveTo>
                  <a:pt x="83985" y="0"/>
                </a:moveTo>
                <a:lnTo>
                  <a:pt x="0" y="14300"/>
                </a:lnTo>
                <a:lnTo>
                  <a:pt x="45034" y="75768"/>
                </a:lnTo>
                <a:lnTo>
                  <a:pt x="8398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073399" y="1260842"/>
            <a:ext cx="533400" cy="2739390"/>
          </a:xfrm>
          <a:custGeom>
            <a:avLst/>
            <a:gdLst/>
            <a:ahLst/>
            <a:cxnLst/>
            <a:rect l="l" t="t" r="r" b="b"/>
            <a:pathLst>
              <a:path w="533400" h="2739390">
                <a:moveTo>
                  <a:pt x="0" y="2738908"/>
                </a:moveTo>
                <a:lnTo>
                  <a:pt x="533307" y="0"/>
                </a:lnTo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559593" y="1235913"/>
            <a:ext cx="74930" cy="82550"/>
          </a:xfrm>
          <a:custGeom>
            <a:avLst/>
            <a:gdLst/>
            <a:ahLst/>
            <a:cxnLst/>
            <a:rect l="l" t="t" r="r" b="b"/>
            <a:pathLst>
              <a:path w="74929" h="82550">
                <a:moveTo>
                  <a:pt x="51968" y="0"/>
                </a:moveTo>
                <a:lnTo>
                  <a:pt x="0" y="67513"/>
                </a:lnTo>
                <a:lnTo>
                  <a:pt x="74802" y="82067"/>
                </a:lnTo>
                <a:lnTo>
                  <a:pt x="5196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073399" y="2142981"/>
            <a:ext cx="531495" cy="1857375"/>
          </a:xfrm>
          <a:custGeom>
            <a:avLst/>
            <a:gdLst/>
            <a:ahLst/>
            <a:cxnLst/>
            <a:rect l="l" t="t" r="r" b="b"/>
            <a:pathLst>
              <a:path w="531495" h="1857375">
                <a:moveTo>
                  <a:pt x="0" y="1856768"/>
                </a:moveTo>
                <a:lnTo>
                  <a:pt x="531175" y="0"/>
                </a:lnTo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553967" y="2118563"/>
            <a:ext cx="73660" cy="83820"/>
          </a:xfrm>
          <a:custGeom>
            <a:avLst/>
            <a:gdLst/>
            <a:ahLst/>
            <a:cxnLst/>
            <a:rect l="l" t="t" r="r" b="b"/>
            <a:pathLst>
              <a:path w="73660" h="83819">
                <a:moveTo>
                  <a:pt x="57594" y="0"/>
                </a:moveTo>
                <a:lnTo>
                  <a:pt x="0" y="62776"/>
                </a:lnTo>
                <a:lnTo>
                  <a:pt x="73266" y="83731"/>
                </a:lnTo>
                <a:lnTo>
                  <a:pt x="5759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073399" y="3063050"/>
            <a:ext cx="525780" cy="937260"/>
          </a:xfrm>
          <a:custGeom>
            <a:avLst/>
            <a:gdLst/>
            <a:ahLst/>
            <a:cxnLst/>
            <a:rect l="l" t="t" r="r" b="b"/>
            <a:pathLst>
              <a:path w="525779" h="937260">
                <a:moveTo>
                  <a:pt x="0" y="936700"/>
                </a:moveTo>
                <a:lnTo>
                  <a:pt x="525730" y="0"/>
                </a:lnTo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541039" y="3040900"/>
            <a:ext cx="71120" cy="85090"/>
          </a:xfrm>
          <a:custGeom>
            <a:avLst/>
            <a:gdLst/>
            <a:ahLst/>
            <a:cxnLst/>
            <a:rect l="l" t="t" r="r" b="b"/>
            <a:pathLst>
              <a:path w="71120" h="85089">
                <a:moveTo>
                  <a:pt x="70523" y="0"/>
                </a:moveTo>
                <a:lnTo>
                  <a:pt x="0" y="47802"/>
                </a:lnTo>
                <a:lnTo>
                  <a:pt x="66446" y="85090"/>
                </a:lnTo>
                <a:lnTo>
                  <a:pt x="7052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3073399" y="3999750"/>
            <a:ext cx="561975" cy="786130"/>
          </a:xfrm>
          <a:custGeom>
            <a:avLst/>
            <a:gdLst/>
            <a:ahLst/>
            <a:cxnLst/>
            <a:rect l="l" t="t" r="r" b="b"/>
            <a:pathLst>
              <a:path w="561975" h="786129">
                <a:moveTo>
                  <a:pt x="0" y="0"/>
                </a:moveTo>
                <a:lnTo>
                  <a:pt x="561494" y="785783"/>
                </a:lnTo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3574364" y="4722050"/>
            <a:ext cx="75565" cy="84455"/>
          </a:xfrm>
          <a:custGeom>
            <a:avLst/>
            <a:gdLst/>
            <a:ahLst/>
            <a:cxnLst/>
            <a:rect l="l" t="t" r="r" b="b"/>
            <a:pathLst>
              <a:path w="75564" h="84454">
                <a:moveTo>
                  <a:pt x="61988" y="0"/>
                </a:moveTo>
                <a:lnTo>
                  <a:pt x="0" y="44297"/>
                </a:lnTo>
                <a:lnTo>
                  <a:pt x="75298" y="84150"/>
                </a:lnTo>
                <a:lnTo>
                  <a:pt x="619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110162" y="296064"/>
            <a:ext cx="1290320" cy="1784985"/>
          </a:xfrm>
          <a:custGeom>
            <a:avLst/>
            <a:gdLst/>
            <a:ahLst/>
            <a:cxnLst/>
            <a:rect l="l" t="t" r="r" b="b"/>
            <a:pathLst>
              <a:path w="1290320" h="1784985">
                <a:moveTo>
                  <a:pt x="0" y="1784398"/>
                </a:moveTo>
                <a:lnTo>
                  <a:pt x="1290039" y="0"/>
                </a:lnTo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6339560" y="275475"/>
            <a:ext cx="75565" cy="84455"/>
          </a:xfrm>
          <a:custGeom>
            <a:avLst/>
            <a:gdLst/>
            <a:ahLst/>
            <a:cxnLst/>
            <a:rect l="l" t="t" r="r" b="b"/>
            <a:pathLst>
              <a:path w="75564" h="84454">
                <a:moveTo>
                  <a:pt x="75526" y="0"/>
                </a:moveTo>
                <a:lnTo>
                  <a:pt x="0" y="39420"/>
                </a:lnTo>
                <a:lnTo>
                  <a:pt x="61760" y="84073"/>
                </a:lnTo>
                <a:lnTo>
                  <a:pt x="7552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5148262" y="1172786"/>
            <a:ext cx="1284605" cy="908050"/>
          </a:xfrm>
          <a:custGeom>
            <a:avLst/>
            <a:gdLst/>
            <a:ahLst/>
            <a:cxnLst/>
            <a:rect l="l" t="t" r="r" b="b"/>
            <a:pathLst>
              <a:path w="1284604" h="908050">
                <a:moveTo>
                  <a:pt x="0" y="907676"/>
                </a:moveTo>
                <a:lnTo>
                  <a:pt x="1284179" y="0"/>
                </a:lnTo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6368973" y="1158125"/>
            <a:ext cx="84455" cy="75565"/>
          </a:xfrm>
          <a:custGeom>
            <a:avLst/>
            <a:gdLst/>
            <a:ahLst/>
            <a:cxnLst/>
            <a:rect l="l" t="t" r="r" b="b"/>
            <a:pathLst>
              <a:path w="84454" h="75565">
                <a:moveTo>
                  <a:pt x="84213" y="0"/>
                </a:moveTo>
                <a:lnTo>
                  <a:pt x="0" y="12865"/>
                </a:lnTo>
                <a:lnTo>
                  <a:pt x="43980" y="75095"/>
                </a:lnTo>
                <a:lnTo>
                  <a:pt x="8421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5340350" y="2361931"/>
            <a:ext cx="1053465" cy="639445"/>
          </a:xfrm>
          <a:custGeom>
            <a:avLst/>
            <a:gdLst/>
            <a:ahLst/>
            <a:cxnLst/>
            <a:rect l="l" t="t" r="r" b="b"/>
            <a:pathLst>
              <a:path w="1053464" h="639444">
                <a:moveTo>
                  <a:pt x="0" y="639281"/>
                </a:moveTo>
                <a:lnTo>
                  <a:pt x="1053029" y="0"/>
                </a:lnTo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6330175" y="2348750"/>
            <a:ext cx="85090" cy="72390"/>
          </a:xfrm>
          <a:custGeom>
            <a:avLst/>
            <a:gdLst/>
            <a:ahLst/>
            <a:cxnLst/>
            <a:rect l="l" t="t" r="r" b="b"/>
            <a:pathLst>
              <a:path w="85089" h="72389">
                <a:moveTo>
                  <a:pt x="84912" y="0"/>
                </a:moveTo>
                <a:lnTo>
                  <a:pt x="0" y="6972"/>
                </a:lnTo>
                <a:lnTo>
                  <a:pt x="39547" y="72110"/>
                </a:lnTo>
                <a:lnTo>
                  <a:pt x="849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4572000" y="3363309"/>
            <a:ext cx="1823720" cy="1482725"/>
          </a:xfrm>
          <a:custGeom>
            <a:avLst/>
            <a:gdLst/>
            <a:ahLst/>
            <a:cxnLst/>
            <a:rect l="l" t="t" r="r" b="b"/>
            <a:pathLst>
              <a:path w="1823720" h="1482725">
                <a:moveTo>
                  <a:pt x="0" y="1482578"/>
                </a:moveTo>
                <a:lnTo>
                  <a:pt x="1823378" y="0"/>
                </a:lnTo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6331927" y="3347288"/>
            <a:ext cx="83185" cy="78105"/>
          </a:xfrm>
          <a:custGeom>
            <a:avLst/>
            <a:gdLst/>
            <a:ahLst/>
            <a:cxnLst/>
            <a:rect l="l" t="t" r="r" b="b"/>
            <a:pathLst>
              <a:path w="83185" h="78104">
                <a:moveTo>
                  <a:pt x="83159" y="0"/>
                </a:moveTo>
                <a:lnTo>
                  <a:pt x="0" y="18503"/>
                </a:lnTo>
                <a:lnTo>
                  <a:pt x="48069" y="77635"/>
                </a:lnTo>
                <a:lnTo>
                  <a:pt x="8315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4572000" y="4082958"/>
            <a:ext cx="1819910" cy="796290"/>
          </a:xfrm>
          <a:custGeom>
            <a:avLst/>
            <a:gdLst/>
            <a:ahLst/>
            <a:cxnLst/>
            <a:rect l="l" t="t" r="r" b="b"/>
            <a:pathLst>
              <a:path w="1819910" h="796289">
                <a:moveTo>
                  <a:pt x="0" y="796267"/>
                </a:moveTo>
                <a:lnTo>
                  <a:pt x="1819818" y="0"/>
                </a:lnTo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6329997" y="4068406"/>
            <a:ext cx="85090" cy="69850"/>
          </a:xfrm>
          <a:custGeom>
            <a:avLst/>
            <a:gdLst/>
            <a:ahLst/>
            <a:cxnLst/>
            <a:rect l="l" t="t" r="r" b="b"/>
            <a:pathLst>
              <a:path w="85089" h="69850">
                <a:moveTo>
                  <a:pt x="0" y="0"/>
                </a:moveTo>
                <a:lnTo>
                  <a:pt x="30556" y="69811"/>
                </a:lnTo>
                <a:lnTo>
                  <a:pt x="85089" y="436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4572000" y="4883988"/>
            <a:ext cx="1818005" cy="113030"/>
          </a:xfrm>
          <a:custGeom>
            <a:avLst/>
            <a:gdLst/>
            <a:ahLst/>
            <a:cxnLst/>
            <a:rect l="l" t="t" r="r" b="b"/>
            <a:pathLst>
              <a:path w="1818004" h="113029">
                <a:moveTo>
                  <a:pt x="0" y="0"/>
                </a:moveTo>
                <a:lnTo>
                  <a:pt x="1817738" y="112727"/>
                </a:lnTo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6336677" y="4955540"/>
            <a:ext cx="78740" cy="76200"/>
          </a:xfrm>
          <a:custGeom>
            <a:avLst/>
            <a:gdLst/>
            <a:ahLst/>
            <a:cxnLst/>
            <a:rect l="l" t="t" r="r" b="b"/>
            <a:pathLst>
              <a:path w="78739" h="76200">
                <a:moveTo>
                  <a:pt x="4711" y="0"/>
                </a:moveTo>
                <a:lnTo>
                  <a:pt x="0" y="76047"/>
                </a:lnTo>
                <a:lnTo>
                  <a:pt x="78409" y="42748"/>
                </a:lnTo>
                <a:lnTo>
                  <a:pt x="471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8401037" y="6170822"/>
            <a:ext cx="502920" cy="502920"/>
          </a:xfrm>
          <a:custGeom>
            <a:avLst/>
            <a:gdLst/>
            <a:ahLst/>
            <a:cxnLst/>
            <a:rect l="l" t="t" r="r" b="b"/>
            <a:pathLst>
              <a:path w="502920" h="502920">
                <a:moveTo>
                  <a:pt x="0" y="251459"/>
                </a:moveTo>
                <a:lnTo>
                  <a:pt x="4051" y="206259"/>
                </a:lnTo>
                <a:lnTo>
                  <a:pt x="15731" y="163717"/>
                </a:lnTo>
                <a:lnTo>
                  <a:pt x="34331" y="124543"/>
                </a:lnTo>
                <a:lnTo>
                  <a:pt x="59139" y="89447"/>
                </a:lnTo>
                <a:lnTo>
                  <a:pt x="89447" y="59140"/>
                </a:lnTo>
                <a:lnTo>
                  <a:pt x="124542" y="34331"/>
                </a:lnTo>
                <a:lnTo>
                  <a:pt x="163717" y="15732"/>
                </a:lnTo>
                <a:lnTo>
                  <a:pt x="206259" y="4051"/>
                </a:lnTo>
                <a:lnTo>
                  <a:pt x="251459" y="0"/>
                </a:lnTo>
                <a:lnTo>
                  <a:pt x="296660" y="4051"/>
                </a:lnTo>
                <a:lnTo>
                  <a:pt x="339202" y="15732"/>
                </a:lnTo>
                <a:lnTo>
                  <a:pt x="378376" y="34331"/>
                </a:lnTo>
                <a:lnTo>
                  <a:pt x="413472" y="59140"/>
                </a:lnTo>
                <a:lnTo>
                  <a:pt x="443779" y="89447"/>
                </a:lnTo>
                <a:lnTo>
                  <a:pt x="468587" y="124543"/>
                </a:lnTo>
                <a:lnTo>
                  <a:pt x="487187" y="163717"/>
                </a:lnTo>
                <a:lnTo>
                  <a:pt x="498868" y="206259"/>
                </a:lnTo>
                <a:lnTo>
                  <a:pt x="502919" y="251459"/>
                </a:lnTo>
                <a:lnTo>
                  <a:pt x="498868" y="296659"/>
                </a:lnTo>
                <a:lnTo>
                  <a:pt x="487187" y="339202"/>
                </a:lnTo>
                <a:lnTo>
                  <a:pt x="468587" y="378376"/>
                </a:lnTo>
                <a:lnTo>
                  <a:pt x="443779" y="413471"/>
                </a:lnTo>
                <a:lnTo>
                  <a:pt x="413472" y="443779"/>
                </a:lnTo>
                <a:lnTo>
                  <a:pt x="378376" y="468587"/>
                </a:lnTo>
                <a:lnTo>
                  <a:pt x="339202" y="487187"/>
                </a:lnTo>
                <a:lnTo>
                  <a:pt x="296660" y="498868"/>
                </a:lnTo>
                <a:lnTo>
                  <a:pt x="251459" y="502919"/>
                </a:lnTo>
                <a:lnTo>
                  <a:pt x="206259" y="498868"/>
                </a:lnTo>
                <a:lnTo>
                  <a:pt x="163717" y="487187"/>
                </a:lnTo>
                <a:lnTo>
                  <a:pt x="124542" y="468587"/>
                </a:lnTo>
                <a:lnTo>
                  <a:pt x="89447" y="443779"/>
                </a:lnTo>
                <a:lnTo>
                  <a:pt x="59139" y="413471"/>
                </a:lnTo>
                <a:lnTo>
                  <a:pt x="34331" y="378376"/>
                </a:lnTo>
                <a:lnTo>
                  <a:pt x="15731" y="339202"/>
                </a:lnTo>
                <a:lnTo>
                  <a:pt x="4051" y="296659"/>
                </a:lnTo>
                <a:lnTo>
                  <a:pt x="0" y="251459"/>
                </a:lnTo>
                <a:close/>
              </a:path>
            </a:pathLst>
          </a:custGeom>
          <a:ln w="1904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 txBox="1"/>
          <p:nvPr/>
        </p:nvSpPr>
        <p:spPr>
          <a:xfrm>
            <a:off x="3469376" y="6226528"/>
            <a:ext cx="4785995" cy="4286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225"/>
              </a:lnSpc>
            </a:pPr>
            <a:r>
              <a:rPr sz="2800" spc="-60" dirty="0">
                <a:latin typeface="Arial"/>
                <a:cs typeface="Arial"/>
              </a:rPr>
              <a:t>‘cause and </a:t>
            </a:r>
            <a:r>
              <a:rPr sz="2800" spc="-5" dirty="0">
                <a:latin typeface="Arial"/>
                <a:cs typeface="Arial"/>
              </a:rPr>
              <a:t>effect’</a:t>
            </a:r>
            <a:r>
              <a:rPr sz="2800" spc="-130" dirty="0">
                <a:latin typeface="Arial"/>
                <a:cs typeface="Arial"/>
              </a:rPr>
              <a:t> </a:t>
            </a:r>
            <a:r>
              <a:rPr sz="2800" spc="-75" dirty="0">
                <a:latin typeface="Arial"/>
                <a:cs typeface="Arial"/>
              </a:rPr>
              <a:t>phenomenon</a:t>
            </a:r>
            <a:endParaRPr sz="280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8581135" y="6301348"/>
            <a:ext cx="148590" cy="2635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39"/>
              </a:lnSpc>
            </a:pPr>
            <a:r>
              <a:rPr sz="1650" spc="45" dirty="0">
                <a:solidFill>
                  <a:srgbClr val="FFFFFF"/>
                </a:solidFill>
                <a:latin typeface="Arial"/>
                <a:cs typeface="Arial"/>
              </a:rPr>
              <a:t>9</a:t>
            </a:r>
            <a:endParaRPr sz="1650">
              <a:latin typeface="Arial"/>
              <a:cs typeface="Arial"/>
            </a:endParaRPr>
          </a:p>
        </p:txBody>
      </p:sp>
      <p:sp>
        <p:nvSpPr>
          <p:cNvPr id="54" name="object 54"/>
          <p:cNvSpPr txBox="1">
            <a:spLocks noGrp="1"/>
          </p:cNvSpPr>
          <p:nvPr>
            <p:ph type="ftr" sz="quarter" idx="5"/>
          </p:nvPr>
        </p:nvSpPr>
        <p:spPr>
          <a:xfrm>
            <a:off x="1324003" y="6485925"/>
            <a:ext cx="1391920" cy="155812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45085" marR="5080" indent="-33020">
              <a:lnSpc>
                <a:spcPct val="100000"/>
              </a:lnSpc>
              <a:spcBef>
                <a:spcPts val="15"/>
              </a:spcBef>
            </a:pPr>
            <a:endParaRPr spc="-8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1700" y="414020"/>
            <a:ext cx="336296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60" dirty="0"/>
              <a:t>RESEARCH</a:t>
            </a:r>
            <a:r>
              <a:rPr spc="-204" dirty="0"/>
              <a:t> </a:t>
            </a:r>
            <a:r>
              <a:rPr spc="-45" dirty="0"/>
              <a:t>QUESTION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1700" y="1133652"/>
            <a:ext cx="7185025" cy="2658676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355600" marR="464820" indent="-342900">
              <a:lnSpc>
                <a:spcPts val="2100"/>
              </a:lnSpc>
              <a:spcBef>
                <a:spcPts val="219"/>
              </a:spcBef>
              <a:tabLst>
                <a:tab pos="354965" algn="l"/>
              </a:tabLst>
            </a:pPr>
            <a:r>
              <a:rPr sz="1800" spc="-710" dirty="0">
                <a:latin typeface="Wingdings"/>
                <a:cs typeface="Wingdings"/>
              </a:rPr>
              <a:t></a:t>
            </a:r>
            <a:r>
              <a:rPr sz="1800" spc="-710" dirty="0">
                <a:latin typeface="Times New Roman"/>
                <a:cs typeface="Times New Roman"/>
              </a:rPr>
              <a:t>	</a:t>
            </a:r>
            <a:r>
              <a:rPr sz="1800" spc="-240" dirty="0">
                <a:latin typeface="Arial"/>
                <a:cs typeface="Arial"/>
              </a:rPr>
              <a:t>A </a:t>
            </a:r>
            <a:r>
              <a:rPr sz="1800" spc="-50" dirty="0">
                <a:latin typeface="Arial"/>
                <a:cs typeface="Arial"/>
              </a:rPr>
              <a:t>research </a:t>
            </a:r>
            <a:r>
              <a:rPr sz="1800" spc="-35" dirty="0">
                <a:latin typeface="Arial"/>
                <a:cs typeface="Arial"/>
              </a:rPr>
              <a:t>question </a:t>
            </a:r>
            <a:r>
              <a:rPr sz="1800" spc="-30" dirty="0">
                <a:latin typeface="Arial"/>
                <a:cs typeface="Arial"/>
              </a:rPr>
              <a:t>is </a:t>
            </a:r>
            <a:r>
              <a:rPr sz="1800" spc="-50" dirty="0">
                <a:latin typeface="Arial"/>
                <a:cs typeface="Arial"/>
              </a:rPr>
              <a:t>a </a:t>
            </a:r>
            <a:r>
              <a:rPr sz="1800" spc="-125" dirty="0">
                <a:latin typeface="Arial"/>
                <a:cs typeface="Arial"/>
              </a:rPr>
              <a:t>way </a:t>
            </a:r>
            <a:r>
              <a:rPr sz="1800" spc="-20" dirty="0">
                <a:latin typeface="Arial"/>
                <a:cs typeface="Arial"/>
              </a:rPr>
              <a:t>of </a:t>
            </a:r>
            <a:r>
              <a:rPr sz="1800" spc="-65" dirty="0">
                <a:latin typeface="Arial"/>
                <a:cs typeface="Arial"/>
              </a:rPr>
              <a:t>expressing </a:t>
            </a:r>
            <a:r>
              <a:rPr sz="1800" spc="-20" dirty="0">
                <a:latin typeface="Arial"/>
                <a:cs typeface="Arial"/>
              </a:rPr>
              <a:t>interest </a:t>
            </a:r>
            <a:r>
              <a:rPr sz="1800" spc="-10" dirty="0">
                <a:latin typeface="Arial"/>
                <a:cs typeface="Arial"/>
              </a:rPr>
              <a:t>in </a:t>
            </a:r>
            <a:r>
              <a:rPr sz="1800" spc="-50" dirty="0">
                <a:latin typeface="Arial"/>
                <a:cs typeface="Arial"/>
              </a:rPr>
              <a:t>a </a:t>
            </a:r>
            <a:r>
              <a:rPr sz="1800" spc="-40" dirty="0">
                <a:latin typeface="Arial"/>
                <a:cs typeface="Arial"/>
              </a:rPr>
              <a:t>problem or  </a:t>
            </a:r>
            <a:r>
              <a:rPr sz="1800" spc="-50" dirty="0">
                <a:latin typeface="Arial"/>
                <a:cs typeface="Arial"/>
              </a:rPr>
              <a:t>phenomenon.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 marL="355600" marR="68580" indent="-342900">
              <a:lnSpc>
                <a:spcPct val="101899"/>
              </a:lnSpc>
              <a:spcBef>
                <a:spcPts val="1340"/>
              </a:spcBef>
              <a:tabLst>
                <a:tab pos="354965" algn="l"/>
              </a:tabLst>
            </a:pPr>
            <a:r>
              <a:rPr sz="1800" spc="-710" dirty="0">
                <a:latin typeface="Wingdings"/>
                <a:cs typeface="Wingdings"/>
              </a:rPr>
              <a:t></a:t>
            </a:r>
            <a:r>
              <a:rPr sz="1800" spc="-710" dirty="0">
                <a:latin typeface="Times New Roman"/>
                <a:cs typeface="Times New Roman"/>
              </a:rPr>
              <a:t>	</a:t>
            </a:r>
            <a:r>
              <a:rPr sz="1800" spc="-80" dirty="0">
                <a:latin typeface="Arial"/>
                <a:cs typeface="Arial"/>
              </a:rPr>
              <a:t>There </a:t>
            </a:r>
            <a:r>
              <a:rPr sz="1800" spc="-95" dirty="0">
                <a:latin typeface="Arial"/>
                <a:cs typeface="Arial"/>
              </a:rPr>
              <a:t>may </a:t>
            </a:r>
            <a:r>
              <a:rPr sz="1800" spc="-50" dirty="0">
                <a:latin typeface="Arial"/>
                <a:cs typeface="Arial"/>
              </a:rPr>
              <a:t>be </a:t>
            </a:r>
            <a:r>
              <a:rPr sz="1800" spc="-45" dirty="0">
                <a:latin typeface="Arial"/>
                <a:cs typeface="Arial"/>
              </a:rPr>
              <a:t>more </a:t>
            </a:r>
            <a:r>
              <a:rPr sz="1800" spc="-15" dirty="0">
                <a:latin typeface="Arial"/>
                <a:cs typeface="Arial"/>
              </a:rPr>
              <a:t>than </a:t>
            </a:r>
            <a:r>
              <a:rPr sz="1800" spc="-55" dirty="0">
                <a:latin typeface="Arial"/>
                <a:cs typeface="Arial"/>
              </a:rPr>
              <a:t>one </a:t>
            </a:r>
            <a:r>
              <a:rPr sz="1800" spc="-50" dirty="0">
                <a:latin typeface="Arial"/>
                <a:cs typeface="Arial"/>
              </a:rPr>
              <a:t>research </a:t>
            </a:r>
            <a:r>
              <a:rPr sz="1800" spc="-35" dirty="0">
                <a:latin typeface="Arial"/>
                <a:cs typeface="Arial"/>
              </a:rPr>
              <a:t>question </a:t>
            </a:r>
            <a:r>
              <a:rPr sz="1800" spc="-30" dirty="0">
                <a:latin typeface="Arial"/>
                <a:cs typeface="Arial"/>
              </a:rPr>
              <a:t>for </a:t>
            </a:r>
            <a:r>
              <a:rPr sz="1800" spc="-50" dirty="0">
                <a:latin typeface="Arial"/>
                <a:cs typeface="Arial"/>
              </a:rPr>
              <a:t>a </a:t>
            </a:r>
            <a:r>
              <a:rPr sz="1800" spc="-60" dirty="0">
                <a:latin typeface="Arial"/>
                <a:cs typeface="Arial"/>
              </a:rPr>
              <a:t>study, </a:t>
            </a:r>
            <a:r>
              <a:rPr sz="1800" spc="-45" dirty="0">
                <a:latin typeface="Arial"/>
                <a:cs typeface="Arial"/>
              </a:rPr>
              <a:t>depending  </a:t>
            </a:r>
            <a:r>
              <a:rPr sz="1800" spc="-50" dirty="0">
                <a:latin typeface="Arial"/>
                <a:cs typeface="Arial"/>
              </a:rPr>
              <a:t>on </a:t>
            </a:r>
            <a:r>
              <a:rPr sz="1800" spc="-15" dirty="0">
                <a:latin typeface="Arial"/>
                <a:cs typeface="Arial"/>
              </a:rPr>
              <a:t>the </a:t>
            </a:r>
            <a:r>
              <a:rPr sz="1800" spc="-55" dirty="0">
                <a:latin typeface="Arial"/>
                <a:cs typeface="Arial"/>
              </a:rPr>
              <a:t>complexity </a:t>
            </a:r>
            <a:r>
              <a:rPr sz="1800" spc="-40" dirty="0">
                <a:latin typeface="Arial"/>
                <a:cs typeface="Arial"/>
              </a:rPr>
              <a:t>and </a:t>
            </a:r>
            <a:r>
              <a:rPr sz="1800" spc="-25" dirty="0">
                <a:latin typeface="Arial"/>
                <a:cs typeface="Arial"/>
              </a:rPr>
              <a:t>breadth </a:t>
            </a:r>
            <a:r>
              <a:rPr sz="1800" spc="-20" dirty="0">
                <a:latin typeface="Arial"/>
                <a:cs typeface="Arial"/>
              </a:rPr>
              <a:t>of </a:t>
            </a:r>
            <a:r>
              <a:rPr sz="1800" spc="-15" dirty="0">
                <a:latin typeface="Arial"/>
                <a:cs typeface="Arial"/>
              </a:rPr>
              <a:t>the </a:t>
            </a:r>
            <a:r>
              <a:rPr sz="1800" spc="-55" dirty="0">
                <a:latin typeface="Arial"/>
                <a:cs typeface="Arial"/>
              </a:rPr>
              <a:t>proposed</a:t>
            </a:r>
            <a:r>
              <a:rPr sz="1800" spc="-225" dirty="0">
                <a:latin typeface="Arial"/>
                <a:cs typeface="Arial"/>
              </a:rPr>
              <a:t> </a:t>
            </a:r>
            <a:r>
              <a:rPr sz="1800" spc="-55">
                <a:latin typeface="Arial"/>
                <a:cs typeface="Arial"/>
              </a:rPr>
              <a:t>work</a:t>
            </a:r>
            <a:r>
              <a:rPr sz="1800" spc="-55" smtClean="0"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 marL="355600" marR="369570" indent="-342900">
              <a:lnSpc>
                <a:spcPct val="101899"/>
              </a:lnSpc>
              <a:spcBef>
                <a:spcPts val="1400"/>
              </a:spcBef>
              <a:tabLst>
                <a:tab pos="354965" algn="l"/>
              </a:tabLst>
            </a:pPr>
            <a:r>
              <a:rPr sz="1800" spc="-710" dirty="0">
                <a:latin typeface="Wingdings"/>
                <a:cs typeface="Wingdings"/>
              </a:rPr>
              <a:t></a:t>
            </a:r>
            <a:r>
              <a:rPr sz="1800" spc="-710" dirty="0">
                <a:latin typeface="Times New Roman"/>
                <a:cs typeface="Times New Roman"/>
              </a:rPr>
              <a:t>	</a:t>
            </a:r>
            <a:r>
              <a:rPr sz="1800" spc="-50" dirty="0">
                <a:latin typeface="Arial"/>
                <a:cs typeface="Arial"/>
              </a:rPr>
              <a:t>a </a:t>
            </a:r>
            <a:r>
              <a:rPr sz="1800" spc="-40" dirty="0">
                <a:latin typeface="Arial"/>
                <a:cs typeface="Arial"/>
              </a:rPr>
              <a:t>well-written </a:t>
            </a:r>
            <a:r>
              <a:rPr sz="1800" spc="-50" dirty="0">
                <a:latin typeface="Arial"/>
                <a:cs typeface="Arial"/>
              </a:rPr>
              <a:t>research </a:t>
            </a:r>
            <a:r>
              <a:rPr sz="1800" spc="-35" dirty="0">
                <a:latin typeface="Arial"/>
                <a:cs typeface="Arial"/>
              </a:rPr>
              <a:t>question </a:t>
            </a:r>
            <a:r>
              <a:rPr sz="1800" spc="-20" dirty="0">
                <a:latin typeface="Arial"/>
                <a:cs typeface="Arial"/>
              </a:rPr>
              <a:t>will </a:t>
            </a:r>
            <a:r>
              <a:rPr sz="1800" spc="-45" dirty="0">
                <a:latin typeface="Arial"/>
                <a:cs typeface="Arial"/>
              </a:rPr>
              <a:t>also </a:t>
            </a:r>
            <a:r>
              <a:rPr sz="1800" spc="-55" dirty="0">
                <a:latin typeface="Arial"/>
                <a:cs typeface="Arial"/>
              </a:rPr>
              <a:t>sheds </a:t>
            </a:r>
            <a:r>
              <a:rPr sz="1800" spc="-15" dirty="0">
                <a:latin typeface="Arial"/>
                <a:cs typeface="Arial"/>
              </a:rPr>
              <a:t>light </a:t>
            </a:r>
            <a:r>
              <a:rPr sz="1800" spc="-50" dirty="0">
                <a:latin typeface="Arial"/>
                <a:cs typeface="Arial"/>
              </a:rPr>
              <a:t>on </a:t>
            </a:r>
            <a:r>
              <a:rPr sz="1800" spc="-35" dirty="0">
                <a:latin typeface="Arial"/>
                <a:cs typeface="Arial"/>
              </a:rPr>
              <a:t>appropriate  </a:t>
            </a:r>
            <a:r>
              <a:rPr sz="1800" spc="-50" dirty="0">
                <a:latin typeface="Arial"/>
                <a:cs typeface="Arial"/>
              </a:rPr>
              <a:t>research</a:t>
            </a:r>
            <a:r>
              <a:rPr sz="1800" spc="-60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methods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83597" y="5128793"/>
            <a:ext cx="5202555" cy="13030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>
              <a:lnSpc>
                <a:spcPct val="99700"/>
              </a:lnSpc>
              <a:spcBef>
                <a:spcPts val="110"/>
              </a:spcBef>
            </a:pPr>
            <a:r>
              <a:rPr sz="2800" spc="-370" dirty="0">
                <a:latin typeface="Arial"/>
                <a:cs typeface="Arial"/>
              </a:rPr>
              <a:t>A </a:t>
            </a:r>
            <a:r>
              <a:rPr sz="2800" spc="80" dirty="0">
                <a:latin typeface="Arial"/>
                <a:cs typeface="Arial"/>
              </a:rPr>
              <a:t>‘5 </a:t>
            </a:r>
            <a:r>
              <a:rPr sz="2800" spc="-235" dirty="0">
                <a:latin typeface="Arial"/>
                <a:cs typeface="Arial"/>
              </a:rPr>
              <a:t>Why </a:t>
            </a:r>
            <a:r>
              <a:rPr sz="2800" spc="-95" dirty="0">
                <a:latin typeface="Arial"/>
                <a:cs typeface="Arial"/>
              </a:rPr>
              <a:t>Analysis’ </a:t>
            </a:r>
            <a:r>
              <a:rPr sz="2800" spc="-25" dirty="0">
                <a:latin typeface="Arial"/>
                <a:cs typeface="Arial"/>
              </a:rPr>
              <a:t>pattern of  </a:t>
            </a:r>
            <a:r>
              <a:rPr sz="2800" spc="-55" dirty="0">
                <a:latin typeface="Arial"/>
                <a:cs typeface="Arial"/>
              </a:rPr>
              <a:t>questioning </a:t>
            </a:r>
            <a:r>
              <a:rPr sz="2800" spc="-75" dirty="0">
                <a:latin typeface="Arial"/>
                <a:cs typeface="Arial"/>
              </a:rPr>
              <a:t>can get </a:t>
            </a:r>
            <a:r>
              <a:rPr sz="2800" spc="-145" dirty="0">
                <a:latin typeface="Arial"/>
                <a:cs typeface="Arial"/>
              </a:rPr>
              <a:t>you </a:t>
            </a:r>
            <a:r>
              <a:rPr sz="2800" spc="-35" dirty="0">
                <a:latin typeface="Arial"/>
                <a:cs typeface="Arial"/>
              </a:rPr>
              <a:t>to </a:t>
            </a:r>
            <a:r>
              <a:rPr sz="2800" spc="-25" dirty="0">
                <a:latin typeface="Arial"/>
                <a:cs typeface="Arial"/>
              </a:rPr>
              <a:t>the</a:t>
            </a:r>
            <a:r>
              <a:rPr sz="2800" spc="-120" dirty="0">
                <a:latin typeface="Arial"/>
                <a:cs typeface="Arial"/>
              </a:rPr>
              <a:t> </a:t>
            </a:r>
            <a:r>
              <a:rPr sz="2800" spc="-55" dirty="0">
                <a:latin typeface="Arial"/>
                <a:cs typeface="Arial"/>
              </a:rPr>
              <a:t>root  </a:t>
            </a:r>
            <a:r>
              <a:rPr sz="2800" spc="-85" dirty="0">
                <a:latin typeface="Arial"/>
                <a:cs typeface="Arial"/>
              </a:rPr>
              <a:t>cause, </a:t>
            </a:r>
            <a:r>
              <a:rPr sz="2800" spc="-110" dirty="0">
                <a:latin typeface="Arial"/>
                <a:cs typeface="Arial"/>
              </a:rPr>
              <a:t>your </a:t>
            </a:r>
            <a:r>
              <a:rPr sz="2800" spc="-35" dirty="0">
                <a:latin typeface="Arial"/>
                <a:cs typeface="Arial"/>
              </a:rPr>
              <a:t>actual </a:t>
            </a:r>
            <a:r>
              <a:rPr sz="2800" spc="-90" dirty="0">
                <a:latin typeface="Arial"/>
                <a:cs typeface="Arial"/>
              </a:rPr>
              <a:t>narrowed</a:t>
            </a:r>
            <a:r>
              <a:rPr sz="2800" spc="-100" dirty="0">
                <a:latin typeface="Arial"/>
                <a:cs typeface="Arial"/>
              </a:rPr>
              <a:t> </a:t>
            </a:r>
            <a:r>
              <a:rPr sz="2800" spc="-70" dirty="0">
                <a:latin typeface="Arial"/>
                <a:cs typeface="Arial"/>
              </a:rPr>
              <a:t>area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83597" y="6398797"/>
            <a:ext cx="120713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25" dirty="0">
                <a:latin typeface="Arial"/>
                <a:cs typeface="Arial"/>
              </a:rPr>
              <a:t>of</a:t>
            </a:r>
            <a:r>
              <a:rPr sz="2800" spc="-155" dirty="0">
                <a:latin typeface="Arial"/>
                <a:cs typeface="Arial"/>
              </a:rPr>
              <a:t> </a:t>
            </a:r>
            <a:r>
              <a:rPr sz="2800" spc="-80" dirty="0">
                <a:latin typeface="Arial"/>
                <a:cs typeface="Arial"/>
              </a:rPr>
              <a:t>work.</a:t>
            </a:r>
            <a:endParaRPr sz="28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8401037" y="6170822"/>
            <a:ext cx="502920" cy="502920"/>
          </a:xfrm>
          <a:custGeom>
            <a:avLst/>
            <a:gdLst/>
            <a:ahLst/>
            <a:cxnLst/>
            <a:rect l="l" t="t" r="r" b="b"/>
            <a:pathLst>
              <a:path w="502920" h="502920">
                <a:moveTo>
                  <a:pt x="0" y="251459"/>
                </a:moveTo>
                <a:lnTo>
                  <a:pt x="4051" y="206259"/>
                </a:lnTo>
                <a:lnTo>
                  <a:pt x="15731" y="163717"/>
                </a:lnTo>
                <a:lnTo>
                  <a:pt x="34331" y="124543"/>
                </a:lnTo>
                <a:lnTo>
                  <a:pt x="59139" y="89447"/>
                </a:lnTo>
                <a:lnTo>
                  <a:pt x="89447" y="59140"/>
                </a:lnTo>
                <a:lnTo>
                  <a:pt x="124542" y="34331"/>
                </a:lnTo>
                <a:lnTo>
                  <a:pt x="163717" y="15732"/>
                </a:lnTo>
                <a:lnTo>
                  <a:pt x="206259" y="4051"/>
                </a:lnTo>
                <a:lnTo>
                  <a:pt x="251459" y="0"/>
                </a:lnTo>
                <a:lnTo>
                  <a:pt x="296660" y="4051"/>
                </a:lnTo>
                <a:lnTo>
                  <a:pt x="339202" y="15732"/>
                </a:lnTo>
                <a:lnTo>
                  <a:pt x="378376" y="34331"/>
                </a:lnTo>
                <a:lnTo>
                  <a:pt x="413472" y="59140"/>
                </a:lnTo>
                <a:lnTo>
                  <a:pt x="443779" y="89447"/>
                </a:lnTo>
                <a:lnTo>
                  <a:pt x="468587" y="124543"/>
                </a:lnTo>
                <a:lnTo>
                  <a:pt x="487187" y="163717"/>
                </a:lnTo>
                <a:lnTo>
                  <a:pt x="498868" y="206259"/>
                </a:lnTo>
                <a:lnTo>
                  <a:pt x="502919" y="251459"/>
                </a:lnTo>
                <a:lnTo>
                  <a:pt x="498868" y="296659"/>
                </a:lnTo>
                <a:lnTo>
                  <a:pt x="487187" y="339202"/>
                </a:lnTo>
                <a:lnTo>
                  <a:pt x="468587" y="378376"/>
                </a:lnTo>
                <a:lnTo>
                  <a:pt x="443779" y="413471"/>
                </a:lnTo>
                <a:lnTo>
                  <a:pt x="413472" y="443779"/>
                </a:lnTo>
                <a:lnTo>
                  <a:pt x="378376" y="468587"/>
                </a:lnTo>
                <a:lnTo>
                  <a:pt x="339202" y="487187"/>
                </a:lnTo>
                <a:lnTo>
                  <a:pt x="296660" y="498868"/>
                </a:lnTo>
                <a:lnTo>
                  <a:pt x="251459" y="502919"/>
                </a:lnTo>
                <a:lnTo>
                  <a:pt x="206259" y="498868"/>
                </a:lnTo>
                <a:lnTo>
                  <a:pt x="163717" y="487187"/>
                </a:lnTo>
                <a:lnTo>
                  <a:pt x="124542" y="468587"/>
                </a:lnTo>
                <a:lnTo>
                  <a:pt x="89447" y="443779"/>
                </a:lnTo>
                <a:lnTo>
                  <a:pt x="59139" y="413471"/>
                </a:lnTo>
                <a:lnTo>
                  <a:pt x="34331" y="378376"/>
                </a:lnTo>
                <a:lnTo>
                  <a:pt x="15731" y="339202"/>
                </a:lnTo>
                <a:lnTo>
                  <a:pt x="4051" y="296659"/>
                </a:lnTo>
                <a:lnTo>
                  <a:pt x="0" y="251459"/>
                </a:lnTo>
                <a:close/>
              </a:path>
            </a:pathLst>
          </a:custGeom>
          <a:ln w="1904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8523069" y="6283852"/>
            <a:ext cx="257810" cy="2768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50" spc="-10" dirty="0">
                <a:solidFill>
                  <a:srgbClr val="FFFFFF"/>
                </a:solidFill>
                <a:latin typeface="Arial"/>
                <a:cs typeface="Arial"/>
              </a:rPr>
              <a:t>10</a:t>
            </a:r>
            <a:endParaRPr sz="16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255</TotalTime>
  <Words>912</Words>
  <Application>Microsoft Office PowerPoint</Application>
  <PresentationFormat>On-screen Show (4:3)</PresentationFormat>
  <Paragraphs>187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 Brief Introduction to Research as a Methodology</vt:lpstr>
      <vt:lpstr>I’m a Genius !!!!</vt:lpstr>
      <vt:lpstr>COMPONENTS OF RESEARCH METHODOLOGY</vt:lpstr>
      <vt:lpstr>WHAT IS A RESEARCH PROBLEM</vt:lpstr>
      <vt:lpstr>WHEN IS A PROBLEM RESEARCHABLE ?</vt:lpstr>
      <vt:lpstr>IDENTIFYING A RESEARCH PROBLEM</vt:lpstr>
      <vt:lpstr>Tips to identifying a problem with significance</vt:lpstr>
      <vt:lpstr>Slide 8</vt:lpstr>
      <vt:lpstr>RESEARCH QUESTION</vt:lpstr>
      <vt:lpstr>SOURCES OF RESEARCH PROBLEMS</vt:lpstr>
      <vt:lpstr>PROBLEM STATEMENT</vt:lpstr>
      <vt:lpstr>‘3’ STEPS TO DEFINING A RESEARCH PROBLEM narrow it down so as to make it manageable rather than formidable</vt:lpstr>
      <vt:lpstr>THE ‘CRUX’</vt:lpstr>
      <vt:lpstr>RESEARCH PROBLEM – AN ANALOGY</vt:lpstr>
      <vt:lpstr>Pssst !!!!!!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 Brief Introduction to Research as a Methodology</dc:title>
  <cp:lastModifiedBy>user</cp:lastModifiedBy>
  <cp:revision>11</cp:revision>
  <dcterms:created xsi:type="dcterms:W3CDTF">2018-08-30T06:54:55Z</dcterms:created>
  <dcterms:modified xsi:type="dcterms:W3CDTF">2019-08-25T13:13:23Z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2018-08-30T00:00:00Z</vt:filetime>
  </property>
</Properties>
</file>