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9"/>
  </p:notesMasterIdLst>
  <p:sldIdLst>
    <p:sldId id="257" r:id="rId2"/>
    <p:sldId id="258" r:id="rId3"/>
    <p:sldId id="259" r:id="rId4"/>
    <p:sldId id="260" r:id="rId5"/>
    <p:sldId id="261" r:id="rId6"/>
    <p:sldId id="262" r:id="rId7"/>
    <p:sldId id="263" r:id="rId8"/>
    <p:sldId id="288" r:id="rId9"/>
    <p:sldId id="264" r:id="rId10"/>
    <p:sldId id="265" r:id="rId11"/>
    <p:sldId id="289" r:id="rId12"/>
    <p:sldId id="266" r:id="rId13"/>
    <p:sldId id="267" r:id="rId14"/>
    <p:sldId id="268" r:id="rId15"/>
    <p:sldId id="269" r:id="rId16"/>
    <p:sldId id="270" r:id="rId17"/>
    <p:sldId id="271" r:id="rId18"/>
    <p:sldId id="290" r:id="rId19"/>
    <p:sldId id="293" r:id="rId20"/>
    <p:sldId id="281" r:id="rId21"/>
    <p:sldId id="282" r:id="rId22"/>
    <p:sldId id="291" r:id="rId23"/>
    <p:sldId id="292" r:id="rId24"/>
    <p:sldId id="283" r:id="rId25"/>
    <p:sldId id="284" r:id="rId26"/>
    <p:sldId id="285" r:id="rId27"/>
    <p:sldId id="287" r:id="rId2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14A9DD07-27A0-4A97-BA48-22F5ACECAC20}" type="datetimeFigureOut">
              <a:rPr lang="en-US" smtClean="0"/>
              <a:pPr/>
              <a:t>9/13/2023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BDAC4DA-963C-4FBF-92AA-DA59D9F173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DAC4DA-963C-4FBF-92AA-DA59D9F173FB}"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questionpro.com/cross-tabulation.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28.png"/><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hyperlink" Target="https://www.formpl.us/blog/close-ended-questions" TargetMode="External"/><Relationship Id="rId5" Type="http://schemas.openxmlformats.org/officeDocument/2006/relationships/image" Target="../media/image24.png"/><Relationship Id="rId4" Type="http://schemas.openxmlformats.org/officeDocument/2006/relationships/image" Target="../media/image28.png"/></Relationships>
</file>

<file path=ppt/slides/_rels/slide2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665476" y="0"/>
            <a:ext cx="6478524" cy="685799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667000" y="0"/>
            <a:ext cx="0" cy="6858000"/>
          </a:xfrm>
          <a:custGeom>
            <a:avLst/>
            <a:gdLst/>
            <a:ahLst/>
            <a:cxnLst/>
            <a:rect l="l" t="t" r="r" b="b"/>
            <a:pathLst>
              <a:path h="6858000">
                <a:moveTo>
                  <a:pt x="0" y="6857999"/>
                </a:moveTo>
                <a:lnTo>
                  <a:pt x="0" y="0"/>
                </a:lnTo>
              </a:path>
            </a:pathLst>
          </a:custGeom>
          <a:ln w="12700">
            <a:solidFill>
              <a:srgbClr val="F8F8F8"/>
            </a:solidFill>
          </a:ln>
        </p:spPr>
        <p:txBody>
          <a:bodyPr wrap="square" lIns="0" tIns="0" rIns="0" bIns="0" rtlCol="0"/>
          <a:lstStyle/>
          <a:p>
            <a:endParaRPr/>
          </a:p>
        </p:txBody>
      </p:sp>
      <p:sp>
        <p:nvSpPr>
          <p:cNvPr id="5" name="object 5"/>
          <p:cNvSpPr/>
          <p:nvPr/>
        </p:nvSpPr>
        <p:spPr>
          <a:xfrm>
            <a:off x="1668145" y="2147316"/>
            <a:ext cx="7408926" cy="413766"/>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7660005" y="2271014"/>
            <a:ext cx="96520" cy="147955"/>
          </a:xfrm>
          <a:custGeom>
            <a:avLst/>
            <a:gdLst/>
            <a:ahLst/>
            <a:cxnLst/>
            <a:rect l="l" t="t" r="r" b="b"/>
            <a:pathLst>
              <a:path w="96520" h="147955">
                <a:moveTo>
                  <a:pt x="48005" y="0"/>
                </a:moveTo>
                <a:lnTo>
                  <a:pt x="0" y="147700"/>
                </a:lnTo>
                <a:lnTo>
                  <a:pt x="96139" y="147700"/>
                </a:lnTo>
                <a:lnTo>
                  <a:pt x="48005" y="0"/>
                </a:lnTo>
                <a:close/>
              </a:path>
            </a:pathLst>
          </a:custGeom>
          <a:ln w="3175">
            <a:solidFill>
              <a:srgbClr val="041E3D"/>
            </a:solidFill>
          </a:ln>
        </p:spPr>
        <p:txBody>
          <a:bodyPr wrap="square" lIns="0" tIns="0" rIns="0" bIns="0" rtlCol="0"/>
          <a:lstStyle/>
          <a:p>
            <a:endParaRPr/>
          </a:p>
        </p:txBody>
      </p:sp>
      <p:sp>
        <p:nvSpPr>
          <p:cNvPr id="7" name="object 7"/>
          <p:cNvSpPr/>
          <p:nvPr/>
        </p:nvSpPr>
        <p:spPr>
          <a:xfrm>
            <a:off x="5776340" y="2271014"/>
            <a:ext cx="96520" cy="147955"/>
          </a:xfrm>
          <a:custGeom>
            <a:avLst/>
            <a:gdLst/>
            <a:ahLst/>
            <a:cxnLst/>
            <a:rect l="l" t="t" r="r" b="b"/>
            <a:pathLst>
              <a:path w="96520" h="147955">
                <a:moveTo>
                  <a:pt x="48006" y="0"/>
                </a:moveTo>
                <a:lnTo>
                  <a:pt x="0" y="147700"/>
                </a:lnTo>
                <a:lnTo>
                  <a:pt x="96138" y="147700"/>
                </a:lnTo>
                <a:lnTo>
                  <a:pt x="48006" y="0"/>
                </a:lnTo>
                <a:close/>
              </a:path>
            </a:pathLst>
          </a:custGeom>
          <a:ln w="3175">
            <a:solidFill>
              <a:srgbClr val="041E3D"/>
            </a:solidFill>
          </a:ln>
        </p:spPr>
        <p:txBody>
          <a:bodyPr wrap="square" lIns="0" tIns="0" rIns="0" bIns="0" rtlCol="0"/>
          <a:lstStyle/>
          <a:p>
            <a:endParaRPr/>
          </a:p>
        </p:txBody>
      </p:sp>
      <p:sp>
        <p:nvSpPr>
          <p:cNvPr id="8" name="object 8"/>
          <p:cNvSpPr/>
          <p:nvPr/>
        </p:nvSpPr>
        <p:spPr>
          <a:xfrm>
            <a:off x="2525648" y="2271014"/>
            <a:ext cx="96520" cy="147955"/>
          </a:xfrm>
          <a:custGeom>
            <a:avLst/>
            <a:gdLst/>
            <a:ahLst/>
            <a:cxnLst/>
            <a:rect l="l" t="t" r="r" b="b"/>
            <a:pathLst>
              <a:path w="96519" h="147955">
                <a:moveTo>
                  <a:pt x="48006" y="0"/>
                </a:moveTo>
                <a:lnTo>
                  <a:pt x="0" y="147700"/>
                </a:lnTo>
                <a:lnTo>
                  <a:pt x="96138" y="147700"/>
                </a:lnTo>
                <a:lnTo>
                  <a:pt x="48006" y="0"/>
                </a:lnTo>
                <a:close/>
              </a:path>
            </a:pathLst>
          </a:custGeom>
          <a:ln w="3175">
            <a:solidFill>
              <a:srgbClr val="041E3D"/>
            </a:solidFill>
          </a:ln>
        </p:spPr>
        <p:txBody>
          <a:bodyPr wrap="square" lIns="0" tIns="0" rIns="0" bIns="0" rtlCol="0"/>
          <a:lstStyle/>
          <a:p>
            <a:endParaRPr/>
          </a:p>
        </p:txBody>
      </p:sp>
      <p:sp>
        <p:nvSpPr>
          <p:cNvPr id="9" name="object 9"/>
          <p:cNvSpPr/>
          <p:nvPr/>
        </p:nvSpPr>
        <p:spPr>
          <a:xfrm>
            <a:off x="6486905" y="2214498"/>
            <a:ext cx="151765" cy="276860"/>
          </a:xfrm>
          <a:custGeom>
            <a:avLst/>
            <a:gdLst/>
            <a:ahLst/>
            <a:cxnLst/>
            <a:rect l="l" t="t" r="r" b="b"/>
            <a:pathLst>
              <a:path w="151765" h="276860">
                <a:moveTo>
                  <a:pt x="32512" y="0"/>
                </a:moveTo>
                <a:lnTo>
                  <a:pt x="26128" y="119"/>
                </a:lnTo>
                <a:lnTo>
                  <a:pt x="18589" y="476"/>
                </a:lnTo>
                <a:lnTo>
                  <a:pt x="9884" y="1071"/>
                </a:lnTo>
                <a:lnTo>
                  <a:pt x="0" y="1904"/>
                </a:lnTo>
                <a:lnTo>
                  <a:pt x="0" y="274954"/>
                </a:lnTo>
                <a:lnTo>
                  <a:pt x="8741" y="275695"/>
                </a:lnTo>
                <a:lnTo>
                  <a:pt x="17827" y="276209"/>
                </a:lnTo>
                <a:lnTo>
                  <a:pt x="27271" y="276508"/>
                </a:lnTo>
                <a:lnTo>
                  <a:pt x="37084" y="276605"/>
                </a:lnTo>
                <a:lnTo>
                  <a:pt x="62565" y="274175"/>
                </a:lnTo>
                <a:lnTo>
                  <a:pt x="104717" y="254692"/>
                </a:lnTo>
                <a:lnTo>
                  <a:pt x="134673" y="216140"/>
                </a:lnTo>
                <a:lnTo>
                  <a:pt x="149861" y="161518"/>
                </a:lnTo>
                <a:lnTo>
                  <a:pt x="151765" y="128397"/>
                </a:lnTo>
                <a:lnTo>
                  <a:pt x="144311" y="72223"/>
                </a:lnTo>
                <a:lnTo>
                  <a:pt x="121951" y="32099"/>
                </a:lnTo>
                <a:lnTo>
                  <a:pt x="84685" y="8024"/>
                </a:lnTo>
                <a:lnTo>
                  <a:pt x="32512"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3530600" y="2213355"/>
            <a:ext cx="117601" cy="116204"/>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8391017" y="2154173"/>
            <a:ext cx="291465" cy="405765"/>
          </a:xfrm>
          <a:custGeom>
            <a:avLst/>
            <a:gdLst/>
            <a:ahLst/>
            <a:cxnLst/>
            <a:rect l="l" t="t" r="r" b="b"/>
            <a:pathLst>
              <a:path w="291465" h="405764">
                <a:moveTo>
                  <a:pt x="0" y="0"/>
                </a:moveTo>
                <a:lnTo>
                  <a:pt x="34035" y="0"/>
                </a:lnTo>
                <a:lnTo>
                  <a:pt x="223011" y="241426"/>
                </a:lnTo>
                <a:lnTo>
                  <a:pt x="223011" y="0"/>
                </a:lnTo>
                <a:lnTo>
                  <a:pt x="291337" y="0"/>
                </a:lnTo>
                <a:lnTo>
                  <a:pt x="291337" y="405511"/>
                </a:lnTo>
                <a:lnTo>
                  <a:pt x="262381" y="405511"/>
                </a:lnTo>
                <a:lnTo>
                  <a:pt x="68199" y="152400"/>
                </a:lnTo>
                <a:lnTo>
                  <a:pt x="68199" y="400303"/>
                </a:lnTo>
                <a:lnTo>
                  <a:pt x="0" y="400303"/>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8236839" y="2154173"/>
            <a:ext cx="71120" cy="400050"/>
          </a:xfrm>
          <a:custGeom>
            <a:avLst/>
            <a:gdLst/>
            <a:ahLst/>
            <a:cxnLst/>
            <a:rect l="l" t="t" r="r" b="b"/>
            <a:pathLst>
              <a:path w="71120" h="400050">
                <a:moveTo>
                  <a:pt x="0" y="0"/>
                </a:moveTo>
                <a:lnTo>
                  <a:pt x="70992" y="0"/>
                </a:lnTo>
                <a:lnTo>
                  <a:pt x="70992" y="400050"/>
                </a:lnTo>
                <a:lnTo>
                  <a:pt x="0" y="400050"/>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7926196" y="2154173"/>
            <a:ext cx="252095" cy="400050"/>
          </a:xfrm>
          <a:custGeom>
            <a:avLst/>
            <a:gdLst/>
            <a:ahLst/>
            <a:cxnLst/>
            <a:rect l="l" t="t" r="r" b="b"/>
            <a:pathLst>
              <a:path w="252095" h="400050">
                <a:moveTo>
                  <a:pt x="0" y="0"/>
                </a:moveTo>
                <a:lnTo>
                  <a:pt x="70993" y="0"/>
                </a:lnTo>
                <a:lnTo>
                  <a:pt x="70993" y="336930"/>
                </a:lnTo>
                <a:lnTo>
                  <a:pt x="251713" y="336930"/>
                </a:lnTo>
                <a:lnTo>
                  <a:pt x="251713" y="400050"/>
                </a:lnTo>
                <a:lnTo>
                  <a:pt x="0" y="400050"/>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6042533" y="2154173"/>
            <a:ext cx="291465" cy="405765"/>
          </a:xfrm>
          <a:custGeom>
            <a:avLst/>
            <a:gdLst/>
            <a:ahLst/>
            <a:cxnLst/>
            <a:rect l="l" t="t" r="r" b="b"/>
            <a:pathLst>
              <a:path w="291464" h="405764">
                <a:moveTo>
                  <a:pt x="0" y="0"/>
                </a:moveTo>
                <a:lnTo>
                  <a:pt x="34036" y="0"/>
                </a:lnTo>
                <a:lnTo>
                  <a:pt x="223012" y="241426"/>
                </a:lnTo>
                <a:lnTo>
                  <a:pt x="223012" y="0"/>
                </a:lnTo>
                <a:lnTo>
                  <a:pt x="291338" y="0"/>
                </a:lnTo>
                <a:lnTo>
                  <a:pt x="291338" y="405511"/>
                </a:lnTo>
                <a:lnTo>
                  <a:pt x="262381" y="405511"/>
                </a:lnTo>
                <a:lnTo>
                  <a:pt x="68199" y="152400"/>
                </a:lnTo>
                <a:lnTo>
                  <a:pt x="68199" y="400303"/>
                </a:lnTo>
                <a:lnTo>
                  <a:pt x="0" y="400303"/>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5190109" y="2154173"/>
            <a:ext cx="331470" cy="400050"/>
          </a:xfrm>
          <a:custGeom>
            <a:avLst/>
            <a:gdLst/>
            <a:ahLst/>
            <a:cxnLst/>
            <a:rect l="l" t="t" r="r" b="b"/>
            <a:pathLst>
              <a:path w="331470" h="400050">
                <a:moveTo>
                  <a:pt x="0" y="0"/>
                </a:moveTo>
                <a:lnTo>
                  <a:pt x="331215" y="0"/>
                </a:lnTo>
                <a:lnTo>
                  <a:pt x="331215" y="62991"/>
                </a:lnTo>
                <a:lnTo>
                  <a:pt x="198246" y="62991"/>
                </a:lnTo>
                <a:lnTo>
                  <a:pt x="198246" y="400050"/>
                </a:lnTo>
                <a:lnTo>
                  <a:pt x="127253" y="400050"/>
                </a:lnTo>
                <a:lnTo>
                  <a:pt x="127253" y="62991"/>
                </a:lnTo>
                <a:lnTo>
                  <a:pt x="0" y="62991"/>
                </a:lnTo>
                <a:lnTo>
                  <a:pt x="0"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4852289" y="2154173"/>
            <a:ext cx="291465" cy="405765"/>
          </a:xfrm>
          <a:custGeom>
            <a:avLst/>
            <a:gdLst/>
            <a:ahLst/>
            <a:cxnLst/>
            <a:rect l="l" t="t" r="r" b="b"/>
            <a:pathLst>
              <a:path w="291464" h="405764">
                <a:moveTo>
                  <a:pt x="0" y="0"/>
                </a:moveTo>
                <a:lnTo>
                  <a:pt x="34036" y="0"/>
                </a:lnTo>
                <a:lnTo>
                  <a:pt x="223012" y="241426"/>
                </a:lnTo>
                <a:lnTo>
                  <a:pt x="223012" y="0"/>
                </a:lnTo>
                <a:lnTo>
                  <a:pt x="291338" y="0"/>
                </a:lnTo>
                <a:lnTo>
                  <a:pt x="291338" y="405511"/>
                </a:lnTo>
                <a:lnTo>
                  <a:pt x="262382" y="405511"/>
                </a:lnTo>
                <a:lnTo>
                  <a:pt x="68199" y="152400"/>
                </a:lnTo>
                <a:lnTo>
                  <a:pt x="68199" y="400303"/>
                </a:lnTo>
                <a:lnTo>
                  <a:pt x="0" y="400303"/>
                </a:lnTo>
                <a:lnTo>
                  <a:pt x="0"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4533772" y="2154173"/>
            <a:ext cx="255270" cy="400050"/>
          </a:xfrm>
          <a:custGeom>
            <a:avLst/>
            <a:gdLst/>
            <a:ahLst/>
            <a:cxnLst/>
            <a:rect l="l" t="t" r="r" b="b"/>
            <a:pathLst>
              <a:path w="255270" h="400050">
                <a:moveTo>
                  <a:pt x="0" y="0"/>
                </a:moveTo>
                <a:lnTo>
                  <a:pt x="255269" y="0"/>
                </a:lnTo>
                <a:lnTo>
                  <a:pt x="255269" y="62991"/>
                </a:lnTo>
                <a:lnTo>
                  <a:pt x="70992" y="62991"/>
                </a:lnTo>
                <a:lnTo>
                  <a:pt x="70992" y="156717"/>
                </a:lnTo>
                <a:lnTo>
                  <a:pt x="203073" y="156717"/>
                </a:lnTo>
                <a:lnTo>
                  <a:pt x="203073" y="217042"/>
                </a:lnTo>
                <a:lnTo>
                  <a:pt x="70992" y="217042"/>
                </a:lnTo>
                <a:lnTo>
                  <a:pt x="70992" y="336930"/>
                </a:lnTo>
                <a:lnTo>
                  <a:pt x="252349" y="336930"/>
                </a:lnTo>
                <a:lnTo>
                  <a:pt x="252349" y="400050"/>
                </a:lnTo>
                <a:lnTo>
                  <a:pt x="0" y="400050"/>
                </a:lnTo>
                <a:lnTo>
                  <a:pt x="0"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4082160" y="2154173"/>
            <a:ext cx="408940" cy="405765"/>
          </a:xfrm>
          <a:custGeom>
            <a:avLst/>
            <a:gdLst/>
            <a:ahLst/>
            <a:cxnLst/>
            <a:rect l="l" t="t" r="r" b="b"/>
            <a:pathLst>
              <a:path w="408939" h="405764">
                <a:moveTo>
                  <a:pt x="80517" y="0"/>
                </a:moveTo>
                <a:lnTo>
                  <a:pt x="118237" y="0"/>
                </a:lnTo>
                <a:lnTo>
                  <a:pt x="204850" y="269493"/>
                </a:lnTo>
                <a:lnTo>
                  <a:pt x="289433" y="0"/>
                </a:lnTo>
                <a:lnTo>
                  <a:pt x="326898" y="0"/>
                </a:lnTo>
                <a:lnTo>
                  <a:pt x="408559" y="400303"/>
                </a:lnTo>
                <a:lnTo>
                  <a:pt x="339725" y="400303"/>
                </a:lnTo>
                <a:lnTo>
                  <a:pt x="298196" y="184530"/>
                </a:lnTo>
                <a:lnTo>
                  <a:pt x="217677" y="405511"/>
                </a:lnTo>
                <a:lnTo>
                  <a:pt x="192277" y="405511"/>
                </a:lnTo>
                <a:lnTo>
                  <a:pt x="111760" y="184530"/>
                </a:lnTo>
                <a:lnTo>
                  <a:pt x="68579" y="400303"/>
                </a:lnTo>
                <a:lnTo>
                  <a:pt x="0" y="400303"/>
                </a:lnTo>
                <a:lnTo>
                  <a:pt x="80517"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3799204" y="2154173"/>
            <a:ext cx="255270" cy="400050"/>
          </a:xfrm>
          <a:custGeom>
            <a:avLst/>
            <a:gdLst/>
            <a:ahLst/>
            <a:cxnLst/>
            <a:rect l="l" t="t" r="r" b="b"/>
            <a:pathLst>
              <a:path w="255270" h="400050">
                <a:moveTo>
                  <a:pt x="0" y="0"/>
                </a:moveTo>
                <a:lnTo>
                  <a:pt x="255270" y="0"/>
                </a:lnTo>
                <a:lnTo>
                  <a:pt x="255270" y="62991"/>
                </a:lnTo>
                <a:lnTo>
                  <a:pt x="70993" y="62991"/>
                </a:lnTo>
                <a:lnTo>
                  <a:pt x="70993" y="156717"/>
                </a:lnTo>
                <a:lnTo>
                  <a:pt x="203073" y="156717"/>
                </a:lnTo>
                <a:lnTo>
                  <a:pt x="203073" y="217042"/>
                </a:lnTo>
                <a:lnTo>
                  <a:pt x="70993" y="217042"/>
                </a:lnTo>
                <a:lnTo>
                  <a:pt x="70993" y="336930"/>
                </a:lnTo>
                <a:lnTo>
                  <a:pt x="252349" y="336930"/>
                </a:lnTo>
                <a:lnTo>
                  <a:pt x="252349" y="400050"/>
                </a:lnTo>
                <a:lnTo>
                  <a:pt x="0" y="400050"/>
                </a:lnTo>
                <a:lnTo>
                  <a:pt x="0" y="0"/>
                </a:lnTo>
                <a:close/>
              </a:path>
            </a:pathLst>
          </a:custGeom>
          <a:ln w="3175">
            <a:solidFill>
              <a:srgbClr val="041E3D"/>
            </a:solidFill>
          </a:ln>
        </p:spPr>
        <p:txBody>
          <a:bodyPr wrap="square" lIns="0" tIns="0" rIns="0" bIns="0" rtlCol="0"/>
          <a:lstStyle/>
          <a:p>
            <a:endParaRPr/>
          </a:p>
        </p:txBody>
      </p:sp>
      <p:sp>
        <p:nvSpPr>
          <p:cNvPr id="20" name="object 20"/>
          <p:cNvSpPr/>
          <p:nvPr/>
        </p:nvSpPr>
        <p:spPr>
          <a:xfrm>
            <a:off x="3078352" y="2154173"/>
            <a:ext cx="297180" cy="407034"/>
          </a:xfrm>
          <a:custGeom>
            <a:avLst/>
            <a:gdLst/>
            <a:ahLst/>
            <a:cxnLst/>
            <a:rect l="l" t="t" r="r" b="b"/>
            <a:pathLst>
              <a:path w="297179" h="407035">
                <a:moveTo>
                  <a:pt x="0" y="0"/>
                </a:moveTo>
                <a:lnTo>
                  <a:pt x="70993" y="0"/>
                </a:lnTo>
                <a:lnTo>
                  <a:pt x="70993" y="271145"/>
                </a:lnTo>
                <a:lnTo>
                  <a:pt x="72209" y="286502"/>
                </a:lnTo>
                <a:lnTo>
                  <a:pt x="90551" y="323596"/>
                </a:lnTo>
                <a:lnTo>
                  <a:pt x="128412" y="342526"/>
                </a:lnTo>
                <a:lnTo>
                  <a:pt x="144653" y="343788"/>
                </a:lnTo>
                <a:lnTo>
                  <a:pt x="162841" y="342550"/>
                </a:lnTo>
                <a:lnTo>
                  <a:pt x="204597" y="323976"/>
                </a:lnTo>
                <a:lnTo>
                  <a:pt x="224724" y="286061"/>
                </a:lnTo>
                <a:lnTo>
                  <a:pt x="226060" y="269748"/>
                </a:lnTo>
                <a:lnTo>
                  <a:pt x="226060" y="0"/>
                </a:lnTo>
                <a:lnTo>
                  <a:pt x="297052" y="0"/>
                </a:lnTo>
                <a:lnTo>
                  <a:pt x="297052" y="275209"/>
                </a:lnTo>
                <a:lnTo>
                  <a:pt x="294477" y="304403"/>
                </a:lnTo>
                <a:lnTo>
                  <a:pt x="273800" y="352790"/>
                </a:lnTo>
                <a:lnTo>
                  <a:pt x="233245" y="387244"/>
                </a:lnTo>
                <a:lnTo>
                  <a:pt x="178052" y="404719"/>
                </a:lnTo>
                <a:lnTo>
                  <a:pt x="145288" y="406908"/>
                </a:lnTo>
                <a:lnTo>
                  <a:pt x="112424" y="404766"/>
                </a:lnTo>
                <a:lnTo>
                  <a:pt x="58652" y="387673"/>
                </a:lnTo>
                <a:lnTo>
                  <a:pt x="21216" y="353839"/>
                </a:lnTo>
                <a:lnTo>
                  <a:pt x="2357" y="304932"/>
                </a:lnTo>
                <a:lnTo>
                  <a:pt x="0" y="274954"/>
                </a:lnTo>
                <a:lnTo>
                  <a:pt x="0" y="0"/>
                </a:lnTo>
                <a:close/>
              </a:path>
            </a:pathLst>
          </a:custGeom>
          <a:ln w="3175">
            <a:solidFill>
              <a:srgbClr val="041E3D"/>
            </a:solidFill>
          </a:ln>
        </p:spPr>
        <p:txBody>
          <a:bodyPr wrap="square" lIns="0" tIns="0" rIns="0" bIns="0" rtlCol="0"/>
          <a:lstStyle/>
          <a:p>
            <a:endParaRPr/>
          </a:p>
        </p:txBody>
      </p:sp>
      <p:sp>
        <p:nvSpPr>
          <p:cNvPr id="21" name="object 21"/>
          <p:cNvSpPr/>
          <p:nvPr/>
        </p:nvSpPr>
        <p:spPr>
          <a:xfrm>
            <a:off x="2119757" y="2154173"/>
            <a:ext cx="255270" cy="400050"/>
          </a:xfrm>
          <a:custGeom>
            <a:avLst/>
            <a:gdLst/>
            <a:ahLst/>
            <a:cxnLst/>
            <a:rect l="l" t="t" r="r" b="b"/>
            <a:pathLst>
              <a:path w="255269" h="400050">
                <a:moveTo>
                  <a:pt x="0" y="0"/>
                </a:moveTo>
                <a:lnTo>
                  <a:pt x="255269" y="0"/>
                </a:lnTo>
                <a:lnTo>
                  <a:pt x="255269" y="62991"/>
                </a:lnTo>
                <a:lnTo>
                  <a:pt x="70993" y="62991"/>
                </a:lnTo>
                <a:lnTo>
                  <a:pt x="70993" y="156717"/>
                </a:lnTo>
                <a:lnTo>
                  <a:pt x="203073" y="156717"/>
                </a:lnTo>
                <a:lnTo>
                  <a:pt x="203073" y="217042"/>
                </a:lnTo>
                <a:lnTo>
                  <a:pt x="70993" y="217042"/>
                </a:lnTo>
                <a:lnTo>
                  <a:pt x="70993" y="336930"/>
                </a:lnTo>
                <a:lnTo>
                  <a:pt x="252349" y="336930"/>
                </a:lnTo>
                <a:lnTo>
                  <a:pt x="252349" y="400050"/>
                </a:lnTo>
                <a:lnTo>
                  <a:pt x="0" y="400050"/>
                </a:lnTo>
                <a:lnTo>
                  <a:pt x="0" y="0"/>
                </a:lnTo>
                <a:close/>
              </a:path>
            </a:pathLst>
          </a:custGeom>
          <a:ln w="3175">
            <a:solidFill>
              <a:srgbClr val="041E3D"/>
            </a:solidFill>
          </a:ln>
        </p:spPr>
        <p:txBody>
          <a:bodyPr wrap="square" lIns="0" tIns="0" rIns="0" bIns="0" rtlCol="0"/>
          <a:lstStyle/>
          <a:p>
            <a:endParaRPr/>
          </a:p>
        </p:txBody>
      </p:sp>
      <p:sp>
        <p:nvSpPr>
          <p:cNvPr id="22" name="object 22"/>
          <p:cNvSpPr/>
          <p:nvPr/>
        </p:nvSpPr>
        <p:spPr>
          <a:xfrm>
            <a:off x="1668145" y="2154173"/>
            <a:ext cx="408940" cy="405765"/>
          </a:xfrm>
          <a:custGeom>
            <a:avLst/>
            <a:gdLst/>
            <a:ahLst/>
            <a:cxnLst/>
            <a:rect l="l" t="t" r="r" b="b"/>
            <a:pathLst>
              <a:path w="408939" h="405764">
                <a:moveTo>
                  <a:pt x="80518" y="0"/>
                </a:moveTo>
                <a:lnTo>
                  <a:pt x="118237" y="0"/>
                </a:lnTo>
                <a:lnTo>
                  <a:pt x="204850" y="269493"/>
                </a:lnTo>
                <a:lnTo>
                  <a:pt x="289432" y="0"/>
                </a:lnTo>
                <a:lnTo>
                  <a:pt x="326898" y="0"/>
                </a:lnTo>
                <a:lnTo>
                  <a:pt x="408559" y="400303"/>
                </a:lnTo>
                <a:lnTo>
                  <a:pt x="339725" y="400303"/>
                </a:lnTo>
                <a:lnTo>
                  <a:pt x="298196" y="184530"/>
                </a:lnTo>
                <a:lnTo>
                  <a:pt x="217678" y="405511"/>
                </a:lnTo>
                <a:lnTo>
                  <a:pt x="192278" y="405511"/>
                </a:lnTo>
                <a:lnTo>
                  <a:pt x="111760" y="184530"/>
                </a:lnTo>
                <a:lnTo>
                  <a:pt x="68580" y="400303"/>
                </a:lnTo>
                <a:lnTo>
                  <a:pt x="0" y="400303"/>
                </a:lnTo>
                <a:lnTo>
                  <a:pt x="80518" y="0"/>
                </a:lnTo>
                <a:close/>
              </a:path>
            </a:pathLst>
          </a:custGeom>
          <a:ln w="3175">
            <a:solidFill>
              <a:srgbClr val="041E3D"/>
            </a:solidFill>
          </a:ln>
        </p:spPr>
        <p:txBody>
          <a:bodyPr wrap="square" lIns="0" tIns="0" rIns="0" bIns="0" rtlCol="0"/>
          <a:lstStyle/>
          <a:p>
            <a:endParaRPr/>
          </a:p>
        </p:txBody>
      </p:sp>
      <p:sp>
        <p:nvSpPr>
          <p:cNvPr id="23" name="object 23"/>
          <p:cNvSpPr/>
          <p:nvPr/>
        </p:nvSpPr>
        <p:spPr>
          <a:xfrm>
            <a:off x="6415913" y="2151379"/>
            <a:ext cx="296545" cy="403225"/>
          </a:xfrm>
          <a:custGeom>
            <a:avLst/>
            <a:gdLst/>
            <a:ahLst/>
            <a:cxnLst/>
            <a:rect l="l" t="t" r="r" b="b"/>
            <a:pathLst>
              <a:path w="296545" h="403225">
                <a:moveTo>
                  <a:pt x="106680" y="0"/>
                </a:moveTo>
                <a:lnTo>
                  <a:pt x="148137" y="3210"/>
                </a:lnTo>
                <a:lnTo>
                  <a:pt x="185070" y="12826"/>
                </a:lnTo>
                <a:lnTo>
                  <a:pt x="245363" y="51181"/>
                </a:lnTo>
                <a:lnTo>
                  <a:pt x="283718" y="110791"/>
                </a:lnTo>
                <a:lnTo>
                  <a:pt x="296544" y="187071"/>
                </a:lnTo>
                <a:lnTo>
                  <a:pt x="293294" y="237654"/>
                </a:lnTo>
                <a:lnTo>
                  <a:pt x="283545" y="281489"/>
                </a:lnTo>
                <a:lnTo>
                  <a:pt x="267298" y="318576"/>
                </a:lnTo>
                <a:lnTo>
                  <a:pt x="215315" y="372512"/>
                </a:lnTo>
                <a:lnTo>
                  <a:pt x="179583" y="389364"/>
                </a:lnTo>
                <a:lnTo>
                  <a:pt x="137360" y="399474"/>
                </a:lnTo>
                <a:lnTo>
                  <a:pt x="88645" y="402844"/>
                </a:lnTo>
                <a:lnTo>
                  <a:pt x="0" y="402844"/>
                </a:lnTo>
                <a:lnTo>
                  <a:pt x="0" y="3048"/>
                </a:lnTo>
                <a:lnTo>
                  <a:pt x="38475" y="1714"/>
                </a:lnTo>
                <a:lnTo>
                  <a:pt x="69103" y="762"/>
                </a:lnTo>
                <a:lnTo>
                  <a:pt x="91850" y="190"/>
                </a:lnTo>
                <a:lnTo>
                  <a:pt x="106680" y="0"/>
                </a:lnTo>
                <a:close/>
              </a:path>
            </a:pathLst>
          </a:custGeom>
          <a:ln w="3175">
            <a:solidFill>
              <a:srgbClr val="041E3D"/>
            </a:solidFill>
          </a:ln>
        </p:spPr>
        <p:txBody>
          <a:bodyPr wrap="square" lIns="0" tIns="0" rIns="0" bIns="0" rtlCol="0"/>
          <a:lstStyle/>
          <a:p>
            <a:endParaRPr/>
          </a:p>
        </p:txBody>
      </p:sp>
      <p:sp>
        <p:nvSpPr>
          <p:cNvPr id="24" name="object 24"/>
          <p:cNvSpPr/>
          <p:nvPr/>
        </p:nvSpPr>
        <p:spPr>
          <a:xfrm>
            <a:off x="3457828" y="2149982"/>
            <a:ext cx="307975" cy="404495"/>
          </a:xfrm>
          <a:custGeom>
            <a:avLst/>
            <a:gdLst/>
            <a:ahLst/>
            <a:cxnLst/>
            <a:rect l="l" t="t" r="r" b="b"/>
            <a:pathLst>
              <a:path w="307975" h="404494">
                <a:moveTo>
                  <a:pt x="110871" y="0"/>
                </a:moveTo>
                <a:lnTo>
                  <a:pt x="165735" y="4723"/>
                </a:lnTo>
                <a:lnTo>
                  <a:pt x="208407" y="18889"/>
                </a:lnTo>
                <a:lnTo>
                  <a:pt x="238887" y="42492"/>
                </a:lnTo>
                <a:lnTo>
                  <a:pt x="263271" y="117982"/>
                </a:lnTo>
                <a:lnTo>
                  <a:pt x="261941" y="135389"/>
                </a:lnTo>
                <a:lnTo>
                  <a:pt x="242188" y="182752"/>
                </a:lnTo>
                <a:lnTo>
                  <a:pt x="204541" y="216935"/>
                </a:lnTo>
                <a:lnTo>
                  <a:pt x="189230" y="224027"/>
                </a:lnTo>
                <a:lnTo>
                  <a:pt x="307467" y="404240"/>
                </a:lnTo>
                <a:lnTo>
                  <a:pt x="225551" y="404240"/>
                </a:lnTo>
                <a:lnTo>
                  <a:pt x="118745" y="239013"/>
                </a:lnTo>
                <a:lnTo>
                  <a:pt x="109860" y="238823"/>
                </a:lnTo>
                <a:lnTo>
                  <a:pt x="99393" y="238442"/>
                </a:lnTo>
                <a:lnTo>
                  <a:pt x="87330" y="237870"/>
                </a:lnTo>
                <a:lnTo>
                  <a:pt x="73660" y="237108"/>
                </a:lnTo>
                <a:lnTo>
                  <a:pt x="73660" y="404240"/>
                </a:lnTo>
                <a:lnTo>
                  <a:pt x="0" y="404240"/>
                </a:lnTo>
                <a:lnTo>
                  <a:pt x="0" y="4190"/>
                </a:lnTo>
                <a:lnTo>
                  <a:pt x="5095" y="4052"/>
                </a:lnTo>
                <a:lnTo>
                  <a:pt x="14477" y="3651"/>
                </a:lnTo>
                <a:lnTo>
                  <a:pt x="28146" y="3012"/>
                </a:lnTo>
                <a:lnTo>
                  <a:pt x="46100" y="2158"/>
                </a:lnTo>
                <a:lnTo>
                  <a:pt x="65222" y="1232"/>
                </a:lnTo>
                <a:lnTo>
                  <a:pt x="82391" y="555"/>
                </a:lnTo>
                <a:lnTo>
                  <a:pt x="97607" y="140"/>
                </a:lnTo>
                <a:lnTo>
                  <a:pt x="110871" y="0"/>
                </a:lnTo>
                <a:close/>
              </a:path>
            </a:pathLst>
          </a:custGeom>
          <a:ln w="3175">
            <a:solidFill>
              <a:srgbClr val="041E3D"/>
            </a:solidFill>
          </a:ln>
        </p:spPr>
        <p:txBody>
          <a:bodyPr wrap="square" lIns="0" tIns="0" rIns="0" bIns="0" rtlCol="0"/>
          <a:lstStyle/>
          <a:p>
            <a:endParaRPr/>
          </a:p>
        </p:txBody>
      </p:sp>
      <p:sp>
        <p:nvSpPr>
          <p:cNvPr id="25" name="object 25"/>
          <p:cNvSpPr/>
          <p:nvPr/>
        </p:nvSpPr>
        <p:spPr>
          <a:xfrm>
            <a:off x="7533005" y="2148713"/>
            <a:ext cx="351790" cy="405765"/>
          </a:xfrm>
          <a:custGeom>
            <a:avLst/>
            <a:gdLst/>
            <a:ahLst/>
            <a:cxnLst/>
            <a:rect l="l" t="t" r="r" b="b"/>
            <a:pathLst>
              <a:path w="351790" h="405764">
                <a:moveTo>
                  <a:pt x="159512" y="0"/>
                </a:moveTo>
                <a:lnTo>
                  <a:pt x="190626" y="0"/>
                </a:lnTo>
                <a:lnTo>
                  <a:pt x="351409" y="405511"/>
                </a:lnTo>
                <a:lnTo>
                  <a:pt x="273050" y="405511"/>
                </a:lnTo>
                <a:lnTo>
                  <a:pt x="243840" y="324358"/>
                </a:lnTo>
                <a:lnTo>
                  <a:pt x="106806" y="324358"/>
                </a:lnTo>
                <a:lnTo>
                  <a:pt x="78867" y="405511"/>
                </a:lnTo>
                <a:lnTo>
                  <a:pt x="0" y="405511"/>
                </a:lnTo>
                <a:lnTo>
                  <a:pt x="159512" y="0"/>
                </a:lnTo>
                <a:close/>
              </a:path>
            </a:pathLst>
          </a:custGeom>
          <a:ln w="3175">
            <a:solidFill>
              <a:srgbClr val="041E3D"/>
            </a:solidFill>
          </a:ln>
        </p:spPr>
        <p:txBody>
          <a:bodyPr wrap="square" lIns="0" tIns="0" rIns="0" bIns="0" rtlCol="0"/>
          <a:lstStyle/>
          <a:p>
            <a:endParaRPr/>
          </a:p>
        </p:txBody>
      </p:sp>
      <p:sp>
        <p:nvSpPr>
          <p:cNvPr id="26" name="object 26"/>
          <p:cNvSpPr/>
          <p:nvPr/>
        </p:nvSpPr>
        <p:spPr>
          <a:xfrm>
            <a:off x="5649340" y="2148713"/>
            <a:ext cx="351790" cy="405765"/>
          </a:xfrm>
          <a:custGeom>
            <a:avLst/>
            <a:gdLst/>
            <a:ahLst/>
            <a:cxnLst/>
            <a:rect l="l" t="t" r="r" b="b"/>
            <a:pathLst>
              <a:path w="351789" h="405764">
                <a:moveTo>
                  <a:pt x="159512" y="0"/>
                </a:moveTo>
                <a:lnTo>
                  <a:pt x="190626" y="0"/>
                </a:lnTo>
                <a:lnTo>
                  <a:pt x="351409" y="405511"/>
                </a:lnTo>
                <a:lnTo>
                  <a:pt x="273050" y="405511"/>
                </a:lnTo>
                <a:lnTo>
                  <a:pt x="243839" y="324358"/>
                </a:lnTo>
                <a:lnTo>
                  <a:pt x="106807" y="324358"/>
                </a:lnTo>
                <a:lnTo>
                  <a:pt x="78867" y="405511"/>
                </a:lnTo>
                <a:lnTo>
                  <a:pt x="0" y="405511"/>
                </a:lnTo>
                <a:lnTo>
                  <a:pt x="159512" y="0"/>
                </a:lnTo>
                <a:close/>
              </a:path>
            </a:pathLst>
          </a:custGeom>
          <a:ln w="3175">
            <a:solidFill>
              <a:srgbClr val="041E3D"/>
            </a:solidFill>
          </a:ln>
        </p:spPr>
        <p:txBody>
          <a:bodyPr wrap="square" lIns="0" tIns="0" rIns="0" bIns="0" rtlCol="0"/>
          <a:lstStyle/>
          <a:p>
            <a:endParaRPr/>
          </a:p>
        </p:txBody>
      </p:sp>
      <p:sp>
        <p:nvSpPr>
          <p:cNvPr id="27" name="object 27"/>
          <p:cNvSpPr/>
          <p:nvPr/>
        </p:nvSpPr>
        <p:spPr>
          <a:xfrm>
            <a:off x="2398648" y="2148713"/>
            <a:ext cx="351790" cy="405765"/>
          </a:xfrm>
          <a:custGeom>
            <a:avLst/>
            <a:gdLst/>
            <a:ahLst/>
            <a:cxnLst/>
            <a:rect l="l" t="t" r="r" b="b"/>
            <a:pathLst>
              <a:path w="351789" h="405764">
                <a:moveTo>
                  <a:pt x="159512" y="0"/>
                </a:moveTo>
                <a:lnTo>
                  <a:pt x="190626" y="0"/>
                </a:lnTo>
                <a:lnTo>
                  <a:pt x="351408" y="405511"/>
                </a:lnTo>
                <a:lnTo>
                  <a:pt x="273050" y="405511"/>
                </a:lnTo>
                <a:lnTo>
                  <a:pt x="243839" y="324358"/>
                </a:lnTo>
                <a:lnTo>
                  <a:pt x="106806" y="324358"/>
                </a:lnTo>
                <a:lnTo>
                  <a:pt x="78867" y="405511"/>
                </a:lnTo>
                <a:lnTo>
                  <a:pt x="0" y="405511"/>
                </a:lnTo>
                <a:lnTo>
                  <a:pt x="159512" y="0"/>
                </a:lnTo>
                <a:close/>
              </a:path>
            </a:pathLst>
          </a:custGeom>
          <a:ln w="3175">
            <a:solidFill>
              <a:srgbClr val="041E3D"/>
            </a:solidFill>
          </a:ln>
        </p:spPr>
        <p:txBody>
          <a:bodyPr wrap="square" lIns="0" tIns="0" rIns="0" bIns="0" rtlCol="0"/>
          <a:lstStyle/>
          <a:p>
            <a:endParaRPr/>
          </a:p>
        </p:txBody>
      </p:sp>
      <p:sp>
        <p:nvSpPr>
          <p:cNvPr id="28" name="object 28"/>
          <p:cNvSpPr/>
          <p:nvPr/>
        </p:nvSpPr>
        <p:spPr>
          <a:xfrm>
            <a:off x="8745219" y="2147316"/>
            <a:ext cx="332105" cy="414020"/>
          </a:xfrm>
          <a:custGeom>
            <a:avLst/>
            <a:gdLst/>
            <a:ahLst/>
            <a:cxnLst/>
            <a:rect l="l" t="t" r="r" b="b"/>
            <a:pathLst>
              <a:path w="332104" h="414019">
                <a:moveTo>
                  <a:pt x="202691" y="0"/>
                </a:moveTo>
                <a:lnTo>
                  <a:pt x="234336" y="2454"/>
                </a:lnTo>
                <a:lnTo>
                  <a:pt x="263540" y="9826"/>
                </a:lnTo>
                <a:lnTo>
                  <a:pt x="290292" y="22127"/>
                </a:lnTo>
                <a:lnTo>
                  <a:pt x="314578" y="39370"/>
                </a:lnTo>
                <a:lnTo>
                  <a:pt x="284860" y="96393"/>
                </a:lnTo>
                <a:lnTo>
                  <a:pt x="277719" y="90795"/>
                </a:lnTo>
                <a:lnTo>
                  <a:pt x="268874" y="85232"/>
                </a:lnTo>
                <a:lnTo>
                  <a:pt x="233455" y="69334"/>
                </a:lnTo>
                <a:lnTo>
                  <a:pt x="201040" y="63119"/>
                </a:lnTo>
                <a:lnTo>
                  <a:pt x="173081" y="65619"/>
                </a:lnTo>
                <a:lnTo>
                  <a:pt x="126495" y="85621"/>
                </a:lnTo>
                <a:lnTo>
                  <a:pt x="92914" y="124819"/>
                </a:lnTo>
                <a:lnTo>
                  <a:pt x="75908" y="178401"/>
                </a:lnTo>
                <a:lnTo>
                  <a:pt x="73786" y="210312"/>
                </a:lnTo>
                <a:lnTo>
                  <a:pt x="75862" y="240625"/>
                </a:lnTo>
                <a:lnTo>
                  <a:pt x="92539" y="291679"/>
                </a:lnTo>
                <a:lnTo>
                  <a:pt x="125452" y="329162"/>
                </a:lnTo>
                <a:lnTo>
                  <a:pt x="170981" y="348263"/>
                </a:lnTo>
                <a:lnTo>
                  <a:pt x="198247" y="350647"/>
                </a:lnTo>
                <a:lnTo>
                  <a:pt x="216388" y="349359"/>
                </a:lnTo>
                <a:lnTo>
                  <a:pt x="260857" y="329946"/>
                </a:lnTo>
                <a:lnTo>
                  <a:pt x="260857" y="251206"/>
                </a:lnTo>
                <a:lnTo>
                  <a:pt x="205358" y="251206"/>
                </a:lnTo>
                <a:lnTo>
                  <a:pt x="205358" y="190626"/>
                </a:lnTo>
                <a:lnTo>
                  <a:pt x="331850" y="190626"/>
                </a:lnTo>
                <a:lnTo>
                  <a:pt x="331850" y="369824"/>
                </a:lnTo>
                <a:lnTo>
                  <a:pt x="285523" y="395702"/>
                </a:lnTo>
                <a:lnTo>
                  <a:pt x="246467" y="407175"/>
                </a:lnTo>
                <a:lnTo>
                  <a:pt x="206652" y="413029"/>
                </a:lnTo>
                <a:lnTo>
                  <a:pt x="186816" y="413766"/>
                </a:lnTo>
                <a:lnTo>
                  <a:pt x="146002" y="410241"/>
                </a:lnTo>
                <a:lnTo>
                  <a:pt x="77803" y="382047"/>
                </a:lnTo>
                <a:lnTo>
                  <a:pt x="28342" y="326921"/>
                </a:lnTo>
                <a:lnTo>
                  <a:pt x="12588" y="291941"/>
                </a:lnTo>
                <a:lnTo>
                  <a:pt x="3145" y="252436"/>
                </a:lnTo>
                <a:lnTo>
                  <a:pt x="0" y="208407"/>
                </a:lnTo>
                <a:lnTo>
                  <a:pt x="3428" y="164282"/>
                </a:lnTo>
                <a:lnTo>
                  <a:pt x="13715" y="124491"/>
                </a:lnTo>
                <a:lnTo>
                  <a:pt x="30860" y="89034"/>
                </a:lnTo>
                <a:lnTo>
                  <a:pt x="54863" y="57912"/>
                </a:lnTo>
                <a:lnTo>
                  <a:pt x="84677" y="32575"/>
                </a:lnTo>
                <a:lnTo>
                  <a:pt x="119252" y="14477"/>
                </a:lnTo>
                <a:lnTo>
                  <a:pt x="158591" y="3619"/>
                </a:lnTo>
                <a:lnTo>
                  <a:pt x="202691" y="0"/>
                </a:lnTo>
                <a:close/>
              </a:path>
            </a:pathLst>
          </a:custGeom>
          <a:ln w="3175">
            <a:solidFill>
              <a:srgbClr val="041E3D"/>
            </a:solidFill>
          </a:ln>
        </p:spPr>
        <p:txBody>
          <a:bodyPr wrap="square" lIns="0" tIns="0" rIns="0" bIns="0" rtlCol="0"/>
          <a:lstStyle/>
          <a:p>
            <a:endParaRPr/>
          </a:p>
        </p:txBody>
      </p:sp>
      <p:sp>
        <p:nvSpPr>
          <p:cNvPr id="29" name="object 29"/>
          <p:cNvSpPr/>
          <p:nvPr/>
        </p:nvSpPr>
        <p:spPr>
          <a:xfrm>
            <a:off x="7210552" y="2147316"/>
            <a:ext cx="304165" cy="414020"/>
          </a:xfrm>
          <a:custGeom>
            <a:avLst/>
            <a:gdLst/>
            <a:ahLst/>
            <a:cxnLst/>
            <a:rect l="l" t="t" r="r" b="b"/>
            <a:pathLst>
              <a:path w="304165" h="414019">
                <a:moveTo>
                  <a:pt x="183261" y="0"/>
                </a:moveTo>
                <a:lnTo>
                  <a:pt x="215931" y="1760"/>
                </a:lnTo>
                <a:lnTo>
                  <a:pt x="245173" y="7032"/>
                </a:lnTo>
                <a:lnTo>
                  <a:pt x="270986" y="15805"/>
                </a:lnTo>
                <a:lnTo>
                  <a:pt x="293370" y="28067"/>
                </a:lnTo>
                <a:lnTo>
                  <a:pt x="264032" y="86868"/>
                </a:lnTo>
                <a:lnTo>
                  <a:pt x="250390" y="76459"/>
                </a:lnTo>
                <a:lnTo>
                  <a:pt x="233092" y="69040"/>
                </a:lnTo>
                <a:lnTo>
                  <a:pt x="212151" y="64597"/>
                </a:lnTo>
                <a:lnTo>
                  <a:pt x="187578" y="63119"/>
                </a:lnTo>
                <a:lnTo>
                  <a:pt x="163742" y="65738"/>
                </a:lnTo>
                <a:lnTo>
                  <a:pt x="122785" y="86693"/>
                </a:lnTo>
                <a:lnTo>
                  <a:pt x="91735" y="127367"/>
                </a:lnTo>
                <a:lnTo>
                  <a:pt x="75785" y="180377"/>
                </a:lnTo>
                <a:lnTo>
                  <a:pt x="73787" y="211074"/>
                </a:lnTo>
                <a:lnTo>
                  <a:pt x="75624" y="241508"/>
                </a:lnTo>
                <a:lnTo>
                  <a:pt x="90396" y="292423"/>
                </a:lnTo>
                <a:lnTo>
                  <a:pt x="119399" y="329430"/>
                </a:lnTo>
                <a:lnTo>
                  <a:pt x="158920" y="348289"/>
                </a:lnTo>
                <a:lnTo>
                  <a:pt x="182372" y="350647"/>
                </a:lnTo>
                <a:lnTo>
                  <a:pt x="209115" y="348122"/>
                </a:lnTo>
                <a:lnTo>
                  <a:pt x="232775" y="340550"/>
                </a:lnTo>
                <a:lnTo>
                  <a:pt x="253363" y="327929"/>
                </a:lnTo>
                <a:lnTo>
                  <a:pt x="270891" y="310261"/>
                </a:lnTo>
                <a:lnTo>
                  <a:pt x="303911" y="367538"/>
                </a:lnTo>
                <a:lnTo>
                  <a:pt x="279669" y="387780"/>
                </a:lnTo>
                <a:lnTo>
                  <a:pt x="250380" y="402224"/>
                </a:lnTo>
                <a:lnTo>
                  <a:pt x="216042" y="410882"/>
                </a:lnTo>
                <a:lnTo>
                  <a:pt x="176656" y="413766"/>
                </a:lnTo>
                <a:lnTo>
                  <a:pt x="137082" y="410313"/>
                </a:lnTo>
                <a:lnTo>
                  <a:pt x="71983" y="382690"/>
                </a:lnTo>
                <a:lnTo>
                  <a:pt x="26146" y="328471"/>
                </a:lnTo>
                <a:lnTo>
                  <a:pt x="2905" y="253275"/>
                </a:lnTo>
                <a:lnTo>
                  <a:pt x="0" y="208153"/>
                </a:lnTo>
                <a:lnTo>
                  <a:pt x="3214" y="165578"/>
                </a:lnTo>
                <a:lnTo>
                  <a:pt x="12858" y="126634"/>
                </a:lnTo>
                <a:lnTo>
                  <a:pt x="28932" y="91334"/>
                </a:lnTo>
                <a:lnTo>
                  <a:pt x="51434" y="59689"/>
                </a:lnTo>
                <a:lnTo>
                  <a:pt x="110156" y="14938"/>
                </a:lnTo>
                <a:lnTo>
                  <a:pt x="144893" y="3736"/>
                </a:lnTo>
                <a:lnTo>
                  <a:pt x="183261" y="0"/>
                </a:lnTo>
                <a:close/>
              </a:path>
            </a:pathLst>
          </a:custGeom>
          <a:ln w="3175">
            <a:solidFill>
              <a:srgbClr val="041E3D"/>
            </a:solidFill>
          </a:ln>
        </p:spPr>
        <p:txBody>
          <a:bodyPr wrap="square" lIns="0" tIns="0" rIns="0" bIns="0" rtlCol="0"/>
          <a:lstStyle/>
          <a:p>
            <a:endParaRPr/>
          </a:p>
        </p:txBody>
      </p:sp>
      <p:sp>
        <p:nvSpPr>
          <p:cNvPr id="30" name="object 30"/>
          <p:cNvSpPr/>
          <p:nvPr/>
        </p:nvSpPr>
        <p:spPr>
          <a:xfrm>
            <a:off x="6924040" y="2147316"/>
            <a:ext cx="242570" cy="414020"/>
          </a:xfrm>
          <a:custGeom>
            <a:avLst/>
            <a:gdLst/>
            <a:ahLst/>
            <a:cxnLst/>
            <a:rect l="l" t="t" r="r" b="b"/>
            <a:pathLst>
              <a:path w="242570" h="414019">
                <a:moveTo>
                  <a:pt x="122046" y="0"/>
                </a:moveTo>
                <a:lnTo>
                  <a:pt x="154428" y="1619"/>
                </a:lnTo>
                <a:lnTo>
                  <a:pt x="182213" y="6476"/>
                </a:lnTo>
                <a:lnTo>
                  <a:pt x="205378" y="14573"/>
                </a:lnTo>
                <a:lnTo>
                  <a:pt x="223900" y="25908"/>
                </a:lnTo>
                <a:lnTo>
                  <a:pt x="202310" y="87122"/>
                </a:lnTo>
                <a:lnTo>
                  <a:pt x="183380" y="75380"/>
                </a:lnTo>
                <a:lnTo>
                  <a:pt x="163925" y="67008"/>
                </a:lnTo>
                <a:lnTo>
                  <a:pt x="143946" y="61993"/>
                </a:lnTo>
                <a:lnTo>
                  <a:pt x="123443" y="60325"/>
                </a:lnTo>
                <a:lnTo>
                  <a:pt x="111847" y="61134"/>
                </a:lnTo>
                <a:lnTo>
                  <a:pt x="75231" y="88217"/>
                </a:lnTo>
                <a:lnTo>
                  <a:pt x="71881" y="107061"/>
                </a:lnTo>
                <a:lnTo>
                  <a:pt x="76644" y="124448"/>
                </a:lnTo>
                <a:lnTo>
                  <a:pt x="90931" y="142144"/>
                </a:lnTo>
                <a:lnTo>
                  <a:pt x="114744" y="160174"/>
                </a:lnTo>
                <a:lnTo>
                  <a:pt x="148081" y="178562"/>
                </a:lnTo>
                <a:lnTo>
                  <a:pt x="166701" y="188182"/>
                </a:lnTo>
                <a:lnTo>
                  <a:pt x="182546" y="197421"/>
                </a:lnTo>
                <a:lnTo>
                  <a:pt x="214272" y="223377"/>
                </a:lnTo>
                <a:lnTo>
                  <a:pt x="236991" y="264576"/>
                </a:lnTo>
                <a:lnTo>
                  <a:pt x="242188" y="302260"/>
                </a:lnTo>
                <a:lnTo>
                  <a:pt x="239803" y="325548"/>
                </a:lnTo>
                <a:lnTo>
                  <a:pt x="220650" y="365553"/>
                </a:lnTo>
                <a:lnTo>
                  <a:pt x="183048" y="396031"/>
                </a:lnTo>
                <a:lnTo>
                  <a:pt x="131665" y="411791"/>
                </a:lnTo>
                <a:lnTo>
                  <a:pt x="101091" y="413766"/>
                </a:lnTo>
                <a:lnTo>
                  <a:pt x="73777" y="411956"/>
                </a:lnTo>
                <a:lnTo>
                  <a:pt x="47831" y="406527"/>
                </a:lnTo>
                <a:lnTo>
                  <a:pt x="23242" y="397478"/>
                </a:lnTo>
                <a:lnTo>
                  <a:pt x="0" y="384810"/>
                </a:lnTo>
                <a:lnTo>
                  <a:pt x="26161" y="321183"/>
                </a:lnTo>
                <a:lnTo>
                  <a:pt x="47118" y="334091"/>
                </a:lnTo>
                <a:lnTo>
                  <a:pt x="67897" y="343296"/>
                </a:lnTo>
                <a:lnTo>
                  <a:pt x="88509" y="348811"/>
                </a:lnTo>
                <a:lnTo>
                  <a:pt x="108965" y="350647"/>
                </a:lnTo>
                <a:lnTo>
                  <a:pt x="136302" y="347910"/>
                </a:lnTo>
                <a:lnTo>
                  <a:pt x="155828" y="339709"/>
                </a:lnTo>
                <a:lnTo>
                  <a:pt x="167544" y="326054"/>
                </a:lnTo>
                <a:lnTo>
                  <a:pt x="171450" y="306959"/>
                </a:lnTo>
                <a:lnTo>
                  <a:pt x="170541" y="296810"/>
                </a:lnTo>
                <a:lnTo>
                  <a:pt x="147411" y="258318"/>
                </a:lnTo>
                <a:lnTo>
                  <a:pt x="96011" y="226313"/>
                </a:lnTo>
                <a:lnTo>
                  <a:pt x="74862" y="215237"/>
                </a:lnTo>
                <a:lnTo>
                  <a:pt x="57499" y="205232"/>
                </a:lnTo>
                <a:lnTo>
                  <a:pt x="26489" y="180500"/>
                </a:lnTo>
                <a:lnTo>
                  <a:pt x="5637" y="142430"/>
                </a:lnTo>
                <a:lnTo>
                  <a:pt x="761" y="107569"/>
                </a:lnTo>
                <a:lnTo>
                  <a:pt x="2901" y="85328"/>
                </a:lnTo>
                <a:lnTo>
                  <a:pt x="19942" y="46847"/>
                </a:lnTo>
                <a:lnTo>
                  <a:pt x="53038" y="17198"/>
                </a:lnTo>
                <a:lnTo>
                  <a:pt x="96662" y="1906"/>
                </a:lnTo>
                <a:lnTo>
                  <a:pt x="122046" y="0"/>
                </a:lnTo>
                <a:close/>
              </a:path>
            </a:pathLst>
          </a:custGeom>
          <a:ln w="3175">
            <a:solidFill>
              <a:srgbClr val="041E3D"/>
            </a:solidFill>
          </a:ln>
        </p:spPr>
        <p:txBody>
          <a:bodyPr wrap="square" lIns="0" tIns="0" rIns="0" bIns="0" rtlCol="0"/>
          <a:lstStyle/>
          <a:p>
            <a:endParaRPr/>
          </a:p>
        </p:txBody>
      </p:sp>
      <p:sp>
        <p:nvSpPr>
          <p:cNvPr id="31" name="object 31"/>
          <p:cNvSpPr/>
          <p:nvPr/>
        </p:nvSpPr>
        <p:spPr>
          <a:xfrm>
            <a:off x="2772664" y="2147316"/>
            <a:ext cx="242570" cy="414020"/>
          </a:xfrm>
          <a:custGeom>
            <a:avLst/>
            <a:gdLst/>
            <a:ahLst/>
            <a:cxnLst/>
            <a:rect l="l" t="t" r="r" b="b"/>
            <a:pathLst>
              <a:path w="242569" h="414019">
                <a:moveTo>
                  <a:pt x="122047" y="0"/>
                </a:moveTo>
                <a:lnTo>
                  <a:pt x="154428" y="1619"/>
                </a:lnTo>
                <a:lnTo>
                  <a:pt x="182213" y="6476"/>
                </a:lnTo>
                <a:lnTo>
                  <a:pt x="205378" y="14573"/>
                </a:lnTo>
                <a:lnTo>
                  <a:pt x="223900" y="25908"/>
                </a:lnTo>
                <a:lnTo>
                  <a:pt x="202311" y="87122"/>
                </a:lnTo>
                <a:lnTo>
                  <a:pt x="183380" y="75380"/>
                </a:lnTo>
                <a:lnTo>
                  <a:pt x="163925" y="67008"/>
                </a:lnTo>
                <a:lnTo>
                  <a:pt x="143946" y="61993"/>
                </a:lnTo>
                <a:lnTo>
                  <a:pt x="123443" y="60325"/>
                </a:lnTo>
                <a:lnTo>
                  <a:pt x="111847" y="61134"/>
                </a:lnTo>
                <a:lnTo>
                  <a:pt x="75231" y="88217"/>
                </a:lnTo>
                <a:lnTo>
                  <a:pt x="71881" y="107061"/>
                </a:lnTo>
                <a:lnTo>
                  <a:pt x="76644" y="124448"/>
                </a:lnTo>
                <a:lnTo>
                  <a:pt x="90931" y="142144"/>
                </a:lnTo>
                <a:lnTo>
                  <a:pt x="114744" y="160174"/>
                </a:lnTo>
                <a:lnTo>
                  <a:pt x="148081" y="178562"/>
                </a:lnTo>
                <a:lnTo>
                  <a:pt x="166701" y="188182"/>
                </a:lnTo>
                <a:lnTo>
                  <a:pt x="182546" y="197421"/>
                </a:lnTo>
                <a:lnTo>
                  <a:pt x="214272" y="223377"/>
                </a:lnTo>
                <a:lnTo>
                  <a:pt x="236991" y="264576"/>
                </a:lnTo>
                <a:lnTo>
                  <a:pt x="242188" y="302260"/>
                </a:lnTo>
                <a:lnTo>
                  <a:pt x="239803" y="325548"/>
                </a:lnTo>
                <a:lnTo>
                  <a:pt x="220650" y="365553"/>
                </a:lnTo>
                <a:lnTo>
                  <a:pt x="183048" y="396031"/>
                </a:lnTo>
                <a:lnTo>
                  <a:pt x="131665" y="411791"/>
                </a:lnTo>
                <a:lnTo>
                  <a:pt x="101092" y="413766"/>
                </a:lnTo>
                <a:lnTo>
                  <a:pt x="73777" y="411956"/>
                </a:lnTo>
                <a:lnTo>
                  <a:pt x="47831" y="406527"/>
                </a:lnTo>
                <a:lnTo>
                  <a:pt x="23242" y="397478"/>
                </a:lnTo>
                <a:lnTo>
                  <a:pt x="0" y="384810"/>
                </a:lnTo>
                <a:lnTo>
                  <a:pt x="26162" y="321183"/>
                </a:lnTo>
                <a:lnTo>
                  <a:pt x="47118" y="334091"/>
                </a:lnTo>
                <a:lnTo>
                  <a:pt x="67897" y="343296"/>
                </a:lnTo>
                <a:lnTo>
                  <a:pt x="88509" y="348811"/>
                </a:lnTo>
                <a:lnTo>
                  <a:pt x="108966" y="350647"/>
                </a:lnTo>
                <a:lnTo>
                  <a:pt x="136302" y="347910"/>
                </a:lnTo>
                <a:lnTo>
                  <a:pt x="155829" y="339709"/>
                </a:lnTo>
                <a:lnTo>
                  <a:pt x="167544" y="326054"/>
                </a:lnTo>
                <a:lnTo>
                  <a:pt x="171450" y="306959"/>
                </a:lnTo>
                <a:lnTo>
                  <a:pt x="170541" y="296810"/>
                </a:lnTo>
                <a:lnTo>
                  <a:pt x="147411" y="258318"/>
                </a:lnTo>
                <a:lnTo>
                  <a:pt x="96012" y="226313"/>
                </a:lnTo>
                <a:lnTo>
                  <a:pt x="74862" y="215237"/>
                </a:lnTo>
                <a:lnTo>
                  <a:pt x="57499" y="205232"/>
                </a:lnTo>
                <a:lnTo>
                  <a:pt x="26489" y="180500"/>
                </a:lnTo>
                <a:lnTo>
                  <a:pt x="5637" y="142430"/>
                </a:lnTo>
                <a:lnTo>
                  <a:pt x="762" y="107569"/>
                </a:lnTo>
                <a:lnTo>
                  <a:pt x="2901" y="85328"/>
                </a:lnTo>
                <a:lnTo>
                  <a:pt x="19942" y="46847"/>
                </a:lnTo>
                <a:lnTo>
                  <a:pt x="53038" y="17198"/>
                </a:lnTo>
                <a:lnTo>
                  <a:pt x="96662" y="1906"/>
                </a:lnTo>
                <a:lnTo>
                  <a:pt x="122047" y="0"/>
                </a:lnTo>
                <a:close/>
              </a:path>
            </a:pathLst>
          </a:custGeom>
          <a:ln w="3175">
            <a:solidFill>
              <a:srgbClr val="041E3D"/>
            </a:solidFill>
          </a:ln>
        </p:spPr>
        <p:txBody>
          <a:bodyPr wrap="square" lIns="0" tIns="0" rIns="0" bIns="0" rtlCol="0"/>
          <a:lstStyle/>
          <a:p>
            <a:endParaRPr/>
          </a:p>
        </p:txBody>
      </p:sp>
      <p:sp>
        <p:nvSpPr>
          <p:cNvPr id="32" name="object 32"/>
          <p:cNvSpPr/>
          <p:nvPr/>
        </p:nvSpPr>
        <p:spPr>
          <a:xfrm>
            <a:off x="5808853" y="2817622"/>
            <a:ext cx="3268472" cy="492378"/>
          </a:xfrm>
          <a:prstGeom prst="rect">
            <a:avLst/>
          </a:prstGeom>
          <a:blipFill>
            <a:blip r:embed="rId6" cstate="print"/>
            <a:stretch>
              <a:fillRect/>
            </a:stretch>
          </a:blipFill>
        </p:spPr>
        <p:txBody>
          <a:bodyPr wrap="square" lIns="0" tIns="0" rIns="0" bIns="0" rtlCol="0"/>
          <a:lstStyle/>
          <a:p>
            <a:endParaRPr/>
          </a:p>
        </p:txBody>
      </p:sp>
      <p:sp>
        <p:nvSpPr>
          <p:cNvPr id="33" name="object 33"/>
          <p:cNvSpPr/>
          <p:nvPr/>
        </p:nvSpPr>
        <p:spPr>
          <a:xfrm>
            <a:off x="7814691" y="2880995"/>
            <a:ext cx="202565" cy="289560"/>
          </a:xfrm>
          <a:custGeom>
            <a:avLst/>
            <a:gdLst/>
            <a:ahLst/>
            <a:cxnLst/>
            <a:rect l="l" t="t" r="r" b="b"/>
            <a:pathLst>
              <a:path w="202565" h="289560">
                <a:moveTo>
                  <a:pt x="95503" y="0"/>
                </a:moveTo>
                <a:lnTo>
                  <a:pt x="54260" y="9461"/>
                </a:lnTo>
                <a:lnTo>
                  <a:pt x="24256" y="37972"/>
                </a:lnTo>
                <a:lnTo>
                  <a:pt x="6032" y="82851"/>
                </a:lnTo>
                <a:lnTo>
                  <a:pt x="0" y="141731"/>
                </a:lnTo>
                <a:lnTo>
                  <a:pt x="1569" y="171807"/>
                </a:lnTo>
                <a:lnTo>
                  <a:pt x="14091" y="224385"/>
                </a:lnTo>
                <a:lnTo>
                  <a:pt x="38854" y="265390"/>
                </a:lnTo>
                <a:lnTo>
                  <a:pt x="74096" y="286535"/>
                </a:lnTo>
                <a:lnTo>
                  <a:pt x="95503" y="289178"/>
                </a:lnTo>
                <a:lnTo>
                  <a:pt x="120177" y="286752"/>
                </a:lnTo>
                <a:lnTo>
                  <a:pt x="159904" y="267372"/>
                </a:lnTo>
                <a:lnTo>
                  <a:pt x="186840" y="229082"/>
                </a:lnTo>
                <a:lnTo>
                  <a:pt x="200366" y="174738"/>
                </a:lnTo>
                <a:lnTo>
                  <a:pt x="202056" y="141731"/>
                </a:lnTo>
                <a:lnTo>
                  <a:pt x="195391" y="79724"/>
                </a:lnTo>
                <a:lnTo>
                  <a:pt x="175402" y="35432"/>
                </a:lnTo>
                <a:lnTo>
                  <a:pt x="142103" y="8858"/>
                </a:lnTo>
                <a:lnTo>
                  <a:pt x="95503" y="0"/>
                </a:lnTo>
                <a:close/>
              </a:path>
            </a:pathLst>
          </a:custGeom>
          <a:ln w="3175">
            <a:solidFill>
              <a:srgbClr val="041E3D"/>
            </a:solidFill>
          </a:ln>
        </p:spPr>
        <p:txBody>
          <a:bodyPr wrap="square" lIns="0" tIns="0" rIns="0" bIns="0" rtlCol="0"/>
          <a:lstStyle/>
          <a:p>
            <a:endParaRPr/>
          </a:p>
        </p:txBody>
      </p:sp>
      <p:sp>
        <p:nvSpPr>
          <p:cNvPr id="34" name="object 34"/>
          <p:cNvSpPr/>
          <p:nvPr/>
        </p:nvSpPr>
        <p:spPr>
          <a:xfrm>
            <a:off x="8535796" y="2824733"/>
            <a:ext cx="255270" cy="400050"/>
          </a:xfrm>
          <a:custGeom>
            <a:avLst/>
            <a:gdLst/>
            <a:ahLst/>
            <a:cxnLst/>
            <a:rect l="l" t="t" r="r" b="b"/>
            <a:pathLst>
              <a:path w="255270" h="400050">
                <a:moveTo>
                  <a:pt x="0" y="0"/>
                </a:moveTo>
                <a:lnTo>
                  <a:pt x="255270" y="0"/>
                </a:lnTo>
                <a:lnTo>
                  <a:pt x="255270" y="62991"/>
                </a:lnTo>
                <a:lnTo>
                  <a:pt x="70993" y="62991"/>
                </a:lnTo>
                <a:lnTo>
                  <a:pt x="70993" y="156717"/>
                </a:lnTo>
                <a:lnTo>
                  <a:pt x="203073" y="156717"/>
                </a:lnTo>
                <a:lnTo>
                  <a:pt x="203073" y="217042"/>
                </a:lnTo>
                <a:lnTo>
                  <a:pt x="70993" y="217042"/>
                </a:lnTo>
                <a:lnTo>
                  <a:pt x="70993" y="336930"/>
                </a:lnTo>
                <a:lnTo>
                  <a:pt x="252349" y="336930"/>
                </a:lnTo>
                <a:lnTo>
                  <a:pt x="252349" y="400050"/>
                </a:lnTo>
                <a:lnTo>
                  <a:pt x="0" y="400050"/>
                </a:lnTo>
                <a:lnTo>
                  <a:pt x="0" y="0"/>
                </a:lnTo>
                <a:close/>
              </a:path>
            </a:pathLst>
          </a:custGeom>
          <a:ln w="3175">
            <a:solidFill>
              <a:srgbClr val="041E3D"/>
            </a:solidFill>
          </a:ln>
        </p:spPr>
        <p:txBody>
          <a:bodyPr wrap="square" lIns="0" tIns="0" rIns="0" bIns="0" rtlCol="0"/>
          <a:lstStyle/>
          <a:p>
            <a:endParaRPr/>
          </a:p>
        </p:txBody>
      </p:sp>
      <p:sp>
        <p:nvSpPr>
          <p:cNvPr id="35" name="object 35"/>
          <p:cNvSpPr/>
          <p:nvPr/>
        </p:nvSpPr>
        <p:spPr>
          <a:xfrm>
            <a:off x="8156320" y="2824733"/>
            <a:ext cx="297180" cy="407034"/>
          </a:xfrm>
          <a:custGeom>
            <a:avLst/>
            <a:gdLst/>
            <a:ahLst/>
            <a:cxnLst/>
            <a:rect l="l" t="t" r="r" b="b"/>
            <a:pathLst>
              <a:path w="297179" h="407035">
                <a:moveTo>
                  <a:pt x="0" y="0"/>
                </a:moveTo>
                <a:lnTo>
                  <a:pt x="70993" y="0"/>
                </a:lnTo>
                <a:lnTo>
                  <a:pt x="70993" y="271144"/>
                </a:lnTo>
                <a:lnTo>
                  <a:pt x="72209" y="286502"/>
                </a:lnTo>
                <a:lnTo>
                  <a:pt x="90550" y="323595"/>
                </a:lnTo>
                <a:lnTo>
                  <a:pt x="128412" y="342526"/>
                </a:lnTo>
                <a:lnTo>
                  <a:pt x="144652" y="343788"/>
                </a:lnTo>
                <a:lnTo>
                  <a:pt x="162841" y="342550"/>
                </a:lnTo>
                <a:lnTo>
                  <a:pt x="204597" y="323976"/>
                </a:lnTo>
                <a:lnTo>
                  <a:pt x="224724" y="286061"/>
                </a:lnTo>
                <a:lnTo>
                  <a:pt x="226059" y="269748"/>
                </a:lnTo>
                <a:lnTo>
                  <a:pt x="226059" y="0"/>
                </a:lnTo>
                <a:lnTo>
                  <a:pt x="297052" y="0"/>
                </a:lnTo>
                <a:lnTo>
                  <a:pt x="297052" y="275208"/>
                </a:lnTo>
                <a:lnTo>
                  <a:pt x="294477" y="304403"/>
                </a:lnTo>
                <a:lnTo>
                  <a:pt x="273800" y="352790"/>
                </a:lnTo>
                <a:lnTo>
                  <a:pt x="233245" y="387244"/>
                </a:lnTo>
                <a:lnTo>
                  <a:pt x="178052" y="404719"/>
                </a:lnTo>
                <a:lnTo>
                  <a:pt x="145287" y="406907"/>
                </a:lnTo>
                <a:lnTo>
                  <a:pt x="112424" y="404766"/>
                </a:lnTo>
                <a:lnTo>
                  <a:pt x="58652" y="387673"/>
                </a:lnTo>
                <a:lnTo>
                  <a:pt x="21216" y="353839"/>
                </a:lnTo>
                <a:lnTo>
                  <a:pt x="2357" y="304932"/>
                </a:lnTo>
                <a:lnTo>
                  <a:pt x="0" y="274954"/>
                </a:lnTo>
                <a:lnTo>
                  <a:pt x="0" y="0"/>
                </a:lnTo>
                <a:close/>
              </a:path>
            </a:pathLst>
          </a:custGeom>
          <a:ln w="3175">
            <a:solidFill>
              <a:srgbClr val="041E3D"/>
            </a:solidFill>
          </a:ln>
        </p:spPr>
        <p:txBody>
          <a:bodyPr wrap="square" lIns="0" tIns="0" rIns="0" bIns="0" rtlCol="0"/>
          <a:lstStyle/>
          <a:p>
            <a:endParaRPr/>
          </a:p>
        </p:txBody>
      </p:sp>
      <p:sp>
        <p:nvSpPr>
          <p:cNvPr id="36" name="object 36"/>
          <p:cNvSpPr/>
          <p:nvPr/>
        </p:nvSpPr>
        <p:spPr>
          <a:xfrm>
            <a:off x="7605903" y="2824733"/>
            <a:ext cx="71120" cy="400050"/>
          </a:xfrm>
          <a:custGeom>
            <a:avLst/>
            <a:gdLst/>
            <a:ahLst/>
            <a:cxnLst/>
            <a:rect l="l" t="t" r="r" b="b"/>
            <a:pathLst>
              <a:path w="71120" h="400050">
                <a:moveTo>
                  <a:pt x="0" y="0"/>
                </a:moveTo>
                <a:lnTo>
                  <a:pt x="70993" y="0"/>
                </a:lnTo>
                <a:lnTo>
                  <a:pt x="70993" y="400050"/>
                </a:lnTo>
                <a:lnTo>
                  <a:pt x="0" y="400050"/>
                </a:lnTo>
                <a:lnTo>
                  <a:pt x="0" y="0"/>
                </a:lnTo>
                <a:close/>
              </a:path>
            </a:pathLst>
          </a:custGeom>
          <a:ln w="3175">
            <a:solidFill>
              <a:srgbClr val="041E3D"/>
            </a:solidFill>
          </a:ln>
        </p:spPr>
        <p:txBody>
          <a:bodyPr wrap="square" lIns="0" tIns="0" rIns="0" bIns="0" rtlCol="0"/>
          <a:lstStyle/>
          <a:p>
            <a:endParaRPr/>
          </a:p>
        </p:txBody>
      </p:sp>
      <p:sp>
        <p:nvSpPr>
          <p:cNvPr id="37" name="object 37"/>
          <p:cNvSpPr/>
          <p:nvPr/>
        </p:nvSpPr>
        <p:spPr>
          <a:xfrm>
            <a:off x="7231253" y="2824733"/>
            <a:ext cx="291465" cy="405765"/>
          </a:xfrm>
          <a:custGeom>
            <a:avLst/>
            <a:gdLst/>
            <a:ahLst/>
            <a:cxnLst/>
            <a:rect l="l" t="t" r="r" b="b"/>
            <a:pathLst>
              <a:path w="291465" h="405764">
                <a:moveTo>
                  <a:pt x="0" y="0"/>
                </a:moveTo>
                <a:lnTo>
                  <a:pt x="34036" y="0"/>
                </a:lnTo>
                <a:lnTo>
                  <a:pt x="223012" y="241426"/>
                </a:lnTo>
                <a:lnTo>
                  <a:pt x="223012" y="0"/>
                </a:lnTo>
                <a:lnTo>
                  <a:pt x="291338" y="0"/>
                </a:lnTo>
                <a:lnTo>
                  <a:pt x="291338" y="405511"/>
                </a:lnTo>
                <a:lnTo>
                  <a:pt x="262381" y="405511"/>
                </a:lnTo>
                <a:lnTo>
                  <a:pt x="68199" y="152400"/>
                </a:lnTo>
                <a:lnTo>
                  <a:pt x="68199" y="400303"/>
                </a:lnTo>
                <a:lnTo>
                  <a:pt x="0" y="400303"/>
                </a:lnTo>
                <a:lnTo>
                  <a:pt x="0" y="0"/>
                </a:lnTo>
                <a:close/>
              </a:path>
            </a:pathLst>
          </a:custGeom>
          <a:ln w="3175">
            <a:solidFill>
              <a:srgbClr val="041E3D"/>
            </a:solidFill>
          </a:ln>
        </p:spPr>
        <p:txBody>
          <a:bodyPr wrap="square" lIns="0" tIns="0" rIns="0" bIns="0" rtlCol="0"/>
          <a:lstStyle/>
          <a:p>
            <a:endParaRPr/>
          </a:p>
        </p:txBody>
      </p:sp>
      <p:sp>
        <p:nvSpPr>
          <p:cNvPr id="38" name="object 38"/>
          <p:cNvSpPr/>
          <p:nvPr/>
        </p:nvSpPr>
        <p:spPr>
          <a:xfrm>
            <a:off x="6848729" y="2824733"/>
            <a:ext cx="300355" cy="400050"/>
          </a:xfrm>
          <a:custGeom>
            <a:avLst/>
            <a:gdLst/>
            <a:ahLst/>
            <a:cxnLst/>
            <a:rect l="l" t="t" r="r" b="b"/>
            <a:pathLst>
              <a:path w="300354" h="400050">
                <a:moveTo>
                  <a:pt x="0" y="0"/>
                </a:moveTo>
                <a:lnTo>
                  <a:pt x="70993" y="0"/>
                </a:lnTo>
                <a:lnTo>
                  <a:pt x="70993" y="156717"/>
                </a:lnTo>
                <a:lnTo>
                  <a:pt x="230124" y="156717"/>
                </a:lnTo>
                <a:lnTo>
                  <a:pt x="230124" y="0"/>
                </a:lnTo>
                <a:lnTo>
                  <a:pt x="300354" y="0"/>
                </a:lnTo>
                <a:lnTo>
                  <a:pt x="300354" y="400050"/>
                </a:lnTo>
                <a:lnTo>
                  <a:pt x="230124" y="400050"/>
                </a:lnTo>
                <a:lnTo>
                  <a:pt x="230124" y="219837"/>
                </a:lnTo>
                <a:lnTo>
                  <a:pt x="70993" y="219837"/>
                </a:lnTo>
                <a:lnTo>
                  <a:pt x="70993" y="400050"/>
                </a:lnTo>
                <a:lnTo>
                  <a:pt x="0" y="400050"/>
                </a:lnTo>
                <a:lnTo>
                  <a:pt x="0" y="0"/>
                </a:lnTo>
                <a:close/>
              </a:path>
            </a:pathLst>
          </a:custGeom>
          <a:ln w="3175">
            <a:solidFill>
              <a:srgbClr val="041E3D"/>
            </a:solidFill>
          </a:ln>
        </p:spPr>
        <p:txBody>
          <a:bodyPr wrap="square" lIns="0" tIns="0" rIns="0" bIns="0" rtlCol="0"/>
          <a:lstStyle/>
          <a:p>
            <a:endParaRPr/>
          </a:p>
        </p:txBody>
      </p:sp>
      <p:sp>
        <p:nvSpPr>
          <p:cNvPr id="39" name="object 39"/>
          <p:cNvSpPr/>
          <p:nvPr/>
        </p:nvSpPr>
        <p:spPr>
          <a:xfrm>
            <a:off x="6187313" y="2824733"/>
            <a:ext cx="255270" cy="400050"/>
          </a:xfrm>
          <a:custGeom>
            <a:avLst/>
            <a:gdLst/>
            <a:ahLst/>
            <a:cxnLst/>
            <a:rect l="l" t="t" r="r" b="b"/>
            <a:pathLst>
              <a:path w="255270" h="400050">
                <a:moveTo>
                  <a:pt x="0" y="0"/>
                </a:moveTo>
                <a:lnTo>
                  <a:pt x="255270" y="0"/>
                </a:lnTo>
                <a:lnTo>
                  <a:pt x="255270" y="62991"/>
                </a:lnTo>
                <a:lnTo>
                  <a:pt x="70992" y="62991"/>
                </a:lnTo>
                <a:lnTo>
                  <a:pt x="70992" y="156717"/>
                </a:lnTo>
                <a:lnTo>
                  <a:pt x="203073" y="156717"/>
                </a:lnTo>
                <a:lnTo>
                  <a:pt x="203073" y="217042"/>
                </a:lnTo>
                <a:lnTo>
                  <a:pt x="70992" y="217042"/>
                </a:lnTo>
                <a:lnTo>
                  <a:pt x="70992" y="336930"/>
                </a:lnTo>
                <a:lnTo>
                  <a:pt x="252349" y="336930"/>
                </a:lnTo>
                <a:lnTo>
                  <a:pt x="252349" y="400050"/>
                </a:lnTo>
                <a:lnTo>
                  <a:pt x="0" y="400050"/>
                </a:lnTo>
                <a:lnTo>
                  <a:pt x="0" y="0"/>
                </a:lnTo>
                <a:close/>
              </a:path>
            </a:pathLst>
          </a:custGeom>
          <a:ln w="3175">
            <a:solidFill>
              <a:srgbClr val="041E3D"/>
            </a:solidFill>
          </a:ln>
        </p:spPr>
        <p:txBody>
          <a:bodyPr wrap="square" lIns="0" tIns="0" rIns="0" bIns="0" rtlCol="0"/>
          <a:lstStyle/>
          <a:p>
            <a:endParaRPr/>
          </a:p>
        </p:txBody>
      </p:sp>
      <p:sp>
        <p:nvSpPr>
          <p:cNvPr id="40" name="object 40"/>
          <p:cNvSpPr/>
          <p:nvPr/>
        </p:nvSpPr>
        <p:spPr>
          <a:xfrm>
            <a:off x="5808853" y="2824733"/>
            <a:ext cx="331470" cy="400050"/>
          </a:xfrm>
          <a:custGeom>
            <a:avLst/>
            <a:gdLst/>
            <a:ahLst/>
            <a:cxnLst/>
            <a:rect l="l" t="t" r="r" b="b"/>
            <a:pathLst>
              <a:path w="331470" h="400050">
                <a:moveTo>
                  <a:pt x="0" y="0"/>
                </a:moveTo>
                <a:lnTo>
                  <a:pt x="331216" y="0"/>
                </a:lnTo>
                <a:lnTo>
                  <a:pt x="331216" y="62991"/>
                </a:lnTo>
                <a:lnTo>
                  <a:pt x="198247" y="62991"/>
                </a:lnTo>
                <a:lnTo>
                  <a:pt x="198247" y="400050"/>
                </a:lnTo>
                <a:lnTo>
                  <a:pt x="127254" y="400050"/>
                </a:lnTo>
                <a:lnTo>
                  <a:pt x="127254" y="62991"/>
                </a:lnTo>
                <a:lnTo>
                  <a:pt x="0" y="62991"/>
                </a:lnTo>
                <a:lnTo>
                  <a:pt x="0" y="0"/>
                </a:lnTo>
                <a:close/>
              </a:path>
            </a:pathLst>
          </a:custGeom>
          <a:ln w="3175">
            <a:solidFill>
              <a:srgbClr val="041E3D"/>
            </a:solidFill>
          </a:ln>
        </p:spPr>
        <p:txBody>
          <a:bodyPr wrap="square" lIns="0" tIns="0" rIns="0" bIns="0" rtlCol="0"/>
          <a:lstStyle/>
          <a:p>
            <a:endParaRPr/>
          </a:p>
        </p:txBody>
      </p:sp>
      <p:sp>
        <p:nvSpPr>
          <p:cNvPr id="41" name="object 41"/>
          <p:cNvSpPr/>
          <p:nvPr/>
        </p:nvSpPr>
        <p:spPr>
          <a:xfrm>
            <a:off x="8835135" y="2817876"/>
            <a:ext cx="242570" cy="414020"/>
          </a:xfrm>
          <a:custGeom>
            <a:avLst/>
            <a:gdLst/>
            <a:ahLst/>
            <a:cxnLst/>
            <a:rect l="l" t="t" r="r" b="b"/>
            <a:pathLst>
              <a:path w="242570" h="414019">
                <a:moveTo>
                  <a:pt x="122047" y="0"/>
                </a:moveTo>
                <a:lnTo>
                  <a:pt x="154428" y="1619"/>
                </a:lnTo>
                <a:lnTo>
                  <a:pt x="182213" y="6476"/>
                </a:lnTo>
                <a:lnTo>
                  <a:pt x="205378" y="14573"/>
                </a:lnTo>
                <a:lnTo>
                  <a:pt x="223900" y="25908"/>
                </a:lnTo>
                <a:lnTo>
                  <a:pt x="202311" y="87122"/>
                </a:lnTo>
                <a:lnTo>
                  <a:pt x="183380" y="75380"/>
                </a:lnTo>
                <a:lnTo>
                  <a:pt x="163925" y="67008"/>
                </a:lnTo>
                <a:lnTo>
                  <a:pt x="143946" y="61993"/>
                </a:lnTo>
                <a:lnTo>
                  <a:pt x="123444" y="60325"/>
                </a:lnTo>
                <a:lnTo>
                  <a:pt x="111847" y="61134"/>
                </a:lnTo>
                <a:lnTo>
                  <a:pt x="75231" y="88217"/>
                </a:lnTo>
                <a:lnTo>
                  <a:pt x="71882" y="107061"/>
                </a:lnTo>
                <a:lnTo>
                  <a:pt x="76644" y="124448"/>
                </a:lnTo>
                <a:lnTo>
                  <a:pt x="90932" y="142144"/>
                </a:lnTo>
                <a:lnTo>
                  <a:pt x="114744" y="160174"/>
                </a:lnTo>
                <a:lnTo>
                  <a:pt x="148082" y="178562"/>
                </a:lnTo>
                <a:lnTo>
                  <a:pt x="166701" y="188182"/>
                </a:lnTo>
                <a:lnTo>
                  <a:pt x="182546" y="197421"/>
                </a:lnTo>
                <a:lnTo>
                  <a:pt x="214272" y="223377"/>
                </a:lnTo>
                <a:lnTo>
                  <a:pt x="236991" y="264576"/>
                </a:lnTo>
                <a:lnTo>
                  <a:pt x="242189" y="302260"/>
                </a:lnTo>
                <a:lnTo>
                  <a:pt x="239803" y="325548"/>
                </a:lnTo>
                <a:lnTo>
                  <a:pt x="220650" y="365553"/>
                </a:lnTo>
                <a:lnTo>
                  <a:pt x="183048" y="396031"/>
                </a:lnTo>
                <a:lnTo>
                  <a:pt x="131665" y="411791"/>
                </a:lnTo>
                <a:lnTo>
                  <a:pt x="101092" y="413765"/>
                </a:lnTo>
                <a:lnTo>
                  <a:pt x="73777" y="411956"/>
                </a:lnTo>
                <a:lnTo>
                  <a:pt x="47831" y="406526"/>
                </a:lnTo>
                <a:lnTo>
                  <a:pt x="23242" y="397478"/>
                </a:lnTo>
                <a:lnTo>
                  <a:pt x="0" y="384810"/>
                </a:lnTo>
                <a:lnTo>
                  <a:pt x="26162" y="321183"/>
                </a:lnTo>
                <a:lnTo>
                  <a:pt x="47118" y="334091"/>
                </a:lnTo>
                <a:lnTo>
                  <a:pt x="67897" y="343296"/>
                </a:lnTo>
                <a:lnTo>
                  <a:pt x="88509" y="348811"/>
                </a:lnTo>
                <a:lnTo>
                  <a:pt x="108966" y="350647"/>
                </a:lnTo>
                <a:lnTo>
                  <a:pt x="136302" y="347910"/>
                </a:lnTo>
                <a:lnTo>
                  <a:pt x="155829" y="339709"/>
                </a:lnTo>
                <a:lnTo>
                  <a:pt x="167544" y="326054"/>
                </a:lnTo>
                <a:lnTo>
                  <a:pt x="171450" y="306959"/>
                </a:lnTo>
                <a:lnTo>
                  <a:pt x="170541" y="296810"/>
                </a:lnTo>
                <a:lnTo>
                  <a:pt x="147411" y="258318"/>
                </a:lnTo>
                <a:lnTo>
                  <a:pt x="96012" y="226313"/>
                </a:lnTo>
                <a:lnTo>
                  <a:pt x="74862" y="215237"/>
                </a:lnTo>
                <a:lnTo>
                  <a:pt x="57499" y="205232"/>
                </a:lnTo>
                <a:lnTo>
                  <a:pt x="26489" y="180500"/>
                </a:lnTo>
                <a:lnTo>
                  <a:pt x="5637" y="142430"/>
                </a:lnTo>
                <a:lnTo>
                  <a:pt x="762" y="107569"/>
                </a:lnTo>
                <a:lnTo>
                  <a:pt x="2901" y="85328"/>
                </a:lnTo>
                <a:lnTo>
                  <a:pt x="19942" y="46847"/>
                </a:lnTo>
                <a:lnTo>
                  <a:pt x="53038" y="17198"/>
                </a:lnTo>
                <a:lnTo>
                  <a:pt x="96662" y="1906"/>
                </a:lnTo>
                <a:lnTo>
                  <a:pt x="122047" y="0"/>
                </a:lnTo>
                <a:close/>
              </a:path>
            </a:pathLst>
          </a:custGeom>
          <a:ln w="3175">
            <a:solidFill>
              <a:srgbClr val="041E3D"/>
            </a:solidFill>
          </a:ln>
        </p:spPr>
        <p:txBody>
          <a:bodyPr wrap="square" lIns="0" tIns="0" rIns="0" bIns="0" rtlCol="0"/>
          <a:lstStyle/>
          <a:p>
            <a:endParaRPr/>
          </a:p>
        </p:txBody>
      </p:sp>
      <p:sp>
        <p:nvSpPr>
          <p:cNvPr id="42" name="object 42"/>
          <p:cNvSpPr/>
          <p:nvPr/>
        </p:nvSpPr>
        <p:spPr>
          <a:xfrm>
            <a:off x="6486652" y="2817876"/>
            <a:ext cx="304165" cy="414020"/>
          </a:xfrm>
          <a:custGeom>
            <a:avLst/>
            <a:gdLst/>
            <a:ahLst/>
            <a:cxnLst/>
            <a:rect l="l" t="t" r="r" b="b"/>
            <a:pathLst>
              <a:path w="304165" h="414019">
                <a:moveTo>
                  <a:pt x="183261" y="0"/>
                </a:moveTo>
                <a:lnTo>
                  <a:pt x="215931" y="1760"/>
                </a:lnTo>
                <a:lnTo>
                  <a:pt x="245173" y="7032"/>
                </a:lnTo>
                <a:lnTo>
                  <a:pt x="270986" y="15805"/>
                </a:lnTo>
                <a:lnTo>
                  <a:pt x="293370" y="28066"/>
                </a:lnTo>
                <a:lnTo>
                  <a:pt x="264032" y="86868"/>
                </a:lnTo>
                <a:lnTo>
                  <a:pt x="250390" y="76459"/>
                </a:lnTo>
                <a:lnTo>
                  <a:pt x="233092" y="69040"/>
                </a:lnTo>
                <a:lnTo>
                  <a:pt x="212151" y="64597"/>
                </a:lnTo>
                <a:lnTo>
                  <a:pt x="187578" y="63119"/>
                </a:lnTo>
                <a:lnTo>
                  <a:pt x="163742" y="65738"/>
                </a:lnTo>
                <a:lnTo>
                  <a:pt x="122785" y="86693"/>
                </a:lnTo>
                <a:lnTo>
                  <a:pt x="91682" y="127367"/>
                </a:lnTo>
                <a:lnTo>
                  <a:pt x="75767" y="180377"/>
                </a:lnTo>
                <a:lnTo>
                  <a:pt x="73787" y="211074"/>
                </a:lnTo>
                <a:lnTo>
                  <a:pt x="75624" y="241508"/>
                </a:lnTo>
                <a:lnTo>
                  <a:pt x="90396" y="292423"/>
                </a:lnTo>
                <a:lnTo>
                  <a:pt x="119399" y="329430"/>
                </a:lnTo>
                <a:lnTo>
                  <a:pt x="158920" y="348289"/>
                </a:lnTo>
                <a:lnTo>
                  <a:pt x="182372" y="350647"/>
                </a:lnTo>
                <a:lnTo>
                  <a:pt x="209115" y="348122"/>
                </a:lnTo>
                <a:lnTo>
                  <a:pt x="232775" y="340550"/>
                </a:lnTo>
                <a:lnTo>
                  <a:pt x="253363" y="327929"/>
                </a:lnTo>
                <a:lnTo>
                  <a:pt x="270891" y="310261"/>
                </a:lnTo>
                <a:lnTo>
                  <a:pt x="303911" y="367538"/>
                </a:lnTo>
                <a:lnTo>
                  <a:pt x="279669" y="387780"/>
                </a:lnTo>
                <a:lnTo>
                  <a:pt x="250380" y="402224"/>
                </a:lnTo>
                <a:lnTo>
                  <a:pt x="216042" y="410882"/>
                </a:lnTo>
                <a:lnTo>
                  <a:pt x="176656" y="413765"/>
                </a:lnTo>
                <a:lnTo>
                  <a:pt x="137082" y="410313"/>
                </a:lnTo>
                <a:lnTo>
                  <a:pt x="71983" y="382690"/>
                </a:lnTo>
                <a:lnTo>
                  <a:pt x="26146" y="328471"/>
                </a:lnTo>
                <a:lnTo>
                  <a:pt x="2905" y="253275"/>
                </a:lnTo>
                <a:lnTo>
                  <a:pt x="0" y="208152"/>
                </a:lnTo>
                <a:lnTo>
                  <a:pt x="3214" y="165578"/>
                </a:lnTo>
                <a:lnTo>
                  <a:pt x="12858" y="126634"/>
                </a:lnTo>
                <a:lnTo>
                  <a:pt x="28932" y="91334"/>
                </a:lnTo>
                <a:lnTo>
                  <a:pt x="51434" y="59689"/>
                </a:lnTo>
                <a:lnTo>
                  <a:pt x="110156" y="14938"/>
                </a:lnTo>
                <a:lnTo>
                  <a:pt x="144893" y="3736"/>
                </a:lnTo>
                <a:lnTo>
                  <a:pt x="183261" y="0"/>
                </a:lnTo>
                <a:close/>
              </a:path>
            </a:pathLst>
          </a:custGeom>
          <a:ln w="3175">
            <a:solidFill>
              <a:srgbClr val="041E3D"/>
            </a:solidFill>
          </a:ln>
        </p:spPr>
        <p:txBody>
          <a:bodyPr wrap="square" lIns="0" tIns="0" rIns="0" bIns="0" rtlCol="0"/>
          <a:lstStyle/>
          <a:p>
            <a:endParaRPr/>
          </a:p>
        </p:txBody>
      </p:sp>
      <p:sp>
        <p:nvSpPr>
          <p:cNvPr id="43" name="object 43"/>
          <p:cNvSpPr/>
          <p:nvPr/>
        </p:nvSpPr>
        <p:spPr>
          <a:xfrm>
            <a:off x="7740904" y="2817622"/>
            <a:ext cx="398780" cy="492759"/>
          </a:xfrm>
          <a:custGeom>
            <a:avLst/>
            <a:gdLst/>
            <a:ahLst/>
            <a:cxnLst/>
            <a:rect l="l" t="t" r="r" b="b"/>
            <a:pathLst>
              <a:path w="398779" h="492760">
                <a:moveTo>
                  <a:pt x="169291" y="0"/>
                </a:moveTo>
                <a:lnTo>
                  <a:pt x="210131" y="3383"/>
                </a:lnTo>
                <a:lnTo>
                  <a:pt x="276858" y="30485"/>
                </a:lnTo>
                <a:lnTo>
                  <a:pt x="323270" y="83947"/>
                </a:lnTo>
                <a:lnTo>
                  <a:pt x="346702" y="159385"/>
                </a:lnTo>
                <a:lnTo>
                  <a:pt x="349630" y="205104"/>
                </a:lnTo>
                <a:lnTo>
                  <a:pt x="345867" y="258610"/>
                </a:lnTo>
                <a:lnTo>
                  <a:pt x="334582" y="304514"/>
                </a:lnTo>
                <a:lnTo>
                  <a:pt x="315779" y="342804"/>
                </a:lnTo>
                <a:lnTo>
                  <a:pt x="289467" y="373468"/>
                </a:lnTo>
                <a:lnTo>
                  <a:pt x="255650" y="396493"/>
                </a:lnTo>
                <a:lnTo>
                  <a:pt x="272982" y="410829"/>
                </a:lnTo>
                <a:lnTo>
                  <a:pt x="295243" y="421068"/>
                </a:lnTo>
                <a:lnTo>
                  <a:pt x="322409" y="427212"/>
                </a:lnTo>
                <a:lnTo>
                  <a:pt x="354456" y="429260"/>
                </a:lnTo>
                <a:lnTo>
                  <a:pt x="366770" y="428924"/>
                </a:lnTo>
                <a:lnTo>
                  <a:pt x="378190" y="427910"/>
                </a:lnTo>
                <a:lnTo>
                  <a:pt x="388729" y="426206"/>
                </a:lnTo>
                <a:lnTo>
                  <a:pt x="398399" y="423799"/>
                </a:lnTo>
                <a:lnTo>
                  <a:pt x="398399" y="489965"/>
                </a:lnTo>
                <a:lnTo>
                  <a:pt x="389397" y="490985"/>
                </a:lnTo>
                <a:lnTo>
                  <a:pt x="380301" y="491743"/>
                </a:lnTo>
                <a:lnTo>
                  <a:pt x="371109" y="492216"/>
                </a:lnTo>
                <a:lnTo>
                  <a:pt x="361823" y="492378"/>
                </a:lnTo>
                <a:lnTo>
                  <a:pt x="336966" y="491093"/>
                </a:lnTo>
                <a:lnTo>
                  <a:pt x="290206" y="480806"/>
                </a:lnTo>
                <a:lnTo>
                  <a:pt x="248130" y="460418"/>
                </a:lnTo>
                <a:lnTo>
                  <a:pt x="214880" y="431549"/>
                </a:lnTo>
                <a:lnTo>
                  <a:pt x="201802" y="414019"/>
                </a:lnTo>
                <a:lnTo>
                  <a:pt x="195990" y="414853"/>
                </a:lnTo>
                <a:lnTo>
                  <a:pt x="188642" y="415448"/>
                </a:lnTo>
                <a:lnTo>
                  <a:pt x="179746" y="415805"/>
                </a:lnTo>
                <a:lnTo>
                  <a:pt x="169291" y="415925"/>
                </a:lnTo>
                <a:lnTo>
                  <a:pt x="131954" y="412234"/>
                </a:lnTo>
                <a:lnTo>
                  <a:pt x="69903" y="382706"/>
                </a:lnTo>
                <a:lnTo>
                  <a:pt x="25449" y="325298"/>
                </a:lnTo>
                <a:lnTo>
                  <a:pt x="11318" y="289464"/>
                </a:lnTo>
                <a:lnTo>
                  <a:pt x="2831" y="249392"/>
                </a:lnTo>
                <a:lnTo>
                  <a:pt x="0" y="205104"/>
                </a:lnTo>
                <a:lnTo>
                  <a:pt x="2881" y="162952"/>
                </a:lnTo>
                <a:lnTo>
                  <a:pt x="11525" y="124491"/>
                </a:lnTo>
                <a:lnTo>
                  <a:pt x="46100" y="58547"/>
                </a:lnTo>
                <a:lnTo>
                  <a:pt x="100028" y="14652"/>
                </a:lnTo>
                <a:lnTo>
                  <a:pt x="132736" y="3665"/>
                </a:lnTo>
                <a:lnTo>
                  <a:pt x="169291" y="0"/>
                </a:lnTo>
                <a:close/>
              </a:path>
            </a:pathLst>
          </a:custGeom>
          <a:ln w="3175">
            <a:solidFill>
              <a:srgbClr val="041E3D"/>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403352"/>
            <a:ext cx="2755265" cy="878840"/>
          </a:xfrm>
          <a:prstGeom prst="rect">
            <a:avLst/>
          </a:prstGeom>
        </p:spPr>
        <p:txBody>
          <a:bodyPr vert="horz" wrap="square" lIns="0" tIns="12065" rIns="0" bIns="0" rtlCol="0">
            <a:spAutoFit/>
          </a:bodyPr>
          <a:lstStyle/>
          <a:p>
            <a:pPr marL="286385" marR="5080" indent="-274320">
              <a:lnSpc>
                <a:spcPct val="100000"/>
              </a:lnSpc>
              <a:spcBef>
                <a:spcPts val="95"/>
              </a:spcBef>
              <a:tabLst>
                <a:tab pos="1256030" algn="l"/>
                <a:tab pos="2494915" algn="l"/>
              </a:tabLst>
            </a:pPr>
            <a:r>
              <a:rPr sz="2800" b="1" u="heavy" spc="-5" dirty="0">
                <a:uFill>
                  <a:solidFill>
                    <a:srgbClr val="000000"/>
                  </a:solidFill>
                </a:uFill>
                <a:latin typeface="Trebuchet MS"/>
                <a:cs typeface="Trebuchet MS"/>
              </a:rPr>
              <a:t>Ra</a:t>
            </a:r>
            <a:r>
              <a:rPr sz="2800" b="1" u="heavy" spc="-20" dirty="0">
                <a:uFill>
                  <a:solidFill>
                    <a:srgbClr val="000000"/>
                  </a:solidFill>
                </a:uFill>
                <a:latin typeface="Trebuchet MS"/>
                <a:cs typeface="Trebuchet MS"/>
              </a:rPr>
              <a:t>t</a:t>
            </a:r>
            <a:r>
              <a:rPr sz="2800" b="1" u="heavy" spc="-10" dirty="0">
                <a:uFill>
                  <a:solidFill>
                    <a:srgbClr val="000000"/>
                  </a:solidFill>
                </a:uFill>
                <a:latin typeface="Trebuchet MS"/>
                <a:cs typeface="Trebuchet MS"/>
              </a:rPr>
              <a:t>i</a:t>
            </a:r>
            <a:r>
              <a:rPr sz="2800" b="1" u="heavy" spc="-5" dirty="0">
                <a:uFill>
                  <a:solidFill>
                    <a:srgbClr val="000000"/>
                  </a:solidFill>
                </a:uFill>
                <a:latin typeface="Trebuchet MS"/>
                <a:cs typeface="Trebuchet MS"/>
              </a:rPr>
              <a:t>o</a:t>
            </a:r>
            <a:r>
              <a:rPr sz="2800" b="1" dirty="0">
                <a:latin typeface="Trebuchet MS"/>
                <a:cs typeface="Trebuchet MS"/>
              </a:rPr>
              <a:t>	</a:t>
            </a:r>
            <a:r>
              <a:rPr sz="2800" b="1" u="heavy" dirty="0">
                <a:uFill>
                  <a:solidFill>
                    <a:srgbClr val="000000"/>
                  </a:solidFill>
                </a:uFill>
                <a:latin typeface="Trebuchet MS"/>
                <a:cs typeface="Trebuchet MS"/>
              </a:rPr>
              <a:t>S</a:t>
            </a:r>
            <a:r>
              <a:rPr sz="2800" b="1" u="heavy" spc="-5" dirty="0">
                <a:uFill>
                  <a:solidFill>
                    <a:srgbClr val="000000"/>
                  </a:solidFill>
                </a:uFill>
                <a:latin typeface="Trebuchet MS"/>
                <a:cs typeface="Trebuchet MS"/>
              </a:rPr>
              <a:t>cale</a:t>
            </a:r>
            <a:r>
              <a:rPr sz="2800" b="1" dirty="0">
                <a:latin typeface="Trebuchet MS"/>
                <a:cs typeface="Trebuchet MS"/>
              </a:rPr>
              <a:t>	</a:t>
            </a:r>
            <a:r>
              <a:rPr sz="2800" dirty="0">
                <a:latin typeface="Trebuchet MS"/>
                <a:cs typeface="Trebuchet MS"/>
              </a:rPr>
              <a:t>is  </a:t>
            </a:r>
            <a:r>
              <a:rPr sz="2800" spc="-5" dirty="0">
                <a:latin typeface="Trebuchet MS"/>
                <a:cs typeface="Trebuchet MS"/>
              </a:rPr>
              <a:t>measurement</a:t>
            </a:r>
            <a:endParaRPr sz="2800">
              <a:latin typeface="Trebuchet MS"/>
              <a:cs typeface="Trebuchet MS"/>
            </a:endParaRPr>
          </a:p>
        </p:txBody>
      </p:sp>
      <p:sp>
        <p:nvSpPr>
          <p:cNvPr id="3" name="object 3"/>
          <p:cNvSpPr txBox="1"/>
          <p:nvPr/>
        </p:nvSpPr>
        <p:spPr>
          <a:xfrm>
            <a:off x="3436746" y="403352"/>
            <a:ext cx="1105535" cy="878840"/>
          </a:xfrm>
          <a:prstGeom prst="rect">
            <a:avLst/>
          </a:prstGeom>
        </p:spPr>
        <p:txBody>
          <a:bodyPr vert="horz" wrap="square" lIns="0" tIns="12065" rIns="0" bIns="0" rtlCol="0">
            <a:spAutoFit/>
          </a:bodyPr>
          <a:lstStyle/>
          <a:p>
            <a:pPr marL="12700" marR="5080" indent="217804">
              <a:lnSpc>
                <a:spcPct val="100000"/>
              </a:lnSpc>
              <a:spcBef>
                <a:spcPts val="95"/>
              </a:spcBef>
            </a:pPr>
            <a:r>
              <a:rPr sz="2800" spc="-10" dirty="0">
                <a:latin typeface="Trebuchet MS"/>
                <a:cs typeface="Trebuchet MS"/>
              </a:rPr>
              <a:t>the  </a:t>
            </a:r>
            <a:r>
              <a:rPr sz="2800" spc="-5" dirty="0">
                <a:latin typeface="Trebuchet MS"/>
                <a:cs typeface="Trebuchet MS"/>
              </a:rPr>
              <a:t>s</a:t>
            </a:r>
            <a:r>
              <a:rPr sz="2800" spc="5" dirty="0">
                <a:latin typeface="Trebuchet MS"/>
                <a:cs typeface="Trebuchet MS"/>
              </a:rPr>
              <a:t>c</a:t>
            </a:r>
            <a:r>
              <a:rPr sz="2800" spc="-10" dirty="0">
                <a:latin typeface="Trebuchet MS"/>
                <a:cs typeface="Trebuchet MS"/>
              </a:rPr>
              <a:t>ales</a:t>
            </a:r>
            <a:r>
              <a:rPr sz="2800" spc="-5" dirty="0">
                <a:latin typeface="Trebuchet MS"/>
                <a:cs typeface="Trebuchet MS"/>
              </a:rPr>
              <a:t>.</a:t>
            </a:r>
            <a:endParaRPr sz="2800">
              <a:latin typeface="Trebuchet MS"/>
              <a:cs typeface="Trebuchet MS"/>
            </a:endParaRPr>
          </a:p>
        </p:txBody>
      </p:sp>
      <p:sp>
        <p:nvSpPr>
          <p:cNvPr id="4" name="object 4"/>
          <p:cNvSpPr txBox="1"/>
          <p:nvPr/>
        </p:nvSpPr>
        <p:spPr>
          <a:xfrm>
            <a:off x="4570603" y="403352"/>
            <a:ext cx="1171575" cy="878840"/>
          </a:xfrm>
          <a:prstGeom prst="rect">
            <a:avLst/>
          </a:prstGeom>
        </p:spPr>
        <p:txBody>
          <a:bodyPr vert="horz" wrap="square" lIns="0" tIns="12065" rIns="0" bIns="0" rtlCol="0">
            <a:spAutoFit/>
          </a:bodyPr>
          <a:lstStyle/>
          <a:p>
            <a:pPr marL="12700">
              <a:lnSpc>
                <a:spcPct val="100000"/>
              </a:lnSpc>
              <a:spcBef>
                <a:spcPts val="95"/>
              </a:spcBef>
            </a:pPr>
            <a:r>
              <a:rPr sz="2800" spc="-10" dirty="0">
                <a:latin typeface="Trebuchet MS"/>
                <a:cs typeface="Trebuchet MS"/>
              </a:rPr>
              <a:t>highest</a:t>
            </a:r>
            <a:endParaRPr sz="2800">
              <a:latin typeface="Trebuchet MS"/>
              <a:cs typeface="Trebuchet MS"/>
            </a:endParaRPr>
          </a:p>
          <a:p>
            <a:pPr marL="417830">
              <a:lnSpc>
                <a:spcPct val="100000"/>
              </a:lnSpc>
            </a:pPr>
            <a:r>
              <a:rPr sz="2800" spc="-5" dirty="0">
                <a:latin typeface="Trebuchet MS"/>
                <a:cs typeface="Trebuchet MS"/>
              </a:rPr>
              <a:t>This</a:t>
            </a:r>
            <a:endParaRPr sz="2800">
              <a:latin typeface="Trebuchet MS"/>
              <a:cs typeface="Trebuchet MS"/>
            </a:endParaRPr>
          </a:p>
        </p:txBody>
      </p:sp>
      <p:sp>
        <p:nvSpPr>
          <p:cNvPr id="5" name="object 5"/>
          <p:cNvSpPr txBox="1"/>
          <p:nvPr/>
        </p:nvSpPr>
        <p:spPr>
          <a:xfrm>
            <a:off x="6078092" y="403352"/>
            <a:ext cx="1539240" cy="878840"/>
          </a:xfrm>
          <a:prstGeom prst="rect">
            <a:avLst/>
          </a:prstGeom>
        </p:spPr>
        <p:txBody>
          <a:bodyPr vert="horz" wrap="square" lIns="0" tIns="12065" rIns="0" bIns="0" rtlCol="0">
            <a:spAutoFit/>
          </a:bodyPr>
          <a:lstStyle/>
          <a:p>
            <a:pPr marL="12700" marR="5080" indent="27305">
              <a:lnSpc>
                <a:spcPct val="100000"/>
              </a:lnSpc>
              <a:spcBef>
                <a:spcPts val="95"/>
              </a:spcBef>
              <a:tabLst>
                <a:tab pos="996950" algn="l"/>
                <a:tab pos="1201420" algn="l"/>
              </a:tabLst>
            </a:pPr>
            <a:r>
              <a:rPr sz="2800" spc="5" dirty="0">
                <a:latin typeface="Trebuchet MS"/>
                <a:cs typeface="Trebuchet MS"/>
              </a:rPr>
              <a:t>l</a:t>
            </a:r>
            <a:r>
              <a:rPr sz="2800" spc="-10" dirty="0">
                <a:latin typeface="Trebuchet MS"/>
                <a:cs typeface="Trebuchet MS"/>
              </a:rPr>
              <a:t>eve</a:t>
            </a:r>
            <a:r>
              <a:rPr sz="2800" spc="-5" dirty="0">
                <a:latin typeface="Trebuchet MS"/>
                <a:cs typeface="Trebuchet MS"/>
              </a:rPr>
              <a:t>l</a:t>
            </a:r>
            <a:r>
              <a:rPr sz="2800" dirty="0">
                <a:latin typeface="Trebuchet MS"/>
                <a:cs typeface="Trebuchet MS"/>
              </a:rPr>
              <a:t>		</a:t>
            </a:r>
            <a:r>
              <a:rPr sz="2800" spc="5" dirty="0">
                <a:latin typeface="Trebuchet MS"/>
                <a:cs typeface="Trebuchet MS"/>
              </a:rPr>
              <a:t>of  </a:t>
            </a:r>
            <a:r>
              <a:rPr sz="2800" spc="-5" dirty="0">
                <a:latin typeface="Trebuchet MS"/>
                <a:cs typeface="Trebuchet MS"/>
              </a:rPr>
              <a:t>h</a:t>
            </a:r>
            <a:r>
              <a:rPr sz="2800" spc="-10" dirty="0">
                <a:latin typeface="Trebuchet MS"/>
                <a:cs typeface="Trebuchet MS"/>
              </a:rPr>
              <a:t>a</a:t>
            </a:r>
            <a:r>
              <a:rPr sz="2800" spc="-5" dirty="0">
                <a:latin typeface="Trebuchet MS"/>
                <a:cs typeface="Trebuchet MS"/>
              </a:rPr>
              <a:t>s</a:t>
            </a:r>
            <a:r>
              <a:rPr sz="2800" dirty="0">
                <a:latin typeface="Trebuchet MS"/>
                <a:cs typeface="Trebuchet MS"/>
              </a:rPr>
              <a:t>	</a:t>
            </a:r>
            <a:r>
              <a:rPr sz="2800" spc="-10" dirty="0">
                <a:latin typeface="Trebuchet MS"/>
                <a:cs typeface="Trebuchet MS"/>
              </a:rPr>
              <a:t>the</a:t>
            </a:r>
            <a:endParaRPr sz="2800">
              <a:latin typeface="Trebuchet MS"/>
              <a:cs typeface="Trebuchet MS"/>
            </a:endParaRPr>
          </a:p>
        </p:txBody>
      </p:sp>
      <p:sp>
        <p:nvSpPr>
          <p:cNvPr id="6" name="object 6"/>
          <p:cNvSpPr txBox="1"/>
          <p:nvPr/>
        </p:nvSpPr>
        <p:spPr>
          <a:xfrm>
            <a:off x="810259" y="1257046"/>
            <a:ext cx="6806565" cy="2597506"/>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latin typeface="Trebuchet MS"/>
                <a:cs typeface="Trebuchet MS"/>
              </a:rPr>
              <a:t>properties of an interval scale </a:t>
            </a:r>
            <a:r>
              <a:rPr sz="2800" spc="-10" dirty="0">
                <a:latin typeface="Trebuchet MS"/>
                <a:cs typeface="Trebuchet MS"/>
              </a:rPr>
              <a:t>together  with </a:t>
            </a:r>
            <a:r>
              <a:rPr sz="2800" spc="-5" dirty="0">
                <a:latin typeface="Trebuchet MS"/>
                <a:cs typeface="Trebuchet MS"/>
              </a:rPr>
              <a:t>a fixed (absolute) zero </a:t>
            </a:r>
            <a:r>
              <a:rPr sz="2800" spc="-10" dirty="0">
                <a:latin typeface="Trebuchet MS"/>
                <a:cs typeface="Trebuchet MS"/>
              </a:rPr>
              <a:t>point. </a:t>
            </a:r>
            <a:r>
              <a:rPr sz="2800" spc="-5" dirty="0">
                <a:latin typeface="Trebuchet MS"/>
                <a:cs typeface="Trebuchet MS"/>
              </a:rPr>
              <a:t>The  </a:t>
            </a:r>
            <a:r>
              <a:rPr sz="2800" spc="-10" dirty="0">
                <a:latin typeface="Trebuchet MS"/>
                <a:cs typeface="Trebuchet MS"/>
              </a:rPr>
              <a:t>absolute </a:t>
            </a:r>
            <a:r>
              <a:rPr sz="2800" spc="-5" dirty="0">
                <a:latin typeface="Trebuchet MS"/>
                <a:cs typeface="Trebuchet MS"/>
              </a:rPr>
              <a:t>zero </a:t>
            </a:r>
            <a:r>
              <a:rPr sz="2800" spc="-10" dirty="0">
                <a:latin typeface="Trebuchet MS"/>
                <a:cs typeface="Trebuchet MS"/>
              </a:rPr>
              <a:t>point </a:t>
            </a:r>
            <a:r>
              <a:rPr sz="2800" spc="-5" dirty="0">
                <a:latin typeface="Trebuchet MS"/>
                <a:cs typeface="Trebuchet MS"/>
              </a:rPr>
              <a:t>allows us </a:t>
            </a:r>
            <a:r>
              <a:rPr sz="2800" spc="-10" dirty="0">
                <a:latin typeface="Trebuchet MS"/>
                <a:cs typeface="Trebuchet MS"/>
              </a:rPr>
              <a:t>to </a:t>
            </a:r>
            <a:r>
              <a:rPr sz="2800" spc="-5" dirty="0">
                <a:latin typeface="Trebuchet MS"/>
                <a:cs typeface="Trebuchet MS"/>
              </a:rPr>
              <a:t>construct  a </a:t>
            </a:r>
            <a:r>
              <a:rPr sz="2800" spc="-10" dirty="0">
                <a:latin typeface="Trebuchet MS"/>
                <a:cs typeface="Trebuchet MS"/>
              </a:rPr>
              <a:t>meaningful</a:t>
            </a:r>
            <a:r>
              <a:rPr sz="2800" spc="5" dirty="0">
                <a:latin typeface="Trebuchet MS"/>
                <a:cs typeface="Trebuchet MS"/>
              </a:rPr>
              <a:t> </a:t>
            </a:r>
            <a:r>
              <a:rPr sz="2800" spc="-5" dirty="0">
                <a:latin typeface="Trebuchet MS"/>
                <a:cs typeface="Trebuchet MS"/>
              </a:rPr>
              <a:t>ratio</a:t>
            </a:r>
            <a:r>
              <a:rPr sz="2800" spc="-5" dirty="0" smtClean="0">
                <a:latin typeface="Trebuchet MS"/>
                <a:cs typeface="Trebuchet MS"/>
              </a:rPr>
              <a:t>.</a:t>
            </a:r>
            <a:r>
              <a:rPr lang="en-US" sz="2800" spc="-5" dirty="0" smtClean="0">
                <a:latin typeface="Trebuchet MS"/>
                <a:cs typeface="Trebuchet MS"/>
              </a:rPr>
              <a:t> All forms of arithmetic operations can be meaningfully applied to ratio scale data.</a:t>
            </a:r>
            <a:endParaRPr sz="2800" dirty="0">
              <a:latin typeface="Trebuchet MS"/>
              <a:cs typeface="Trebuchet M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7924800" cy="6370975"/>
          </a:xfrm>
          <a:prstGeom prst="rect">
            <a:avLst/>
          </a:prstGeom>
        </p:spPr>
        <p:txBody>
          <a:bodyPr wrap="square">
            <a:spAutoFit/>
          </a:bodyPr>
          <a:lstStyle/>
          <a:p>
            <a:r>
              <a:rPr lang="en-US" sz="2400" b="1" dirty="0" smtClean="0"/>
              <a:t>Characteristics of Ratio Scale</a:t>
            </a:r>
            <a:endParaRPr lang="en-US" sz="2400" dirty="0" smtClean="0"/>
          </a:p>
          <a:p>
            <a:r>
              <a:rPr lang="en-US" sz="2400" dirty="0" smtClean="0"/>
              <a:t>1</a:t>
            </a:r>
            <a:r>
              <a:rPr lang="en-US" sz="2400" b="1" dirty="0" smtClean="0"/>
              <a:t>. </a:t>
            </a:r>
            <a:r>
              <a:rPr lang="en-US" sz="2400" b="1" i="1" dirty="0" smtClean="0"/>
              <a:t>Ratio scale, as mentioned earlier has an absolute zero characteristic</a:t>
            </a:r>
            <a:r>
              <a:rPr lang="en-US" sz="2400" i="1" dirty="0" smtClean="0"/>
              <a:t>. It has orders and equally distanced value between units. The zero point characteristic makes it relevant or meaningful to say, “one object has twice the length of the other” or “is twice as long.”</a:t>
            </a:r>
          </a:p>
          <a:p>
            <a:r>
              <a:rPr lang="en-US" sz="2400" i="1" dirty="0" smtClean="0"/>
              <a:t>2. </a:t>
            </a:r>
            <a:r>
              <a:rPr lang="en-US" sz="2400" b="1" i="1" dirty="0" smtClean="0"/>
              <a:t>Ratio scale doesn’t have a negative number,</a:t>
            </a:r>
            <a:r>
              <a:rPr lang="en-US" sz="2400" i="1" dirty="0" smtClean="0"/>
              <a:t> unlike interval scale because of the absolute zero or zero point characteristic. </a:t>
            </a:r>
            <a:r>
              <a:rPr lang="en-US" sz="2400" b="1" i="1" dirty="0" smtClean="0"/>
              <a:t>To measure any object on a ratio scale, researchers must first see if the object meets all the criteria for interval scale plus has an absolute zero characteristic</a:t>
            </a:r>
            <a:r>
              <a:rPr lang="en-US" sz="2400" i="1" dirty="0" smtClean="0"/>
              <a:t>.</a:t>
            </a:r>
          </a:p>
          <a:p>
            <a:r>
              <a:rPr lang="en-US" sz="2400" i="1" dirty="0" smtClean="0"/>
              <a:t>3. </a:t>
            </a:r>
            <a:r>
              <a:rPr lang="en-US" sz="2400" b="1" i="1" dirty="0" smtClean="0"/>
              <a:t>Ratio scale provides unique possibilities for statistical analysis. </a:t>
            </a:r>
            <a:r>
              <a:rPr lang="en-US" sz="2400" i="1" dirty="0" smtClean="0"/>
              <a:t>In ratio scale, variables can be systematically added, subtracted, multiplied and divided (ratio).</a:t>
            </a:r>
          </a:p>
          <a:p>
            <a:r>
              <a:rPr lang="en-US" sz="2400" i="1" dirty="0" smtClean="0"/>
              <a:t> 4. </a:t>
            </a:r>
            <a:r>
              <a:rPr lang="en-US" sz="2400" b="1" i="1" dirty="0" smtClean="0"/>
              <a:t>All statistical analysis including mean, mode, the median can be calculated using ratio scale</a:t>
            </a:r>
            <a:r>
              <a:rPr lang="en-US" sz="2400" i="1" dirty="0" smtClean="0"/>
              <a:t>. Also, </a:t>
            </a:r>
            <a:r>
              <a:rPr lang="en-US" sz="2400" i="1" dirty="0" smtClean="0">
                <a:hlinkClick r:id="rId2"/>
              </a:rPr>
              <a:t>chi-square </a:t>
            </a:r>
            <a:r>
              <a:rPr lang="en-US" sz="2400" i="1" dirty="0" smtClean="0"/>
              <a:t>can be calculated on ratio scale variable</a:t>
            </a:r>
            <a:r>
              <a:rPr lang="en-US" i="1"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7413" y="999236"/>
            <a:ext cx="5197779" cy="359282"/>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1556427"/>
            <a:ext cx="4041775" cy="1915795"/>
          </a:xfrm>
          <a:prstGeom prst="rect">
            <a:avLst/>
          </a:prstGeom>
        </p:spPr>
        <p:txBody>
          <a:bodyPr vert="horz" wrap="square" lIns="0" tIns="88900" rIns="0" bIns="0" rtlCol="0">
            <a:spAutoFit/>
          </a:bodyPr>
          <a:lstStyle/>
          <a:p>
            <a:pPr marL="287020" indent="-274320">
              <a:lnSpc>
                <a:spcPct val="100000"/>
              </a:lnSpc>
              <a:spcBef>
                <a:spcPts val="700"/>
              </a:spcBef>
              <a:buClr>
                <a:srgbClr val="1F487C"/>
              </a:buClr>
              <a:buSzPct val="73076"/>
              <a:buFont typeface="Arial"/>
              <a:buChar char=""/>
              <a:tabLst>
                <a:tab pos="287020" algn="l"/>
              </a:tabLst>
            </a:pPr>
            <a:r>
              <a:rPr sz="2600" b="1" spc="-5" dirty="0">
                <a:solidFill>
                  <a:srgbClr val="4F81BC"/>
                </a:solidFill>
                <a:latin typeface="Trebuchet MS"/>
                <a:cs typeface="Trebuchet MS"/>
              </a:rPr>
              <a:t>Distinctive</a:t>
            </a:r>
            <a:r>
              <a:rPr sz="2600" b="1" spc="-20" dirty="0">
                <a:solidFill>
                  <a:srgbClr val="4F81BC"/>
                </a:solidFill>
                <a:latin typeface="Trebuchet MS"/>
                <a:cs typeface="Trebuchet MS"/>
              </a:rPr>
              <a:t> </a:t>
            </a:r>
            <a:r>
              <a:rPr sz="2600" b="1" spc="-25" dirty="0">
                <a:solidFill>
                  <a:srgbClr val="4F81BC"/>
                </a:solidFill>
                <a:latin typeface="Trebuchet MS"/>
                <a:cs typeface="Trebuchet MS"/>
              </a:rPr>
              <a:t>classification</a:t>
            </a:r>
            <a:endParaRPr sz="2600">
              <a:latin typeface="Trebuchet MS"/>
              <a:cs typeface="Trebuchet MS"/>
            </a:endParaRPr>
          </a:p>
          <a:p>
            <a:pPr marL="287020" indent="-274320">
              <a:lnSpc>
                <a:spcPct val="100000"/>
              </a:lnSpc>
              <a:spcBef>
                <a:spcPts val="600"/>
              </a:spcBef>
              <a:buClr>
                <a:srgbClr val="1F487C"/>
              </a:buClr>
              <a:buSzPct val="73076"/>
              <a:buFont typeface="Arial"/>
              <a:buChar char=""/>
              <a:tabLst>
                <a:tab pos="287020" algn="l"/>
              </a:tabLst>
            </a:pPr>
            <a:r>
              <a:rPr sz="2600" b="1" dirty="0">
                <a:solidFill>
                  <a:srgbClr val="4F81BC"/>
                </a:solidFill>
                <a:latin typeface="Trebuchet MS"/>
                <a:cs typeface="Trebuchet MS"/>
              </a:rPr>
              <a:t>Order</a:t>
            </a:r>
            <a:endParaRPr sz="2600">
              <a:latin typeface="Trebuchet MS"/>
              <a:cs typeface="Trebuchet MS"/>
            </a:endParaRPr>
          </a:p>
          <a:p>
            <a:pPr marL="287020" indent="-274320">
              <a:lnSpc>
                <a:spcPct val="100000"/>
              </a:lnSpc>
              <a:spcBef>
                <a:spcPts val="600"/>
              </a:spcBef>
              <a:buClr>
                <a:srgbClr val="1F487C"/>
              </a:buClr>
              <a:buSzPct val="73076"/>
              <a:buFont typeface="Arial"/>
              <a:buChar char=""/>
              <a:tabLst>
                <a:tab pos="287020" algn="l"/>
              </a:tabLst>
            </a:pPr>
            <a:r>
              <a:rPr sz="2600" b="1" dirty="0">
                <a:solidFill>
                  <a:srgbClr val="4F81BC"/>
                </a:solidFill>
                <a:latin typeface="Trebuchet MS"/>
                <a:cs typeface="Trebuchet MS"/>
              </a:rPr>
              <a:t>Equal</a:t>
            </a:r>
            <a:r>
              <a:rPr sz="2600" b="1" spc="-35" dirty="0">
                <a:solidFill>
                  <a:srgbClr val="4F81BC"/>
                </a:solidFill>
                <a:latin typeface="Trebuchet MS"/>
                <a:cs typeface="Trebuchet MS"/>
              </a:rPr>
              <a:t> </a:t>
            </a:r>
            <a:r>
              <a:rPr sz="2600" b="1" dirty="0">
                <a:solidFill>
                  <a:srgbClr val="4F81BC"/>
                </a:solidFill>
                <a:latin typeface="Trebuchet MS"/>
                <a:cs typeface="Trebuchet MS"/>
              </a:rPr>
              <a:t>distance</a:t>
            </a:r>
            <a:endParaRPr sz="2600">
              <a:latin typeface="Trebuchet MS"/>
              <a:cs typeface="Trebuchet MS"/>
            </a:endParaRPr>
          </a:p>
          <a:p>
            <a:pPr marL="287020" indent="-274320">
              <a:lnSpc>
                <a:spcPct val="100000"/>
              </a:lnSpc>
              <a:spcBef>
                <a:spcPts val="600"/>
              </a:spcBef>
              <a:buClr>
                <a:srgbClr val="1F487C"/>
              </a:buClr>
              <a:buSzPct val="73076"/>
              <a:buFont typeface="Arial"/>
              <a:buChar char=""/>
              <a:tabLst>
                <a:tab pos="287020" algn="l"/>
              </a:tabLst>
            </a:pPr>
            <a:r>
              <a:rPr sz="2600" b="1" dirty="0">
                <a:solidFill>
                  <a:srgbClr val="4F81BC"/>
                </a:solidFill>
                <a:latin typeface="Trebuchet MS"/>
                <a:cs typeface="Trebuchet MS"/>
              </a:rPr>
              <a:t>Fixed</a:t>
            </a:r>
            <a:r>
              <a:rPr sz="2600" b="1" spc="-30" dirty="0">
                <a:solidFill>
                  <a:srgbClr val="4F81BC"/>
                </a:solidFill>
                <a:latin typeface="Trebuchet MS"/>
                <a:cs typeface="Trebuchet MS"/>
              </a:rPr>
              <a:t> </a:t>
            </a:r>
            <a:r>
              <a:rPr sz="2600" b="1" dirty="0">
                <a:solidFill>
                  <a:srgbClr val="4F81BC"/>
                </a:solidFill>
                <a:latin typeface="Trebuchet MS"/>
                <a:cs typeface="Trebuchet MS"/>
              </a:rPr>
              <a:t>origin</a:t>
            </a:r>
            <a:endParaRPr sz="2600">
              <a:latin typeface="Trebuchet MS"/>
              <a:cs typeface="Trebuchet M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3615" y="0"/>
            <a:ext cx="5868962" cy="41211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02919" y="388620"/>
            <a:ext cx="5920740" cy="0"/>
          </a:xfrm>
          <a:custGeom>
            <a:avLst/>
            <a:gdLst/>
            <a:ahLst/>
            <a:cxnLst/>
            <a:rect l="l" t="t" r="r" b="b"/>
            <a:pathLst>
              <a:path w="5920740">
                <a:moveTo>
                  <a:pt x="0" y="0"/>
                </a:moveTo>
                <a:lnTo>
                  <a:pt x="5920740" y="0"/>
                </a:lnTo>
              </a:path>
            </a:pathLst>
          </a:custGeom>
          <a:ln w="42672">
            <a:solidFill>
              <a:srgbClr val="4F81BC"/>
            </a:solidFill>
          </a:ln>
        </p:spPr>
        <p:txBody>
          <a:bodyPr wrap="square" lIns="0" tIns="0" rIns="0" bIns="0" rtlCol="0"/>
          <a:lstStyle/>
          <a:p>
            <a:endParaRPr/>
          </a:p>
        </p:txBody>
      </p:sp>
      <p:sp>
        <p:nvSpPr>
          <p:cNvPr id="4" name="object 4"/>
          <p:cNvSpPr/>
          <p:nvPr/>
        </p:nvSpPr>
        <p:spPr>
          <a:xfrm>
            <a:off x="502919" y="367284"/>
            <a:ext cx="5920740" cy="43180"/>
          </a:xfrm>
          <a:custGeom>
            <a:avLst/>
            <a:gdLst/>
            <a:ahLst/>
            <a:cxnLst/>
            <a:rect l="l" t="t" r="r" b="b"/>
            <a:pathLst>
              <a:path w="5920740" h="43179">
                <a:moveTo>
                  <a:pt x="0" y="42672"/>
                </a:moveTo>
                <a:lnTo>
                  <a:pt x="5920740" y="42672"/>
                </a:lnTo>
                <a:lnTo>
                  <a:pt x="5920740" y="0"/>
                </a:lnTo>
                <a:lnTo>
                  <a:pt x="0" y="0"/>
                </a:lnTo>
                <a:lnTo>
                  <a:pt x="0" y="42672"/>
                </a:lnTo>
                <a:close/>
              </a:path>
            </a:pathLst>
          </a:custGeom>
          <a:ln w="3175">
            <a:solidFill>
              <a:srgbClr val="041E3D"/>
            </a:solidFill>
          </a:ln>
        </p:spPr>
        <p:txBody>
          <a:bodyPr wrap="square" lIns="0" tIns="0" rIns="0" bIns="0" rtlCol="0"/>
          <a:lstStyle/>
          <a:p>
            <a:endParaRPr/>
          </a:p>
        </p:txBody>
      </p:sp>
      <p:sp>
        <p:nvSpPr>
          <p:cNvPr id="5" name="object 5"/>
          <p:cNvSpPr/>
          <p:nvPr/>
        </p:nvSpPr>
        <p:spPr>
          <a:xfrm>
            <a:off x="534504" y="516001"/>
            <a:ext cx="3057525" cy="410845"/>
          </a:xfrm>
          <a:custGeom>
            <a:avLst/>
            <a:gdLst/>
            <a:ahLst/>
            <a:cxnLst/>
            <a:rect l="l" t="t" r="r" b="b"/>
            <a:pathLst>
              <a:path w="3057525" h="410844">
                <a:moveTo>
                  <a:pt x="2341537" y="1904"/>
                </a:moveTo>
                <a:lnTo>
                  <a:pt x="2317534" y="1904"/>
                </a:lnTo>
                <a:lnTo>
                  <a:pt x="2194471" y="314578"/>
                </a:lnTo>
                <a:lnTo>
                  <a:pt x="2255431" y="314578"/>
                </a:lnTo>
                <a:lnTo>
                  <a:pt x="2276894" y="252095"/>
                </a:lnTo>
                <a:lnTo>
                  <a:pt x="2440718" y="252095"/>
                </a:lnTo>
                <a:lnTo>
                  <a:pt x="2424104" y="210185"/>
                </a:lnTo>
                <a:lnTo>
                  <a:pt x="2292388" y="210185"/>
                </a:lnTo>
                <a:lnTo>
                  <a:pt x="2329472" y="96138"/>
                </a:lnTo>
                <a:lnTo>
                  <a:pt x="2378893" y="96138"/>
                </a:lnTo>
                <a:lnTo>
                  <a:pt x="2341537" y="1904"/>
                </a:lnTo>
                <a:close/>
              </a:path>
              <a:path w="3057525" h="410844">
                <a:moveTo>
                  <a:pt x="2440718" y="252095"/>
                </a:moveTo>
                <a:lnTo>
                  <a:pt x="2382558" y="252095"/>
                </a:lnTo>
                <a:lnTo>
                  <a:pt x="2405037" y="314578"/>
                </a:lnTo>
                <a:lnTo>
                  <a:pt x="2465489" y="314578"/>
                </a:lnTo>
                <a:lnTo>
                  <a:pt x="2440718" y="252095"/>
                </a:lnTo>
                <a:close/>
              </a:path>
              <a:path w="3057525" h="410844">
                <a:moveTo>
                  <a:pt x="2582202" y="54737"/>
                </a:moveTo>
                <a:lnTo>
                  <a:pt x="2527465" y="54737"/>
                </a:lnTo>
                <a:lnTo>
                  <a:pt x="2527465" y="314578"/>
                </a:lnTo>
                <a:lnTo>
                  <a:pt x="2582202" y="314578"/>
                </a:lnTo>
                <a:lnTo>
                  <a:pt x="2582202" y="54737"/>
                </a:lnTo>
                <a:close/>
              </a:path>
              <a:path w="3057525" h="410844">
                <a:moveTo>
                  <a:pt x="2795689" y="1904"/>
                </a:moveTo>
                <a:lnTo>
                  <a:pt x="2771686" y="1904"/>
                </a:lnTo>
                <a:lnTo>
                  <a:pt x="2648623" y="314578"/>
                </a:lnTo>
                <a:lnTo>
                  <a:pt x="2709583" y="314578"/>
                </a:lnTo>
                <a:lnTo>
                  <a:pt x="2731046" y="252095"/>
                </a:lnTo>
                <a:lnTo>
                  <a:pt x="2894870" y="252095"/>
                </a:lnTo>
                <a:lnTo>
                  <a:pt x="2878256" y="210185"/>
                </a:lnTo>
                <a:lnTo>
                  <a:pt x="2746540" y="210185"/>
                </a:lnTo>
                <a:lnTo>
                  <a:pt x="2783624" y="96138"/>
                </a:lnTo>
                <a:lnTo>
                  <a:pt x="2833045" y="96138"/>
                </a:lnTo>
                <a:lnTo>
                  <a:pt x="2795689" y="1904"/>
                </a:lnTo>
                <a:close/>
              </a:path>
              <a:path w="3057525" h="410844">
                <a:moveTo>
                  <a:pt x="2894870" y="252095"/>
                </a:moveTo>
                <a:lnTo>
                  <a:pt x="2836710" y="252095"/>
                </a:lnTo>
                <a:lnTo>
                  <a:pt x="2859189" y="314578"/>
                </a:lnTo>
                <a:lnTo>
                  <a:pt x="2919641" y="314578"/>
                </a:lnTo>
                <a:lnTo>
                  <a:pt x="2894870" y="252095"/>
                </a:lnTo>
                <a:close/>
              </a:path>
              <a:path w="3057525" h="410844">
                <a:moveTo>
                  <a:pt x="2378893" y="96138"/>
                </a:moveTo>
                <a:lnTo>
                  <a:pt x="2329472" y="96138"/>
                </a:lnTo>
                <a:lnTo>
                  <a:pt x="2366556" y="210185"/>
                </a:lnTo>
                <a:lnTo>
                  <a:pt x="2424104" y="210185"/>
                </a:lnTo>
                <a:lnTo>
                  <a:pt x="2378893" y="96138"/>
                </a:lnTo>
                <a:close/>
              </a:path>
              <a:path w="3057525" h="410844">
                <a:moveTo>
                  <a:pt x="2833045" y="96138"/>
                </a:moveTo>
                <a:lnTo>
                  <a:pt x="2783624" y="96138"/>
                </a:lnTo>
                <a:lnTo>
                  <a:pt x="2820708" y="210185"/>
                </a:lnTo>
                <a:lnTo>
                  <a:pt x="2878256" y="210185"/>
                </a:lnTo>
                <a:lnTo>
                  <a:pt x="2833045" y="96138"/>
                </a:lnTo>
                <a:close/>
              </a:path>
              <a:path w="3057525" h="410844">
                <a:moveTo>
                  <a:pt x="2684818" y="6096"/>
                </a:moveTo>
                <a:lnTo>
                  <a:pt x="2429294" y="6096"/>
                </a:lnTo>
                <a:lnTo>
                  <a:pt x="2429294" y="54737"/>
                </a:lnTo>
                <a:lnTo>
                  <a:pt x="2684818" y="54737"/>
                </a:lnTo>
                <a:lnTo>
                  <a:pt x="2684818" y="6096"/>
                </a:lnTo>
                <a:close/>
              </a:path>
              <a:path w="3057525" h="410844">
                <a:moveTo>
                  <a:pt x="1437805" y="1904"/>
                </a:moveTo>
                <a:lnTo>
                  <a:pt x="1413802" y="1904"/>
                </a:lnTo>
                <a:lnTo>
                  <a:pt x="1290739" y="314578"/>
                </a:lnTo>
                <a:lnTo>
                  <a:pt x="1351699" y="314578"/>
                </a:lnTo>
                <a:lnTo>
                  <a:pt x="1373162" y="252095"/>
                </a:lnTo>
                <a:lnTo>
                  <a:pt x="1536986" y="252095"/>
                </a:lnTo>
                <a:lnTo>
                  <a:pt x="1520372" y="210185"/>
                </a:lnTo>
                <a:lnTo>
                  <a:pt x="1388656" y="210185"/>
                </a:lnTo>
                <a:lnTo>
                  <a:pt x="1425740" y="96138"/>
                </a:lnTo>
                <a:lnTo>
                  <a:pt x="1475161" y="96138"/>
                </a:lnTo>
                <a:lnTo>
                  <a:pt x="1437805" y="1904"/>
                </a:lnTo>
                <a:close/>
              </a:path>
              <a:path w="3057525" h="410844">
                <a:moveTo>
                  <a:pt x="1536986" y="252095"/>
                </a:moveTo>
                <a:lnTo>
                  <a:pt x="1478826" y="252095"/>
                </a:lnTo>
                <a:lnTo>
                  <a:pt x="1501305" y="314578"/>
                </a:lnTo>
                <a:lnTo>
                  <a:pt x="1561757" y="314578"/>
                </a:lnTo>
                <a:lnTo>
                  <a:pt x="1536986" y="252095"/>
                </a:lnTo>
                <a:close/>
              </a:path>
              <a:path w="3057525" h="410844">
                <a:moveTo>
                  <a:pt x="1475161" y="96138"/>
                </a:moveTo>
                <a:lnTo>
                  <a:pt x="1425740" y="96138"/>
                </a:lnTo>
                <a:lnTo>
                  <a:pt x="1462824" y="210185"/>
                </a:lnTo>
                <a:lnTo>
                  <a:pt x="1520372" y="210185"/>
                </a:lnTo>
                <a:lnTo>
                  <a:pt x="1475161" y="96138"/>
                </a:lnTo>
                <a:close/>
              </a:path>
              <a:path w="3057525" h="410844">
                <a:moveTo>
                  <a:pt x="2030006" y="3937"/>
                </a:moveTo>
                <a:lnTo>
                  <a:pt x="2018576" y="4079"/>
                </a:lnTo>
                <a:lnTo>
                  <a:pt x="1947710" y="6223"/>
                </a:lnTo>
                <a:lnTo>
                  <a:pt x="1947710" y="314578"/>
                </a:lnTo>
                <a:lnTo>
                  <a:pt x="2016163" y="314578"/>
                </a:lnTo>
                <a:lnTo>
                  <a:pt x="2065121" y="309954"/>
                </a:lnTo>
                <a:lnTo>
                  <a:pt x="2105185" y="296084"/>
                </a:lnTo>
                <a:lnTo>
                  <a:pt x="2136352" y="272970"/>
                </a:lnTo>
                <a:lnTo>
                  <a:pt x="2141192" y="265938"/>
                </a:lnTo>
                <a:lnTo>
                  <a:pt x="2031022" y="265938"/>
                </a:lnTo>
                <a:lnTo>
                  <a:pt x="2023521" y="265864"/>
                </a:lnTo>
                <a:lnTo>
                  <a:pt x="2016258" y="265636"/>
                </a:lnTo>
                <a:lnTo>
                  <a:pt x="2009233" y="265241"/>
                </a:lnTo>
                <a:lnTo>
                  <a:pt x="2002447" y="264668"/>
                </a:lnTo>
                <a:lnTo>
                  <a:pt x="2002447" y="54101"/>
                </a:lnTo>
                <a:lnTo>
                  <a:pt x="2013242" y="53086"/>
                </a:lnTo>
                <a:lnTo>
                  <a:pt x="2021624" y="52577"/>
                </a:lnTo>
                <a:lnTo>
                  <a:pt x="2144338" y="52577"/>
                </a:lnTo>
                <a:lnTo>
                  <a:pt x="2136940" y="43434"/>
                </a:lnTo>
                <a:lnTo>
                  <a:pt x="2115409" y="26171"/>
                </a:lnTo>
                <a:lnTo>
                  <a:pt x="2090426" y="13827"/>
                </a:lnTo>
                <a:lnTo>
                  <a:pt x="2061966" y="6411"/>
                </a:lnTo>
                <a:lnTo>
                  <a:pt x="2030006" y="3937"/>
                </a:lnTo>
                <a:close/>
              </a:path>
              <a:path w="3057525" h="410844">
                <a:moveTo>
                  <a:pt x="2144338" y="52577"/>
                </a:moveTo>
                <a:lnTo>
                  <a:pt x="2027466" y="52577"/>
                </a:lnTo>
                <a:lnTo>
                  <a:pt x="2067731" y="58769"/>
                </a:lnTo>
                <a:lnTo>
                  <a:pt x="2096506" y="77342"/>
                </a:lnTo>
                <a:lnTo>
                  <a:pt x="2113780" y="108299"/>
                </a:lnTo>
                <a:lnTo>
                  <a:pt x="2119541" y="151637"/>
                </a:lnTo>
                <a:lnTo>
                  <a:pt x="2118066" y="177188"/>
                </a:lnTo>
                <a:lnTo>
                  <a:pt x="2106307" y="219289"/>
                </a:lnTo>
                <a:lnTo>
                  <a:pt x="2068058" y="258413"/>
                </a:lnTo>
                <a:lnTo>
                  <a:pt x="2031022" y="265938"/>
                </a:lnTo>
                <a:lnTo>
                  <a:pt x="2141192" y="265938"/>
                </a:lnTo>
                <a:lnTo>
                  <a:pt x="2158619" y="240617"/>
                </a:lnTo>
                <a:lnTo>
                  <a:pt x="2171982" y="199029"/>
                </a:lnTo>
                <a:lnTo>
                  <a:pt x="2176437" y="148209"/>
                </a:lnTo>
                <a:lnTo>
                  <a:pt x="2173962" y="117157"/>
                </a:lnTo>
                <a:lnTo>
                  <a:pt x="2166546" y="89344"/>
                </a:lnTo>
                <a:lnTo>
                  <a:pt x="2154202" y="64770"/>
                </a:lnTo>
                <a:lnTo>
                  <a:pt x="2144338" y="52577"/>
                </a:lnTo>
                <a:close/>
              </a:path>
              <a:path w="3057525" h="410844">
                <a:moveTo>
                  <a:pt x="405968" y="635"/>
                </a:moveTo>
                <a:lnTo>
                  <a:pt x="351612" y="12001"/>
                </a:lnTo>
                <a:lnTo>
                  <a:pt x="309410" y="46227"/>
                </a:lnTo>
                <a:lnTo>
                  <a:pt x="282332" y="96885"/>
                </a:lnTo>
                <a:lnTo>
                  <a:pt x="273303" y="157734"/>
                </a:lnTo>
                <a:lnTo>
                  <a:pt x="275375" y="193379"/>
                </a:lnTo>
                <a:lnTo>
                  <a:pt x="291954" y="252763"/>
                </a:lnTo>
                <a:lnTo>
                  <a:pt x="324856" y="295461"/>
                </a:lnTo>
                <a:lnTo>
                  <a:pt x="372505" y="317091"/>
                </a:lnTo>
                <a:lnTo>
                  <a:pt x="401764" y="319786"/>
                </a:lnTo>
                <a:lnTo>
                  <a:pt x="433632" y="317049"/>
                </a:lnTo>
                <a:lnTo>
                  <a:pt x="461646" y="308848"/>
                </a:lnTo>
                <a:lnTo>
                  <a:pt x="485805" y="295193"/>
                </a:lnTo>
                <a:lnTo>
                  <a:pt x="506107" y="276098"/>
                </a:lnTo>
                <a:lnTo>
                  <a:pt x="509448" y="271145"/>
                </a:lnTo>
                <a:lnTo>
                  <a:pt x="401764" y="271145"/>
                </a:lnTo>
                <a:lnTo>
                  <a:pt x="385324" y="269289"/>
                </a:lnTo>
                <a:lnTo>
                  <a:pt x="348475" y="241553"/>
                </a:lnTo>
                <a:lnTo>
                  <a:pt x="334741" y="205739"/>
                </a:lnTo>
                <a:lnTo>
                  <a:pt x="330161" y="157734"/>
                </a:lnTo>
                <a:lnTo>
                  <a:pt x="331385" y="134137"/>
                </a:lnTo>
                <a:lnTo>
                  <a:pt x="341177" y="94565"/>
                </a:lnTo>
                <a:lnTo>
                  <a:pt x="373594" y="56610"/>
                </a:lnTo>
                <a:lnTo>
                  <a:pt x="405968" y="49275"/>
                </a:lnTo>
                <a:lnTo>
                  <a:pt x="512682" y="49275"/>
                </a:lnTo>
                <a:lnTo>
                  <a:pt x="507682" y="41910"/>
                </a:lnTo>
                <a:lnTo>
                  <a:pt x="488139" y="23834"/>
                </a:lnTo>
                <a:lnTo>
                  <a:pt x="464673" y="10937"/>
                </a:lnTo>
                <a:lnTo>
                  <a:pt x="437284" y="3208"/>
                </a:lnTo>
                <a:lnTo>
                  <a:pt x="405968" y="635"/>
                </a:lnTo>
                <a:close/>
              </a:path>
              <a:path w="3057525" h="410844">
                <a:moveTo>
                  <a:pt x="512682" y="49275"/>
                </a:moveTo>
                <a:lnTo>
                  <a:pt x="405968" y="49275"/>
                </a:lnTo>
                <a:lnTo>
                  <a:pt x="440979" y="56042"/>
                </a:lnTo>
                <a:lnTo>
                  <a:pt x="465986" y="76358"/>
                </a:lnTo>
                <a:lnTo>
                  <a:pt x="480990" y="110247"/>
                </a:lnTo>
                <a:lnTo>
                  <a:pt x="485990" y="157734"/>
                </a:lnTo>
                <a:lnTo>
                  <a:pt x="484642" y="183735"/>
                </a:lnTo>
                <a:lnTo>
                  <a:pt x="473855" y="225974"/>
                </a:lnTo>
                <a:lnTo>
                  <a:pt x="437956" y="263906"/>
                </a:lnTo>
                <a:lnTo>
                  <a:pt x="401764" y="271145"/>
                </a:lnTo>
                <a:lnTo>
                  <a:pt x="509448" y="271145"/>
                </a:lnTo>
                <a:lnTo>
                  <a:pt x="522185" y="252263"/>
                </a:lnTo>
                <a:lnTo>
                  <a:pt x="533671" y="224583"/>
                </a:lnTo>
                <a:lnTo>
                  <a:pt x="540563" y="193069"/>
                </a:lnTo>
                <a:lnTo>
                  <a:pt x="542861" y="157734"/>
                </a:lnTo>
                <a:lnTo>
                  <a:pt x="540661" y="122491"/>
                </a:lnTo>
                <a:lnTo>
                  <a:pt x="534063" y="91439"/>
                </a:lnTo>
                <a:lnTo>
                  <a:pt x="523069" y="64579"/>
                </a:lnTo>
                <a:lnTo>
                  <a:pt x="512682" y="49275"/>
                </a:lnTo>
                <a:close/>
              </a:path>
              <a:path w="3057525" h="410844">
                <a:moveTo>
                  <a:pt x="1648879" y="6096"/>
                </a:moveTo>
                <a:lnTo>
                  <a:pt x="1594142" y="6096"/>
                </a:lnTo>
                <a:lnTo>
                  <a:pt x="1594142" y="314578"/>
                </a:lnTo>
                <a:lnTo>
                  <a:pt x="1788325" y="314578"/>
                </a:lnTo>
                <a:lnTo>
                  <a:pt x="1788325" y="265938"/>
                </a:lnTo>
                <a:lnTo>
                  <a:pt x="1648879" y="265938"/>
                </a:lnTo>
                <a:lnTo>
                  <a:pt x="1648879" y="6096"/>
                </a:lnTo>
                <a:close/>
              </a:path>
              <a:path w="3057525" h="410844">
                <a:moveTo>
                  <a:pt x="1151511" y="123571"/>
                </a:moveTo>
                <a:lnTo>
                  <a:pt x="1085888" y="123571"/>
                </a:lnTo>
                <a:lnTo>
                  <a:pt x="1235621" y="318770"/>
                </a:lnTo>
                <a:lnTo>
                  <a:pt x="1257973" y="318770"/>
                </a:lnTo>
                <a:lnTo>
                  <a:pt x="1257973" y="192277"/>
                </a:lnTo>
                <a:lnTo>
                  <a:pt x="1205268" y="192277"/>
                </a:lnTo>
                <a:lnTo>
                  <a:pt x="1151511" y="123571"/>
                </a:lnTo>
                <a:close/>
              </a:path>
              <a:path w="3057525" h="410844">
                <a:moveTo>
                  <a:pt x="1059599" y="6096"/>
                </a:moveTo>
                <a:lnTo>
                  <a:pt x="1033310" y="6096"/>
                </a:lnTo>
                <a:lnTo>
                  <a:pt x="1033310" y="314833"/>
                </a:lnTo>
                <a:lnTo>
                  <a:pt x="1085888" y="314833"/>
                </a:lnTo>
                <a:lnTo>
                  <a:pt x="1085888" y="123571"/>
                </a:lnTo>
                <a:lnTo>
                  <a:pt x="1151511" y="123571"/>
                </a:lnTo>
                <a:lnTo>
                  <a:pt x="1059599" y="6096"/>
                </a:lnTo>
                <a:close/>
              </a:path>
              <a:path w="3057525" h="410844">
                <a:moveTo>
                  <a:pt x="1257973" y="6096"/>
                </a:moveTo>
                <a:lnTo>
                  <a:pt x="1205268" y="6096"/>
                </a:lnTo>
                <a:lnTo>
                  <a:pt x="1205268" y="192277"/>
                </a:lnTo>
                <a:lnTo>
                  <a:pt x="1257973" y="192277"/>
                </a:lnTo>
                <a:lnTo>
                  <a:pt x="1257973" y="6096"/>
                </a:lnTo>
                <a:close/>
              </a:path>
              <a:path w="3057525" h="410844">
                <a:moveTo>
                  <a:pt x="968667" y="6096"/>
                </a:moveTo>
                <a:lnTo>
                  <a:pt x="913930" y="6096"/>
                </a:lnTo>
                <a:lnTo>
                  <a:pt x="913930" y="314578"/>
                </a:lnTo>
                <a:lnTo>
                  <a:pt x="968667" y="314578"/>
                </a:lnTo>
                <a:lnTo>
                  <a:pt x="968667" y="6096"/>
                </a:lnTo>
                <a:close/>
              </a:path>
              <a:path w="3057525" h="410844">
                <a:moveTo>
                  <a:pt x="700867" y="148462"/>
                </a:moveTo>
                <a:lnTo>
                  <a:pt x="650074" y="148462"/>
                </a:lnTo>
                <a:lnTo>
                  <a:pt x="712190" y="318770"/>
                </a:lnTo>
                <a:lnTo>
                  <a:pt x="731786" y="318770"/>
                </a:lnTo>
                <a:lnTo>
                  <a:pt x="770055" y="213868"/>
                </a:lnTo>
                <a:lnTo>
                  <a:pt x="721880" y="213868"/>
                </a:lnTo>
                <a:lnTo>
                  <a:pt x="700867" y="148462"/>
                </a:lnTo>
                <a:close/>
              </a:path>
              <a:path w="3057525" h="410844">
                <a:moveTo>
                  <a:pt x="655129" y="6096"/>
                </a:moveTo>
                <a:lnTo>
                  <a:pt x="626059" y="6096"/>
                </a:lnTo>
                <a:lnTo>
                  <a:pt x="563943" y="314833"/>
                </a:lnTo>
                <a:lnTo>
                  <a:pt x="616800" y="314833"/>
                </a:lnTo>
                <a:lnTo>
                  <a:pt x="650074" y="148462"/>
                </a:lnTo>
                <a:lnTo>
                  <a:pt x="700867" y="148462"/>
                </a:lnTo>
                <a:lnTo>
                  <a:pt x="655129" y="6096"/>
                </a:lnTo>
                <a:close/>
              </a:path>
              <a:path w="3057525" h="410844">
                <a:moveTo>
                  <a:pt x="845060" y="148462"/>
                </a:moveTo>
                <a:lnTo>
                  <a:pt x="793915" y="148462"/>
                </a:lnTo>
                <a:lnTo>
                  <a:pt x="825919" y="314833"/>
                </a:lnTo>
                <a:lnTo>
                  <a:pt x="879005" y="314833"/>
                </a:lnTo>
                <a:lnTo>
                  <a:pt x="845060" y="148462"/>
                </a:lnTo>
                <a:close/>
              </a:path>
              <a:path w="3057525" h="410844">
                <a:moveTo>
                  <a:pt x="816013" y="6096"/>
                </a:moveTo>
                <a:lnTo>
                  <a:pt x="787184" y="6096"/>
                </a:lnTo>
                <a:lnTo>
                  <a:pt x="721880" y="213868"/>
                </a:lnTo>
                <a:lnTo>
                  <a:pt x="770055" y="213868"/>
                </a:lnTo>
                <a:lnTo>
                  <a:pt x="793915" y="148462"/>
                </a:lnTo>
                <a:lnTo>
                  <a:pt x="845060" y="148462"/>
                </a:lnTo>
                <a:lnTo>
                  <a:pt x="816013" y="6096"/>
                </a:lnTo>
                <a:close/>
              </a:path>
              <a:path w="3057525" h="410844">
                <a:moveTo>
                  <a:pt x="118279" y="123571"/>
                </a:moveTo>
                <a:lnTo>
                  <a:pt x="52654" y="123571"/>
                </a:lnTo>
                <a:lnTo>
                  <a:pt x="202387" y="318770"/>
                </a:lnTo>
                <a:lnTo>
                  <a:pt x="224701" y="318770"/>
                </a:lnTo>
                <a:lnTo>
                  <a:pt x="224701" y="192277"/>
                </a:lnTo>
                <a:lnTo>
                  <a:pt x="172059" y="192277"/>
                </a:lnTo>
                <a:lnTo>
                  <a:pt x="118279" y="123571"/>
                </a:lnTo>
                <a:close/>
              </a:path>
              <a:path w="3057525" h="410844">
                <a:moveTo>
                  <a:pt x="26327" y="6096"/>
                </a:moveTo>
                <a:lnTo>
                  <a:pt x="0" y="6096"/>
                </a:lnTo>
                <a:lnTo>
                  <a:pt x="0" y="314833"/>
                </a:lnTo>
                <a:lnTo>
                  <a:pt x="52654" y="314833"/>
                </a:lnTo>
                <a:lnTo>
                  <a:pt x="52654" y="123571"/>
                </a:lnTo>
                <a:lnTo>
                  <a:pt x="118279" y="123571"/>
                </a:lnTo>
                <a:lnTo>
                  <a:pt x="26327" y="6096"/>
                </a:lnTo>
                <a:close/>
              </a:path>
              <a:path w="3057525" h="410844">
                <a:moveTo>
                  <a:pt x="224701" y="6096"/>
                </a:moveTo>
                <a:lnTo>
                  <a:pt x="172059" y="6096"/>
                </a:lnTo>
                <a:lnTo>
                  <a:pt x="172059" y="192277"/>
                </a:lnTo>
                <a:lnTo>
                  <a:pt x="224701" y="192277"/>
                </a:lnTo>
                <a:lnTo>
                  <a:pt x="224701" y="6096"/>
                </a:lnTo>
                <a:close/>
              </a:path>
              <a:path w="3057525" h="410844">
                <a:moveTo>
                  <a:pt x="2954693" y="0"/>
                </a:moveTo>
                <a:lnTo>
                  <a:pt x="2954693" y="28956"/>
                </a:lnTo>
                <a:lnTo>
                  <a:pt x="2972955" y="61414"/>
                </a:lnTo>
                <a:lnTo>
                  <a:pt x="2986014" y="100314"/>
                </a:lnTo>
                <a:lnTo>
                  <a:pt x="2993858" y="145667"/>
                </a:lnTo>
                <a:lnTo>
                  <a:pt x="2996476" y="197485"/>
                </a:lnTo>
                <a:lnTo>
                  <a:pt x="2993858" y="257708"/>
                </a:lnTo>
                <a:lnTo>
                  <a:pt x="2986014" y="307324"/>
                </a:lnTo>
                <a:lnTo>
                  <a:pt x="2972955" y="346342"/>
                </a:lnTo>
                <a:lnTo>
                  <a:pt x="2954693" y="374776"/>
                </a:lnTo>
                <a:lnTo>
                  <a:pt x="2954693" y="410337"/>
                </a:lnTo>
                <a:lnTo>
                  <a:pt x="2998523" y="371221"/>
                </a:lnTo>
                <a:lnTo>
                  <a:pt x="3030639" y="321056"/>
                </a:lnTo>
                <a:lnTo>
                  <a:pt x="3050355" y="262318"/>
                </a:lnTo>
                <a:lnTo>
                  <a:pt x="3056928" y="197103"/>
                </a:lnTo>
                <a:lnTo>
                  <a:pt x="3055072" y="167790"/>
                </a:lnTo>
                <a:lnTo>
                  <a:pt x="3040265" y="109307"/>
                </a:lnTo>
                <a:lnTo>
                  <a:pt x="3011789" y="53203"/>
                </a:lnTo>
                <a:lnTo>
                  <a:pt x="2975455" y="13146"/>
                </a:lnTo>
                <a:lnTo>
                  <a:pt x="2954693" y="0"/>
                </a:lnTo>
                <a:close/>
              </a:path>
            </a:pathLst>
          </a:custGeom>
          <a:solidFill>
            <a:srgbClr val="4F81BC"/>
          </a:solidFill>
        </p:spPr>
        <p:txBody>
          <a:bodyPr wrap="square" lIns="0" tIns="0" rIns="0" bIns="0" rtlCol="0"/>
          <a:lstStyle/>
          <a:p>
            <a:endParaRPr/>
          </a:p>
        </p:txBody>
      </p:sp>
      <p:sp>
        <p:nvSpPr>
          <p:cNvPr id="6" name="object 6"/>
          <p:cNvSpPr/>
          <p:nvPr/>
        </p:nvSpPr>
        <p:spPr>
          <a:xfrm>
            <a:off x="3281045" y="612140"/>
            <a:ext cx="74295" cy="114300"/>
          </a:xfrm>
          <a:custGeom>
            <a:avLst/>
            <a:gdLst/>
            <a:ahLst/>
            <a:cxnLst/>
            <a:rect l="l" t="t" r="r" b="b"/>
            <a:pathLst>
              <a:path w="74295" h="114300">
                <a:moveTo>
                  <a:pt x="37083" y="0"/>
                </a:moveTo>
                <a:lnTo>
                  <a:pt x="0" y="114046"/>
                </a:lnTo>
                <a:lnTo>
                  <a:pt x="74167" y="114046"/>
                </a:lnTo>
                <a:lnTo>
                  <a:pt x="37083" y="0"/>
                </a:lnTo>
                <a:close/>
              </a:path>
            </a:pathLst>
          </a:custGeom>
          <a:ln w="3175">
            <a:solidFill>
              <a:srgbClr val="041E3D"/>
            </a:solidFill>
          </a:ln>
        </p:spPr>
        <p:txBody>
          <a:bodyPr wrap="square" lIns="0" tIns="0" rIns="0" bIns="0" rtlCol="0"/>
          <a:lstStyle/>
          <a:p>
            <a:endParaRPr/>
          </a:p>
        </p:txBody>
      </p:sp>
      <p:sp>
        <p:nvSpPr>
          <p:cNvPr id="7" name="object 7"/>
          <p:cNvSpPr/>
          <p:nvPr/>
        </p:nvSpPr>
        <p:spPr>
          <a:xfrm>
            <a:off x="2826892" y="612140"/>
            <a:ext cx="74295" cy="114300"/>
          </a:xfrm>
          <a:custGeom>
            <a:avLst/>
            <a:gdLst/>
            <a:ahLst/>
            <a:cxnLst/>
            <a:rect l="l" t="t" r="r" b="b"/>
            <a:pathLst>
              <a:path w="74294" h="114300">
                <a:moveTo>
                  <a:pt x="37083" y="0"/>
                </a:moveTo>
                <a:lnTo>
                  <a:pt x="0" y="114046"/>
                </a:lnTo>
                <a:lnTo>
                  <a:pt x="74168" y="114046"/>
                </a:lnTo>
                <a:lnTo>
                  <a:pt x="37083" y="0"/>
                </a:lnTo>
                <a:close/>
              </a:path>
            </a:pathLst>
          </a:custGeom>
          <a:ln w="3175">
            <a:solidFill>
              <a:srgbClr val="041E3D"/>
            </a:solidFill>
          </a:ln>
        </p:spPr>
        <p:txBody>
          <a:bodyPr wrap="square" lIns="0" tIns="0" rIns="0" bIns="0" rtlCol="0"/>
          <a:lstStyle/>
          <a:p>
            <a:endParaRPr/>
          </a:p>
        </p:txBody>
      </p:sp>
      <p:sp>
        <p:nvSpPr>
          <p:cNvPr id="8" name="object 8"/>
          <p:cNvSpPr/>
          <p:nvPr/>
        </p:nvSpPr>
        <p:spPr>
          <a:xfrm>
            <a:off x="1923160" y="612140"/>
            <a:ext cx="74295" cy="114300"/>
          </a:xfrm>
          <a:custGeom>
            <a:avLst/>
            <a:gdLst/>
            <a:ahLst/>
            <a:cxnLst/>
            <a:rect l="l" t="t" r="r" b="b"/>
            <a:pathLst>
              <a:path w="74294" h="114300">
                <a:moveTo>
                  <a:pt x="37083" y="0"/>
                </a:moveTo>
                <a:lnTo>
                  <a:pt x="0" y="114046"/>
                </a:lnTo>
                <a:lnTo>
                  <a:pt x="74168" y="114046"/>
                </a:lnTo>
                <a:lnTo>
                  <a:pt x="37083" y="0"/>
                </a:lnTo>
                <a:close/>
              </a:path>
            </a:pathLst>
          </a:custGeom>
          <a:ln w="3175">
            <a:solidFill>
              <a:srgbClr val="041E3D"/>
            </a:solidFill>
          </a:ln>
        </p:spPr>
        <p:txBody>
          <a:bodyPr wrap="square" lIns="0" tIns="0" rIns="0" bIns="0" rtlCol="0"/>
          <a:lstStyle/>
          <a:p>
            <a:endParaRPr/>
          </a:p>
        </p:txBody>
      </p:sp>
      <p:sp>
        <p:nvSpPr>
          <p:cNvPr id="9" name="object 9"/>
          <p:cNvSpPr/>
          <p:nvPr/>
        </p:nvSpPr>
        <p:spPr>
          <a:xfrm>
            <a:off x="2536063" y="567690"/>
            <a:ext cx="118871" cy="215137"/>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863777" y="564387"/>
            <a:ext cx="157606" cy="223647"/>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2963798" y="522097"/>
            <a:ext cx="255904" cy="308610"/>
          </a:xfrm>
          <a:custGeom>
            <a:avLst/>
            <a:gdLst/>
            <a:ahLst/>
            <a:cxnLst/>
            <a:rect l="l" t="t" r="r" b="b"/>
            <a:pathLst>
              <a:path w="255905" h="308609">
                <a:moveTo>
                  <a:pt x="0" y="0"/>
                </a:moveTo>
                <a:lnTo>
                  <a:pt x="255524" y="0"/>
                </a:lnTo>
                <a:lnTo>
                  <a:pt x="255524" y="48640"/>
                </a:lnTo>
                <a:lnTo>
                  <a:pt x="152907" y="48640"/>
                </a:lnTo>
                <a:lnTo>
                  <a:pt x="152907" y="308482"/>
                </a:lnTo>
                <a:lnTo>
                  <a:pt x="98170" y="308482"/>
                </a:lnTo>
                <a:lnTo>
                  <a:pt x="98170" y="48640"/>
                </a:lnTo>
                <a:lnTo>
                  <a:pt x="0" y="48640"/>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2128647" y="522097"/>
            <a:ext cx="194310" cy="308610"/>
          </a:xfrm>
          <a:custGeom>
            <a:avLst/>
            <a:gdLst/>
            <a:ahLst/>
            <a:cxnLst/>
            <a:rect l="l" t="t" r="r" b="b"/>
            <a:pathLst>
              <a:path w="194310" h="308609">
                <a:moveTo>
                  <a:pt x="0" y="0"/>
                </a:moveTo>
                <a:lnTo>
                  <a:pt x="54736" y="0"/>
                </a:lnTo>
                <a:lnTo>
                  <a:pt x="54736" y="259841"/>
                </a:lnTo>
                <a:lnTo>
                  <a:pt x="194182" y="259841"/>
                </a:lnTo>
                <a:lnTo>
                  <a:pt x="194182" y="308482"/>
                </a:lnTo>
                <a:lnTo>
                  <a:pt x="0" y="308482"/>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1567814" y="522097"/>
            <a:ext cx="224790" cy="313055"/>
          </a:xfrm>
          <a:custGeom>
            <a:avLst/>
            <a:gdLst/>
            <a:ahLst/>
            <a:cxnLst/>
            <a:rect l="l" t="t" r="r" b="b"/>
            <a:pathLst>
              <a:path w="224789" h="313055">
                <a:moveTo>
                  <a:pt x="0" y="0"/>
                </a:moveTo>
                <a:lnTo>
                  <a:pt x="26288" y="0"/>
                </a:lnTo>
                <a:lnTo>
                  <a:pt x="171958" y="186181"/>
                </a:lnTo>
                <a:lnTo>
                  <a:pt x="171958" y="0"/>
                </a:lnTo>
                <a:lnTo>
                  <a:pt x="224662" y="0"/>
                </a:lnTo>
                <a:lnTo>
                  <a:pt x="224662" y="312674"/>
                </a:lnTo>
                <a:lnTo>
                  <a:pt x="202310" y="312674"/>
                </a:lnTo>
                <a:lnTo>
                  <a:pt x="52578" y="117475"/>
                </a:lnTo>
                <a:lnTo>
                  <a:pt x="52578" y="308737"/>
                </a:lnTo>
                <a:lnTo>
                  <a:pt x="0" y="308737"/>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1448435" y="522097"/>
            <a:ext cx="55244" cy="308610"/>
          </a:xfrm>
          <a:custGeom>
            <a:avLst/>
            <a:gdLst/>
            <a:ahLst/>
            <a:cxnLst/>
            <a:rect l="l" t="t" r="r" b="b"/>
            <a:pathLst>
              <a:path w="55244" h="308609">
                <a:moveTo>
                  <a:pt x="0" y="0"/>
                </a:moveTo>
                <a:lnTo>
                  <a:pt x="54737" y="0"/>
                </a:lnTo>
                <a:lnTo>
                  <a:pt x="54737" y="308482"/>
                </a:lnTo>
                <a:lnTo>
                  <a:pt x="0" y="308482"/>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1098448" y="522097"/>
            <a:ext cx="315595" cy="313055"/>
          </a:xfrm>
          <a:custGeom>
            <a:avLst/>
            <a:gdLst/>
            <a:ahLst/>
            <a:cxnLst/>
            <a:rect l="l" t="t" r="r" b="b"/>
            <a:pathLst>
              <a:path w="315594" h="313055">
                <a:moveTo>
                  <a:pt x="62115" y="0"/>
                </a:moveTo>
                <a:lnTo>
                  <a:pt x="91185" y="0"/>
                </a:lnTo>
                <a:lnTo>
                  <a:pt x="157937" y="207772"/>
                </a:lnTo>
                <a:lnTo>
                  <a:pt x="223240" y="0"/>
                </a:lnTo>
                <a:lnTo>
                  <a:pt x="252069" y="0"/>
                </a:lnTo>
                <a:lnTo>
                  <a:pt x="315061" y="308737"/>
                </a:lnTo>
                <a:lnTo>
                  <a:pt x="261975" y="308737"/>
                </a:lnTo>
                <a:lnTo>
                  <a:pt x="229971" y="142366"/>
                </a:lnTo>
                <a:lnTo>
                  <a:pt x="167843" y="312674"/>
                </a:lnTo>
                <a:lnTo>
                  <a:pt x="148247" y="312674"/>
                </a:lnTo>
                <a:lnTo>
                  <a:pt x="86131" y="142366"/>
                </a:lnTo>
                <a:lnTo>
                  <a:pt x="52857" y="308737"/>
                </a:lnTo>
                <a:lnTo>
                  <a:pt x="0" y="308737"/>
                </a:lnTo>
                <a:lnTo>
                  <a:pt x="62115"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534504" y="522097"/>
            <a:ext cx="224790" cy="313055"/>
          </a:xfrm>
          <a:custGeom>
            <a:avLst/>
            <a:gdLst/>
            <a:ahLst/>
            <a:cxnLst/>
            <a:rect l="l" t="t" r="r" b="b"/>
            <a:pathLst>
              <a:path w="224790" h="313055">
                <a:moveTo>
                  <a:pt x="0" y="0"/>
                </a:moveTo>
                <a:lnTo>
                  <a:pt x="26327" y="0"/>
                </a:lnTo>
                <a:lnTo>
                  <a:pt x="172059" y="186181"/>
                </a:lnTo>
                <a:lnTo>
                  <a:pt x="172059" y="0"/>
                </a:lnTo>
                <a:lnTo>
                  <a:pt x="224701" y="0"/>
                </a:lnTo>
                <a:lnTo>
                  <a:pt x="224701" y="312674"/>
                </a:lnTo>
                <a:lnTo>
                  <a:pt x="202387" y="312674"/>
                </a:lnTo>
                <a:lnTo>
                  <a:pt x="52654" y="117475"/>
                </a:lnTo>
                <a:lnTo>
                  <a:pt x="52654" y="308737"/>
                </a:lnTo>
                <a:lnTo>
                  <a:pt x="0" y="308737"/>
                </a:lnTo>
                <a:lnTo>
                  <a:pt x="0"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2482214" y="519937"/>
            <a:ext cx="229235" cy="311150"/>
          </a:xfrm>
          <a:custGeom>
            <a:avLst/>
            <a:gdLst/>
            <a:ahLst/>
            <a:cxnLst/>
            <a:rect l="l" t="t" r="r" b="b"/>
            <a:pathLst>
              <a:path w="229235" h="311150">
                <a:moveTo>
                  <a:pt x="82296" y="0"/>
                </a:moveTo>
                <a:lnTo>
                  <a:pt x="142716" y="9890"/>
                </a:lnTo>
                <a:lnTo>
                  <a:pt x="189230" y="39497"/>
                </a:lnTo>
                <a:lnTo>
                  <a:pt x="218836" y="85407"/>
                </a:lnTo>
                <a:lnTo>
                  <a:pt x="228727" y="144272"/>
                </a:lnTo>
                <a:lnTo>
                  <a:pt x="224272" y="195092"/>
                </a:lnTo>
                <a:lnTo>
                  <a:pt x="210909" y="236680"/>
                </a:lnTo>
                <a:lnTo>
                  <a:pt x="188642" y="269033"/>
                </a:lnTo>
                <a:lnTo>
                  <a:pt x="157475" y="292147"/>
                </a:lnTo>
                <a:lnTo>
                  <a:pt x="117410" y="306017"/>
                </a:lnTo>
                <a:lnTo>
                  <a:pt x="68453" y="310641"/>
                </a:lnTo>
                <a:lnTo>
                  <a:pt x="0" y="310641"/>
                </a:lnTo>
                <a:lnTo>
                  <a:pt x="0" y="2286"/>
                </a:lnTo>
                <a:lnTo>
                  <a:pt x="29718" y="1285"/>
                </a:lnTo>
                <a:lnTo>
                  <a:pt x="53340" y="571"/>
                </a:lnTo>
                <a:lnTo>
                  <a:pt x="70866" y="142"/>
                </a:lnTo>
                <a:lnTo>
                  <a:pt x="82296"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3183127" y="517905"/>
            <a:ext cx="271145" cy="313055"/>
          </a:xfrm>
          <a:custGeom>
            <a:avLst/>
            <a:gdLst/>
            <a:ahLst/>
            <a:cxnLst/>
            <a:rect l="l" t="t" r="r" b="b"/>
            <a:pathLst>
              <a:path w="271145" h="313055">
                <a:moveTo>
                  <a:pt x="123062" y="0"/>
                </a:moveTo>
                <a:lnTo>
                  <a:pt x="147066" y="0"/>
                </a:lnTo>
                <a:lnTo>
                  <a:pt x="271018" y="312674"/>
                </a:lnTo>
                <a:lnTo>
                  <a:pt x="210566" y="312674"/>
                </a:lnTo>
                <a:lnTo>
                  <a:pt x="188087" y="250190"/>
                </a:lnTo>
                <a:lnTo>
                  <a:pt x="82423" y="250190"/>
                </a:lnTo>
                <a:lnTo>
                  <a:pt x="60960" y="312674"/>
                </a:lnTo>
                <a:lnTo>
                  <a:pt x="0" y="312674"/>
                </a:lnTo>
                <a:lnTo>
                  <a:pt x="123062"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2728976" y="517905"/>
            <a:ext cx="271145" cy="313055"/>
          </a:xfrm>
          <a:custGeom>
            <a:avLst/>
            <a:gdLst/>
            <a:ahLst/>
            <a:cxnLst/>
            <a:rect l="l" t="t" r="r" b="b"/>
            <a:pathLst>
              <a:path w="271144" h="313055">
                <a:moveTo>
                  <a:pt x="123062" y="0"/>
                </a:moveTo>
                <a:lnTo>
                  <a:pt x="147066" y="0"/>
                </a:lnTo>
                <a:lnTo>
                  <a:pt x="271018" y="312674"/>
                </a:lnTo>
                <a:lnTo>
                  <a:pt x="210566" y="312674"/>
                </a:lnTo>
                <a:lnTo>
                  <a:pt x="188087" y="250190"/>
                </a:lnTo>
                <a:lnTo>
                  <a:pt x="82423" y="250190"/>
                </a:lnTo>
                <a:lnTo>
                  <a:pt x="60960" y="312674"/>
                </a:lnTo>
                <a:lnTo>
                  <a:pt x="0" y="312674"/>
                </a:lnTo>
                <a:lnTo>
                  <a:pt x="123062" y="0"/>
                </a:lnTo>
                <a:close/>
              </a:path>
            </a:pathLst>
          </a:custGeom>
          <a:ln w="3175">
            <a:solidFill>
              <a:srgbClr val="041E3D"/>
            </a:solidFill>
          </a:ln>
        </p:spPr>
        <p:txBody>
          <a:bodyPr wrap="square" lIns="0" tIns="0" rIns="0" bIns="0" rtlCol="0"/>
          <a:lstStyle/>
          <a:p>
            <a:endParaRPr/>
          </a:p>
        </p:txBody>
      </p:sp>
      <p:sp>
        <p:nvSpPr>
          <p:cNvPr id="20" name="object 20"/>
          <p:cNvSpPr/>
          <p:nvPr/>
        </p:nvSpPr>
        <p:spPr>
          <a:xfrm>
            <a:off x="1825244" y="517905"/>
            <a:ext cx="271145" cy="313055"/>
          </a:xfrm>
          <a:custGeom>
            <a:avLst/>
            <a:gdLst/>
            <a:ahLst/>
            <a:cxnLst/>
            <a:rect l="l" t="t" r="r" b="b"/>
            <a:pathLst>
              <a:path w="271144" h="313055">
                <a:moveTo>
                  <a:pt x="123062" y="0"/>
                </a:moveTo>
                <a:lnTo>
                  <a:pt x="147066" y="0"/>
                </a:lnTo>
                <a:lnTo>
                  <a:pt x="271018" y="312674"/>
                </a:lnTo>
                <a:lnTo>
                  <a:pt x="210566" y="312674"/>
                </a:lnTo>
                <a:lnTo>
                  <a:pt x="188087" y="250190"/>
                </a:lnTo>
                <a:lnTo>
                  <a:pt x="82423" y="250190"/>
                </a:lnTo>
                <a:lnTo>
                  <a:pt x="60960" y="312674"/>
                </a:lnTo>
                <a:lnTo>
                  <a:pt x="0" y="312674"/>
                </a:lnTo>
                <a:lnTo>
                  <a:pt x="123062" y="0"/>
                </a:lnTo>
                <a:close/>
              </a:path>
            </a:pathLst>
          </a:custGeom>
          <a:ln w="3175">
            <a:solidFill>
              <a:srgbClr val="041E3D"/>
            </a:solidFill>
          </a:ln>
        </p:spPr>
        <p:txBody>
          <a:bodyPr wrap="square" lIns="0" tIns="0" rIns="0" bIns="0" rtlCol="0"/>
          <a:lstStyle/>
          <a:p>
            <a:endParaRPr/>
          </a:p>
        </p:txBody>
      </p:sp>
      <p:sp>
        <p:nvSpPr>
          <p:cNvPr id="21" name="object 21"/>
          <p:cNvSpPr/>
          <p:nvPr/>
        </p:nvSpPr>
        <p:spPr>
          <a:xfrm>
            <a:off x="807808" y="516636"/>
            <a:ext cx="269875" cy="319405"/>
          </a:xfrm>
          <a:custGeom>
            <a:avLst/>
            <a:gdLst/>
            <a:ahLst/>
            <a:cxnLst/>
            <a:rect l="l" t="t" r="r" b="b"/>
            <a:pathLst>
              <a:path w="269875" h="319405">
                <a:moveTo>
                  <a:pt x="132664" y="0"/>
                </a:moveTo>
                <a:lnTo>
                  <a:pt x="191369" y="10302"/>
                </a:lnTo>
                <a:lnTo>
                  <a:pt x="234378" y="41275"/>
                </a:lnTo>
                <a:lnTo>
                  <a:pt x="260759" y="90804"/>
                </a:lnTo>
                <a:lnTo>
                  <a:pt x="269557" y="157099"/>
                </a:lnTo>
                <a:lnTo>
                  <a:pt x="267259" y="192434"/>
                </a:lnTo>
                <a:lnTo>
                  <a:pt x="248881" y="251628"/>
                </a:lnTo>
                <a:lnTo>
                  <a:pt x="212501" y="294558"/>
                </a:lnTo>
                <a:lnTo>
                  <a:pt x="160328" y="316414"/>
                </a:lnTo>
                <a:lnTo>
                  <a:pt x="128460" y="319150"/>
                </a:lnTo>
                <a:lnTo>
                  <a:pt x="99201" y="316456"/>
                </a:lnTo>
                <a:lnTo>
                  <a:pt x="51552" y="294826"/>
                </a:lnTo>
                <a:lnTo>
                  <a:pt x="18650" y="252128"/>
                </a:lnTo>
                <a:lnTo>
                  <a:pt x="2071" y="192744"/>
                </a:lnTo>
                <a:lnTo>
                  <a:pt x="0" y="157099"/>
                </a:lnTo>
                <a:lnTo>
                  <a:pt x="2257" y="125406"/>
                </a:lnTo>
                <a:lnTo>
                  <a:pt x="20311" y="69641"/>
                </a:lnTo>
                <a:lnTo>
                  <a:pt x="55686" y="25610"/>
                </a:lnTo>
                <a:lnTo>
                  <a:pt x="103968" y="2837"/>
                </a:lnTo>
                <a:lnTo>
                  <a:pt x="132664" y="0"/>
                </a:lnTo>
                <a:close/>
              </a:path>
            </a:pathLst>
          </a:custGeom>
          <a:ln w="3175">
            <a:solidFill>
              <a:srgbClr val="041E3D"/>
            </a:solidFill>
          </a:ln>
        </p:spPr>
        <p:txBody>
          <a:bodyPr wrap="square" lIns="0" tIns="0" rIns="0" bIns="0" rtlCol="0"/>
          <a:lstStyle/>
          <a:p>
            <a:endParaRPr/>
          </a:p>
        </p:txBody>
      </p:sp>
      <p:sp>
        <p:nvSpPr>
          <p:cNvPr id="22" name="object 22"/>
          <p:cNvSpPr/>
          <p:nvPr/>
        </p:nvSpPr>
        <p:spPr>
          <a:xfrm>
            <a:off x="3489197" y="516001"/>
            <a:ext cx="102235" cy="410845"/>
          </a:xfrm>
          <a:custGeom>
            <a:avLst/>
            <a:gdLst/>
            <a:ahLst/>
            <a:cxnLst/>
            <a:rect l="l" t="t" r="r" b="b"/>
            <a:pathLst>
              <a:path w="102235" h="410844">
                <a:moveTo>
                  <a:pt x="0" y="0"/>
                </a:moveTo>
                <a:lnTo>
                  <a:pt x="39798" y="30876"/>
                </a:lnTo>
                <a:lnTo>
                  <a:pt x="72643" y="80137"/>
                </a:lnTo>
                <a:lnTo>
                  <a:pt x="94821" y="138525"/>
                </a:lnTo>
                <a:lnTo>
                  <a:pt x="102235" y="197103"/>
                </a:lnTo>
                <a:lnTo>
                  <a:pt x="100591" y="230508"/>
                </a:lnTo>
                <a:lnTo>
                  <a:pt x="87447" y="292508"/>
                </a:lnTo>
                <a:lnTo>
                  <a:pt x="61346" y="347507"/>
                </a:lnTo>
                <a:lnTo>
                  <a:pt x="23385" y="392172"/>
                </a:lnTo>
                <a:lnTo>
                  <a:pt x="0" y="410337"/>
                </a:lnTo>
                <a:lnTo>
                  <a:pt x="0" y="374776"/>
                </a:lnTo>
                <a:lnTo>
                  <a:pt x="18262" y="346342"/>
                </a:lnTo>
                <a:lnTo>
                  <a:pt x="31321" y="307324"/>
                </a:lnTo>
                <a:lnTo>
                  <a:pt x="39165" y="257708"/>
                </a:lnTo>
                <a:lnTo>
                  <a:pt x="41782" y="197485"/>
                </a:lnTo>
                <a:lnTo>
                  <a:pt x="39165" y="145667"/>
                </a:lnTo>
                <a:lnTo>
                  <a:pt x="31321" y="100314"/>
                </a:lnTo>
                <a:lnTo>
                  <a:pt x="18262" y="61414"/>
                </a:lnTo>
                <a:lnTo>
                  <a:pt x="0" y="28956"/>
                </a:lnTo>
                <a:lnTo>
                  <a:pt x="0" y="0"/>
                </a:lnTo>
                <a:close/>
              </a:path>
            </a:pathLst>
          </a:custGeom>
          <a:ln w="3175">
            <a:solidFill>
              <a:srgbClr val="041E3D"/>
            </a:solidFill>
          </a:ln>
        </p:spPr>
        <p:txBody>
          <a:bodyPr wrap="square" lIns="0" tIns="0" rIns="0" bIns="0" rtlCol="0"/>
          <a:lstStyle/>
          <a:p>
            <a:endParaRPr/>
          </a:p>
        </p:txBody>
      </p:sp>
      <p:sp>
        <p:nvSpPr>
          <p:cNvPr id="23" name="object 23"/>
          <p:cNvSpPr/>
          <p:nvPr/>
        </p:nvSpPr>
        <p:spPr>
          <a:xfrm>
            <a:off x="502919" y="906780"/>
            <a:ext cx="3110865" cy="0"/>
          </a:xfrm>
          <a:custGeom>
            <a:avLst/>
            <a:gdLst/>
            <a:ahLst/>
            <a:cxnLst/>
            <a:rect l="l" t="t" r="r" b="b"/>
            <a:pathLst>
              <a:path w="3110865">
                <a:moveTo>
                  <a:pt x="0" y="0"/>
                </a:moveTo>
                <a:lnTo>
                  <a:pt x="3110484" y="0"/>
                </a:lnTo>
              </a:path>
            </a:pathLst>
          </a:custGeom>
          <a:ln w="42672">
            <a:solidFill>
              <a:srgbClr val="4F81BC"/>
            </a:solidFill>
          </a:ln>
        </p:spPr>
        <p:txBody>
          <a:bodyPr wrap="square" lIns="0" tIns="0" rIns="0" bIns="0" rtlCol="0"/>
          <a:lstStyle/>
          <a:p>
            <a:endParaRPr/>
          </a:p>
        </p:txBody>
      </p:sp>
      <p:sp>
        <p:nvSpPr>
          <p:cNvPr id="24" name="object 24"/>
          <p:cNvSpPr/>
          <p:nvPr/>
        </p:nvSpPr>
        <p:spPr>
          <a:xfrm>
            <a:off x="502919" y="885444"/>
            <a:ext cx="3110865" cy="43180"/>
          </a:xfrm>
          <a:custGeom>
            <a:avLst/>
            <a:gdLst/>
            <a:ahLst/>
            <a:cxnLst/>
            <a:rect l="l" t="t" r="r" b="b"/>
            <a:pathLst>
              <a:path w="3110865" h="43180">
                <a:moveTo>
                  <a:pt x="0" y="42672"/>
                </a:moveTo>
                <a:lnTo>
                  <a:pt x="3110484" y="42672"/>
                </a:lnTo>
                <a:lnTo>
                  <a:pt x="3110484" y="0"/>
                </a:lnTo>
                <a:lnTo>
                  <a:pt x="0" y="0"/>
                </a:lnTo>
                <a:lnTo>
                  <a:pt x="0" y="42672"/>
                </a:lnTo>
                <a:close/>
              </a:path>
            </a:pathLst>
          </a:custGeom>
          <a:ln w="3175">
            <a:solidFill>
              <a:srgbClr val="041E3D"/>
            </a:solidFill>
          </a:ln>
        </p:spPr>
        <p:txBody>
          <a:bodyPr wrap="square" lIns="0" tIns="0" rIns="0" bIns="0" rtlCol="0"/>
          <a:lstStyle/>
          <a:p>
            <a:endParaRPr/>
          </a:p>
        </p:txBody>
      </p:sp>
      <p:sp>
        <p:nvSpPr>
          <p:cNvPr id="25" name="object 25"/>
          <p:cNvSpPr txBox="1"/>
          <p:nvPr/>
        </p:nvSpPr>
        <p:spPr>
          <a:xfrm>
            <a:off x="383540" y="1165606"/>
            <a:ext cx="7159625" cy="4888230"/>
          </a:xfrm>
          <a:prstGeom prst="rect">
            <a:avLst/>
          </a:prstGeom>
        </p:spPr>
        <p:txBody>
          <a:bodyPr vert="horz" wrap="square" lIns="0" tIns="12065" rIns="0" bIns="0" rtlCol="0">
            <a:spAutoFit/>
          </a:bodyPr>
          <a:lstStyle/>
          <a:p>
            <a:pPr marL="12700" marR="187325">
              <a:lnSpc>
                <a:spcPct val="120900"/>
              </a:lnSpc>
              <a:spcBef>
                <a:spcPts val="95"/>
              </a:spcBef>
            </a:pPr>
            <a:r>
              <a:rPr sz="2400" spc="-5" dirty="0">
                <a:latin typeface="Times New Roman"/>
                <a:cs typeface="Times New Roman"/>
              </a:rPr>
              <a:t>A measure </a:t>
            </a:r>
            <a:r>
              <a:rPr sz="2400" dirty="0">
                <a:latin typeface="Times New Roman"/>
                <a:cs typeface="Times New Roman"/>
              </a:rPr>
              <a:t>that can be used to classify objects or their  </a:t>
            </a:r>
            <a:r>
              <a:rPr sz="2400" spc="-5" dirty="0">
                <a:latin typeface="Times New Roman"/>
                <a:cs typeface="Times New Roman"/>
              </a:rPr>
              <a:t>characteristics </a:t>
            </a:r>
            <a:r>
              <a:rPr sz="2400" dirty="0">
                <a:latin typeface="Times New Roman"/>
                <a:cs typeface="Times New Roman"/>
              </a:rPr>
              <a:t>into </a:t>
            </a:r>
            <a:r>
              <a:rPr sz="2400" b="1" dirty="0">
                <a:latin typeface="Times New Roman"/>
                <a:cs typeface="Times New Roman"/>
              </a:rPr>
              <a:t>distinctive classes /categories </a:t>
            </a:r>
            <a:r>
              <a:rPr sz="2400" spc="-5" dirty="0">
                <a:latin typeface="Times New Roman"/>
                <a:cs typeface="Times New Roman"/>
              </a:rPr>
              <a:t>is</a:t>
            </a:r>
            <a:r>
              <a:rPr sz="2400" spc="-110" dirty="0">
                <a:latin typeface="Times New Roman"/>
                <a:cs typeface="Times New Roman"/>
              </a:rPr>
              <a:t> </a:t>
            </a:r>
            <a:r>
              <a:rPr sz="2400" dirty="0">
                <a:latin typeface="Times New Roman"/>
                <a:cs typeface="Times New Roman"/>
              </a:rPr>
              <a:t>said  to have this </a:t>
            </a:r>
            <a:r>
              <a:rPr sz="2400" spc="-20" dirty="0">
                <a:latin typeface="Times New Roman"/>
                <a:cs typeface="Times New Roman"/>
              </a:rPr>
              <a:t>property. </a:t>
            </a:r>
            <a:r>
              <a:rPr sz="2400" dirty="0">
                <a:latin typeface="Times New Roman"/>
                <a:cs typeface="Times New Roman"/>
              </a:rPr>
              <a:t>For </a:t>
            </a:r>
            <a:r>
              <a:rPr sz="2400" spc="-5" dirty="0">
                <a:latin typeface="Times New Roman"/>
                <a:cs typeface="Times New Roman"/>
              </a:rPr>
              <a:t>example: </a:t>
            </a:r>
            <a:r>
              <a:rPr sz="2400" b="1" spc="-5" dirty="0">
                <a:solidFill>
                  <a:srgbClr val="001F5F"/>
                </a:solidFill>
                <a:latin typeface="Times New Roman"/>
                <a:cs typeface="Times New Roman"/>
              </a:rPr>
              <a:t>gender </a:t>
            </a:r>
            <a:r>
              <a:rPr sz="2400" dirty="0">
                <a:latin typeface="Times New Roman"/>
                <a:cs typeface="Times New Roman"/>
              </a:rPr>
              <a:t>classifies the  individuals into distinctive groups, </a:t>
            </a:r>
            <a:r>
              <a:rPr sz="2400" spc="-5" dirty="0">
                <a:latin typeface="Times New Roman"/>
                <a:cs typeface="Times New Roman"/>
              </a:rPr>
              <a:t>males </a:t>
            </a:r>
            <a:r>
              <a:rPr sz="2400" dirty="0">
                <a:latin typeface="Times New Roman"/>
                <a:cs typeface="Times New Roman"/>
              </a:rPr>
              <a:t>and</a:t>
            </a:r>
            <a:r>
              <a:rPr sz="2400" spc="-160" dirty="0">
                <a:latin typeface="Times New Roman"/>
                <a:cs typeface="Times New Roman"/>
              </a:rPr>
              <a:t> </a:t>
            </a:r>
            <a:r>
              <a:rPr sz="2400" spc="-5" dirty="0">
                <a:latin typeface="Times New Roman"/>
                <a:cs typeface="Times New Roman"/>
              </a:rPr>
              <a:t>females.</a:t>
            </a:r>
            <a:endParaRPr sz="2400">
              <a:latin typeface="Times New Roman"/>
              <a:cs typeface="Times New Roman"/>
            </a:endParaRPr>
          </a:p>
          <a:p>
            <a:pPr marL="12700">
              <a:lnSpc>
                <a:spcPct val="100000"/>
              </a:lnSpc>
              <a:spcBef>
                <a:spcPts val="600"/>
              </a:spcBef>
            </a:pPr>
            <a:r>
              <a:rPr sz="2400" dirty="0">
                <a:latin typeface="Times New Roman"/>
                <a:cs typeface="Times New Roman"/>
              </a:rPr>
              <a:t>The individuals </a:t>
            </a:r>
            <a:r>
              <a:rPr sz="2400" spc="-10" dirty="0">
                <a:latin typeface="Times New Roman"/>
                <a:cs typeface="Times New Roman"/>
              </a:rPr>
              <a:t>may </a:t>
            </a:r>
            <a:r>
              <a:rPr sz="2400" dirty="0">
                <a:latin typeface="Times New Roman"/>
                <a:cs typeface="Times New Roman"/>
              </a:rPr>
              <a:t>also be classified on the basis of</a:t>
            </a:r>
            <a:r>
              <a:rPr sz="2400" spc="-175" dirty="0">
                <a:latin typeface="Times New Roman"/>
                <a:cs typeface="Times New Roman"/>
              </a:rPr>
              <a:t> </a:t>
            </a:r>
            <a:r>
              <a:rPr sz="2400" dirty="0">
                <a:latin typeface="Times New Roman"/>
                <a:cs typeface="Times New Roman"/>
              </a:rPr>
              <a:t>their</a:t>
            </a:r>
            <a:endParaRPr sz="2400">
              <a:latin typeface="Times New Roman"/>
              <a:cs typeface="Times New Roman"/>
            </a:endParaRPr>
          </a:p>
          <a:p>
            <a:pPr marL="12700">
              <a:lnSpc>
                <a:spcPct val="100000"/>
              </a:lnSpc>
              <a:spcBef>
                <a:spcPts val="600"/>
              </a:spcBef>
            </a:pPr>
            <a:r>
              <a:rPr sz="2400" b="1" dirty="0">
                <a:solidFill>
                  <a:srgbClr val="92CDDD"/>
                </a:solidFill>
                <a:latin typeface="Times New Roman"/>
                <a:cs typeface="Times New Roman"/>
              </a:rPr>
              <a:t>Occupation, </a:t>
            </a:r>
            <a:r>
              <a:rPr sz="2400" dirty="0">
                <a:latin typeface="Times New Roman"/>
                <a:cs typeface="Times New Roman"/>
              </a:rPr>
              <a:t>like student, salaried, </a:t>
            </a:r>
            <a:r>
              <a:rPr sz="2400" spc="-5" dirty="0">
                <a:latin typeface="Times New Roman"/>
                <a:cs typeface="Times New Roman"/>
              </a:rPr>
              <a:t>businessman</a:t>
            </a:r>
            <a:r>
              <a:rPr sz="2400" spc="-120" dirty="0">
                <a:latin typeface="Times New Roman"/>
                <a:cs typeface="Times New Roman"/>
              </a:rPr>
              <a:t> </a:t>
            </a:r>
            <a:r>
              <a:rPr sz="2400" dirty="0">
                <a:latin typeface="Times New Roman"/>
                <a:cs typeface="Times New Roman"/>
              </a:rPr>
              <a:t>etc.</a:t>
            </a:r>
            <a:endParaRPr sz="2400">
              <a:latin typeface="Times New Roman"/>
              <a:cs typeface="Times New Roman"/>
            </a:endParaRPr>
          </a:p>
          <a:p>
            <a:pPr marL="12700" marR="33655">
              <a:lnSpc>
                <a:spcPct val="120800"/>
              </a:lnSpc>
              <a:spcBef>
                <a:spcPts val="5"/>
              </a:spcBef>
            </a:pPr>
            <a:r>
              <a:rPr sz="2400" spc="-20" dirty="0">
                <a:latin typeface="Times New Roman"/>
                <a:cs typeface="Times New Roman"/>
              </a:rPr>
              <a:t>Similarly, </a:t>
            </a:r>
            <a:r>
              <a:rPr sz="2400" spc="-5" dirty="0">
                <a:latin typeface="Times New Roman"/>
                <a:cs typeface="Times New Roman"/>
              </a:rPr>
              <a:t>the </a:t>
            </a:r>
            <a:r>
              <a:rPr sz="2400" b="1" dirty="0">
                <a:solidFill>
                  <a:srgbClr val="548ED4"/>
                </a:solidFill>
                <a:latin typeface="Times New Roman"/>
                <a:cs typeface="Times New Roman"/>
              </a:rPr>
              <a:t>qualification </a:t>
            </a:r>
            <a:r>
              <a:rPr sz="2400" spc="-5" dirty="0">
                <a:latin typeface="Times New Roman"/>
                <a:cs typeface="Times New Roman"/>
              </a:rPr>
              <a:t>of an </a:t>
            </a:r>
            <a:r>
              <a:rPr sz="2400" dirty="0">
                <a:latin typeface="Times New Roman"/>
                <a:cs typeface="Times New Roman"/>
              </a:rPr>
              <a:t>individual could </a:t>
            </a:r>
            <a:r>
              <a:rPr sz="2400" spc="-5" dirty="0">
                <a:latin typeface="Times New Roman"/>
                <a:cs typeface="Times New Roman"/>
              </a:rPr>
              <a:t>be</a:t>
            </a:r>
            <a:r>
              <a:rPr sz="2400" spc="-90" dirty="0">
                <a:latin typeface="Times New Roman"/>
                <a:cs typeface="Times New Roman"/>
              </a:rPr>
              <a:t> </a:t>
            </a:r>
            <a:r>
              <a:rPr sz="2400" spc="-5" dirty="0">
                <a:latin typeface="Times New Roman"/>
                <a:cs typeface="Times New Roman"/>
              </a:rPr>
              <a:t>used  to </a:t>
            </a:r>
            <a:r>
              <a:rPr sz="2400" dirty="0">
                <a:latin typeface="Times New Roman"/>
                <a:cs typeface="Times New Roman"/>
              </a:rPr>
              <a:t>classify individuals into various categories such as  </a:t>
            </a:r>
            <a:r>
              <a:rPr sz="2400" spc="-5" dirty="0">
                <a:latin typeface="Times New Roman"/>
                <a:cs typeface="Times New Roman"/>
              </a:rPr>
              <a:t>undergraduate, </a:t>
            </a:r>
            <a:r>
              <a:rPr sz="2400" dirty="0">
                <a:latin typeface="Times New Roman"/>
                <a:cs typeface="Times New Roman"/>
              </a:rPr>
              <a:t>postgraduate, professional</a:t>
            </a:r>
            <a:r>
              <a:rPr sz="2400" spc="-110" dirty="0">
                <a:latin typeface="Times New Roman"/>
                <a:cs typeface="Times New Roman"/>
              </a:rPr>
              <a:t> </a:t>
            </a:r>
            <a:r>
              <a:rPr sz="2400" dirty="0">
                <a:latin typeface="Times New Roman"/>
                <a:cs typeface="Times New Roman"/>
              </a:rPr>
              <a:t>etc.</a:t>
            </a:r>
            <a:endParaRPr sz="2400">
              <a:latin typeface="Times New Roman"/>
              <a:cs typeface="Times New Roman"/>
            </a:endParaRPr>
          </a:p>
          <a:p>
            <a:pPr marL="12700">
              <a:lnSpc>
                <a:spcPct val="100000"/>
              </a:lnSpc>
              <a:spcBef>
                <a:spcPts val="605"/>
              </a:spcBef>
            </a:pPr>
            <a:r>
              <a:rPr sz="2400" spc="-20" dirty="0">
                <a:latin typeface="Times New Roman"/>
                <a:cs typeface="Times New Roman"/>
              </a:rPr>
              <a:t>Similarly, </a:t>
            </a:r>
            <a:r>
              <a:rPr sz="2400" dirty="0">
                <a:latin typeface="Times New Roman"/>
                <a:cs typeface="Times New Roman"/>
              </a:rPr>
              <a:t>we can classify a person based on</a:t>
            </a:r>
            <a:r>
              <a:rPr sz="2400" spc="-80" dirty="0">
                <a:latin typeface="Times New Roman"/>
                <a:cs typeface="Times New Roman"/>
              </a:rPr>
              <a:t> </a:t>
            </a:r>
            <a:r>
              <a:rPr sz="2400" b="1" dirty="0">
                <a:solidFill>
                  <a:srgbClr val="4F6128"/>
                </a:solidFill>
                <a:latin typeface="Times New Roman"/>
                <a:cs typeface="Times New Roman"/>
              </a:rPr>
              <a:t>marital</a:t>
            </a:r>
            <a:endParaRPr sz="2400">
              <a:latin typeface="Times New Roman"/>
              <a:cs typeface="Times New Roman"/>
            </a:endParaRPr>
          </a:p>
          <a:p>
            <a:pPr marL="12700">
              <a:lnSpc>
                <a:spcPct val="100000"/>
              </a:lnSpc>
              <a:spcBef>
                <a:spcPts val="595"/>
              </a:spcBef>
            </a:pPr>
            <a:r>
              <a:rPr sz="2400" b="1" dirty="0">
                <a:solidFill>
                  <a:srgbClr val="4F6128"/>
                </a:solidFill>
                <a:latin typeface="Times New Roman"/>
                <a:cs typeface="Times New Roman"/>
              </a:rPr>
              <a:t>status </a:t>
            </a:r>
            <a:r>
              <a:rPr sz="2400" dirty="0">
                <a:latin typeface="Times New Roman"/>
                <a:cs typeface="Times New Roman"/>
              </a:rPr>
              <a:t>like </a:t>
            </a:r>
            <a:r>
              <a:rPr sz="2400" spc="-5" dirty="0">
                <a:latin typeface="Times New Roman"/>
                <a:cs typeface="Times New Roman"/>
              </a:rPr>
              <a:t>married, unmarried, </a:t>
            </a:r>
            <a:r>
              <a:rPr sz="2400" dirty="0">
                <a:latin typeface="Times New Roman"/>
                <a:cs typeface="Times New Roman"/>
              </a:rPr>
              <a:t>widowed,</a:t>
            </a:r>
            <a:r>
              <a:rPr sz="2400" spc="-45" dirty="0">
                <a:latin typeface="Times New Roman"/>
                <a:cs typeface="Times New Roman"/>
              </a:rPr>
              <a:t> </a:t>
            </a:r>
            <a:r>
              <a:rPr sz="2400" dirty="0">
                <a:latin typeface="Times New Roman"/>
                <a:cs typeface="Times New Roman"/>
              </a:rPr>
              <a:t>divorced</a:t>
            </a:r>
            <a:r>
              <a:rPr sz="2400" b="1" dirty="0">
                <a:latin typeface="Times New Roman"/>
                <a:cs typeface="Times New Roman"/>
              </a:rPr>
              <a:t>.</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555811"/>
            <a:ext cx="6865620" cy="3119755"/>
          </a:xfrm>
          <a:prstGeom prst="rect">
            <a:avLst/>
          </a:prstGeom>
        </p:spPr>
        <p:txBody>
          <a:bodyPr vert="horz" wrap="square" lIns="0" tIns="12700" rIns="0" bIns="0" rtlCol="0">
            <a:spAutoFit/>
          </a:bodyPr>
          <a:lstStyle/>
          <a:p>
            <a:pPr marL="12700" marR="5080">
              <a:lnSpc>
                <a:spcPct val="120800"/>
              </a:lnSpc>
              <a:spcBef>
                <a:spcPts val="100"/>
              </a:spcBef>
            </a:pPr>
            <a:r>
              <a:rPr sz="2400" dirty="0">
                <a:latin typeface="Times New Roman"/>
                <a:cs typeface="Times New Roman"/>
              </a:rPr>
              <a:t>Categorical data is qualitative or descriptive data,</a:t>
            </a:r>
            <a:r>
              <a:rPr sz="2400" spc="-235" dirty="0">
                <a:latin typeface="Times New Roman"/>
                <a:cs typeface="Times New Roman"/>
              </a:rPr>
              <a:t> </a:t>
            </a:r>
            <a:r>
              <a:rPr sz="2400" spc="-5" dirty="0">
                <a:latin typeface="Times New Roman"/>
                <a:cs typeface="Times New Roman"/>
              </a:rPr>
              <a:t>which  </a:t>
            </a:r>
            <a:r>
              <a:rPr sz="2400" dirty="0">
                <a:latin typeface="Times New Roman"/>
                <a:cs typeface="Times New Roman"/>
              </a:rPr>
              <a:t>can be </a:t>
            </a:r>
            <a:r>
              <a:rPr sz="2400" spc="-5" dirty="0">
                <a:latin typeface="Times New Roman"/>
                <a:cs typeface="Times New Roman"/>
              </a:rPr>
              <a:t>made </a:t>
            </a:r>
            <a:r>
              <a:rPr sz="2400" dirty="0">
                <a:latin typeface="Times New Roman"/>
                <a:cs typeface="Times New Roman"/>
              </a:rPr>
              <a:t>into </a:t>
            </a:r>
            <a:r>
              <a:rPr sz="2400" spc="-5" dirty="0">
                <a:latin typeface="Times New Roman"/>
                <a:cs typeface="Times New Roman"/>
              </a:rPr>
              <a:t>numerical </a:t>
            </a:r>
            <a:r>
              <a:rPr sz="2400" dirty="0">
                <a:latin typeface="Times New Roman"/>
                <a:cs typeface="Times New Roman"/>
              </a:rPr>
              <a:t>data if </a:t>
            </a:r>
            <a:r>
              <a:rPr sz="2400" spc="-5" dirty="0">
                <a:latin typeface="Times New Roman"/>
                <a:cs typeface="Times New Roman"/>
              </a:rPr>
              <a:t>we </a:t>
            </a:r>
            <a:r>
              <a:rPr sz="2400" dirty="0">
                <a:latin typeface="Times New Roman"/>
                <a:cs typeface="Times New Roman"/>
              </a:rPr>
              <a:t>code the various  categories.</a:t>
            </a:r>
            <a:endParaRPr sz="2400">
              <a:latin typeface="Times New Roman"/>
              <a:cs typeface="Times New Roman"/>
            </a:endParaRPr>
          </a:p>
          <a:p>
            <a:pPr marL="12700">
              <a:lnSpc>
                <a:spcPct val="100000"/>
              </a:lnSpc>
              <a:spcBef>
                <a:spcPts val="600"/>
              </a:spcBef>
            </a:pPr>
            <a:r>
              <a:rPr sz="2400" spc="-5" dirty="0">
                <a:latin typeface="Times New Roman"/>
                <a:cs typeface="Times New Roman"/>
              </a:rPr>
              <a:t>For example </a:t>
            </a:r>
            <a:r>
              <a:rPr sz="2400" dirty="0">
                <a:latin typeface="Times New Roman"/>
                <a:cs typeface="Times New Roman"/>
              </a:rPr>
              <a:t>if </a:t>
            </a:r>
            <a:r>
              <a:rPr sz="2400" spc="-5" dirty="0">
                <a:latin typeface="Times New Roman"/>
                <a:cs typeface="Times New Roman"/>
              </a:rPr>
              <a:t>we </a:t>
            </a:r>
            <a:r>
              <a:rPr sz="2400" dirty="0">
                <a:latin typeface="Times New Roman"/>
                <a:cs typeface="Times New Roman"/>
              </a:rPr>
              <a:t>record </a:t>
            </a:r>
            <a:r>
              <a:rPr sz="2400" spc="-5" dirty="0">
                <a:latin typeface="Times New Roman"/>
                <a:cs typeface="Times New Roman"/>
              </a:rPr>
              <a:t>marital </a:t>
            </a:r>
            <a:r>
              <a:rPr sz="2400" dirty="0">
                <a:latin typeface="Times New Roman"/>
                <a:cs typeface="Times New Roman"/>
              </a:rPr>
              <a:t>status </a:t>
            </a:r>
            <a:r>
              <a:rPr sz="2400" spc="-5" dirty="0">
                <a:latin typeface="Times New Roman"/>
                <a:cs typeface="Times New Roman"/>
              </a:rPr>
              <a:t>as </a:t>
            </a:r>
            <a:r>
              <a:rPr sz="2400" b="1" dirty="0">
                <a:latin typeface="Times New Roman"/>
                <a:cs typeface="Times New Roman"/>
              </a:rPr>
              <a:t>1</a:t>
            </a:r>
            <a:r>
              <a:rPr sz="2400" dirty="0">
                <a:latin typeface="Times New Roman"/>
                <a:cs typeface="Times New Roman"/>
              </a:rPr>
              <a:t>.</a:t>
            </a:r>
            <a:r>
              <a:rPr sz="2400" spc="-30" dirty="0">
                <a:latin typeface="Times New Roman"/>
                <a:cs typeface="Times New Roman"/>
              </a:rPr>
              <a:t> </a:t>
            </a:r>
            <a:r>
              <a:rPr sz="2400" spc="-5" dirty="0">
                <a:latin typeface="Times New Roman"/>
                <a:cs typeface="Times New Roman"/>
              </a:rPr>
              <a:t>married</a:t>
            </a:r>
            <a:endParaRPr sz="2400">
              <a:latin typeface="Times New Roman"/>
              <a:cs typeface="Times New Roman"/>
            </a:endParaRPr>
          </a:p>
          <a:p>
            <a:pPr marL="12700">
              <a:lnSpc>
                <a:spcPct val="100000"/>
              </a:lnSpc>
              <a:spcBef>
                <a:spcPts val="605"/>
              </a:spcBef>
            </a:pPr>
            <a:r>
              <a:rPr sz="2400" b="1" spc="-5" dirty="0">
                <a:latin typeface="Times New Roman"/>
                <a:cs typeface="Times New Roman"/>
              </a:rPr>
              <a:t>2. </a:t>
            </a:r>
            <a:r>
              <a:rPr sz="2400" spc="-5" dirty="0">
                <a:latin typeface="Times New Roman"/>
                <a:cs typeface="Times New Roman"/>
              </a:rPr>
              <a:t>Unmarried </a:t>
            </a:r>
            <a:r>
              <a:rPr sz="2400" b="1" spc="-5" dirty="0">
                <a:latin typeface="Times New Roman"/>
                <a:cs typeface="Times New Roman"/>
              </a:rPr>
              <a:t>3</a:t>
            </a:r>
            <a:r>
              <a:rPr sz="2400" spc="-5" dirty="0">
                <a:latin typeface="Times New Roman"/>
                <a:cs typeface="Times New Roman"/>
              </a:rPr>
              <a:t>. widowed </a:t>
            </a:r>
            <a:r>
              <a:rPr sz="2400" dirty="0">
                <a:latin typeface="Times New Roman"/>
                <a:cs typeface="Times New Roman"/>
              </a:rPr>
              <a:t>and </a:t>
            </a:r>
            <a:r>
              <a:rPr sz="2400" spc="-5" dirty="0">
                <a:latin typeface="Times New Roman"/>
                <a:cs typeface="Times New Roman"/>
              </a:rPr>
              <a:t>4. </a:t>
            </a:r>
            <a:r>
              <a:rPr sz="2400" dirty="0">
                <a:latin typeface="Times New Roman"/>
                <a:cs typeface="Times New Roman"/>
              </a:rPr>
              <a:t>divorced.</a:t>
            </a:r>
            <a:endParaRPr sz="2400">
              <a:latin typeface="Times New Roman"/>
              <a:cs typeface="Times New Roman"/>
            </a:endParaRPr>
          </a:p>
          <a:p>
            <a:pPr marL="12700" marR="8255">
              <a:lnSpc>
                <a:spcPct val="120800"/>
              </a:lnSpc>
              <a:tabLst>
                <a:tab pos="4130675" algn="l"/>
              </a:tabLst>
            </a:pPr>
            <a:r>
              <a:rPr sz="2400" spc="-5" dirty="0">
                <a:latin typeface="Times New Roman"/>
                <a:cs typeface="Times New Roman"/>
              </a:rPr>
              <a:t>Nominal data </a:t>
            </a:r>
            <a:r>
              <a:rPr sz="2400" dirty="0">
                <a:latin typeface="Times New Roman"/>
                <a:cs typeface="Times New Roman"/>
              </a:rPr>
              <a:t>are</a:t>
            </a:r>
            <a:r>
              <a:rPr sz="2400" spc="10" dirty="0">
                <a:latin typeface="Times New Roman"/>
                <a:cs typeface="Times New Roman"/>
              </a:rPr>
              <a:t> </a:t>
            </a:r>
            <a:r>
              <a:rPr sz="2400" spc="-5" dirty="0">
                <a:latin typeface="Times New Roman"/>
                <a:cs typeface="Times New Roman"/>
              </a:rPr>
              <a:t>numerical data	for namesake </a:t>
            </a:r>
            <a:r>
              <a:rPr sz="2400" spc="-35" dirty="0">
                <a:latin typeface="Times New Roman"/>
                <a:cs typeface="Times New Roman"/>
              </a:rPr>
              <a:t>only,  </a:t>
            </a:r>
            <a:r>
              <a:rPr sz="2400" spc="-5" dirty="0">
                <a:latin typeface="Times New Roman"/>
                <a:cs typeface="Times New Roman"/>
              </a:rPr>
              <a:t>because </a:t>
            </a:r>
            <a:r>
              <a:rPr sz="2400" dirty="0">
                <a:latin typeface="Times New Roman"/>
                <a:cs typeface="Times New Roman"/>
              </a:rPr>
              <a:t>they </a:t>
            </a:r>
            <a:r>
              <a:rPr sz="2400" spc="-5" dirty="0">
                <a:latin typeface="Times New Roman"/>
                <a:cs typeface="Times New Roman"/>
              </a:rPr>
              <a:t>do not share any </a:t>
            </a:r>
            <a:r>
              <a:rPr sz="2400" dirty="0">
                <a:latin typeface="Times New Roman"/>
                <a:cs typeface="Times New Roman"/>
              </a:rPr>
              <a:t>properties of the</a:t>
            </a:r>
            <a:r>
              <a:rPr sz="2400" spc="-70" dirty="0">
                <a:latin typeface="Times New Roman"/>
                <a:cs typeface="Times New Roman"/>
              </a:rPr>
              <a:t> </a:t>
            </a:r>
            <a:r>
              <a:rPr sz="2400" spc="-5" dirty="0">
                <a:latin typeface="Times New Roman"/>
                <a:cs typeface="Times New Roman"/>
              </a:rPr>
              <a:t>numbers</a:t>
            </a:r>
            <a:endParaRPr sz="2400">
              <a:latin typeface="Times New Roman"/>
              <a:cs typeface="Times New Roman"/>
            </a:endParaRPr>
          </a:p>
        </p:txBody>
      </p:sp>
      <p:sp>
        <p:nvSpPr>
          <p:cNvPr id="3" name="object 3"/>
          <p:cNvSpPr txBox="1"/>
          <p:nvPr/>
        </p:nvSpPr>
        <p:spPr>
          <a:xfrm>
            <a:off x="4808422" y="4726304"/>
            <a:ext cx="195453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For </a:t>
            </a:r>
            <a:r>
              <a:rPr sz="2400" dirty="0">
                <a:latin typeface="Times New Roman"/>
                <a:cs typeface="Times New Roman"/>
              </a:rPr>
              <a:t>instance</a:t>
            </a:r>
            <a:r>
              <a:rPr sz="2400" spc="-80" dirty="0">
                <a:latin typeface="Times New Roman"/>
                <a:cs typeface="Times New Roman"/>
              </a:rPr>
              <a:t> </a:t>
            </a:r>
            <a:r>
              <a:rPr sz="2400" spc="-5" dirty="0">
                <a:latin typeface="Times New Roman"/>
                <a:cs typeface="Times New Roman"/>
              </a:rPr>
              <a:t>we</a:t>
            </a:r>
            <a:endParaRPr sz="2400">
              <a:latin typeface="Times New Roman"/>
              <a:cs typeface="Times New Roman"/>
            </a:endParaRPr>
          </a:p>
        </p:txBody>
      </p:sp>
      <p:sp>
        <p:nvSpPr>
          <p:cNvPr id="4" name="object 4"/>
          <p:cNvSpPr txBox="1"/>
          <p:nvPr/>
        </p:nvSpPr>
        <p:spPr>
          <a:xfrm>
            <a:off x="535940" y="4726304"/>
            <a:ext cx="4072254" cy="1199515"/>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we </a:t>
            </a:r>
            <a:r>
              <a:rPr sz="2400" dirty="0">
                <a:latin typeface="Times New Roman"/>
                <a:cs typeface="Times New Roman"/>
              </a:rPr>
              <a:t>deal in ordinary</a:t>
            </a:r>
            <a:r>
              <a:rPr sz="2400" spc="-100" dirty="0">
                <a:latin typeface="Times New Roman"/>
                <a:cs typeface="Times New Roman"/>
              </a:rPr>
              <a:t> </a:t>
            </a:r>
            <a:r>
              <a:rPr sz="2400" spc="-5" dirty="0">
                <a:latin typeface="Times New Roman"/>
                <a:cs typeface="Times New Roman"/>
              </a:rPr>
              <a:t>mathematics.</a:t>
            </a:r>
            <a:endParaRPr sz="2400">
              <a:latin typeface="Times New Roman"/>
              <a:cs typeface="Times New Roman"/>
            </a:endParaRPr>
          </a:p>
          <a:p>
            <a:pPr marL="286385">
              <a:lnSpc>
                <a:spcPct val="100000"/>
              </a:lnSpc>
            </a:pPr>
            <a:r>
              <a:rPr sz="2400" b="1" spc="-5" dirty="0">
                <a:latin typeface="Times New Roman"/>
                <a:cs typeface="Times New Roman"/>
              </a:rPr>
              <a:t>cannot</a:t>
            </a:r>
            <a:endParaRPr sz="2400">
              <a:latin typeface="Times New Roman"/>
              <a:cs typeface="Times New Roman"/>
            </a:endParaRPr>
          </a:p>
          <a:p>
            <a:pPr marL="12700">
              <a:lnSpc>
                <a:spcPct val="100000"/>
              </a:lnSpc>
              <a:spcBef>
                <a:spcPts val="600"/>
              </a:spcBef>
            </a:pPr>
            <a:r>
              <a:rPr sz="2400" dirty="0">
                <a:latin typeface="Times New Roman"/>
                <a:cs typeface="Times New Roman"/>
              </a:rPr>
              <a:t>write </a:t>
            </a:r>
            <a:r>
              <a:rPr sz="2400" spc="-5" dirty="0">
                <a:latin typeface="Times New Roman"/>
                <a:cs typeface="Times New Roman"/>
              </a:rPr>
              <a:t>4&gt; </a:t>
            </a:r>
            <a:r>
              <a:rPr sz="2400" dirty="0">
                <a:latin typeface="Times New Roman"/>
                <a:cs typeface="Times New Roman"/>
              </a:rPr>
              <a:t>3 or</a:t>
            </a:r>
            <a:r>
              <a:rPr sz="2400" spc="-40" dirty="0">
                <a:latin typeface="Times New Roman"/>
                <a:cs typeface="Times New Roman"/>
              </a:rPr>
              <a:t> </a:t>
            </a:r>
            <a:r>
              <a:rPr sz="2400" dirty="0">
                <a:latin typeface="Times New Roman"/>
                <a:cs typeface="Times New Roman"/>
              </a:rPr>
              <a:t>1&lt;2.</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0903" y="998474"/>
            <a:ext cx="5349417" cy="46151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02919" y="1436369"/>
            <a:ext cx="5390515" cy="0"/>
          </a:xfrm>
          <a:custGeom>
            <a:avLst/>
            <a:gdLst/>
            <a:ahLst/>
            <a:cxnLst/>
            <a:rect l="l" t="t" r="r" b="b"/>
            <a:pathLst>
              <a:path w="5390515">
                <a:moveTo>
                  <a:pt x="0" y="0"/>
                </a:moveTo>
                <a:lnTo>
                  <a:pt x="5390388" y="0"/>
                </a:lnTo>
              </a:path>
            </a:pathLst>
          </a:custGeom>
          <a:ln w="47244">
            <a:solidFill>
              <a:srgbClr val="9BBA58"/>
            </a:solidFill>
          </a:ln>
        </p:spPr>
        <p:txBody>
          <a:bodyPr wrap="square" lIns="0" tIns="0" rIns="0" bIns="0" rtlCol="0"/>
          <a:lstStyle/>
          <a:p>
            <a:endParaRPr/>
          </a:p>
        </p:txBody>
      </p:sp>
      <p:sp>
        <p:nvSpPr>
          <p:cNvPr id="4" name="object 4"/>
          <p:cNvSpPr/>
          <p:nvPr/>
        </p:nvSpPr>
        <p:spPr>
          <a:xfrm>
            <a:off x="502919" y="1412747"/>
            <a:ext cx="5390515" cy="47625"/>
          </a:xfrm>
          <a:custGeom>
            <a:avLst/>
            <a:gdLst/>
            <a:ahLst/>
            <a:cxnLst/>
            <a:rect l="l" t="t" r="r" b="b"/>
            <a:pathLst>
              <a:path w="5390515" h="47625">
                <a:moveTo>
                  <a:pt x="0" y="47244"/>
                </a:moveTo>
                <a:lnTo>
                  <a:pt x="5390388" y="47244"/>
                </a:lnTo>
                <a:lnTo>
                  <a:pt x="5390388" y="0"/>
                </a:lnTo>
                <a:lnTo>
                  <a:pt x="0" y="0"/>
                </a:lnTo>
                <a:lnTo>
                  <a:pt x="0" y="47244"/>
                </a:lnTo>
                <a:close/>
              </a:path>
            </a:pathLst>
          </a:custGeom>
          <a:ln w="3175">
            <a:solidFill>
              <a:srgbClr val="041E3D"/>
            </a:solidFill>
          </a:ln>
        </p:spPr>
        <p:txBody>
          <a:bodyPr wrap="square" lIns="0" tIns="0" rIns="0" bIns="0" rtlCol="0"/>
          <a:lstStyle/>
          <a:p>
            <a:endParaRPr/>
          </a:p>
        </p:txBody>
      </p:sp>
      <p:sp>
        <p:nvSpPr>
          <p:cNvPr id="5" name="object 5"/>
          <p:cNvSpPr txBox="1"/>
          <p:nvPr/>
        </p:nvSpPr>
        <p:spPr>
          <a:xfrm>
            <a:off x="535940" y="1555811"/>
            <a:ext cx="7082790" cy="3485515"/>
          </a:xfrm>
          <a:prstGeom prst="rect">
            <a:avLst/>
          </a:prstGeom>
        </p:spPr>
        <p:txBody>
          <a:bodyPr vert="horz" wrap="square" lIns="0" tIns="12700" rIns="0" bIns="0" rtlCol="0">
            <a:spAutoFit/>
          </a:bodyPr>
          <a:lstStyle/>
          <a:p>
            <a:pPr marL="12700" marR="5080">
              <a:lnSpc>
                <a:spcPct val="120800"/>
              </a:lnSpc>
              <a:spcBef>
                <a:spcPts val="100"/>
              </a:spcBef>
              <a:tabLst>
                <a:tab pos="1097915" algn="l"/>
                <a:tab pos="5243830" algn="l"/>
                <a:tab pos="5999480" algn="l"/>
              </a:tabLst>
            </a:pPr>
            <a:r>
              <a:rPr sz="2400" dirty="0">
                <a:latin typeface="Times New Roman"/>
                <a:cs typeface="Times New Roman"/>
              </a:rPr>
              <a:t>A </a:t>
            </a:r>
            <a:r>
              <a:rPr sz="2400" spc="-5" dirty="0">
                <a:latin typeface="Times New Roman"/>
                <a:cs typeface="Times New Roman"/>
              </a:rPr>
              <a:t>measure </a:t>
            </a:r>
            <a:r>
              <a:rPr sz="2400" dirty="0">
                <a:latin typeface="Times New Roman"/>
                <a:cs typeface="Times New Roman"/>
              </a:rPr>
              <a:t>is said to have an order if</a:t>
            </a:r>
            <a:r>
              <a:rPr sz="2400" spc="-160" dirty="0">
                <a:latin typeface="Times New Roman"/>
                <a:cs typeface="Times New Roman"/>
              </a:rPr>
              <a:t> </a:t>
            </a:r>
            <a:r>
              <a:rPr sz="2400" dirty="0">
                <a:latin typeface="Times New Roman"/>
                <a:cs typeface="Times New Roman"/>
              </a:rPr>
              <a:t>the</a:t>
            </a:r>
            <a:r>
              <a:rPr sz="2400" spc="-5" dirty="0">
                <a:latin typeface="Times New Roman"/>
                <a:cs typeface="Times New Roman"/>
              </a:rPr>
              <a:t> </a:t>
            </a:r>
            <a:r>
              <a:rPr sz="2400" dirty="0">
                <a:latin typeface="Times New Roman"/>
                <a:cs typeface="Times New Roman"/>
              </a:rPr>
              <a:t>objects	</a:t>
            </a:r>
            <a:r>
              <a:rPr sz="2400" spc="-5" dirty="0">
                <a:latin typeface="Times New Roman"/>
                <a:cs typeface="Times New Roman"/>
              </a:rPr>
              <a:t>or </a:t>
            </a:r>
            <a:r>
              <a:rPr sz="2400" dirty="0">
                <a:latin typeface="Times New Roman"/>
                <a:cs typeface="Times New Roman"/>
              </a:rPr>
              <a:t>their  </a:t>
            </a:r>
            <a:r>
              <a:rPr sz="2400" spc="-5" dirty="0">
                <a:latin typeface="Times New Roman"/>
                <a:cs typeface="Times New Roman"/>
              </a:rPr>
              <a:t>characteristics </a:t>
            </a:r>
            <a:r>
              <a:rPr sz="2400" dirty="0">
                <a:latin typeface="Times New Roman"/>
                <a:cs typeface="Times New Roman"/>
              </a:rPr>
              <a:t>can be arranged in a </a:t>
            </a:r>
            <a:r>
              <a:rPr sz="2400" spc="-5" dirty="0">
                <a:latin typeface="Times New Roman"/>
                <a:cs typeface="Times New Roman"/>
              </a:rPr>
              <a:t>meaningful </a:t>
            </a:r>
            <a:r>
              <a:rPr sz="2400" spc="-25" dirty="0">
                <a:latin typeface="Times New Roman"/>
                <a:cs typeface="Times New Roman"/>
              </a:rPr>
              <a:t>order. </a:t>
            </a:r>
            <a:r>
              <a:rPr sz="2400" spc="-5" dirty="0">
                <a:latin typeface="Times New Roman"/>
                <a:cs typeface="Times New Roman"/>
              </a:rPr>
              <a:t>For  example, </a:t>
            </a:r>
            <a:r>
              <a:rPr sz="2400" b="1" dirty="0">
                <a:latin typeface="Times New Roman"/>
                <a:cs typeface="Times New Roman"/>
              </a:rPr>
              <a:t>marks of a </a:t>
            </a:r>
            <a:r>
              <a:rPr sz="2400" b="1" spc="-5" dirty="0">
                <a:latin typeface="Times New Roman"/>
                <a:cs typeface="Times New Roman"/>
              </a:rPr>
              <a:t>student </a:t>
            </a:r>
            <a:r>
              <a:rPr sz="2400" b="1" dirty="0">
                <a:latin typeface="Times New Roman"/>
                <a:cs typeface="Times New Roman"/>
              </a:rPr>
              <a:t>(Quantitative data) </a:t>
            </a:r>
            <a:r>
              <a:rPr sz="2400" dirty="0">
                <a:latin typeface="Times New Roman"/>
                <a:cs typeface="Times New Roman"/>
              </a:rPr>
              <a:t>can be  arranged in an ascending or descending </a:t>
            </a:r>
            <a:r>
              <a:rPr sz="2400" spc="-25" dirty="0">
                <a:latin typeface="Times New Roman"/>
                <a:cs typeface="Times New Roman"/>
              </a:rPr>
              <a:t>order. </a:t>
            </a:r>
            <a:r>
              <a:rPr sz="2400" spc="-5" dirty="0">
                <a:latin typeface="Times New Roman"/>
                <a:cs typeface="Times New Roman"/>
              </a:rPr>
              <a:t>As </a:t>
            </a:r>
            <a:r>
              <a:rPr sz="2400" dirty="0">
                <a:latin typeface="Times New Roman"/>
                <a:cs typeface="Times New Roman"/>
              </a:rPr>
              <a:t>another  </a:t>
            </a:r>
            <a:r>
              <a:rPr sz="2400" spc="-5" dirty="0">
                <a:latin typeface="Times New Roman"/>
                <a:cs typeface="Times New Roman"/>
              </a:rPr>
              <a:t>example, </a:t>
            </a:r>
            <a:r>
              <a:rPr sz="2400" dirty="0">
                <a:latin typeface="Times New Roman"/>
                <a:cs typeface="Times New Roman"/>
              </a:rPr>
              <a:t>a </a:t>
            </a:r>
            <a:r>
              <a:rPr sz="2400" spc="-5" dirty="0">
                <a:latin typeface="Times New Roman"/>
                <a:cs typeface="Times New Roman"/>
              </a:rPr>
              <a:t>consumer </a:t>
            </a:r>
            <a:r>
              <a:rPr sz="2400" spc="-10" dirty="0">
                <a:latin typeface="Times New Roman"/>
                <a:cs typeface="Times New Roman"/>
              </a:rPr>
              <a:t>may </a:t>
            </a:r>
            <a:r>
              <a:rPr sz="2400" dirty="0">
                <a:latin typeface="Times New Roman"/>
                <a:cs typeface="Times New Roman"/>
              </a:rPr>
              <a:t>asked to </a:t>
            </a:r>
            <a:r>
              <a:rPr sz="2400" b="1" dirty="0">
                <a:latin typeface="Times New Roman"/>
                <a:cs typeface="Times New Roman"/>
              </a:rPr>
              <a:t>rank four telecom  </a:t>
            </a:r>
            <a:r>
              <a:rPr sz="2400" b="1" spc="-5" dirty="0">
                <a:latin typeface="Times New Roman"/>
                <a:cs typeface="Times New Roman"/>
              </a:rPr>
              <a:t>service	</a:t>
            </a:r>
            <a:r>
              <a:rPr sz="2400" b="1" spc="-10" dirty="0">
                <a:latin typeface="Times New Roman"/>
                <a:cs typeface="Times New Roman"/>
              </a:rPr>
              <a:t>providers </a:t>
            </a:r>
            <a:r>
              <a:rPr sz="2400" b="1" spc="315" dirty="0">
                <a:latin typeface="Times New Roman"/>
                <a:cs typeface="Times New Roman"/>
              </a:rPr>
              <a:t> </a:t>
            </a:r>
            <a:r>
              <a:rPr sz="2400" dirty="0">
                <a:latin typeface="Times New Roman"/>
                <a:cs typeface="Times New Roman"/>
              </a:rPr>
              <a:t>( </a:t>
            </a:r>
            <a:r>
              <a:rPr sz="2400" spc="-5" dirty="0">
                <a:latin typeface="Times New Roman"/>
                <a:cs typeface="Times New Roman"/>
              </a:rPr>
              <a:t>say A, B, </a:t>
            </a:r>
            <a:r>
              <a:rPr sz="2400" dirty="0">
                <a:latin typeface="Times New Roman"/>
                <a:cs typeface="Times New Roman"/>
              </a:rPr>
              <a:t>C and</a:t>
            </a:r>
            <a:r>
              <a:rPr sz="2400" spc="150" dirty="0">
                <a:latin typeface="Times New Roman"/>
                <a:cs typeface="Times New Roman"/>
              </a:rPr>
              <a:t> </a:t>
            </a:r>
            <a:r>
              <a:rPr sz="2400" spc="-5" dirty="0">
                <a:latin typeface="Times New Roman"/>
                <a:cs typeface="Times New Roman"/>
              </a:rPr>
              <a:t>D)	</a:t>
            </a:r>
            <a:r>
              <a:rPr sz="2400" dirty="0">
                <a:latin typeface="Times New Roman"/>
                <a:cs typeface="Times New Roman"/>
              </a:rPr>
              <a:t>on the basis</a:t>
            </a:r>
            <a:r>
              <a:rPr sz="2400" spc="330" dirty="0">
                <a:latin typeface="Times New Roman"/>
                <a:cs typeface="Times New Roman"/>
              </a:rPr>
              <a:t> </a:t>
            </a:r>
            <a:r>
              <a:rPr sz="2400" dirty="0">
                <a:latin typeface="Times New Roman"/>
                <a:cs typeface="Times New Roman"/>
              </a:rPr>
              <a:t>of</a:t>
            </a:r>
            <a:endParaRPr sz="2400">
              <a:latin typeface="Times New Roman"/>
              <a:cs typeface="Times New Roman"/>
            </a:endParaRPr>
          </a:p>
          <a:p>
            <a:pPr marL="286385">
              <a:lnSpc>
                <a:spcPct val="100000"/>
              </a:lnSpc>
            </a:pPr>
            <a:r>
              <a:rPr sz="2400" dirty="0">
                <a:latin typeface="Times New Roman"/>
                <a:cs typeface="Times New Roman"/>
              </a:rPr>
              <a:t>the</a:t>
            </a:r>
            <a:endParaRPr sz="2400">
              <a:latin typeface="Times New Roman"/>
              <a:cs typeface="Times New Roman"/>
            </a:endParaRPr>
          </a:p>
          <a:p>
            <a:pPr marL="12700">
              <a:lnSpc>
                <a:spcPct val="100000"/>
              </a:lnSpc>
              <a:spcBef>
                <a:spcPts val="600"/>
              </a:spcBef>
            </a:pPr>
            <a:r>
              <a:rPr sz="2400" spc="-15" dirty="0">
                <a:latin typeface="Times New Roman"/>
                <a:cs typeface="Times New Roman"/>
              </a:rPr>
              <a:t>connectivity.( </a:t>
            </a:r>
            <a:r>
              <a:rPr sz="2400" dirty="0">
                <a:latin typeface="Times New Roman"/>
                <a:cs typeface="Times New Roman"/>
              </a:rPr>
              <a:t>Qualitative</a:t>
            </a:r>
            <a:r>
              <a:rPr sz="2400" spc="-70" dirty="0">
                <a:latin typeface="Times New Roman"/>
                <a:cs typeface="Times New Roman"/>
              </a:rPr>
              <a:t> </a:t>
            </a:r>
            <a:r>
              <a:rPr sz="2400" dirty="0">
                <a:latin typeface="Times New Roman"/>
                <a:cs typeface="Times New Roman"/>
              </a:rPr>
              <a:t>data)</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3615" y="530987"/>
            <a:ext cx="5417223" cy="38138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02919" y="922019"/>
            <a:ext cx="5443855" cy="0"/>
          </a:xfrm>
          <a:custGeom>
            <a:avLst/>
            <a:gdLst/>
            <a:ahLst/>
            <a:cxnLst/>
            <a:rect l="l" t="t" r="r" b="b"/>
            <a:pathLst>
              <a:path w="5443855">
                <a:moveTo>
                  <a:pt x="0" y="0"/>
                </a:moveTo>
                <a:lnTo>
                  <a:pt x="5443728" y="0"/>
                </a:lnTo>
              </a:path>
            </a:pathLst>
          </a:custGeom>
          <a:ln w="42672">
            <a:solidFill>
              <a:srgbClr val="4F81BC"/>
            </a:solidFill>
          </a:ln>
        </p:spPr>
        <p:txBody>
          <a:bodyPr wrap="square" lIns="0" tIns="0" rIns="0" bIns="0" rtlCol="0"/>
          <a:lstStyle/>
          <a:p>
            <a:endParaRPr/>
          </a:p>
        </p:txBody>
      </p:sp>
      <p:sp>
        <p:nvSpPr>
          <p:cNvPr id="4" name="object 4"/>
          <p:cNvSpPr/>
          <p:nvPr/>
        </p:nvSpPr>
        <p:spPr>
          <a:xfrm>
            <a:off x="502919" y="900683"/>
            <a:ext cx="5443855" cy="43180"/>
          </a:xfrm>
          <a:custGeom>
            <a:avLst/>
            <a:gdLst/>
            <a:ahLst/>
            <a:cxnLst/>
            <a:rect l="l" t="t" r="r" b="b"/>
            <a:pathLst>
              <a:path w="5443855" h="43180">
                <a:moveTo>
                  <a:pt x="0" y="42672"/>
                </a:moveTo>
                <a:lnTo>
                  <a:pt x="5443728" y="42672"/>
                </a:lnTo>
                <a:lnTo>
                  <a:pt x="5443728" y="0"/>
                </a:lnTo>
                <a:lnTo>
                  <a:pt x="0" y="0"/>
                </a:lnTo>
                <a:lnTo>
                  <a:pt x="0" y="42672"/>
                </a:lnTo>
                <a:close/>
              </a:path>
            </a:pathLst>
          </a:custGeom>
          <a:ln w="3175">
            <a:solidFill>
              <a:srgbClr val="041E3D"/>
            </a:solidFill>
          </a:ln>
        </p:spPr>
        <p:txBody>
          <a:bodyPr wrap="square" lIns="0" tIns="0" rIns="0" bIns="0" rtlCol="0"/>
          <a:lstStyle/>
          <a:p>
            <a:endParaRPr/>
          </a:p>
        </p:txBody>
      </p:sp>
      <p:sp>
        <p:nvSpPr>
          <p:cNvPr id="5" name="object 5"/>
          <p:cNvSpPr txBox="1"/>
          <p:nvPr/>
        </p:nvSpPr>
        <p:spPr>
          <a:xfrm>
            <a:off x="152400" y="1394206"/>
            <a:ext cx="8640749" cy="2722540"/>
          </a:xfrm>
          <a:prstGeom prst="rect">
            <a:avLst/>
          </a:prstGeom>
        </p:spPr>
        <p:txBody>
          <a:bodyPr vert="horz" wrap="square" lIns="0" tIns="12065" rIns="0" bIns="0" rtlCol="0">
            <a:spAutoFit/>
          </a:bodyPr>
          <a:lstStyle/>
          <a:p>
            <a:pPr marL="12700" marR="752475">
              <a:lnSpc>
                <a:spcPct val="120900"/>
              </a:lnSpc>
              <a:spcBef>
                <a:spcPts val="95"/>
              </a:spcBef>
            </a:pPr>
            <a:r>
              <a:rPr sz="2400" dirty="0">
                <a:latin typeface="Times New Roman"/>
                <a:cs typeface="Times New Roman"/>
              </a:rPr>
              <a:t>If for a </a:t>
            </a:r>
            <a:r>
              <a:rPr sz="2400" spc="-5" dirty="0">
                <a:latin typeface="Times New Roman"/>
                <a:cs typeface="Times New Roman"/>
              </a:rPr>
              <a:t>measure </a:t>
            </a:r>
            <a:r>
              <a:rPr sz="2400" dirty="0">
                <a:latin typeface="Times New Roman"/>
                <a:cs typeface="Times New Roman"/>
              </a:rPr>
              <a:t>the </a:t>
            </a:r>
            <a:r>
              <a:rPr sz="2400" spc="-10" dirty="0">
                <a:latin typeface="Times New Roman"/>
                <a:cs typeface="Times New Roman"/>
              </a:rPr>
              <a:t>difference </a:t>
            </a:r>
            <a:r>
              <a:rPr sz="2400" dirty="0">
                <a:latin typeface="Times New Roman"/>
                <a:cs typeface="Times New Roman"/>
              </a:rPr>
              <a:t>between any two  consecutive categories of a </a:t>
            </a:r>
            <a:r>
              <a:rPr sz="2400" spc="-5" dirty="0">
                <a:latin typeface="Times New Roman"/>
                <a:cs typeface="Times New Roman"/>
              </a:rPr>
              <a:t>measured </a:t>
            </a:r>
            <a:r>
              <a:rPr sz="2400" dirty="0">
                <a:latin typeface="Times New Roman"/>
                <a:cs typeface="Times New Roman"/>
              </a:rPr>
              <a:t>attribute are</a:t>
            </a:r>
            <a:r>
              <a:rPr sz="2400" spc="-210" dirty="0">
                <a:latin typeface="Times New Roman"/>
                <a:cs typeface="Times New Roman"/>
              </a:rPr>
              <a:t> </a:t>
            </a:r>
            <a:r>
              <a:rPr sz="2400" dirty="0">
                <a:latin typeface="Times New Roman"/>
                <a:cs typeface="Times New Roman"/>
              </a:rPr>
              <a:t>equal  then the </a:t>
            </a:r>
            <a:r>
              <a:rPr sz="2400" spc="-5" dirty="0">
                <a:latin typeface="Times New Roman"/>
                <a:cs typeface="Times New Roman"/>
              </a:rPr>
              <a:t>measure is </a:t>
            </a:r>
            <a:r>
              <a:rPr sz="2400" dirty="0">
                <a:latin typeface="Times New Roman"/>
                <a:cs typeface="Times New Roman"/>
              </a:rPr>
              <a:t>said to have equal</a:t>
            </a:r>
            <a:r>
              <a:rPr sz="2400" spc="-90" dirty="0">
                <a:latin typeface="Times New Roman"/>
                <a:cs typeface="Times New Roman"/>
              </a:rPr>
              <a:t> </a:t>
            </a:r>
            <a:r>
              <a:rPr sz="2400" dirty="0">
                <a:latin typeface="Times New Roman"/>
                <a:cs typeface="Times New Roman"/>
              </a:rPr>
              <a:t>distance.</a:t>
            </a:r>
            <a:endParaRPr sz="2400">
              <a:latin typeface="Times New Roman"/>
              <a:cs typeface="Times New Roman"/>
            </a:endParaRPr>
          </a:p>
          <a:p>
            <a:pPr marL="12700">
              <a:lnSpc>
                <a:spcPct val="100000"/>
              </a:lnSpc>
              <a:spcBef>
                <a:spcPts val="600"/>
              </a:spcBef>
            </a:pPr>
            <a:r>
              <a:rPr sz="2400" b="1" dirty="0">
                <a:latin typeface="Times New Roman"/>
                <a:cs typeface="Times New Roman"/>
              </a:rPr>
              <a:t>For example, </a:t>
            </a:r>
            <a:r>
              <a:rPr sz="2400" dirty="0">
                <a:latin typeface="Times New Roman"/>
                <a:cs typeface="Times New Roman"/>
              </a:rPr>
              <a:t>in </a:t>
            </a:r>
            <a:r>
              <a:rPr sz="2400" spc="-5" dirty="0">
                <a:latin typeface="Times New Roman"/>
                <a:cs typeface="Times New Roman"/>
              </a:rPr>
              <a:t>temperature </a:t>
            </a:r>
            <a:r>
              <a:rPr sz="2400" dirty="0">
                <a:latin typeface="Times New Roman"/>
                <a:cs typeface="Times New Roman"/>
              </a:rPr>
              <a:t>readings the</a:t>
            </a:r>
            <a:r>
              <a:rPr sz="2400" spc="-155" dirty="0">
                <a:latin typeface="Times New Roman"/>
                <a:cs typeface="Times New Roman"/>
              </a:rPr>
              <a:t> </a:t>
            </a:r>
            <a:r>
              <a:rPr sz="2400" spc="-10" dirty="0">
                <a:latin typeface="Times New Roman"/>
                <a:cs typeface="Times New Roman"/>
              </a:rPr>
              <a:t>difference</a:t>
            </a:r>
            <a:endParaRPr sz="2400">
              <a:latin typeface="Times New Roman"/>
              <a:cs typeface="Times New Roman"/>
            </a:endParaRPr>
          </a:p>
          <a:p>
            <a:pPr marL="12700" marR="5080">
              <a:lnSpc>
                <a:spcPts val="3479"/>
              </a:lnSpc>
              <a:spcBef>
                <a:spcPts val="219"/>
              </a:spcBef>
              <a:tabLst>
                <a:tab pos="1177925" algn="l"/>
              </a:tabLst>
            </a:pPr>
            <a:r>
              <a:rPr sz="2400" dirty="0">
                <a:latin typeface="Times New Roman"/>
                <a:cs typeface="Times New Roman"/>
              </a:rPr>
              <a:t>between	</a:t>
            </a:r>
            <a:r>
              <a:rPr sz="2400" spc="-5" dirty="0">
                <a:latin typeface="Times New Roman"/>
                <a:cs typeface="Times New Roman"/>
              </a:rPr>
              <a:t>40</a:t>
            </a:r>
            <a:r>
              <a:rPr sz="2400" spc="-7" baseline="24305" dirty="0">
                <a:latin typeface="Times New Roman"/>
                <a:cs typeface="Times New Roman"/>
              </a:rPr>
              <a:t>0 </a:t>
            </a:r>
            <a:r>
              <a:rPr sz="2400" dirty="0">
                <a:latin typeface="Times New Roman"/>
                <a:cs typeface="Times New Roman"/>
              </a:rPr>
              <a:t>C and </a:t>
            </a:r>
            <a:r>
              <a:rPr sz="2400" spc="-5" dirty="0">
                <a:latin typeface="Times New Roman"/>
                <a:cs typeface="Times New Roman"/>
              </a:rPr>
              <a:t>50</a:t>
            </a:r>
            <a:r>
              <a:rPr sz="2400" spc="-7" baseline="24305" dirty="0">
                <a:latin typeface="Times New Roman"/>
                <a:cs typeface="Times New Roman"/>
              </a:rPr>
              <a:t>0 </a:t>
            </a:r>
            <a:r>
              <a:rPr sz="2400" dirty="0">
                <a:latin typeface="Times New Roman"/>
                <a:cs typeface="Times New Roman"/>
              </a:rPr>
              <a:t>C </a:t>
            </a:r>
            <a:r>
              <a:rPr sz="2400" spc="-5" dirty="0">
                <a:latin typeface="Times New Roman"/>
                <a:cs typeface="Times New Roman"/>
              </a:rPr>
              <a:t>is same as </a:t>
            </a:r>
            <a:r>
              <a:rPr sz="2400" dirty="0">
                <a:latin typeface="Times New Roman"/>
                <a:cs typeface="Times New Roman"/>
              </a:rPr>
              <a:t>between </a:t>
            </a:r>
            <a:r>
              <a:rPr sz="2400" spc="-5" dirty="0">
                <a:latin typeface="Times New Roman"/>
                <a:cs typeface="Times New Roman"/>
              </a:rPr>
              <a:t>60</a:t>
            </a:r>
            <a:r>
              <a:rPr sz="2400" spc="-7" baseline="24305" dirty="0">
                <a:latin typeface="Times New Roman"/>
                <a:cs typeface="Times New Roman"/>
              </a:rPr>
              <a:t>0 </a:t>
            </a:r>
            <a:r>
              <a:rPr sz="2400" dirty="0">
                <a:latin typeface="Times New Roman"/>
                <a:cs typeface="Times New Roman"/>
              </a:rPr>
              <a:t>C and </a:t>
            </a:r>
            <a:r>
              <a:rPr sz="2400" spc="-5" dirty="0">
                <a:latin typeface="Times New Roman"/>
                <a:cs typeface="Times New Roman"/>
              </a:rPr>
              <a:t>70</a:t>
            </a:r>
            <a:r>
              <a:rPr sz="2400" spc="-7" baseline="24305" dirty="0">
                <a:latin typeface="Times New Roman"/>
                <a:cs typeface="Times New Roman"/>
              </a:rPr>
              <a:t>0 </a:t>
            </a:r>
            <a:r>
              <a:rPr sz="2400" spc="-5" dirty="0">
                <a:latin typeface="Times New Roman"/>
                <a:cs typeface="Times New Roman"/>
              </a:rPr>
              <a:t>C.  Similarly </a:t>
            </a:r>
            <a:r>
              <a:rPr sz="2400" dirty="0">
                <a:latin typeface="Times New Roman"/>
                <a:cs typeface="Times New Roman"/>
              </a:rPr>
              <a:t>the </a:t>
            </a:r>
            <a:r>
              <a:rPr sz="2400" spc="-30" dirty="0">
                <a:latin typeface="Times New Roman"/>
                <a:cs typeface="Times New Roman"/>
              </a:rPr>
              <a:t>Time </a:t>
            </a:r>
            <a:r>
              <a:rPr sz="2400" spc="-5" dirty="0">
                <a:latin typeface="Times New Roman"/>
                <a:cs typeface="Times New Roman"/>
              </a:rPr>
              <a:t>measurement </a:t>
            </a:r>
            <a:r>
              <a:rPr sz="2400" dirty="0">
                <a:latin typeface="Times New Roman"/>
                <a:cs typeface="Times New Roman"/>
              </a:rPr>
              <a:t>also </a:t>
            </a:r>
            <a:r>
              <a:rPr sz="2400" spc="-5" dirty="0">
                <a:latin typeface="Times New Roman"/>
                <a:cs typeface="Times New Roman"/>
              </a:rPr>
              <a:t>follow </a:t>
            </a:r>
            <a:r>
              <a:rPr sz="2400" dirty="0">
                <a:latin typeface="Times New Roman"/>
                <a:cs typeface="Times New Roman"/>
              </a:rPr>
              <a:t>the </a:t>
            </a:r>
            <a:r>
              <a:rPr sz="2400" spc="-5" dirty="0">
                <a:latin typeface="Times New Roman"/>
                <a:cs typeface="Times New Roman"/>
              </a:rPr>
              <a:t>same  </a:t>
            </a:r>
            <a:r>
              <a:rPr sz="2400" spc="-20" dirty="0">
                <a:latin typeface="Times New Roman"/>
                <a:cs typeface="Times New Roman"/>
              </a:rPr>
              <a:t>property.</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8302" y="1000125"/>
            <a:ext cx="2915589"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578736" y="1057402"/>
            <a:ext cx="132841" cy="24079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376551" y="1057275"/>
            <a:ext cx="101854" cy="100584"/>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2020189" y="1053719"/>
            <a:ext cx="176402" cy="25031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202304" y="1006221"/>
            <a:ext cx="252095" cy="350520"/>
          </a:xfrm>
          <a:custGeom>
            <a:avLst/>
            <a:gdLst/>
            <a:ahLst/>
            <a:cxnLst/>
            <a:rect l="l" t="t" r="r" b="b"/>
            <a:pathLst>
              <a:path w="252095" h="350519">
                <a:moveTo>
                  <a:pt x="0" y="0"/>
                </a:moveTo>
                <a:lnTo>
                  <a:pt x="29463" y="0"/>
                </a:lnTo>
                <a:lnTo>
                  <a:pt x="192658" y="208533"/>
                </a:lnTo>
                <a:lnTo>
                  <a:pt x="192658" y="0"/>
                </a:lnTo>
                <a:lnTo>
                  <a:pt x="251586" y="0"/>
                </a:lnTo>
                <a:lnTo>
                  <a:pt x="251586" y="350265"/>
                </a:lnTo>
                <a:lnTo>
                  <a:pt x="226694" y="350265"/>
                </a:lnTo>
                <a:lnTo>
                  <a:pt x="58928" y="131571"/>
                </a:lnTo>
                <a:lnTo>
                  <a:pt x="58928" y="345820"/>
                </a:lnTo>
                <a:lnTo>
                  <a:pt x="0" y="345820"/>
                </a:lnTo>
                <a:lnTo>
                  <a:pt x="0" y="0"/>
                </a:lnTo>
                <a:close/>
              </a:path>
            </a:pathLst>
          </a:custGeom>
          <a:ln w="3175">
            <a:solidFill>
              <a:srgbClr val="041E3D"/>
            </a:solidFill>
          </a:ln>
        </p:spPr>
        <p:txBody>
          <a:bodyPr wrap="square" lIns="0" tIns="0" rIns="0" bIns="0" rtlCol="0"/>
          <a:lstStyle/>
          <a:p>
            <a:endParaRPr/>
          </a:p>
        </p:txBody>
      </p:sp>
      <p:sp>
        <p:nvSpPr>
          <p:cNvPr id="7" name="object 7"/>
          <p:cNvSpPr/>
          <p:nvPr/>
        </p:nvSpPr>
        <p:spPr>
          <a:xfrm>
            <a:off x="3069335"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8" name="object 8"/>
          <p:cNvSpPr/>
          <p:nvPr/>
        </p:nvSpPr>
        <p:spPr>
          <a:xfrm>
            <a:off x="2610611"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9" name="object 9"/>
          <p:cNvSpPr/>
          <p:nvPr/>
        </p:nvSpPr>
        <p:spPr>
          <a:xfrm>
            <a:off x="1243914" y="1006221"/>
            <a:ext cx="220979" cy="346075"/>
          </a:xfrm>
          <a:custGeom>
            <a:avLst/>
            <a:gdLst/>
            <a:ahLst/>
            <a:cxnLst/>
            <a:rect l="l" t="t" r="r" b="b"/>
            <a:pathLst>
              <a:path w="220980" h="346075">
                <a:moveTo>
                  <a:pt x="0" y="0"/>
                </a:moveTo>
                <a:lnTo>
                  <a:pt x="220522" y="0"/>
                </a:lnTo>
                <a:lnTo>
                  <a:pt x="220522" y="54482"/>
                </a:lnTo>
                <a:lnTo>
                  <a:pt x="61391" y="54482"/>
                </a:lnTo>
                <a:lnTo>
                  <a:pt x="61391" y="135381"/>
                </a:lnTo>
                <a:lnTo>
                  <a:pt x="175564" y="135381"/>
                </a:lnTo>
                <a:lnTo>
                  <a:pt x="175564" y="187578"/>
                </a:lnTo>
                <a:lnTo>
                  <a:pt x="61391" y="187578"/>
                </a:lnTo>
                <a:lnTo>
                  <a:pt x="61391" y="291083"/>
                </a:lnTo>
                <a:lnTo>
                  <a:pt x="217982" y="291083"/>
                </a:lnTo>
                <a:lnTo>
                  <a:pt x="217982" y="345566"/>
                </a:lnTo>
                <a:lnTo>
                  <a:pt x="0" y="345566"/>
                </a:lnTo>
                <a:lnTo>
                  <a:pt x="0"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821423" y="1006221"/>
            <a:ext cx="61594" cy="346075"/>
          </a:xfrm>
          <a:custGeom>
            <a:avLst/>
            <a:gdLst/>
            <a:ahLst/>
            <a:cxnLst/>
            <a:rect l="l" t="t" r="r" b="b"/>
            <a:pathLst>
              <a:path w="61594" h="346075">
                <a:moveTo>
                  <a:pt x="0" y="0"/>
                </a:moveTo>
                <a:lnTo>
                  <a:pt x="61328" y="0"/>
                </a:lnTo>
                <a:lnTo>
                  <a:pt x="61328" y="345566"/>
                </a:lnTo>
                <a:lnTo>
                  <a:pt x="0" y="345566"/>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538302" y="1006221"/>
            <a:ext cx="227965" cy="346075"/>
          </a:xfrm>
          <a:custGeom>
            <a:avLst/>
            <a:gdLst/>
            <a:ahLst/>
            <a:cxnLst/>
            <a:rect l="l" t="t" r="r" b="b"/>
            <a:pathLst>
              <a:path w="227965" h="346075">
                <a:moveTo>
                  <a:pt x="0" y="0"/>
                </a:moveTo>
                <a:lnTo>
                  <a:pt x="227634" y="0"/>
                </a:lnTo>
                <a:lnTo>
                  <a:pt x="227634" y="54482"/>
                </a:lnTo>
                <a:lnTo>
                  <a:pt x="61328" y="54482"/>
                </a:lnTo>
                <a:lnTo>
                  <a:pt x="61328" y="135381"/>
                </a:lnTo>
                <a:lnTo>
                  <a:pt x="182816" y="135381"/>
                </a:lnTo>
                <a:lnTo>
                  <a:pt x="182816" y="187578"/>
                </a:lnTo>
                <a:lnTo>
                  <a:pt x="61328" y="187578"/>
                </a:lnTo>
                <a:lnTo>
                  <a:pt x="61328" y="345566"/>
                </a:lnTo>
                <a:lnTo>
                  <a:pt x="0" y="345566"/>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920153" y="1005966"/>
            <a:ext cx="288290" cy="346075"/>
          </a:xfrm>
          <a:custGeom>
            <a:avLst/>
            <a:gdLst/>
            <a:ahLst/>
            <a:cxnLst/>
            <a:rect l="l" t="t" r="r" b="b"/>
            <a:pathLst>
              <a:path w="288290" h="346075">
                <a:moveTo>
                  <a:pt x="8254" y="0"/>
                </a:moveTo>
                <a:lnTo>
                  <a:pt x="71005" y="254"/>
                </a:lnTo>
                <a:lnTo>
                  <a:pt x="141058" y="116967"/>
                </a:lnTo>
                <a:lnTo>
                  <a:pt x="218198" y="254"/>
                </a:lnTo>
                <a:lnTo>
                  <a:pt x="282359" y="254"/>
                </a:lnTo>
                <a:lnTo>
                  <a:pt x="172910" y="167767"/>
                </a:lnTo>
                <a:lnTo>
                  <a:pt x="287781" y="345821"/>
                </a:lnTo>
                <a:lnTo>
                  <a:pt x="221030" y="345821"/>
                </a:lnTo>
                <a:lnTo>
                  <a:pt x="139407" y="221487"/>
                </a:lnTo>
                <a:lnTo>
                  <a:pt x="63919" y="345821"/>
                </a:lnTo>
                <a:lnTo>
                  <a:pt x="0" y="345821"/>
                </a:lnTo>
                <a:lnTo>
                  <a:pt x="103555" y="166750"/>
                </a:lnTo>
                <a:lnTo>
                  <a:pt x="8254"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1518285" y="1003808"/>
            <a:ext cx="256540" cy="347980"/>
          </a:xfrm>
          <a:custGeom>
            <a:avLst/>
            <a:gdLst/>
            <a:ahLst/>
            <a:cxnLst/>
            <a:rect l="l" t="t" r="r" b="b"/>
            <a:pathLst>
              <a:path w="256539" h="347980">
                <a:moveTo>
                  <a:pt x="92202" y="0"/>
                </a:moveTo>
                <a:lnTo>
                  <a:pt x="159845" y="11064"/>
                </a:lnTo>
                <a:lnTo>
                  <a:pt x="211963" y="44322"/>
                </a:lnTo>
                <a:lnTo>
                  <a:pt x="245110" y="95758"/>
                </a:lnTo>
                <a:lnTo>
                  <a:pt x="256159" y="161670"/>
                </a:lnTo>
                <a:lnTo>
                  <a:pt x="251173" y="218598"/>
                </a:lnTo>
                <a:lnTo>
                  <a:pt x="236215" y="265175"/>
                </a:lnTo>
                <a:lnTo>
                  <a:pt x="211280" y="301402"/>
                </a:lnTo>
                <a:lnTo>
                  <a:pt x="176365" y="327279"/>
                </a:lnTo>
                <a:lnTo>
                  <a:pt x="131466" y="342804"/>
                </a:lnTo>
                <a:lnTo>
                  <a:pt x="76581" y="347979"/>
                </a:lnTo>
                <a:lnTo>
                  <a:pt x="0" y="347979"/>
                </a:lnTo>
                <a:lnTo>
                  <a:pt x="0" y="2666"/>
                </a:lnTo>
                <a:lnTo>
                  <a:pt x="33266" y="1500"/>
                </a:lnTo>
                <a:lnTo>
                  <a:pt x="59721" y="666"/>
                </a:lnTo>
                <a:lnTo>
                  <a:pt x="79367" y="166"/>
                </a:lnTo>
                <a:lnTo>
                  <a:pt x="92202"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2313813" y="1002664"/>
            <a:ext cx="266065" cy="349250"/>
          </a:xfrm>
          <a:custGeom>
            <a:avLst/>
            <a:gdLst/>
            <a:ahLst/>
            <a:cxnLst/>
            <a:rect l="l" t="t" r="r" b="b"/>
            <a:pathLst>
              <a:path w="266064" h="349250">
                <a:moveTo>
                  <a:pt x="95757" y="0"/>
                </a:moveTo>
                <a:lnTo>
                  <a:pt x="153338" y="6359"/>
                </a:lnTo>
                <a:lnTo>
                  <a:pt x="194452" y="25447"/>
                </a:lnTo>
                <a:lnTo>
                  <a:pt x="219112" y="57275"/>
                </a:lnTo>
                <a:lnTo>
                  <a:pt x="227330" y="101854"/>
                </a:lnTo>
                <a:lnTo>
                  <a:pt x="226188" y="116855"/>
                </a:lnTo>
                <a:lnTo>
                  <a:pt x="209169" y="157861"/>
                </a:lnTo>
                <a:lnTo>
                  <a:pt x="176664" y="187328"/>
                </a:lnTo>
                <a:lnTo>
                  <a:pt x="163449" y="193421"/>
                </a:lnTo>
                <a:lnTo>
                  <a:pt x="265556" y="349123"/>
                </a:lnTo>
                <a:lnTo>
                  <a:pt x="194818" y="349123"/>
                </a:lnTo>
                <a:lnTo>
                  <a:pt x="102616" y="206375"/>
                </a:lnTo>
                <a:lnTo>
                  <a:pt x="94952" y="206206"/>
                </a:lnTo>
                <a:lnTo>
                  <a:pt x="85883" y="205882"/>
                </a:lnTo>
                <a:lnTo>
                  <a:pt x="75434" y="205392"/>
                </a:lnTo>
                <a:lnTo>
                  <a:pt x="63626" y="204724"/>
                </a:lnTo>
                <a:lnTo>
                  <a:pt x="63626" y="349123"/>
                </a:lnTo>
                <a:lnTo>
                  <a:pt x="0" y="349123"/>
                </a:lnTo>
                <a:lnTo>
                  <a:pt x="0" y="3556"/>
                </a:lnTo>
                <a:lnTo>
                  <a:pt x="4409" y="3438"/>
                </a:lnTo>
                <a:lnTo>
                  <a:pt x="12509" y="3095"/>
                </a:lnTo>
                <a:lnTo>
                  <a:pt x="24324" y="2538"/>
                </a:lnTo>
                <a:lnTo>
                  <a:pt x="39878" y="1777"/>
                </a:lnTo>
                <a:lnTo>
                  <a:pt x="56360" y="1017"/>
                </a:lnTo>
                <a:lnTo>
                  <a:pt x="71151" y="460"/>
                </a:lnTo>
                <a:lnTo>
                  <a:pt x="84276" y="117"/>
                </a:lnTo>
                <a:lnTo>
                  <a:pt x="95757"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2727070" y="1000252"/>
            <a:ext cx="287020" cy="357505"/>
          </a:xfrm>
          <a:custGeom>
            <a:avLst/>
            <a:gdLst/>
            <a:ahLst/>
            <a:cxnLst/>
            <a:rect l="l" t="t" r="r" b="b"/>
            <a:pathLst>
              <a:path w="287019" h="357505">
                <a:moveTo>
                  <a:pt x="175006" y="0"/>
                </a:moveTo>
                <a:lnTo>
                  <a:pt x="202340" y="2139"/>
                </a:lnTo>
                <a:lnTo>
                  <a:pt x="227568" y="8540"/>
                </a:lnTo>
                <a:lnTo>
                  <a:pt x="250676" y="19180"/>
                </a:lnTo>
                <a:lnTo>
                  <a:pt x="271653" y="34036"/>
                </a:lnTo>
                <a:lnTo>
                  <a:pt x="245999" y="83312"/>
                </a:lnTo>
                <a:lnTo>
                  <a:pt x="239831" y="78476"/>
                </a:lnTo>
                <a:lnTo>
                  <a:pt x="232187" y="73675"/>
                </a:lnTo>
                <a:lnTo>
                  <a:pt x="191420" y="56991"/>
                </a:lnTo>
                <a:lnTo>
                  <a:pt x="173609" y="54610"/>
                </a:lnTo>
                <a:lnTo>
                  <a:pt x="149437" y="56757"/>
                </a:lnTo>
                <a:lnTo>
                  <a:pt x="109190" y="74005"/>
                </a:lnTo>
                <a:lnTo>
                  <a:pt x="80182" y="107870"/>
                </a:lnTo>
                <a:lnTo>
                  <a:pt x="65462" y="154162"/>
                </a:lnTo>
                <a:lnTo>
                  <a:pt x="63627" y="181737"/>
                </a:lnTo>
                <a:lnTo>
                  <a:pt x="65436" y="207902"/>
                </a:lnTo>
                <a:lnTo>
                  <a:pt x="79914" y="251995"/>
                </a:lnTo>
                <a:lnTo>
                  <a:pt x="108295" y="284356"/>
                </a:lnTo>
                <a:lnTo>
                  <a:pt x="147625" y="300843"/>
                </a:lnTo>
                <a:lnTo>
                  <a:pt x="171196" y="302895"/>
                </a:lnTo>
                <a:lnTo>
                  <a:pt x="186862" y="301775"/>
                </a:lnTo>
                <a:lnTo>
                  <a:pt x="225171" y="284988"/>
                </a:lnTo>
                <a:lnTo>
                  <a:pt x="225171" y="217043"/>
                </a:lnTo>
                <a:lnTo>
                  <a:pt x="177292" y="217043"/>
                </a:lnTo>
                <a:lnTo>
                  <a:pt x="177292" y="164719"/>
                </a:lnTo>
                <a:lnTo>
                  <a:pt x="286512" y="164719"/>
                </a:lnTo>
                <a:lnTo>
                  <a:pt x="286512" y="319405"/>
                </a:lnTo>
                <a:lnTo>
                  <a:pt x="246578" y="341872"/>
                </a:lnTo>
                <a:lnTo>
                  <a:pt x="195611" y="354885"/>
                </a:lnTo>
                <a:lnTo>
                  <a:pt x="161290"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1957451" y="1000125"/>
            <a:ext cx="302260" cy="357505"/>
          </a:xfrm>
          <a:custGeom>
            <a:avLst/>
            <a:gdLst/>
            <a:ahLst/>
            <a:cxnLst/>
            <a:rect l="l" t="t" r="r" b="b"/>
            <a:pathLst>
              <a:path w="302260" h="357505">
                <a:moveTo>
                  <a:pt x="148590" y="0"/>
                </a:moveTo>
                <a:lnTo>
                  <a:pt x="214312" y="11541"/>
                </a:lnTo>
                <a:lnTo>
                  <a:pt x="262509" y="46227"/>
                </a:lnTo>
                <a:lnTo>
                  <a:pt x="292052" y="101726"/>
                </a:lnTo>
                <a:lnTo>
                  <a:pt x="301879" y="175895"/>
                </a:lnTo>
                <a:lnTo>
                  <a:pt x="299307" y="215542"/>
                </a:lnTo>
                <a:lnTo>
                  <a:pt x="278733" y="281836"/>
                </a:lnTo>
                <a:lnTo>
                  <a:pt x="237992" y="329965"/>
                </a:lnTo>
                <a:lnTo>
                  <a:pt x="179560" y="354453"/>
                </a:lnTo>
                <a:lnTo>
                  <a:pt x="143891" y="357504"/>
                </a:lnTo>
                <a:lnTo>
                  <a:pt x="111075" y="354478"/>
                </a:lnTo>
                <a:lnTo>
                  <a:pt x="57683" y="330233"/>
                </a:lnTo>
                <a:lnTo>
                  <a:pt x="20841" y="282461"/>
                </a:lnTo>
                <a:lnTo>
                  <a:pt x="2311" y="215925"/>
                </a:lnTo>
                <a:lnTo>
                  <a:pt x="0" y="175895"/>
                </a:lnTo>
                <a:lnTo>
                  <a:pt x="2524" y="140440"/>
                </a:lnTo>
                <a:lnTo>
                  <a:pt x="22717" y="78007"/>
                </a:lnTo>
                <a:lnTo>
                  <a:pt x="62347" y="28717"/>
                </a:lnTo>
                <a:lnTo>
                  <a:pt x="116413" y="3190"/>
                </a:lnTo>
                <a:lnTo>
                  <a:pt x="148590" y="0"/>
                </a:lnTo>
                <a:close/>
              </a:path>
            </a:pathLst>
          </a:custGeom>
          <a:ln w="3175">
            <a:solidFill>
              <a:srgbClr val="041E3D"/>
            </a:solidFill>
          </a:ln>
        </p:spPr>
        <p:txBody>
          <a:bodyPr wrap="square" lIns="0" tIns="0" rIns="0" bIns="0" rtlCol="0"/>
          <a:lstStyle/>
          <a:p>
            <a:endParaRPr/>
          </a:p>
        </p:txBody>
      </p:sp>
      <p:sp>
        <p:nvSpPr>
          <p:cNvPr id="17" name="object 17"/>
          <p:cNvSpPr txBox="1"/>
          <p:nvPr/>
        </p:nvSpPr>
        <p:spPr>
          <a:xfrm>
            <a:off x="535940" y="1632026"/>
            <a:ext cx="6659880" cy="2967355"/>
          </a:xfrm>
          <a:prstGeom prst="rect">
            <a:avLst/>
          </a:prstGeom>
        </p:spPr>
        <p:txBody>
          <a:bodyPr vert="horz" wrap="square" lIns="0" tIns="12700" rIns="0" bIns="0" rtlCol="0">
            <a:spAutoFit/>
          </a:bodyPr>
          <a:lstStyle/>
          <a:p>
            <a:pPr marL="12700">
              <a:lnSpc>
                <a:spcPct val="100000"/>
              </a:lnSpc>
              <a:spcBef>
                <a:spcPts val="100"/>
              </a:spcBef>
            </a:pPr>
            <a:r>
              <a:rPr sz="2400" dirty="0">
                <a:latin typeface="Times New Roman"/>
                <a:cs typeface="Times New Roman"/>
              </a:rPr>
              <a:t>A </a:t>
            </a:r>
            <a:r>
              <a:rPr sz="2400" spc="-5" dirty="0">
                <a:latin typeface="Times New Roman"/>
                <a:cs typeface="Times New Roman"/>
              </a:rPr>
              <a:t>measurement </a:t>
            </a:r>
            <a:r>
              <a:rPr sz="2400" dirty="0">
                <a:latin typeface="Times New Roman"/>
                <a:cs typeface="Times New Roman"/>
              </a:rPr>
              <a:t>scale is said to have a </a:t>
            </a:r>
            <a:r>
              <a:rPr sz="2400" spc="-5" dirty="0">
                <a:latin typeface="Times New Roman"/>
                <a:cs typeface="Times New Roman"/>
              </a:rPr>
              <a:t>fixed </a:t>
            </a:r>
            <a:r>
              <a:rPr sz="2400" dirty="0">
                <a:latin typeface="Times New Roman"/>
                <a:cs typeface="Times New Roman"/>
              </a:rPr>
              <a:t>origin</a:t>
            </a:r>
            <a:r>
              <a:rPr sz="2400" spc="-260" dirty="0">
                <a:latin typeface="Times New Roman"/>
                <a:cs typeface="Times New Roman"/>
              </a:rPr>
              <a:t> </a:t>
            </a:r>
            <a:r>
              <a:rPr sz="2400" dirty="0">
                <a:latin typeface="Times New Roman"/>
                <a:cs typeface="Times New Roman"/>
              </a:rPr>
              <a:t>if</a:t>
            </a:r>
            <a:endParaRPr sz="2400">
              <a:latin typeface="Times New Roman"/>
              <a:cs typeface="Times New Roman"/>
            </a:endParaRPr>
          </a:p>
          <a:p>
            <a:pPr marL="286385">
              <a:lnSpc>
                <a:spcPct val="100000"/>
              </a:lnSpc>
            </a:pPr>
            <a:r>
              <a:rPr sz="2400" dirty="0">
                <a:latin typeface="Times New Roman"/>
                <a:cs typeface="Times New Roman"/>
              </a:rPr>
              <a:t>there</a:t>
            </a:r>
            <a:endParaRPr sz="2400">
              <a:latin typeface="Times New Roman"/>
              <a:cs typeface="Times New Roman"/>
            </a:endParaRPr>
          </a:p>
          <a:p>
            <a:pPr marL="12700" marR="5080">
              <a:lnSpc>
                <a:spcPct val="120800"/>
              </a:lnSpc>
            </a:pPr>
            <a:r>
              <a:rPr sz="2400" spc="-5" dirty="0">
                <a:latin typeface="Times New Roman"/>
                <a:cs typeface="Times New Roman"/>
              </a:rPr>
              <a:t>is </a:t>
            </a:r>
            <a:r>
              <a:rPr sz="2400" dirty="0">
                <a:latin typeface="Times New Roman"/>
                <a:cs typeface="Times New Roman"/>
              </a:rPr>
              <a:t>a </a:t>
            </a:r>
            <a:r>
              <a:rPr sz="2400" b="1" spc="-5" dirty="0">
                <a:latin typeface="Times New Roman"/>
                <a:cs typeface="Times New Roman"/>
              </a:rPr>
              <a:t>meaningful </a:t>
            </a:r>
            <a:r>
              <a:rPr sz="2400" b="1" spc="-20" dirty="0">
                <a:latin typeface="Times New Roman"/>
                <a:cs typeface="Times New Roman"/>
              </a:rPr>
              <a:t>zero </a:t>
            </a:r>
            <a:r>
              <a:rPr sz="2400" dirty="0">
                <a:latin typeface="Times New Roman"/>
                <a:cs typeface="Times New Roman"/>
              </a:rPr>
              <a:t>or absence of the </a:t>
            </a:r>
            <a:r>
              <a:rPr sz="2400" spc="-5" dirty="0">
                <a:latin typeface="Times New Roman"/>
                <a:cs typeface="Times New Roman"/>
              </a:rPr>
              <a:t>characteristics.  Examples </a:t>
            </a:r>
            <a:r>
              <a:rPr sz="2400" dirty="0">
                <a:latin typeface="Times New Roman"/>
                <a:cs typeface="Times New Roman"/>
              </a:rPr>
              <a:t>are </a:t>
            </a:r>
            <a:r>
              <a:rPr sz="2400" spc="-5" dirty="0">
                <a:latin typeface="Times New Roman"/>
                <a:cs typeface="Times New Roman"/>
              </a:rPr>
              <a:t>income </a:t>
            </a:r>
            <a:r>
              <a:rPr sz="2400" dirty="0">
                <a:latin typeface="Times New Roman"/>
                <a:cs typeface="Times New Roman"/>
              </a:rPr>
              <a:t>of an individual, sales of</a:t>
            </a:r>
            <a:r>
              <a:rPr sz="2400" spc="-105" dirty="0">
                <a:latin typeface="Times New Roman"/>
                <a:cs typeface="Times New Roman"/>
              </a:rPr>
              <a:t> </a:t>
            </a:r>
            <a:r>
              <a:rPr sz="2400" dirty="0">
                <a:latin typeface="Times New Roman"/>
                <a:cs typeface="Times New Roman"/>
              </a:rPr>
              <a:t>a</a:t>
            </a:r>
            <a:endParaRPr sz="2400">
              <a:latin typeface="Times New Roman"/>
              <a:cs typeface="Times New Roman"/>
            </a:endParaRPr>
          </a:p>
          <a:p>
            <a:pPr marL="12700">
              <a:lnSpc>
                <a:spcPct val="100000"/>
              </a:lnSpc>
              <a:spcBef>
                <a:spcPts val="605"/>
              </a:spcBef>
              <a:tabLst>
                <a:tab pos="3895090" algn="l"/>
              </a:tabLst>
            </a:pPr>
            <a:r>
              <a:rPr sz="2400" spc="-25" dirty="0">
                <a:latin typeface="Times New Roman"/>
                <a:cs typeface="Times New Roman"/>
              </a:rPr>
              <a:t>company, </a:t>
            </a:r>
            <a:r>
              <a:rPr sz="2400" spc="-5" dirty="0">
                <a:latin typeface="Times New Roman"/>
                <a:cs typeface="Times New Roman"/>
              </a:rPr>
              <a:t>Profit </a:t>
            </a:r>
            <a:r>
              <a:rPr sz="2400" dirty="0">
                <a:latin typeface="Times New Roman"/>
                <a:cs typeface="Times New Roman"/>
              </a:rPr>
              <a:t>of</a:t>
            </a:r>
            <a:r>
              <a:rPr sz="2400" spc="45" dirty="0">
                <a:latin typeface="Times New Roman"/>
                <a:cs typeface="Times New Roman"/>
              </a:rPr>
              <a:t> </a:t>
            </a:r>
            <a:r>
              <a:rPr sz="2400" dirty="0">
                <a:latin typeface="Times New Roman"/>
                <a:cs typeface="Times New Roman"/>
              </a:rPr>
              <a:t>a</a:t>
            </a:r>
            <a:r>
              <a:rPr sz="2400" spc="15" dirty="0">
                <a:latin typeface="Times New Roman"/>
                <a:cs typeface="Times New Roman"/>
              </a:rPr>
              <a:t> </a:t>
            </a:r>
            <a:r>
              <a:rPr sz="2400" spc="-25" dirty="0">
                <a:latin typeface="Times New Roman"/>
                <a:cs typeface="Times New Roman"/>
              </a:rPr>
              <a:t>company.	</a:t>
            </a:r>
            <a:r>
              <a:rPr sz="2400" dirty="0">
                <a:latin typeface="Times New Roman"/>
                <a:cs typeface="Times New Roman"/>
              </a:rPr>
              <a:t>etc.</a:t>
            </a:r>
            <a:endParaRPr sz="2400">
              <a:latin typeface="Times New Roman"/>
              <a:cs typeface="Times New Roman"/>
            </a:endParaRPr>
          </a:p>
          <a:p>
            <a:pPr marL="12700">
              <a:lnSpc>
                <a:spcPct val="100000"/>
              </a:lnSpc>
              <a:spcBef>
                <a:spcPts val="600"/>
              </a:spcBef>
              <a:tabLst>
                <a:tab pos="1753870" algn="l"/>
              </a:tabLst>
            </a:pPr>
            <a:r>
              <a:rPr sz="2400" b="1" spc="-20" dirty="0">
                <a:latin typeface="Times New Roman"/>
                <a:cs typeface="Times New Roman"/>
              </a:rPr>
              <a:t>Zero</a:t>
            </a:r>
            <a:r>
              <a:rPr sz="2400" b="1" spc="15" dirty="0">
                <a:latin typeface="Times New Roman"/>
                <a:cs typeface="Times New Roman"/>
              </a:rPr>
              <a:t> </a:t>
            </a:r>
            <a:r>
              <a:rPr sz="2400" spc="-5" dirty="0">
                <a:latin typeface="Times New Roman"/>
                <a:cs typeface="Times New Roman"/>
              </a:rPr>
              <a:t>income	</a:t>
            </a:r>
            <a:r>
              <a:rPr sz="2400" dirty="0">
                <a:latin typeface="Times New Roman"/>
                <a:cs typeface="Times New Roman"/>
              </a:rPr>
              <a:t>signifies absence of </a:t>
            </a:r>
            <a:r>
              <a:rPr sz="2400" spc="-5" dirty="0">
                <a:latin typeface="Times New Roman"/>
                <a:cs typeface="Times New Roman"/>
              </a:rPr>
              <a:t>income, </a:t>
            </a:r>
            <a:r>
              <a:rPr sz="2400" b="1" spc="-20" dirty="0">
                <a:latin typeface="Times New Roman"/>
                <a:cs typeface="Times New Roman"/>
              </a:rPr>
              <a:t>Zero</a:t>
            </a:r>
            <a:r>
              <a:rPr sz="2400" b="1" spc="-50" dirty="0">
                <a:latin typeface="Times New Roman"/>
                <a:cs typeface="Times New Roman"/>
              </a:rPr>
              <a:t> </a:t>
            </a:r>
            <a:r>
              <a:rPr sz="2400" b="1" dirty="0">
                <a:latin typeface="Times New Roman"/>
                <a:cs typeface="Times New Roman"/>
              </a:rPr>
              <a:t>sales</a:t>
            </a:r>
            <a:endParaRPr sz="2400">
              <a:latin typeface="Times New Roman"/>
              <a:cs typeface="Times New Roman"/>
            </a:endParaRPr>
          </a:p>
          <a:p>
            <a:pPr marL="12700">
              <a:lnSpc>
                <a:spcPct val="100000"/>
              </a:lnSpc>
              <a:spcBef>
                <a:spcPts val="600"/>
              </a:spcBef>
              <a:tabLst>
                <a:tab pos="2565400" algn="l"/>
              </a:tabLst>
            </a:pPr>
            <a:r>
              <a:rPr sz="2400" dirty="0">
                <a:latin typeface="Times New Roman"/>
                <a:cs typeface="Times New Roman"/>
              </a:rPr>
              <a:t>signifies</a:t>
            </a:r>
            <a:r>
              <a:rPr sz="2400" spc="-35" dirty="0">
                <a:latin typeface="Times New Roman"/>
                <a:cs typeface="Times New Roman"/>
              </a:rPr>
              <a:t> </a:t>
            </a:r>
            <a:r>
              <a:rPr sz="2400" dirty="0">
                <a:latin typeface="Times New Roman"/>
                <a:cs typeface="Times New Roman"/>
              </a:rPr>
              <a:t>absence</a:t>
            </a:r>
            <a:r>
              <a:rPr sz="2400" spc="-15" dirty="0">
                <a:latin typeface="Times New Roman"/>
                <a:cs typeface="Times New Roman"/>
              </a:rPr>
              <a:t> </a:t>
            </a:r>
            <a:r>
              <a:rPr sz="2400" spc="-5" dirty="0">
                <a:latin typeface="Times New Roman"/>
                <a:cs typeface="Times New Roman"/>
              </a:rPr>
              <a:t>of	</a:t>
            </a:r>
            <a:r>
              <a:rPr sz="2400" b="1" dirty="0">
                <a:latin typeface="Times New Roman"/>
                <a:cs typeface="Times New Roman"/>
              </a:rPr>
              <a:t>sales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077200" cy="369332"/>
          </a:xfrm>
        </p:spPr>
        <p:txBody>
          <a:bodyPr>
            <a:normAutofit fontScale="90000"/>
          </a:bodyPr>
          <a:lstStyle/>
          <a:p>
            <a:r>
              <a:rPr lang="en-US" sz="2400" b="1" dirty="0" smtClean="0"/>
              <a:t>APPROACHES RELATED WITH CONSTRUCTION OF SCALE</a:t>
            </a:r>
            <a:endParaRPr lang="en-US" sz="2400" b="1" dirty="0"/>
          </a:p>
        </p:txBody>
      </p:sp>
      <p:sp>
        <p:nvSpPr>
          <p:cNvPr id="3" name="Text Placeholder 2"/>
          <p:cNvSpPr>
            <a:spLocks noGrp="1"/>
          </p:cNvSpPr>
          <p:nvPr>
            <p:ph idx="1"/>
          </p:nvPr>
        </p:nvSpPr>
        <p:spPr>
          <a:xfrm>
            <a:off x="152400" y="1066800"/>
            <a:ext cx="8001000" cy="6155531"/>
          </a:xfrm>
        </p:spPr>
        <p:txBody>
          <a:bodyPr/>
          <a:lstStyle/>
          <a:p>
            <a:r>
              <a:rPr lang="en-US" sz="2400" spc="-5" dirty="0" smtClean="0"/>
              <a:t>Following are the </a:t>
            </a:r>
            <a:r>
              <a:rPr lang="en-US" sz="2400" dirty="0" smtClean="0"/>
              <a:t>five </a:t>
            </a:r>
            <a:r>
              <a:rPr lang="en-US" sz="2400" spc="-5" dirty="0" smtClean="0"/>
              <a:t>main techniques </a:t>
            </a:r>
            <a:r>
              <a:rPr lang="en-US" sz="2400" spc="-490" dirty="0" smtClean="0"/>
              <a:t>by  </a:t>
            </a:r>
            <a:r>
              <a:rPr lang="en-US" sz="2400" spc="-490" dirty="0" smtClean="0"/>
              <a:t>       </a:t>
            </a:r>
            <a:r>
              <a:rPr lang="en-US" sz="2400" spc="-5" dirty="0" smtClean="0"/>
              <a:t>which </a:t>
            </a:r>
            <a:r>
              <a:rPr lang="en-US" sz="2400" dirty="0" smtClean="0"/>
              <a:t>scales </a:t>
            </a:r>
            <a:r>
              <a:rPr lang="en-US" sz="2400" spc="-5" dirty="0" smtClean="0"/>
              <a:t>can be</a:t>
            </a:r>
            <a:r>
              <a:rPr lang="en-US" sz="2400" spc="-45" dirty="0" smtClean="0"/>
              <a:t> </a:t>
            </a:r>
            <a:r>
              <a:rPr lang="en-US" sz="2400" spc="-5" dirty="0" smtClean="0"/>
              <a:t>developed.</a:t>
            </a:r>
            <a:r>
              <a:rPr lang="en-US" sz="2400" dirty="0" smtClean="0"/>
              <a:t> </a:t>
            </a:r>
          </a:p>
          <a:p>
            <a:r>
              <a:rPr lang="en-US" sz="2400" dirty="0" smtClean="0"/>
              <a:t>1.Arbitrary	</a:t>
            </a:r>
            <a:r>
              <a:rPr lang="en-US" sz="2400" spc="-5" dirty="0" smtClean="0"/>
              <a:t>approach. </a:t>
            </a:r>
          </a:p>
          <a:p>
            <a:r>
              <a:rPr lang="en-US" sz="2400" spc="-5" dirty="0" smtClean="0"/>
              <a:t>In this case the researcher develops a scale on </a:t>
            </a:r>
            <a:r>
              <a:rPr lang="en-US" sz="2400" spc="-5" dirty="0" smtClean="0"/>
              <a:t>ad hoc </a:t>
            </a:r>
            <a:r>
              <a:rPr lang="en-US" sz="2400" spc="-5" dirty="0" smtClean="0"/>
              <a:t>basis. He collects a number of statements which he believes that they are unmistakable and suitable to a given topic.</a:t>
            </a:r>
          </a:p>
          <a:p>
            <a:endParaRPr lang="en-US" sz="2800" spc="-5" dirty="0" smtClean="0"/>
          </a:p>
          <a:p>
            <a:r>
              <a:rPr lang="en-US" sz="2400" spc="-5" dirty="0" smtClean="0"/>
              <a:t>2.Consensus approach.</a:t>
            </a:r>
          </a:p>
          <a:p>
            <a:r>
              <a:rPr lang="en-US" sz="2400" spc="-5" dirty="0" smtClean="0"/>
              <a:t>Under this method the statement are selected by a panel of judges by considering the following facts.</a:t>
            </a:r>
          </a:p>
          <a:p>
            <a:r>
              <a:rPr lang="en-US" sz="2400" spc="-5" dirty="0" smtClean="0"/>
              <a:t>1.Whether they come under the topic of study.</a:t>
            </a:r>
          </a:p>
          <a:p>
            <a:r>
              <a:rPr lang="en-US" sz="2400" spc="-5" dirty="0" smtClean="0"/>
              <a:t>2.Whether they are meaningful and clear.</a:t>
            </a:r>
          </a:p>
          <a:p>
            <a:r>
              <a:rPr lang="en-US" sz="2400" spc="-5" dirty="0" smtClean="0"/>
              <a:t>3.The level of the attitude that the scale represents.</a:t>
            </a:r>
          </a:p>
          <a:p>
            <a:endParaRPr lang="en-US" sz="2400" spc="-5"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228600" y="228600"/>
            <a:ext cx="7772400" cy="6155531"/>
          </a:xfrm>
        </p:spPr>
        <p:txBody>
          <a:bodyPr/>
          <a:lstStyle/>
          <a:p>
            <a:r>
              <a:rPr lang="en-US" sz="3200" spc="-5" dirty="0" smtClean="0"/>
              <a:t>3. Ite</a:t>
            </a:r>
            <a:r>
              <a:rPr lang="en-US" sz="3200" dirty="0" smtClean="0"/>
              <a:t>m</a:t>
            </a:r>
            <a:r>
              <a:rPr lang="en-US" sz="3200" spc="-15" dirty="0" smtClean="0"/>
              <a:t> </a:t>
            </a:r>
            <a:r>
              <a:rPr lang="en-US" sz="3200" spc="-5" dirty="0" smtClean="0"/>
              <a:t>an</a:t>
            </a:r>
            <a:r>
              <a:rPr lang="en-US" sz="3200" dirty="0" smtClean="0"/>
              <a:t>alysis </a:t>
            </a:r>
            <a:r>
              <a:rPr lang="en-US" sz="3200" spc="-5" dirty="0" smtClean="0"/>
              <a:t>appr</a:t>
            </a:r>
            <a:r>
              <a:rPr lang="en-US" sz="3200" spc="-15" dirty="0" smtClean="0"/>
              <a:t>o</a:t>
            </a:r>
            <a:r>
              <a:rPr lang="en-US" sz="3200" spc="-5" dirty="0" smtClean="0"/>
              <a:t>ach.</a:t>
            </a:r>
          </a:p>
          <a:p>
            <a:endParaRPr lang="en-US" sz="3200" spc="-5" dirty="0" smtClean="0"/>
          </a:p>
          <a:p>
            <a:r>
              <a:rPr lang="en-US" sz="2400" spc="-5" dirty="0" smtClean="0"/>
              <a:t>As per this approach the actual responses are analyzed on the basis of statements for determining their accessibility.</a:t>
            </a:r>
          </a:p>
          <a:p>
            <a:r>
              <a:rPr lang="en-US" sz="3200" spc="-5" dirty="0" smtClean="0"/>
              <a:t>4.Cumulative </a:t>
            </a:r>
            <a:r>
              <a:rPr lang="en-US" sz="3200" dirty="0" smtClean="0"/>
              <a:t>scales.  </a:t>
            </a:r>
          </a:p>
          <a:p>
            <a:r>
              <a:rPr lang="en-US" sz="2400" dirty="0" smtClean="0"/>
              <a:t>This scale contains a series of statements to which the respondent expresses his agreement or disagreement. The statements are related with one another.</a:t>
            </a:r>
          </a:p>
          <a:p>
            <a:r>
              <a:rPr lang="en-US" sz="2400" dirty="0" smtClean="0"/>
              <a:t> </a:t>
            </a:r>
          </a:p>
          <a:p>
            <a:r>
              <a:rPr lang="en-US" sz="3200" dirty="0" smtClean="0"/>
              <a:t>5.</a:t>
            </a:r>
            <a:r>
              <a:rPr lang="en-US" sz="3200" spc="-5" dirty="0" smtClean="0"/>
              <a:t>Factor analysis approach.</a:t>
            </a:r>
          </a:p>
          <a:p>
            <a:r>
              <a:rPr lang="en-US" sz="2400" spc="-5" dirty="0" smtClean="0"/>
              <a:t>As per this approach, factor scales are designed to inter correlate items to determine their degree of inter dependence between items.</a:t>
            </a:r>
            <a:endParaRPr lang="en-US" sz="2400" dirty="0" smtClean="0"/>
          </a:p>
          <a:p>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228600"/>
            <a:ext cx="8077200" cy="6373540"/>
          </a:xfrm>
          <a:prstGeom prst="rect">
            <a:avLst/>
          </a:prstGeom>
        </p:spPr>
        <p:txBody>
          <a:bodyPr vert="horz" wrap="square" lIns="0" tIns="12700" rIns="0" bIns="0" rtlCol="0">
            <a:spAutoFit/>
          </a:bodyPr>
          <a:lstStyle/>
          <a:p>
            <a:pPr marL="287020" marR="5715" indent="-274320" algn="just">
              <a:lnSpc>
                <a:spcPct val="100000"/>
              </a:lnSpc>
              <a:spcBef>
                <a:spcPts val="100"/>
              </a:spcBef>
              <a:buClr>
                <a:srgbClr val="1F487C"/>
              </a:buClr>
              <a:buSzPct val="72916"/>
              <a:tabLst>
                <a:tab pos="287020" algn="l"/>
              </a:tabLst>
            </a:pPr>
            <a:r>
              <a:rPr lang="en-US" sz="2800" b="1" spc="-10" dirty="0" smtClean="0">
                <a:latin typeface="Times New Roman"/>
                <a:cs typeface="Times New Roman"/>
              </a:rPr>
              <a:t>After defining the problem and the type of research design, the researcher moves to the next phase of research. In this phase he wants to design the measurement and scaling procedures.</a:t>
            </a:r>
          </a:p>
          <a:p>
            <a:pPr marL="287020" marR="5715" indent="-274320" algn="just">
              <a:lnSpc>
                <a:spcPct val="100000"/>
              </a:lnSpc>
              <a:spcBef>
                <a:spcPts val="100"/>
              </a:spcBef>
              <a:buClr>
                <a:srgbClr val="1F487C"/>
              </a:buClr>
              <a:buSzPct val="72916"/>
              <a:tabLst>
                <a:tab pos="287020" algn="l"/>
              </a:tabLst>
            </a:pPr>
            <a:endParaRPr lang="en-US" sz="2400" b="1" spc="-10" dirty="0" smtClean="0">
              <a:latin typeface="Times New Roman"/>
              <a:cs typeface="Times New Roman"/>
            </a:endParaRPr>
          </a:p>
          <a:p>
            <a:pPr marL="287020" marR="5715" indent="-274320" algn="just">
              <a:lnSpc>
                <a:spcPct val="100000"/>
              </a:lnSpc>
              <a:spcBef>
                <a:spcPts val="100"/>
              </a:spcBef>
              <a:buClr>
                <a:srgbClr val="1F487C"/>
              </a:buClr>
              <a:buSzPct val="72916"/>
              <a:tabLst>
                <a:tab pos="287020" algn="l"/>
              </a:tabLst>
            </a:pPr>
            <a:r>
              <a:rPr lang="en-US" sz="2800" b="1" spc="-10" dirty="0" smtClean="0">
                <a:latin typeface="Times New Roman"/>
                <a:cs typeface="Times New Roman"/>
              </a:rPr>
              <a:t>Measurement is a systematic way of assigning numbers or names to objects and their attributes. </a:t>
            </a:r>
          </a:p>
          <a:p>
            <a:pPr marL="287020" marR="5715" indent="-274320" algn="just">
              <a:lnSpc>
                <a:spcPct val="100000"/>
              </a:lnSpc>
              <a:spcBef>
                <a:spcPts val="100"/>
              </a:spcBef>
              <a:buClr>
                <a:srgbClr val="1F487C"/>
              </a:buClr>
              <a:buSzPct val="72916"/>
              <a:tabLst>
                <a:tab pos="287020" algn="l"/>
              </a:tabLst>
            </a:pPr>
            <a:endParaRPr lang="en-US" sz="2800" b="1" spc="-10" dirty="0" smtClean="0">
              <a:latin typeface="Times New Roman"/>
              <a:cs typeface="Times New Roman"/>
            </a:endParaRPr>
          </a:p>
          <a:p>
            <a:pPr marL="287020" marR="5715" indent="-274320" algn="just">
              <a:spcBef>
                <a:spcPts val="100"/>
              </a:spcBef>
              <a:buClr>
                <a:srgbClr val="1F487C"/>
              </a:buClr>
              <a:buSzPct val="72916"/>
              <a:tabLst>
                <a:tab pos="287020" algn="l"/>
              </a:tabLst>
            </a:pPr>
            <a:r>
              <a:rPr lang="en-US" sz="2800" b="1" i="1" spc="-10" dirty="0" smtClean="0">
                <a:latin typeface="Times New Roman"/>
                <a:cs typeface="Times New Roman"/>
              </a:rPr>
              <a:t>Measurement </a:t>
            </a:r>
            <a:r>
              <a:rPr sz="2800" b="1" i="1" dirty="0" smtClean="0">
                <a:latin typeface="Times New Roman"/>
                <a:cs typeface="Times New Roman"/>
              </a:rPr>
              <a:t>can </a:t>
            </a:r>
            <a:r>
              <a:rPr sz="2800" b="1" i="1" spc="-5" dirty="0" smtClean="0">
                <a:latin typeface="Times New Roman"/>
                <a:cs typeface="Times New Roman"/>
              </a:rPr>
              <a:t>be defined </a:t>
            </a:r>
            <a:r>
              <a:rPr sz="2800" b="1" i="1" dirty="0" smtClean="0">
                <a:latin typeface="Times New Roman"/>
                <a:cs typeface="Times New Roman"/>
              </a:rPr>
              <a:t>as a </a:t>
            </a:r>
            <a:r>
              <a:rPr sz="2800" b="1" i="1" spc="-5" dirty="0" smtClean="0">
                <a:latin typeface="Times New Roman"/>
                <a:cs typeface="Times New Roman"/>
              </a:rPr>
              <a:t>process </a:t>
            </a:r>
            <a:r>
              <a:rPr sz="2800" b="1" i="1" spc="-515" dirty="0" smtClean="0">
                <a:latin typeface="Times New Roman"/>
                <a:cs typeface="Times New Roman"/>
              </a:rPr>
              <a:t>of  </a:t>
            </a:r>
            <a:r>
              <a:rPr sz="2800" b="1" i="1" spc="-5" dirty="0" smtClean="0">
                <a:latin typeface="Times New Roman"/>
                <a:cs typeface="Times New Roman"/>
              </a:rPr>
              <a:t>associating numbers </a:t>
            </a:r>
            <a:r>
              <a:rPr sz="2800" b="1" i="1" dirty="0" smtClean="0">
                <a:latin typeface="Times New Roman"/>
                <a:cs typeface="Times New Roman"/>
              </a:rPr>
              <a:t>to </a:t>
            </a:r>
            <a:r>
              <a:rPr sz="2800" b="1" i="1" spc="-5" dirty="0" smtClean="0">
                <a:latin typeface="Times New Roman"/>
                <a:cs typeface="Times New Roman"/>
              </a:rPr>
              <a:t>observations </a:t>
            </a:r>
            <a:r>
              <a:rPr sz="2800" b="1" i="1" dirty="0" smtClean="0">
                <a:latin typeface="Times New Roman"/>
                <a:cs typeface="Times New Roman"/>
              </a:rPr>
              <a:t>obtained in a  </a:t>
            </a:r>
            <a:r>
              <a:rPr sz="2800" b="1" i="1" spc="-5" dirty="0" smtClean="0">
                <a:latin typeface="Times New Roman"/>
                <a:cs typeface="Times New Roman"/>
              </a:rPr>
              <a:t>research</a:t>
            </a:r>
            <a:r>
              <a:rPr sz="2800" b="1" i="1" spc="-35" dirty="0" smtClean="0">
                <a:latin typeface="Times New Roman"/>
                <a:cs typeface="Times New Roman"/>
              </a:rPr>
              <a:t> </a:t>
            </a:r>
            <a:r>
              <a:rPr sz="2800" b="1" i="1" spc="-25" dirty="0" smtClean="0">
                <a:latin typeface="Times New Roman"/>
                <a:cs typeface="Times New Roman"/>
              </a:rPr>
              <a:t>study.</a:t>
            </a:r>
            <a:endParaRPr sz="2800" b="1" i="1" dirty="0" smtClean="0">
              <a:latin typeface="Times New Roman"/>
              <a:cs typeface="Times New Roman"/>
            </a:endParaRPr>
          </a:p>
          <a:p>
            <a:pPr marL="287020" indent="-274320">
              <a:lnSpc>
                <a:spcPct val="100000"/>
              </a:lnSpc>
              <a:buClr>
                <a:srgbClr val="1F487C"/>
              </a:buClr>
              <a:buSzPct val="72916"/>
              <a:tabLst>
                <a:tab pos="287020" algn="l"/>
              </a:tabLst>
            </a:pPr>
            <a:r>
              <a:rPr sz="2400" b="1" dirty="0" smtClean="0">
                <a:latin typeface="Times New Roman"/>
                <a:cs typeface="Times New Roman"/>
              </a:rPr>
              <a:t>The </a:t>
            </a:r>
            <a:r>
              <a:rPr sz="2400" b="1" spc="-5" dirty="0" smtClean="0">
                <a:latin typeface="Times New Roman"/>
                <a:cs typeface="Times New Roman"/>
              </a:rPr>
              <a:t>variables associated </a:t>
            </a:r>
            <a:r>
              <a:rPr sz="2400" b="1" dirty="0" smtClean="0">
                <a:latin typeface="Times New Roman"/>
                <a:cs typeface="Times New Roman"/>
              </a:rPr>
              <a:t>with a study are </a:t>
            </a:r>
            <a:r>
              <a:rPr sz="2400" b="1" spc="-5" dirty="0" smtClean="0">
                <a:latin typeface="Times New Roman"/>
                <a:cs typeface="Times New Roman"/>
              </a:rPr>
              <a:t>classified</a:t>
            </a:r>
            <a:r>
              <a:rPr sz="2400" b="1" spc="110" dirty="0" smtClean="0">
                <a:latin typeface="Times New Roman"/>
                <a:cs typeface="Times New Roman"/>
              </a:rPr>
              <a:t> </a:t>
            </a:r>
            <a:r>
              <a:rPr sz="2400" b="1" spc="-430" dirty="0" smtClean="0">
                <a:latin typeface="Times New Roman"/>
                <a:cs typeface="Times New Roman"/>
              </a:rPr>
              <a:t>into</a:t>
            </a:r>
            <a:endParaRPr sz="2400" b="1" dirty="0" smtClean="0">
              <a:latin typeface="Times New Roman"/>
              <a:cs typeface="Times New Roman"/>
            </a:endParaRPr>
          </a:p>
          <a:p>
            <a:pPr marL="286385">
              <a:lnSpc>
                <a:spcPct val="100000"/>
              </a:lnSpc>
            </a:pPr>
            <a:r>
              <a:rPr sz="2400" b="1" spc="-5" dirty="0" smtClean="0">
                <a:latin typeface="Times New Roman"/>
                <a:cs typeface="Times New Roman"/>
              </a:rPr>
              <a:t>two </a:t>
            </a:r>
            <a:r>
              <a:rPr sz="2400" b="1" dirty="0" smtClean="0">
                <a:latin typeface="Times New Roman"/>
                <a:cs typeface="Times New Roman"/>
              </a:rPr>
              <a:t>basic</a:t>
            </a:r>
            <a:r>
              <a:rPr sz="2400" b="1" spc="-30" dirty="0" smtClean="0">
                <a:latin typeface="Times New Roman"/>
                <a:cs typeface="Times New Roman"/>
              </a:rPr>
              <a:t> </a:t>
            </a:r>
            <a:r>
              <a:rPr sz="2400" b="1" dirty="0" smtClean="0">
                <a:latin typeface="Times New Roman"/>
                <a:cs typeface="Times New Roman"/>
              </a:rPr>
              <a:t>categories:</a:t>
            </a:r>
          </a:p>
          <a:p>
            <a:pPr marL="552450" lvl="1" indent="-457834">
              <a:lnSpc>
                <a:spcPct val="100000"/>
              </a:lnSpc>
              <a:spcBef>
                <a:spcPts val="600"/>
              </a:spcBef>
              <a:buClr>
                <a:srgbClr val="1F487C"/>
              </a:buClr>
              <a:buSzPct val="72916"/>
              <a:buAutoNum type="alphaLcParenR"/>
              <a:tabLst>
                <a:tab pos="551815" algn="l"/>
                <a:tab pos="553085" algn="l"/>
              </a:tabLst>
            </a:pPr>
            <a:r>
              <a:rPr sz="2400" b="1" dirty="0" smtClean="0">
                <a:latin typeface="Times New Roman"/>
                <a:cs typeface="Times New Roman"/>
              </a:rPr>
              <a:t>Quantitative/</a:t>
            </a:r>
            <a:r>
              <a:rPr sz="2400" b="1" spc="-55" dirty="0" smtClean="0">
                <a:latin typeface="Times New Roman"/>
                <a:cs typeface="Times New Roman"/>
              </a:rPr>
              <a:t> </a:t>
            </a:r>
            <a:r>
              <a:rPr sz="2400" b="1" spc="-5" dirty="0" smtClean="0">
                <a:latin typeface="Times New Roman"/>
                <a:cs typeface="Times New Roman"/>
              </a:rPr>
              <a:t>Numeric</a:t>
            </a:r>
            <a:endParaRPr sz="2400" dirty="0" smtClean="0">
              <a:latin typeface="Times New Roman"/>
              <a:cs typeface="Times New Roman"/>
            </a:endParaRPr>
          </a:p>
          <a:p>
            <a:pPr marL="552450" lvl="1" indent="-457834">
              <a:lnSpc>
                <a:spcPct val="100000"/>
              </a:lnSpc>
              <a:spcBef>
                <a:spcPts val="600"/>
              </a:spcBef>
              <a:buClr>
                <a:srgbClr val="1F487C"/>
              </a:buClr>
              <a:buSzPct val="72916"/>
              <a:buAutoNum type="alphaLcParenR"/>
              <a:tabLst>
                <a:tab pos="551815" algn="l"/>
                <a:tab pos="553085" algn="l"/>
              </a:tabLst>
            </a:pPr>
            <a:r>
              <a:rPr sz="2400" b="1" dirty="0" smtClean="0">
                <a:latin typeface="Times New Roman"/>
                <a:cs typeface="Times New Roman"/>
              </a:rPr>
              <a:t>Qualitative /</a:t>
            </a:r>
            <a:r>
              <a:rPr sz="2400" b="1" spc="-65" dirty="0" smtClean="0">
                <a:latin typeface="Times New Roman"/>
                <a:cs typeface="Times New Roman"/>
              </a:rPr>
              <a:t> </a:t>
            </a:r>
            <a:r>
              <a:rPr sz="2400" b="1" dirty="0" smtClean="0">
                <a:latin typeface="Times New Roman"/>
                <a:cs typeface="Times New Roman"/>
              </a:rPr>
              <a:t>Categorical</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5558" y="1050036"/>
            <a:ext cx="6724142" cy="37960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502025" y="1145539"/>
            <a:ext cx="74295" cy="114300"/>
          </a:xfrm>
          <a:custGeom>
            <a:avLst/>
            <a:gdLst/>
            <a:ahLst/>
            <a:cxnLst/>
            <a:rect l="l" t="t" r="r" b="b"/>
            <a:pathLst>
              <a:path w="74295" h="114300">
                <a:moveTo>
                  <a:pt x="37084" y="0"/>
                </a:moveTo>
                <a:lnTo>
                  <a:pt x="0" y="114046"/>
                </a:lnTo>
                <a:lnTo>
                  <a:pt x="74167" y="114046"/>
                </a:lnTo>
                <a:lnTo>
                  <a:pt x="37084" y="0"/>
                </a:lnTo>
                <a:close/>
              </a:path>
            </a:pathLst>
          </a:custGeom>
          <a:ln w="3175">
            <a:solidFill>
              <a:srgbClr val="041E3D"/>
            </a:solidFill>
          </a:ln>
        </p:spPr>
        <p:txBody>
          <a:bodyPr wrap="square" lIns="0" tIns="0" rIns="0" bIns="0" rtlCol="0"/>
          <a:lstStyle/>
          <a:p>
            <a:endParaRPr/>
          </a:p>
        </p:txBody>
      </p:sp>
      <p:sp>
        <p:nvSpPr>
          <p:cNvPr id="4" name="object 4"/>
          <p:cNvSpPr/>
          <p:nvPr/>
        </p:nvSpPr>
        <p:spPr>
          <a:xfrm>
            <a:off x="2069464" y="1145539"/>
            <a:ext cx="74295" cy="114300"/>
          </a:xfrm>
          <a:custGeom>
            <a:avLst/>
            <a:gdLst/>
            <a:ahLst/>
            <a:cxnLst/>
            <a:rect l="l" t="t" r="r" b="b"/>
            <a:pathLst>
              <a:path w="74294" h="114300">
                <a:moveTo>
                  <a:pt x="37084" y="0"/>
                </a:moveTo>
                <a:lnTo>
                  <a:pt x="0" y="114046"/>
                </a:lnTo>
                <a:lnTo>
                  <a:pt x="74168" y="114046"/>
                </a:lnTo>
                <a:lnTo>
                  <a:pt x="37084" y="0"/>
                </a:lnTo>
                <a:close/>
              </a:path>
            </a:pathLst>
          </a:custGeom>
          <a:ln w="3175">
            <a:solidFill>
              <a:srgbClr val="041E3D"/>
            </a:solidFill>
          </a:ln>
        </p:spPr>
        <p:txBody>
          <a:bodyPr wrap="square" lIns="0" tIns="0" rIns="0" bIns="0" rtlCol="0"/>
          <a:lstStyle/>
          <a:p>
            <a:endParaRPr/>
          </a:p>
        </p:txBody>
      </p:sp>
      <p:sp>
        <p:nvSpPr>
          <p:cNvPr id="5" name="object 5"/>
          <p:cNvSpPr/>
          <p:nvPr/>
        </p:nvSpPr>
        <p:spPr>
          <a:xfrm>
            <a:off x="1030338" y="1101089"/>
            <a:ext cx="95694" cy="10312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588642" y="1100963"/>
            <a:ext cx="91185" cy="8991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284595" y="1097914"/>
            <a:ext cx="157606" cy="224789"/>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270635" y="1097788"/>
            <a:ext cx="157606" cy="223647"/>
          </a:xfrm>
          <a:prstGeom prst="rect">
            <a:avLst/>
          </a:prstGeom>
          <a:blipFill>
            <a:blip r:embed="rId6" cstate="print"/>
            <a:stretch>
              <a:fillRect/>
            </a:stretch>
          </a:blipFill>
        </p:spPr>
        <p:txBody>
          <a:bodyPr wrap="square" lIns="0" tIns="0" rIns="0" bIns="0" rtlCol="0"/>
          <a:lstStyle/>
          <a:p>
            <a:endParaRPr/>
          </a:p>
        </p:txBody>
      </p:sp>
      <p:graphicFrame>
        <p:nvGraphicFramePr>
          <p:cNvPr id="9" name="object 9"/>
          <p:cNvGraphicFramePr>
            <a:graphicFrameLocks noGrp="1"/>
          </p:cNvGraphicFramePr>
          <p:nvPr/>
        </p:nvGraphicFramePr>
        <p:xfrm>
          <a:off x="6841490" y="1054608"/>
          <a:ext cx="196850" cy="259080"/>
        </p:xfrm>
        <a:graphic>
          <a:graphicData uri="http://schemas.openxmlformats.org/drawingml/2006/table">
            <a:tbl>
              <a:tblPr firstRow="1" bandRow="1">
                <a:tableStyleId>{2D5ABB26-0587-4C30-8999-92F81FD0307C}</a:tableStyleId>
              </a:tblPr>
              <a:tblGrid>
                <a:gridCol w="54610"/>
                <a:gridCol w="142240"/>
              </a:tblGrid>
              <a:tr h="119380">
                <a:tc>
                  <a:txBody>
                    <a:bodyPr/>
                    <a:lstStyle/>
                    <a:p>
                      <a:pPr>
                        <a:lnSpc>
                          <a:spcPct val="100000"/>
                        </a:lnSpc>
                      </a:pPr>
                      <a:endParaRPr sz="600">
                        <a:latin typeface="Times New Roman"/>
                        <a:cs typeface="Times New Roman"/>
                      </a:endParaRPr>
                    </a:p>
                  </a:txBody>
                  <a:tcPr marL="0" marR="0" marT="0" marB="0">
                    <a:lnL w="3175">
                      <a:solidFill>
                        <a:srgbClr val="041E3D"/>
                      </a:solidFill>
                      <a:prstDash val="solid"/>
                    </a:lnL>
                    <a:lnT w="3175">
                      <a:solidFill>
                        <a:srgbClr val="041E3D"/>
                      </a:solidFill>
                      <a:prstDash val="solid"/>
                    </a:lnT>
                    <a:lnB w="3175">
                      <a:solidFill>
                        <a:srgbClr val="041E3D"/>
                      </a:solidFill>
                      <a:prstDash val="solid"/>
                    </a:lnB>
                  </a:tcPr>
                </a:tc>
                <a:tc>
                  <a:txBody>
                    <a:bodyPr/>
                    <a:lstStyle/>
                    <a:p>
                      <a:pPr>
                        <a:lnSpc>
                          <a:spcPct val="100000"/>
                        </a:lnSpc>
                      </a:pPr>
                      <a:endParaRPr sz="600">
                        <a:latin typeface="Times New Roman"/>
                        <a:cs typeface="Times New Roman"/>
                      </a:endParaRPr>
                    </a:p>
                  </a:txBody>
                  <a:tcPr marL="0" marR="0" marT="0" marB="0">
                    <a:lnT w="3175">
                      <a:solidFill>
                        <a:srgbClr val="041E3D"/>
                      </a:solidFill>
                      <a:prstDash val="solid"/>
                    </a:lnT>
                    <a:lnB w="3175">
                      <a:solidFill>
                        <a:srgbClr val="041E3D"/>
                      </a:solidFill>
                      <a:prstDash val="solid"/>
                    </a:lnB>
                  </a:tcPr>
                </a:tc>
              </a:tr>
              <a:tr h="139700">
                <a:tc>
                  <a:txBody>
                    <a:bodyPr/>
                    <a:lstStyle/>
                    <a:p>
                      <a:pPr>
                        <a:lnSpc>
                          <a:spcPct val="100000"/>
                        </a:lnSpc>
                      </a:pPr>
                      <a:endParaRPr sz="700">
                        <a:latin typeface="Times New Roman"/>
                        <a:cs typeface="Times New Roman"/>
                      </a:endParaRPr>
                    </a:p>
                  </a:txBody>
                  <a:tcPr marL="0" marR="0" marT="0" marB="0">
                    <a:lnL w="3175">
                      <a:solidFill>
                        <a:srgbClr val="041E3D"/>
                      </a:solidFill>
                      <a:prstDash val="solid"/>
                    </a:lnL>
                    <a:lnR w="3175">
                      <a:solidFill>
                        <a:srgbClr val="041E3D"/>
                      </a:solidFill>
                      <a:prstDash val="solid"/>
                    </a:lnR>
                    <a:lnT w="3175">
                      <a:solidFill>
                        <a:srgbClr val="041E3D"/>
                      </a:solidFill>
                      <a:prstDash val="solid"/>
                    </a:lnT>
                    <a:lnB w="3175">
                      <a:solidFill>
                        <a:srgbClr val="041E3D"/>
                      </a:solidFill>
                      <a:prstDash val="solid"/>
                    </a:lnB>
                  </a:tcPr>
                </a:tc>
                <a:tc>
                  <a:txBody>
                    <a:bodyPr/>
                    <a:lstStyle/>
                    <a:p>
                      <a:pPr>
                        <a:lnSpc>
                          <a:spcPct val="100000"/>
                        </a:lnSpc>
                      </a:pPr>
                      <a:endParaRPr sz="700">
                        <a:latin typeface="Times New Roman"/>
                        <a:cs typeface="Times New Roman"/>
                      </a:endParaRPr>
                    </a:p>
                  </a:txBody>
                  <a:tcPr marL="0" marR="0" marT="0" marB="0">
                    <a:lnL w="3175">
                      <a:solidFill>
                        <a:srgbClr val="041E3D"/>
                      </a:solidFill>
                      <a:prstDash val="solid"/>
                    </a:lnL>
                    <a:lnT w="3175">
                      <a:solidFill>
                        <a:srgbClr val="041E3D"/>
                      </a:solidFill>
                      <a:prstDash val="solid"/>
                    </a:lnT>
                    <a:lnB w="3175">
                      <a:solidFill>
                        <a:srgbClr val="041E3D"/>
                      </a:solidFill>
                      <a:prstDash val="solid"/>
                    </a:lnB>
                  </a:tcPr>
                </a:tc>
              </a:tr>
            </a:tbl>
          </a:graphicData>
        </a:graphic>
      </p:graphicFrame>
      <p:sp>
        <p:nvSpPr>
          <p:cNvPr id="10" name="object 10"/>
          <p:cNvSpPr/>
          <p:nvPr/>
        </p:nvSpPr>
        <p:spPr>
          <a:xfrm>
            <a:off x="6549770" y="1055497"/>
            <a:ext cx="229235" cy="313690"/>
          </a:xfrm>
          <a:custGeom>
            <a:avLst/>
            <a:gdLst/>
            <a:ahLst/>
            <a:cxnLst/>
            <a:rect l="l" t="t" r="r" b="b"/>
            <a:pathLst>
              <a:path w="229234" h="313690">
                <a:moveTo>
                  <a:pt x="0" y="0"/>
                </a:moveTo>
                <a:lnTo>
                  <a:pt x="54736" y="0"/>
                </a:lnTo>
                <a:lnTo>
                  <a:pt x="54736" y="209041"/>
                </a:lnTo>
                <a:lnTo>
                  <a:pt x="55687" y="220926"/>
                </a:lnTo>
                <a:lnTo>
                  <a:pt x="78164" y="256369"/>
                </a:lnTo>
                <a:lnTo>
                  <a:pt x="111632" y="265049"/>
                </a:lnTo>
                <a:lnTo>
                  <a:pt x="125606" y="264096"/>
                </a:lnTo>
                <a:lnTo>
                  <a:pt x="165048" y="241476"/>
                </a:lnTo>
                <a:lnTo>
                  <a:pt x="174371" y="208025"/>
                </a:lnTo>
                <a:lnTo>
                  <a:pt x="174371" y="0"/>
                </a:lnTo>
                <a:lnTo>
                  <a:pt x="229107" y="0"/>
                </a:lnTo>
                <a:lnTo>
                  <a:pt x="229107" y="212216"/>
                </a:lnTo>
                <a:lnTo>
                  <a:pt x="227109" y="234741"/>
                </a:lnTo>
                <a:lnTo>
                  <a:pt x="211159" y="272028"/>
                </a:lnTo>
                <a:lnTo>
                  <a:pt x="179915" y="298580"/>
                </a:lnTo>
                <a:lnTo>
                  <a:pt x="137330" y="312019"/>
                </a:lnTo>
                <a:lnTo>
                  <a:pt x="112013" y="313689"/>
                </a:lnTo>
                <a:lnTo>
                  <a:pt x="86679" y="312046"/>
                </a:lnTo>
                <a:lnTo>
                  <a:pt x="45202" y="298902"/>
                </a:lnTo>
                <a:lnTo>
                  <a:pt x="16341" y="272829"/>
                </a:lnTo>
                <a:lnTo>
                  <a:pt x="1811" y="235162"/>
                </a:lnTo>
                <a:lnTo>
                  <a:pt x="0" y="212089"/>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6124066" y="1055497"/>
            <a:ext cx="55244" cy="308610"/>
          </a:xfrm>
          <a:custGeom>
            <a:avLst/>
            <a:gdLst/>
            <a:ahLst/>
            <a:cxnLst/>
            <a:rect l="l" t="t" r="r" b="b"/>
            <a:pathLst>
              <a:path w="55245" h="308609">
                <a:moveTo>
                  <a:pt x="0" y="0"/>
                </a:moveTo>
                <a:lnTo>
                  <a:pt x="54737" y="0"/>
                </a:lnTo>
                <a:lnTo>
                  <a:pt x="54737" y="308482"/>
                </a:lnTo>
                <a:lnTo>
                  <a:pt x="0" y="308482"/>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5835015" y="1055497"/>
            <a:ext cx="224790" cy="313055"/>
          </a:xfrm>
          <a:custGeom>
            <a:avLst/>
            <a:gdLst/>
            <a:ahLst/>
            <a:cxnLst/>
            <a:rect l="l" t="t" r="r" b="b"/>
            <a:pathLst>
              <a:path w="224789" h="313055">
                <a:moveTo>
                  <a:pt x="0" y="0"/>
                </a:moveTo>
                <a:lnTo>
                  <a:pt x="26288" y="0"/>
                </a:lnTo>
                <a:lnTo>
                  <a:pt x="171958" y="186181"/>
                </a:lnTo>
                <a:lnTo>
                  <a:pt x="171958" y="0"/>
                </a:lnTo>
                <a:lnTo>
                  <a:pt x="224662" y="0"/>
                </a:lnTo>
                <a:lnTo>
                  <a:pt x="224662" y="312674"/>
                </a:lnTo>
                <a:lnTo>
                  <a:pt x="202311" y="312674"/>
                </a:lnTo>
                <a:lnTo>
                  <a:pt x="52577" y="117475"/>
                </a:lnTo>
                <a:lnTo>
                  <a:pt x="52577" y="308737"/>
                </a:lnTo>
                <a:lnTo>
                  <a:pt x="0" y="308737"/>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5540883" y="1055497"/>
            <a:ext cx="231775" cy="308610"/>
          </a:xfrm>
          <a:custGeom>
            <a:avLst/>
            <a:gdLst/>
            <a:ahLst/>
            <a:cxnLst/>
            <a:rect l="l" t="t" r="r" b="b"/>
            <a:pathLst>
              <a:path w="231775" h="308609">
                <a:moveTo>
                  <a:pt x="0" y="0"/>
                </a:moveTo>
                <a:lnTo>
                  <a:pt x="54737" y="0"/>
                </a:lnTo>
                <a:lnTo>
                  <a:pt x="54737" y="120903"/>
                </a:lnTo>
                <a:lnTo>
                  <a:pt x="177545" y="120903"/>
                </a:lnTo>
                <a:lnTo>
                  <a:pt x="177545" y="0"/>
                </a:lnTo>
                <a:lnTo>
                  <a:pt x="231647" y="0"/>
                </a:lnTo>
                <a:lnTo>
                  <a:pt x="231647" y="308482"/>
                </a:lnTo>
                <a:lnTo>
                  <a:pt x="177545" y="308482"/>
                </a:lnTo>
                <a:lnTo>
                  <a:pt x="177545" y="169544"/>
                </a:lnTo>
                <a:lnTo>
                  <a:pt x="54737" y="169544"/>
                </a:lnTo>
                <a:lnTo>
                  <a:pt x="54737" y="308482"/>
                </a:lnTo>
                <a:lnTo>
                  <a:pt x="0" y="308482"/>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5031866" y="1055497"/>
            <a:ext cx="196850" cy="308610"/>
          </a:xfrm>
          <a:custGeom>
            <a:avLst/>
            <a:gdLst/>
            <a:ahLst/>
            <a:cxnLst/>
            <a:rect l="l" t="t" r="r" b="b"/>
            <a:pathLst>
              <a:path w="196850" h="308609">
                <a:moveTo>
                  <a:pt x="0" y="0"/>
                </a:moveTo>
                <a:lnTo>
                  <a:pt x="196850" y="0"/>
                </a:lnTo>
                <a:lnTo>
                  <a:pt x="196850" y="48640"/>
                </a:lnTo>
                <a:lnTo>
                  <a:pt x="54737" y="48640"/>
                </a:lnTo>
                <a:lnTo>
                  <a:pt x="54737" y="120903"/>
                </a:lnTo>
                <a:lnTo>
                  <a:pt x="156591" y="120903"/>
                </a:lnTo>
                <a:lnTo>
                  <a:pt x="156591" y="167386"/>
                </a:lnTo>
                <a:lnTo>
                  <a:pt x="54737" y="167386"/>
                </a:lnTo>
                <a:lnTo>
                  <a:pt x="54737" y="259841"/>
                </a:lnTo>
                <a:lnTo>
                  <a:pt x="194563" y="259841"/>
                </a:lnTo>
                <a:lnTo>
                  <a:pt x="194563" y="308482"/>
                </a:lnTo>
                <a:lnTo>
                  <a:pt x="0" y="308482"/>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4740783" y="1055497"/>
            <a:ext cx="255904" cy="308610"/>
          </a:xfrm>
          <a:custGeom>
            <a:avLst/>
            <a:gdLst/>
            <a:ahLst/>
            <a:cxnLst/>
            <a:rect l="l" t="t" r="r" b="b"/>
            <a:pathLst>
              <a:path w="255904" h="308609">
                <a:moveTo>
                  <a:pt x="0" y="0"/>
                </a:moveTo>
                <a:lnTo>
                  <a:pt x="255524" y="0"/>
                </a:lnTo>
                <a:lnTo>
                  <a:pt x="255524" y="48640"/>
                </a:lnTo>
                <a:lnTo>
                  <a:pt x="152907" y="48640"/>
                </a:lnTo>
                <a:lnTo>
                  <a:pt x="152907" y="308482"/>
                </a:lnTo>
                <a:lnTo>
                  <a:pt x="98170" y="308482"/>
                </a:lnTo>
                <a:lnTo>
                  <a:pt x="98170" y="48640"/>
                </a:lnTo>
                <a:lnTo>
                  <a:pt x="0" y="48640"/>
                </a:lnTo>
                <a:lnTo>
                  <a:pt x="0"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4065651" y="1055497"/>
            <a:ext cx="224790" cy="313055"/>
          </a:xfrm>
          <a:custGeom>
            <a:avLst/>
            <a:gdLst/>
            <a:ahLst/>
            <a:cxnLst/>
            <a:rect l="l" t="t" r="r" b="b"/>
            <a:pathLst>
              <a:path w="224789" h="313055">
                <a:moveTo>
                  <a:pt x="0" y="0"/>
                </a:moveTo>
                <a:lnTo>
                  <a:pt x="26288" y="0"/>
                </a:lnTo>
                <a:lnTo>
                  <a:pt x="171958" y="186181"/>
                </a:lnTo>
                <a:lnTo>
                  <a:pt x="171958" y="0"/>
                </a:lnTo>
                <a:lnTo>
                  <a:pt x="224662" y="0"/>
                </a:lnTo>
                <a:lnTo>
                  <a:pt x="224662" y="312674"/>
                </a:lnTo>
                <a:lnTo>
                  <a:pt x="202311" y="312674"/>
                </a:lnTo>
                <a:lnTo>
                  <a:pt x="52577" y="117475"/>
                </a:lnTo>
                <a:lnTo>
                  <a:pt x="52577" y="308737"/>
                </a:lnTo>
                <a:lnTo>
                  <a:pt x="0" y="308737"/>
                </a:lnTo>
                <a:lnTo>
                  <a:pt x="0"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3946271" y="1055497"/>
            <a:ext cx="55244" cy="308610"/>
          </a:xfrm>
          <a:custGeom>
            <a:avLst/>
            <a:gdLst/>
            <a:ahLst/>
            <a:cxnLst/>
            <a:rect l="l" t="t" r="r" b="b"/>
            <a:pathLst>
              <a:path w="55245" h="308609">
                <a:moveTo>
                  <a:pt x="0" y="0"/>
                </a:moveTo>
                <a:lnTo>
                  <a:pt x="54737" y="0"/>
                </a:lnTo>
                <a:lnTo>
                  <a:pt x="54737" y="308482"/>
                </a:lnTo>
                <a:lnTo>
                  <a:pt x="0" y="308482"/>
                </a:lnTo>
                <a:lnTo>
                  <a:pt x="0"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3707510" y="1055497"/>
            <a:ext cx="194310" cy="308610"/>
          </a:xfrm>
          <a:custGeom>
            <a:avLst/>
            <a:gdLst/>
            <a:ahLst/>
            <a:cxnLst/>
            <a:rect l="l" t="t" r="r" b="b"/>
            <a:pathLst>
              <a:path w="194310" h="308609">
                <a:moveTo>
                  <a:pt x="0" y="0"/>
                </a:moveTo>
                <a:lnTo>
                  <a:pt x="54737" y="0"/>
                </a:lnTo>
                <a:lnTo>
                  <a:pt x="54737" y="259841"/>
                </a:lnTo>
                <a:lnTo>
                  <a:pt x="194183" y="259841"/>
                </a:lnTo>
                <a:lnTo>
                  <a:pt x="194183" y="308482"/>
                </a:lnTo>
                <a:lnTo>
                  <a:pt x="0" y="308482"/>
                </a:lnTo>
                <a:lnTo>
                  <a:pt x="0"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2535554" y="1055497"/>
            <a:ext cx="255904" cy="308610"/>
          </a:xfrm>
          <a:custGeom>
            <a:avLst/>
            <a:gdLst/>
            <a:ahLst/>
            <a:cxnLst/>
            <a:rect l="l" t="t" r="r" b="b"/>
            <a:pathLst>
              <a:path w="255905" h="308609">
                <a:moveTo>
                  <a:pt x="0" y="0"/>
                </a:moveTo>
                <a:lnTo>
                  <a:pt x="255524" y="0"/>
                </a:lnTo>
                <a:lnTo>
                  <a:pt x="255524" y="48640"/>
                </a:lnTo>
                <a:lnTo>
                  <a:pt x="152907" y="48640"/>
                </a:lnTo>
                <a:lnTo>
                  <a:pt x="152907" y="308482"/>
                </a:lnTo>
                <a:lnTo>
                  <a:pt x="98170" y="308482"/>
                </a:lnTo>
                <a:lnTo>
                  <a:pt x="98170" y="48640"/>
                </a:lnTo>
                <a:lnTo>
                  <a:pt x="0" y="48640"/>
                </a:lnTo>
                <a:lnTo>
                  <a:pt x="0" y="0"/>
                </a:lnTo>
                <a:close/>
              </a:path>
            </a:pathLst>
          </a:custGeom>
          <a:ln w="3175">
            <a:solidFill>
              <a:srgbClr val="041E3D"/>
            </a:solidFill>
          </a:ln>
        </p:spPr>
        <p:txBody>
          <a:bodyPr wrap="square" lIns="0" tIns="0" rIns="0" bIns="0" rtlCol="0"/>
          <a:lstStyle/>
          <a:p>
            <a:endParaRPr/>
          </a:p>
        </p:txBody>
      </p:sp>
      <p:sp>
        <p:nvSpPr>
          <p:cNvPr id="20" name="object 20"/>
          <p:cNvSpPr/>
          <p:nvPr/>
        </p:nvSpPr>
        <p:spPr>
          <a:xfrm>
            <a:off x="2274951" y="1055497"/>
            <a:ext cx="224790" cy="313055"/>
          </a:xfrm>
          <a:custGeom>
            <a:avLst/>
            <a:gdLst/>
            <a:ahLst/>
            <a:cxnLst/>
            <a:rect l="l" t="t" r="r" b="b"/>
            <a:pathLst>
              <a:path w="224789" h="313055">
                <a:moveTo>
                  <a:pt x="0" y="0"/>
                </a:moveTo>
                <a:lnTo>
                  <a:pt x="26288" y="0"/>
                </a:lnTo>
                <a:lnTo>
                  <a:pt x="171957" y="186181"/>
                </a:lnTo>
                <a:lnTo>
                  <a:pt x="171957" y="0"/>
                </a:lnTo>
                <a:lnTo>
                  <a:pt x="224662" y="0"/>
                </a:lnTo>
                <a:lnTo>
                  <a:pt x="224662" y="312674"/>
                </a:lnTo>
                <a:lnTo>
                  <a:pt x="202311" y="312674"/>
                </a:lnTo>
                <a:lnTo>
                  <a:pt x="52578" y="117475"/>
                </a:lnTo>
                <a:lnTo>
                  <a:pt x="52578" y="308737"/>
                </a:lnTo>
                <a:lnTo>
                  <a:pt x="0" y="308737"/>
                </a:lnTo>
                <a:lnTo>
                  <a:pt x="0" y="0"/>
                </a:lnTo>
                <a:close/>
              </a:path>
            </a:pathLst>
          </a:custGeom>
          <a:ln w="3175">
            <a:solidFill>
              <a:srgbClr val="041E3D"/>
            </a:solidFill>
          </a:ln>
        </p:spPr>
        <p:txBody>
          <a:bodyPr wrap="square" lIns="0" tIns="0" rIns="0" bIns="0" rtlCol="0"/>
          <a:lstStyle/>
          <a:p>
            <a:endParaRPr/>
          </a:p>
        </p:txBody>
      </p:sp>
      <p:sp>
        <p:nvSpPr>
          <p:cNvPr id="21" name="object 21"/>
          <p:cNvSpPr/>
          <p:nvPr/>
        </p:nvSpPr>
        <p:spPr>
          <a:xfrm>
            <a:off x="1752219" y="1055497"/>
            <a:ext cx="255904" cy="308610"/>
          </a:xfrm>
          <a:custGeom>
            <a:avLst/>
            <a:gdLst/>
            <a:ahLst/>
            <a:cxnLst/>
            <a:rect l="l" t="t" r="r" b="b"/>
            <a:pathLst>
              <a:path w="255905" h="308609">
                <a:moveTo>
                  <a:pt x="0" y="0"/>
                </a:moveTo>
                <a:lnTo>
                  <a:pt x="255524" y="0"/>
                </a:lnTo>
                <a:lnTo>
                  <a:pt x="255524" y="48640"/>
                </a:lnTo>
                <a:lnTo>
                  <a:pt x="152907" y="48640"/>
                </a:lnTo>
                <a:lnTo>
                  <a:pt x="152907" y="308482"/>
                </a:lnTo>
                <a:lnTo>
                  <a:pt x="98170" y="308482"/>
                </a:lnTo>
                <a:lnTo>
                  <a:pt x="98170" y="48640"/>
                </a:lnTo>
                <a:lnTo>
                  <a:pt x="0" y="48640"/>
                </a:lnTo>
                <a:lnTo>
                  <a:pt x="0" y="0"/>
                </a:lnTo>
                <a:close/>
              </a:path>
            </a:pathLst>
          </a:custGeom>
          <a:ln w="3175">
            <a:solidFill>
              <a:srgbClr val="041E3D"/>
            </a:solidFill>
          </a:ln>
        </p:spPr>
        <p:txBody>
          <a:bodyPr wrap="square" lIns="0" tIns="0" rIns="0" bIns="0" rtlCol="0"/>
          <a:lstStyle/>
          <a:p>
            <a:endParaRPr/>
          </a:p>
        </p:txBody>
      </p:sp>
      <p:sp>
        <p:nvSpPr>
          <p:cNvPr id="22" name="object 22"/>
          <p:cNvSpPr/>
          <p:nvPr/>
        </p:nvSpPr>
        <p:spPr>
          <a:xfrm>
            <a:off x="627532" y="1055497"/>
            <a:ext cx="315595" cy="313055"/>
          </a:xfrm>
          <a:custGeom>
            <a:avLst/>
            <a:gdLst/>
            <a:ahLst/>
            <a:cxnLst/>
            <a:rect l="l" t="t" r="r" b="b"/>
            <a:pathLst>
              <a:path w="315594" h="313055">
                <a:moveTo>
                  <a:pt x="62115" y="0"/>
                </a:moveTo>
                <a:lnTo>
                  <a:pt x="91186" y="0"/>
                </a:lnTo>
                <a:lnTo>
                  <a:pt x="157937" y="207772"/>
                </a:lnTo>
                <a:lnTo>
                  <a:pt x="223227" y="0"/>
                </a:lnTo>
                <a:lnTo>
                  <a:pt x="252069" y="0"/>
                </a:lnTo>
                <a:lnTo>
                  <a:pt x="315036" y="308737"/>
                </a:lnTo>
                <a:lnTo>
                  <a:pt x="261975" y="308737"/>
                </a:lnTo>
                <a:lnTo>
                  <a:pt x="229958" y="142366"/>
                </a:lnTo>
                <a:lnTo>
                  <a:pt x="167843" y="312674"/>
                </a:lnTo>
                <a:lnTo>
                  <a:pt x="148247" y="312674"/>
                </a:lnTo>
                <a:lnTo>
                  <a:pt x="86131" y="142366"/>
                </a:lnTo>
                <a:lnTo>
                  <a:pt x="52857" y="308737"/>
                </a:lnTo>
                <a:lnTo>
                  <a:pt x="0" y="308737"/>
                </a:lnTo>
                <a:lnTo>
                  <a:pt x="62115" y="0"/>
                </a:lnTo>
                <a:close/>
              </a:path>
            </a:pathLst>
          </a:custGeom>
          <a:ln w="3175">
            <a:solidFill>
              <a:srgbClr val="041E3D"/>
            </a:solidFill>
          </a:ln>
        </p:spPr>
        <p:txBody>
          <a:bodyPr wrap="square" lIns="0" tIns="0" rIns="0" bIns="0" rtlCol="0"/>
          <a:lstStyle/>
          <a:p>
            <a:endParaRPr/>
          </a:p>
        </p:txBody>
      </p:sp>
      <p:sp>
        <p:nvSpPr>
          <p:cNvPr id="23" name="object 23"/>
          <p:cNvSpPr/>
          <p:nvPr/>
        </p:nvSpPr>
        <p:spPr>
          <a:xfrm>
            <a:off x="535558" y="1055497"/>
            <a:ext cx="55244" cy="308610"/>
          </a:xfrm>
          <a:custGeom>
            <a:avLst/>
            <a:gdLst/>
            <a:ahLst/>
            <a:cxnLst/>
            <a:rect l="l" t="t" r="r" b="b"/>
            <a:pathLst>
              <a:path w="55245" h="308609">
                <a:moveTo>
                  <a:pt x="0" y="0"/>
                </a:moveTo>
                <a:lnTo>
                  <a:pt x="54762" y="0"/>
                </a:lnTo>
                <a:lnTo>
                  <a:pt x="54762" y="308482"/>
                </a:lnTo>
                <a:lnTo>
                  <a:pt x="0" y="308482"/>
                </a:lnTo>
                <a:lnTo>
                  <a:pt x="0" y="0"/>
                </a:lnTo>
                <a:close/>
              </a:path>
            </a:pathLst>
          </a:custGeom>
          <a:ln w="3175">
            <a:solidFill>
              <a:srgbClr val="041E3D"/>
            </a:solidFill>
          </a:ln>
        </p:spPr>
        <p:txBody>
          <a:bodyPr wrap="square" lIns="0" tIns="0" rIns="0" bIns="0" rtlCol="0"/>
          <a:lstStyle/>
          <a:p>
            <a:endParaRPr/>
          </a:p>
        </p:txBody>
      </p:sp>
      <p:sp>
        <p:nvSpPr>
          <p:cNvPr id="24" name="object 24"/>
          <p:cNvSpPr/>
          <p:nvPr/>
        </p:nvSpPr>
        <p:spPr>
          <a:xfrm>
            <a:off x="976464" y="1053338"/>
            <a:ext cx="205104" cy="311150"/>
          </a:xfrm>
          <a:custGeom>
            <a:avLst/>
            <a:gdLst/>
            <a:ahLst/>
            <a:cxnLst/>
            <a:rect l="l" t="t" r="r" b="b"/>
            <a:pathLst>
              <a:path w="205105" h="311150">
                <a:moveTo>
                  <a:pt x="64020" y="0"/>
                </a:moveTo>
                <a:lnTo>
                  <a:pt x="127277" y="5619"/>
                </a:lnTo>
                <a:lnTo>
                  <a:pt x="170903" y="22478"/>
                </a:lnTo>
                <a:lnTo>
                  <a:pt x="196249" y="51133"/>
                </a:lnTo>
                <a:lnTo>
                  <a:pt x="204698" y="92456"/>
                </a:lnTo>
                <a:lnTo>
                  <a:pt x="196880" y="138888"/>
                </a:lnTo>
                <a:lnTo>
                  <a:pt x="173426" y="172069"/>
                </a:lnTo>
                <a:lnTo>
                  <a:pt x="134334" y="191986"/>
                </a:lnTo>
                <a:lnTo>
                  <a:pt x="79603" y="198627"/>
                </a:lnTo>
                <a:lnTo>
                  <a:pt x="73431" y="198627"/>
                </a:lnTo>
                <a:lnTo>
                  <a:pt x="65150" y="198120"/>
                </a:lnTo>
                <a:lnTo>
                  <a:pt x="54762" y="197103"/>
                </a:lnTo>
                <a:lnTo>
                  <a:pt x="54762" y="310641"/>
                </a:lnTo>
                <a:lnTo>
                  <a:pt x="0" y="310641"/>
                </a:lnTo>
                <a:lnTo>
                  <a:pt x="0" y="2286"/>
                </a:lnTo>
                <a:lnTo>
                  <a:pt x="24538" y="1285"/>
                </a:lnTo>
                <a:lnTo>
                  <a:pt x="43387" y="571"/>
                </a:lnTo>
                <a:lnTo>
                  <a:pt x="56548" y="142"/>
                </a:lnTo>
                <a:lnTo>
                  <a:pt x="64020" y="0"/>
                </a:lnTo>
                <a:close/>
              </a:path>
            </a:pathLst>
          </a:custGeom>
          <a:ln w="3175">
            <a:solidFill>
              <a:srgbClr val="041E3D"/>
            </a:solidFill>
          </a:ln>
        </p:spPr>
        <p:txBody>
          <a:bodyPr wrap="square" lIns="0" tIns="0" rIns="0" bIns="0" rtlCol="0"/>
          <a:lstStyle/>
          <a:p>
            <a:endParaRPr/>
          </a:p>
        </p:txBody>
      </p:sp>
      <p:sp>
        <p:nvSpPr>
          <p:cNvPr id="25" name="object 25"/>
          <p:cNvSpPr/>
          <p:nvPr/>
        </p:nvSpPr>
        <p:spPr>
          <a:xfrm>
            <a:off x="1532763" y="1052322"/>
            <a:ext cx="237490" cy="311785"/>
          </a:xfrm>
          <a:custGeom>
            <a:avLst/>
            <a:gdLst/>
            <a:ahLst/>
            <a:cxnLst/>
            <a:rect l="l" t="t" r="r" b="b"/>
            <a:pathLst>
              <a:path w="237489" h="311784">
                <a:moveTo>
                  <a:pt x="85471" y="0"/>
                </a:moveTo>
                <a:lnTo>
                  <a:pt x="136884" y="5689"/>
                </a:lnTo>
                <a:lnTo>
                  <a:pt x="173593" y="22748"/>
                </a:lnTo>
                <a:lnTo>
                  <a:pt x="195609" y="51167"/>
                </a:lnTo>
                <a:lnTo>
                  <a:pt x="202945" y="90931"/>
                </a:lnTo>
                <a:lnTo>
                  <a:pt x="201943" y="104338"/>
                </a:lnTo>
                <a:lnTo>
                  <a:pt x="186817" y="140842"/>
                </a:lnTo>
                <a:lnTo>
                  <a:pt x="157688" y="167221"/>
                </a:lnTo>
                <a:lnTo>
                  <a:pt x="145923" y="172719"/>
                </a:lnTo>
                <a:lnTo>
                  <a:pt x="237109" y="311657"/>
                </a:lnTo>
                <a:lnTo>
                  <a:pt x="173862" y="311657"/>
                </a:lnTo>
                <a:lnTo>
                  <a:pt x="91567" y="184276"/>
                </a:lnTo>
                <a:lnTo>
                  <a:pt x="84754" y="184110"/>
                </a:lnTo>
                <a:lnTo>
                  <a:pt x="76692" y="183800"/>
                </a:lnTo>
                <a:lnTo>
                  <a:pt x="67367" y="183348"/>
                </a:lnTo>
                <a:lnTo>
                  <a:pt x="56768" y="182752"/>
                </a:lnTo>
                <a:lnTo>
                  <a:pt x="56768" y="311657"/>
                </a:lnTo>
                <a:lnTo>
                  <a:pt x="0" y="311657"/>
                </a:lnTo>
                <a:lnTo>
                  <a:pt x="0" y="3175"/>
                </a:lnTo>
                <a:lnTo>
                  <a:pt x="3931" y="3077"/>
                </a:lnTo>
                <a:lnTo>
                  <a:pt x="11160" y="2778"/>
                </a:lnTo>
                <a:lnTo>
                  <a:pt x="21699" y="2264"/>
                </a:lnTo>
                <a:lnTo>
                  <a:pt x="35559" y="1524"/>
                </a:lnTo>
                <a:lnTo>
                  <a:pt x="50252" y="857"/>
                </a:lnTo>
                <a:lnTo>
                  <a:pt x="63468" y="380"/>
                </a:lnTo>
                <a:lnTo>
                  <a:pt x="75207" y="95"/>
                </a:lnTo>
                <a:lnTo>
                  <a:pt x="85471" y="0"/>
                </a:lnTo>
                <a:close/>
              </a:path>
            </a:pathLst>
          </a:custGeom>
          <a:ln w="3175">
            <a:solidFill>
              <a:srgbClr val="041E3D"/>
            </a:solidFill>
          </a:ln>
        </p:spPr>
        <p:txBody>
          <a:bodyPr wrap="square" lIns="0" tIns="0" rIns="0" bIns="0" rtlCol="0"/>
          <a:lstStyle/>
          <a:p>
            <a:endParaRPr/>
          </a:p>
        </p:txBody>
      </p:sp>
      <p:sp>
        <p:nvSpPr>
          <p:cNvPr id="26" name="object 26"/>
          <p:cNvSpPr/>
          <p:nvPr/>
        </p:nvSpPr>
        <p:spPr>
          <a:xfrm>
            <a:off x="3404108" y="1051305"/>
            <a:ext cx="271145" cy="313055"/>
          </a:xfrm>
          <a:custGeom>
            <a:avLst/>
            <a:gdLst/>
            <a:ahLst/>
            <a:cxnLst/>
            <a:rect l="l" t="t" r="r" b="b"/>
            <a:pathLst>
              <a:path w="271145" h="313055">
                <a:moveTo>
                  <a:pt x="123062" y="0"/>
                </a:moveTo>
                <a:lnTo>
                  <a:pt x="147065" y="0"/>
                </a:lnTo>
                <a:lnTo>
                  <a:pt x="271017" y="312674"/>
                </a:lnTo>
                <a:lnTo>
                  <a:pt x="210565" y="312674"/>
                </a:lnTo>
                <a:lnTo>
                  <a:pt x="188087" y="250190"/>
                </a:lnTo>
                <a:lnTo>
                  <a:pt x="82422" y="250190"/>
                </a:lnTo>
                <a:lnTo>
                  <a:pt x="60959" y="312674"/>
                </a:lnTo>
                <a:lnTo>
                  <a:pt x="0" y="312674"/>
                </a:lnTo>
                <a:lnTo>
                  <a:pt x="123062" y="0"/>
                </a:lnTo>
                <a:close/>
              </a:path>
            </a:pathLst>
          </a:custGeom>
          <a:ln w="3175">
            <a:solidFill>
              <a:srgbClr val="041E3D"/>
            </a:solidFill>
          </a:ln>
        </p:spPr>
        <p:txBody>
          <a:bodyPr wrap="square" lIns="0" tIns="0" rIns="0" bIns="0" rtlCol="0"/>
          <a:lstStyle/>
          <a:p>
            <a:endParaRPr/>
          </a:p>
        </p:txBody>
      </p:sp>
      <p:sp>
        <p:nvSpPr>
          <p:cNvPr id="27" name="object 27"/>
          <p:cNvSpPr/>
          <p:nvPr/>
        </p:nvSpPr>
        <p:spPr>
          <a:xfrm>
            <a:off x="1971548" y="1051305"/>
            <a:ext cx="271145" cy="313055"/>
          </a:xfrm>
          <a:custGeom>
            <a:avLst/>
            <a:gdLst/>
            <a:ahLst/>
            <a:cxnLst/>
            <a:rect l="l" t="t" r="r" b="b"/>
            <a:pathLst>
              <a:path w="271144" h="313055">
                <a:moveTo>
                  <a:pt x="123062" y="0"/>
                </a:moveTo>
                <a:lnTo>
                  <a:pt x="147065" y="0"/>
                </a:lnTo>
                <a:lnTo>
                  <a:pt x="271018" y="312674"/>
                </a:lnTo>
                <a:lnTo>
                  <a:pt x="210565" y="312674"/>
                </a:lnTo>
                <a:lnTo>
                  <a:pt x="188087" y="250190"/>
                </a:lnTo>
                <a:lnTo>
                  <a:pt x="82422" y="250190"/>
                </a:lnTo>
                <a:lnTo>
                  <a:pt x="60959" y="312674"/>
                </a:lnTo>
                <a:lnTo>
                  <a:pt x="0" y="312674"/>
                </a:lnTo>
                <a:lnTo>
                  <a:pt x="123062" y="0"/>
                </a:lnTo>
                <a:close/>
              </a:path>
            </a:pathLst>
          </a:custGeom>
          <a:ln w="3175">
            <a:solidFill>
              <a:srgbClr val="041E3D"/>
            </a:solidFill>
          </a:ln>
        </p:spPr>
        <p:txBody>
          <a:bodyPr wrap="square" lIns="0" tIns="0" rIns="0" bIns="0" rtlCol="0"/>
          <a:lstStyle/>
          <a:p>
            <a:endParaRPr/>
          </a:p>
        </p:txBody>
      </p:sp>
      <p:sp>
        <p:nvSpPr>
          <p:cNvPr id="28" name="object 28"/>
          <p:cNvSpPr/>
          <p:nvPr/>
        </p:nvSpPr>
        <p:spPr>
          <a:xfrm>
            <a:off x="7073010" y="1050163"/>
            <a:ext cx="186690" cy="319405"/>
          </a:xfrm>
          <a:custGeom>
            <a:avLst/>
            <a:gdLst/>
            <a:ahLst/>
            <a:cxnLst/>
            <a:rect l="l" t="t" r="r" b="b"/>
            <a:pathLst>
              <a:path w="186690" h="319405">
                <a:moveTo>
                  <a:pt x="94107" y="0"/>
                </a:moveTo>
                <a:lnTo>
                  <a:pt x="119086" y="1260"/>
                </a:lnTo>
                <a:lnTo>
                  <a:pt x="140493" y="5032"/>
                </a:lnTo>
                <a:lnTo>
                  <a:pt x="158329" y="11304"/>
                </a:lnTo>
                <a:lnTo>
                  <a:pt x="172593" y="20065"/>
                </a:lnTo>
                <a:lnTo>
                  <a:pt x="155956" y="67183"/>
                </a:lnTo>
                <a:lnTo>
                  <a:pt x="141360" y="58181"/>
                </a:lnTo>
                <a:lnTo>
                  <a:pt x="126349" y="51752"/>
                </a:lnTo>
                <a:lnTo>
                  <a:pt x="110932" y="47894"/>
                </a:lnTo>
                <a:lnTo>
                  <a:pt x="95123" y="46609"/>
                </a:lnTo>
                <a:lnTo>
                  <a:pt x="86217" y="47230"/>
                </a:lnTo>
                <a:lnTo>
                  <a:pt x="56016" y="74930"/>
                </a:lnTo>
                <a:lnTo>
                  <a:pt x="55372" y="82550"/>
                </a:lnTo>
                <a:lnTo>
                  <a:pt x="59039" y="95986"/>
                </a:lnTo>
                <a:lnTo>
                  <a:pt x="70040" y="109648"/>
                </a:lnTo>
                <a:lnTo>
                  <a:pt x="88376" y="123572"/>
                </a:lnTo>
                <a:lnTo>
                  <a:pt x="114046" y="137795"/>
                </a:lnTo>
                <a:lnTo>
                  <a:pt x="128478" y="145194"/>
                </a:lnTo>
                <a:lnTo>
                  <a:pt x="140731" y="152320"/>
                </a:lnTo>
                <a:lnTo>
                  <a:pt x="170830" y="179419"/>
                </a:lnTo>
                <a:lnTo>
                  <a:pt x="186257" y="222954"/>
                </a:lnTo>
                <a:lnTo>
                  <a:pt x="186690" y="233172"/>
                </a:lnTo>
                <a:lnTo>
                  <a:pt x="184854" y="251102"/>
                </a:lnTo>
                <a:lnTo>
                  <a:pt x="157225" y="294894"/>
                </a:lnTo>
                <a:lnTo>
                  <a:pt x="122539" y="313007"/>
                </a:lnTo>
                <a:lnTo>
                  <a:pt x="77850" y="319024"/>
                </a:lnTo>
                <a:lnTo>
                  <a:pt x="56828" y="317640"/>
                </a:lnTo>
                <a:lnTo>
                  <a:pt x="36829" y="313483"/>
                </a:lnTo>
                <a:lnTo>
                  <a:pt x="17879" y="306540"/>
                </a:lnTo>
                <a:lnTo>
                  <a:pt x="0" y="296799"/>
                </a:lnTo>
                <a:lnTo>
                  <a:pt x="20193" y="247650"/>
                </a:lnTo>
                <a:lnTo>
                  <a:pt x="36333" y="257631"/>
                </a:lnTo>
                <a:lnTo>
                  <a:pt x="52355" y="264731"/>
                </a:lnTo>
                <a:lnTo>
                  <a:pt x="68234" y="268974"/>
                </a:lnTo>
                <a:lnTo>
                  <a:pt x="83947" y="270383"/>
                </a:lnTo>
                <a:lnTo>
                  <a:pt x="105042" y="268285"/>
                </a:lnTo>
                <a:lnTo>
                  <a:pt x="120126" y="261985"/>
                </a:lnTo>
                <a:lnTo>
                  <a:pt x="129184" y="251469"/>
                </a:lnTo>
                <a:lnTo>
                  <a:pt x="132207" y="236727"/>
                </a:lnTo>
                <a:lnTo>
                  <a:pt x="131492" y="228917"/>
                </a:lnTo>
                <a:lnTo>
                  <a:pt x="103457" y="191468"/>
                </a:lnTo>
                <a:lnTo>
                  <a:pt x="57701" y="166022"/>
                </a:lnTo>
                <a:lnTo>
                  <a:pt x="44291" y="158321"/>
                </a:lnTo>
                <a:lnTo>
                  <a:pt x="15271" y="132683"/>
                </a:lnTo>
                <a:lnTo>
                  <a:pt x="1041" y="92390"/>
                </a:lnTo>
                <a:lnTo>
                  <a:pt x="635" y="83058"/>
                </a:lnTo>
                <a:lnTo>
                  <a:pt x="2258" y="65912"/>
                </a:lnTo>
                <a:lnTo>
                  <a:pt x="26797" y="23622"/>
                </a:lnTo>
                <a:lnTo>
                  <a:pt x="74481" y="1476"/>
                </a:lnTo>
                <a:lnTo>
                  <a:pt x="94107" y="0"/>
                </a:lnTo>
                <a:close/>
              </a:path>
            </a:pathLst>
          </a:custGeom>
          <a:ln w="3175">
            <a:solidFill>
              <a:srgbClr val="041E3D"/>
            </a:solidFill>
          </a:ln>
        </p:spPr>
        <p:txBody>
          <a:bodyPr wrap="square" lIns="0" tIns="0" rIns="0" bIns="0" rtlCol="0"/>
          <a:lstStyle/>
          <a:p>
            <a:endParaRPr/>
          </a:p>
        </p:txBody>
      </p:sp>
      <p:sp>
        <p:nvSpPr>
          <p:cNvPr id="29" name="object 29"/>
          <p:cNvSpPr/>
          <p:nvPr/>
        </p:nvSpPr>
        <p:spPr>
          <a:xfrm>
            <a:off x="5262498" y="1050163"/>
            <a:ext cx="234315" cy="319405"/>
          </a:xfrm>
          <a:custGeom>
            <a:avLst/>
            <a:gdLst/>
            <a:ahLst/>
            <a:cxnLst/>
            <a:rect l="l" t="t" r="r" b="b"/>
            <a:pathLst>
              <a:path w="234314" h="319405">
                <a:moveTo>
                  <a:pt x="141224" y="0"/>
                </a:moveTo>
                <a:lnTo>
                  <a:pt x="166465" y="1357"/>
                </a:lnTo>
                <a:lnTo>
                  <a:pt x="189039" y="5429"/>
                </a:lnTo>
                <a:lnTo>
                  <a:pt x="208946" y="12215"/>
                </a:lnTo>
                <a:lnTo>
                  <a:pt x="226187" y="21716"/>
                </a:lnTo>
                <a:lnTo>
                  <a:pt x="203580" y="67056"/>
                </a:lnTo>
                <a:lnTo>
                  <a:pt x="193034" y="58981"/>
                </a:lnTo>
                <a:lnTo>
                  <a:pt x="179689" y="53228"/>
                </a:lnTo>
                <a:lnTo>
                  <a:pt x="163558" y="49785"/>
                </a:lnTo>
                <a:lnTo>
                  <a:pt x="144652" y="48640"/>
                </a:lnTo>
                <a:lnTo>
                  <a:pt x="126269" y="50665"/>
                </a:lnTo>
                <a:lnTo>
                  <a:pt x="81406" y="81025"/>
                </a:lnTo>
                <a:lnTo>
                  <a:pt x="62944" y="117633"/>
                </a:lnTo>
                <a:lnTo>
                  <a:pt x="56768" y="162813"/>
                </a:lnTo>
                <a:lnTo>
                  <a:pt x="58197" y="186295"/>
                </a:lnTo>
                <a:lnTo>
                  <a:pt x="69627" y="225589"/>
                </a:lnTo>
                <a:lnTo>
                  <a:pt x="106299" y="263144"/>
                </a:lnTo>
                <a:lnTo>
                  <a:pt x="140588" y="270383"/>
                </a:lnTo>
                <a:lnTo>
                  <a:pt x="161212" y="268450"/>
                </a:lnTo>
                <a:lnTo>
                  <a:pt x="179466" y="262636"/>
                </a:lnTo>
                <a:lnTo>
                  <a:pt x="195363" y="252916"/>
                </a:lnTo>
                <a:lnTo>
                  <a:pt x="208914" y="239267"/>
                </a:lnTo>
                <a:lnTo>
                  <a:pt x="234314" y="283463"/>
                </a:lnTo>
                <a:lnTo>
                  <a:pt x="215620" y="299039"/>
                </a:lnTo>
                <a:lnTo>
                  <a:pt x="193055" y="310149"/>
                </a:lnTo>
                <a:lnTo>
                  <a:pt x="166610" y="316807"/>
                </a:lnTo>
                <a:lnTo>
                  <a:pt x="136271" y="319024"/>
                </a:lnTo>
                <a:lnTo>
                  <a:pt x="105697" y="316376"/>
                </a:lnTo>
                <a:lnTo>
                  <a:pt x="55457" y="295128"/>
                </a:lnTo>
                <a:lnTo>
                  <a:pt x="20145" y="253307"/>
                </a:lnTo>
                <a:lnTo>
                  <a:pt x="2238" y="195343"/>
                </a:lnTo>
                <a:lnTo>
                  <a:pt x="0" y="160527"/>
                </a:lnTo>
                <a:lnTo>
                  <a:pt x="2476" y="127718"/>
                </a:lnTo>
                <a:lnTo>
                  <a:pt x="22288" y="70481"/>
                </a:lnTo>
                <a:lnTo>
                  <a:pt x="60892" y="25931"/>
                </a:lnTo>
                <a:lnTo>
                  <a:pt x="111668" y="2881"/>
                </a:lnTo>
                <a:lnTo>
                  <a:pt x="141224" y="0"/>
                </a:lnTo>
                <a:close/>
              </a:path>
            </a:pathLst>
          </a:custGeom>
          <a:ln w="3175">
            <a:solidFill>
              <a:srgbClr val="041E3D"/>
            </a:solidFill>
          </a:ln>
        </p:spPr>
        <p:txBody>
          <a:bodyPr wrap="square" lIns="0" tIns="0" rIns="0" bIns="0" rtlCol="0"/>
          <a:lstStyle/>
          <a:p>
            <a:endParaRPr/>
          </a:p>
        </p:txBody>
      </p:sp>
      <p:sp>
        <p:nvSpPr>
          <p:cNvPr id="30" name="object 30"/>
          <p:cNvSpPr/>
          <p:nvPr/>
        </p:nvSpPr>
        <p:spPr>
          <a:xfrm>
            <a:off x="4338954" y="1050163"/>
            <a:ext cx="255904" cy="319405"/>
          </a:xfrm>
          <a:custGeom>
            <a:avLst/>
            <a:gdLst/>
            <a:ahLst/>
            <a:cxnLst/>
            <a:rect l="l" t="t" r="r" b="b"/>
            <a:pathLst>
              <a:path w="255904" h="319405">
                <a:moveTo>
                  <a:pt x="156210" y="0"/>
                </a:moveTo>
                <a:lnTo>
                  <a:pt x="180615" y="1903"/>
                </a:lnTo>
                <a:lnTo>
                  <a:pt x="203152" y="7604"/>
                </a:lnTo>
                <a:lnTo>
                  <a:pt x="223807" y="17091"/>
                </a:lnTo>
                <a:lnTo>
                  <a:pt x="242570" y="30352"/>
                </a:lnTo>
                <a:lnTo>
                  <a:pt x="219583" y="74422"/>
                </a:lnTo>
                <a:lnTo>
                  <a:pt x="214080" y="70062"/>
                </a:lnTo>
                <a:lnTo>
                  <a:pt x="207279" y="65738"/>
                </a:lnTo>
                <a:lnTo>
                  <a:pt x="170910" y="50799"/>
                </a:lnTo>
                <a:lnTo>
                  <a:pt x="154940" y="48640"/>
                </a:lnTo>
                <a:lnTo>
                  <a:pt x="133387" y="50569"/>
                </a:lnTo>
                <a:lnTo>
                  <a:pt x="97522" y="66000"/>
                </a:lnTo>
                <a:lnTo>
                  <a:pt x="71610" y="96242"/>
                </a:lnTo>
                <a:lnTo>
                  <a:pt x="58414" y="137580"/>
                </a:lnTo>
                <a:lnTo>
                  <a:pt x="56769" y="162178"/>
                </a:lnTo>
                <a:lnTo>
                  <a:pt x="58388" y="185590"/>
                </a:lnTo>
                <a:lnTo>
                  <a:pt x="71342" y="224936"/>
                </a:lnTo>
                <a:lnTo>
                  <a:pt x="96704" y="253827"/>
                </a:lnTo>
                <a:lnTo>
                  <a:pt x="152908" y="270383"/>
                </a:lnTo>
                <a:lnTo>
                  <a:pt x="166858" y="269382"/>
                </a:lnTo>
                <a:lnTo>
                  <a:pt x="201041" y="193801"/>
                </a:lnTo>
                <a:lnTo>
                  <a:pt x="158369" y="193801"/>
                </a:lnTo>
                <a:lnTo>
                  <a:pt x="158369" y="147065"/>
                </a:lnTo>
                <a:lnTo>
                  <a:pt x="255778" y="147065"/>
                </a:lnTo>
                <a:lnTo>
                  <a:pt x="255778" y="285114"/>
                </a:lnTo>
                <a:lnTo>
                  <a:pt x="220094" y="305206"/>
                </a:lnTo>
                <a:lnTo>
                  <a:pt x="174593" y="316817"/>
                </a:lnTo>
                <a:lnTo>
                  <a:pt x="144018" y="319024"/>
                </a:lnTo>
                <a:lnTo>
                  <a:pt x="112585" y="316309"/>
                </a:lnTo>
                <a:lnTo>
                  <a:pt x="60007" y="294592"/>
                </a:lnTo>
                <a:lnTo>
                  <a:pt x="21859" y="252112"/>
                </a:lnTo>
                <a:lnTo>
                  <a:pt x="2428" y="194633"/>
                </a:lnTo>
                <a:lnTo>
                  <a:pt x="0" y="160654"/>
                </a:lnTo>
                <a:lnTo>
                  <a:pt x="2643" y="126678"/>
                </a:lnTo>
                <a:lnTo>
                  <a:pt x="23788" y="68679"/>
                </a:lnTo>
                <a:lnTo>
                  <a:pt x="65270" y="25128"/>
                </a:lnTo>
                <a:lnTo>
                  <a:pt x="122229" y="2788"/>
                </a:lnTo>
                <a:lnTo>
                  <a:pt x="156210" y="0"/>
                </a:lnTo>
                <a:close/>
              </a:path>
            </a:pathLst>
          </a:custGeom>
          <a:ln w="3175">
            <a:solidFill>
              <a:srgbClr val="041E3D"/>
            </a:solidFill>
          </a:ln>
        </p:spPr>
        <p:txBody>
          <a:bodyPr wrap="square" lIns="0" tIns="0" rIns="0" bIns="0" rtlCol="0"/>
          <a:lstStyle/>
          <a:p>
            <a:endParaRPr/>
          </a:p>
        </p:txBody>
      </p:sp>
      <p:sp>
        <p:nvSpPr>
          <p:cNvPr id="31" name="object 31"/>
          <p:cNvSpPr/>
          <p:nvPr/>
        </p:nvSpPr>
        <p:spPr>
          <a:xfrm>
            <a:off x="3156330" y="1050163"/>
            <a:ext cx="234315" cy="319405"/>
          </a:xfrm>
          <a:custGeom>
            <a:avLst/>
            <a:gdLst/>
            <a:ahLst/>
            <a:cxnLst/>
            <a:rect l="l" t="t" r="r" b="b"/>
            <a:pathLst>
              <a:path w="234314" h="319405">
                <a:moveTo>
                  <a:pt x="141223" y="0"/>
                </a:moveTo>
                <a:lnTo>
                  <a:pt x="166465" y="1357"/>
                </a:lnTo>
                <a:lnTo>
                  <a:pt x="189039" y="5429"/>
                </a:lnTo>
                <a:lnTo>
                  <a:pt x="208946" y="12215"/>
                </a:lnTo>
                <a:lnTo>
                  <a:pt x="226186" y="21716"/>
                </a:lnTo>
                <a:lnTo>
                  <a:pt x="203581" y="67056"/>
                </a:lnTo>
                <a:lnTo>
                  <a:pt x="193034" y="58981"/>
                </a:lnTo>
                <a:lnTo>
                  <a:pt x="179689" y="53228"/>
                </a:lnTo>
                <a:lnTo>
                  <a:pt x="163558" y="49785"/>
                </a:lnTo>
                <a:lnTo>
                  <a:pt x="144653" y="48640"/>
                </a:lnTo>
                <a:lnTo>
                  <a:pt x="126269" y="50665"/>
                </a:lnTo>
                <a:lnTo>
                  <a:pt x="81406" y="81025"/>
                </a:lnTo>
                <a:lnTo>
                  <a:pt x="62944" y="117633"/>
                </a:lnTo>
                <a:lnTo>
                  <a:pt x="56768" y="162813"/>
                </a:lnTo>
                <a:lnTo>
                  <a:pt x="58197" y="186295"/>
                </a:lnTo>
                <a:lnTo>
                  <a:pt x="69627" y="225589"/>
                </a:lnTo>
                <a:lnTo>
                  <a:pt x="106299" y="263144"/>
                </a:lnTo>
                <a:lnTo>
                  <a:pt x="140589" y="270383"/>
                </a:lnTo>
                <a:lnTo>
                  <a:pt x="161212" y="268450"/>
                </a:lnTo>
                <a:lnTo>
                  <a:pt x="179466" y="262636"/>
                </a:lnTo>
                <a:lnTo>
                  <a:pt x="195363" y="252916"/>
                </a:lnTo>
                <a:lnTo>
                  <a:pt x="208915" y="239267"/>
                </a:lnTo>
                <a:lnTo>
                  <a:pt x="234315" y="283463"/>
                </a:lnTo>
                <a:lnTo>
                  <a:pt x="215620" y="299039"/>
                </a:lnTo>
                <a:lnTo>
                  <a:pt x="193055" y="310149"/>
                </a:lnTo>
                <a:lnTo>
                  <a:pt x="166610" y="316807"/>
                </a:lnTo>
                <a:lnTo>
                  <a:pt x="136270" y="319024"/>
                </a:lnTo>
                <a:lnTo>
                  <a:pt x="105697" y="316376"/>
                </a:lnTo>
                <a:lnTo>
                  <a:pt x="55457" y="295128"/>
                </a:lnTo>
                <a:lnTo>
                  <a:pt x="20145" y="253307"/>
                </a:lnTo>
                <a:lnTo>
                  <a:pt x="2238" y="195343"/>
                </a:lnTo>
                <a:lnTo>
                  <a:pt x="0" y="160527"/>
                </a:lnTo>
                <a:lnTo>
                  <a:pt x="2476" y="127718"/>
                </a:lnTo>
                <a:lnTo>
                  <a:pt x="22288" y="70481"/>
                </a:lnTo>
                <a:lnTo>
                  <a:pt x="60892" y="25931"/>
                </a:lnTo>
                <a:lnTo>
                  <a:pt x="111668" y="2881"/>
                </a:lnTo>
                <a:lnTo>
                  <a:pt x="141223" y="0"/>
                </a:lnTo>
                <a:close/>
              </a:path>
            </a:pathLst>
          </a:custGeom>
          <a:ln w="3175">
            <a:solidFill>
              <a:srgbClr val="041E3D"/>
            </a:solidFill>
          </a:ln>
        </p:spPr>
        <p:txBody>
          <a:bodyPr wrap="square" lIns="0" tIns="0" rIns="0" bIns="0" rtlCol="0"/>
          <a:lstStyle/>
          <a:p>
            <a:endParaRPr/>
          </a:p>
        </p:txBody>
      </p:sp>
      <p:sp>
        <p:nvSpPr>
          <p:cNvPr id="32" name="object 32"/>
          <p:cNvSpPr/>
          <p:nvPr/>
        </p:nvSpPr>
        <p:spPr>
          <a:xfrm>
            <a:off x="2935351" y="1050163"/>
            <a:ext cx="186690" cy="319405"/>
          </a:xfrm>
          <a:custGeom>
            <a:avLst/>
            <a:gdLst/>
            <a:ahLst/>
            <a:cxnLst/>
            <a:rect l="l" t="t" r="r" b="b"/>
            <a:pathLst>
              <a:path w="186689" h="319405">
                <a:moveTo>
                  <a:pt x="94106" y="0"/>
                </a:moveTo>
                <a:lnTo>
                  <a:pt x="119086" y="1260"/>
                </a:lnTo>
                <a:lnTo>
                  <a:pt x="140493" y="5032"/>
                </a:lnTo>
                <a:lnTo>
                  <a:pt x="158329" y="11304"/>
                </a:lnTo>
                <a:lnTo>
                  <a:pt x="172593" y="20065"/>
                </a:lnTo>
                <a:lnTo>
                  <a:pt x="155956" y="67183"/>
                </a:lnTo>
                <a:lnTo>
                  <a:pt x="141360" y="58181"/>
                </a:lnTo>
                <a:lnTo>
                  <a:pt x="126349" y="51752"/>
                </a:lnTo>
                <a:lnTo>
                  <a:pt x="110932" y="47894"/>
                </a:lnTo>
                <a:lnTo>
                  <a:pt x="95123" y="46609"/>
                </a:lnTo>
                <a:lnTo>
                  <a:pt x="86217" y="47230"/>
                </a:lnTo>
                <a:lnTo>
                  <a:pt x="56016" y="74930"/>
                </a:lnTo>
                <a:lnTo>
                  <a:pt x="55372" y="82550"/>
                </a:lnTo>
                <a:lnTo>
                  <a:pt x="59039" y="95986"/>
                </a:lnTo>
                <a:lnTo>
                  <a:pt x="70040" y="109648"/>
                </a:lnTo>
                <a:lnTo>
                  <a:pt x="88376" y="123572"/>
                </a:lnTo>
                <a:lnTo>
                  <a:pt x="114046" y="137795"/>
                </a:lnTo>
                <a:lnTo>
                  <a:pt x="128478" y="145194"/>
                </a:lnTo>
                <a:lnTo>
                  <a:pt x="140731" y="152320"/>
                </a:lnTo>
                <a:lnTo>
                  <a:pt x="170830" y="179419"/>
                </a:lnTo>
                <a:lnTo>
                  <a:pt x="186257" y="222954"/>
                </a:lnTo>
                <a:lnTo>
                  <a:pt x="186690" y="233172"/>
                </a:lnTo>
                <a:lnTo>
                  <a:pt x="184854" y="251102"/>
                </a:lnTo>
                <a:lnTo>
                  <a:pt x="157225" y="294894"/>
                </a:lnTo>
                <a:lnTo>
                  <a:pt x="122539" y="313007"/>
                </a:lnTo>
                <a:lnTo>
                  <a:pt x="77850" y="319024"/>
                </a:lnTo>
                <a:lnTo>
                  <a:pt x="56828" y="317640"/>
                </a:lnTo>
                <a:lnTo>
                  <a:pt x="36829" y="313483"/>
                </a:lnTo>
                <a:lnTo>
                  <a:pt x="17879" y="306540"/>
                </a:lnTo>
                <a:lnTo>
                  <a:pt x="0" y="296799"/>
                </a:lnTo>
                <a:lnTo>
                  <a:pt x="20193" y="247650"/>
                </a:lnTo>
                <a:lnTo>
                  <a:pt x="36333" y="257631"/>
                </a:lnTo>
                <a:lnTo>
                  <a:pt x="52355" y="264731"/>
                </a:lnTo>
                <a:lnTo>
                  <a:pt x="68234" y="268974"/>
                </a:lnTo>
                <a:lnTo>
                  <a:pt x="83947" y="270383"/>
                </a:lnTo>
                <a:lnTo>
                  <a:pt x="105042" y="268285"/>
                </a:lnTo>
                <a:lnTo>
                  <a:pt x="120126" y="261985"/>
                </a:lnTo>
                <a:lnTo>
                  <a:pt x="129184" y="251469"/>
                </a:lnTo>
                <a:lnTo>
                  <a:pt x="132206" y="236727"/>
                </a:lnTo>
                <a:lnTo>
                  <a:pt x="131492" y="228917"/>
                </a:lnTo>
                <a:lnTo>
                  <a:pt x="103457" y="191468"/>
                </a:lnTo>
                <a:lnTo>
                  <a:pt x="57701" y="166022"/>
                </a:lnTo>
                <a:lnTo>
                  <a:pt x="44291" y="158321"/>
                </a:lnTo>
                <a:lnTo>
                  <a:pt x="15271" y="132683"/>
                </a:lnTo>
                <a:lnTo>
                  <a:pt x="1041" y="92390"/>
                </a:lnTo>
                <a:lnTo>
                  <a:pt x="635" y="83058"/>
                </a:lnTo>
                <a:lnTo>
                  <a:pt x="2258" y="65912"/>
                </a:lnTo>
                <a:lnTo>
                  <a:pt x="26797" y="23622"/>
                </a:lnTo>
                <a:lnTo>
                  <a:pt x="74481" y="1476"/>
                </a:lnTo>
                <a:lnTo>
                  <a:pt x="94106" y="0"/>
                </a:lnTo>
                <a:close/>
              </a:path>
            </a:pathLst>
          </a:custGeom>
          <a:ln w="3175">
            <a:solidFill>
              <a:srgbClr val="041E3D"/>
            </a:solidFill>
          </a:ln>
        </p:spPr>
        <p:txBody>
          <a:bodyPr wrap="square" lIns="0" tIns="0" rIns="0" bIns="0" rtlCol="0"/>
          <a:lstStyle/>
          <a:p>
            <a:endParaRPr/>
          </a:p>
        </p:txBody>
      </p:sp>
      <p:sp>
        <p:nvSpPr>
          <p:cNvPr id="33" name="object 33"/>
          <p:cNvSpPr/>
          <p:nvPr/>
        </p:nvSpPr>
        <p:spPr>
          <a:xfrm>
            <a:off x="6228715" y="1050036"/>
            <a:ext cx="307340" cy="379730"/>
          </a:xfrm>
          <a:custGeom>
            <a:avLst/>
            <a:gdLst/>
            <a:ahLst/>
            <a:cxnLst/>
            <a:rect l="l" t="t" r="r" b="b"/>
            <a:pathLst>
              <a:path w="307340" h="379730">
                <a:moveTo>
                  <a:pt x="130556" y="0"/>
                </a:moveTo>
                <a:lnTo>
                  <a:pt x="189611" y="10413"/>
                </a:lnTo>
                <a:lnTo>
                  <a:pt x="233425" y="41783"/>
                </a:lnTo>
                <a:lnTo>
                  <a:pt x="260461" y="91757"/>
                </a:lnTo>
                <a:lnTo>
                  <a:pt x="269494" y="158114"/>
                </a:lnTo>
                <a:lnTo>
                  <a:pt x="264969" y="208784"/>
                </a:lnTo>
                <a:lnTo>
                  <a:pt x="251396" y="250285"/>
                </a:lnTo>
                <a:lnTo>
                  <a:pt x="228774" y="282594"/>
                </a:lnTo>
                <a:lnTo>
                  <a:pt x="197104" y="305688"/>
                </a:lnTo>
                <a:lnTo>
                  <a:pt x="210439" y="316763"/>
                </a:lnTo>
                <a:lnTo>
                  <a:pt x="227584" y="324659"/>
                </a:lnTo>
                <a:lnTo>
                  <a:pt x="248539" y="329388"/>
                </a:lnTo>
                <a:lnTo>
                  <a:pt x="273304" y="330962"/>
                </a:lnTo>
                <a:lnTo>
                  <a:pt x="282781" y="330700"/>
                </a:lnTo>
                <a:lnTo>
                  <a:pt x="291592" y="329914"/>
                </a:lnTo>
                <a:lnTo>
                  <a:pt x="299735" y="328604"/>
                </a:lnTo>
                <a:lnTo>
                  <a:pt x="307213" y="326771"/>
                </a:lnTo>
                <a:lnTo>
                  <a:pt x="307213" y="377698"/>
                </a:lnTo>
                <a:lnTo>
                  <a:pt x="300235" y="378531"/>
                </a:lnTo>
                <a:lnTo>
                  <a:pt x="293211" y="379126"/>
                </a:lnTo>
                <a:lnTo>
                  <a:pt x="286138" y="379483"/>
                </a:lnTo>
                <a:lnTo>
                  <a:pt x="279018" y="379602"/>
                </a:lnTo>
                <a:lnTo>
                  <a:pt x="259800" y="378622"/>
                </a:lnTo>
                <a:lnTo>
                  <a:pt x="206883" y="363727"/>
                </a:lnTo>
                <a:lnTo>
                  <a:pt x="165645" y="332724"/>
                </a:lnTo>
                <a:lnTo>
                  <a:pt x="155575" y="319150"/>
                </a:lnTo>
                <a:lnTo>
                  <a:pt x="150368" y="320166"/>
                </a:lnTo>
                <a:lnTo>
                  <a:pt x="141986" y="320675"/>
                </a:lnTo>
                <a:lnTo>
                  <a:pt x="130556" y="320675"/>
                </a:lnTo>
                <a:lnTo>
                  <a:pt x="76152" y="309324"/>
                </a:lnTo>
                <a:lnTo>
                  <a:pt x="34798" y="275209"/>
                </a:lnTo>
                <a:lnTo>
                  <a:pt x="8683" y="223186"/>
                </a:lnTo>
                <a:lnTo>
                  <a:pt x="0" y="158114"/>
                </a:lnTo>
                <a:lnTo>
                  <a:pt x="2216" y="125612"/>
                </a:lnTo>
                <a:lnTo>
                  <a:pt x="19984" y="69086"/>
                </a:lnTo>
                <a:lnTo>
                  <a:pt x="54850" y="25342"/>
                </a:lnTo>
                <a:lnTo>
                  <a:pt x="102336" y="2811"/>
                </a:lnTo>
                <a:lnTo>
                  <a:pt x="130556" y="0"/>
                </a:lnTo>
                <a:close/>
              </a:path>
            </a:pathLst>
          </a:custGeom>
          <a:ln w="3175">
            <a:solidFill>
              <a:srgbClr val="041E3D"/>
            </a:solidFill>
          </a:ln>
        </p:spPr>
        <p:txBody>
          <a:bodyPr wrap="square" lIns="0" tIns="0" rIns="0" bIns="0" rtlCol="0"/>
          <a:lstStyle/>
          <a:p>
            <a:endParaRPr/>
          </a:p>
        </p:txBody>
      </p:sp>
      <p:sp>
        <p:nvSpPr>
          <p:cNvPr id="34" name="object 34"/>
          <p:cNvSpPr/>
          <p:nvPr/>
        </p:nvSpPr>
        <p:spPr>
          <a:xfrm>
            <a:off x="1214716" y="1050036"/>
            <a:ext cx="269875" cy="319405"/>
          </a:xfrm>
          <a:custGeom>
            <a:avLst/>
            <a:gdLst/>
            <a:ahLst/>
            <a:cxnLst/>
            <a:rect l="l" t="t" r="r" b="b"/>
            <a:pathLst>
              <a:path w="269875" h="319405">
                <a:moveTo>
                  <a:pt x="132626" y="0"/>
                </a:moveTo>
                <a:lnTo>
                  <a:pt x="191395" y="10302"/>
                </a:lnTo>
                <a:lnTo>
                  <a:pt x="234353" y="41275"/>
                </a:lnTo>
                <a:lnTo>
                  <a:pt x="260753" y="90804"/>
                </a:lnTo>
                <a:lnTo>
                  <a:pt x="269532" y="157099"/>
                </a:lnTo>
                <a:lnTo>
                  <a:pt x="267244" y="192434"/>
                </a:lnTo>
                <a:lnTo>
                  <a:pt x="248904" y="251628"/>
                </a:lnTo>
                <a:lnTo>
                  <a:pt x="212517" y="294558"/>
                </a:lnTo>
                <a:lnTo>
                  <a:pt x="160320" y="316414"/>
                </a:lnTo>
                <a:lnTo>
                  <a:pt x="128435" y="319150"/>
                </a:lnTo>
                <a:lnTo>
                  <a:pt x="99191" y="316456"/>
                </a:lnTo>
                <a:lnTo>
                  <a:pt x="51552" y="294826"/>
                </a:lnTo>
                <a:lnTo>
                  <a:pt x="18650" y="252128"/>
                </a:lnTo>
                <a:lnTo>
                  <a:pt x="2071" y="192744"/>
                </a:lnTo>
                <a:lnTo>
                  <a:pt x="0" y="157099"/>
                </a:lnTo>
                <a:lnTo>
                  <a:pt x="2257" y="125406"/>
                </a:lnTo>
                <a:lnTo>
                  <a:pt x="20311" y="69641"/>
                </a:lnTo>
                <a:lnTo>
                  <a:pt x="55705" y="25610"/>
                </a:lnTo>
                <a:lnTo>
                  <a:pt x="103953" y="2837"/>
                </a:lnTo>
                <a:lnTo>
                  <a:pt x="132626" y="0"/>
                </a:lnTo>
                <a:close/>
              </a:path>
            </a:pathLst>
          </a:custGeom>
          <a:ln w="3175">
            <a:solidFill>
              <a:srgbClr val="041E3D"/>
            </a:solidFill>
          </a:ln>
        </p:spPr>
        <p:txBody>
          <a:bodyPr wrap="square" lIns="0" tIns="0" rIns="0" bIns="0" rtlCol="0"/>
          <a:lstStyle/>
          <a:p>
            <a:endParaRPr/>
          </a:p>
        </p:txBody>
      </p:sp>
      <p:sp>
        <p:nvSpPr>
          <p:cNvPr id="35" name="object 35"/>
          <p:cNvSpPr txBox="1"/>
          <p:nvPr/>
        </p:nvSpPr>
        <p:spPr>
          <a:xfrm>
            <a:off x="535940" y="1632026"/>
            <a:ext cx="6911340" cy="4499309"/>
          </a:xfrm>
          <a:prstGeom prst="rect">
            <a:avLst/>
          </a:prstGeom>
        </p:spPr>
        <p:txBody>
          <a:bodyPr vert="horz" wrap="square" lIns="0" tIns="13335" rIns="0" bIns="0" rtlCol="0">
            <a:spAutoFit/>
          </a:bodyPr>
          <a:lstStyle/>
          <a:p>
            <a:pPr marL="287020" marR="5080" indent="-274320">
              <a:lnSpc>
                <a:spcPct val="100000"/>
              </a:lnSpc>
              <a:spcBef>
                <a:spcPts val="105"/>
              </a:spcBef>
              <a:buClr>
                <a:srgbClr val="1F487C"/>
              </a:buClr>
              <a:buSzPct val="73076"/>
              <a:buFont typeface="Arial"/>
              <a:buChar char=""/>
              <a:tabLst>
                <a:tab pos="287020" algn="l"/>
              </a:tabLst>
            </a:pPr>
            <a:r>
              <a:rPr sz="2400" dirty="0">
                <a:latin typeface="Trebuchet MS"/>
                <a:cs typeface="Trebuchet MS"/>
              </a:rPr>
              <a:t>The </a:t>
            </a:r>
            <a:r>
              <a:rPr sz="2400" spc="-5" dirty="0">
                <a:latin typeface="Trebuchet MS"/>
                <a:cs typeface="Trebuchet MS"/>
              </a:rPr>
              <a:t>important </a:t>
            </a:r>
            <a:r>
              <a:rPr sz="2400" dirty="0">
                <a:latin typeface="Trebuchet MS"/>
                <a:cs typeface="Trebuchet MS"/>
              </a:rPr>
              <a:t>scaling </a:t>
            </a:r>
            <a:r>
              <a:rPr sz="2400" spc="-5" dirty="0">
                <a:latin typeface="Trebuchet MS"/>
                <a:cs typeface="Trebuchet MS"/>
              </a:rPr>
              <a:t>techniques often </a:t>
            </a:r>
            <a:r>
              <a:rPr sz="2400" spc="-60" dirty="0">
                <a:latin typeface="Trebuchet MS"/>
                <a:cs typeface="Trebuchet MS"/>
              </a:rPr>
              <a:t>used  </a:t>
            </a:r>
            <a:r>
              <a:rPr sz="2400" spc="-5" dirty="0">
                <a:latin typeface="Trebuchet MS"/>
                <a:cs typeface="Trebuchet MS"/>
              </a:rPr>
              <a:t>in the context of </a:t>
            </a:r>
            <a:r>
              <a:rPr sz="2400" dirty="0">
                <a:latin typeface="Trebuchet MS"/>
                <a:cs typeface="Trebuchet MS"/>
              </a:rPr>
              <a:t>research specially </a:t>
            </a:r>
            <a:r>
              <a:rPr sz="2400" spc="-5" dirty="0">
                <a:latin typeface="Trebuchet MS"/>
                <a:cs typeface="Trebuchet MS"/>
              </a:rPr>
              <a:t>in  context </a:t>
            </a:r>
            <a:r>
              <a:rPr sz="2400" dirty="0">
                <a:latin typeface="Trebuchet MS"/>
                <a:cs typeface="Trebuchet MS"/>
              </a:rPr>
              <a:t>of </a:t>
            </a:r>
            <a:r>
              <a:rPr sz="2400" spc="-5" dirty="0">
                <a:latin typeface="Trebuchet MS"/>
                <a:cs typeface="Trebuchet MS"/>
              </a:rPr>
              <a:t>social </a:t>
            </a:r>
            <a:r>
              <a:rPr sz="2400" dirty="0">
                <a:latin typeface="Trebuchet MS"/>
                <a:cs typeface="Trebuchet MS"/>
              </a:rPr>
              <a:t>or </a:t>
            </a:r>
            <a:r>
              <a:rPr sz="2400" spc="-5" dirty="0">
                <a:latin typeface="Trebuchet MS"/>
                <a:cs typeface="Trebuchet MS"/>
              </a:rPr>
              <a:t>business research are as  follows</a:t>
            </a:r>
            <a:r>
              <a:rPr sz="2600" spc="-5" dirty="0" smtClean="0">
                <a:latin typeface="Trebuchet MS"/>
                <a:cs typeface="Trebuchet MS"/>
              </a:rPr>
              <a:t>:</a:t>
            </a:r>
            <a:endParaRPr sz="3750" dirty="0">
              <a:latin typeface="Times New Roman"/>
              <a:cs typeface="Times New Roman"/>
            </a:endParaRP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1.</a:t>
            </a:r>
            <a:r>
              <a:rPr sz="2000" spc="-5" dirty="0" smtClean="0">
                <a:latin typeface="Trebuchet MS"/>
                <a:cs typeface="Trebuchet MS"/>
              </a:rPr>
              <a:t>Rating</a:t>
            </a:r>
            <a:r>
              <a:rPr sz="2000" spc="-40" dirty="0" smtClean="0">
                <a:latin typeface="Trebuchet MS"/>
                <a:cs typeface="Trebuchet MS"/>
              </a:rPr>
              <a:t> </a:t>
            </a:r>
            <a:r>
              <a:rPr sz="2000" spc="-5" dirty="0" smtClean="0">
                <a:latin typeface="Trebuchet MS"/>
                <a:cs typeface="Trebuchet MS"/>
              </a:rPr>
              <a:t>Scales</a:t>
            </a:r>
            <a:endParaRPr lang="en-US" sz="2000" spc="-5" dirty="0" smtClean="0">
              <a:latin typeface="Trebuchet MS"/>
              <a:cs typeface="Trebuchet MS"/>
            </a:endParaRP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a:t>
            </a:r>
            <a:r>
              <a:rPr lang="en-US" sz="2000" spc="-5" dirty="0" err="1" smtClean="0">
                <a:latin typeface="Trebuchet MS"/>
                <a:cs typeface="Trebuchet MS"/>
              </a:rPr>
              <a:t>i</a:t>
            </a:r>
            <a:r>
              <a:rPr lang="en-US" sz="2000" spc="-5" dirty="0" smtClean="0">
                <a:latin typeface="Trebuchet MS"/>
                <a:cs typeface="Trebuchet MS"/>
              </a:rPr>
              <a:t>.    Dichotomous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ii.   category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iii.  </a:t>
            </a:r>
            <a:r>
              <a:rPr lang="en-US" sz="2000" spc="-5" dirty="0" err="1" smtClean="0">
                <a:latin typeface="Trebuchet MS"/>
                <a:cs typeface="Trebuchet MS"/>
              </a:rPr>
              <a:t>Likert</a:t>
            </a:r>
            <a:r>
              <a:rPr lang="en-US" sz="2000" spc="-5" dirty="0" smtClean="0">
                <a:latin typeface="Trebuchet MS"/>
                <a:cs typeface="Trebuchet MS"/>
              </a:rPr>
              <a:t>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iv    semantic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v.    Itemized rating scales</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vi   Numeric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vi   Graphic rating scale</a:t>
            </a:r>
          </a:p>
          <a:p>
            <a:pPr marL="287020" indent="-274320">
              <a:lnSpc>
                <a:spcPct val="100000"/>
              </a:lnSpc>
              <a:buClr>
                <a:srgbClr val="1F487C"/>
              </a:buClr>
              <a:buSzPct val="73076"/>
              <a:buFont typeface="Arial"/>
              <a:buChar char=""/>
              <a:tabLst>
                <a:tab pos="287020" algn="l"/>
              </a:tabLst>
            </a:pPr>
            <a:r>
              <a:rPr lang="en-US" sz="2000" spc="-5" dirty="0" smtClean="0">
                <a:latin typeface="Trebuchet MS"/>
                <a:cs typeface="Trebuchet MS"/>
              </a:rPr>
              <a:t>     vii  Fixed or constant scale </a:t>
            </a:r>
            <a:endParaRPr sz="2000" dirty="0">
              <a:latin typeface="Trebuchet MS"/>
              <a:cs typeface="Trebuchet MS"/>
            </a:endParaRPr>
          </a:p>
          <a:p>
            <a:pPr marL="287020" indent="-274320">
              <a:lnSpc>
                <a:spcPct val="100000"/>
              </a:lnSpc>
              <a:buClr>
                <a:srgbClr val="1F487C"/>
              </a:buClr>
              <a:buSzPct val="73076"/>
              <a:tabLst>
                <a:tab pos="287020" algn="l"/>
              </a:tabLst>
            </a:pPr>
            <a:r>
              <a:rPr lang="en-US" sz="3750" dirty="0" smtClean="0">
                <a:latin typeface="Times New Roman"/>
                <a:cs typeface="Times New Roman"/>
              </a:rPr>
              <a:t>  </a:t>
            </a:r>
            <a:r>
              <a:rPr lang="en-US" sz="2000" dirty="0" smtClean="0">
                <a:latin typeface="Times New Roman"/>
                <a:cs typeface="Times New Roman"/>
              </a:rPr>
              <a:t>2.</a:t>
            </a:r>
            <a:r>
              <a:rPr sz="2000" spc="-5" dirty="0" smtClean="0">
                <a:latin typeface="Trebuchet MS"/>
                <a:cs typeface="Trebuchet MS"/>
              </a:rPr>
              <a:t>Ranking</a:t>
            </a:r>
            <a:r>
              <a:rPr sz="2000" spc="-30" dirty="0" smtClean="0">
                <a:latin typeface="Trebuchet MS"/>
                <a:cs typeface="Trebuchet MS"/>
              </a:rPr>
              <a:t> </a:t>
            </a:r>
            <a:r>
              <a:rPr sz="2000" spc="-5" dirty="0">
                <a:latin typeface="Trebuchet MS"/>
                <a:cs typeface="Trebuchet MS"/>
              </a:rPr>
              <a:t>Scales</a:t>
            </a:r>
            <a:endParaRPr sz="2000" dirty="0">
              <a:latin typeface="Trebuchet MS"/>
              <a:cs typeface="Trebuchet M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8302" y="1000252"/>
            <a:ext cx="1579168" cy="35737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909447" y="1107186"/>
            <a:ext cx="83185" cy="127635"/>
          </a:xfrm>
          <a:custGeom>
            <a:avLst/>
            <a:gdLst/>
            <a:ahLst/>
            <a:cxnLst/>
            <a:rect l="l" t="t" r="r" b="b"/>
            <a:pathLst>
              <a:path w="83184" h="127634">
                <a:moveTo>
                  <a:pt x="41516" y="0"/>
                </a:moveTo>
                <a:lnTo>
                  <a:pt x="0" y="127635"/>
                </a:lnTo>
                <a:lnTo>
                  <a:pt x="83032" y="127635"/>
                </a:lnTo>
                <a:lnTo>
                  <a:pt x="41516" y="0"/>
                </a:lnTo>
                <a:close/>
              </a:path>
            </a:pathLst>
          </a:custGeom>
          <a:ln w="3175">
            <a:solidFill>
              <a:srgbClr val="041E3D"/>
            </a:solidFill>
          </a:ln>
        </p:spPr>
        <p:txBody>
          <a:bodyPr wrap="square" lIns="0" tIns="0" rIns="0" bIns="0" rtlCol="0"/>
          <a:lstStyle/>
          <a:p>
            <a:endParaRPr/>
          </a:p>
        </p:txBody>
      </p:sp>
      <p:sp>
        <p:nvSpPr>
          <p:cNvPr id="4" name="object 4"/>
          <p:cNvSpPr/>
          <p:nvPr/>
        </p:nvSpPr>
        <p:spPr>
          <a:xfrm>
            <a:off x="601103" y="1057275"/>
            <a:ext cx="101803" cy="100584"/>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524380" y="1006221"/>
            <a:ext cx="252095" cy="350520"/>
          </a:xfrm>
          <a:custGeom>
            <a:avLst/>
            <a:gdLst/>
            <a:ahLst/>
            <a:cxnLst/>
            <a:rect l="l" t="t" r="r" b="b"/>
            <a:pathLst>
              <a:path w="252094" h="350519">
                <a:moveTo>
                  <a:pt x="0" y="0"/>
                </a:moveTo>
                <a:lnTo>
                  <a:pt x="29463" y="0"/>
                </a:lnTo>
                <a:lnTo>
                  <a:pt x="192658" y="208533"/>
                </a:lnTo>
                <a:lnTo>
                  <a:pt x="192658" y="0"/>
                </a:lnTo>
                <a:lnTo>
                  <a:pt x="251587" y="0"/>
                </a:lnTo>
                <a:lnTo>
                  <a:pt x="251587" y="350265"/>
                </a:lnTo>
                <a:lnTo>
                  <a:pt x="226694" y="350265"/>
                </a:lnTo>
                <a:lnTo>
                  <a:pt x="58928" y="131571"/>
                </a:lnTo>
                <a:lnTo>
                  <a:pt x="58928" y="345820"/>
                </a:lnTo>
                <a:lnTo>
                  <a:pt x="0" y="345820"/>
                </a:lnTo>
                <a:lnTo>
                  <a:pt x="0" y="0"/>
                </a:lnTo>
                <a:close/>
              </a:path>
            </a:pathLst>
          </a:custGeom>
          <a:ln w="3175">
            <a:solidFill>
              <a:srgbClr val="041E3D"/>
            </a:solidFill>
          </a:ln>
        </p:spPr>
        <p:txBody>
          <a:bodyPr wrap="square" lIns="0" tIns="0" rIns="0" bIns="0" rtlCol="0"/>
          <a:lstStyle/>
          <a:p>
            <a:endParaRPr/>
          </a:p>
        </p:txBody>
      </p:sp>
      <p:sp>
        <p:nvSpPr>
          <p:cNvPr id="6" name="object 6"/>
          <p:cNvSpPr/>
          <p:nvPr/>
        </p:nvSpPr>
        <p:spPr>
          <a:xfrm>
            <a:off x="1391411"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7" name="object 7"/>
          <p:cNvSpPr/>
          <p:nvPr/>
        </p:nvSpPr>
        <p:spPr>
          <a:xfrm>
            <a:off x="1063891" y="1006221"/>
            <a:ext cx="286385" cy="346075"/>
          </a:xfrm>
          <a:custGeom>
            <a:avLst/>
            <a:gdLst/>
            <a:ahLst/>
            <a:cxnLst/>
            <a:rect l="l" t="t" r="r" b="b"/>
            <a:pathLst>
              <a:path w="286384" h="346075">
                <a:moveTo>
                  <a:pt x="0" y="0"/>
                </a:moveTo>
                <a:lnTo>
                  <a:pt x="286118" y="0"/>
                </a:lnTo>
                <a:lnTo>
                  <a:pt x="286118" y="54482"/>
                </a:lnTo>
                <a:lnTo>
                  <a:pt x="171259" y="54482"/>
                </a:lnTo>
                <a:lnTo>
                  <a:pt x="171259" y="345566"/>
                </a:lnTo>
                <a:lnTo>
                  <a:pt x="109931" y="345566"/>
                </a:lnTo>
                <a:lnTo>
                  <a:pt x="109931" y="54482"/>
                </a:lnTo>
                <a:lnTo>
                  <a:pt x="0" y="54482"/>
                </a:lnTo>
                <a:lnTo>
                  <a:pt x="0" y="0"/>
                </a:lnTo>
                <a:close/>
              </a:path>
            </a:pathLst>
          </a:custGeom>
          <a:ln w="3175">
            <a:solidFill>
              <a:srgbClr val="041E3D"/>
            </a:solidFill>
          </a:ln>
        </p:spPr>
        <p:txBody>
          <a:bodyPr wrap="square" lIns="0" tIns="0" rIns="0" bIns="0" rtlCol="0"/>
          <a:lstStyle/>
          <a:p>
            <a:endParaRPr/>
          </a:p>
        </p:txBody>
      </p:sp>
      <p:sp>
        <p:nvSpPr>
          <p:cNvPr id="8" name="object 8"/>
          <p:cNvSpPr/>
          <p:nvPr/>
        </p:nvSpPr>
        <p:spPr>
          <a:xfrm>
            <a:off x="538302" y="1001522"/>
            <a:ext cx="565150" cy="350520"/>
          </a:xfrm>
          <a:custGeom>
            <a:avLst/>
            <a:gdLst/>
            <a:ahLst/>
            <a:cxnLst/>
            <a:rect l="l" t="t" r="r" b="b"/>
            <a:pathLst>
              <a:path w="565150" h="350519">
                <a:moveTo>
                  <a:pt x="399211" y="0"/>
                </a:moveTo>
                <a:lnTo>
                  <a:pt x="426110" y="0"/>
                </a:lnTo>
                <a:lnTo>
                  <a:pt x="565048" y="350265"/>
                </a:lnTo>
                <a:lnTo>
                  <a:pt x="497344" y="350265"/>
                </a:lnTo>
                <a:lnTo>
                  <a:pt x="472109" y="280162"/>
                </a:lnTo>
                <a:lnTo>
                  <a:pt x="353682" y="280162"/>
                </a:lnTo>
                <a:lnTo>
                  <a:pt x="329628" y="350265"/>
                </a:lnTo>
                <a:lnTo>
                  <a:pt x="265620" y="350265"/>
                </a:lnTo>
                <a:lnTo>
                  <a:pt x="261454" y="350265"/>
                </a:lnTo>
                <a:lnTo>
                  <a:pt x="194843" y="350265"/>
                </a:lnTo>
                <a:lnTo>
                  <a:pt x="102615" y="207517"/>
                </a:lnTo>
                <a:lnTo>
                  <a:pt x="94962" y="207349"/>
                </a:lnTo>
                <a:lnTo>
                  <a:pt x="85925" y="207025"/>
                </a:lnTo>
                <a:lnTo>
                  <a:pt x="75501" y="206535"/>
                </a:lnTo>
                <a:lnTo>
                  <a:pt x="63690" y="205866"/>
                </a:lnTo>
                <a:lnTo>
                  <a:pt x="63690" y="350265"/>
                </a:lnTo>
                <a:lnTo>
                  <a:pt x="0" y="350265"/>
                </a:lnTo>
                <a:lnTo>
                  <a:pt x="0" y="4699"/>
                </a:lnTo>
                <a:lnTo>
                  <a:pt x="4441" y="4581"/>
                </a:lnTo>
                <a:lnTo>
                  <a:pt x="12565" y="4238"/>
                </a:lnTo>
                <a:lnTo>
                  <a:pt x="24372" y="3681"/>
                </a:lnTo>
                <a:lnTo>
                  <a:pt x="39865" y="2920"/>
                </a:lnTo>
                <a:lnTo>
                  <a:pt x="56362" y="2160"/>
                </a:lnTo>
                <a:lnTo>
                  <a:pt x="71180" y="1603"/>
                </a:lnTo>
                <a:lnTo>
                  <a:pt x="84317" y="1260"/>
                </a:lnTo>
                <a:lnTo>
                  <a:pt x="95770" y="1142"/>
                </a:lnTo>
                <a:lnTo>
                  <a:pt x="153361" y="7502"/>
                </a:lnTo>
                <a:lnTo>
                  <a:pt x="194497" y="26590"/>
                </a:lnTo>
                <a:lnTo>
                  <a:pt x="219178" y="58418"/>
                </a:lnTo>
                <a:lnTo>
                  <a:pt x="227406" y="102997"/>
                </a:lnTo>
                <a:lnTo>
                  <a:pt x="226270" y="117998"/>
                </a:lnTo>
                <a:lnTo>
                  <a:pt x="209232" y="159003"/>
                </a:lnTo>
                <a:lnTo>
                  <a:pt x="176685" y="188471"/>
                </a:lnTo>
                <a:lnTo>
                  <a:pt x="163474" y="194563"/>
                </a:lnTo>
                <a:lnTo>
                  <a:pt x="263016" y="346328"/>
                </a:lnTo>
                <a:lnTo>
                  <a:pt x="399211" y="0"/>
                </a:lnTo>
                <a:close/>
              </a:path>
            </a:pathLst>
          </a:custGeom>
          <a:ln w="3175">
            <a:solidFill>
              <a:srgbClr val="041E3D"/>
            </a:solidFill>
          </a:ln>
        </p:spPr>
        <p:txBody>
          <a:bodyPr wrap="square" lIns="0" tIns="0" rIns="0" bIns="0" rtlCol="0"/>
          <a:lstStyle/>
          <a:p>
            <a:endParaRPr/>
          </a:p>
        </p:txBody>
      </p:sp>
      <p:sp>
        <p:nvSpPr>
          <p:cNvPr id="9" name="object 9"/>
          <p:cNvSpPr/>
          <p:nvPr/>
        </p:nvSpPr>
        <p:spPr>
          <a:xfrm>
            <a:off x="1830958" y="1000252"/>
            <a:ext cx="287020" cy="357505"/>
          </a:xfrm>
          <a:custGeom>
            <a:avLst/>
            <a:gdLst/>
            <a:ahLst/>
            <a:cxnLst/>
            <a:rect l="l" t="t" r="r" b="b"/>
            <a:pathLst>
              <a:path w="287019" h="357505">
                <a:moveTo>
                  <a:pt x="175006" y="0"/>
                </a:moveTo>
                <a:lnTo>
                  <a:pt x="202340" y="2139"/>
                </a:lnTo>
                <a:lnTo>
                  <a:pt x="227568" y="8540"/>
                </a:lnTo>
                <a:lnTo>
                  <a:pt x="250676" y="19180"/>
                </a:lnTo>
                <a:lnTo>
                  <a:pt x="271653" y="34036"/>
                </a:lnTo>
                <a:lnTo>
                  <a:pt x="245999" y="83312"/>
                </a:lnTo>
                <a:lnTo>
                  <a:pt x="239831" y="78476"/>
                </a:lnTo>
                <a:lnTo>
                  <a:pt x="232187" y="73675"/>
                </a:lnTo>
                <a:lnTo>
                  <a:pt x="191420" y="56991"/>
                </a:lnTo>
                <a:lnTo>
                  <a:pt x="173609" y="54610"/>
                </a:lnTo>
                <a:lnTo>
                  <a:pt x="149437" y="56757"/>
                </a:lnTo>
                <a:lnTo>
                  <a:pt x="109190" y="74005"/>
                </a:lnTo>
                <a:lnTo>
                  <a:pt x="80182" y="107870"/>
                </a:lnTo>
                <a:lnTo>
                  <a:pt x="65462" y="154162"/>
                </a:lnTo>
                <a:lnTo>
                  <a:pt x="63627" y="181737"/>
                </a:lnTo>
                <a:lnTo>
                  <a:pt x="65436" y="207902"/>
                </a:lnTo>
                <a:lnTo>
                  <a:pt x="79914" y="251995"/>
                </a:lnTo>
                <a:lnTo>
                  <a:pt x="108295" y="284356"/>
                </a:lnTo>
                <a:lnTo>
                  <a:pt x="147625" y="300843"/>
                </a:lnTo>
                <a:lnTo>
                  <a:pt x="171196" y="302895"/>
                </a:lnTo>
                <a:lnTo>
                  <a:pt x="186862" y="301775"/>
                </a:lnTo>
                <a:lnTo>
                  <a:pt x="225171" y="284988"/>
                </a:lnTo>
                <a:lnTo>
                  <a:pt x="225171" y="217043"/>
                </a:lnTo>
                <a:lnTo>
                  <a:pt x="177292" y="217043"/>
                </a:lnTo>
                <a:lnTo>
                  <a:pt x="177292" y="164719"/>
                </a:lnTo>
                <a:lnTo>
                  <a:pt x="286512" y="164719"/>
                </a:lnTo>
                <a:lnTo>
                  <a:pt x="286512" y="319405"/>
                </a:lnTo>
                <a:lnTo>
                  <a:pt x="246578" y="341872"/>
                </a:lnTo>
                <a:lnTo>
                  <a:pt x="195611" y="354885"/>
                </a:lnTo>
                <a:lnTo>
                  <a:pt x="161290"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2298826" y="1000252"/>
            <a:ext cx="1599057" cy="357377"/>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2933319" y="1107186"/>
            <a:ext cx="83185" cy="127635"/>
          </a:xfrm>
          <a:custGeom>
            <a:avLst/>
            <a:gdLst/>
            <a:ahLst/>
            <a:cxnLst/>
            <a:rect l="l" t="t" r="r" b="b"/>
            <a:pathLst>
              <a:path w="83185" h="127634">
                <a:moveTo>
                  <a:pt x="41529" y="0"/>
                </a:moveTo>
                <a:lnTo>
                  <a:pt x="0" y="127635"/>
                </a:lnTo>
                <a:lnTo>
                  <a:pt x="83057" y="127635"/>
                </a:lnTo>
                <a:lnTo>
                  <a:pt x="41529"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3430904" y="1006221"/>
            <a:ext cx="220979" cy="346075"/>
          </a:xfrm>
          <a:custGeom>
            <a:avLst/>
            <a:gdLst/>
            <a:ahLst/>
            <a:cxnLst/>
            <a:rect l="l" t="t" r="r" b="b"/>
            <a:pathLst>
              <a:path w="220979" h="346075">
                <a:moveTo>
                  <a:pt x="0" y="0"/>
                </a:moveTo>
                <a:lnTo>
                  <a:pt x="220472" y="0"/>
                </a:lnTo>
                <a:lnTo>
                  <a:pt x="220472" y="54482"/>
                </a:lnTo>
                <a:lnTo>
                  <a:pt x="61341" y="54482"/>
                </a:lnTo>
                <a:lnTo>
                  <a:pt x="61341" y="135381"/>
                </a:lnTo>
                <a:lnTo>
                  <a:pt x="175514" y="135381"/>
                </a:lnTo>
                <a:lnTo>
                  <a:pt x="175514" y="187578"/>
                </a:lnTo>
                <a:lnTo>
                  <a:pt x="61341" y="187578"/>
                </a:lnTo>
                <a:lnTo>
                  <a:pt x="61341" y="291083"/>
                </a:lnTo>
                <a:lnTo>
                  <a:pt x="217932" y="291083"/>
                </a:lnTo>
                <a:lnTo>
                  <a:pt x="217932" y="345566"/>
                </a:lnTo>
                <a:lnTo>
                  <a:pt x="0" y="345566"/>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3164204" y="1006221"/>
            <a:ext cx="217804" cy="346075"/>
          </a:xfrm>
          <a:custGeom>
            <a:avLst/>
            <a:gdLst/>
            <a:ahLst/>
            <a:cxnLst/>
            <a:rect l="l" t="t" r="r" b="b"/>
            <a:pathLst>
              <a:path w="217804" h="346075">
                <a:moveTo>
                  <a:pt x="0" y="0"/>
                </a:moveTo>
                <a:lnTo>
                  <a:pt x="61340" y="0"/>
                </a:lnTo>
                <a:lnTo>
                  <a:pt x="61340" y="291083"/>
                </a:lnTo>
                <a:lnTo>
                  <a:pt x="217423" y="291083"/>
                </a:lnTo>
                <a:lnTo>
                  <a:pt x="217423" y="345566"/>
                </a:lnTo>
                <a:lnTo>
                  <a:pt x="0" y="345566"/>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2823591" y="1001522"/>
            <a:ext cx="304165" cy="350520"/>
          </a:xfrm>
          <a:custGeom>
            <a:avLst/>
            <a:gdLst/>
            <a:ahLst/>
            <a:cxnLst/>
            <a:rect l="l" t="t" r="r" b="b"/>
            <a:pathLst>
              <a:path w="304164" h="350519">
                <a:moveTo>
                  <a:pt x="137794" y="0"/>
                </a:moveTo>
                <a:lnTo>
                  <a:pt x="164719" y="0"/>
                </a:lnTo>
                <a:lnTo>
                  <a:pt x="303656" y="350265"/>
                </a:lnTo>
                <a:lnTo>
                  <a:pt x="235965" y="350265"/>
                </a:lnTo>
                <a:lnTo>
                  <a:pt x="210692" y="280162"/>
                </a:lnTo>
                <a:lnTo>
                  <a:pt x="92328" y="280162"/>
                </a:lnTo>
                <a:lnTo>
                  <a:pt x="68198" y="350265"/>
                </a:lnTo>
                <a:lnTo>
                  <a:pt x="0" y="350265"/>
                </a:lnTo>
                <a:lnTo>
                  <a:pt x="137794"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3688715" y="100025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5"/>
                </a:lnTo>
                <a:lnTo>
                  <a:pt x="40707" y="288643"/>
                </a:lnTo>
                <a:lnTo>
                  <a:pt x="58642" y="296576"/>
                </a:lnTo>
                <a:lnTo>
                  <a:pt x="76434" y="301319"/>
                </a:lnTo>
                <a:lnTo>
                  <a:pt x="94107" y="302895"/>
                </a:lnTo>
                <a:lnTo>
                  <a:pt x="117703" y="300537"/>
                </a:lnTo>
                <a:lnTo>
                  <a:pt x="134572" y="293465"/>
                </a:lnTo>
                <a:lnTo>
                  <a:pt x="144702" y="281678"/>
                </a:lnTo>
                <a:lnTo>
                  <a:pt x="148082"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2545714" y="1000252"/>
            <a:ext cx="262890" cy="357505"/>
          </a:xfrm>
          <a:custGeom>
            <a:avLst/>
            <a:gdLst/>
            <a:ahLst/>
            <a:cxnLst/>
            <a:rect l="l" t="t" r="r" b="b"/>
            <a:pathLst>
              <a:path w="262889" h="357505">
                <a:moveTo>
                  <a:pt x="158242" y="0"/>
                </a:moveTo>
                <a:lnTo>
                  <a:pt x="186461" y="1524"/>
                </a:lnTo>
                <a:lnTo>
                  <a:pt x="211693" y="6096"/>
                </a:lnTo>
                <a:lnTo>
                  <a:pt x="233947" y="13716"/>
                </a:lnTo>
                <a:lnTo>
                  <a:pt x="253237" y="24384"/>
                </a:lnTo>
                <a:lnTo>
                  <a:pt x="228092" y="75057"/>
                </a:lnTo>
                <a:lnTo>
                  <a:pt x="216255" y="66075"/>
                </a:lnTo>
                <a:lnTo>
                  <a:pt x="201310" y="59689"/>
                </a:lnTo>
                <a:lnTo>
                  <a:pt x="183247" y="55876"/>
                </a:lnTo>
                <a:lnTo>
                  <a:pt x="162052" y="54610"/>
                </a:lnTo>
                <a:lnTo>
                  <a:pt x="141406" y="56872"/>
                </a:lnTo>
                <a:lnTo>
                  <a:pt x="105973" y="74969"/>
                </a:lnTo>
                <a:lnTo>
                  <a:pt x="79164" y="110095"/>
                </a:lnTo>
                <a:lnTo>
                  <a:pt x="65361" y="155866"/>
                </a:lnTo>
                <a:lnTo>
                  <a:pt x="63627" y="182372"/>
                </a:lnTo>
                <a:lnTo>
                  <a:pt x="65224" y="208661"/>
                </a:lnTo>
                <a:lnTo>
                  <a:pt x="78039" y="252666"/>
                </a:lnTo>
                <a:lnTo>
                  <a:pt x="103116" y="284624"/>
                </a:lnTo>
                <a:lnTo>
                  <a:pt x="157480" y="302895"/>
                </a:lnTo>
                <a:lnTo>
                  <a:pt x="180605" y="300724"/>
                </a:lnTo>
                <a:lnTo>
                  <a:pt x="201040" y="294195"/>
                </a:lnTo>
                <a:lnTo>
                  <a:pt x="218809" y="283285"/>
                </a:lnTo>
                <a:lnTo>
                  <a:pt x="233934" y="267970"/>
                </a:lnTo>
                <a:lnTo>
                  <a:pt x="262509" y="317626"/>
                </a:lnTo>
                <a:lnTo>
                  <a:pt x="241555" y="335035"/>
                </a:lnTo>
                <a:lnTo>
                  <a:pt x="216233" y="347456"/>
                </a:lnTo>
                <a:lnTo>
                  <a:pt x="186553" y="354899"/>
                </a:lnTo>
                <a:lnTo>
                  <a:pt x="152527"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2"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2298826" y="100025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2" y="75311"/>
                </a:lnTo>
                <a:lnTo>
                  <a:pt x="158345" y="65216"/>
                </a:lnTo>
                <a:lnTo>
                  <a:pt x="141509" y="57991"/>
                </a:lnTo>
                <a:lnTo>
                  <a:pt x="124245" y="53647"/>
                </a:lnTo>
                <a:lnTo>
                  <a:pt x="106553"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3957701" y="1087374"/>
            <a:ext cx="84962" cy="276225"/>
          </a:xfrm>
          <a:prstGeom prst="rect">
            <a:avLst/>
          </a:prstGeom>
          <a:blipFill>
            <a:blip r:embed="rId5" cstate="print"/>
            <a:stretch>
              <a:fillRect/>
            </a:stretch>
          </a:blipFill>
        </p:spPr>
        <p:txBody>
          <a:bodyPr wrap="square" lIns="0" tIns="0" rIns="0" bIns="0" rtlCol="0"/>
          <a:lstStyle/>
          <a:p>
            <a:endParaRPr/>
          </a:p>
        </p:txBody>
      </p:sp>
      <p:sp>
        <p:nvSpPr>
          <p:cNvPr id="19" name="object 19"/>
          <p:cNvSpPr/>
          <p:nvPr/>
        </p:nvSpPr>
        <p:spPr>
          <a:xfrm>
            <a:off x="3956811" y="1277492"/>
            <a:ext cx="86740" cy="86994"/>
          </a:xfrm>
          <a:prstGeom prst="rect">
            <a:avLst/>
          </a:prstGeom>
          <a:blipFill>
            <a:blip r:embed="rId6" cstate="print"/>
            <a:stretch>
              <a:fillRect/>
            </a:stretch>
          </a:blipFill>
        </p:spPr>
        <p:txBody>
          <a:bodyPr wrap="square" lIns="0" tIns="0" rIns="0" bIns="0" rtlCol="0"/>
          <a:lstStyle/>
          <a:p>
            <a:endParaRPr/>
          </a:p>
        </p:txBody>
      </p:sp>
      <p:sp>
        <p:nvSpPr>
          <p:cNvPr id="20" name="object 20"/>
          <p:cNvSpPr/>
          <p:nvPr/>
        </p:nvSpPr>
        <p:spPr>
          <a:xfrm>
            <a:off x="3956811" y="1086485"/>
            <a:ext cx="86740" cy="86867"/>
          </a:xfrm>
          <a:prstGeom prst="rect">
            <a:avLst/>
          </a:prstGeom>
          <a:blipFill>
            <a:blip r:embed="rId7" cstate="print"/>
            <a:stretch>
              <a:fillRect/>
            </a:stretch>
          </a:blipFill>
        </p:spPr>
        <p:txBody>
          <a:bodyPr wrap="square" lIns="0" tIns="0" rIns="0" bIns="0" rtlCol="0"/>
          <a:lstStyle/>
          <a:p>
            <a:endParaRPr/>
          </a:p>
        </p:txBody>
      </p:sp>
      <p:sp>
        <p:nvSpPr>
          <p:cNvPr id="21" name="object 21"/>
          <p:cNvSpPr txBox="1"/>
          <p:nvPr/>
        </p:nvSpPr>
        <p:spPr>
          <a:xfrm>
            <a:off x="535940" y="1596593"/>
            <a:ext cx="7012940" cy="4571365"/>
          </a:xfrm>
          <a:prstGeom prst="rect">
            <a:avLst/>
          </a:prstGeom>
        </p:spPr>
        <p:txBody>
          <a:bodyPr vert="horz" wrap="square" lIns="0" tIns="48895" rIns="0" bIns="0" rtlCol="0">
            <a:spAutoFit/>
          </a:bodyPr>
          <a:lstStyle/>
          <a:p>
            <a:pPr marL="287020" marR="153670" indent="-274320">
              <a:lnSpc>
                <a:spcPct val="90100"/>
              </a:lnSpc>
              <a:spcBef>
                <a:spcPts val="385"/>
              </a:spcBef>
              <a:buClr>
                <a:srgbClr val="1F487C"/>
              </a:buClr>
              <a:buSzPct val="72916"/>
              <a:buFont typeface="Wingdings"/>
              <a:buChar char=""/>
              <a:tabLst>
                <a:tab pos="286385" algn="l"/>
                <a:tab pos="287020" algn="l"/>
              </a:tabLst>
            </a:pPr>
            <a:r>
              <a:rPr sz="2400" spc="-5" dirty="0">
                <a:latin typeface="Trebuchet MS"/>
                <a:cs typeface="Trebuchet MS"/>
              </a:rPr>
              <a:t>The rating </a:t>
            </a:r>
            <a:r>
              <a:rPr sz="2400" dirty="0">
                <a:latin typeface="Trebuchet MS"/>
                <a:cs typeface="Trebuchet MS"/>
              </a:rPr>
              <a:t>scale </a:t>
            </a:r>
            <a:r>
              <a:rPr sz="2400" spc="-5" dirty="0">
                <a:latin typeface="Trebuchet MS"/>
                <a:cs typeface="Trebuchet MS"/>
              </a:rPr>
              <a:t>involves </a:t>
            </a:r>
            <a:r>
              <a:rPr sz="2400" spc="-5" dirty="0">
                <a:solidFill>
                  <a:srgbClr val="FF0000"/>
                </a:solidFill>
                <a:latin typeface="Trebuchet MS"/>
                <a:cs typeface="Trebuchet MS"/>
              </a:rPr>
              <a:t>qualitative description </a:t>
            </a:r>
            <a:r>
              <a:rPr sz="2400" spc="-5" dirty="0">
                <a:latin typeface="Trebuchet MS"/>
                <a:cs typeface="Trebuchet MS"/>
              </a:rPr>
              <a:t> </a:t>
            </a:r>
            <a:r>
              <a:rPr sz="2400" dirty="0">
                <a:latin typeface="Trebuchet MS"/>
                <a:cs typeface="Trebuchet MS"/>
              </a:rPr>
              <a:t>of a limited </a:t>
            </a:r>
            <a:r>
              <a:rPr sz="2400" spc="-10" dirty="0">
                <a:latin typeface="Trebuchet MS"/>
                <a:cs typeface="Trebuchet MS"/>
              </a:rPr>
              <a:t>number </a:t>
            </a:r>
            <a:r>
              <a:rPr sz="2400" dirty="0">
                <a:latin typeface="Trebuchet MS"/>
                <a:cs typeface="Trebuchet MS"/>
              </a:rPr>
              <a:t>of </a:t>
            </a:r>
            <a:r>
              <a:rPr sz="2400" spc="-5" dirty="0">
                <a:latin typeface="Trebuchet MS"/>
                <a:cs typeface="Trebuchet MS"/>
              </a:rPr>
              <a:t>aspects </a:t>
            </a:r>
            <a:r>
              <a:rPr sz="2400" dirty="0">
                <a:latin typeface="Trebuchet MS"/>
                <a:cs typeface="Trebuchet MS"/>
              </a:rPr>
              <a:t>of a </a:t>
            </a:r>
            <a:r>
              <a:rPr sz="2400" spc="-5" dirty="0">
                <a:latin typeface="Trebuchet MS"/>
                <a:cs typeface="Trebuchet MS"/>
              </a:rPr>
              <a:t>thing </a:t>
            </a:r>
            <a:r>
              <a:rPr sz="2400" dirty="0">
                <a:latin typeface="Trebuchet MS"/>
                <a:cs typeface="Trebuchet MS"/>
              </a:rPr>
              <a:t>or </a:t>
            </a:r>
            <a:r>
              <a:rPr sz="2400" dirty="0" smtClean="0">
                <a:latin typeface="Trebuchet MS"/>
                <a:cs typeface="Trebuchet MS"/>
              </a:rPr>
              <a:t>  </a:t>
            </a:r>
            <a:r>
              <a:rPr sz="2400" spc="-5" dirty="0">
                <a:latin typeface="Trebuchet MS"/>
                <a:cs typeface="Trebuchet MS"/>
              </a:rPr>
              <a:t>traits </a:t>
            </a:r>
            <a:r>
              <a:rPr sz="2400" dirty="0">
                <a:latin typeface="Trebuchet MS"/>
                <a:cs typeface="Trebuchet MS"/>
              </a:rPr>
              <a:t>of a</a:t>
            </a:r>
            <a:r>
              <a:rPr sz="2400" spc="-10" dirty="0">
                <a:latin typeface="Trebuchet MS"/>
                <a:cs typeface="Trebuchet MS"/>
              </a:rPr>
              <a:t> </a:t>
            </a:r>
            <a:r>
              <a:rPr sz="2400" spc="-5" dirty="0">
                <a:latin typeface="Trebuchet MS"/>
                <a:cs typeface="Trebuchet MS"/>
              </a:rPr>
              <a:t>person.</a:t>
            </a:r>
            <a:endParaRPr sz="2400" dirty="0">
              <a:latin typeface="Trebuchet MS"/>
              <a:cs typeface="Trebuchet MS"/>
            </a:endParaRPr>
          </a:p>
          <a:p>
            <a:pPr marL="287020" marR="490855" indent="-274320">
              <a:lnSpc>
                <a:spcPts val="2590"/>
              </a:lnSpc>
              <a:spcBef>
                <a:spcPts val="640"/>
              </a:spcBef>
              <a:buClr>
                <a:srgbClr val="1F487C"/>
              </a:buClr>
              <a:buSzPct val="72916"/>
              <a:buFont typeface="Wingdings"/>
              <a:buChar char=""/>
              <a:tabLst>
                <a:tab pos="286385" algn="l"/>
                <a:tab pos="287020" algn="l"/>
                <a:tab pos="1896745" algn="l"/>
                <a:tab pos="3143250" algn="l"/>
              </a:tabLst>
            </a:pPr>
            <a:r>
              <a:rPr sz="2400" dirty="0">
                <a:latin typeface="Trebuchet MS"/>
                <a:cs typeface="Trebuchet MS"/>
              </a:rPr>
              <a:t>These </a:t>
            </a:r>
            <a:r>
              <a:rPr sz="2400" spc="-5" dirty="0">
                <a:latin typeface="Trebuchet MS"/>
                <a:cs typeface="Trebuchet MS"/>
              </a:rPr>
              <a:t>ratings may be in </a:t>
            </a:r>
            <a:r>
              <a:rPr sz="2400" dirty="0">
                <a:latin typeface="Trebuchet MS"/>
                <a:cs typeface="Trebuchet MS"/>
              </a:rPr>
              <a:t>such forms </a:t>
            </a:r>
            <a:r>
              <a:rPr sz="2400" spc="-5" dirty="0">
                <a:latin typeface="Trebuchet MS"/>
                <a:cs typeface="Trebuchet MS"/>
              </a:rPr>
              <a:t>as </a:t>
            </a:r>
            <a:r>
              <a:rPr sz="2400" spc="-5" dirty="0">
                <a:solidFill>
                  <a:srgbClr val="FF0000"/>
                </a:solidFill>
                <a:latin typeface="Trebuchet MS"/>
                <a:cs typeface="Trebuchet MS"/>
              </a:rPr>
              <a:t>“like-  dislike”,	</a:t>
            </a:r>
            <a:r>
              <a:rPr sz="2400" dirty="0">
                <a:solidFill>
                  <a:srgbClr val="FF0000"/>
                </a:solidFill>
                <a:latin typeface="Trebuchet MS"/>
                <a:cs typeface="Trebuchet MS"/>
              </a:rPr>
              <a:t>“</a:t>
            </a:r>
            <a:r>
              <a:rPr sz="2400" spc="5" dirty="0">
                <a:solidFill>
                  <a:srgbClr val="FF0000"/>
                </a:solidFill>
                <a:latin typeface="Trebuchet MS"/>
                <a:cs typeface="Trebuchet MS"/>
              </a:rPr>
              <a:t> </a:t>
            </a:r>
            <a:r>
              <a:rPr sz="2400" spc="-5" dirty="0">
                <a:solidFill>
                  <a:srgbClr val="FF0000"/>
                </a:solidFill>
                <a:latin typeface="Trebuchet MS"/>
                <a:cs typeface="Trebuchet MS"/>
              </a:rPr>
              <a:t>above	average, average, below  average”</a:t>
            </a:r>
            <a:r>
              <a:rPr sz="2400" spc="10" dirty="0">
                <a:solidFill>
                  <a:srgbClr val="FF0000"/>
                </a:solidFill>
                <a:latin typeface="Trebuchet MS"/>
                <a:cs typeface="Trebuchet MS"/>
              </a:rPr>
              <a:t> </a:t>
            </a:r>
            <a:r>
              <a:rPr sz="2400" spc="-5" dirty="0">
                <a:latin typeface="Trebuchet MS"/>
                <a:cs typeface="Trebuchet MS"/>
              </a:rPr>
              <a:t>etc.</a:t>
            </a:r>
            <a:endParaRPr sz="2400" dirty="0">
              <a:latin typeface="Trebuchet MS"/>
              <a:cs typeface="Trebuchet MS"/>
            </a:endParaRPr>
          </a:p>
          <a:p>
            <a:pPr marL="287020" marR="5080" indent="-274320">
              <a:lnSpc>
                <a:spcPts val="2590"/>
              </a:lnSpc>
              <a:spcBef>
                <a:spcPts val="610"/>
              </a:spcBef>
              <a:buClr>
                <a:srgbClr val="1F487C"/>
              </a:buClr>
              <a:buSzPct val="72916"/>
              <a:buFont typeface="Wingdings"/>
              <a:buChar char=""/>
              <a:tabLst>
                <a:tab pos="286385" algn="l"/>
                <a:tab pos="287020" algn="l"/>
                <a:tab pos="5010785" algn="l"/>
              </a:tabLst>
            </a:pPr>
            <a:r>
              <a:rPr sz="2400" dirty="0">
                <a:latin typeface="Trebuchet MS"/>
                <a:cs typeface="Trebuchet MS"/>
              </a:rPr>
              <a:t>There </a:t>
            </a:r>
            <a:r>
              <a:rPr sz="2400" spc="-5" dirty="0">
                <a:latin typeface="Trebuchet MS"/>
                <a:cs typeface="Trebuchet MS"/>
              </a:rPr>
              <a:t>is no </a:t>
            </a:r>
            <a:r>
              <a:rPr sz="2400" dirty="0">
                <a:latin typeface="Trebuchet MS"/>
                <a:cs typeface="Trebuchet MS"/>
              </a:rPr>
              <a:t>specific rule </a:t>
            </a:r>
            <a:r>
              <a:rPr sz="2400" spc="-5" dirty="0">
                <a:latin typeface="Trebuchet MS"/>
                <a:cs typeface="Trebuchet MS"/>
              </a:rPr>
              <a:t>whether to use </a:t>
            </a:r>
            <a:r>
              <a:rPr sz="2400" dirty="0">
                <a:latin typeface="Trebuchet MS"/>
                <a:cs typeface="Trebuchet MS"/>
              </a:rPr>
              <a:t>a </a:t>
            </a:r>
            <a:r>
              <a:rPr sz="2400" spc="-5" dirty="0">
                <a:latin typeface="Trebuchet MS"/>
                <a:cs typeface="Trebuchet MS"/>
              </a:rPr>
              <a:t>two-  points </a:t>
            </a:r>
            <a:r>
              <a:rPr sz="2400" dirty="0">
                <a:latin typeface="Trebuchet MS"/>
                <a:cs typeface="Trebuchet MS"/>
              </a:rPr>
              <a:t>scale, </a:t>
            </a:r>
            <a:r>
              <a:rPr sz="2400" spc="-5" dirty="0">
                <a:latin typeface="Trebuchet MS"/>
                <a:cs typeface="Trebuchet MS"/>
              </a:rPr>
              <a:t>three-point</a:t>
            </a:r>
            <a:r>
              <a:rPr sz="2400" spc="65" dirty="0">
                <a:latin typeface="Trebuchet MS"/>
                <a:cs typeface="Trebuchet MS"/>
              </a:rPr>
              <a:t> </a:t>
            </a:r>
            <a:r>
              <a:rPr sz="2400" dirty="0">
                <a:latin typeface="Trebuchet MS"/>
                <a:cs typeface="Trebuchet MS"/>
              </a:rPr>
              <a:t>scale</a:t>
            </a:r>
            <a:r>
              <a:rPr sz="2400" spc="15" dirty="0">
                <a:latin typeface="Trebuchet MS"/>
                <a:cs typeface="Trebuchet MS"/>
              </a:rPr>
              <a:t> </a:t>
            </a:r>
            <a:r>
              <a:rPr sz="2400" dirty="0">
                <a:latin typeface="Trebuchet MS"/>
                <a:cs typeface="Trebuchet MS"/>
              </a:rPr>
              <a:t>or	scale </a:t>
            </a:r>
            <a:r>
              <a:rPr sz="2400" spc="-5" dirty="0">
                <a:latin typeface="Trebuchet MS"/>
                <a:cs typeface="Trebuchet MS"/>
              </a:rPr>
              <a:t>with</a:t>
            </a:r>
            <a:r>
              <a:rPr sz="2400" spc="-85" dirty="0">
                <a:latin typeface="Trebuchet MS"/>
                <a:cs typeface="Trebuchet MS"/>
              </a:rPr>
              <a:t> </a:t>
            </a:r>
            <a:r>
              <a:rPr sz="2400" dirty="0">
                <a:latin typeface="Trebuchet MS"/>
                <a:cs typeface="Trebuchet MS"/>
              </a:rPr>
              <a:t>still  </a:t>
            </a:r>
            <a:r>
              <a:rPr sz="2400" spc="-5" dirty="0">
                <a:latin typeface="Trebuchet MS"/>
                <a:cs typeface="Trebuchet MS"/>
              </a:rPr>
              <a:t>more</a:t>
            </a:r>
            <a:r>
              <a:rPr sz="2400" spc="-10" dirty="0">
                <a:latin typeface="Trebuchet MS"/>
                <a:cs typeface="Trebuchet MS"/>
              </a:rPr>
              <a:t> </a:t>
            </a:r>
            <a:r>
              <a:rPr sz="2400" spc="-5" dirty="0">
                <a:latin typeface="Trebuchet MS"/>
                <a:cs typeface="Trebuchet MS"/>
              </a:rPr>
              <a:t>points.</a:t>
            </a:r>
            <a:endParaRPr sz="2400" dirty="0">
              <a:latin typeface="Trebuchet MS"/>
              <a:cs typeface="Trebuchet MS"/>
            </a:endParaRPr>
          </a:p>
          <a:p>
            <a:pPr marL="287020" marR="277495" indent="-274320">
              <a:lnSpc>
                <a:spcPts val="2590"/>
              </a:lnSpc>
              <a:spcBef>
                <a:spcPts val="610"/>
              </a:spcBef>
              <a:buClr>
                <a:srgbClr val="1F487C"/>
              </a:buClr>
              <a:buSzPct val="72916"/>
              <a:buFont typeface="Wingdings"/>
              <a:buChar char=""/>
              <a:tabLst>
                <a:tab pos="286385" algn="l"/>
                <a:tab pos="287020" algn="l"/>
              </a:tabLst>
            </a:pPr>
            <a:r>
              <a:rPr sz="2400" spc="-5" dirty="0">
                <a:latin typeface="Trebuchet MS"/>
                <a:cs typeface="Trebuchet MS"/>
              </a:rPr>
              <a:t>In practice, three to </a:t>
            </a:r>
            <a:r>
              <a:rPr sz="2400" dirty="0">
                <a:latin typeface="Trebuchet MS"/>
                <a:cs typeface="Trebuchet MS"/>
              </a:rPr>
              <a:t>seven </a:t>
            </a:r>
            <a:r>
              <a:rPr sz="2400" spc="-10" dirty="0">
                <a:latin typeface="Trebuchet MS"/>
                <a:cs typeface="Trebuchet MS"/>
              </a:rPr>
              <a:t>points </a:t>
            </a:r>
            <a:r>
              <a:rPr sz="2400" dirty="0">
                <a:latin typeface="Trebuchet MS"/>
                <a:cs typeface="Trebuchet MS"/>
              </a:rPr>
              <a:t>scales </a:t>
            </a:r>
            <a:r>
              <a:rPr sz="2400" spc="-5" dirty="0">
                <a:latin typeface="Trebuchet MS"/>
                <a:cs typeface="Trebuchet MS"/>
              </a:rPr>
              <a:t>are  generally used </a:t>
            </a:r>
            <a:r>
              <a:rPr sz="2400" dirty="0">
                <a:latin typeface="Trebuchet MS"/>
                <a:cs typeface="Trebuchet MS"/>
              </a:rPr>
              <a:t>for </a:t>
            </a:r>
            <a:r>
              <a:rPr sz="2400" spc="-5" dirty="0">
                <a:latin typeface="Trebuchet MS"/>
                <a:cs typeface="Trebuchet MS"/>
              </a:rPr>
              <a:t>the </a:t>
            </a:r>
            <a:r>
              <a:rPr sz="2400" dirty="0">
                <a:latin typeface="Trebuchet MS"/>
                <a:cs typeface="Trebuchet MS"/>
              </a:rPr>
              <a:t>simple </a:t>
            </a:r>
            <a:r>
              <a:rPr sz="2400" spc="-5" dirty="0">
                <a:latin typeface="Trebuchet MS"/>
                <a:cs typeface="Trebuchet MS"/>
              </a:rPr>
              <a:t>reason that more  points </a:t>
            </a:r>
            <a:r>
              <a:rPr sz="2400" dirty="0">
                <a:latin typeface="Trebuchet MS"/>
                <a:cs typeface="Trebuchet MS"/>
              </a:rPr>
              <a:t>on a scale </a:t>
            </a:r>
            <a:r>
              <a:rPr sz="2400" spc="-5" dirty="0">
                <a:latin typeface="Trebuchet MS"/>
                <a:cs typeface="Trebuchet MS"/>
              </a:rPr>
              <a:t>provide an opportunity </a:t>
            </a:r>
            <a:r>
              <a:rPr sz="2400" dirty="0">
                <a:latin typeface="Trebuchet MS"/>
                <a:cs typeface="Trebuchet MS"/>
              </a:rPr>
              <a:t>for  greater </a:t>
            </a:r>
            <a:r>
              <a:rPr sz="2400" spc="-5" dirty="0">
                <a:latin typeface="Trebuchet MS"/>
                <a:cs typeface="Trebuchet MS"/>
              </a:rPr>
              <a:t>sensitivity </a:t>
            </a:r>
            <a:r>
              <a:rPr sz="2400" dirty="0">
                <a:latin typeface="Trebuchet MS"/>
                <a:cs typeface="Trebuchet MS"/>
              </a:rPr>
              <a:t>of</a:t>
            </a:r>
            <a:r>
              <a:rPr sz="2400" spc="30" dirty="0">
                <a:latin typeface="Trebuchet MS"/>
                <a:cs typeface="Trebuchet MS"/>
              </a:rPr>
              <a:t> </a:t>
            </a:r>
            <a:r>
              <a:rPr sz="2400" spc="-5" dirty="0">
                <a:latin typeface="Trebuchet MS"/>
                <a:cs typeface="Trebuchet MS"/>
              </a:rPr>
              <a:t>measurement.</a:t>
            </a:r>
            <a:endParaRPr sz="2400" dirty="0">
              <a:latin typeface="Trebuchet MS"/>
              <a:cs typeface="Trebuchet M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7696200" cy="923330"/>
          </a:xfrm>
        </p:spPr>
        <p:txBody>
          <a:bodyPr>
            <a:normAutofit/>
          </a:bodyPr>
          <a:lstStyle/>
          <a:p>
            <a:r>
              <a:rPr lang="en-US" sz="2200" b="1" dirty="0" smtClean="0"/>
              <a:t/>
            </a:r>
            <a:br>
              <a:rPr lang="en-US" sz="2200" b="1" dirty="0" smtClean="0"/>
            </a:br>
            <a:endParaRPr lang="en-US" sz="2200" b="1" dirty="0"/>
          </a:p>
        </p:txBody>
      </p:sp>
      <p:sp>
        <p:nvSpPr>
          <p:cNvPr id="3" name="Text Placeholder 2"/>
          <p:cNvSpPr>
            <a:spLocks noGrp="1"/>
          </p:cNvSpPr>
          <p:nvPr>
            <p:ph idx="1"/>
          </p:nvPr>
        </p:nvSpPr>
        <p:spPr>
          <a:xfrm>
            <a:off x="152400" y="152400"/>
            <a:ext cx="8991600" cy="9209723"/>
          </a:xfrm>
        </p:spPr>
        <p:txBody>
          <a:bodyPr/>
          <a:lstStyle/>
          <a:p>
            <a:pPr>
              <a:buFont typeface="+mj-lt"/>
              <a:buAutoNum type="arabicPeriod"/>
            </a:pPr>
            <a:r>
              <a:rPr lang="en-US" sz="1800" dirty="0" smtClean="0"/>
              <a:t> </a:t>
            </a:r>
            <a:r>
              <a:rPr lang="en-US" sz="2400" b="1" dirty="0" smtClean="0"/>
              <a:t>Dichotomous scale  - Dichotomous scale  is used to draw out a Yes or No answer. A nominal scale is used to elicit the response.</a:t>
            </a:r>
          </a:p>
          <a:p>
            <a:pPr>
              <a:buFont typeface="+mj-lt"/>
              <a:buAutoNum type="arabicPeriod"/>
            </a:pPr>
            <a:r>
              <a:rPr lang="en-US" sz="2400" b="1" dirty="0" smtClean="0">
                <a:latin typeface="Times New Roman" pitchFamily="18" charset="0"/>
                <a:cs typeface="Times New Roman" pitchFamily="18" charset="0"/>
              </a:rPr>
              <a:t>Category scale- this scale uses multiple items to draw out a single response. In this case also a nominal scale is used to elicit response.</a:t>
            </a:r>
          </a:p>
          <a:p>
            <a:pPr>
              <a:buFont typeface="+mj-lt"/>
              <a:buAutoNum type="arabicPeriod"/>
            </a:pPr>
            <a:r>
              <a:rPr lang="en-US" sz="20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Likert</a:t>
            </a:r>
            <a:r>
              <a:rPr lang="en-US" sz="2400" b="1" dirty="0" smtClean="0">
                <a:latin typeface="Times New Roman" pitchFamily="18" charset="0"/>
                <a:cs typeface="Times New Roman" pitchFamily="18" charset="0"/>
              </a:rPr>
              <a:t> scales –</a:t>
            </a:r>
            <a:r>
              <a:rPr lang="en-US" sz="2000" b="1" dirty="0" err="1" smtClean="0">
                <a:latin typeface="Times New Roman" pitchFamily="18" charset="0"/>
                <a:cs typeface="Times New Roman" pitchFamily="18" charset="0"/>
              </a:rPr>
              <a:t>Rensis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Likert</a:t>
            </a:r>
            <a:r>
              <a:rPr lang="en-US" sz="2000" b="1" dirty="0" smtClean="0">
                <a:latin typeface="Times New Roman" pitchFamily="18" charset="0"/>
                <a:cs typeface="Times New Roman" pitchFamily="18" charset="0"/>
              </a:rPr>
              <a:t> developed summated rating scale based on item analysis. It is extremely popular for measuring attitudes because this method is simple to administer</a:t>
            </a:r>
            <a:r>
              <a:rPr lang="en-US"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It </a:t>
            </a:r>
            <a:r>
              <a:rPr lang="en-US" sz="2400" b="1" dirty="0" smtClean="0">
                <a:latin typeface="Times New Roman" pitchFamily="18" charset="0"/>
                <a:cs typeface="Times New Roman" pitchFamily="18" charset="0"/>
              </a:rPr>
              <a:t>consists of number of statements which expresses either a positive or negative attitude towards the object of interest</a:t>
            </a:r>
            <a:r>
              <a:rPr lang="en-US" sz="2400" b="1" dirty="0" smtClean="0">
                <a:latin typeface="Times New Roman" pitchFamily="18" charset="0"/>
                <a:cs typeface="Times New Roman" pitchFamily="18" charset="0"/>
              </a:rPr>
              <a:t>.</a:t>
            </a:r>
          </a:p>
          <a:p>
            <a:pPr>
              <a:buNone/>
            </a:pPr>
            <a:r>
              <a:rPr lang="en-US" sz="24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It is designed to measure the intensity with which an attitude is expressed. Each response is given a numerical score to reflect its degree of attitude favorableness. </a:t>
            </a:r>
            <a:r>
              <a:rPr lang="en-US" sz="2400" b="1" dirty="0" smtClean="0">
                <a:latin typeface="Times New Roman" pitchFamily="18" charset="0"/>
                <a:cs typeface="Times New Roman" pitchFamily="18" charset="0"/>
              </a:rPr>
              <a:t>it uses five grade points like strongly agree(+2), agree(+1), indifferent(0), disagree(-1).strongly disagree(-2).</a:t>
            </a:r>
            <a:endParaRPr lang="en-US" sz="2000" b="1" dirty="0" smtClean="0">
              <a:latin typeface="Times New Roman" pitchFamily="18" charset="0"/>
              <a:cs typeface="Times New Roman" pitchFamily="18" charset="0"/>
            </a:endParaRPr>
          </a:p>
          <a:p>
            <a:pPr>
              <a:buFont typeface="+mj-lt"/>
              <a:buAutoNum type="arabicPeriod"/>
            </a:pPr>
            <a:r>
              <a:rPr lang="en-US" sz="2000" b="1" dirty="0" smtClean="0">
                <a:latin typeface="Times New Roman" pitchFamily="18" charset="0"/>
                <a:cs typeface="Times New Roman" pitchFamily="18" charset="0"/>
              </a:rPr>
              <a:t>semantic scale-this type of scale makes extensive use of words rather than numbers. It is a series of attitudinal scales. Respondents describe their feeling about the products or brands on scales with semantic labels.</a:t>
            </a:r>
          </a:p>
          <a:p>
            <a:endParaRPr lang="en-US" sz="2000" dirty="0" smtClean="0">
              <a:latin typeface="Times New Roman" pitchFamily="18" charset="0"/>
              <a:cs typeface="Times New Roman" pitchFamily="18" charset="0"/>
            </a:endParaRPr>
          </a:p>
          <a:p>
            <a:endParaRPr lang="en-US" sz="2000" dirty="0" smtClean="0"/>
          </a:p>
          <a:p>
            <a:endParaRPr lang="en-US" sz="2000" dirty="0" smtClean="0"/>
          </a:p>
          <a:p>
            <a:endParaRPr lang="en-US" sz="1800" dirty="0" smtClean="0"/>
          </a:p>
          <a:p>
            <a:endParaRPr lang="en-US" sz="2800" dirty="0" smtClean="0"/>
          </a:p>
          <a:p>
            <a:endParaRPr lang="en-US" sz="2800" dirty="0" smtClean="0"/>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5940" y="609600"/>
            <a:ext cx="6643370" cy="2154436"/>
          </a:xfrm>
        </p:spPr>
        <p:txBody>
          <a:bodyPr/>
          <a:lstStyle/>
          <a:p>
            <a:r>
              <a:rPr lang="en-US" sz="2800" dirty="0" smtClean="0"/>
              <a:t>When bipolar adjectives are used at the end points of the scales, these are termed semantic differential scales.</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1792" y="1000252"/>
            <a:ext cx="5243372" cy="35737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047107"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041E3D"/>
            </a:solidFill>
          </a:ln>
        </p:spPr>
        <p:txBody>
          <a:bodyPr wrap="square" lIns="0" tIns="0" rIns="0" bIns="0" rtlCol="0"/>
          <a:lstStyle/>
          <a:p>
            <a:endParaRPr/>
          </a:p>
        </p:txBody>
      </p:sp>
      <p:sp>
        <p:nvSpPr>
          <p:cNvPr id="4" name="object 4"/>
          <p:cNvSpPr/>
          <p:nvPr/>
        </p:nvSpPr>
        <p:spPr>
          <a:xfrm>
            <a:off x="3023235"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041E3D"/>
            </a:solidFill>
          </a:ln>
        </p:spPr>
        <p:txBody>
          <a:bodyPr wrap="square" lIns="0" tIns="0" rIns="0" bIns="0" rtlCol="0"/>
          <a:lstStyle/>
          <a:p>
            <a:endParaRPr/>
          </a:p>
        </p:txBody>
      </p:sp>
      <p:sp>
        <p:nvSpPr>
          <p:cNvPr id="5" name="object 5"/>
          <p:cNvSpPr/>
          <p:nvPr/>
        </p:nvSpPr>
        <p:spPr>
          <a:xfrm>
            <a:off x="1234058" y="1107186"/>
            <a:ext cx="83185" cy="127635"/>
          </a:xfrm>
          <a:custGeom>
            <a:avLst/>
            <a:gdLst/>
            <a:ahLst/>
            <a:cxnLst/>
            <a:rect l="l" t="t" r="r" b="b"/>
            <a:pathLst>
              <a:path w="83184" h="127634">
                <a:moveTo>
                  <a:pt x="41528" y="0"/>
                </a:moveTo>
                <a:lnTo>
                  <a:pt x="0" y="127635"/>
                </a:lnTo>
                <a:lnTo>
                  <a:pt x="83057" y="127635"/>
                </a:lnTo>
                <a:lnTo>
                  <a:pt x="41528" y="0"/>
                </a:lnTo>
                <a:close/>
              </a:path>
            </a:pathLst>
          </a:custGeom>
          <a:ln w="3175">
            <a:solidFill>
              <a:srgbClr val="041E3D"/>
            </a:solidFill>
          </a:ln>
        </p:spPr>
        <p:txBody>
          <a:bodyPr wrap="square" lIns="0" tIns="0" rIns="0" bIns="0" rtlCol="0"/>
          <a:lstStyle/>
          <a:p>
            <a:endParaRPr/>
          </a:p>
        </p:txBody>
      </p:sp>
      <p:sp>
        <p:nvSpPr>
          <p:cNvPr id="6" name="object 6"/>
          <p:cNvSpPr/>
          <p:nvPr/>
        </p:nvSpPr>
        <p:spPr>
          <a:xfrm>
            <a:off x="1525397" y="1057402"/>
            <a:ext cx="106933" cy="11531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2714879" y="1057275"/>
            <a:ext cx="101853" cy="100584"/>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925715" y="1057275"/>
            <a:ext cx="101803" cy="100584"/>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5544692" y="1006221"/>
            <a:ext cx="220979" cy="346075"/>
          </a:xfrm>
          <a:custGeom>
            <a:avLst/>
            <a:gdLst/>
            <a:ahLst/>
            <a:cxnLst/>
            <a:rect l="l" t="t" r="r" b="b"/>
            <a:pathLst>
              <a:path w="220979" h="346075">
                <a:moveTo>
                  <a:pt x="0" y="0"/>
                </a:moveTo>
                <a:lnTo>
                  <a:pt x="220472" y="0"/>
                </a:lnTo>
                <a:lnTo>
                  <a:pt x="220472" y="54482"/>
                </a:lnTo>
                <a:lnTo>
                  <a:pt x="61341" y="54482"/>
                </a:lnTo>
                <a:lnTo>
                  <a:pt x="61341" y="135381"/>
                </a:lnTo>
                <a:lnTo>
                  <a:pt x="175514" y="135381"/>
                </a:lnTo>
                <a:lnTo>
                  <a:pt x="175514" y="187578"/>
                </a:lnTo>
                <a:lnTo>
                  <a:pt x="61341" y="187578"/>
                </a:lnTo>
                <a:lnTo>
                  <a:pt x="61341" y="291083"/>
                </a:lnTo>
                <a:lnTo>
                  <a:pt x="217932" y="291083"/>
                </a:lnTo>
                <a:lnTo>
                  <a:pt x="217932" y="345566"/>
                </a:lnTo>
                <a:lnTo>
                  <a:pt x="0" y="345566"/>
                </a:lnTo>
                <a:lnTo>
                  <a:pt x="0"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5277992" y="1006221"/>
            <a:ext cx="217804" cy="346075"/>
          </a:xfrm>
          <a:custGeom>
            <a:avLst/>
            <a:gdLst/>
            <a:ahLst/>
            <a:cxnLst/>
            <a:rect l="l" t="t" r="r" b="b"/>
            <a:pathLst>
              <a:path w="217804" h="346075">
                <a:moveTo>
                  <a:pt x="0" y="0"/>
                </a:moveTo>
                <a:lnTo>
                  <a:pt x="61341" y="0"/>
                </a:lnTo>
                <a:lnTo>
                  <a:pt x="61341" y="291083"/>
                </a:lnTo>
                <a:lnTo>
                  <a:pt x="217424" y="291083"/>
                </a:lnTo>
                <a:lnTo>
                  <a:pt x="217424" y="345566"/>
                </a:lnTo>
                <a:lnTo>
                  <a:pt x="0" y="345566"/>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3638169" y="1006221"/>
            <a:ext cx="252095" cy="350520"/>
          </a:xfrm>
          <a:custGeom>
            <a:avLst/>
            <a:gdLst/>
            <a:ahLst/>
            <a:cxnLst/>
            <a:rect l="l" t="t" r="r" b="b"/>
            <a:pathLst>
              <a:path w="252095" h="350519">
                <a:moveTo>
                  <a:pt x="0" y="0"/>
                </a:moveTo>
                <a:lnTo>
                  <a:pt x="29463" y="0"/>
                </a:lnTo>
                <a:lnTo>
                  <a:pt x="192658" y="208533"/>
                </a:lnTo>
                <a:lnTo>
                  <a:pt x="192658" y="0"/>
                </a:lnTo>
                <a:lnTo>
                  <a:pt x="251586" y="0"/>
                </a:lnTo>
                <a:lnTo>
                  <a:pt x="251586" y="350265"/>
                </a:lnTo>
                <a:lnTo>
                  <a:pt x="226694" y="350265"/>
                </a:lnTo>
                <a:lnTo>
                  <a:pt x="58927" y="131571"/>
                </a:lnTo>
                <a:lnTo>
                  <a:pt x="58927" y="345820"/>
                </a:lnTo>
                <a:lnTo>
                  <a:pt x="0" y="345820"/>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3505200" y="1006221"/>
            <a:ext cx="61594" cy="346075"/>
          </a:xfrm>
          <a:custGeom>
            <a:avLst/>
            <a:gdLst/>
            <a:ahLst/>
            <a:cxnLst/>
            <a:rect l="l" t="t" r="r" b="b"/>
            <a:pathLst>
              <a:path w="61595"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3177667" y="1006221"/>
            <a:ext cx="286385" cy="346075"/>
          </a:xfrm>
          <a:custGeom>
            <a:avLst/>
            <a:gdLst/>
            <a:ahLst/>
            <a:cxnLst/>
            <a:rect l="l" t="t" r="r" b="b"/>
            <a:pathLst>
              <a:path w="286385" h="346075">
                <a:moveTo>
                  <a:pt x="0" y="0"/>
                </a:moveTo>
                <a:lnTo>
                  <a:pt x="286131" y="0"/>
                </a:lnTo>
                <a:lnTo>
                  <a:pt x="286131" y="54482"/>
                </a:lnTo>
                <a:lnTo>
                  <a:pt x="171322" y="54482"/>
                </a:lnTo>
                <a:lnTo>
                  <a:pt x="171322" y="345566"/>
                </a:lnTo>
                <a:lnTo>
                  <a:pt x="109981" y="345566"/>
                </a:lnTo>
                <a:lnTo>
                  <a:pt x="109981" y="54482"/>
                </a:lnTo>
                <a:lnTo>
                  <a:pt x="0" y="54482"/>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2080260"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1748408" y="1006221"/>
            <a:ext cx="259715" cy="346075"/>
          </a:xfrm>
          <a:custGeom>
            <a:avLst/>
            <a:gdLst/>
            <a:ahLst/>
            <a:cxnLst/>
            <a:rect l="l" t="t" r="r" b="b"/>
            <a:pathLst>
              <a:path w="259714" h="346075">
                <a:moveTo>
                  <a:pt x="0" y="0"/>
                </a:moveTo>
                <a:lnTo>
                  <a:pt x="61341" y="0"/>
                </a:lnTo>
                <a:lnTo>
                  <a:pt x="61341" y="135381"/>
                </a:lnTo>
                <a:lnTo>
                  <a:pt x="198755" y="135381"/>
                </a:lnTo>
                <a:lnTo>
                  <a:pt x="198755" y="0"/>
                </a:lnTo>
                <a:lnTo>
                  <a:pt x="259461" y="0"/>
                </a:lnTo>
                <a:lnTo>
                  <a:pt x="259461" y="345566"/>
                </a:lnTo>
                <a:lnTo>
                  <a:pt x="198755" y="345566"/>
                </a:lnTo>
                <a:lnTo>
                  <a:pt x="198755" y="189864"/>
                </a:lnTo>
                <a:lnTo>
                  <a:pt x="61341" y="189864"/>
                </a:lnTo>
                <a:lnTo>
                  <a:pt x="61341" y="345566"/>
                </a:lnTo>
                <a:lnTo>
                  <a:pt x="0" y="345566"/>
                </a:lnTo>
                <a:lnTo>
                  <a:pt x="0"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1464944" y="1003808"/>
            <a:ext cx="229235" cy="347980"/>
          </a:xfrm>
          <a:custGeom>
            <a:avLst/>
            <a:gdLst/>
            <a:ahLst/>
            <a:cxnLst/>
            <a:rect l="l" t="t" r="r" b="b"/>
            <a:pathLst>
              <a:path w="229235" h="347980">
                <a:moveTo>
                  <a:pt x="71628" y="0"/>
                </a:moveTo>
                <a:lnTo>
                  <a:pt x="109825" y="1571"/>
                </a:lnTo>
                <a:lnTo>
                  <a:pt x="169693" y="14144"/>
                </a:lnTo>
                <a:lnTo>
                  <a:pt x="207964" y="39481"/>
                </a:lnTo>
                <a:lnTo>
                  <a:pt x="226875" y="78724"/>
                </a:lnTo>
                <a:lnTo>
                  <a:pt x="229235" y="103631"/>
                </a:lnTo>
                <a:lnTo>
                  <a:pt x="223627" y="146425"/>
                </a:lnTo>
                <a:lnTo>
                  <a:pt x="206809" y="179710"/>
                </a:lnTo>
                <a:lnTo>
                  <a:pt x="178787" y="203484"/>
                </a:lnTo>
                <a:lnTo>
                  <a:pt x="139566" y="217749"/>
                </a:lnTo>
                <a:lnTo>
                  <a:pt x="89154" y="222503"/>
                </a:lnTo>
                <a:lnTo>
                  <a:pt x="83486" y="222406"/>
                </a:lnTo>
                <a:lnTo>
                  <a:pt x="76962" y="222107"/>
                </a:lnTo>
                <a:lnTo>
                  <a:pt x="69580" y="221593"/>
                </a:lnTo>
                <a:lnTo>
                  <a:pt x="61341" y="220852"/>
                </a:lnTo>
                <a:lnTo>
                  <a:pt x="61341" y="347979"/>
                </a:lnTo>
                <a:lnTo>
                  <a:pt x="0" y="347979"/>
                </a:lnTo>
                <a:lnTo>
                  <a:pt x="0" y="2666"/>
                </a:lnTo>
                <a:lnTo>
                  <a:pt x="27479" y="1500"/>
                </a:lnTo>
                <a:lnTo>
                  <a:pt x="48577" y="666"/>
                </a:lnTo>
                <a:lnTo>
                  <a:pt x="63293" y="166"/>
                </a:lnTo>
                <a:lnTo>
                  <a:pt x="71628"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4937378" y="1001522"/>
            <a:ext cx="304165" cy="350520"/>
          </a:xfrm>
          <a:custGeom>
            <a:avLst/>
            <a:gdLst/>
            <a:ahLst/>
            <a:cxnLst/>
            <a:rect l="l" t="t" r="r" b="b"/>
            <a:pathLst>
              <a:path w="304164" h="350519">
                <a:moveTo>
                  <a:pt x="137795" y="0"/>
                </a:moveTo>
                <a:lnTo>
                  <a:pt x="164719" y="0"/>
                </a:lnTo>
                <a:lnTo>
                  <a:pt x="303657" y="350265"/>
                </a:lnTo>
                <a:lnTo>
                  <a:pt x="235966" y="350265"/>
                </a:lnTo>
                <a:lnTo>
                  <a:pt x="210693" y="280162"/>
                </a:lnTo>
                <a:lnTo>
                  <a:pt x="92329" y="280162"/>
                </a:lnTo>
                <a:lnTo>
                  <a:pt x="68199" y="350265"/>
                </a:lnTo>
                <a:lnTo>
                  <a:pt x="0" y="350265"/>
                </a:lnTo>
                <a:lnTo>
                  <a:pt x="137795"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2652141" y="1001522"/>
            <a:ext cx="565150" cy="350520"/>
          </a:xfrm>
          <a:custGeom>
            <a:avLst/>
            <a:gdLst/>
            <a:ahLst/>
            <a:cxnLst/>
            <a:rect l="l" t="t" r="r" b="b"/>
            <a:pathLst>
              <a:path w="565150" h="350519">
                <a:moveTo>
                  <a:pt x="399160" y="0"/>
                </a:moveTo>
                <a:lnTo>
                  <a:pt x="426084" y="0"/>
                </a:lnTo>
                <a:lnTo>
                  <a:pt x="565022" y="350265"/>
                </a:lnTo>
                <a:lnTo>
                  <a:pt x="497331" y="350265"/>
                </a:lnTo>
                <a:lnTo>
                  <a:pt x="472058" y="280162"/>
                </a:lnTo>
                <a:lnTo>
                  <a:pt x="353694" y="280162"/>
                </a:lnTo>
                <a:lnTo>
                  <a:pt x="329564" y="350265"/>
                </a:lnTo>
                <a:lnTo>
                  <a:pt x="265556" y="350265"/>
                </a:lnTo>
                <a:lnTo>
                  <a:pt x="261365" y="350265"/>
                </a:lnTo>
                <a:lnTo>
                  <a:pt x="194817" y="350265"/>
                </a:lnTo>
                <a:lnTo>
                  <a:pt x="102615" y="207517"/>
                </a:lnTo>
                <a:lnTo>
                  <a:pt x="94952" y="207349"/>
                </a:lnTo>
                <a:lnTo>
                  <a:pt x="85883" y="207025"/>
                </a:lnTo>
                <a:lnTo>
                  <a:pt x="75434" y="206535"/>
                </a:lnTo>
                <a:lnTo>
                  <a:pt x="63626" y="205866"/>
                </a:lnTo>
                <a:lnTo>
                  <a:pt x="63626" y="350265"/>
                </a:lnTo>
                <a:lnTo>
                  <a:pt x="0" y="350265"/>
                </a:lnTo>
                <a:lnTo>
                  <a:pt x="0" y="4699"/>
                </a:lnTo>
                <a:lnTo>
                  <a:pt x="4409" y="4581"/>
                </a:lnTo>
                <a:lnTo>
                  <a:pt x="12509" y="4238"/>
                </a:lnTo>
                <a:lnTo>
                  <a:pt x="24324" y="3681"/>
                </a:lnTo>
                <a:lnTo>
                  <a:pt x="39877" y="2920"/>
                </a:lnTo>
                <a:lnTo>
                  <a:pt x="56360" y="2160"/>
                </a:lnTo>
                <a:lnTo>
                  <a:pt x="71151" y="1603"/>
                </a:lnTo>
                <a:lnTo>
                  <a:pt x="84276" y="1260"/>
                </a:lnTo>
                <a:lnTo>
                  <a:pt x="95757" y="1142"/>
                </a:lnTo>
                <a:lnTo>
                  <a:pt x="153338" y="7502"/>
                </a:lnTo>
                <a:lnTo>
                  <a:pt x="194452" y="26590"/>
                </a:lnTo>
                <a:lnTo>
                  <a:pt x="219112" y="58418"/>
                </a:lnTo>
                <a:lnTo>
                  <a:pt x="227329" y="102997"/>
                </a:lnTo>
                <a:lnTo>
                  <a:pt x="226188" y="117998"/>
                </a:lnTo>
                <a:lnTo>
                  <a:pt x="209169" y="159003"/>
                </a:lnTo>
                <a:lnTo>
                  <a:pt x="176664" y="188471"/>
                </a:lnTo>
                <a:lnTo>
                  <a:pt x="163448" y="194563"/>
                </a:lnTo>
                <a:lnTo>
                  <a:pt x="263016" y="346328"/>
                </a:lnTo>
                <a:lnTo>
                  <a:pt x="399160"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862914" y="1001522"/>
            <a:ext cx="565150" cy="350520"/>
          </a:xfrm>
          <a:custGeom>
            <a:avLst/>
            <a:gdLst/>
            <a:ahLst/>
            <a:cxnLst/>
            <a:rect l="l" t="t" r="r" b="b"/>
            <a:pathLst>
              <a:path w="565150" h="350519">
                <a:moveTo>
                  <a:pt x="399211" y="0"/>
                </a:moveTo>
                <a:lnTo>
                  <a:pt x="426135" y="0"/>
                </a:lnTo>
                <a:lnTo>
                  <a:pt x="565073" y="350265"/>
                </a:lnTo>
                <a:lnTo>
                  <a:pt x="497382" y="350265"/>
                </a:lnTo>
                <a:lnTo>
                  <a:pt x="472109" y="280162"/>
                </a:lnTo>
                <a:lnTo>
                  <a:pt x="353682" y="280162"/>
                </a:lnTo>
                <a:lnTo>
                  <a:pt x="329628" y="350265"/>
                </a:lnTo>
                <a:lnTo>
                  <a:pt x="265620" y="350265"/>
                </a:lnTo>
                <a:lnTo>
                  <a:pt x="261454" y="350265"/>
                </a:lnTo>
                <a:lnTo>
                  <a:pt x="194843" y="350265"/>
                </a:lnTo>
                <a:lnTo>
                  <a:pt x="102615" y="207517"/>
                </a:lnTo>
                <a:lnTo>
                  <a:pt x="94962" y="207349"/>
                </a:lnTo>
                <a:lnTo>
                  <a:pt x="85925" y="207025"/>
                </a:lnTo>
                <a:lnTo>
                  <a:pt x="75501" y="206535"/>
                </a:lnTo>
                <a:lnTo>
                  <a:pt x="63690" y="205866"/>
                </a:lnTo>
                <a:lnTo>
                  <a:pt x="63690" y="350265"/>
                </a:lnTo>
                <a:lnTo>
                  <a:pt x="0" y="350265"/>
                </a:lnTo>
                <a:lnTo>
                  <a:pt x="0" y="4699"/>
                </a:lnTo>
                <a:lnTo>
                  <a:pt x="4441" y="4581"/>
                </a:lnTo>
                <a:lnTo>
                  <a:pt x="12565" y="4238"/>
                </a:lnTo>
                <a:lnTo>
                  <a:pt x="24372" y="3681"/>
                </a:lnTo>
                <a:lnTo>
                  <a:pt x="39865" y="2920"/>
                </a:lnTo>
                <a:lnTo>
                  <a:pt x="56362" y="2160"/>
                </a:lnTo>
                <a:lnTo>
                  <a:pt x="71180" y="1603"/>
                </a:lnTo>
                <a:lnTo>
                  <a:pt x="84317" y="1260"/>
                </a:lnTo>
                <a:lnTo>
                  <a:pt x="95770" y="1142"/>
                </a:lnTo>
                <a:lnTo>
                  <a:pt x="153361" y="7502"/>
                </a:lnTo>
                <a:lnTo>
                  <a:pt x="194497" y="26590"/>
                </a:lnTo>
                <a:lnTo>
                  <a:pt x="219178" y="58418"/>
                </a:lnTo>
                <a:lnTo>
                  <a:pt x="227406" y="102997"/>
                </a:lnTo>
                <a:lnTo>
                  <a:pt x="226270" y="117998"/>
                </a:lnTo>
                <a:lnTo>
                  <a:pt x="209232" y="159003"/>
                </a:lnTo>
                <a:lnTo>
                  <a:pt x="176685" y="188471"/>
                </a:lnTo>
                <a:lnTo>
                  <a:pt x="163474" y="194563"/>
                </a:lnTo>
                <a:lnTo>
                  <a:pt x="263017" y="346328"/>
                </a:lnTo>
                <a:lnTo>
                  <a:pt x="399211" y="0"/>
                </a:lnTo>
                <a:close/>
              </a:path>
            </a:pathLst>
          </a:custGeom>
          <a:ln w="3175">
            <a:solidFill>
              <a:srgbClr val="041E3D"/>
            </a:solidFill>
          </a:ln>
        </p:spPr>
        <p:txBody>
          <a:bodyPr wrap="square" lIns="0" tIns="0" rIns="0" bIns="0" rtlCol="0"/>
          <a:lstStyle/>
          <a:p>
            <a:endParaRPr/>
          </a:p>
        </p:txBody>
      </p:sp>
      <p:sp>
        <p:nvSpPr>
          <p:cNvPr id="20" name="object 20"/>
          <p:cNvSpPr/>
          <p:nvPr/>
        </p:nvSpPr>
        <p:spPr>
          <a:xfrm>
            <a:off x="4659503" y="1000252"/>
            <a:ext cx="262890" cy="357505"/>
          </a:xfrm>
          <a:custGeom>
            <a:avLst/>
            <a:gdLst/>
            <a:ahLst/>
            <a:cxnLst/>
            <a:rect l="l" t="t" r="r" b="b"/>
            <a:pathLst>
              <a:path w="262889" h="357505">
                <a:moveTo>
                  <a:pt x="158242" y="0"/>
                </a:moveTo>
                <a:lnTo>
                  <a:pt x="186461" y="1524"/>
                </a:lnTo>
                <a:lnTo>
                  <a:pt x="211693" y="6096"/>
                </a:lnTo>
                <a:lnTo>
                  <a:pt x="233947" y="13716"/>
                </a:lnTo>
                <a:lnTo>
                  <a:pt x="253237" y="24384"/>
                </a:lnTo>
                <a:lnTo>
                  <a:pt x="228092" y="75057"/>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80" y="302895"/>
                </a:lnTo>
                <a:lnTo>
                  <a:pt x="180605" y="300724"/>
                </a:lnTo>
                <a:lnTo>
                  <a:pt x="201041" y="294195"/>
                </a:lnTo>
                <a:lnTo>
                  <a:pt x="218809" y="283285"/>
                </a:lnTo>
                <a:lnTo>
                  <a:pt x="233934" y="267970"/>
                </a:lnTo>
                <a:lnTo>
                  <a:pt x="262509"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2" y="0"/>
                </a:lnTo>
                <a:close/>
              </a:path>
            </a:pathLst>
          </a:custGeom>
          <a:ln w="3175">
            <a:solidFill>
              <a:srgbClr val="041E3D"/>
            </a:solidFill>
          </a:ln>
        </p:spPr>
        <p:txBody>
          <a:bodyPr wrap="square" lIns="0" tIns="0" rIns="0" bIns="0" rtlCol="0"/>
          <a:lstStyle/>
          <a:p>
            <a:endParaRPr/>
          </a:p>
        </p:txBody>
      </p:sp>
      <p:sp>
        <p:nvSpPr>
          <p:cNvPr id="21" name="object 21"/>
          <p:cNvSpPr/>
          <p:nvPr/>
        </p:nvSpPr>
        <p:spPr>
          <a:xfrm>
            <a:off x="4412615" y="100025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5"/>
                </a:lnTo>
                <a:lnTo>
                  <a:pt x="40707" y="288643"/>
                </a:lnTo>
                <a:lnTo>
                  <a:pt x="58642" y="296576"/>
                </a:lnTo>
                <a:lnTo>
                  <a:pt x="76434" y="301319"/>
                </a:lnTo>
                <a:lnTo>
                  <a:pt x="94107" y="302895"/>
                </a:lnTo>
                <a:lnTo>
                  <a:pt x="117703" y="300537"/>
                </a:lnTo>
                <a:lnTo>
                  <a:pt x="134572" y="293465"/>
                </a:lnTo>
                <a:lnTo>
                  <a:pt x="144702" y="281678"/>
                </a:lnTo>
                <a:lnTo>
                  <a:pt x="148082"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041E3D"/>
            </a:solidFill>
          </a:ln>
        </p:spPr>
        <p:txBody>
          <a:bodyPr wrap="square" lIns="0" tIns="0" rIns="0" bIns="0" rtlCol="0"/>
          <a:lstStyle/>
          <a:p>
            <a:endParaRPr/>
          </a:p>
        </p:txBody>
      </p:sp>
      <p:sp>
        <p:nvSpPr>
          <p:cNvPr id="22" name="object 22"/>
          <p:cNvSpPr/>
          <p:nvPr/>
        </p:nvSpPr>
        <p:spPr>
          <a:xfrm>
            <a:off x="3944746" y="1000252"/>
            <a:ext cx="287020" cy="357505"/>
          </a:xfrm>
          <a:custGeom>
            <a:avLst/>
            <a:gdLst/>
            <a:ahLst/>
            <a:cxnLst/>
            <a:rect l="l" t="t" r="r" b="b"/>
            <a:pathLst>
              <a:path w="287020" h="357505">
                <a:moveTo>
                  <a:pt x="175005" y="0"/>
                </a:moveTo>
                <a:lnTo>
                  <a:pt x="202340" y="2139"/>
                </a:lnTo>
                <a:lnTo>
                  <a:pt x="227568" y="8540"/>
                </a:lnTo>
                <a:lnTo>
                  <a:pt x="250676" y="19180"/>
                </a:lnTo>
                <a:lnTo>
                  <a:pt x="271652" y="34036"/>
                </a:lnTo>
                <a:lnTo>
                  <a:pt x="245999" y="83312"/>
                </a:lnTo>
                <a:lnTo>
                  <a:pt x="239831" y="78476"/>
                </a:lnTo>
                <a:lnTo>
                  <a:pt x="232187" y="73675"/>
                </a:lnTo>
                <a:lnTo>
                  <a:pt x="191420" y="56991"/>
                </a:lnTo>
                <a:lnTo>
                  <a:pt x="173608" y="54610"/>
                </a:lnTo>
                <a:lnTo>
                  <a:pt x="149437" y="56757"/>
                </a:lnTo>
                <a:lnTo>
                  <a:pt x="109190" y="74005"/>
                </a:lnTo>
                <a:lnTo>
                  <a:pt x="80182" y="107870"/>
                </a:lnTo>
                <a:lnTo>
                  <a:pt x="65462" y="154162"/>
                </a:lnTo>
                <a:lnTo>
                  <a:pt x="63626" y="181737"/>
                </a:lnTo>
                <a:lnTo>
                  <a:pt x="65436" y="207902"/>
                </a:lnTo>
                <a:lnTo>
                  <a:pt x="79914" y="251995"/>
                </a:lnTo>
                <a:lnTo>
                  <a:pt x="108295" y="284356"/>
                </a:lnTo>
                <a:lnTo>
                  <a:pt x="147625" y="300843"/>
                </a:lnTo>
                <a:lnTo>
                  <a:pt x="171195" y="302895"/>
                </a:lnTo>
                <a:lnTo>
                  <a:pt x="186862" y="301775"/>
                </a:lnTo>
                <a:lnTo>
                  <a:pt x="225170" y="284988"/>
                </a:lnTo>
                <a:lnTo>
                  <a:pt x="225170" y="217043"/>
                </a:lnTo>
                <a:lnTo>
                  <a:pt x="177291" y="217043"/>
                </a:lnTo>
                <a:lnTo>
                  <a:pt x="177291" y="164719"/>
                </a:lnTo>
                <a:lnTo>
                  <a:pt x="286512" y="164719"/>
                </a:lnTo>
                <a:lnTo>
                  <a:pt x="286512" y="319405"/>
                </a:lnTo>
                <a:lnTo>
                  <a:pt x="246578" y="341872"/>
                </a:lnTo>
                <a:lnTo>
                  <a:pt x="195611" y="354885"/>
                </a:lnTo>
                <a:lnTo>
                  <a:pt x="161289"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5" y="0"/>
                </a:lnTo>
                <a:close/>
              </a:path>
            </a:pathLst>
          </a:custGeom>
          <a:ln w="3175">
            <a:solidFill>
              <a:srgbClr val="041E3D"/>
            </a:solidFill>
          </a:ln>
        </p:spPr>
        <p:txBody>
          <a:bodyPr wrap="square" lIns="0" tIns="0" rIns="0" bIns="0" rtlCol="0"/>
          <a:lstStyle/>
          <a:p>
            <a:endParaRPr/>
          </a:p>
        </p:txBody>
      </p:sp>
      <p:sp>
        <p:nvSpPr>
          <p:cNvPr id="23" name="object 23"/>
          <p:cNvSpPr/>
          <p:nvPr/>
        </p:nvSpPr>
        <p:spPr>
          <a:xfrm>
            <a:off x="2196719" y="1000252"/>
            <a:ext cx="262890" cy="357505"/>
          </a:xfrm>
          <a:custGeom>
            <a:avLst/>
            <a:gdLst/>
            <a:ahLst/>
            <a:cxnLst/>
            <a:rect l="l" t="t" r="r" b="b"/>
            <a:pathLst>
              <a:path w="262889" h="357505">
                <a:moveTo>
                  <a:pt x="158242" y="0"/>
                </a:moveTo>
                <a:lnTo>
                  <a:pt x="186461" y="1524"/>
                </a:lnTo>
                <a:lnTo>
                  <a:pt x="211693" y="6096"/>
                </a:lnTo>
                <a:lnTo>
                  <a:pt x="233947" y="13716"/>
                </a:lnTo>
                <a:lnTo>
                  <a:pt x="253237" y="24384"/>
                </a:lnTo>
                <a:lnTo>
                  <a:pt x="228092" y="75057"/>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80" y="302895"/>
                </a:lnTo>
                <a:lnTo>
                  <a:pt x="180605" y="300724"/>
                </a:lnTo>
                <a:lnTo>
                  <a:pt x="201040" y="294195"/>
                </a:lnTo>
                <a:lnTo>
                  <a:pt x="218809" y="283285"/>
                </a:lnTo>
                <a:lnTo>
                  <a:pt x="233933" y="267970"/>
                </a:lnTo>
                <a:lnTo>
                  <a:pt x="262508"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2" y="0"/>
                </a:lnTo>
                <a:close/>
              </a:path>
            </a:pathLst>
          </a:custGeom>
          <a:ln w="3175">
            <a:solidFill>
              <a:srgbClr val="041E3D"/>
            </a:solidFill>
          </a:ln>
        </p:spPr>
        <p:txBody>
          <a:bodyPr wrap="square" lIns="0" tIns="0" rIns="0" bIns="0" rtlCol="0"/>
          <a:lstStyle/>
          <a:p>
            <a:endParaRPr/>
          </a:p>
        </p:txBody>
      </p:sp>
      <p:sp>
        <p:nvSpPr>
          <p:cNvPr id="24" name="object 24"/>
          <p:cNvSpPr/>
          <p:nvPr/>
        </p:nvSpPr>
        <p:spPr>
          <a:xfrm>
            <a:off x="521792" y="1000252"/>
            <a:ext cx="287020" cy="357505"/>
          </a:xfrm>
          <a:custGeom>
            <a:avLst/>
            <a:gdLst/>
            <a:ahLst/>
            <a:cxnLst/>
            <a:rect l="l" t="t" r="r" b="b"/>
            <a:pathLst>
              <a:path w="287020" h="357505">
                <a:moveTo>
                  <a:pt x="175031" y="0"/>
                </a:moveTo>
                <a:lnTo>
                  <a:pt x="202393" y="2139"/>
                </a:lnTo>
                <a:lnTo>
                  <a:pt x="227634" y="8540"/>
                </a:lnTo>
                <a:lnTo>
                  <a:pt x="250751" y="19180"/>
                </a:lnTo>
                <a:lnTo>
                  <a:pt x="271741" y="34036"/>
                </a:lnTo>
                <a:lnTo>
                  <a:pt x="246037" y="83312"/>
                </a:lnTo>
                <a:lnTo>
                  <a:pt x="239871" y="78476"/>
                </a:lnTo>
                <a:lnTo>
                  <a:pt x="232233" y="73675"/>
                </a:lnTo>
                <a:lnTo>
                  <a:pt x="191487" y="56991"/>
                </a:lnTo>
                <a:lnTo>
                  <a:pt x="173621" y="54610"/>
                </a:lnTo>
                <a:lnTo>
                  <a:pt x="149485" y="56757"/>
                </a:lnTo>
                <a:lnTo>
                  <a:pt x="109265" y="74005"/>
                </a:lnTo>
                <a:lnTo>
                  <a:pt x="80278" y="107870"/>
                </a:lnTo>
                <a:lnTo>
                  <a:pt x="65533" y="154162"/>
                </a:lnTo>
                <a:lnTo>
                  <a:pt x="63690" y="181737"/>
                </a:lnTo>
                <a:lnTo>
                  <a:pt x="65495" y="207902"/>
                </a:lnTo>
                <a:lnTo>
                  <a:pt x="79940" y="251995"/>
                </a:lnTo>
                <a:lnTo>
                  <a:pt x="108337" y="284356"/>
                </a:lnTo>
                <a:lnTo>
                  <a:pt x="147675" y="300843"/>
                </a:lnTo>
                <a:lnTo>
                  <a:pt x="171259" y="302895"/>
                </a:lnTo>
                <a:lnTo>
                  <a:pt x="186930" y="301775"/>
                </a:lnTo>
                <a:lnTo>
                  <a:pt x="225272" y="284988"/>
                </a:lnTo>
                <a:lnTo>
                  <a:pt x="225272" y="217043"/>
                </a:lnTo>
                <a:lnTo>
                  <a:pt x="177393" y="217043"/>
                </a:lnTo>
                <a:lnTo>
                  <a:pt x="177393" y="164719"/>
                </a:lnTo>
                <a:lnTo>
                  <a:pt x="286613" y="164719"/>
                </a:lnTo>
                <a:lnTo>
                  <a:pt x="286613" y="319405"/>
                </a:lnTo>
                <a:lnTo>
                  <a:pt x="246601" y="341872"/>
                </a:lnTo>
                <a:lnTo>
                  <a:pt x="195641" y="354885"/>
                </a:lnTo>
                <a:lnTo>
                  <a:pt x="161353" y="357377"/>
                </a:lnTo>
                <a:lnTo>
                  <a:pt x="126122" y="354349"/>
                </a:lnTo>
                <a:lnTo>
                  <a:pt x="67209" y="330053"/>
                </a:lnTo>
                <a:lnTo>
                  <a:pt x="24479" y="282402"/>
                </a:lnTo>
                <a:lnTo>
                  <a:pt x="2719" y="218064"/>
                </a:lnTo>
                <a:lnTo>
                  <a:pt x="0" y="180086"/>
                </a:lnTo>
                <a:lnTo>
                  <a:pt x="2962" y="141960"/>
                </a:lnTo>
                <a:lnTo>
                  <a:pt x="26665" y="76948"/>
                </a:lnTo>
                <a:lnTo>
                  <a:pt x="73166" y="28182"/>
                </a:lnTo>
                <a:lnTo>
                  <a:pt x="136979" y="3139"/>
                </a:lnTo>
                <a:lnTo>
                  <a:pt x="175031" y="0"/>
                </a:lnTo>
                <a:close/>
              </a:path>
            </a:pathLst>
          </a:custGeom>
          <a:ln w="3175">
            <a:solidFill>
              <a:srgbClr val="041E3D"/>
            </a:solidFill>
          </a:ln>
        </p:spPr>
        <p:txBody>
          <a:bodyPr wrap="square" lIns="0" tIns="0" rIns="0" bIns="0" rtlCol="0"/>
          <a:lstStyle/>
          <a:p>
            <a:endParaRPr/>
          </a:p>
        </p:txBody>
      </p:sp>
      <p:sp>
        <p:nvSpPr>
          <p:cNvPr id="25" name="object 25"/>
          <p:cNvSpPr txBox="1"/>
          <p:nvPr/>
        </p:nvSpPr>
        <p:spPr>
          <a:xfrm>
            <a:off x="535940" y="1632026"/>
            <a:ext cx="7083425" cy="2800350"/>
          </a:xfrm>
          <a:prstGeom prst="rect">
            <a:avLst/>
          </a:prstGeom>
        </p:spPr>
        <p:txBody>
          <a:bodyPr vert="horz" wrap="square" lIns="0" tIns="13335" rIns="0" bIns="0" rtlCol="0">
            <a:spAutoFit/>
          </a:bodyPr>
          <a:lstStyle/>
          <a:p>
            <a:pPr marL="286385" marR="5080" indent="-274320" algn="just">
              <a:lnSpc>
                <a:spcPct val="100000"/>
              </a:lnSpc>
              <a:spcBef>
                <a:spcPts val="105"/>
              </a:spcBef>
            </a:pPr>
            <a:r>
              <a:rPr sz="2600" dirty="0">
                <a:latin typeface="Trebuchet MS"/>
                <a:cs typeface="Trebuchet MS"/>
              </a:rPr>
              <a:t>The </a:t>
            </a:r>
            <a:r>
              <a:rPr sz="2600" spc="-5" dirty="0">
                <a:latin typeface="Trebuchet MS"/>
                <a:cs typeface="Trebuchet MS"/>
              </a:rPr>
              <a:t>graphic rating </a:t>
            </a:r>
            <a:r>
              <a:rPr sz="2600" dirty="0">
                <a:latin typeface="Trebuchet MS"/>
                <a:cs typeface="Trebuchet MS"/>
              </a:rPr>
              <a:t>scale is </a:t>
            </a:r>
            <a:r>
              <a:rPr sz="2600" spc="-5" dirty="0">
                <a:latin typeface="Trebuchet MS"/>
                <a:cs typeface="Trebuchet MS"/>
              </a:rPr>
              <a:t>quite simple </a:t>
            </a:r>
            <a:r>
              <a:rPr sz="2600" dirty="0">
                <a:latin typeface="Trebuchet MS"/>
                <a:cs typeface="Trebuchet MS"/>
              </a:rPr>
              <a:t>and </a:t>
            </a:r>
            <a:r>
              <a:rPr sz="2600" spc="-15" dirty="0">
                <a:latin typeface="Trebuchet MS"/>
                <a:cs typeface="Trebuchet MS"/>
              </a:rPr>
              <a:t>is  </a:t>
            </a:r>
            <a:r>
              <a:rPr sz="2600" spc="-5" dirty="0">
                <a:latin typeface="Trebuchet MS"/>
                <a:cs typeface="Trebuchet MS"/>
              </a:rPr>
              <a:t>commonly used </a:t>
            </a:r>
            <a:r>
              <a:rPr sz="2600" dirty="0">
                <a:latin typeface="Trebuchet MS"/>
                <a:cs typeface="Trebuchet MS"/>
              </a:rPr>
              <a:t>in </a:t>
            </a:r>
            <a:r>
              <a:rPr sz="2600" spc="-5" dirty="0">
                <a:latin typeface="Trebuchet MS"/>
                <a:cs typeface="Trebuchet MS"/>
              </a:rPr>
              <a:t>practice. </a:t>
            </a:r>
            <a:r>
              <a:rPr sz="2600" dirty="0">
                <a:latin typeface="Trebuchet MS"/>
                <a:cs typeface="Trebuchet MS"/>
              </a:rPr>
              <a:t>Under it </a:t>
            </a:r>
            <a:r>
              <a:rPr sz="2600" spc="-5" dirty="0">
                <a:latin typeface="Trebuchet MS"/>
                <a:cs typeface="Trebuchet MS"/>
              </a:rPr>
              <a:t>the  various points are usually put along the </a:t>
            </a:r>
            <a:r>
              <a:rPr sz="2600" dirty="0">
                <a:latin typeface="Trebuchet MS"/>
                <a:cs typeface="Trebuchet MS"/>
              </a:rPr>
              <a:t>line  </a:t>
            </a:r>
            <a:r>
              <a:rPr sz="2600" spc="-5" dirty="0">
                <a:latin typeface="Trebuchet MS"/>
                <a:cs typeface="Trebuchet MS"/>
              </a:rPr>
              <a:t>to </a:t>
            </a:r>
            <a:r>
              <a:rPr sz="2600" dirty="0">
                <a:latin typeface="Trebuchet MS"/>
                <a:cs typeface="Trebuchet MS"/>
              </a:rPr>
              <a:t>form a </a:t>
            </a:r>
            <a:r>
              <a:rPr sz="2600" spc="-5" dirty="0">
                <a:latin typeface="Trebuchet MS"/>
                <a:cs typeface="Trebuchet MS"/>
              </a:rPr>
              <a:t>continuum and the </a:t>
            </a:r>
            <a:r>
              <a:rPr sz="2600" dirty="0">
                <a:latin typeface="Trebuchet MS"/>
                <a:cs typeface="Trebuchet MS"/>
              </a:rPr>
              <a:t>rater </a:t>
            </a:r>
            <a:r>
              <a:rPr sz="2600" spc="-5" dirty="0">
                <a:latin typeface="Trebuchet MS"/>
                <a:cs typeface="Trebuchet MS"/>
              </a:rPr>
              <a:t>indicates  his rating </a:t>
            </a:r>
            <a:r>
              <a:rPr sz="2600" dirty="0">
                <a:latin typeface="Trebuchet MS"/>
                <a:cs typeface="Trebuchet MS"/>
              </a:rPr>
              <a:t>by simply </a:t>
            </a:r>
            <a:r>
              <a:rPr sz="2600" spc="-5" dirty="0">
                <a:latin typeface="Trebuchet MS"/>
                <a:cs typeface="Trebuchet MS"/>
              </a:rPr>
              <a:t>making </a:t>
            </a:r>
            <a:r>
              <a:rPr sz="2600" dirty="0">
                <a:latin typeface="Trebuchet MS"/>
                <a:cs typeface="Trebuchet MS"/>
              </a:rPr>
              <a:t>a </a:t>
            </a:r>
            <a:r>
              <a:rPr sz="2600" spc="-5" dirty="0">
                <a:latin typeface="Trebuchet MS"/>
                <a:cs typeface="Trebuchet MS"/>
              </a:rPr>
              <a:t>mark</a:t>
            </a:r>
            <a:r>
              <a:rPr sz="2600" spc="355" dirty="0">
                <a:latin typeface="Trebuchet MS"/>
                <a:cs typeface="Trebuchet MS"/>
              </a:rPr>
              <a:t> </a:t>
            </a:r>
            <a:r>
              <a:rPr sz="2600" dirty="0">
                <a:latin typeface="Trebuchet MS"/>
                <a:cs typeface="Trebuchet MS"/>
              </a:rPr>
              <a:t>(such </a:t>
            </a:r>
            <a:r>
              <a:rPr sz="2600" spc="-5" dirty="0">
                <a:latin typeface="Trebuchet MS"/>
                <a:cs typeface="Trebuchet MS"/>
              </a:rPr>
              <a:t>as</a:t>
            </a:r>
            <a:endParaRPr sz="2600">
              <a:latin typeface="Trebuchet MS"/>
              <a:cs typeface="Trebuchet MS"/>
            </a:endParaRPr>
          </a:p>
          <a:p>
            <a:pPr marL="286385" marR="6350">
              <a:lnSpc>
                <a:spcPts val="3140"/>
              </a:lnSpc>
              <a:spcBef>
                <a:spcPts val="65"/>
              </a:spcBef>
              <a:tabLst>
                <a:tab pos="993775" algn="l"/>
                <a:tab pos="1450975" algn="l"/>
                <a:tab pos="2096135" algn="l"/>
                <a:tab pos="3987800" algn="l"/>
                <a:tab pos="4908550" algn="l"/>
                <a:tab pos="5420360" algn="l"/>
                <a:tab pos="5746750" algn="l"/>
                <a:tab pos="6452235" algn="l"/>
              </a:tabLst>
            </a:pPr>
            <a:r>
              <a:rPr sz="2600" spc="25" dirty="0">
                <a:latin typeface="DejaVu Sans"/>
                <a:cs typeface="DejaVu Sans"/>
              </a:rPr>
              <a:t>✔</a:t>
            </a:r>
            <a:r>
              <a:rPr sz="2600" spc="380" dirty="0">
                <a:latin typeface="DejaVu Sans"/>
                <a:cs typeface="DejaVu Sans"/>
              </a:rPr>
              <a:t> </a:t>
            </a:r>
            <a:r>
              <a:rPr sz="2600" dirty="0">
                <a:latin typeface="Trebuchet MS"/>
                <a:cs typeface="Trebuchet MS"/>
              </a:rPr>
              <a:t>)	</a:t>
            </a:r>
            <a:r>
              <a:rPr sz="2600" spc="-5" dirty="0">
                <a:latin typeface="Trebuchet MS"/>
                <a:cs typeface="Trebuchet MS"/>
              </a:rPr>
              <a:t>a</a:t>
            </a:r>
            <a:r>
              <a:rPr sz="2600" dirty="0">
                <a:latin typeface="Trebuchet MS"/>
                <a:cs typeface="Trebuchet MS"/>
              </a:rPr>
              <a:t>t	</a:t>
            </a:r>
            <a:r>
              <a:rPr sz="2600" spc="-5" dirty="0">
                <a:latin typeface="Trebuchet MS"/>
                <a:cs typeface="Trebuchet MS"/>
              </a:rPr>
              <a:t>th</a:t>
            </a:r>
            <a:r>
              <a:rPr sz="2600" dirty="0">
                <a:latin typeface="Trebuchet MS"/>
                <a:cs typeface="Trebuchet MS"/>
              </a:rPr>
              <a:t>e	</a:t>
            </a:r>
            <a:r>
              <a:rPr sz="2600" spc="-5" dirty="0">
                <a:latin typeface="Trebuchet MS"/>
                <a:cs typeface="Trebuchet MS"/>
              </a:rPr>
              <a:t>appropri</a:t>
            </a:r>
            <a:r>
              <a:rPr sz="2600" spc="-10" dirty="0">
                <a:latin typeface="Trebuchet MS"/>
                <a:cs typeface="Trebuchet MS"/>
              </a:rPr>
              <a:t>a</a:t>
            </a:r>
            <a:r>
              <a:rPr sz="2600" spc="-5" dirty="0">
                <a:latin typeface="Trebuchet MS"/>
                <a:cs typeface="Trebuchet MS"/>
              </a:rPr>
              <a:t>t</a:t>
            </a:r>
            <a:r>
              <a:rPr sz="2600" dirty="0">
                <a:latin typeface="Trebuchet MS"/>
                <a:cs typeface="Trebuchet MS"/>
              </a:rPr>
              <a:t>e	</a:t>
            </a:r>
            <a:r>
              <a:rPr sz="2600" spc="-5" dirty="0">
                <a:latin typeface="Trebuchet MS"/>
                <a:cs typeface="Trebuchet MS"/>
              </a:rPr>
              <a:t>poin</a:t>
            </a:r>
            <a:r>
              <a:rPr sz="2600" dirty="0">
                <a:latin typeface="Trebuchet MS"/>
                <a:cs typeface="Trebuchet MS"/>
              </a:rPr>
              <a:t>t	</a:t>
            </a:r>
            <a:r>
              <a:rPr sz="2600" spc="-10" dirty="0">
                <a:latin typeface="Trebuchet MS"/>
                <a:cs typeface="Trebuchet MS"/>
              </a:rPr>
              <a:t>o</a:t>
            </a:r>
            <a:r>
              <a:rPr sz="2600" dirty="0">
                <a:latin typeface="Trebuchet MS"/>
                <a:cs typeface="Trebuchet MS"/>
              </a:rPr>
              <a:t>n	a	li</a:t>
            </a:r>
            <a:r>
              <a:rPr sz="2600" spc="5" dirty="0">
                <a:latin typeface="Trebuchet MS"/>
                <a:cs typeface="Trebuchet MS"/>
              </a:rPr>
              <a:t>n</a:t>
            </a:r>
            <a:r>
              <a:rPr sz="2600" dirty="0">
                <a:latin typeface="Trebuchet MS"/>
                <a:cs typeface="Trebuchet MS"/>
              </a:rPr>
              <a:t>e	</a:t>
            </a:r>
            <a:r>
              <a:rPr sz="2600" spc="-5" dirty="0">
                <a:latin typeface="Trebuchet MS"/>
                <a:cs typeface="Trebuchet MS"/>
              </a:rPr>
              <a:t>th</a:t>
            </a:r>
            <a:r>
              <a:rPr sz="2600" dirty="0">
                <a:latin typeface="Trebuchet MS"/>
                <a:cs typeface="Trebuchet MS"/>
              </a:rPr>
              <a:t>at  runs </a:t>
            </a:r>
            <a:r>
              <a:rPr sz="2600" spc="-5" dirty="0">
                <a:latin typeface="Trebuchet MS"/>
                <a:cs typeface="Trebuchet MS"/>
              </a:rPr>
              <a:t>from </a:t>
            </a:r>
            <a:r>
              <a:rPr sz="2600" dirty="0">
                <a:latin typeface="Trebuchet MS"/>
                <a:cs typeface="Trebuchet MS"/>
              </a:rPr>
              <a:t>one </a:t>
            </a:r>
            <a:r>
              <a:rPr sz="2600" spc="-5" dirty="0">
                <a:latin typeface="Trebuchet MS"/>
                <a:cs typeface="Trebuchet MS"/>
              </a:rPr>
              <a:t>extreme to the</a:t>
            </a:r>
            <a:r>
              <a:rPr sz="2600" spc="-25" dirty="0">
                <a:latin typeface="Trebuchet MS"/>
                <a:cs typeface="Trebuchet MS"/>
              </a:rPr>
              <a:t> </a:t>
            </a:r>
            <a:r>
              <a:rPr sz="2600" spc="-60" dirty="0">
                <a:latin typeface="Trebuchet MS"/>
                <a:cs typeface="Trebuchet MS"/>
              </a:rPr>
              <a:t>other.</a:t>
            </a:r>
            <a:endParaRPr sz="2600">
              <a:latin typeface="Trebuchet MS"/>
              <a:cs typeface="Trebuchet M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9483" y="1000252"/>
            <a:ext cx="5456948" cy="363347"/>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5910579" y="1277492"/>
            <a:ext cx="86740" cy="86994"/>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5133975" y="1107186"/>
            <a:ext cx="83185" cy="127635"/>
          </a:xfrm>
          <a:custGeom>
            <a:avLst/>
            <a:gdLst/>
            <a:ahLst/>
            <a:cxnLst/>
            <a:rect l="l" t="t" r="r" b="b"/>
            <a:pathLst>
              <a:path w="83185" h="127634">
                <a:moveTo>
                  <a:pt x="41528" y="0"/>
                </a:moveTo>
                <a:lnTo>
                  <a:pt x="0" y="127635"/>
                </a:lnTo>
                <a:lnTo>
                  <a:pt x="83058" y="127635"/>
                </a:lnTo>
                <a:lnTo>
                  <a:pt x="41528" y="0"/>
                </a:lnTo>
                <a:close/>
              </a:path>
            </a:pathLst>
          </a:custGeom>
          <a:ln w="3175">
            <a:solidFill>
              <a:srgbClr val="041E3D"/>
            </a:solidFill>
          </a:ln>
        </p:spPr>
        <p:txBody>
          <a:bodyPr wrap="square" lIns="0" tIns="0" rIns="0" bIns="0" rtlCol="0"/>
          <a:lstStyle/>
          <a:p>
            <a:endParaRPr/>
          </a:p>
        </p:txBody>
      </p:sp>
      <p:sp>
        <p:nvSpPr>
          <p:cNvPr id="5" name="object 5"/>
          <p:cNvSpPr/>
          <p:nvPr/>
        </p:nvSpPr>
        <p:spPr>
          <a:xfrm>
            <a:off x="3108579" y="1107186"/>
            <a:ext cx="83185" cy="127635"/>
          </a:xfrm>
          <a:custGeom>
            <a:avLst/>
            <a:gdLst/>
            <a:ahLst/>
            <a:cxnLst/>
            <a:rect l="l" t="t" r="r" b="b"/>
            <a:pathLst>
              <a:path w="83185" h="127634">
                <a:moveTo>
                  <a:pt x="41528" y="0"/>
                </a:moveTo>
                <a:lnTo>
                  <a:pt x="0" y="127635"/>
                </a:lnTo>
                <a:lnTo>
                  <a:pt x="83057" y="127635"/>
                </a:lnTo>
                <a:lnTo>
                  <a:pt x="41528" y="0"/>
                </a:lnTo>
                <a:close/>
              </a:path>
            </a:pathLst>
          </a:custGeom>
          <a:ln w="3175">
            <a:solidFill>
              <a:srgbClr val="041E3D"/>
            </a:solidFill>
          </a:ln>
        </p:spPr>
        <p:txBody>
          <a:bodyPr wrap="square" lIns="0" tIns="0" rIns="0" bIns="0" rtlCol="0"/>
          <a:lstStyle/>
          <a:p>
            <a:endParaRPr/>
          </a:p>
        </p:txBody>
      </p:sp>
      <p:sp>
        <p:nvSpPr>
          <p:cNvPr id="6" name="object 6"/>
          <p:cNvSpPr/>
          <p:nvPr/>
        </p:nvSpPr>
        <p:spPr>
          <a:xfrm>
            <a:off x="5910579" y="1086485"/>
            <a:ext cx="86740" cy="86867"/>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2342260" y="1057402"/>
            <a:ext cx="132841" cy="240791"/>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2800223" y="1057275"/>
            <a:ext cx="101853" cy="100584"/>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5631560" y="1006221"/>
            <a:ext cx="220979" cy="346075"/>
          </a:xfrm>
          <a:custGeom>
            <a:avLst/>
            <a:gdLst/>
            <a:ahLst/>
            <a:cxnLst/>
            <a:rect l="l" t="t" r="r" b="b"/>
            <a:pathLst>
              <a:path w="220979" h="346075">
                <a:moveTo>
                  <a:pt x="0" y="0"/>
                </a:moveTo>
                <a:lnTo>
                  <a:pt x="220472" y="0"/>
                </a:lnTo>
                <a:lnTo>
                  <a:pt x="220472" y="54482"/>
                </a:lnTo>
                <a:lnTo>
                  <a:pt x="61340" y="54482"/>
                </a:lnTo>
                <a:lnTo>
                  <a:pt x="61340" y="135381"/>
                </a:lnTo>
                <a:lnTo>
                  <a:pt x="175513" y="135381"/>
                </a:lnTo>
                <a:lnTo>
                  <a:pt x="175513" y="187578"/>
                </a:lnTo>
                <a:lnTo>
                  <a:pt x="61340" y="187578"/>
                </a:lnTo>
                <a:lnTo>
                  <a:pt x="61340" y="291083"/>
                </a:lnTo>
                <a:lnTo>
                  <a:pt x="217931" y="291083"/>
                </a:lnTo>
                <a:lnTo>
                  <a:pt x="217931" y="345566"/>
                </a:lnTo>
                <a:lnTo>
                  <a:pt x="0" y="345566"/>
                </a:lnTo>
                <a:lnTo>
                  <a:pt x="0"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5364860" y="1006221"/>
            <a:ext cx="217804" cy="346075"/>
          </a:xfrm>
          <a:custGeom>
            <a:avLst/>
            <a:gdLst/>
            <a:ahLst/>
            <a:cxnLst/>
            <a:rect l="l" t="t" r="r" b="b"/>
            <a:pathLst>
              <a:path w="217804" h="346075">
                <a:moveTo>
                  <a:pt x="0" y="0"/>
                </a:moveTo>
                <a:lnTo>
                  <a:pt x="61340" y="0"/>
                </a:lnTo>
                <a:lnTo>
                  <a:pt x="61340" y="291083"/>
                </a:lnTo>
                <a:lnTo>
                  <a:pt x="217424" y="291083"/>
                </a:lnTo>
                <a:lnTo>
                  <a:pt x="217424" y="345566"/>
                </a:lnTo>
                <a:lnTo>
                  <a:pt x="0" y="345566"/>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3723513" y="1006221"/>
            <a:ext cx="252095" cy="350520"/>
          </a:xfrm>
          <a:custGeom>
            <a:avLst/>
            <a:gdLst/>
            <a:ahLst/>
            <a:cxnLst/>
            <a:rect l="l" t="t" r="r" b="b"/>
            <a:pathLst>
              <a:path w="252095" h="350519">
                <a:moveTo>
                  <a:pt x="0" y="0"/>
                </a:moveTo>
                <a:lnTo>
                  <a:pt x="29463" y="0"/>
                </a:lnTo>
                <a:lnTo>
                  <a:pt x="192659" y="208533"/>
                </a:lnTo>
                <a:lnTo>
                  <a:pt x="192659" y="0"/>
                </a:lnTo>
                <a:lnTo>
                  <a:pt x="251587" y="0"/>
                </a:lnTo>
                <a:lnTo>
                  <a:pt x="251587" y="350265"/>
                </a:lnTo>
                <a:lnTo>
                  <a:pt x="226695" y="350265"/>
                </a:lnTo>
                <a:lnTo>
                  <a:pt x="58927" y="131571"/>
                </a:lnTo>
                <a:lnTo>
                  <a:pt x="58927" y="345820"/>
                </a:lnTo>
                <a:lnTo>
                  <a:pt x="0" y="345820"/>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3590544" y="1006221"/>
            <a:ext cx="61594" cy="346075"/>
          </a:xfrm>
          <a:custGeom>
            <a:avLst/>
            <a:gdLst/>
            <a:ahLst/>
            <a:cxnLst/>
            <a:rect l="l" t="t" r="r" b="b"/>
            <a:pathLst>
              <a:path w="61595"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3263010" y="1006221"/>
            <a:ext cx="286385" cy="346075"/>
          </a:xfrm>
          <a:custGeom>
            <a:avLst/>
            <a:gdLst/>
            <a:ahLst/>
            <a:cxnLst/>
            <a:rect l="l" t="t" r="r" b="b"/>
            <a:pathLst>
              <a:path w="286385" h="346075">
                <a:moveTo>
                  <a:pt x="0" y="0"/>
                </a:moveTo>
                <a:lnTo>
                  <a:pt x="286130" y="0"/>
                </a:lnTo>
                <a:lnTo>
                  <a:pt x="286130" y="54482"/>
                </a:lnTo>
                <a:lnTo>
                  <a:pt x="171323" y="54482"/>
                </a:lnTo>
                <a:lnTo>
                  <a:pt x="171323" y="345566"/>
                </a:lnTo>
                <a:lnTo>
                  <a:pt x="109981" y="345566"/>
                </a:lnTo>
                <a:lnTo>
                  <a:pt x="109981" y="54482"/>
                </a:lnTo>
                <a:lnTo>
                  <a:pt x="0" y="54482"/>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2007489" y="1006221"/>
            <a:ext cx="220979" cy="346075"/>
          </a:xfrm>
          <a:custGeom>
            <a:avLst/>
            <a:gdLst/>
            <a:ahLst/>
            <a:cxnLst/>
            <a:rect l="l" t="t" r="r" b="b"/>
            <a:pathLst>
              <a:path w="220980" h="346075">
                <a:moveTo>
                  <a:pt x="0" y="0"/>
                </a:moveTo>
                <a:lnTo>
                  <a:pt x="220472" y="0"/>
                </a:lnTo>
                <a:lnTo>
                  <a:pt x="220472" y="54482"/>
                </a:lnTo>
                <a:lnTo>
                  <a:pt x="61341" y="54482"/>
                </a:lnTo>
                <a:lnTo>
                  <a:pt x="61341" y="135381"/>
                </a:lnTo>
                <a:lnTo>
                  <a:pt x="175513" y="135381"/>
                </a:lnTo>
                <a:lnTo>
                  <a:pt x="175513" y="187578"/>
                </a:lnTo>
                <a:lnTo>
                  <a:pt x="61341" y="187578"/>
                </a:lnTo>
                <a:lnTo>
                  <a:pt x="61341" y="291083"/>
                </a:lnTo>
                <a:lnTo>
                  <a:pt x="217931" y="291083"/>
                </a:lnTo>
                <a:lnTo>
                  <a:pt x="217931" y="345566"/>
                </a:lnTo>
                <a:lnTo>
                  <a:pt x="0" y="345566"/>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1719707" y="1006221"/>
            <a:ext cx="233045" cy="346075"/>
          </a:xfrm>
          <a:custGeom>
            <a:avLst/>
            <a:gdLst/>
            <a:ahLst/>
            <a:cxnLst/>
            <a:rect l="l" t="t" r="r" b="b"/>
            <a:pathLst>
              <a:path w="233044" h="346075">
                <a:moveTo>
                  <a:pt x="2286" y="0"/>
                </a:moveTo>
                <a:lnTo>
                  <a:pt x="227584" y="0"/>
                </a:lnTo>
                <a:lnTo>
                  <a:pt x="227584" y="19812"/>
                </a:lnTo>
                <a:lnTo>
                  <a:pt x="82931" y="291083"/>
                </a:lnTo>
                <a:lnTo>
                  <a:pt x="232791" y="291083"/>
                </a:lnTo>
                <a:lnTo>
                  <a:pt x="232791" y="345566"/>
                </a:lnTo>
                <a:lnTo>
                  <a:pt x="0" y="345566"/>
                </a:lnTo>
                <a:lnTo>
                  <a:pt x="0" y="325754"/>
                </a:lnTo>
                <a:lnTo>
                  <a:pt x="144018" y="54482"/>
                </a:lnTo>
                <a:lnTo>
                  <a:pt x="2286" y="54482"/>
                </a:lnTo>
                <a:lnTo>
                  <a:pt x="2286"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1603247"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1211719" y="1006221"/>
            <a:ext cx="353060" cy="350520"/>
          </a:xfrm>
          <a:custGeom>
            <a:avLst/>
            <a:gdLst/>
            <a:ahLst/>
            <a:cxnLst/>
            <a:rect l="l" t="t" r="r" b="b"/>
            <a:pathLst>
              <a:path w="353059" h="350519">
                <a:moveTo>
                  <a:pt x="69583" y="0"/>
                </a:moveTo>
                <a:lnTo>
                  <a:pt x="102095" y="0"/>
                </a:lnTo>
                <a:lnTo>
                  <a:pt x="176898" y="232790"/>
                </a:lnTo>
                <a:lnTo>
                  <a:pt x="250050" y="0"/>
                </a:lnTo>
                <a:lnTo>
                  <a:pt x="282308" y="0"/>
                </a:lnTo>
                <a:lnTo>
                  <a:pt x="352920" y="345820"/>
                </a:lnTo>
                <a:lnTo>
                  <a:pt x="293484" y="345820"/>
                </a:lnTo>
                <a:lnTo>
                  <a:pt x="257543" y="159384"/>
                </a:lnTo>
                <a:lnTo>
                  <a:pt x="188074" y="350265"/>
                </a:lnTo>
                <a:lnTo>
                  <a:pt x="166103" y="350265"/>
                </a:lnTo>
                <a:lnTo>
                  <a:pt x="96507" y="159384"/>
                </a:lnTo>
                <a:lnTo>
                  <a:pt x="59169" y="345820"/>
                </a:lnTo>
                <a:lnTo>
                  <a:pt x="0" y="345820"/>
                </a:lnTo>
                <a:lnTo>
                  <a:pt x="69583"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968070" y="1006221"/>
            <a:ext cx="220979" cy="346075"/>
          </a:xfrm>
          <a:custGeom>
            <a:avLst/>
            <a:gdLst/>
            <a:ahLst/>
            <a:cxnLst/>
            <a:rect l="l" t="t" r="r" b="b"/>
            <a:pathLst>
              <a:path w="220980" h="346075">
                <a:moveTo>
                  <a:pt x="0" y="0"/>
                </a:moveTo>
                <a:lnTo>
                  <a:pt x="220560" y="0"/>
                </a:lnTo>
                <a:lnTo>
                  <a:pt x="220560" y="54482"/>
                </a:lnTo>
                <a:lnTo>
                  <a:pt x="61328" y="54482"/>
                </a:lnTo>
                <a:lnTo>
                  <a:pt x="61328" y="135381"/>
                </a:lnTo>
                <a:lnTo>
                  <a:pt x="175501" y="135381"/>
                </a:lnTo>
                <a:lnTo>
                  <a:pt x="175501" y="187578"/>
                </a:lnTo>
                <a:lnTo>
                  <a:pt x="61328" y="187578"/>
                </a:lnTo>
                <a:lnTo>
                  <a:pt x="61328" y="291083"/>
                </a:lnTo>
                <a:lnTo>
                  <a:pt x="217970" y="291083"/>
                </a:lnTo>
                <a:lnTo>
                  <a:pt x="217970" y="345566"/>
                </a:lnTo>
                <a:lnTo>
                  <a:pt x="0" y="345566"/>
                </a:lnTo>
                <a:lnTo>
                  <a:pt x="0"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641743" y="1006221"/>
            <a:ext cx="286385" cy="346075"/>
          </a:xfrm>
          <a:custGeom>
            <a:avLst/>
            <a:gdLst/>
            <a:ahLst/>
            <a:cxnLst/>
            <a:rect l="l" t="t" r="r" b="b"/>
            <a:pathLst>
              <a:path w="286384" h="346075">
                <a:moveTo>
                  <a:pt x="0" y="0"/>
                </a:moveTo>
                <a:lnTo>
                  <a:pt x="286143" y="0"/>
                </a:lnTo>
                <a:lnTo>
                  <a:pt x="286143" y="54482"/>
                </a:lnTo>
                <a:lnTo>
                  <a:pt x="171259" y="54482"/>
                </a:lnTo>
                <a:lnTo>
                  <a:pt x="171259" y="345566"/>
                </a:lnTo>
                <a:lnTo>
                  <a:pt x="109931" y="345566"/>
                </a:lnTo>
                <a:lnTo>
                  <a:pt x="109931" y="54482"/>
                </a:lnTo>
                <a:lnTo>
                  <a:pt x="0" y="54482"/>
                </a:lnTo>
                <a:lnTo>
                  <a:pt x="0" y="0"/>
                </a:lnTo>
                <a:close/>
              </a:path>
            </a:pathLst>
          </a:custGeom>
          <a:ln w="3175">
            <a:solidFill>
              <a:srgbClr val="041E3D"/>
            </a:solidFill>
          </a:ln>
        </p:spPr>
        <p:txBody>
          <a:bodyPr wrap="square" lIns="0" tIns="0" rIns="0" bIns="0" rtlCol="0"/>
          <a:lstStyle/>
          <a:p>
            <a:endParaRPr/>
          </a:p>
        </p:txBody>
      </p:sp>
      <p:sp>
        <p:nvSpPr>
          <p:cNvPr id="20" name="object 20"/>
          <p:cNvSpPr/>
          <p:nvPr/>
        </p:nvSpPr>
        <p:spPr>
          <a:xfrm>
            <a:off x="539483" y="1006221"/>
            <a:ext cx="61594" cy="346075"/>
          </a:xfrm>
          <a:custGeom>
            <a:avLst/>
            <a:gdLst/>
            <a:ahLst/>
            <a:cxnLst/>
            <a:rect l="l" t="t" r="r" b="b"/>
            <a:pathLst>
              <a:path w="61595" h="346075">
                <a:moveTo>
                  <a:pt x="0" y="0"/>
                </a:moveTo>
                <a:lnTo>
                  <a:pt x="61328" y="0"/>
                </a:lnTo>
                <a:lnTo>
                  <a:pt x="61328" y="345566"/>
                </a:lnTo>
                <a:lnTo>
                  <a:pt x="0" y="345566"/>
                </a:lnTo>
                <a:lnTo>
                  <a:pt x="0" y="0"/>
                </a:lnTo>
                <a:close/>
              </a:path>
            </a:pathLst>
          </a:custGeom>
          <a:ln w="3175">
            <a:solidFill>
              <a:srgbClr val="041E3D"/>
            </a:solidFill>
          </a:ln>
        </p:spPr>
        <p:txBody>
          <a:bodyPr wrap="square" lIns="0" tIns="0" rIns="0" bIns="0" rtlCol="0"/>
          <a:lstStyle/>
          <a:p>
            <a:endParaRPr/>
          </a:p>
        </p:txBody>
      </p:sp>
      <p:sp>
        <p:nvSpPr>
          <p:cNvPr id="21" name="object 21"/>
          <p:cNvSpPr/>
          <p:nvPr/>
        </p:nvSpPr>
        <p:spPr>
          <a:xfrm>
            <a:off x="2281808" y="1003808"/>
            <a:ext cx="256540" cy="347980"/>
          </a:xfrm>
          <a:custGeom>
            <a:avLst/>
            <a:gdLst/>
            <a:ahLst/>
            <a:cxnLst/>
            <a:rect l="l" t="t" r="r" b="b"/>
            <a:pathLst>
              <a:path w="256539" h="347980">
                <a:moveTo>
                  <a:pt x="92202" y="0"/>
                </a:moveTo>
                <a:lnTo>
                  <a:pt x="159845" y="11064"/>
                </a:lnTo>
                <a:lnTo>
                  <a:pt x="211963" y="44322"/>
                </a:lnTo>
                <a:lnTo>
                  <a:pt x="245110" y="95758"/>
                </a:lnTo>
                <a:lnTo>
                  <a:pt x="256159" y="161670"/>
                </a:lnTo>
                <a:lnTo>
                  <a:pt x="251173" y="218598"/>
                </a:lnTo>
                <a:lnTo>
                  <a:pt x="236215" y="265175"/>
                </a:lnTo>
                <a:lnTo>
                  <a:pt x="211280" y="301402"/>
                </a:lnTo>
                <a:lnTo>
                  <a:pt x="176365" y="327279"/>
                </a:lnTo>
                <a:lnTo>
                  <a:pt x="131466" y="342804"/>
                </a:lnTo>
                <a:lnTo>
                  <a:pt x="76581" y="347979"/>
                </a:lnTo>
                <a:lnTo>
                  <a:pt x="0" y="347979"/>
                </a:lnTo>
                <a:lnTo>
                  <a:pt x="0" y="2666"/>
                </a:lnTo>
                <a:lnTo>
                  <a:pt x="33266" y="1500"/>
                </a:lnTo>
                <a:lnTo>
                  <a:pt x="59721" y="666"/>
                </a:lnTo>
                <a:lnTo>
                  <a:pt x="79367" y="166"/>
                </a:lnTo>
                <a:lnTo>
                  <a:pt x="92202" y="0"/>
                </a:lnTo>
                <a:close/>
              </a:path>
            </a:pathLst>
          </a:custGeom>
          <a:ln w="3175">
            <a:solidFill>
              <a:srgbClr val="041E3D"/>
            </a:solidFill>
          </a:ln>
        </p:spPr>
        <p:txBody>
          <a:bodyPr wrap="square" lIns="0" tIns="0" rIns="0" bIns="0" rtlCol="0"/>
          <a:lstStyle/>
          <a:p>
            <a:endParaRPr/>
          </a:p>
        </p:txBody>
      </p:sp>
      <p:sp>
        <p:nvSpPr>
          <p:cNvPr id="22" name="object 22"/>
          <p:cNvSpPr/>
          <p:nvPr/>
        </p:nvSpPr>
        <p:spPr>
          <a:xfrm>
            <a:off x="5024246" y="1001522"/>
            <a:ext cx="304165" cy="350520"/>
          </a:xfrm>
          <a:custGeom>
            <a:avLst/>
            <a:gdLst/>
            <a:ahLst/>
            <a:cxnLst/>
            <a:rect l="l" t="t" r="r" b="b"/>
            <a:pathLst>
              <a:path w="304164" h="350519">
                <a:moveTo>
                  <a:pt x="137794" y="0"/>
                </a:moveTo>
                <a:lnTo>
                  <a:pt x="164718" y="0"/>
                </a:lnTo>
                <a:lnTo>
                  <a:pt x="303656" y="350265"/>
                </a:lnTo>
                <a:lnTo>
                  <a:pt x="235965" y="350265"/>
                </a:lnTo>
                <a:lnTo>
                  <a:pt x="210692" y="280162"/>
                </a:lnTo>
                <a:lnTo>
                  <a:pt x="92328" y="280162"/>
                </a:lnTo>
                <a:lnTo>
                  <a:pt x="68199" y="350265"/>
                </a:lnTo>
                <a:lnTo>
                  <a:pt x="0" y="350265"/>
                </a:lnTo>
                <a:lnTo>
                  <a:pt x="137794" y="0"/>
                </a:lnTo>
                <a:close/>
              </a:path>
            </a:pathLst>
          </a:custGeom>
          <a:ln w="3175">
            <a:solidFill>
              <a:srgbClr val="041E3D"/>
            </a:solidFill>
          </a:ln>
        </p:spPr>
        <p:txBody>
          <a:bodyPr wrap="square" lIns="0" tIns="0" rIns="0" bIns="0" rtlCol="0"/>
          <a:lstStyle/>
          <a:p>
            <a:endParaRPr/>
          </a:p>
        </p:txBody>
      </p:sp>
      <p:sp>
        <p:nvSpPr>
          <p:cNvPr id="23" name="object 23"/>
          <p:cNvSpPr/>
          <p:nvPr/>
        </p:nvSpPr>
        <p:spPr>
          <a:xfrm>
            <a:off x="2737485" y="1001522"/>
            <a:ext cx="565150" cy="350520"/>
          </a:xfrm>
          <a:custGeom>
            <a:avLst/>
            <a:gdLst/>
            <a:ahLst/>
            <a:cxnLst/>
            <a:rect l="l" t="t" r="r" b="b"/>
            <a:pathLst>
              <a:path w="565150" h="350519">
                <a:moveTo>
                  <a:pt x="399160" y="0"/>
                </a:moveTo>
                <a:lnTo>
                  <a:pt x="426084" y="0"/>
                </a:lnTo>
                <a:lnTo>
                  <a:pt x="565023" y="350265"/>
                </a:lnTo>
                <a:lnTo>
                  <a:pt x="497331" y="350265"/>
                </a:lnTo>
                <a:lnTo>
                  <a:pt x="472058" y="280162"/>
                </a:lnTo>
                <a:lnTo>
                  <a:pt x="353694" y="280162"/>
                </a:lnTo>
                <a:lnTo>
                  <a:pt x="329564" y="350265"/>
                </a:lnTo>
                <a:lnTo>
                  <a:pt x="265556" y="350265"/>
                </a:lnTo>
                <a:lnTo>
                  <a:pt x="261365" y="350265"/>
                </a:lnTo>
                <a:lnTo>
                  <a:pt x="194817" y="350265"/>
                </a:lnTo>
                <a:lnTo>
                  <a:pt x="102615" y="207517"/>
                </a:lnTo>
                <a:lnTo>
                  <a:pt x="94952" y="207349"/>
                </a:lnTo>
                <a:lnTo>
                  <a:pt x="85883" y="207025"/>
                </a:lnTo>
                <a:lnTo>
                  <a:pt x="75434" y="206535"/>
                </a:lnTo>
                <a:lnTo>
                  <a:pt x="63626" y="205866"/>
                </a:lnTo>
                <a:lnTo>
                  <a:pt x="63626" y="350265"/>
                </a:lnTo>
                <a:lnTo>
                  <a:pt x="0" y="350265"/>
                </a:lnTo>
                <a:lnTo>
                  <a:pt x="0" y="4699"/>
                </a:lnTo>
                <a:lnTo>
                  <a:pt x="4409" y="4581"/>
                </a:lnTo>
                <a:lnTo>
                  <a:pt x="12509" y="4238"/>
                </a:lnTo>
                <a:lnTo>
                  <a:pt x="24324" y="3681"/>
                </a:lnTo>
                <a:lnTo>
                  <a:pt x="39877" y="2920"/>
                </a:lnTo>
                <a:lnTo>
                  <a:pt x="56360" y="2160"/>
                </a:lnTo>
                <a:lnTo>
                  <a:pt x="71151" y="1603"/>
                </a:lnTo>
                <a:lnTo>
                  <a:pt x="84276" y="1260"/>
                </a:lnTo>
                <a:lnTo>
                  <a:pt x="95757" y="1142"/>
                </a:lnTo>
                <a:lnTo>
                  <a:pt x="153338" y="7502"/>
                </a:lnTo>
                <a:lnTo>
                  <a:pt x="194452" y="26590"/>
                </a:lnTo>
                <a:lnTo>
                  <a:pt x="219112" y="58418"/>
                </a:lnTo>
                <a:lnTo>
                  <a:pt x="227329" y="102997"/>
                </a:lnTo>
                <a:lnTo>
                  <a:pt x="226188" y="117998"/>
                </a:lnTo>
                <a:lnTo>
                  <a:pt x="209169" y="159003"/>
                </a:lnTo>
                <a:lnTo>
                  <a:pt x="176664" y="188471"/>
                </a:lnTo>
                <a:lnTo>
                  <a:pt x="163448" y="194563"/>
                </a:lnTo>
                <a:lnTo>
                  <a:pt x="263016" y="346328"/>
                </a:lnTo>
                <a:lnTo>
                  <a:pt x="399160" y="0"/>
                </a:lnTo>
                <a:close/>
              </a:path>
            </a:pathLst>
          </a:custGeom>
          <a:ln w="3175">
            <a:solidFill>
              <a:srgbClr val="041E3D"/>
            </a:solidFill>
          </a:ln>
        </p:spPr>
        <p:txBody>
          <a:bodyPr wrap="square" lIns="0" tIns="0" rIns="0" bIns="0" rtlCol="0"/>
          <a:lstStyle/>
          <a:p>
            <a:endParaRPr/>
          </a:p>
        </p:txBody>
      </p:sp>
      <p:sp>
        <p:nvSpPr>
          <p:cNvPr id="24" name="object 24"/>
          <p:cNvSpPr/>
          <p:nvPr/>
        </p:nvSpPr>
        <p:spPr>
          <a:xfrm>
            <a:off x="4746371" y="1000252"/>
            <a:ext cx="262890" cy="357505"/>
          </a:xfrm>
          <a:custGeom>
            <a:avLst/>
            <a:gdLst/>
            <a:ahLst/>
            <a:cxnLst/>
            <a:rect l="l" t="t" r="r" b="b"/>
            <a:pathLst>
              <a:path w="262889" h="357505">
                <a:moveTo>
                  <a:pt x="158241" y="0"/>
                </a:moveTo>
                <a:lnTo>
                  <a:pt x="186461" y="1524"/>
                </a:lnTo>
                <a:lnTo>
                  <a:pt x="211693" y="6096"/>
                </a:lnTo>
                <a:lnTo>
                  <a:pt x="233947" y="13716"/>
                </a:lnTo>
                <a:lnTo>
                  <a:pt x="253237" y="24384"/>
                </a:lnTo>
                <a:lnTo>
                  <a:pt x="228091" y="75057"/>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79" y="302895"/>
                </a:lnTo>
                <a:lnTo>
                  <a:pt x="180605" y="300724"/>
                </a:lnTo>
                <a:lnTo>
                  <a:pt x="201040" y="294195"/>
                </a:lnTo>
                <a:lnTo>
                  <a:pt x="218809" y="283285"/>
                </a:lnTo>
                <a:lnTo>
                  <a:pt x="233933" y="267970"/>
                </a:lnTo>
                <a:lnTo>
                  <a:pt x="262508"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1" y="0"/>
                </a:lnTo>
                <a:close/>
              </a:path>
            </a:pathLst>
          </a:custGeom>
          <a:ln w="3175">
            <a:solidFill>
              <a:srgbClr val="041E3D"/>
            </a:solidFill>
          </a:ln>
        </p:spPr>
        <p:txBody>
          <a:bodyPr wrap="square" lIns="0" tIns="0" rIns="0" bIns="0" rtlCol="0"/>
          <a:lstStyle/>
          <a:p>
            <a:endParaRPr/>
          </a:p>
        </p:txBody>
      </p:sp>
      <p:sp>
        <p:nvSpPr>
          <p:cNvPr id="25" name="object 25"/>
          <p:cNvSpPr/>
          <p:nvPr/>
        </p:nvSpPr>
        <p:spPr>
          <a:xfrm>
            <a:off x="4499483" y="1000252"/>
            <a:ext cx="209550" cy="357505"/>
          </a:xfrm>
          <a:custGeom>
            <a:avLst/>
            <a:gdLst/>
            <a:ahLst/>
            <a:cxnLst/>
            <a:rect l="l" t="t" r="r" b="b"/>
            <a:pathLst>
              <a:path w="209550" h="357505">
                <a:moveTo>
                  <a:pt x="105409" y="0"/>
                </a:moveTo>
                <a:lnTo>
                  <a:pt x="133342" y="1404"/>
                </a:lnTo>
                <a:lnTo>
                  <a:pt x="157321" y="5619"/>
                </a:lnTo>
                <a:lnTo>
                  <a:pt x="177347" y="12644"/>
                </a:lnTo>
                <a:lnTo>
                  <a:pt x="193420"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8"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4" y="92963"/>
                </a:lnTo>
                <a:lnTo>
                  <a:pt x="2468" y="73796"/>
                </a:lnTo>
                <a:lnTo>
                  <a:pt x="29971" y="26415"/>
                </a:lnTo>
                <a:lnTo>
                  <a:pt x="63547" y="6635"/>
                </a:lnTo>
                <a:lnTo>
                  <a:pt x="83425" y="1662"/>
                </a:lnTo>
                <a:lnTo>
                  <a:pt x="105409" y="0"/>
                </a:lnTo>
                <a:close/>
              </a:path>
            </a:pathLst>
          </a:custGeom>
          <a:ln w="3175">
            <a:solidFill>
              <a:srgbClr val="041E3D"/>
            </a:solidFill>
          </a:ln>
        </p:spPr>
        <p:txBody>
          <a:bodyPr wrap="square" lIns="0" tIns="0" rIns="0" bIns="0" rtlCol="0"/>
          <a:lstStyle/>
          <a:p>
            <a:endParaRPr/>
          </a:p>
        </p:txBody>
      </p:sp>
      <p:sp>
        <p:nvSpPr>
          <p:cNvPr id="26" name="object 26"/>
          <p:cNvSpPr/>
          <p:nvPr/>
        </p:nvSpPr>
        <p:spPr>
          <a:xfrm>
            <a:off x="4030090" y="1000252"/>
            <a:ext cx="287020" cy="357505"/>
          </a:xfrm>
          <a:custGeom>
            <a:avLst/>
            <a:gdLst/>
            <a:ahLst/>
            <a:cxnLst/>
            <a:rect l="l" t="t" r="r" b="b"/>
            <a:pathLst>
              <a:path w="287020" h="357505">
                <a:moveTo>
                  <a:pt x="175006" y="0"/>
                </a:moveTo>
                <a:lnTo>
                  <a:pt x="202340" y="2139"/>
                </a:lnTo>
                <a:lnTo>
                  <a:pt x="227568" y="8540"/>
                </a:lnTo>
                <a:lnTo>
                  <a:pt x="250676" y="19180"/>
                </a:lnTo>
                <a:lnTo>
                  <a:pt x="271653" y="34036"/>
                </a:lnTo>
                <a:lnTo>
                  <a:pt x="245999" y="83312"/>
                </a:lnTo>
                <a:lnTo>
                  <a:pt x="239831" y="78476"/>
                </a:lnTo>
                <a:lnTo>
                  <a:pt x="232187" y="73675"/>
                </a:lnTo>
                <a:lnTo>
                  <a:pt x="191420" y="56991"/>
                </a:lnTo>
                <a:lnTo>
                  <a:pt x="173609" y="54610"/>
                </a:lnTo>
                <a:lnTo>
                  <a:pt x="149437" y="56757"/>
                </a:lnTo>
                <a:lnTo>
                  <a:pt x="109190" y="74005"/>
                </a:lnTo>
                <a:lnTo>
                  <a:pt x="80182" y="107870"/>
                </a:lnTo>
                <a:lnTo>
                  <a:pt x="65462" y="154162"/>
                </a:lnTo>
                <a:lnTo>
                  <a:pt x="63626" y="181737"/>
                </a:lnTo>
                <a:lnTo>
                  <a:pt x="65436" y="207902"/>
                </a:lnTo>
                <a:lnTo>
                  <a:pt x="79914" y="251995"/>
                </a:lnTo>
                <a:lnTo>
                  <a:pt x="108295" y="284356"/>
                </a:lnTo>
                <a:lnTo>
                  <a:pt x="147625" y="300843"/>
                </a:lnTo>
                <a:lnTo>
                  <a:pt x="171196" y="302895"/>
                </a:lnTo>
                <a:lnTo>
                  <a:pt x="186862" y="301775"/>
                </a:lnTo>
                <a:lnTo>
                  <a:pt x="225171" y="284988"/>
                </a:lnTo>
                <a:lnTo>
                  <a:pt x="225171" y="217043"/>
                </a:lnTo>
                <a:lnTo>
                  <a:pt x="177292" y="217043"/>
                </a:lnTo>
                <a:lnTo>
                  <a:pt x="177292" y="164719"/>
                </a:lnTo>
                <a:lnTo>
                  <a:pt x="286512" y="164719"/>
                </a:lnTo>
                <a:lnTo>
                  <a:pt x="286512" y="319405"/>
                </a:lnTo>
                <a:lnTo>
                  <a:pt x="246578" y="341872"/>
                </a:lnTo>
                <a:lnTo>
                  <a:pt x="195611" y="354885"/>
                </a:lnTo>
                <a:lnTo>
                  <a:pt x="161289"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041E3D"/>
            </a:solidFill>
          </a:ln>
        </p:spPr>
        <p:txBody>
          <a:bodyPr wrap="square" lIns="0" tIns="0" rIns="0" bIns="0" rtlCol="0"/>
          <a:lstStyle/>
          <a:p>
            <a:endParaRPr/>
          </a:p>
        </p:txBody>
      </p:sp>
      <p:sp>
        <p:nvSpPr>
          <p:cNvPr id="27" name="object 27"/>
          <p:cNvSpPr txBox="1"/>
          <p:nvPr/>
        </p:nvSpPr>
        <p:spPr>
          <a:xfrm>
            <a:off x="535940" y="1632026"/>
            <a:ext cx="6868159" cy="2090957"/>
          </a:xfrm>
          <a:prstGeom prst="rect">
            <a:avLst/>
          </a:prstGeom>
        </p:spPr>
        <p:txBody>
          <a:bodyPr vert="horz" wrap="square" lIns="0" tIns="13335" rIns="0" bIns="0" rtlCol="0">
            <a:spAutoFit/>
          </a:bodyPr>
          <a:lstStyle/>
          <a:p>
            <a:pPr marL="287020" marR="5080" indent="-274320">
              <a:lnSpc>
                <a:spcPct val="100000"/>
              </a:lnSpc>
              <a:spcBef>
                <a:spcPts val="105"/>
              </a:spcBef>
              <a:buClr>
                <a:srgbClr val="1F487C"/>
              </a:buClr>
              <a:buSzPct val="73076"/>
              <a:buFont typeface="Arial"/>
              <a:buChar char=""/>
              <a:tabLst>
                <a:tab pos="287020" algn="l"/>
              </a:tabLst>
            </a:pPr>
            <a:r>
              <a:rPr sz="2600" dirty="0">
                <a:latin typeface="Trebuchet MS"/>
                <a:cs typeface="Trebuchet MS"/>
              </a:rPr>
              <a:t>The </a:t>
            </a:r>
            <a:r>
              <a:rPr sz="2600" spc="-5" dirty="0">
                <a:latin typeface="Trebuchet MS"/>
                <a:cs typeface="Trebuchet MS"/>
              </a:rPr>
              <a:t>itemized </a:t>
            </a:r>
            <a:r>
              <a:rPr sz="2600" dirty="0">
                <a:latin typeface="Trebuchet MS"/>
                <a:cs typeface="Trebuchet MS"/>
              </a:rPr>
              <a:t>rating </a:t>
            </a:r>
            <a:r>
              <a:rPr sz="2600" spc="-5" dirty="0">
                <a:latin typeface="Trebuchet MS"/>
                <a:cs typeface="Trebuchet MS"/>
              </a:rPr>
              <a:t>scale(also known as  numerical </a:t>
            </a:r>
            <a:r>
              <a:rPr sz="2600" dirty="0">
                <a:latin typeface="Trebuchet MS"/>
                <a:cs typeface="Trebuchet MS"/>
              </a:rPr>
              <a:t>scale) </a:t>
            </a:r>
            <a:r>
              <a:rPr sz="2600" spc="-5" dirty="0">
                <a:latin typeface="Trebuchet MS"/>
                <a:cs typeface="Trebuchet MS"/>
              </a:rPr>
              <a:t>presents </a:t>
            </a:r>
            <a:r>
              <a:rPr sz="2600" dirty="0">
                <a:latin typeface="Trebuchet MS"/>
                <a:cs typeface="Trebuchet MS"/>
              </a:rPr>
              <a:t>a </a:t>
            </a:r>
            <a:r>
              <a:rPr sz="2600" spc="-5" dirty="0">
                <a:latin typeface="Trebuchet MS"/>
                <a:cs typeface="Trebuchet MS"/>
              </a:rPr>
              <a:t>series </a:t>
            </a:r>
            <a:r>
              <a:rPr sz="2600" dirty="0">
                <a:latin typeface="Trebuchet MS"/>
                <a:cs typeface="Trebuchet MS"/>
              </a:rPr>
              <a:t>of  statements </a:t>
            </a:r>
            <a:r>
              <a:rPr sz="2600" spc="-5" dirty="0">
                <a:latin typeface="Trebuchet MS"/>
                <a:cs typeface="Trebuchet MS"/>
              </a:rPr>
              <a:t>from which </a:t>
            </a:r>
            <a:r>
              <a:rPr sz="2600" dirty="0">
                <a:latin typeface="Trebuchet MS"/>
                <a:cs typeface="Trebuchet MS"/>
              </a:rPr>
              <a:t>a respondent </a:t>
            </a:r>
            <a:r>
              <a:rPr sz="2600" spc="-5" dirty="0">
                <a:latin typeface="Trebuchet MS"/>
                <a:cs typeface="Trebuchet MS"/>
              </a:rPr>
              <a:t>selects  </a:t>
            </a:r>
            <a:r>
              <a:rPr sz="2600" dirty="0">
                <a:latin typeface="Trebuchet MS"/>
                <a:cs typeface="Trebuchet MS"/>
              </a:rPr>
              <a:t>one </a:t>
            </a:r>
            <a:r>
              <a:rPr sz="2600" spc="-5" dirty="0">
                <a:latin typeface="Trebuchet MS"/>
                <a:cs typeface="Trebuchet MS"/>
              </a:rPr>
              <a:t>as best reflecting </a:t>
            </a:r>
            <a:r>
              <a:rPr sz="2600" dirty="0">
                <a:latin typeface="Trebuchet MS"/>
                <a:cs typeface="Trebuchet MS"/>
              </a:rPr>
              <a:t>his</a:t>
            </a:r>
            <a:r>
              <a:rPr sz="2600" spc="-70" dirty="0">
                <a:latin typeface="Trebuchet MS"/>
                <a:cs typeface="Trebuchet MS"/>
              </a:rPr>
              <a:t> </a:t>
            </a:r>
            <a:r>
              <a:rPr sz="2600" spc="-5" dirty="0">
                <a:latin typeface="Trebuchet MS"/>
                <a:cs typeface="Trebuchet MS"/>
              </a:rPr>
              <a:t>evaluation.</a:t>
            </a:r>
            <a:endParaRPr sz="2600" dirty="0">
              <a:latin typeface="Trebuchet MS"/>
              <a:cs typeface="Trebuchet MS"/>
            </a:endParaRPr>
          </a:p>
          <a:p>
            <a:pPr marL="287020" marR="309245" indent="-274320">
              <a:lnSpc>
                <a:spcPct val="100000"/>
              </a:lnSpc>
              <a:spcBef>
                <a:spcPts val="600"/>
              </a:spcBef>
              <a:buClr>
                <a:srgbClr val="1F487C"/>
              </a:buClr>
              <a:buSzPct val="73076"/>
              <a:tabLst>
                <a:tab pos="287020" algn="l"/>
              </a:tabLst>
            </a:pPr>
            <a:endParaRPr sz="2600" dirty="0">
              <a:latin typeface="Trebuchet MS"/>
              <a:cs typeface="Trebuchet M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8302" y="1000252"/>
            <a:ext cx="3874693" cy="36334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327144" y="1277492"/>
            <a:ext cx="86740" cy="8699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303651" y="1107186"/>
            <a:ext cx="83185" cy="127635"/>
          </a:xfrm>
          <a:custGeom>
            <a:avLst/>
            <a:gdLst/>
            <a:ahLst/>
            <a:cxnLst/>
            <a:rect l="l" t="t" r="r" b="b"/>
            <a:pathLst>
              <a:path w="83185" h="127634">
                <a:moveTo>
                  <a:pt x="41528" y="0"/>
                </a:moveTo>
                <a:lnTo>
                  <a:pt x="0" y="127635"/>
                </a:lnTo>
                <a:lnTo>
                  <a:pt x="83058" y="127635"/>
                </a:lnTo>
                <a:lnTo>
                  <a:pt x="41528" y="0"/>
                </a:lnTo>
                <a:close/>
              </a:path>
            </a:pathLst>
          </a:custGeom>
          <a:ln w="3175">
            <a:solidFill>
              <a:srgbClr val="041E3D"/>
            </a:solidFill>
          </a:ln>
        </p:spPr>
        <p:txBody>
          <a:bodyPr wrap="square" lIns="0" tIns="0" rIns="0" bIns="0" rtlCol="0"/>
          <a:lstStyle/>
          <a:p>
            <a:endParaRPr/>
          </a:p>
        </p:txBody>
      </p:sp>
      <p:sp>
        <p:nvSpPr>
          <p:cNvPr id="5" name="object 5"/>
          <p:cNvSpPr/>
          <p:nvPr/>
        </p:nvSpPr>
        <p:spPr>
          <a:xfrm>
            <a:off x="909447" y="1107186"/>
            <a:ext cx="83185" cy="127635"/>
          </a:xfrm>
          <a:custGeom>
            <a:avLst/>
            <a:gdLst/>
            <a:ahLst/>
            <a:cxnLst/>
            <a:rect l="l" t="t" r="r" b="b"/>
            <a:pathLst>
              <a:path w="83184" h="127634">
                <a:moveTo>
                  <a:pt x="41516" y="0"/>
                </a:moveTo>
                <a:lnTo>
                  <a:pt x="0" y="127635"/>
                </a:lnTo>
                <a:lnTo>
                  <a:pt x="83032" y="127635"/>
                </a:lnTo>
                <a:lnTo>
                  <a:pt x="41516" y="0"/>
                </a:lnTo>
                <a:close/>
              </a:path>
            </a:pathLst>
          </a:custGeom>
          <a:ln w="3175">
            <a:solidFill>
              <a:srgbClr val="041E3D"/>
            </a:solidFill>
          </a:ln>
        </p:spPr>
        <p:txBody>
          <a:bodyPr wrap="square" lIns="0" tIns="0" rIns="0" bIns="0" rtlCol="0"/>
          <a:lstStyle/>
          <a:p>
            <a:endParaRPr/>
          </a:p>
        </p:txBody>
      </p:sp>
      <p:sp>
        <p:nvSpPr>
          <p:cNvPr id="6" name="object 6"/>
          <p:cNvSpPr/>
          <p:nvPr/>
        </p:nvSpPr>
        <p:spPr>
          <a:xfrm>
            <a:off x="4327144" y="1086485"/>
            <a:ext cx="86740" cy="86867"/>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01103" y="1057275"/>
            <a:ext cx="101803" cy="10058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3801236" y="1006221"/>
            <a:ext cx="220979" cy="346075"/>
          </a:xfrm>
          <a:custGeom>
            <a:avLst/>
            <a:gdLst/>
            <a:ahLst/>
            <a:cxnLst/>
            <a:rect l="l" t="t" r="r" b="b"/>
            <a:pathLst>
              <a:path w="220979" h="346075">
                <a:moveTo>
                  <a:pt x="0" y="0"/>
                </a:moveTo>
                <a:lnTo>
                  <a:pt x="220472" y="0"/>
                </a:lnTo>
                <a:lnTo>
                  <a:pt x="220472" y="54482"/>
                </a:lnTo>
                <a:lnTo>
                  <a:pt x="61340" y="54482"/>
                </a:lnTo>
                <a:lnTo>
                  <a:pt x="61340" y="135381"/>
                </a:lnTo>
                <a:lnTo>
                  <a:pt x="175513" y="135381"/>
                </a:lnTo>
                <a:lnTo>
                  <a:pt x="175513" y="187578"/>
                </a:lnTo>
                <a:lnTo>
                  <a:pt x="61340" y="187578"/>
                </a:lnTo>
                <a:lnTo>
                  <a:pt x="61340" y="291083"/>
                </a:lnTo>
                <a:lnTo>
                  <a:pt x="217932" y="291083"/>
                </a:lnTo>
                <a:lnTo>
                  <a:pt x="217932" y="345566"/>
                </a:lnTo>
                <a:lnTo>
                  <a:pt x="0" y="345566"/>
                </a:lnTo>
                <a:lnTo>
                  <a:pt x="0" y="0"/>
                </a:lnTo>
                <a:close/>
              </a:path>
            </a:pathLst>
          </a:custGeom>
          <a:ln w="3175">
            <a:solidFill>
              <a:srgbClr val="041E3D"/>
            </a:solidFill>
          </a:ln>
        </p:spPr>
        <p:txBody>
          <a:bodyPr wrap="square" lIns="0" tIns="0" rIns="0" bIns="0" rtlCol="0"/>
          <a:lstStyle/>
          <a:p>
            <a:endParaRPr/>
          </a:p>
        </p:txBody>
      </p:sp>
      <p:sp>
        <p:nvSpPr>
          <p:cNvPr id="9" name="object 9"/>
          <p:cNvSpPr/>
          <p:nvPr/>
        </p:nvSpPr>
        <p:spPr>
          <a:xfrm>
            <a:off x="3534536" y="1006221"/>
            <a:ext cx="217804" cy="346075"/>
          </a:xfrm>
          <a:custGeom>
            <a:avLst/>
            <a:gdLst/>
            <a:ahLst/>
            <a:cxnLst/>
            <a:rect l="l" t="t" r="r" b="b"/>
            <a:pathLst>
              <a:path w="217804" h="346075">
                <a:moveTo>
                  <a:pt x="0" y="0"/>
                </a:moveTo>
                <a:lnTo>
                  <a:pt x="61340" y="0"/>
                </a:lnTo>
                <a:lnTo>
                  <a:pt x="61340" y="291083"/>
                </a:lnTo>
                <a:lnTo>
                  <a:pt x="217424" y="291083"/>
                </a:lnTo>
                <a:lnTo>
                  <a:pt x="217424" y="345566"/>
                </a:lnTo>
                <a:lnTo>
                  <a:pt x="0" y="345566"/>
                </a:lnTo>
                <a:lnTo>
                  <a:pt x="0" y="0"/>
                </a:lnTo>
                <a:close/>
              </a:path>
            </a:pathLst>
          </a:custGeom>
          <a:ln w="3175">
            <a:solidFill>
              <a:srgbClr val="041E3D"/>
            </a:solidFill>
          </a:ln>
        </p:spPr>
        <p:txBody>
          <a:bodyPr wrap="square" lIns="0" tIns="0" rIns="0" bIns="0" rtlCol="0"/>
          <a:lstStyle/>
          <a:p>
            <a:endParaRPr/>
          </a:p>
        </p:txBody>
      </p:sp>
      <p:sp>
        <p:nvSpPr>
          <p:cNvPr id="10" name="object 10"/>
          <p:cNvSpPr/>
          <p:nvPr/>
        </p:nvSpPr>
        <p:spPr>
          <a:xfrm>
            <a:off x="1896236" y="1006221"/>
            <a:ext cx="252095" cy="350520"/>
          </a:xfrm>
          <a:custGeom>
            <a:avLst/>
            <a:gdLst/>
            <a:ahLst/>
            <a:cxnLst/>
            <a:rect l="l" t="t" r="r" b="b"/>
            <a:pathLst>
              <a:path w="252094" h="350519">
                <a:moveTo>
                  <a:pt x="0" y="0"/>
                </a:moveTo>
                <a:lnTo>
                  <a:pt x="29463" y="0"/>
                </a:lnTo>
                <a:lnTo>
                  <a:pt x="192658" y="208533"/>
                </a:lnTo>
                <a:lnTo>
                  <a:pt x="192658" y="0"/>
                </a:lnTo>
                <a:lnTo>
                  <a:pt x="251587" y="0"/>
                </a:lnTo>
                <a:lnTo>
                  <a:pt x="251587" y="350265"/>
                </a:lnTo>
                <a:lnTo>
                  <a:pt x="226694" y="350265"/>
                </a:lnTo>
                <a:lnTo>
                  <a:pt x="58927" y="131571"/>
                </a:lnTo>
                <a:lnTo>
                  <a:pt x="58927" y="345820"/>
                </a:lnTo>
                <a:lnTo>
                  <a:pt x="0" y="345820"/>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1763267" y="1006221"/>
            <a:ext cx="61594" cy="346075"/>
          </a:xfrm>
          <a:custGeom>
            <a:avLst/>
            <a:gdLst/>
            <a:ahLst/>
            <a:cxnLst/>
            <a:rect l="l" t="t" r="r" b="b"/>
            <a:pathLst>
              <a:path w="61594" h="346075">
                <a:moveTo>
                  <a:pt x="0" y="0"/>
                </a:moveTo>
                <a:lnTo>
                  <a:pt x="61340" y="0"/>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1463421" y="1006221"/>
            <a:ext cx="269875" cy="346075"/>
          </a:xfrm>
          <a:custGeom>
            <a:avLst/>
            <a:gdLst/>
            <a:ahLst/>
            <a:cxnLst/>
            <a:rect l="l" t="t" r="r" b="b"/>
            <a:pathLst>
              <a:path w="269875" h="346075">
                <a:moveTo>
                  <a:pt x="0" y="0"/>
                </a:moveTo>
                <a:lnTo>
                  <a:pt x="61340" y="0"/>
                </a:lnTo>
                <a:lnTo>
                  <a:pt x="61340" y="165353"/>
                </a:lnTo>
                <a:lnTo>
                  <a:pt x="178815" y="0"/>
                </a:lnTo>
                <a:lnTo>
                  <a:pt x="248539" y="0"/>
                </a:lnTo>
                <a:lnTo>
                  <a:pt x="140334" y="151002"/>
                </a:lnTo>
                <a:lnTo>
                  <a:pt x="269366" y="345566"/>
                </a:lnTo>
                <a:lnTo>
                  <a:pt x="195960" y="345566"/>
                </a:lnTo>
                <a:lnTo>
                  <a:pt x="99694" y="198374"/>
                </a:lnTo>
                <a:lnTo>
                  <a:pt x="61340" y="250951"/>
                </a:lnTo>
                <a:lnTo>
                  <a:pt x="61340" y="345566"/>
                </a:lnTo>
                <a:lnTo>
                  <a:pt x="0" y="345566"/>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1140282" y="1006221"/>
            <a:ext cx="252095" cy="350520"/>
          </a:xfrm>
          <a:custGeom>
            <a:avLst/>
            <a:gdLst/>
            <a:ahLst/>
            <a:cxnLst/>
            <a:rect l="l" t="t" r="r" b="b"/>
            <a:pathLst>
              <a:path w="252094" h="350519">
                <a:moveTo>
                  <a:pt x="0" y="0"/>
                </a:moveTo>
                <a:lnTo>
                  <a:pt x="29489" y="0"/>
                </a:lnTo>
                <a:lnTo>
                  <a:pt x="192709" y="208533"/>
                </a:lnTo>
                <a:lnTo>
                  <a:pt x="192709" y="0"/>
                </a:lnTo>
                <a:lnTo>
                  <a:pt x="251637" y="0"/>
                </a:lnTo>
                <a:lnTo>
                  <a:pt x="251637" y="350265"/>
                </a:lnTo>
                <a:lnTo>
                  <a:pt x="226745" y="350265"/>
                </a:lnTo>
                <a:lnTo>
                  <a:pt x="58978" y="131571"/>
                </a:lnTo>
                <a:lnTo>
                  <a:pt x="58978" y="345820"/>
                </a:lnTo>
                <a:lnTo>
                  <a:pt x="0" y="345820"/>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3193923" y="1001522"/>
            <a:ext cx="304165" cy="350520"/>
          </a:xfrm>
          <a:custGeom>
            <a:avLst/>
            <a:gdLst/>
            <a:ahLst/>
            <a:cxnLst/>
            <a:rect l="l" t="t" r="r" b="b"/>
            <a:pathLst>
              <a:path w="304164" h="350519">
                <a:moveTo>
                  <a:pt x="137794" y="0"/>
                </a:moveTo>
                <a:lnTo>
                  <a:pt x="164718" y="0"/>
                </a:lnTo>
                <a:lnTo>
                  <a:pt x="303656" y="350265"/>
                </a:lnTo>
                <a:lnTo>
                  <a:pt x="235965" y="350265"/>
                </a:lnTo>
                <a:lnTo>
                  <a:pt x="210692" y="280162"/>
                </a:lnTo>
                <a:lnTo>
                  <a:pt x="92328" y="280162"/>
                </a:lnTo>
                <a:lnTo>
                  <a:pt x="68199" y="350265"/>
                </a:lnTo>
                <a:lnTo>
                  <a:pt x="0" y="350265"/>
                </a:lnTo>
                <a:lnTo>
                  <a:pt x="137794"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538302" y="1001522"/>
            <a:ext cx="565150" cy="350520"/>
          </a:xfrm>
          <a:custGeom>
            <a:avLst/>
            <a:gdLst/>
            <a:ahLst/>
            <a:cxnLst/>
            <a:rect l="l" t="t" r="r" b="b"/>
            <a:pathLst>
              <a:path w="565150" h="350519">
                <a:moveTo>
                  <a:pt x="399211" y="0"/>
                </a:moveTo>
                <a:lnTo>
                  <a:pt x="426110" y="0"/>
                </a:lnTo>
                <a:lnTo>
                  <a:pt x="565048" y="350265"/>
                </a:lnTo>
                <a:lnTo>
                  <a:pt x="497344" y="350265"/>
                </a:lnTo>
                <a:lnTo>
                  <a:pt x="472109" y="280162"/>
                </a:lnTo>
                <a:lnTo>
                  <a:pt x="353682" y="280162"/>
                </a:lnTo>
                <a:lnTo>
                  <a:pt x="329628" y="350265"/>
                </a:lnTo>
                <a:lnTo>
                  <a:pt x="265620" y="350265"/>
                </a:lnTo>
                <a:lnTo>
                  <a:pt x="261454" y="350265"/>
                </a:lnTo>
                <a:lnTo>
                  <a:pt x="194843" y="350265"/>
                </a:lnTo>
                <a:lnTo>
                  <a:pt x="102615" y="207517"/>
                </a:lnTo>
                <a:lnTo>
                  <a:pt x="94962" y="207349"/>
                </a:lnTo>
                <a:lnTo>
                  <a:pt x="85925" y="207025"/>
                </a:lnTo>
                <a:lnTo>
                  <a:pt x="75501" y="206535"/>
                </a:lnTo>
                <a:lnTo>
                  <a:pt x="63690" y="205866"/>
                </a:lnTo>
                <a:lnTo>
                  <a:pt x="63690" y="350265"/>
                </a:lnTo>
                <a:lnTo>
                  <a:pt x="0" y="350265"/>
                </a:lnTo>
                <a:lnTo>
                  <a:pt x="0" y="4699"/>
                </a:lnTo>
                <a:lnTo>
                  <a:pt x="4441" y="4581"/>
                </a:lnTo>
                <a:lnTo>
                  <a:pt x="12565" y="4238"/>
                </a:lnTo>
                <a:lnTo>
                  <a:pt x="24372" y="3681"/>
                </a:lnTo>
                <a:lnTo>
                  <a:pt x="39865" y="2920"/>
                </a:lnTo>
                <a:lnTo>
                  <a:pt x="56362" y="2160"/>
                </a:lnTo>
                <a:lnTo>
                  <a:pt x="71180" y="1603"/>
                </a:lnTo>
                <a:lnTo>
                  <a:pt x="84317" y="1260"/>
                </a:lnTo>
                <a:lnTo>
                  <a:pt x="95770" y="1142"/>
                </a:lnTo>
                <a:lnTo>
                  <a:pt x="153361" y="7502"/>
                </a:lnTo>
                <a:lnTo>
                  <a:pt x="194497" y="26590"/>
                </a:lnTo>
                <a:lnTo>
                  <a:pt x="219178" y="58418"/>
                </a:lnTo>
                <a:lnTo>
                  <a:pt x="227406" y="102997"/>
                </a:lnTo>
                <a:lnTo>
                  <a:pt x="226270" y="117998"/>
                </a:lnTo>
                <a:lnTo>
                  <a:pt x="209232" y="159003"/>
                </a:lnTo>
                <a:lnTo>
                  <a:pt x="176685" y="188471"/>
                </a:lnTo>
                <a:lnTo>
                  <a:pt x="163474" y="194563"/>
                </a:lnTo>
                <a:lnTo>
                  <a:pt x="263016" y="346328"/>
                </a:lnTo>
                <a:lnTo>
                  <a:pt x="399211"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4059046" y="1000252"/>
            <a:ext cx="209550" cy="357505"/>
          </a:xfrm>
          <a:custGeom>
            <a:avLst/>
            <a:gdLst/>
            <a:ahLst/>
            <a:cxnLst/>
            <a:rect l="l" t="t" r="r" b="b"/>
            <a:pathLst>
              <a:path w="209550" h="357505">
                <a:moveTo>
                  <a:pt x="105410" y="0"/>
                </a:moveTo>
                <a:lnTo>
                  <a:pt x="133342" y="1404"/>
                </a:lnTo>
                <a:lnTo>
                  <a:pt x="157321" y="5619"/>
                </a:lnTo>
                <a:lnTo>
                  <a:pt x="177347" y="12644"/>
                </a:lnTo>
                <a:lnTo>
                  <a:pt x="193420" y="22478"/>
                </a:lnTo>
                <a:lnTo>
                  <a:pt x="174751" y="75311"/>
                </a:lnTo>
                <a:lnTo>
                  <a:pt x="158345" y="65216"/>
                </a:lnTo>
                <a:lnTo>
                  <a:pt x="141509" y="57991"/>
                </a:lnTo>
                <a:lnTo>
                  <a:pt x="124245" y="53647"/>
                </a:lnTo>
                <a:lnTo>
                  <a:pt x="106552" y="52197"/>
                </a:lnTo>
                <a:lnTo>
                  <a:pt x="96555" y="52889"/>
                </a:lnTo>
                <a:lnTo>
                  <a:pt x="64912" y="76263"/>
                </a:lnTo>
                <a:lnTo>
                  <a:pt x="61975"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8"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5" y="277495"/>
                </a:lnTo>
                <a:lnTo>
                  <a:pt x="40707" y="288643"/>
                </a:lnTo>
                <a:lnTo>
                  <a:pt x="58642" y="296576"/>
                </a:lnTo>
                <a:lnTo>
                  <a:pt x="76434" y="301319"/>
                </a:lnTo>
                <a:lnTo>
                  <a:pt x="94106" y="302895"/>
                </a:lnTo>
                <a:lnTo>
                  <a:pt x="117703" y="300537"/>
                </a:lnTo>
                <a:lnTo>
                  <a:pt x="134572" y="293465"/>
                </a:lnTo>
                <a:lnTo>
                  <a:pt x="144702" y="281678"/>
                </a:lnTo>
                <a:lnTo>
                  <a:pt x="148081" y="265175"/>
                </a:lnTo>
                <a:lnTo>
                  <a:pt x="147294" y="256434"/>
                </a:lnTo>
                <a:lnTo>
                  <a:pt x="127309" y="223206"/>
                </a:lnTo>
                <a:lnTo>
                  <a:pt x="82803"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2916047" y="1000252"/>
            <a:ext cx="262890" cy="357505"/>
          </a:xfrm>
          <a:custGeom>
            <a:avLst/>
            <a:gdLst/>
            <a:ahLst/>
            <a:cxnLst/>
            <a:rect l="l" t="t" r="r" b="b"/>
            <a:pathLst>
              <a:path w="262889" h="357505">
                <a:moveTo>
                  <a:pt x="158241" y="0"/>
                </a:moveTo>
                <a:lnTo>
                  <a:pt x="186461" y="1524"/>
                </a:lnTo>
                <a:lnTo>
                  <a:pt x="211693" y="6096"/>
                </a:lnTo>
                <a:lnTo>
                  <a:pt x="233947" y="13716"/>
                </a:lnTo>
                <a:lnTo>
                  <a:pt x="253237" y="24384"/>
                </a:lnTo>
                <a:lnTo>
                  <a:pt x="228091" y="75057"/>
                </a:lnTo>
                <a:lnTo>
                  <a:pt x="216255" y="66075"/>
                </a:lnTo>
                <a:lnTo>
                  <a:pt x="201310" y="59689"/>
                </a:lnTo>
                <a:lnTo>
                  <a:pt x="183247" y="55876"/>
                </a:lnTo>
                <a:lnTo>
                  <a:pt x="162051" y="54610"/>
                </a:lnTo>
                <a:lnTo>
                  <a:pt x="141406" y="56872"/>
                </a:lnTo>
                <a:lnTo>
                  <a:pt x="105973" y="74969"/>
                </a:lnTo>
                <a:lnTo>
                  <a:pt x="79164" y="110095"/>
                </a:lnTo>
                <a:lnTo>
                  <a:pt x="65361" y="155866"/>
                </a:lnTo>
                <a:lnTo>
                  <a:pt x="63626" y="182372"/>
                </a:lnTo>
                <a:lnTo>
                  <a:pt x="65224" y="208661"/>
                </a:lnTo>
                <a:lnTo>
                  <a:pt x="78039" y="252666"/>
                </a:lnTo>
                <a:lnTo>
                  <a:pt x="103116" y="284624"/>
                </a:lnTo>
                <a:lnTo>
                  <a:pt x="157479" y="302895"/>
                </a:lnTo>
                <a:lnTo>
                  <a:pt x="180605" y="300724"/>
                </a:lnTo>
                <a:lnTo>
                  <a:pt x="201040" y="294195"/>
                </a:lnTo>
                <a:lnTo>
                  <a:pt x="218809" y="283285"/>
                </a:lnTo>
                <a:lnTo>
                  <a:pt x="233933" y="267970"/>
                </a:lnTo>
                <a:lnTo>
                  <a:pt x="262508" y="317626"/>
                </a:lnTo>
                <a:lnTo>
                  <a:pt x="241555" y="335035"/>
                </a:lnTo>
                <a:lnTo>
                  <a:pt x="216233" y="347456"/>
                </a:lnTo>
                <a:lnTo>
                  <a:pt x="186553" y="354899"/>
                </a:lnTo>
                <a:lnTo>
                  <a:pt x="152526" y="357377"/>
                </a:lnTo>
                <a:lnTo>
                  <a:pt x="118354" y="354401"/>
                </a:lnTo>
                <a:lnTo>
                  <a:pt x="62104" y="330588"/>
                </a:lnTo>
                <a:lnTo>
                  <a:pt x="22502" y="283773"/>
                </a:lnTo>
                <a:lnTo>
                  <a:pt x="2500" y="218813"/>
                </a:lnTo>
                <a:lnTo>
                  <a:pt x="0" y="179832"/>
                </a:lnTo>
                <a:lnTo>
                  <a:pt x="2766" y="143037"/>
                </a:lnTo>
                <a:lnTo>
                  <a:pt x="24967" y="78926"/>
                </a:lnTo>
                <a:lnTo>
                  <a:pt x="68212" y="29039"/>
                </a:lnTo>
                <a:lnTo>
                  <a:pt x="125120" y="3234"/>
                </a:lnTo>
                <a:lnTo>
                  <a:pt x="158241" y="0"/>
                </a:lnTo>
                <a:close/>
              </a:path>
            </a:pathLst>
          </a:custGeom>
          <a:ln w="3175">
            <a:solidFill>
              <a:srgbClr val="041E3D"/>
            </a:solidFill>
          </a:ln>
        </p:spPr>
        <p:txBody>
          <a:bodyPr wrap="square" lIns="0" tIns="0" rIns="0" bIns="0" rtlCol="0"/>
          <a:lstStyle/>
          <a:p>
            <a:endParaRPr/>
          </a:p>
        </p:txBody>
      </p:sp>
      <p:sp>
        <p:nvSpPr>
          <p:cNvPr id="18" name="object 18"/>
          <p:cNvSpPr/>
          <p:nvPr/>
        </p:nvSpPr>
        <p:spPr>
          <a:xfrm>
            <a:off x="2669158" y="1000252"/>
            <a:ext cx="209550" cy="357505"/>
          </a:xfrm>
          <a:custGeom>
            <a:avLst/>
            <a:gdLst/>
            <a:ahLst/>
            <a:cxnLst/>
            <a:rect l="l" t="t" r="r" b="b"/>
            <a:pathLst>
              <a:path w="209550" h="357505">
                <a:moveTo>
                  <a:pt x="105410" y="0"/>
                </a:moveTo>
                <a:lnTo>
                  <a:pt x="133342" y="1404"/>
                </a:lnTo>
                <a:lnTo>
                  <a:pt x="157321" y="5619"/>
                </a:lnTo>
                <a:lnTo>
                  <a:pt x="177347" y="12644"/>
                </a:lnTo>
                <a:lnTo>
                  <a:pt x="193421" y="22478"/>
                </a:lnTo>
                <a:lnTo>
                  <a:pt x="174752" y="75311"/>
                </a:lnTo>
                <a:lnTo>
                  <a:pt x="158345" y="65216"/>
                </a:lnTo>
                <a:lnTo>
                  <a:pt x="141509" y="57991"/>
                </a:lnTo>
                <a:lnTo>
                  <a:pt x="124245" y="53647"/>
                </a:lnTo>
                <a:lnTo>
                  <a:pt x="106553" y="52197"/>
                </a:lnTo>
                <a:lnTo>
                  <a:pt x="96555" y="52889"/>
                </a:lnTo>
                <a:lnTo>
                  <a:pt x="64912" y="76263"/>
                </a:lnTo>
                <a:lnTo>
                  <a:pt x="61976" y="92583"/>
                </a:lnTo>
                <a:lnTo>
                  <a:pt x="66093" y="107584"/>
                </a:lnTo>
                <a:lnTo>
                  <a:pt x="78438" y="122872"/>
                </a:lnTo>
                <a:lnTo>
                  <a:pt x="98998" y="138445"/>
                </a:lnTo>
                <a:lnTo>
                  <a:pt x="127762" y="154305"/>
                </a:lnTo>
                <a:lnTo>
                  <a:pt x="143902" y="162615"/>
                </a:lnTo>
                <a:lnTo>
                  <a:pt x="157638" y="170592"/>
                </a:lnTo>
                <a:lnTo>
                  <a:pt x="191341" y="201041"/>
                </a:lnTo>
                <a:lnTo>
                  <a:pt x="207168" y="238934"/>
                </a:lnTo>
                <a:lnTo>
                  <a:pt x="209169" y="261238"/>
                </a:lnTo>
                <a:lnTo>
                  <a:pt x="207097" y="281267"/>
                </a:lnTo>
                <a:lnTo>
                  <a:pt x="190523" y="315799"/>
                </a:lnTo>
                <a:lnTo>
                  <a:pt x="158043" y="342161"/>
                </a:lnTo>
                <a:lnTo>
                  <a:pt x="113657" y="355687"/>
                </a:lnTo>
                <a:lnTo>
                  <a:pt x="87249" y="357377"/>
                </a:lnTo>
                <a:lnTo>
                  <a:pt x="63650" y="355828"/>
                </a:lnTo>
                <a:lnTo>
                  <a:pt x="41243" y="351170"/>
                </a:lnTo>
                <a:lnTo>
                  <a:pt x="20026" y="343394"/>
                </a:lnTo>
                <a:lnTo>
                  <a:pt x="0" y="332486"/>
                </a:lnTo>
                <a:lnTo>
                  <a:pt x="22606" y="277495"/>
                </a:lnTo>
                <a:lnTo>
                  <a:pt x="40707" y="288643"/>
                </a:lnTo>
                <a:lnTo>
                  <a:pt x="58642" y="296576"/>
                </a:lnTo>
                <a:lnTo>
                  <a:pt x="76434" y="301319"/>
                </a:lnTo>
                <a:lnTo>
                  <a:pt x="94107" y="302895"/>
                </a:lnTo>
                <a:lnTo>
                  <a:pt x="117703" y="300537"/>
                </a:lnTo>
                <a:lnTo>
                  <a:pt x="134572" y="293465"/>
                </a:lnTo>
                <a:lnTo>
                  <a:pt x="144702" y="281678"/>
                </a:lnTo>
                <a:lnTo>
                  <a:pt x="148082" y="265175"/>
                </a:lnTo>
                <a:lnTo>
                  <a:pt x="147294" y="256434"/>
                </a:lnTo>
                <a:lnTo>
                  <a:pt x="127309" y="223206"/>
                </a:lnTo>
                <a:lnTo>
                  <a:pt x="82804" y="195452"/>
                </a:lnTo>
                <a:lnTo>
                  <a:pt x="64591" y="185975"/>
                </a:lnTo>
                <a:lnTo>
                  <a:pt x="49593" y="177355"/>
                </a:lnTo>
                <a:lnTo>
                  <a:pt x="17113" y="148637"/>
                </a:lnTo>
                <a:lnTo>
                  <a:pt x="1109" y="103489"/>
                </a:lnTo>
                <a:lnTo>
                  <a:pt x="635" y="92963"/>
                </a:lnTo>
                <a:lnTo>
                  <a:pt x="2468" y="73796"/>
                </a:lnTo>
                <a:lnTo>
                  <a:pt x="29972" y="26415"/>
                </a:lnTo>
                <a:lnTo>
                  <a:pt x="63547" y="6635"/>
                </a:lnTo>
                <a:lnTo>
                  <a:pt x="83425" y="1662"/>
                </a:lnTo>
                <a:lnTo>
                  <a:pt x="105410" y="0"/>
                </a:lnTo>
                <a:close/>
              </a:path>
            </a:pathLst>
          </a:custGeom>
          <a:ln w="3175">
            <a:solidFill>
              <a:srgbClr val="041E3D"/>
            </a:solidFill>
          </a:ln>
        </p:spPr>
        <p:txBody>
          <a:bodyPr wrap="square" lIns="0" tIns="0" rIns="0" bIns="0" rtlCol="0"/>
          <a:lstStyle/>
          <a:p>
            <a:endParaRPr/>
          </a:p>
        </p:txBody>
      </p:sp>
      <p:sp>
        <p:nvSpPr>
          <p:cNvPr id="19" name="object 19"/>
          <p:cNvSpPr/>
          <p:nvPr/>
        </p:nvSpPr>
        <p:spPr>
          <a:xfrm>
            <a:off x="2202814" y="1000252"/>
            <a:ext cx="287020" cy="357505"/>
          </a:xfrm>
          <a:custGeom>
            <a:avLst/>
            <a:gdLst/>
            <a:ahLst/>
            <a:cxnLst/>
            <a:rect l="l" t="t" r="r" b="b"/>
            <a:pathLst>
              <a:path w="287019" h="357505">
                <a:moveTo>
                  <a:pt x="175006" y="0"/>
                </a:moveTo>
                <a:lnTo>
                  <a:pt x="202340" y="2139"/>
                </a:lnTo>
                <a:lnTo>
                  <a:pt x="227568" y="8540"/>
                </a:lnTo>
                <a:lnTo>
                  <a:pt x="250676" y="19180"/>
                </a:lnTo>
                <a:lnTo>
                  <a:pt x="271653" y="34036"/>
                </a:lnTo>
                <a:lnTo>
                  <a:pt x="245999" y="83312"/>
                </a:lnTo>
                <a:lnTo>
                  <a:pt x="239831" y="78476"/>
                </a:lnTo>
                <a:lnTo>
                  <a:pt x="232187" y="73675"/>
                </a:lnTo>
                <a:lnTo>
                  <a:pt x="191420" y="56991"/>
                </a:lnTo>
                <a:lnTo>
                  <a:pt x="173609" y="54610"/>
                </a:lnTo>
                <a:lnTo>
                  <a:pt x="149437" y="56757"/>
                </a:lnTo>
                <a:lnTo>
                  <a:pt x="109190" y="74005"/>
                </a:lnTo>
                <a:lnTo>
                  <a:pt x="80182" y="107870"/>
                </a:lnTo>
                <a:lnTo>
                  <a:pt x="65462" y="154162"/>
                </a:lnTo>
                <a:lnTo>
                  <a:pt x="63627" y="181737"/>
                </a:lnTo>
                <a:lnTo>
                  <a:pt x="65436" y="207902"/>
                </a:lnTo>
                <a:lnTo>
                  <a:pt x="79914" y="251995"/>
                </a:lnTo>
                <a:lnTo>
                  <a:pt x="108295" y="284356"/>
                </a:lnTo>
                <a:lnTo>
                  <a:pt x="147625" y="300843"/>
                </a:lnTo>
                <a:lnTo>
                  <a:pt x="171196" y="302895"/>
                </a:lnTo>
                <a:lnTo>
                  <a:pt x="186862" y="301775"/>
                </a:lnTo>
                <a:lnTo>
                  <a:pt x="225171" y="284988"/>
                </a:lnTo>
                <a:lnTo>
                  <a:pt x="225171" y="217043"/>
                </a:lnTo>
                <a:lnTo>
                  <a:pt x="177292" y="217043"/>
                </a:lnTo>
                <a:lnTo>
                  <a:pt x="177292" y="164719"/>
                </a:lnTo>
                <a:lnTo>
                  <a:pt x="286512" y="164719"/>
                </a:lnTo>
                <a:lnTo>
                  <a:pt x="286512" y="319405"/>
                </a:lnTo>
                <a:lnTo>
                  <a:pt x="246578" y="341872"/>
                </a:lnTo>
                <a:lnTo>
                  <a:pt x="195611" y="354885"/>
                </a:lnTo>
                <a:lnTo>
                  <a:pt x="161290" y="357377"/>
                </a:lnTo>
                <a:lnTo>
                  <a:pt x="126069" y="354349"/>
                </a:lnTo>
                <a:lnTo>
                  <a:pt x="67153" y="330053"/>
                </a:lnTo>
                <a:lnTo>
                  <a:pt x="24431" y="282402"/>
                </a:lnTo>
                <a:lnTo>
                  <a:pt x="2714" y="218064"/>
                </a:lnTo>
                <a:lnTo>
                  <a:pt x="0" y="180086"/>
                </a:lnTo>
                <a:lnTo>
                  <a:pt x="2954" y="141960"/>
                </a:lnTo>
                <a:lnTo>
                  <a:pt x="26628" y="76948"/>
                </a:lnTo>
                <a:lnTo>
                  <a:pt x="73136" y="28182"/>
                </a:lnTo>
                <a:lnTo>
                  <a:pt x="136953" y="3139"/>
                </a:lnTo>
                <a:lnTo>
                  <a:pt x="175006" y="0"/>
                </a:lnTo>
                <a:close/>
              </a:path>
            </a:pathLst>
          </a:custGeom>
          <a:ln w="3175">
            <a:solidFill>
              <a:srgbClr val="041E3D"/>
            </a:solidFill>
          </a:ln>
        </p:spPr>
        <p:txBody>
          <a:bodyPr wrap="square" lIns="0" tIns="0" rIns="0" bIns="0" rtlCol="0"/>
          <a:lstStyle/>
          <a:p>
            <a:endParaRPr/>
          </a:p>
        </p:txBody>
      </p:sp>
      <p:sp>
        <p:nvSpPr>
          <p:cNvPr id="20" name="object 20"/>
          <p:cNvSpPr txBox="1">
            <a:spLocks noGrp="1"/>
          </p:cNvSpPr>
          <p:nvPr>
            <p:ph type="title"/>
          </p:nvPr>
        </p:nvSpPr>
        <p:spPr>
          <a:xfrm>
            <a:off x="457200" y="1354855"/>
            <a:ext cx="8229600" cy="2968120"/>
          </a:xfrm>
          <a:prstGeom prst="rect">
            <a:avLst/>
          </a:prstGeom>
        </p:spPr>
        <p:txBody>
          <a:bodyPr vert="horz" wrap="square" lIns="0" tIns="13335" rIns="0" bIns="0" rtlCol="0">
            <a:spAutoFit/>
          </a:bodyPr>
          <a:lstStyle/>
          <a:p>
            <a:pPr marL="286385" marR="5080" indent="-274320" algn="l">
              <a:lnSpc>
                <a:spcPct val="100000"/>
              </a:lnSpc>
              <a:spcBef>
                <a:spcPts val="105"/>
              </a:spcBef>
            </a:pPr>
            <a:r>
              <a:rPr lang="en-US" sz="2400" b="1" dirty="0"/>
              <a:t>A ranking scale is a </a:t>
            </a:r>
            <a:r>
              <a:rPr lang="en-US" sz="2400" b="1" dirty="0" smtClean="0"/>
              <a:t>survey question tool that measures people’s preferences by asking them to rank their views on a list of related items.</a:t>
            </a:r>
            <a:br>
              <a:rPr lang="en-US" sz="2400" b="1" dirty="0" smtClean="0"/>
            </a:br>
            <a:r>
              <a:rPr lang="en-US" sz="2400" b="1" dirty="0" smtClean="0">
                <a:hlinkClick r:id="rId6"/>
              </a:rPr>
              <a:t>R</a:t>
            </a:r>
            <a:r>
              <a:rPr lang="en-US" sz="2400" b="1" dirty="0" smtClean="0"/>
              <a:t>anking scale is a </a:t>
            </a:r>
            <a:r>
              <a:rPr lang="en-US" sz="2400" b="1" dirty="0" smtClean="0">
                <a:hlinkClick r:id="rId6"/>
              </a:rPr>
              <a:t>close-ended </a:t>
            </a:r>
            <a:r>
              <a:rPr lang="en-US" sz="2400" b="1" dirty="0">
                <a:hlinkClick r:id="rId6"/>
              </a:rPr>
              <a:t>scale</a:t>
            </a:r>
            <a:r>
              <a:rPr lang="en-US" sz="2400" b="1" dirty="0"/>
              <a:t> that allows respondents to evaluate multiple row items in relation to one column item or a question in a ranking survey and then rank the row items. It is the scale used by market researchers to ask ranking questions.</a:t>
            </a:r>
            <a:endParaRPr sz="2400" b="1" dirty="0">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45819" y="3270884"/>
            <a:ext cx="3304921" cy="363473"/>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252467" y="3555365"/>
            <a:ext cx="72516" cy="7277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133977" y="3555365"/>
            <a:ext cx="72516" cy="7277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015613" y="3555365"/>
            <a:ext cx="72516" cy="7277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4564888" y="3548253"/>
            <a:ext cx="86740" cy="86994"/>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4388103" y="3548253"/>
            <a:ext cx="86740" cy="86994"/>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2078354" y="3377946"/>
            <a:ext cx="83185" cy="127635"/>
          </a:xfrm>
          <a:custGeom>
            <a:avLst/>
            <a:gdLst/>
            <a:ahLst/>
            <a:cxnLst/>
            <a:rect l="l" t="t" r="r" b="b"/>
            <a:pathLst>
              <a:path w="83185" h="127635">
                <a:moveTo>
                  <a:pt x="41528" y="0"/>
                </a:moveTo>
                <a:lnTo>
                  <a:pt x="0" y="127634"/>
                </a:lnTo>
                <a:lnTo>
                  <a:pt x="83057" y="127634"/>
                </a:lnTo>
                <a:lnTo>
                  <a:pt x="41528" y="0"/>
                </a:lnTo>
                <a:close/>
              </a:path>
            </a:pathLst>
          </a:custGeom>
          <a:ln w="3175">
            <a:solidFill>
              <a:srgbClr val="041E3D"/>
            </a:solidFill>
          </a:ln>
        </p:spPr>
        <p:txBody>
          <a:bodyPr wrap="square" lIns="0" tIns="0" rIns="0" bIns="0" rtlCol="0"/>
          <a:lstStyle/>
          <a:p>
            <a:endParaRPr/>
          </a:p>
        </p:txBody>
      </p:sp>
      <p:sp>
        <p:nvSpPr>
          <p:cNvPr id="9" name="object 9"/>
          <p:cNvSpPr/>
          <p:nvPr/>
        </p:nvSpPr>
        <p:spPr>
          <a:xfrm>
            <a:off x="3407028" y="3324478"/>
            <a:ext cx="176402" cy="250317"/>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3700653" y="3276980"/>
            <a:ext cx="256540" cy="351790"/>
          </a:xfrm>
          <a:custGeom>
            <a:avLst/>
            <a:gdLst/>
            <a:ahLst/>
            <a:cxnLst/>
            <a:rect l="l" t="t" r="r" b="b"/>
            <a:pathLst>
              <a:path w="256539" h="351789">
                <a:moveTo>
                  <a:pt x="0" y="0"/>
                </a:moveTo>
                <a:lnTo>
                  <a:pt x="61341" y="0"/>
                </a:lnTo>
                <a:lnTo>
                  <a:pt x="61341" y="234188"/>
                </a:lnTo>
                <a:lnTo>
                  <a:pt x="62390" y="247451"/>
                </a:lnTo>
                <a:lnTo>
                  <a:pt x="87516" y="287174"/>
                </a:lnTo>
                <a:lnTo>
                  <a:pt x="124968" y="296926"/>
                </a:lnTo>
                <a:lnTo>
                  <a:pt x="140708" y="295856"/>
                </a:lnTo>
                <a:lnTo>
                  <a:pt x="176784" y="279908"/>
                </a:lnTo>
                <a:lnTo>
                  <a:pt x="195325" y="233045"/>
                </a:lnTo>
                <a:lnTo>
                  <a:pt x="195325" y="0"/>
                </a:lnTo>
                <a:lnTo>
                  <a:pt x="256539" y="0"/>
                </a:lnTo>
                <a:lnTo>
                  <a:pt x="256539" y="237744"/>
                </a:lnTo>
                <a:lnTo>
                  <a:pt x="254321" y="262963"/>
                </a:lnTo>
                <a:lnTo>
                  <a:pt x="236501" y="304734"/>
                </a:lnTo>
                <a:lnTo>
                  <a:pt x="201467" y="334478"/>
                </a:lnTo>
                <a:lnTo>
                  <a:pt x="153791" y="349527"/>
                </a:lnTo>
                <a:lnTo>
                  <a:pt x="125475" y="351409"/>
                </a:lnTo>
                <a:lnTo>
                  <a:pt x="97093" y="349573"/>
                </a:lnTo>
                <a:lnTo>
                  <a:pt x="50663" y="334853"/>
                </a:lnTo>
                <a:lnTo>
                  <a:pt x="18323" y="305605"/>
                </a:lnTo>
                <a:lnTo>
                  <a:pt x="2028" y="263401"/>
                </a:lnTo>
                <a:lnTo>
                  <a:pt x="0" y="237490"/>
                </a:lnTo>
                <a:lnTo>
                  <a:pt x="0" y="0"/>
                </a:lnTo>
                <a:close/>
              </a:path>
            </a:pathLst>
          </a:custGeom>
          <a:ln w="3175">
            <a:solidFill>
              <a:srgbClr val="041E3D"/>
            </a:solidFill>
          </a:ln>
        </p:spPr>
        <p:txBody>
          <a:bodyPr wrap="square" lIns="0" tIns="0" rIns="0" bIns="0" rtlCol="0"/>
          <a:lstStyle/>
          <a:p>
            <a:endParaRPr/>
          </a:p>
        </p:txBody>
      </p:sp>
      <p:sp>
        <p:nvSpPr>
          <p:cNvPr id="11" name="object 11"/>
          <p:cNvSpPr/>
          <p:nvPr/>
        </p:nvSpPr>
        <p:spPr>
          <a:xfrm>
            <a:off x="3030854" y="3276980"/>
            <a:ext cx="294005" cy="346075"/>
          </a:xfrm>
          <a:custGeom>
            <a:avLst/>
            <a:gdLst/>
            <a:ahLst/>
            <a:cxnLst/>
            <a:rect l="l" t="t" r="r" b="b"/>
            <a:pathLst>
              <a:path w="294004" h="346075">
                <a:moveTo>
                  <a:pt x="0" y="0"/>
                </a:moveTo>
                <a:lnTo>
                  <a:pt x="65150" y="0"/>
                </a:lnTo>
                <a:lnTo>
                  <a:pt x="146938" y="147447"/>
                </a:lnTo>
                <a:lnTo>
                  <a:pt x="229107" y="0"/>
                </a:lnTo>
                <a:lnTo>
                  <a:pt x="294005" y="0"/>
                </a:lnTo>
                <a:lnTo>
                  <a:pt x="177926" y="203835"/>
                </a:lnTo>
                <a:lnTo>
                  <a:pt x="177926" y="345567"/>
                </a:lnTo>
                <a:lnTo>
                  <a:pt x="116586" y="345567"/>
                </a:lnTo>
                <a:lnTo>
                  <a:pt x="116586" y="203835"/>
                </a:lnTo>
                <a:lnTo>
                  <a:pt x="0" y="0"/>
                </a:lnTo>
                <a:close/>
              </a:path>
            </a:pathLst>
          </a:custGeom>
          <a:ln w="3175">
            <a:solidFill>
              <a:srgbClr val="041E3D"/>
            </a:solidFill>
          </a:ln>
        </p:spPr>
        <p:txBody>
          <a:bodyPr wrap="square" lIns="0" tIns="0" rIns="0" bIns="0" rtlCol="0"/>
          <a:lstStyle/>
          <a:p>
            <a:endParaRPr/>
          </a:p>
        </p:txBody>
      </p:sp>
      <p:sp>
        <p:nvSpPr>
          <p:cNvPr id="12" name="object 12"/>
          <p:cNvSpPr/>
          <p:nvPr/>
        </p:nvSpPr>
        <p:spPr>
          <a:xfrm>
            <a:off x="2632329" y="3276980"/>
            <a:ext cx="269875" cy="346075"/>
          </a:xfrm>
          <a:custGeom>
            <a:avLst/>
            <a:gdLst/>
            <a:ahLst/>
            <a:cxnLst/>
            <a:rect l="l" t="t" r="r" b="b"/>
            <a:pathLst>
              <a:path w="269875" h="346075">
                <a:moveTo>
                  <a:pt x="0" y="0"/>
                </a:moveTo>
                <a:lnTo>
                  <a:pt x="61340" y="0"/>
                </a:lnTo>
                <a:lnTo>
                  <a:pt x="61340" y="165354"/>
                </a:lnTo>
                <a:lnTo>
                  <a:pt x="178815" y="0"/>
                </a:lnTo>
                <a:lnTo>
                  <a:pt x="248538" y="0"/>
                </a:lnTo>
                <a:lnTo>
                  <a:pt x="140334" y="151003"/>
                </a:lnTo>
                <a:lnTo>
                  <a:pt x="269366" y="345567"/>
                </a:lnTo>
                <a:lnTo>
                  <a:pt x="195960" y="345567"/>
                </a:lnTo>
                <a:lnTo>
                  <a:pt x="99694" y="198374"/>
                </a:lnTo>
                <a:lnTo>
                  <a:pt x="61340" y="250952"/>
                </a:lnTo>
                <a:lnTo>
                  <a:pt x="61340" y="345567"/>
                </a:lnTo>
                <a:lnTo>
                  <a:pt x="0" y="345567"/>
                </a:lnTo>
                <a:lnTo>
                  <a:pt x="0" y="0"/>
                </a:lnTo>
                <a:close/>
              </a:path>
            </a:pathLst>
          </a:custGeom>
          <a:ln w="3175">
            <a:solidFill>
              <a:srgbClr val="041E3D"/>
            </a:solidFill>
          </a:ln>
        </p:spPr>
        <p:txBody>
          <a:bodyPr wrap="square" lIns="0" tIns="0" rIns="0" bIns="0" rtlCol="0"/>
          <a:lstStyle/>
          <a:p>
            <a:endParaRPr/>
          </a:p>
        </p:txBody>
      </p:sp>
      <p:sp>
        <p:nvSpPr>
          <p:cNvPr id="13" name="object 13"/>
          <p:cNvSpPr/>
          <p:nvPr/>
        </p:nvSpPr>
        <p:spPr>
          <a:xfrm>
            <a:off x="2309241" y="3276980"/>
            <a:ext cx="252095" cy="350520"/>
          </a:xfrm>
          <a:custGeom>
            <a:avLst/>
            <a:gdLst/>
            <a:ahLst/>
            <a:cxnLst/>
            <a:rect l="l" t="t" r="r" b="b"/>
            <a:pathLst>
              <a:path w="252094" h="350520">
                <a:moveTo>
                  <a:pt x="0" y="0"/>
                </a:moveTo>
                <a:lnTo>
                  <a:pt x="29463" y="0"/>
                </a:lnTo>
                <a:lnTo>
                  <a:pt x="192658" y="208534"/>
                </a:lnTo>
                <a:lnTo>
                  <a:pt x="192658" y="0"/>
                </a:lnTo>
                <a:lnTo>
                  <a:pt x="251586" y="0"/>
                </a:lnTo>
                <a:lnTo>
                  <a:pt x="251586" y="350266"/>
                </a:lnTo>
                <a:lnTo>
                  <a:pt x="226694" y="350266"/>
                </a:lnTo>
                <a:lnTo>
                  <a:pt x="58927" y="131572"/>
                </a:lnTo>
                <a:lnTo>
                  <a:pt x="58927" y="345821"/>
                </a:lnTo>
                <a:lnTo>
                  <a:pt x="0" y="345821"/>
                </a:lnTo>
                <a:lnTo>
                  <a:pt x="0" y="0"/>
                </a:lnTo>
                <a:close/>
              </a:path>
            </a:pathLst>
          </a:custGeom>
          <a:ln w="3175">
            <a:solidFill>
              <a:srgbClr val="041E3D"/>
            </a:solidFill>
          </a:ln>
        </p:spPr>
        <p:txBody>
          <a:bodyPr wrap="square" lIns="0" tIns="0" rIns="0" bIns="0" rtlCol="0"/>
          <a:lstStyle/>
          <a:p>
            <a:endParaRPr/>
          </a:p>
        </p:txBody>
      </p:sp>
      <p:sp>
        <p:nvSpPr>
          <p:cNvPr id="14" name="object 14"/>
          <p:cNvSpPr/>
          <p:nvPr/>
        </p:nvSpPr>
        <p:spPr>
          <a:xfrm>
            <a:off x="1672208" y="3276980"/>
            <a:ext cx="259715" cy="346075"/>
          </a:xfrm>
          <a:custGeom>
            <a:avLst/>
            <a:gdLst/>
            <a:ahLst/>
            <a:cxnLst/>
            <a:rect l="l" t="t" r="r" b="b"/>
            <a:pathLst>
              <a:path w="259714" h="346075">
                <a:moveTo>
                  <a:pt x="0" y="0"/>
                </a:moveTo>
                <a:lnTo>
                  <a:pt x="61341" y="0"/>
                </a:lnTo>
                <a:lnTo>
                  <a:pt x="61341" y="135382"/>
                </a:lnTo>
                <a:lnTo>
                  <a:pt x="198755" y="135382"/>
                </a:lnTo>
                <a:lnTo>
                  <a:pt x="198755" y="0"/>
                </a:lnTo>
                <a:lnTo>
                  <a:pt x="259461" y="0"/>
                </a:lnTo>
                <a:lnTo>
                  <a:pt x="259461" y="345567"/>
                </a:lnTo>
                <a:lnTo>
                  <a:pt x="198755" y="345567"/>
                </a:lnTo>
                <a:lnTo>
                  <a:pt x="198755" y="189865"/>
                </a:lnTo>
                <a:lnTo>
                  <a:pt x="61341" y="189865"/>
                </a:lnTo>
                <a:lnTo>
                  <a:pt x="61341" y="345567"/>
                </a:lnTo>
                <a:lnTo>
                  <a:pt x="0" y="345567"/>
                </a:lnTo>
                <a:lnTo>
                  <a:pt x="0" y="0"/>
                </a:lnTo>
                <a:close/>
              </a:path>
            </a:pathLst>
          </a:custGeom>
          <a:ln w="3175">
            <a:solidFill>
              <a:srgbClr val="041E3D"/>
            </a:solidFill>
          </a:ln>
        </p:spPr>
        <p:txBody>
          <a:bodyPr wrap="square" lIns="0" tIns="0" rIns="0" bIns="0" rtlCol="0"/>
          <a:lstStyle/>
          <a:p>
            <a:endParaRPr/>
          </a:p>
        </p:txBody>
      </p:sp>
      <p:sp>
        <p:nvSpPr>
          <p:cNvPr id="15" name="object 15"/>
          <p:cNvSpPr/>
          <p:nvPr/>
        </p:nvSpPr>
        <p:spPr>
          <a:xfrm>
            <a:off x="1345819" y="3276980"/>
            <a:ext cx="286385" cy="346075"/>
          </a:xfrm>
          <a:custGeom>
            <a:avLst/>
            <a:gdLst/>
            <a:ahLst/>
            <a:cxnLst/>
            <a:rect l="l" t="t" r="r" b="b"/>
            <a:pathLst>
              <a:path w="286385" h="346075">
                <a:moveTo>
                  <a:pt x="0" y="0"/>
                </a:moveTo>
                <a:lnTo>
                  <a:pt x="286131" y="0"/>
                </a:lnTo>
                <a:lnTo>
                  <a:pt x="286131" y="54483"/>
                </a:lnTo>
                <a:lnTo>
                  <a:pt x="171322" y="54483"/>
                </a:lnTo>
                <a:lnTo>
                  <a:pt x="171322" y="345567"/>
                </a:lnTo>
                <a:lnTo>
                  <a:pt x="109981" y="345567"/>
                </a:lnTo>
                <a:lnTo>
                  <a:pt x="109981" y="54483"/>
                </a:lnTo>
                <a:lnTo>
                  <a:pt x="0" y="54483"/>
                </a:lnTo>
                <a:lnTo>
                  <a:pt x="0" y="0"/>
                </a:lnTo>
                <a:close/>
              </a:path>
            </a:pathLst>
          </a:custGeom>
          <a:ln w="3175">
            <a:solidFill>
              <a:srgbClr val="041E3D"/>
            </a:solidFill>
          </a:ln>
        </p:spPr>
        <p:txBody>
          <a:bodyPr wrap="square" lIns="0" tIns="0" rIns="0" bIns="0" rtlCol="0"/>
          <a:lstStyle/>
          <a:p>
            <a:endParaRPr/>
          </a:p>
        </p:txBody>
      </p:sp>
      <p:sp>
        <p:nvSpPr>
          <p:cNvPr id="16" name="object 16"/>
          <p:cNvSpPr/>
          <p:nvPr/>
        </p:nvSpPr>
        <p:spPr>
          <a:xfrm>
            <a:off x="1968626" y="3272282"/>
            <a:ext cx="304165" cy="350520"/>
          </a:xfrm>
          <a:custGeom>
            <a:avLst/>
            <a:gdLst/>
            <a:ahLst/>
            <a:cxnLst/>
            <a:rect l="l" t="t" r="r" b="b"/>
            <a:pathLst>
              <a:path w="304164" h="350520">
                <a:moveTo>
                  <a:pt x="137795" y="0"/>
                </a:moveTo>
                <a:lnTo>
                  <a:pt x="164719" y="0"/>
                </a:lnTo>
                <a:lnTo>
                  <a:pt x="303656" y="350265"/>
                </a:lnTo>
                <a:lnTo>
                  <a:pt x="235966" y="350265"/>
                </a:lnTo>
                <a:lnTo>
                  <a:pt x="210693" y="280162"/>
                </a:lnTo>
                <a:lnTo>
                  <a:pt x="92329" y="280162"/>
                </a:lnTo>
                <a:lnTo>
                  <a:pt x="68199" y="350265"/>
                </a:lnTo>
                <a:lnTo>
                  <a:pt x="0" y="350265"/>
                </a:lnTo>
                <a:lnTo>
                  <a:pt x="137795" y="0"/>
                </a:lnTo>
                <a:close/>
              </a:path>
            </a:pathLst>
          </a:custGeom>
          <a:ln w="3175">
            <a:solidFill>
              <a:srgbClr val="041E3D"/>
            </a:solidFill>
          </a:ln>
        </p:spPr>
        <p:txBody>
          <a:bodyPr wrap="square" lIns="0" tIns="0" rIns="0" bIns="0" rtlCol="0"/>
          <a:lstStyle/>
          <a:p>
            <a:endParaRPr/>
          </a:p>
        </p:txBody>
      </p:sp>
      <p:sp>
        <p:nvSpPr>
          <p:cNvPr id="17" name="object 17"/>
          <p:cNvSpPr/>
          <p:nvPr/>
        </p:nvSpPr>
        <p:spPr>
          <a:xfrm>
            <a:off x="3344290" y="3270884"/>
            <a:ext cx="302260" cy="357505"/>
          </a:xfrm>
          <a:custGeom>
            <a:avLst/>
            <a:gdLst/>
            <a:ahLst/>
            <a:cxnLst/>
            <a:rect l="l" t="t" r="r" b="b"/>
            <a:pathLst>
              <a:path w="302260" h="357504">
                <a:moveTo>
                  <a:pt x="148589" y="0"/>
                </a:moveTo>
                <a:lnTo>
                  <a:pt x="214312" y="11541"/>
                </a:lnTo>
                <a:lnTo>
                  <a:pt x="262509" y="46227"/>
                </a:lnTo>
                <a:lnTo>
                  <a:pt x="292052" y="101726"/>
                </a:lnTo>
                <a:lnTo>
                  <a:pt x="301879" y="175894"/>
                </a:lnTo>
                <a:lnTo>
                  <a:pt x="299307" y="215542"/>
                </a:lnTo>
                <a:lnTo>
                  <a:pt x="278733" y="281836"/>
                </a:lnTo>
                <a:lnTo>
                  <a:pt x="237992" y="329965"/>
                </a:lnTo>
                <a:lnTo>
                  <a:pt x="179560" y="354453"/>
                </a:lnTo>
                <a:lnTo>
                  <a:pt x="143891" y="357504"/>
                </a:lnTo>
                <a:lnTo>
                  <a:pt x="111075" y="354478"/>
                </a:lnTo>
                <a:lnTo>
                  <a:pt x="57683" y="330233"/>
                </a:lnTo>
                <a:lnTo>
                  <a:pt x="20841" y="282461"/>
                </a:lnTo>
                <a:lnTo>
                  <a:pt x="2311" y="215925"/>
                </a:lnTo>
                <a:lnTo>
                  <a:pt x="0" y="175894"/>
                </a:lnTo>
                <a:lnTo>
                  <a:pt x="2524" y="140440"/>
                </a:lnTo>
                <a:lnTo>
                  <a:pt x="22717" y="78007"/>
                </a:lnTo>
                <a:lnTo>
                  <a:pt x="62347" y="28717"/>
                </a:lnTo>
                <a:lnTo>
                  <a:pt x="116413" y="3190"/>
                </a:lnTo>
                <a:lnTo>
                  <a:pt x="148589" y="0"/>
                </a:lnTo>
                <a:close/>
              </a:path>
            </a:pathLst>
          </a:custGeom>
          <a:ln w="3175">
            <a:solidFill>
              <a:srgbClr val="041E3D"/>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304800"/>
            <a:ext cx="7564120" cy="6639959"/>
          </a:xfrm>
          <a:prstGeom prst="rect">
            <a:avLst/>
          </a:prstGeom>
        </p:spPr>
        <p:txBody>
          <a:bodyPr vert="horz" wrap="square" lIns="0" tIns="12065" rIns="0" bIns="0" rtlCol="0">
            <a:spAutoFit/>
          </a:bodyPr>
          <a:lstStyle/>
          <a:p>
            <a:pPr marL="12700" marR="5080">
              <a:lnSpc>
                <a:spcPct val="120900"/>
              </a:lnSpc>
              <a:spcBef>
                <a:spcPts val="95"/>
              </a:spcBef>
              <a:tabLst>
                <a:tab pos="5838190" algn="l"/>
              </a:tabLst>
            </a:pPr>
            <a:r>
              <a:rPr sz="2800" spc="-15" dirty="0">
                <a:latin typeface="Times New Roman"/>
                <a:cs typeface="Times New Roman"/>
              </a:rPr>
              <a:t>Incidentally, </a:t>
            </a:r>
            <a:r>
              <a:rPr sz="2800" dirty="0">
                <a:latin typeface="Times New Roman"/>
                <a:cs typeface="Times New Roman"/>
              </a:rPr>
              <a:t>only quantitative variables can be </a:t>
            </a:r>
            <a:r>
              <a:rPr sz="2800" spc="-5" dirty="0">
                <a:latin typeface="Times New Roman"/>
                <a:cs typeface="Times New Roman"/>
              </a:rPr>
              <a:t>measured  </a:t>
            </a:r>
            <a:r>
              <a:rPr sz="2800" dirty="0">
                <a:latin typeface="Times New Roman"/>
                <a:cs typeface="Times New Roman"/>
              </a:rPr>
              <a:t>with the help of standard counting</a:t>
            </a:r>
            <a:r>
              <a:rPr sz="2800" spc="-80" dirty="0">
                <a:latin typeface="Times New Roman"/>
                <a:cs typeface="Times New Roman"/>
              </a:rPr>
              <a:t> </a:t>
            </a:r>
            <a:r>
              <a:rPr sz="2800" dirty="0">
                <a:latin typeface="Times New Roman"/>
                <a:cs typeface="Times New Roman"/>
              </a:rPr>
              <a:t>devices</a:t>
            </a:r>
            <a:r>
              <a:rPr sz="2800" spc="-10" dirty="0">
                <a:latin typeface="Times New Roman"/>
                <a:cs typeface="Times New Roman"/>
              </a:rPr>
              <a:t> </a:t>
            </a:r>
            <a:r>
              <a:rPr sz="2800" dirty="0" smtClean="0">
                <a:latin typeface="Times New Roman"/>
                <a:cs typeface="Times New Roman"/>
              </a:rPr>
              <a:t>and</a:t>
            </a:r>
            <a:r>
              <a:rPr lang="en-US" sz="2800" dirty="0" smtClean="0">
                <a:latin typeface="Times New Roman"/>
                <a:cs typeface="Times New Roman"/>
              </a:rPr>
              <a:t> </a:t>
            </a:r>
            <a:r>
              <a:rPr sz="2800" dirty="0" smtClean="0">
                <a:latin typeface="Times New Roman"/>
                <a:cs typeface="Times New Roman"/>
              </a:rPr>
              <a:t>qualitative  </a:t>
            </a:r>
            <a:r>
              <a:rPr sz="2800" dirty="0">
                <a:latin typeface="Times New Roman"/>
                <a:cs typeface="Times New Roman"/>
              </a:rPr>
              <a:t>variables can only </a:t>
            </a:r>
            <a:r>
              <a:rPr sz="2800" spc="-5" dirty="0">
                <a:latin typeface="Times New Roman"/>
                <a:cs typeface="Times New Roman"/>
              </a:rPr>
              <a:t>be </a:t>
            </a:r>
            <a:r>
              <a:rPr sz="2800" dirty="0">
                <a:latin typeface="Times New Roman"/>
                <a:cs typeface="Times New Roman"/>
              </a:rPr>
              <a:t>observed , there is </a:t>
            </a:r>
            <a:r>
              <a:rPr sz="2800" spc="-5" dirty="0">
                <a:latin typeface="Times New Roman"/>
                <a:cs typeface="Times New Roman"/>
              </a:rPr>
              <a:t>no </a:t>
            </a:r>
            <a:r>
              <a:rPr sz="2800" dirty="0">
                <a:latin typeface="Times New Roman"/>
                <a:cs typeface="Times New Roman"/>
              </a:rPr>
              <a:t>standard</a:t>
            </a:r>
            <a:r>
              <a:rPr sz="2800" spc="-165" dirty="0">
                <a:latin typeface="Times New Roman"/>
                <a:cs typeface="Times New Roman"/>
              </a:rPr>
              <a:t> </a:t>
            </a:r>
            <a:r>
              <a:rPr sz="2800" dirty="0">
                <a:latin typeface="Times New Roman"/>
                <a:cs typeface="Times New Roman"/>
              </a:rPr>
              <a:t>device  or </a:t>
            </a:r>
            <a:r>
              <a:rPr sz="2800" spc="-5" dirty="0">
                <a:latin typeface="Times New Roman"/>
                <a:cs typeface="Times New Roman"/>
              </a:rPr>
              <a:t>instrument </a:t>
            </a:r>
            <a:r>
              <a:rPr sz="2800" dirty="0">
                <a:latin typeface="Times New Roman"/>
                <a:cs typeface="Times New Roman"/>
              </a:rPr>
              <a:t>to </a:t>
            </a:r>
            <a:r>
              <a:rPr sz="2800" spc="-5" dirty="0">
                <a:latin typeface="Times New Roman"/>
                <a:cs typeface="Times New Roman"/>
              </a:rPr>
              <a:t>measure</a:t>
            </a:r>
            <a:r>
              <a:rPr sz="2800" spc="-30" dirty="0">
                <a:latin typeface="Times New Roman"/>
                <a:cs typeface="Times New Roman"/>
              </a:rPr>
              <a:t> </a:t>
            </a:r>
            <a:r>
              <a:rPr sz="2800" spc="-5" dirty="0">
                <a:latin typeface="Times New Roman"/>
                <a:cs typeface="Times New Roman"/>
              </a:rPr>
              <a:t>them.</a:t>
            </a:r>
            <a:endParaRPr sz="2800" dirty="0">
              <a:latin typeface="Times New Roman"/>
              <a:cs typeface="Times New Roman"/>
            </a:endParaRPr>
          </a:p>
          <a:p>
            <a:pPr marL="12700">
              <a:lnSpc>
                <a:spcPct val="100000"/>
              </a:lnSpc>
              <a:spcBef>
                <a:spcPts val="600"/>
              </a:spcBef>
            </a:pPr>
            <a:r>
              <a:rPr sz="2400" spc="-5" dirty="0">
                <a:latin typeface="Times New Roman"/>
                <a:cs typeface="Times New Roman"/>
              </a:rPr>
              <a:t>For example, </a:t>
            </a:r>
            <a:r>
              <a:rPr sz="2400" dirty="0">
                <a:latin typeface="Times New Roman"/>
                <a:cs typeface="Times New Roman"/>
              </a:rPr>
              <a:t>in case of </a:t>
            </a:r>
            <a:r>
              <a:rPr sz="2400" spc="-5" dirty="0">
                <a:latin typeface="Times New Roman"/>
                <a:cs typeface="Times New Roman"/>
              </a:rPr>
              <a:t>human </a:t>
            </a:r>
            <a:r>
              <a:rPr sz="2400" dirty="0">
                <a:latin typeface="Times New Roman"/>
                <a:cs typeface="Times New Roman"/>
              </a:rPr>
              <a:t>beings, there are</a:t>
            </a:r>
            <a:r>
              <a:rPr sz="2400" spc="-80" dirty="0">
                <a:latin typeface="Times New Roman"/>
                <a:cs typeface="Times New Roman"/>
              </a:rPr>
              <a:t> </a:t>
            </a:r>
            <a:r>
              <a:rPr sz="2400" dirty="0">
                <a:latin typeface="Times New Roman"/>
                <a:cs typeface="Times New Roman"/>
              </a:rPr>
              <a:t>certain</a:t>
            </a:r>
          </a:p>
          <a:p>
            <a:pPr marL="12700">
              <a:lnSpc>
                <a:spcPct val="100000"/>
              </a:lnSpc>
              <a:spcBef>
                <a:spcPts val="600"/>
              </a:spcBef>
            </a:pPr>
            <a:r>
              <a:rPr sz="2400" b="1" dirty="0">
                <a:latin typeface="Times New Roman"/>
                <a:cs typeface="Times New Roman"/>
              </a:rPr>
              <a:t>Quantitative( physical) characteristics like</a:t>
            </a:r>
            <a:r>
              <a:rPr sz="2400" b="1" spc="-114" dirty="0">
                <a:latin typeface="Times New Roman"/>
                <a:cs typeface="Times New Roman"/>
              </a:rPr>
              <a:t> </a:t>
            </a:r>
            <a:r>
              <a:rPr sz="2400" b="1" spc="-5" dirty="0">
                <a:latin typeface="Times New Roman"/>
                <a:cs typeface="Times New Roman"/>
              </a:rPr>
              <a:t>height,</a:t>
            </a:r>
            <a:endParaRPr sz="2400" dirty="0">
              <a:latin typeface="Times New Roman"/>
              <a:cs typeface="Times New Roman"/>
            </a:endParaRPr>
          </a:p>
          <a:p>
            <a:pPr marL="12700" marR="727710">
              <a:lnSpc>
                <a:spcPct val="120800"/>
              </a:lnSpc>
              <a:spcBef>
                <a:spcPts val="5"/>
              </a:spcBef>
              <a:tabLst>
                <a:tab pos="1903730" algn="l"/>
              </a:tabLst>
            </a:pPr>
            <a:r>
              <a:rPr sz="2400" b="1" spc="-5" dirty="0">
                <a:latin typeface="Times New Roman"/>
                <a:cs typeface="Times New Roman"/>
              </a:rPr>
              <a:t>weight </a:t>
            </a:r>
            <a:r>
              <a:rPr sz="2400" dirty="0">
                <a:latin typeface="Times New Roman"/>
                <a:cs typeface="Times New Roman"/>
              </a:rPr>
              <a:t>etc and there are certain qualitative (</a:t>
            </a:r>
            <a:r>
              <a:rPr sz="2400" spc="-175" dirty="0">
                <a:latin typeface="Times New Roman"/>
                <a:cs typeface="Times New Roman"/>
              </a:rPr>
              <a:t> </a:t>
            </a:r>
            <a:r>
              <a:rPr sz="2400" dirty="0">
                <a:latin typeface="Times New Roman"/>
                <a:cs typeface="Times New Roman"/>
              </a:rPr>
              <a:t>abstract)  </a:t>
            </a:r>
            <a:r>
              <a:rPr sz="2400" spc="-5" dirty="0">
                <a:latin typeface="Times New Roman"/>
                <a:cs typeface="Times New Roman"/>
              </a:rPr>
              <a:t>characteristics	</a:t>
            </a:r>
            <a:r>
              <a:rPr sz="2400" dirty="0">
                <a:latin typeface="Times New Roman"/>
                <a:cs typeface="Times New Roman"/>
              </a:rPr>
              <a:t>like </a:t>
            </a:r>
            <a:r>
              <a:rPr sz="2400" spc="-25" dirty="0">
                <a:latin typeface="Times New Roman"/>
                <a:cs typeface="Times New Roman"/>
              </a:rPr>
              <a:t>beauty, </a:t>
            </a:r>
            <a:r>
              <a:rPr sz="2400" dirty="0">
                <a:latin typeface="Times New Roman"/>
                <a:cs typeface="Times New Roman"/>
              </a:rPr>
              <a:t>attitude, creativity</a:t>
            </a:r>
            <a:r>
              <a:rPr sz="2400" spc="-114" dirty="0">
                <a:latin typeface="Times New Roman"/>
                <a:cs typeface="Times New Roman"/>
              </a:rPr>
              <a:t> </a:t>
            </a:r>
            <a:r>
              <a:rPr sz="2400" dirty="0">
                <a:latin typeface="Times New Roman"/>
                <a:cs typeface="Times New Roman"/>
              </a:rPr>
              <a:t>etc</a:t>
            </a:r>
            <a:r>
              <a:rPr sz="2400" dirty="0" smtClean="0">
                <a:latin typeface="Times New Roman"/>
                <a:cs typeface="Times New Roman"/>
              </a:rPr>
              <a:t>.</a:t>
            </a:r>
            <a:endParaRPr lang="en-US" sz="2400" dirty="0" smtClean="0">
              <a:latin typeface="Times New Roman"/>
              <a:cs typeface="Times New Roman"/>
            </a:endParaRPr>
          </a:p>
          <a:p>
            <a:pPr marL="12700" marR="727710">
              <a:lnSpc>
                <a:spcPct val="120800"/>
              </a:lnSpc>
              <a:spcBef>
                <a:spcPts val="5"/>
              </a:spcBef>
              <a:tabLst>
                <a:tab pos="1903730" algn="l"/>
              </a:tabLst>
            </a:pPr>
            <a:endParaRPr lang="en-US" sz="2400" dirty="0" smtClean="0">
              <a:latin typeface="Times New Roman"/>
              <a:cs typeface="Times New Roman"/>
            </a:endParaRPr>
          </a:p>
          <a:p>
            <a:pPr marL="12700" marR="727710">
              <a:lnSpc>
                <a:spcPct val="120800"/>
              </a:lnSpc>
              <a:spcBef>
                <a:spcPts val="5"/>
              </a:spcBef>
              <a:tabLst>
                <a:tab pos="1903730" algn="l"/>
              </a:tabLst>
            </a:pPr>
            <a:endParaRPr lang="en-US" sz="2400" dirty="0" smtClean="0">
              <a:latin typeface="Times New Roman"/>
              <a:cs typeface="Times New Roman"/>
            </a:endParaRPr>
          </a:p>
          <a:p>
            <a:pPr marL="12700" marR="727710">
              <a:lnSpc>
                <a:spcPct val="120800"/>
              </a:lnSpc>
              <a:spcBef>
                <a:spcPts val="5"/>
              </a:spcBef>
              <a:tabLst>
                <a:tab pos="1903730" algn="l"/>
              </a:tabLst>
            </a:pPr>
            <a:endParaRPr lang="en-US" sz="2400" dirty="0" smtClean="0">
              <a:latin typeface="Times New Roman"/>
              <a:cs typeface="Times New Roman"/>
            </a:endParaRPr>
          </a:p>
          <a:p>
            <a:pPr marL="12700" marR="727710">
              <a:lnSpc>
                <a:spcPct val="120800"/>
              </a:lnSpc>
              <a:spcBef>
                <a:spcPts val="5"/>
              </a:spcBef>
              <a:tabLst>
                <a:tab pos="1903730" algn="l"/>
              </a:tabLst>
            </a:pPr>
            <a:endParaRPr lang="en-US" sz="2400" dirty="0" smtClean="0">
              <a:latin typeface="Times New Roman"/>
              <a:cs typeface="Times New Roman"/>
            </a:endParaRPr>
          </a:p>
          <a:p>
            <a:pPr marL="12700" marR="727710">
              <a:lnSpc>
                <a:spcPct val="120800"/>
              </a:lnSpc>
              <a:spcBef>
                <a:spcPts val="5"/>
              </a:spcBef>
              <a:tabLst>
                <a:tab pos="1903730" algn="l"/>
              </a:tabLst>
            </a:pP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241806"/>
            <a:ext cx="7114540" cy="4446270"/>
          </a:xfrm>
          <a:prstGeom prst="rect">
            <a:avLst/>
          </a:prstGeom>
        </p:spPr>
        <p:txBody>
          <a:bodyPr vert="horz" wrap="square" lIns="0" tIns="12065" rIns="0" bIns="0" rtlCol="0">
            <a:spAutoFit/>
          </a:bodyPr>
          <a:lstStyle/>
          <a:p>
            <a:pPr marL="12700" marR="5080">
              <a:lnSpc>
                <a:spcPct val="120900"/>
              </a:lnSpc>
              <a:spcBef>
                <a:spcPts val="95"/>
              </a:spcBef>
            </a:pPr>
            <a:r>
              <a:rPr sz="2400" dirty="0">
                <a:latin typeface="Times New Roman"/>
                <a:cs typeface="Times New Roman"/>
              </a:rPr>
              <a:t>Like </a:t>
            </a:r>
            <a:r>
              <a:rPr sz="2400" spc="-5" dirty="0">
                <a:latin typeface="Times New Roman"/>
                <a:cs typeface="Times New Roman"/>
              </a:rPr>
              <a:t>human </a:t>
            </a:r>
            <a:r>
              <a:rPr sz="2400" dirty="0">
                <a:latin typeface="Times New Roman"/>
                <a:cs typeface="Times New Roman"/>
              </a:rPr>
              <a:t>beings, a </a:t>
            </a:r>
            <a:r>
              <a:rPr sz="2400" spc="-5" dirty="0">
                <a:latin typeface="Times New Roman"/>
                <a:cs typeface="Times New Roman"/>
              </a:rPr>
              <a:t>business organization has </a:t>
            </a:r>
            <a:r>
              <a:rPr sz="2400" dirty="0">
                <a:latin typeface="Times New Roman"/>
                <a:cs typeface="Times New Roman"/>
              </a:rPr>
              <a:t>also</a:t>
            </a:r>
            <a:r>
              <a:rPr sz="2400" spc="-65" dirty="0">
                <a:latin typeface="Times New Roman"/>
                <a:cs typeface="Times New Roman"/>
              </a:rPr>
              <a:t> </a:t>
            </a:r>
            <a:r>
              <a:rPr sz="2400" spc="-5" dirty="0">
                <a:latin typeface="Times New Roman"/>
                <a:cs typeface="Times New Roman"/>
              </a:rPr>
              <a:t>some  </a:t>
            </a:r>
            <a:r>
              <a:rPr sz="2400" b="1" dirty="0">
                <a:latin typeface="Times New Roman"/>
                <a:cs typeface="Times New Roman"/>
              </a:rPr>
              <a:t>Physical characteristics like employees, sales, offices  etc. </a:t>
            </a:r>
            <a:r>
              <a:rPr sz="2400" dirty="0">
                <a:latin typeface="Times New Roman"/>
                <a:cs typeface="Times New Roman"/>
              </a:rPr>
              <a:t>Being physical in nature these are easily</a:t>
            </a:r>
            <a:r>
              <a:rPr sz="2400" spc="-185" dirty="0">
                <a:latin typeface="Times New Roman"/>
                <a:cs typeface="Times New Roman"/>
              </a:rPr>
              <a:t> </a:t>
            </a:r>
            <a:r>
              <a:rPr sz="2400" dirty="0">
                <a:latin typeface="Times New Roman"/>
                <a:cs typeface="Times New Roman"/>
              </a:rPr>
              <a:t>measurable.</a:t>
            </a:r>
            <a:endParaRPr sz="2400">
              <a:latin typeface="Times New Roman"/>
              <a:cs typeface="Times New Roman"/>
            </a:endParaRPr>
          </a:p>
          <a:p>
            <a:pPr>
              <a:lnSpc>
                <a:spcPct val="100000"/>
              </a:lnSpc>
              <a:spcBef>
                <a:spcPts val="30"/>
              </a:spcBef>
            </a:pPr>
            <a:endParaRPr sz="3000">
              <a:latin typeface="Times New Roman"/>
              <a:cs typeface="Times New Roman"/>
            </a:endParaRPr>
          </a:p>
          <a:p>
            <a:pPr marL="12700" marR="504825">
              <a:lnSpc>
                <a:spcPct val="120800"/>
              </a:lnSpc>
              <a:spcBef>
                <a:spcPts val="5"/>
              </a:spcBef>
            </a:pPr>
            <a:r>
              <a:rPr sz="2400" spc="-15" dirty="0">
                <a:latin typeface="Times New Roman"/>
                <a:cs typeface="Times New Roman"/>
              </a:rPr>
              <a:t>However, </a:t>
            </a:r>
            <a:r>
              <a:rPr sz="2400" dirty="0">
                <a:latin typeface="Times New Roman"/>
                <a:cs typeface="Times New Roman"/>
              </a:rPr>
              <a:t>there are certain abstract </a:t>
            </a:r>
            <a:r>
              <a:rPr sz="2400" spc="-5" dirty="0">
                <a:latin typeface="Times New Roman"/>
                <a:cs typeface="Times New Roman"/>
              </a:rPr>
              <a:t>characteristics</a:t>
            </a:r>
            <a:r>
              <a:rPr sz="2400" spc="-90" dirty="0">
                <a:latin typeface="Times New Roman"/>
                <a:cs typeface="Times New Roman"/>
              </a:rPr>
              <a:t> </a:t>
            </a:r>
            <a:r>
              <a:rPr sz="2400" dirty="0">
                <a:latin typeface="Times New Roman"/>
                <a:cs typeface="Times New Roman"/>
              </a:rPr>
              <a:t>like  reputation of the </a:t>
            </a:r>
            <a:r>
              <a:rPr sz="2400" spc="-5" dirty="0">
                <a:latin typeface="Times New Roman"/>
                <a:cs typeface="Times New Roman"/>
              </a:rPr>
              <a:t>employees, image </a:t>
            </a:r>
            <a:r>
              <a:rPr sz="2400" dirty="0">
                <a:latin typeface="Times New Roman"/>
                <a:cs typeface="Times New Roman"/>
              </a:rPr>
              <a:t>of</a:t>
            </a:r>
            <a:r>
              <a:rPr sz="2400" spc="-65" dirty="0">
                <a:latin typeface="Times New Roman"/>
                <a:cs typeface="Times New Roman"/>
              </a:rPr>
              <a:t> </a:t>
            </a:r>
            <a:r>
              <a:rPr sz="2400" dirty="0">
                <a:latin typeface="Times New Roman"/>
                <a:cs typeface="Times New Roman"/>
              </a:rPr>
              <a:t>the</a:t>
            </a:r>
            <a:endParaRPr sz="2400">
              <a:latin typeface="Times New Roman"/>
              <a:cs typeface="Times New Roman"/>
            </a:endParaRPr>
          </a:p>
          <a:p>
            <a:pPr marL="12700" marR="874394">
              <a:lnSpc>
                <a:spcPct val="120800"/>
              </a:lnSpc>
            </a:pPr>
            <a:r>
              <a:rPr sz="2400" spc="-25" dirty="0">
                <a:latin typeface="Times New Roman"/>
                <a:cs typeface="Times New Roman"/>
              </a:rPr>
              <a:t>entity, </a:t>
            </a:r>
            <a:r>
              <a:rPr sz="2400" spc="-5" dirty="0">
                <a:latin typeface="Times New Roman"/>
                <a:cs typeface="Times New Roman"/>
              </a:rPr>
              <a:t>motivation, </a:t>
            </a:r>
            <a:r>
              <a:rPr sz="2400" dirty="0">
                <a:latin typeface="Times New Roman"/>
                <a:cs typeface="Times New Roman"/>
              </a:rPr>
              <a:t>work culture, </a:t>
            </a:r>
            <a:r>
              <a:rPr sz="2400" spc="-5" dirty="0">
                <a:latin typeface="Times New Roman"/>
                <a:cs typeface="Times New Roman"/>
              </a:rPr>
              <a:t>commitment,  </a:t>
            </a:r>
            <a:r>
              <a:rPr sz="2400" dirty="0">
                <a:latin typeface="Times New Roman"/>
                <a:cs typeface="Times New Roman"/>
              </a:rPr>
              <a:t>trust, </a:t>
            </a:r>
            <a:r>
              <a:rPr sz="2400" spc="-10" dirty="0">
                <a:latin typeface="Times New Roman"/>
                <a:cs typeface="Times New Roman"/>
              </a:rPr>
              <a:t>customer’s </a:t>
            </a:r>
            <a:r>
              <a:rPr sz="2400" dirty="0">
                <a:latin typeface="Times New Roman"/>
                <a:cs typeface="Times New Roman"/>
              </a:rPr>
              <a:t>perception, </a:t>
            </a:r>
            <a:r>
              <a:rPr sz="2400" spc="-5" dirty="0">
                <a:latin typeface="Times New Roman"/>
                <a:cs typeface="Times New Roman"/>
              </a:rPr>
              <a:t>feelings </a:t>
            </a:r>
            <a:r>
              <a:rPr sz="2400" dirty="0">
                <a:latin typeface="Times New Roman"/>
                <a:cs typeface="Times New Roman"/>
              </a:rPr>
              <a:t>of</a:t>
            </a:r>
            <a:r>
              <a:rPr sz="2400" spc="-30" dirty="0">
                <a:latin typeface="Times New Roman"/>
                <a:cs typeface="Times New Roman"/>
              </a:rPr>
              <a:t> </a:t>
            </a:r>
            <a:r>
              <a:rPr sz="2400" spc="-5" dirty="0">
                <a:latin typeface="Times New Roman"/>
                <a:cs typeface="Times New Roman"/>
              </a:rPr>
              <a:t>customers.</a:t>
            </a:r>
            <a:endParaRPr sz="2400">
              <a:latin typeface="Times New Roman"/>
              <a:cs typeface="Times New Roman"/>
            </a:endParaRPr>
          </a:p>
          <a:p>
            <a:pPr marL="12700" marR="316230">
              <a:lnSpc>
                <a:spcPts val="3479"/>
              </a:lnSpc>
              <a:spcBef>
                <a:spcPts val="215"/>
              </a:spcBef>
            </a:pPr>
            <a:r>
              <a:rPr sz="2400" spc="-5" dirty="0">
                <a:latin typeface="Times New Roman"/>
                <a:cs typeface="Times New Roman"/>
              </a:rPr>
              <a:t>All </a:t>
            </a:r>
            <a:r>
              <a:rPr sz="2400" dirty="0">
                <a:latin typeface="Times New Roman"/>
                <a:cs typeface="Times New Roman"/>
              </a:rPr>
              <a:t>these are </a:t>
            </a:r>
            <a:r>
              <a:rPr sz="2400" spc="-5" dirty="0">
                <a:latin typeface="Times New Roman"/>
                <a:cs typeface="Times New Roman"/>
              </a:rPr>
              <a:t>extremely important because </a:t>
            </a:r>
            <a:r>
              <a:rPr sz="2400" dirty="0">
                <a:latin typeface="Times New Roman"/>
                <a:cs typeface="Times New Roman"/>
              </a:rPr>
              <a:t>they help</a:t>
            </a:r>
            <a:r>
              <a:rPr sz="2400" spc="-65" dirty="0">
                <a:latin typeface="Times New Roman"/>
                <a:cs typeface="Times New Roman"/>
              </a:rPr>
              <a:t> </a:t>
            </a:r>
            <a:r>
              <a:rPr sz="2400" dirty="0">
                <a:latin typeface="Times New Roman"/>
                <a:cs typeface="Times New Roman"/>
              </a:rPr>
              <a:t>the  </a:t>
            </a:r>
            <a:r>
              <a:rPr sz="2400" spc="-5" dirty="0">
                <a:latin typeface="Times New Roman"/>
                <a:cs typeface="Times New Roman"/>
              </a:rPr>
              <a:t>company </a:t>
            </a:r>
            <a:r>
              <a:rPr sz="2400" dirty="0">
                <a:latin typeface="Times New Roman"/>
                <a:cs typeface="Times New Roman"/>
              </a:rPr>
              <a:t>to stay afloat and</a:t>
            </a:r>
            <a:r>
              <a:rPr sz="2400" spc="-70" dirty="0">
                <a:latin typeface="Times New Roman"/>
                <a:cs typeface="Times New Roman"/>
              </a:rPr>
              <a:t> </a:t>
            </a:r>
            <a:r>
              <a:rPr sz="2400" spc="-35" dirty="0">
                <a:latin typeface="Times New Roman"/>
                <a:cs typeface="Times New Roman"/>
              </a:rPr>
              <a:t>grow.</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632026"/>
            <a:ext cx="6993255" cy="4966103"/>
          </a:xfrm>
          <a:prstGeom prst="rect">
            <a:avLst/>
          </a:prstGeom>
        </p:spPr>
        <p:txBody>
          <a:bodyPr vert="horz" wrap="square" lIns="0" tIns="12700" rIns="0" bIns="0" rtlCol="0">
            <a:spAutoFit/>
          </a:bodyPr>
          <a:lstStyle/>
          <a:p>
            <a:pPr marL="12700" marR="727710">
              <a:lnSpc>
                <a:spcPct val="120800"/>
              </a:lnSpc>
              <a:spcBef>
                <a:spcPts val="5"/>
              </a:spcBef>
              <a:tabLst>
                <a:tab pos="1903730" algn="l"/>
              </a:tabLst>
            </a:pPr>
            <a:r>
              <a:rPr sz="1750" spc="330" dirty="0">
                <a:solidFill>
                  <a:srgbClr val="1F487C"/>
                </a:solidFill>
                <a:latin typeface="Arial"/>
                <a:cs typeface="Arial"/>
              </a:rPr>
              <a:t> </a:t>
            </a:r>
            <a:r>
              <a:rPr sz="2400" spc="-5" dirty="0">
                <a:latin typeface="Times New Roman"/>
                <a:cs typeface="Times New Roman"/>
              </a:rPr>
              <a:t>Therefore </a:t>
            </a:r>
            <a:r>
              <a:rPr sz="2400" dirty="0">
                <a:latin typeface="Times New Roman"/>
                <a:cs typeface="Times New Roman"/>
              </a:rPr>
              <a:t>characteristics have to be </a:t>
            </a:r>
            <a:r>
              <a:rPr sz="2400" spc="-5" dirty="0">
                <a:latin typeface="Times New Roman"/>
                <a:cs typeface="Times New Roman"/>
              </a:rPr>
              <a:t>measured for</a:t>
            </a:r>
            <a:r>
              <a:rPr sz="2400" spc="-300" dirty="0">
                <a:latin typeface="Times New Roman"/>
                <a:cs typeface="Times New Roman"/>
              </a:rPr>
              <a:t> </a:t>
            </a:r>
            <a:r>
              <a:rPr sz="2400" spc="-40" dirty="0">
                <a:latin typeface="Times New Roman"/>
                <a:cs typeface="Times New Roman"/>
              </a:rPr>
              <a:t>their  </a:t>
            </a:r>
            <a:r>
              <a:rPr sz="2400" spc="-5" dirty="0">
                <a:latin typeface="Times New Roman"/>
                <a:cs typeface="Times New Roman"/>
              </a:rPr>
              <a:t>meaningful assessment </a:t>
            </a:r>
            <a:r>
              <a:rPr dirty="0"/>
              <a:t>.</a:t>
            </a:r>
            <a:r>
              <a:rPr sz="2400" dirty="0">
                <a:latin typeface="Times New Roman"/>
                <a:cs typeface="Times New Roman"/>
              </a:rPr>
              <a:t>This </a:t>
            </a:r>
            <a:r>
              <a:rPr sz="2400" spc="-5" dirty="0">
                <a:latin typeface="Times New Roman"/>
                <a:cs typeface="Times New Roman"/>
              </a:rPr>
              <a:t>can be done by </a:t>
            </a:r>
            <a:r>
              <a:rPr sz="2400" dirty="0">
                <a:latin typeface="Times New Roman"/>
                <a:cs typeface="Times New Roman"/>
              </a:rPr>
              <a:t>assigning  </a:t>
            </a:r>
            <a:r>
              <a:rPr sz="2400" spc="-5" dirty="0">
                <a:latin typeface="Times New Roman"/>
                <a:cs typeface="Times New Roman"/>
              </a:rPr>
              <a:t>some numbers </a:t>
            </a:r>
            <a:r>
              <a:rPr sz="2400" dirty="0">
                <a:latin typeface="Times New Roman"/>
                <a:cs typeface="Times New Roman"/>
              </a:rPr>
              <a:t>and </a:t>
            </a:r>
            <a:r>
              <a:rPr sz="2400" spc="-5" dirty="0">
                <a:latin typeface="Times New Roman"/>
                <a:cs typeface="Times New Roman"/>
              </a:rPr>
              <a:t>forming</a:t>
            </a:r>
            <a:r>
              <a:rPr sz="2400" spc="10" dirty="0">
                <a:latin typeface="Times New Roman"/>
                <a:cs typeface="Times New Roman"/>
              </a:rPr>
              <a:t> </a:t>
            </a:r>
            <a:r>
              <a:rPr sz="2400" dirty="0">
                <a:latin typeface="Times New Roman"/>
                <a:cs typeface="Times New Roman"/>
              </a:rPr>
              <a:t>scales</a:t>
            </a:r>
            <a:r>
              <a:rPr sz="2400" dirty="0" smtClean="0">
                <a:latin typeface="Times New Roman"/>
                <a:cs typeface="Times New Roman"/>
              </a:rPr>
              <a:t>.</a:t>
            </a: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r>
              <a:rPr lang="en-US" sz="2400" b="1" dirty="0" smtClean="0">
                <a:latin typeface="Times New Roman"/>
                <a:cs typeface="Times New Roman"/>
              </a:rPr>
              <a:t>Scaling </a:t>
            </a:r>
            <a:br>
              <a:rPr lang="en-US" sz="2400" b="1" dirty="0" smtClean="0">
                <a:latin typeface="Times New Roman"/>
                <a:cs typeface="Times New Roman"/>
              </a:rPr>
            </a:br>
            <a:r>
              <a:rPr lang="en-US" sz="2400" dirty="0" smtClean="0">
                <a:latin typeface="Times New Roman"/>
                <a:cs typeface="Times New Roman"/>
              </a:rPr>
              <a:t>The term scaling is used to indicate measuring of something. It is a device used for measuring various things  </a:t>
            </a:r>
            <a:r>
              <a:rPr lang="en-US" sz="2000" dirty="0" smtClean="0">
                <a:latin typeface="Times New Roman"/>
                <a:cs typeface="Times New Roman"/>
              </a:rPr>
              <a:t/>
            </a:r>
            <a:br>
              <a:rPr lang="en-US" sz="2000" dirty="0" smtClean="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49477" y="665733"/>
            <a:ext cx="5445810" cy="247776"/>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042542" y="1092453"/>
            <a:ext cx="4285107" cy="247776"/>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535940" y="1632026"/>
            <a:ext cx="6273800" cy="2525395"/>
          </a:xfrm>
          <a:prstGeom prst="rect">
            <a:avLst/>
          </a:prstGeom>
        </p:spPr>
        <p:txBody>
          <a:bodyPr vert="horz" wrap="square" lIns="0" tIns="12700" rIns="0" bIns="0" rtlCol="0">
            <a:spAutoFit/>
          </a:bodyPr>
          <a:lstStyle/>
          <a:p>
            <a:pPr marL="287020" indent="-274320">
              <a:lnSpc>
                <a:spcPct val="100000"/>
              </a:lnSpc>
              <a:spcBef>
                <a:spcPts val="100"/>
              </a:spcBef>
              <a:buClr>
                <a:srgbClr val="1F487C"/>
              </a:buClr>
              <a:buSzPct val="72916"/>
              <a:buFont typeface="Arial"/>
              <a:buChar char=""/>
              <a:tabLst>
                <a:tab pos="287020" algn="l"/>
              </a:tabLst>
            </a:pPr>
            <a:r>
              <a:rPr sz="2400" dirty="0">
                <a:latin typeface="Times New Roman"/>
                <a:cs typeface="Times New Roman"/>
              </a:rPr>
              <a:t>All </a:t>
            </a:r>
            <a:r>
              <a:rPr sz="2400" spc="-5" dirty="0">
                <a:latin typeface="Times New Roman"/>
                <a:cs typeface="Times New Roman"/>
              </a:rPr>
              <a:t>measurement </a:t>
            </a:r>
            <a:r>
              <a:rPr sz="2400" dirty="0">
                <a:latin typeface="Times New Roman"/>
                <a:cs typeface="Times New Roman"/>
              </a:rPr>
              <a:t>scales can be classified into</a:t>
            </a:r>
            <a:r>
              <a:rPr sz="2400" spc="-145" dirty="0">
                <a:latin typeface="Times New Roman"/>
                <a:cs typeface="Times New Roman"/>
              </a:rPr>
              <a:t> </a:t>
            </a:r>
            <a:r>
              <a:rPr sz="2400" spc="-434" dirty="0">
                <a:latin typeface="Times New Roman"/>
                <a:cs typeface="Times New Roman"/>
              </a:rPr>
              <a:t>the</a:t>
            </a:r>
            <a:endParaRPr sz="2400">
              <a:latin typeface="Times New Roman"/>
              <a:cs typeface="Times New Roman"/>
            </a:endParaRPr>
          </a:p>
          <a:p>
            <a:pPr marL="286385">
              <a:lnSpc>
                <a:spcPct val="100000"/>
              </a:lnSpc>
            </a:pPr>
            <a:r>
              <a:rPr sz="2400" spc="-5" dirty="0">
                <a:latin typeface="Times New Roman"/>
                <a:cs typeface="Times New Roman"/>
              </a:rPr>
              <a:t>following </a:t>
            </a:r>
            <a:r>
              <a:rPr sz="2400" dirty="0">
                <a:latin typeface="Times New Roman"/>
                <a:cs typeface="Times New Roman"/>
              </a:rPr>
              <a:t>four</a:t>
            </a:r>
            <a:r>
              <a:rPr sz="2400" spc="-25" dirty="0">
                <a:latin typeface="Times New Roman"/>
                <a:cs typeface="Times New Roman"/>
              </a:rPr>
              <a:t> </a:t>
            </a:r>
            <a:r>
              <a:rPr sz="2400" dirty="0">
                <a:latin typeface="Times New Roman"/>
                <a:cs typeface="Times New Roman"/>
              </a:rPr>
              <a:t>categories:</a:t>
            </a:r>
            <a:endParaRPr sz="2400">
              <a:latin typeface="Times New Roman"/>
              <a:cs typeface="Times New Roman"/>
            </a:endParaRPr>
          </a:p>
          <a:p>
            <a:pPr marL="610235" lvl="1" indent="-515620">
              <a:lnSpc>
                <a:spcPct val="100000"/>
              </a:lnSpc>
              <a:spcBef>
                <a:spcPts val="600"/>
              </a:spcBef>
              <a:buClr>
                <a:srgbClr val="1F487C"/>
              </a:buClr>
              <a:buSzPct val="72916"/>
              <a:buAutoNum type="romanLcParenBoth"/>
              <a:tabLst>
                <a:tab pos="610235" algn="l"/>
                <a:tab pos="610870" algn="l"/>
              </a:tabLst>
            </a:pPr>
            <a:r>
              <a:rPr sz="2400" b="1" dirty="0">
                <a:latin typeface="Times New Roman"/>
                <a:cs typeface="Times New Roman"/>
              </a:rPr>
              <a:t>Nominal</a:t>
            </a:r>
            <a:endParaRPr sz="2400">
              <a:latin typeface="Times New Roman"/>
              <a:cs typeface="Times New Roman"/>
            </a:endParaRPr>
          </a:p>
          <a:p>
            <a:pPr marL="610235" lvl="1" indent="-515620">
              <a:lnSpc>
                <a:spcPct val="100000"/>
              </a:lnSpc>
              <a:spcBef>
                <a:spcPts val="600"/>
              </a:spcBef>
              <a:buClr>
                <a:srgbClr val="1F487C"/>
              </a:buClr>
              <a:buSzPct val="72916"/>
              <a:buAutoNum type="romanLcParenBoth"/>
              <a:tabLst>
                <a:tab pos="610235" algn="l"/>
                <a:tab pos="610870" algn="l"/>
              </a:tabLst>
            </a:pPr>
            <a:r>
              <a:rPr sz="2400" b="1" dirty="0">
                <a:latin typeface="Times New Roman"/>
                <a:cs typeface="Times New Roman"/>
              </a:rPr>
              <a:t>Ordinal</a:t>
            </a:r>
            <a:endParaRPr sz="2400">
              <a:latin typeface="Times New Roman"/>
              <a:cs typeface="Times New Roman"/>
            </a:endParaRPr>
          </a:p>
          <a:p>
            <a:pPr marL="610235" lvl="1" indent="-515620">
              <a:lnSpc>
                <a:spcPct val="100000"/>
              </a:lnSpc>
              <a:spcBef>
                <a:spcPts val="605"/>
              </a:spcBef>
              <a:buClr>
                <a:srgbClr val="1F487C"/>
              </a:buClr>
              <a:buSzPct val="72916"/>
              <a:buAutoNum type="romanLcParenBoth"/>
              <a:tabLst>
                <a:tab pos="610235" algn="l"/>
                <a:tab pos="610870" algn="l"/>
              </a:tabLst>
            </a:pPr>
            <a:r>
              <a:rPr sz="2400" b="1" dirty="0">
                <a:latin typeface="Times New Roman"/>
                <a:cs typeface="Times New Roman"/>
              </a:rPr>
              <a:t>Interval</a:t>
            </a:r>
            <a:endParaRPr sz="2400">
              <a:latin typeface="Times New Roman"/>
              <a:cs typeface="Times New Roman"/>
            </a:endParaRPr>
          </a:p>
          <a:p>
            <a:pPr marL="610235" lvl="1" indent="-515620">
              <a:lnSpc>
                <a:spcPct val="100000"/>
              </a:lnSpc>
              <a:spcBef>
                <a:spcPts val="600"/>
              </a:spcBef>
              <a:buClr>
                <a:srgbClr val="1F487C"/>
              </a:buClr>
              <a:buSzPct val="72916"/>
              <a:buAutoNum type="romanLcParenBoth"/>
              <a:tabLst>
                <a:tab pos="610235" algn="l"/>
                <a:tab pos="610870" algn="l"/>
              </a:tabLst>
            </a:pPr>
            <a:r>
              <a:rPr sz="2400" b="1" dirty="0">
                <a:latin typeface="Times New Roman"/>
                <a:cs typeface="Times New Roman"/>
              </a:rPr>
              <a:t>Ratio</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325628"/>
            <a:ext cx="8001000" cy="6118983"/>
          </a:xfrm>
          <a:prstGeom prst="rect">
            <a:avLst/>
          </a:prstGeom>
        </p:spPr>
        <p:txBody>
          <a:bodyPr vert="horz" wrap="square" lIns="0" tIns="12065" rIns="0" bIns="0" rtlCol="0">
            <a:spAutoFit/>
          </a:bodyPr>
          <a:lstStyle/>
          <a:p>
            <a:pPr marL="286385" marR="6350" indent="-274320" algn="just">
              <a:lnSpc>
                <a:spcPct val="100000"/>
              </a:lnSpc>
              <a:spcBef>
                <a:spcPts val="95"/>
              </a:spcBef>
            </a:pPr>
            <a:r>
              <a:rPr lang="en-US" sz="2400" b="1" u="heavy" spc="-5" dirty="0" smtClean="0">
                <a:uFill>
                  <a:solidFill>
                    <a:srgbClr val="000000"/>
                  </a:solidFill>
                </a:uFill>
                <a:latin typeface="Times New Roman"/>
                <a:cs typeface="Times New Roman"/>
              </a:rPr>
              <a:t>Nominal</a:t>
            </a:r>
            <a:r>
              <a:rPr lang="en-US" sz="2400" b="1" spc="-5" dirty="0" smtClean="0">
                <a:latin typeface="Times New Roman"/>
                <a:cs typeface="Times New Roman"/>
              </a:rPr>
              <a:t> </a:t>
            </a:r>
            <a:r>
              <a:rPr lang="en-US" sz="2400" b="1" u="heavy" spc="-5" dirty="0" smtClean="0">
                <a:uFill>
                  <a:solidFill>
                    <a:srgbClr val="000000"/>
                  </a:solidFill>
                </a:uFill>
                <a:latin typeface="Times New Roman"/>
                <a:cs typeface="Times New Roman"/>
              </a:rPr>
              <a:t>scale</a:t>
            </a:r>
            <a:r>
              <a:rPr lang="en-US" sz="2400" b="1" spc="-5" dirty="0" smtClean="0">
                <a:latin typeface="Times New Roman"/>
                <a:cs typeface="Times New Roman"/>
              </a:rPr>
              <a:t> </a:t>
            </a:r>
            <a:r>
              <a:rPr lang="en-US" sz="2400" b="1" i="1" spc="-5" dirty="0" smtClean="0">
                <a:latin typeface="Times New Roman"/>
                <a:cs typeface="Times New Roman"/>
              </a:rPr>
              <a:t>is a system of assigning number symbols to events in order to  label them. </a:t>
            </a:r>
          </a:p>
          <a:p>
            <a:pPr marL="286385" marR="6350" indent="-274320" algn="just">
              <a:lnSpc>
                <a:spcPct val="100000"/>
              </a:lnSpc>
              <a:spcBef>
                <a:spcPts val="95"/>
              </a:spcBef>
            </a:pPr>
            <a:r>
              <a:rPr lang="en-US" sz="2400" b="1" i="1" spc="-5" dirty="0" smtClean="0">
                <a:latin typeface="Times New Roman"/>
                <a:cs typeface="Times New Roman"/>
              </a:rPr>
              <a:t>Example : numbers are assigned to volleyball players to identify them or to distinguish one player from the other. The numbers provided to them are just convenient label. so it has no quantitative value. In other  words a qualitative scale without order is termed as nominal scale</a:t>
            </a:r>
            <a:r>
              <a:rPr lang="en-US" sz="2800" b="1" i="1" spc="-5" dirty="0" smtClean="0">
                <a:latin typeface="Times New Roman"/>
                <a:cs typeface="Times New Roman"/>
              </a:rPr>
              <a:t>.</a:t>
            </a:r>
          </a:p>
          <a:p>
            <a:pPr marL="286385" marR="6350" indent="-274320" algn="just">
              <a:lnSpc>
                <a:spcPct val="100000"/>
              </a:lnSpc>
              <a:spcBef>
                <a:spcPts val="95"/>
              </a:spcBef>
            </a:pPr>
            <a:r>
              <a:rPr lang="en-US" sz="2800" spc="-5" dirty="0" smtClean="0">
                <a:latin typeface="Times New Roman"/>
                <a:cs typeface="Times New Roman"/>
              </a:rPr>
              <a:t>Nominal scales are the least restrictive and, thus, the simplest of scales. The nominal scale does not possess order, distance, or origin. We can only say that A is different to B. It is meaningless to add, subtract  and multiply or divide nominal data. The only operation that can be performed on a nominal scale is that of counting. There are no numeric properties to nominal scales.</a:t>
            </a:r>
            <a:endParaRPr lang="en-US" sz="2800" dirty="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391400" cy="5339923"/>
          </a:xfrm>
          <a:prstGeom prst="rect">
            <a:avLst/>
          </a:prstGeom>
        </p:spPr>
        <p:txBody>
          <a:bodyPr wrap="square">
            <a:spAutoFit/>
          </a:bodyPr>
          <a:lstStyle/>
          <a:p>
            <a:pPr marL="286385" marR="5080" indent="-274320" algn="just">
              <a:lnSpc>
                <a:spcPct val="100000"/>
              </a:lnSpc>
              <a:spcBef>
                <a:spcPts val="605"/>
              </a:spcBef>
            </a:pPr>
            <a:r>
              <a:rPr lang="en-US" sz="2400" b="1" u="heavy" spc="-5" dirty="0" smtClean="0">
                <a:uFill>
                  <a:solidFill>
                    <a:srgbClr val="000000"/>
                  </a:solidFill>
                </a:uFill>
                <a:latin typeface="Times New Roman"/>
                <a:cs typeface="Times New Roman"/>
              </a:rPr>
              <a:t>Ordinal</a:t>
            </a:r>
            <a:r>
              <a:rPr lang="en-US" sz="2400" b="1" spc="-5" dirty="0" smtClean="0">
                <a:latin typeface="Times New Roman"/>
                <a:cs typeface="Times New Roman"/>
              </a:rPr>
              <a:t> </a:t>
            </a:r>
            <a:r>
              <a:rPr lang="en-US" sz="2400" b="1" u="heavy" spc="-5" dirty="0" smtClean="0">
                <a:uFill>
                  <a:solidFill>
                    <a:srgbClr val="000000"/>
                  </a:solidFill>
                </a:uFill>
                <a:latin typeface="Times New Roman"/>
                <a:cs typeface="Times New Roman"/>
              </a:rPr>
              <a:t>Sc</a:t>
            </a:r>
            <a:r>
              <a:rPr lang="en-US" sz="2400" b="1" u="heavy" spc="-5" dirty="0" smtClean="0">
                <a:uFill>
                  <a:solidFill>
                    <a:srgbClr val="000000"/>
                  </a:solidFill>
                </a:uFill>
                <a:latin typeface="Segoe UI Semibold" pitchFamily="34" charset="0"/>
                <a:cs typeface="Segoe UI Semibold" pitchFamily="34" charset="0"/>
              </a:rPr>
              <a:t>ale</a:t>
            </a:r>
            <a:r>
              <a:rPr lang="en-US" sz="2400" b="1" spc="-5" dirty="0" smtClean="0">
                <a:latin typeface="Segoe UI Semibold" pitchFamily="34" charset="0"/>
                <a:cs typeface="Segoe UI Semibold" pitchFamily="34" charset="0"/>
              </a:rPr>
              <a:t>  </a:t>
            </a:r>
            <a:r>
              <a:rPr lang="en-US" sz="2400" spc="-5" dirty="0" smtClean="0">
                <a:latin typeface="Segoe UI Semibold" pitchFamily="34" charset="0"/>
                <a:cs typeface="Segoe UI Semibold" pitchFamily="34" charset="0"/>
              </a:rPr>
              <a:t>the ordinal scale is known as ranking scale</a:t>
            </a:r>
            <a:r>
              <a:rPr lang="en-US" sz="2400" b="1" spc="-5" dirty="0" smtClean="0">
                <a:latin typeface="Segoe UI Semibold" pitchFamily="34" charset="0"/>
                <a:cs typeface="Segoe UI Semibold" pitchFamily="34" charset="0"/>
              </a:rPr>
              <a:t>. The ordinal scale places events in order. Only rank is involved in ordinal scales. We are able to say that object ‘A’ has a higher rank than object ‘B’, but we cannot say by how much. It is a scale of measurement in which the measurement categories form a rank order along a continuum. If P&lt;Q and Q&lt;R, then P&lt;R</a:t>
            </a:r>
            <a:r>
              <a:rPr lang="en-US" sz="2400" spc="-5" dirty="0" smtClean="0">
                <a:latin typeface="Segoe UI Semibold" pitchFamily="34" charset="0"/>
                <a:cs typeface="Segoe UI Semibold" pitchFamily="34" charset="0"/>
              </a:rPr>
              <a:t>. there are only crude numeric properties to ordinal scales. Numbers assigned cannot be meaningfully added or subtracted. However ,the extent to which P is less than Q may not be the same as the extent to which Q is less than R.</a:t>
            </a:r>
          </a:p>
          <a:p>
            <a:pPr marL="286385" marR="5080" indent="-274320" algn="just">
              <a:lnSpc>
                <a:spcPct val="100000"/>
              </a:lnSpc>
              <a:spcBef>
                <a:spcPts val="605"/>
              </a:spcBef>
            </a:pPr>
            <a:r>
              <a:rPr lang="en-US" sz="2400" spc="-5" dirty="0" smtClean="0">
                <a:latin typeface="Segoe UI Semibold" pitchFamily="34" charset="0"/>
                <a:cs typeface="Segoe UI Semibold" pitchFamily="34" charset="0"/>
              </a:rPr>
              <a:t> </a:t>
            </a:r>
            <a:endParaRPr lang="en-US" dirty="0">
              <a:latin typeface="Segoe UI Semibold" pitchFamily="34" charset="0"/>
              <a:cs typeface="Segoe UI Semibol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327152"/>
            <a:ext cx="7385684" cy="6552435"/>
          </a:xfrm>
          <a:prstGeom prst="rect">
            <a:avLst/>
          </a:prstGeom>
        </p:spPr>
        <p:txBody>
          <a:bodyPr vert="horz" wrap="square" lIns="0" tIns="12065" rIns="0" bIns="0" rtlCol="0">
            <a:spAutoFit/>
          </a:bodyPr>
          <a:lstStyle/>
          <a:p>
            <a:pPr marL="286385" marR="5080" indent="-274320" algn="just">
              <a:lnSpc>
                <a:spcPct val="100000"/>
              </a:lnSpc>
              <a:spcBef>
                <a:spcPts val="95"/>
              </a:spcBef>
            </a:pPr>
            <a:r>
              <a:rPr sz="2800" b="1" u="heavy" spc="-10" dirty="0">
                <a:uFill>
                  <a:solidFill>
                    <a:srgbClr val="000000"/>
                  </a:solidFill>
                </a:uFill>
                <a:latin typeface="Trebuchet MS"/>
                <a:cs typeface="Trebuchet MS"/>
              </a:rPr>
              <a:t>Interval</a:t>
            </a:r>
            <a:r>
              <a:rPr sz="2800" b="1" spc="-10" dirty="0">
                <a:latin typeface="Trebuchet MS"/>
                <a:cs typeface="Trebuchet MS"/>
              </a:rPr>
              <a:t> </a:t>
            </a:r>
            <a:r>
              <a:rPr sz="2800" b="1" u="heavy" spc="-5" dirty="0" smtClean="0">
                <a:uFill>
                  <a:solidFill>
                    <a:srgbClr val="000000"/>
                  </a:solidFill>
                </a:uFill>
                <a:latin typeface="Trebuchet MS"/>
                <a:cs typeface="Trebuchet MS"/>
              </a:rPr>
              <a:t>Scale</a:t>
            </a:r>
            <a:r>
              <a:rPr sz="2800" b="1" spc="-5" dirty="0" smtClean="0">
                <a:latin typeface="Trebuchet MS"/>
                <a:cs typeface="Trebuchet MS"/>
              </a:rPr>
              <a:t> </a:t>
            </a:r>
            <a:endParaRPr lang="en-US" sz="2800" b="1" spc="-5" dirty="0" smtClean="0">
              <a:latin typeface="Trebuchet MS"/>
              <a:cs typeface="Trebuchet MS"/>
            </a:endParaRPr>
          </a:p>
          <a:p>
            <a:pPr marL="286385" marR="5080" indent="-274320" algn="just">
              <a:lnSpc>
                <a:spcPct val="100000"/>
              </a:lnSpc>
              <a:spcBef>
                <a:spcPts val="95"/>
              </a:spcBef>
            </a:pPr>
            <a:r>
              <a:rPr lang="en-US" sz="2800" spc="-10" dirty="0" smtClean="0">
                <a:latin typeface="Trebuchet MS"/>
                <a:cs typeface="Trebuchet MS"/>
              </a:rPr>
              <a:t>Interval scales add information about the distance between ranks. To employ an interval </a:t>
            </a:r>
            <a:r>
              <a:rPr sz="2800" spc="-5" dirty="0" smtClean="0">
                <a:latin typeface="Trebuchet MS"/>
                <a:cs typeface="Trebuchet MS"/>
              </a:rPr>
              <a:t>scale</a:t>
            </a:r>
            <a:r>
              <a:rPr lang="en-US" sz="2800" spc="-5" dirty="0" smtClean="0">
                <a:latin typeface="Trebuchet MS"/>
                <a:cs typeface="Trebuchet MS"/>
              </a:rPr>
              <a:t> we must use some kind of standard unit. For example, we differentiate between temperatures by using the standard unit of degree Celsius. We cannot multiply or divide interval scale data.</a:t>
            </a:r>
          </a:p>
          <a:p>
            <a:pPr marL="286385" marR="5080" indent="-274320" algn="just">
              <a:lnSpc>
                <a:spcPct val="100000"/>
              </a:lnSpc>
              <a:spcBef>
                <a:spcPts val="95"/>
              </a:spcBef>
            </a:pPr>
            <a:r>
              <a:rPr lang="en-US" sz="2800" spc="-5" dirty="0" smtClean="0">
                <a:latin typeface="Trebuchet MS"/>
                <a:cs typeface="Trebuchet MS"/>
              </a:rPr>
              <a:t>For example, it would be incorrect to say </a:t>
            </a:r>
          </a:p>
          <a:p>
            <a:pPr marL="286385" marR="5080" indent="-274320" algn="just">
              <a:lnSpc>
                <a:spcPct val="100000"/>
              </a:lnSpc>
              <a:spcBef>
                <a:spcPts val="95"/>
              </a:spcBef>
            </a:pPr>
            <a:r>
              <a:rPr lang="en-US" sz="2800" spc="-5" dirty="0" smtClean="0">
                <a:latin typeface="Trebuchet MS"/>
                <a:cs typeface="Trebuchet MS"/>
              </a:rPr>
              <a:t>40</a:t>
            </a:r>
            <a:r>
              <a:rPr lang="en-US" sz="2800" spc="-5" baseline="30000" dirty="0" smtClean="0">
                <a:latin typeface="Trebuchet MS"/>
                <a:cs typeface="Trebuchet MS"/>
              </a:rPr>
              <a:t>0 </a:t>
            </a:r>
            <a:r>
              <a:rPr lang="en-US" sz="2800" spc="-5" dirty="0" smtClean="0">
                <a:latin typeface="Trebuchet MS"/>
                <a:cs typeface="Trebuchet MS"/>
              </a:rPr>
              <a:t>C =2* 20</a:t>
            </a:r>
            <a:r>
              <a:rPr lang="en-US" sz="2800" spc="-5" baseline="30000" dirty="0" smtClean="0">
                <a:latin typeface="Trebuchet MS"/>
                <a:cs typeface="Trebuchet MS"/>
              </a:rPr>
              <a:t>0 </a:t>
            </a:r>
            <a:r>
              <a:rPr lang="en-US" sz="2800" spc="-5" dirty="0" smtClean="0">
                <a:latin typeface="Trebuchet MS"/>
                <a:cs typeface="Trebuchet MS"/>
              </a:rPr>
              <a:t>C. interval scales have no true or absolute zero.</a:t>
            </a:r>
            <a:endParaRPr lang="en-US" sz="2800" spc="-5" baseline="30000" dirty="0" smtClean="0">
              <a:latin typeface="Trebuchet MS"/>
              <a:cs typeface="Trebuchet MS"/>
            </a:endParaRPr>
          </a:p>
          <a:p>
            <a:pPr marL="286385" marR="5080" indent="-274320" algn="just">
              <a:lnSpc>
                <a:spcPct val="100000"/>
              </a:lnSpc>
              <a:spcBef>
                <a:spcPts val="95"/>
              </a:spcBef>
            </a:pPr>
            <a:r>
              <a:rPr lang="en-US" sz="2800" spc="-5" baseline="30000" dirty="0" smtClean="0">
                <a:latin typeface="Trebuchet MS"/>
                <a:cs typeface="Trebuchet MS"/>
              </a:rPr>
              <a:t> </a:t>
            </a:r>
            <a:endParaRPr lang="en-US" sz="2800" spc="-5" dirty="0" smtClean="0">
              <a:latin typeface="Trebuchet MS"/>
              <a:cs typeface="Trebuchet MS"/>
            </a:endParaRPr>
          </a:p>
          <a:p>
            <a:pPr marL="286385" marR="5080" indent="-274320" algn="just">
              <a:lnSpc>
                <a:spcPct val="100000"/>
              </a:lnSpc>
              <a:spcBef>
                <a:spcPts val="95"/>
              </a:spcBef>
            </a:pPr>
            <a:endParaRPr lang="en-US" sz="2800" spc="-5" dirty="0" smtClean="0">
              <a:latin typeface="Trebuchet MS"/>
              <a:cs typeface="Trebuchet MS"/>
            </a:endParaRPr>
          </a:p>
          <a:p>
            <a:pPr marL="286385" marR="5080" indent="-274320" algn="just">
              <a:lnSpc>
                <a:spcPct val="100000"/>
              </a:lnSpc>
              <a:spcBef>
                <a:spcPts val="95"/>
              </a:spcBef>
            </a:pPr>
            <a:endParaRPr sz="2800" dirty="0">
              <a:latin typeface="Trebuchet MS"/>
              <a:cs typeface="Trebuchet M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TotalTime>
  <Words>1593</Words>
  <Application>Microsoft Office PowerPoint</Application>
  <PresentationFormat>On-screen Show (4:3)</PresentationFormat>
  <Paragraphs>131</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 Therefore characteristics have to be measured for their  meaningful assessment .This can be done by assigning  some numbers and forming scales.  Scaling  The term scaling is used to indicate measuring of something. It is a device used for measuring various things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APPROACHES RELATED WITH CONSTRUCTION OF SCALE</vt:lpstr>
      <vt:lpstr>Slide 19</vt:lpstr>
      <vt:lpstr>Slide 20</vt:lpstr>
      <vt:lpstr>Slide 21</vt:lpstr>
      <vt:lpstr> </vt:lpstr>
      <vt:lpstr>Slide 23</vt:lpstr>
      <vt:lpstr>Slide 24</vt:lpstr>
      <vt:lpstr>Slide 25</vt:lpstr>
      <vt:lpstr>A ranking scale is a survey question tool that measures people’s preferences by asking them to rank their views on a list of related items. Ranking scale is a close-ended scale that allows respondents to evaluate multiple row items in relation to one column item or a question in a ranking survey and then rank the row items. It is the scale used by market researchers to ask ranking questions.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30</cp:revision>
  <dcterms:created xsi:type="dcterms:W3CDTF">2019-09-23T16:18:06Z</dcterms:created>
  <dcterms:modified xsi:type="dcterms:W3CDTF">2023-09-13T07:40:55Z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2014-04-13T00:00:00Z</vt:filetime>
  </property>
  <property fmtid="{D5CDD505-2E9C-101B-9397-08002B2CF9AE}" pid="3" name="Creator">
    <vt:lpwstr>Microsoft® Office PowerPoint® 2007</vt:lpwstr>
  </property>
  <property fmtid="{D5CDD505-2E9C-101B-9397-08002B2CF9AE}" pid="4" name="LastSaved">
    <vt:filetime>2019-09-23T00:00:00Z</vt:filetime>
  </property>
</Properties>
</file>