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51"/>
  </p:notesMasterIdLst>
  <p:sldIdLst>
    <p:sldId id="256" r:id="rId2"/>
    <p:sldId id="283" r:id="rId3"/>
    <p:sldId id="282" r:id="rId4"/>
    <p:sldId id="257" r:id="rId5"/>
    <p:sldId id="258" r:id="rId6"/>
    <p:sldId id="284" r:id="rId7"/>
    <p:sldId id="285" r:id="rId8"/>
    <p:sldId id="288" r:id="rId9"/>
    <p:sldId id="264" r:id="rId10"/>
    <p:sldId id="265" r:id="rId11"/>
    <p:sldId id="266" r:id="rId12"/>
    <p:sldId id="267" r:id="rId13"/>
    <p:sldId id="268" r:id="rId14"/>
    <p:sldId id="370" r:id="rId15"/>
    <p:sldId id="371" r:id="rId16"/>
    <p:sldId id="269" r:id="rId17"/>
    <p:sldId id="291" r:id="rId18"/>
    <p:sldId id="368" r:id="rId19"/>
    <p:sldId id="270" r:id="rId20"/>
    <p:sldId id="271" r:id="rId21"/>
    <p:sldId id="272" r:id="rId22"/>
    <p:sldId id="372" r:id="rId23"/>
    <p:sldId id="289" r:id="rId24"/>
    <p:sldId id="292" r:id="rId25"/>
    <p:sldId id="293" r:id="rId26"/>
    <p:sldId id="294" r:id="rId27"/>
    <p:sldId id="295" r:id="rId28"/>
    <p:sldId id="373" r:id="rId29"/>
    <p:sldId id="296" r:id="rId30"/>
    <p:sldId id="314" r:id="rId31"/>
    <p:sldId id="315" r:id="rId32"/>
    <p:sldId id="316" r:id="rId33"/>
    <p:sldId id="369" r:id="rId34"/>
    <p:sldId id="374" r:id="rId35"/>
    <p:sldId id="344" r:id="rId36"/>
    <p:sldId id="345" r:id="rId37"/>
    <p:sldId id="346" r:id="rId38"/>
    <p:sldId id="348" r:id="rId39"/>
    <p:sldId id="349" r:id="rId40"/>
    <p:sldId id="350" r:id="rId41"/>
    <p:sldId id="366" r:id="rId42"/>
    <p:sldId id="351" r:id="rId43"/>
    <p:sldId id="352" r:id="rId44"/>
    <p:sldId id="353" r:id="rId45"/>
    <p:sldId id="354" r:id="rId46"/>
    <p:sldId id="357" r:id="rId47"/>
    <p:sldId id="358" r:id="rId48"/>
    <p:sldId id="360" r:id="rId49"/>
    <p:sldId id="367" r:id="rId5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6D8D39D6-2C8D-4050-8BA2-6D7461126585}" type="datetimeFigureOut">
              <a:rPr lang="en-US" smtClean="0"/>
              <a:pPr/>
              <a:t>8/23/2024</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70585875-8139-450D-B707-DB682E67F12B}" type="slidenum">
              <a:rPr lang="en-US" smtClean="0"/>
              <a:pPr/>
              <a:t>‹#›</a:t>
            </a:fld>
            <a:endParaRPr lang="en-US"/>
          </a:p>
        </p:txBody>
      </p:sp>
    </p:spTree>
    <p:extLst>
      <p:ext uri="{BB962C8B-B14F-4D97-AF65-F5344CB8AC3E}">
        <p14:creationId xmlns:p14="http://schemas.microsoft.com/office/powerpoint/2010/main" val="3847723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585875-8139-450D-B707-DB682E67F12B}" type="slidenum">
              <a:rPr lang="en-US" smtClean="0"/>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8/23/2024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8/23/2024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8/23/2024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8/23/2024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8/23/2024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8/23/2024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8/23/2024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1.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20.png"/><Relationship Id="rId7" Type="http://schemas.openxmlformats.org/officeDocument/2006/relationships/image" Target="../media/image23.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17.png"/><Relationship Id="rId4" Type="http://schemas.openxmlformats.org/officeDocument/2006/relationships/image" Target="../media/image21.png"/></Relationships>
</file>

<file path=ppt/slides/_rels/slide32.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6.png"/><Relationship Id="rId7" Type="http://schemas.openxmlformats.org/officeDocument/2006/relationships/image" Target="../media/image17.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838200" y="1371600"/>
            <a:ext cx="7620000" cy="1321516"/>
          </a:xfrm>
          <a:prstGeom prst="rect">
            <a:avLst/>
          </a:prstGeom>
          <a:solidFill>
            <a:srgbClr val="FFFFFF">
              <a:alpha val="50000"/>
            </a:srgbClr>
          </a:solidFill>
          <a:ln w="76194">
            <a:solidFill>
              <a:srgbClr val="000000"/>
            </a:solidFill>
          </a:ln>
        </p:spPr>
        <p:txBody>
          <a:bodyPr vert="horz" wrap="square" lIns="0" tIns="5715" rIns="0" bIns="0" rtlCol="0">
            <a:spAutoFit/>
          </a:bodyPr>
          <a:lstStyle/>
          <a:p>
            <a:pPr>
              <a:lnSpc>
                <a:spcPct val="100000"/>
              </a:lnSpc>
              <a:spcBef>
                <a:spcPts val="45"/>
              </a:spcBef>
            </a:pPr>
            <a:endParaRPr sz="4950">
              <a:latin typeface="Times New Roman"/>
              <a:cs typeface="Times New Roman"/>
            </a:endParaRPr>
          </a:p>
          <a:p>
            <a:pPr marL="88900">
              <a:lnSpc>
                <a:spcPct val="100000"/>
              </a:lnSpc>
            </a:pPr>
            <a:r>
              <a:rPr lang="en-US" spc="-50" dirty="0" smtClean="0"/>
              <a:t>       </a:t>
            </a:r>
            <a:r>
              <a:rPr spc="-50" smtClean="0"/>
              <a:t>RESEARCH</a:t>
            </a:r>
            <a:r>
              <a:rPr spc="-75" smtClean="0"/>
              <a:t> </a:t>
            </a:r>
            <a:r>
              <a:rPr spc="-40" dirty="0"/>
              <a:t>DESIGN</a:t>
            </a:r>
          </a:p>
        </p:txBody>
      </p:sp>
      <p:sp>
        <p:nvSpPr>
          <p:cNvPr id="4" name="object 4"/>
          <p:cNvSpPr txBox="1"/>
          <p:nvPr/>
        </p:nvSpPr>
        <p:spPr>
          <a:xfrm>
            <a:off x="6629400" y="6172200"/>
            <a:ext cx="76200" cy="470000"/>
          </a:xfrm>
          <a:prstGeom prst="rect">
            <a:avLst/>
          </a:prstGeom>
          <a:solidFill>
            <a:srgbClr val="FFFFFF">
              <a:alpha val="50000"/>
            </a:srgbClr>
          </a:solidFill>
          <a:ln w="76194">
            <a:solidFill>
              <a:srgbClr val="000000"/>
            </a:solidFill>
          </a:ln>
        </p:spPr>
        <p:txBody>
          <a:bodyPr vert="horz" wrap="square" lIns="0" tIns="175895" rIns="0" bIns="0" rtlCol="0">
            <a:spAutoFit/>
          </a:bodyPr>
          <a:lstStyle/>
          <a:p>
            <a:pPr marL="1196975" marR="878840" indent="-311150">
              <a:lnSpc>
                <a:spcPct val="95200"/>
              </a:lnSpc>
              <a:spcBef>
                <a:spcPts val="1385"/>
              </a:spcBef>
            </a:pPr>
            <a:endParaRPr sz="2000">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5870" y="525779"/>
            <a:ext cx="3097530" cy="574040"/>
          </a:xfrm>
          <a:prstGeom prst="rect">
            <a:avLst/>
          </a:prstGeom>
        </p:spPr>
        <p:txBody>
          <a:bodyPr vert="horz" wrap="square" lIns="0" tIns="12700" rIns="0" bIns="0" rtlCol="0">
            <a:spAutoFit/>
          </a:bodyPr>
          <a:lstStyle/>
          <a:p>
            <a:pPr marL="12700">
              <a:lnSpc>
                <a:spcPct val="100000"/>
              </a:lnSpc>
              <a:spcBef>
                <a:spcPts val="100"/>
              </a:spcBef>
            </a:pPr>
            <a:r>
              <a:rPr spc="-35" dirty="0"/>
              <a:t>Example </a:t>
            </a:r>
            <a:r>
              <a:rPr spc="-20" dirty="0"/>
              <a:t>of</a:t>
            </a:r>
            <a:r>
              <a:rPr spc="-145" dirty="0"/>
              <a:t> </a:t>
            </a:r>
            <a:r>
              <a:rPr spc="-20" dirty="0"/>
              <a:t>this</a:t>
            </a:r>
          </a:p>
        </p:txBody>
      </p:sp>
      <p:sp>
        <p:nvSpPr>
          <p:cNvPr id="3" name="object 3"/>
          <p:cNvSpPr txBox="1"/>
          <p:nvPr/>
        </p:nvSpPr>
        <p:spPr>
          <a:xfrm>
            <a:off x="2439670" y="1587499"/>
            <a:ext cx="184785" cy="281940"/>
          </a:xfrm>
          <a:prstGeom prst="rect">
            <a:avLst/>
          </a:prstGeom>
        </p:spPr>
        <p:txBody>
          <a:bodyPr vert="horz" wrap="square" lIns="0" tIns="16510" rIns="0" bIns="0" rtlCol="0">
            <a:spAutoFit/>
          </a:bodyPr>
          <a:lstStyle/>
          <a:p>
            <a:pPr marL="12700">
              <a:lnSpc>
                <a:spcPct val="100000"/>
              </a:lnSpc>
              <a:spcBef>
                <a:spcPts val="130"/>
              </a:spcBef>
            </a:pPr>
            <a:r>
              <a:rPr sz="1650" spc="20" dirty="0">
                <a:solidFill>
                  <a:srgbClr val="E3005B"/>
                </a:solidFill>
                <a:latin typeface="Wingdings"/>
                <a:cs typeface="Wingdings"/>
              </a:rPr>
              <a:t></a:t>
            </a:r>
            <a:endParaRPr sz="1650">
              <a:latin typeface="Wingdings"/>
              <a:cs typeface="Wingdings"/>
            </a:endParaRPr>
          </a:p>
        </p:txBody>
      </p:sp>
      <p:sp>
        <p:nvSpPr>
          <p:cNvPr id="4" name="object 4"/>
          <p:cNvSpPr txBox="1"/>
          <p:nvPr/>
        </p:nvSpPr>
        <p:spPr>
          <a:xfrm>
            <a:off x="228600" y="1527809"/>
            <a:ext cx="7887335" cy="934719"/>
          </a:xfrm>
          <a:prstGeom prst="rect">
            <a:avLst/>
          </a:prstGeom>
        </p:spPr>
        <p:txBody>
          <a:bodyPr vert="horz" wrap="square" lIns="0" tIns="106680" rIns="0" bIns="0" rtlCol="0">
            <a:spAutoFit/>
          </a:bodyPr>
          <a:lstStyle/>
          <a:p>
            <a:pPr marL="12700" marR="5080">
              <a:lnSpc>
                <a:spcPct val="74300"/>
              </a:lnSpc>
              <a:spcBef>
                <a:spcPts val="840"/>
              </a:spcBef>
              <a:tabLst>
                <a:tab pos="4260215" algn="l"/>
              </a:tabLst>
            </a:pPr>
            <a:r>
              <a:rPr sz="2400" spc="-20" dirty="0">
                <a:latin typeface="Arial"/>
                <a:cs typeface="Arial"/>
              </a:rPr>
              <a:t>Suppose </a:t>
            </a:r>
            <a:r>
              <a:rPr sz="2400" dirty="0">
                <a:latin typeface="Arial"/>
                <a:cs typeface="Arial"/>
              </a:rPr>
              <a:t>a </a:t>
            </a:r>
            <a:r>
              <a:rPr sz="2400" spc="-30" dirty="0">
                <a:latin typeface="Arial"/>
                <a:cs typeface="Arial"/>
              </a:rPr>
              <a:t>researcher</a:t>
            </a:r>
            <a:r>
              <a:rPr sz="2400" spc="-135" dirty="0">
                <a:latin typeface="Arial"/>
                <a:cs typeface="Arial"/>
              </a:rPr>
              <a:t> </a:t>
            </a:r>
            <a:r>
              <a:rPr sz="2400" b="1" spc="-15" dirty="0">
                <a:solidFill>
                  <a:srgbClr val="8B0038"/>
                </a:solidFill>
                <a:latin typeface="Arial"/>
                <a:cs typeface="Arial"/>
              </a:rPr>
              <a:t>want</a:t>
            </a:r>
            <a:r>
              <a:rPr sz="2400" b="1" spc="5" dirty="0">
                <a:solidFill>
                  <a:srgbClr val="8B0038"/>
                </a:solidFill>
                <a:latin typeface="Arial"/>
                <a:cs typeface="Arial"/>
              </a:rPr>
              <a:t> </a:t>
            </a:r>
            <a:r>
              <a:rPr sz="2400" b="1" dirty="0">
                <a:solidFill>
                  <a:srgbClr val="8B0038"/>
                </a:solidFill>
                <a:latin typeface="Arial"/>
                <a:cs typeface="Arial"/>
              </a:rPr>
              <a:t>to	</a:t>
            </a:r>
            <a:r>
              <a:rPr sz="2400" b="1" spc="-50" dirty="0">
                <a:solidFill>
                  <a:srgbClr val="8B0038"/>
                </a:solidFill>
                <a:latin typeface="Arial"/>
                <a:cs typeface="Arial"/>
              </a:rPr>
              <a:t>test</a:t>
            </a:r>
            <a:r>
              <a:rPr sz="2400" b="1" spc="-100" dirty="0">
                <a:solidFill>
                  <a:srgbClr val="8B0038"/>
                </a:solidFill>
                <a:latin typeface="Arial"/>
                <a:cs typeface="Arial"/>
              </a:rPr>
              <a:t> </a:t>
            </a:r>
            <a:r>
              <a:rPr sz="2400" b="1" dirty="0">
                <a:solidFill>
                  <a:srgbClr val="8B0038"/>
                </a:solidFill>
                <a:latin typeface="Arial"/>
                <a:cs typeface="Arial"/>
              </a:rPr>
              <a:t>the  </a:t>
            </a:r>
            <a:r>
              <a:rPr sz="2400" b="1" spc="-25" dirty="0">
                <a:solidFill>
                  <a:srgbClr val="8B0038"/>
                </a:solidFill>
                <a:latin typeface="Arial"/>
                <a:cs typeface="Arial"/>
              </a:rPr>
              <a:t>hypothesis </a:t>
            </a:r>
            <a:r>
              <a:rPr sz="2400" spc="-20" dirty="0">
                <a:latin typeface="Arial"/>
                <a:cs typeface="Arial"/>
              </a:rPr>
              <a:t>that </a:t>
            </a:r>
            <a:r>
              <a:rPr sz="2400" spc="-25" dirty="0">
                <a:latin typeface="Arial"/>
                <a:cs typeface="Arial"/>
              </a:rPr>
              <a:t>there </a:t>
            </a:r>
            <a:r>
              <a:rPr sz="2400" spc="-45" dirty="0">
                <a:latin typeface="Arial"/>
                <a:cs typeface="Arial"/>
              </a:rPr>
              <a:t>is </a:t>
            </a:r>
            <a:r>
              <a:rPr sz="2400" dirty="0">
                <a:latin typeface="Arial"/>
                <a:cs typeface="Arial"/>
              </a:rPr>
              <a:t>a </a:t>
            </a:r>
            <a:r>
              <a:rPr sz="2400" spc="-20" dirty="0">
                <a:solidFill>
                  <a:srgbClr val="8B0038"/>
                </a:solidFill>
                <a:latin typeface="Arial"/>
                <a:cs typeface="Arial"/>
              </a:rPr>
              <a:t>relationship  </a:t>
            </a:r>
            <a:r>
              <a:rPr sz="2400" spc="-25" dirty="0">
                <a:solidFill>
                  <a:srgbClr val="8B0038"/>
                </a:solidFill>
                <a:latin typeface="Arial"/>
                <a:cs typeface="Arial"/>
              </a:rPr>
              <a:t>between </a:t>
            </a:r>
            <a:r>
              <a:rPr sz="2400" spc="-30" dirty="0">
                <a:solidFill>
                  <a:srgbClr val="8B0038"/>
                </a:solidFill>
                <a:latin typeface="Arial"/>
                <a:cs typeface="Arial"/>
              </a:rPr>
              <a:t>children gains </a:t>
            </a:r>
            <a:r>
              <a:rPr sz="2400" dirty="0">
                <a:solidFill>
                  <a:srgbClr val="8B0038"/>
                </a:solidFill>
                <a:latin typeface="Arial"/>
                <a:cs typeface="Arial"/>
              </a:rPr>
              <a:t>in </a:t>
            </a:r>
            <a:r>
              <a:rPr sz="2400" spc="-20">
                <a:solidFill>
                  <a:srgbClr val="8B0038"/>
                </a:solidFill>
                <a:latin typeface="Arial"/>
                <a:cs typeface="Arial"/>
              </a:rPr>
              <a:t>social</a:t>
            </a:r>
            <a:r>
              <a:rPr sz="2400" spc="-40">
                <a:solidFill>
                  <a:srgbClr val="8B0038"/>
                </a:solidFill>
                <a:latin typeface="Arial"/>
                <a:cs typeface="Arial"/>
              </a:rPr>
              <a:t> </a:t>
            </a:r>
            <a:r>
              <a:rPr sz="2400" spc="-25" smtClean="0">
                <a:solidFill>
                  <a:srgbClr val="8B0038"/>
                </a:solidFill>
                <a:latin typeface="Arial"/>
                <a:cs typeface="Arial"/>
              </a:rPr>
              <a:t>studies</a:t>
            </a:r>
            <a:r>
              <a:rPr lang="en-US" sz="2400" spc="-25" dirty="0" smtClean="0">
                <a:solidFill>
                  <a:srgbClr val="8B0038"/>
                </a:solidFill>
                <a:latin typeface="Arial"/>
                <a:cs typeface="Arial"/>
              </a:rPr>
              <a:t> achievement </a:t>
            </a:r>
            <a:r>
              <a:rPr lang="en-US" sz="2400" spc="-5" dirty="0" smtClean="0">
                <a:solidFill>
                  <a:srgbClr val="8B0038"/>
                </a:solidFill>
                <a:latin typeface="Arial"/>
                <a:cs typeface="Arial"/>
              </a:rPr>
              <a:t>and </a:t>
            </a:r>
            <a:r>
              <a:rPr lang="en-US" sz="2400" spc="-25" dirty="0" smtClean="0">
                <a:solidFill>
                  <a:srgbClr val="8B0038"/>
                </a:solidFill>
                <a:latin typeface="Arial"/>
                <a:cs typeface="Arial"/>
              </a:rPr>
              <a:t>their </a:t>
            </a:r>
            <a:r>
              <a:rPr lang="en-US" sz="2400" dirty="0" smtClean="0">
                <a:solidFill>
                  <a:srgbClr val="8B0038"/>
                </a:solidFill>
                <a:latin typeface="Arial"/>
                <a:cs typeface="Arial"/>
              </a:rPr>
              <a:t>self</a:t>
            </a:r>
            <a:r>
              <a:rPr lang="en-US" sz="2400" spc="-110" dirty="0" smtClean="0">
                <a:solidFill>
                  <a:srgbClr val="8B0038"/>
                </a:solidFill>
                <a:latin typeface="Arial"/>
                <a:cs typeface="Arial"/>
              </a:rPr>
              <a:t> </a:t>
            </a:r>
            <a:r>
              <a:rPr lang="en-US" sz="2400" spc="-40" dirty="0" smtClean="0">
                <a:solidFill>
                  <a:srgbClr val="8B0038"/>
                </a:solidFill>
                <a:latin typeface="Arial"/>
                <a:cs typeface="Arial"/>
              </a:rPr>
              <a:t>concept.</a:t>
            </a:r>
            <a:endParaRPr sz="2400">
              <a:latin typeface="Arial"/>
              <a:cs typeface="Arial"/>
            </a:endParaRPr>
          </a:p>
        </p:txBody>
      </p:sp>
      <p:sp>
        <p:nvSpPr>
          <p:cNvPr id="8" name="object 8"/>
          <p:cNvSpPr txBox="1"/>
          <p:nvPr/>
        </p:nvSpPr>
        <p:spPr>
          <a:xfrm>
            <a:off x="609600" y="2667000"/>
            <a:ext cx="7937500" cy="2332177"/>
          </a:xfrm>
          <a:prstGeom prst="rect">
            <a:avLst/>
          </a:prstGeom>
        </p:spPr>
        <p:txBody>
          <a:bodyPr vert="horz" wrap="square" lIns="0" tIns="12700" rIns="0" bIns="0" rtlCol="0">
            <a:spAutoFit/>
          </a:bodyPr>
          <a:lstStyle/>
          <a:p>
            <a:pPr marL="12700" indent="342900">
              <a:lnSpc>
                <a:spcPts val="2810"/>
              </a:lnSpc>
              <a:spcBef>
                <a:spcPts val="100"/>
              </a:spcBef>
            </a:pPr>
            <a:r>
              <a:rPr sz="2400" spc="-40" smtClean="0">
                <a:solidFill>
                  <a:srgbClr val="8B0038"/>
                </a:solidFill>
                <a:latin typeface="Arial"/>
                <a:cs typeface="Arial"/>
              </a:rPr>
              <a:t>.</a:t>
            </a:r>
            <a:endParaRPr sz="2400">
              <a:latin typeface="Arial"/>
              <a:cs typeface="Arial"/>
            </a:endParaRPr>
          </a:p>
          <a:p>
            <a:pPr marL="355600" marR="984250" indent="-342900">
              <a:lnSpc>
                <a:spcPct val="74300"/>
              </a:lnSpc>
              <a:spcBef>
                <a:spcPts val="670"/>
              </a:spcBef>
            </a:pPr>
            <a:r>
              <a:rPr sz="2400" spc="-5" dirty="0">
                <a:latin typeface="Arial"/>
                <a:cs typeface="Arial"/>
              </a:rPr>
              <a:t>In </a:t>
            </a:r>
            <a:r>
              <a:rPr sz="2400" spc="-15" dirty="0">
                <a:latin typeface="Arial"/>
                <a:cs typeface="Arial"/>
              </a:rPr>
              <a:t>this </a:t>
            </a:r>
            <a:r>
              <a:rPr sz="2400" spc="-25" dirty="0">
                <a:latin typeface="Arial"/>
                <a:cs typeface="Arial"/>
              </a:rPr>
              <a:t>case </a:t>
            </a:r>
            <a:r>
              <a:rPr sz="2400" spc="-30" dirty="0">
                <a:latin typeface="Arial"/>
                <a:cs typeface="Arial"/>
              </a:rPr>
              <a:t>self-concept </a:t>
            </a:r>
            <a:r>
              <a:rPr sz="2400" spc="-35" dirty="0">
                <a:latin typeface="Arial"/>
                <a:cs typeface="Arial"/>
              </a:rPr>
              <a:t>=independent  </a:t>
            </a:r>
            <a:r>
              <a:rPr sz="2400" spc="-15" dirty="0">
                <a:latin typeface="Arial"/>
                <a:cs typeface="Arial"/>
              </a:rPr>
              <a:t>variable</a:t>
            </a:r>
            <a:endParaRPr sz="2400">
              <a:latin typeface="Arial"/>
              <a:cs typeface="Arial"/>
            </a:endParaRPr>
          </a:p>
          <a:p>
            <a:pPr marL="355600" marR="791210" indent="-342900">
              <a:lnSpc>
                <a:spcPct val="74300"/>
              </a:lnSpc>
              <a:spcBef>
                <a:spcPts val="600"/>
              </a:spcBef>
            </a:pPr>
            <a:r>
              <a:rPr sz="2400" spc="-5" dirty="0">
                <a:latin typeface="Arial"/>
                <a:cs typeface="Arial"/>
              </a:rPr>
              <a:t>Social </a:t>
            </a:r>
            <a:r>
              <a:rPr sz="2400" spc="-25" dirty="0">
                <a:latin typeface="Arial"/>
                <a:cs typeface="Arial"/>
              </a:rPr>
              <a:t>studies </a:t>
            </a:r>
            <a:r>
              <a:rPr sz="2400" spc="-30" dirty="0">
                <a:latin typeface="Arial"/>
                <a:cs typeface="Arial"/>
              </a:rPr>
              <a:t>achievement</a:t>
            </a:r>
            <a:r>
              <a:rPr sz="2400" spc="-114" dirty="0">
                <a:latin typeface="Arial"/>
                <a:cs typeface="Arial"/>
              </a:rPr>
              <a:t> </a:t>
            </a:r>
            <a:r>
              <a:rPr sz="2400" spc="-30" dirty="0">
                <a:latin typeface="Arial"/>
                <a:cs typeface="Arial"/>
              </a:rPr>
              <a:t>=dependent  </a:t>
            </a:r>
            <a:r>
              <a:rPr sz="2400" spc="-15" dirty="0">
                <a:latin typeface="Arial"/>
                <a:cs typeface="Arial"/>
              </a:rPr>
              <a:t>variable</a:t>
            </a:r>
            <a:endParaRPr sz="2400">
              <a:latin typeface="Arial"/>
              <a:cs typeface="Arial"/>
            </a:endParaRPr>
          </a:p>
          <a:p>
            <a:pPr marL="355600" marR="361950" indent="-342900">
              <a:lnSpc>
                <a:spcPct val="74300"/>
              </a:lnSpc>
              <a:spcBef>
                <a:spcPts val="600"/>
              </a:spcBef>
            </a:pPr>
            <a:r>
              <a:rPr sz="2400" spc="-15" dirty="0">
                <a:latin typeface="Arial"/>
                <a:cs typeface="Arial"/>
              </a:rPr>
              <a:t>Intelligence </a:t>
            </a:r>
            <a:r>
              <a:rPr sz="2400" dirty="0">
                <a:latin typeface="Arial"/>
                <a:cs typeface="Arial"/>
              </a:rPr>
              <a:t>may </a:t>
            </a:r>
            <a:r>
              <a:rPr sz="2400" spc="-5" dirty="0">
                <a:latin typeface="Arial"/>
                <a:cs typeface="Arial"/>
              </a:rPr>
              <a:t>as </a:t>
            </a:r>
            <a:r>
              <a:rPr sz="2400" spc="-20" dirty="0">
                <a:latin typeface="Arial"/>
                <a:cs typeface="Arial"/>
              </a:rPr>
              <a:t>well </a:t>
            </a:r>
            <a:r>
              <a:rPr sz="2400" spc="-15" dirty="0">
                <a:latin typeface="Arial"/>
                <a:cs typeface="Arial"/>
              </a:rPr>
              <a:t>affect </a:t>
            </a:r>
            <a:r>
              <a:rPr sz="2400" spc="-5" dirty="0">
                <a:latin typeface="Arial"/>
                <a:cs typeface="Arial"/>
              </a:rPr>
              <a:t>on </a:t>
            </a:r>
            <a:r>
              <a:rPr sz="2400" spc="-40" dirty="0">
                <a:latin typeface="Arial"/>
                <a:cs typeface="Arial"/>
              </a:rPr>
              <a:t>the</a:t>
            </a:r>
            <a:r>
              <a:rPr sz="2400" spc="-390" dirty="0">
                <a:latin typeface="Arial"/>
                <a:cs typeface="Arial"/>
              </a:rPr>
              <a:t> </a:t>
            </a:r>
            <a:r>
              <a:rPr sz="2400" spc="-35" dirty="0">
                <a:latin typeface="Arial"/>
                <a:cs typeface="Arial"/>
              </a:rPr>
              <a:t>social  </a:t>
            </a:r>
            <a:r>
              <a:rPr sz="2400" spc="-25" dirty="0">
                <a:latin typeface="Arial"/>
                <a:cs typeface="Arial"/>
              </a:rPr>
              <a:t>achievement.</a:t>
            </a:r>
            <a:endParaRPr sz="2400">
              <a:latin typeface="Arial"/>
              <a:cs typeface="Arial"/>
            </a:endParaRPr>
          </a:p>
          <a:p>
            <a:pPr marL="355600" marR="5080" indent="-342900">
              <a:lnSpc>
                <a:spcPct val="74300"/>
              </a:lnSpc>
              <a:spcBef>
                <a:spcPts val="590"/>
              </a:spcBef>
            </a:pPr>
            <a:r>
              <a:rPr sz="2400" spc="-5" dirty="0">
                <a:solidFill>
                  <a:srgbClr val="8B0038"/>
                </a:solidFill>
                <a:latin typeface="Arial"/>
                <a:cs typeface="Arial"/>
              </a:rPr>
              <a:t>But it </a:t>
            </a:r>
            <a:r>
              <a:rPr sz="2400" spc="-60" dirty="0">
                <a:solidFill>
                  <a:srgbClr val="8B0038"/>
                </a:solidFill>
                <a:latin typeface="Arial"/>
                <a:cs typeface="Arial"/>
              </a:rPr>
              <a:t>is </a:t>
            </a:r>
            <a:r>
              <a:rPr sz="2400" spc="-5" dirty="0">
                <a:solidFill>
                  <a:srgbClr val="8B0038"/>
                </a:solidFill>
                <a:latin typeface="Arial"/>
                <a:cs typeface="Arial"/>
              </a:rPr>
              <a:t>not </a:t>
            </a:r>
            <a:r>
              <a:rPr sz="2400" spc="-20" dirty="0">
                <a:solidFill>
                  <a:srgbClr val="8B0038"/>
                </a:solidFill>
                <a:latin typeface="Arial"/>
                <a:cs typeface="Arial"/>
              </a:rPr>
              <a:t>related </a:t>
            </a:r>
            <a:r>
              <a:rPr sz="2400" spc="-5" dirty="0">
                <a:solidFill>
                  <a:srgbClr val="8B0038"/>
                </a:solidFill>
                <a:latin typeface="Arial"/>
                <a:cs typeface="Arial"/>
              </a:rPr>
              <a:t>to the </a:t>
            </a:r>
            <a:r>
              <a:rPr sz="2400" spc="-25" dirty="0">
                <a:solidFill>
                  <a:srgbClr val="8B0038"/>
                </a:solidFill>
                <a:latin typeface="Arial"/>
                <a:cs typeface="Arial"/>
              </a:rPr>
              <a:t>study undertaken</a:t>
            </a:r>
            <a:r>
              <a:rPr sz="2400" spc="-300" dirty="0">
                <a:solidFill>
                  <a:srgbClr val="8B0038"/>
                </a:solidFill>
                <a:latin typeface="Arial"/>
                <a:cs typeface="Arial"/>
              </a:rPr>
              <a:t> </a:t>
            </a:r>
            <a:r>
              <a:rPr sz="2400" spc="-5" dirty="0">
                <a:solidFill>
                  <a:srgbClr val="8B0038"/>
                </a:solidFill>
                <a:latin typeface="Arial"/>
                <a:cs typeface="Arial"/>
              </a:rPr>
              <a:t>by  </a:t>
            </a:r>
            <a:r>
              <a:rPr sz="2400" spc="-20" dirty="0">
                <a:solidFill>
                  <a:srgbClr val="8B0038"/>
                </a:solidFill>
                <a:latin typeface="Arial"/>
                <a:cs typeface="Arial"/>
              </a:rPr>
              <a:t>the </a:t>
            </a:r>
            <a:r>
              <a:rPr sz="2400" spc="-25" dirty="0">
                <a:solidFill>
                  <a:srgbClr val="8B0038"/>
                </a:solidFill>
                <a:latin typeface="Arial"/>
                <a:cs typeface="Arial"/>
              </a:rPr>
              <a:t>researcher </a:t>
            </a:r>
            <a:r>
              <a:rPr sz="2400" dirty="0">
                <a:solidFill>
                  <a:srgbClr val="8B0038"/>
                </a:solidFill>
                <a:latin typeface="Arial"/>
                <a:cs typeface="Arial"/>
              </a:rPr>
              <a:t>so </a:t>
            </a:r>
            <a:r>
              <a:rPr sz="2400" spc="-10" dirty="0">
                <a:solidFill>
                  <a:srgbClr val="8B0038"/>
                </a:solidFill>
                <a:latin typeface="Arial"/>
                <a:cs typeface="Arial"/>
              </a:rPr>
              <a:t>it </a:t>
            </a:r>
            <a:r>
              <a:rPr sz="2400" dirty="0">
                <a:solidFill>
                  <a:srgbClr val="8B0038"/>
                </a:solidFill>
                <a:latin typeface="Arial"/>
                <a:cs typeface="Arial"/>
              </a:rPr>
              <a:t>is a </a:t>
            </a:r>
            <a:r>
              <a:rPr sz="2400" b="1" i="1" spc="-20" dirty="0">
                <a:solidFill>
                  <a:srgbClr val="8B0038"/>
                </a:solidFill>
                <a:latin typeface="Arial"/>
                <a:cs typeface="Arial"/>
              </a:rPr>
              <a:t>Extraneous  variable</a:t>
            </a:r>
            <a:endParaRPr sz="2400">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5870" y="525779"/>
            <a:ext cx="2056130" cy="689932"/>
          </a:xfrm>
          <a:prstGeom prst="rect">
            <a:avLst/>
          </a:prstGeom>
        </p:spPr>
        <p:txBody>
          <a:bodyPr vert="horz" wrap="square" lIns="0" tIns="12700" rIns="0" bIns="0" rtlCol="0">
            <a:spAutoFit/>
          </a:bodyPr>
          <a:lstStyle/>
          <a:p>
            <a:pPr marL="12700" algn="l">
              <a:lnSpc>
                <a:spcPct val="100000"/>
              </a:lnSpc>
              <a:spcBef>
                <a:spcPts val="100"/>
              </a:spcBef>
            </a:pPr>
            <a:r>
              <a:rPr lang="en-US" spc="-60" dirty="0" smtClean="0"/>
              <a:t>3.</a:t>
            </a:r>
            <a:r>
              <a:rPr spc="-60" dirty="0" smtClean="0"/>
              <a:t>C</a:t>
            </a:r>
            <a:r>
              <a:rPr spc="-35" dirty="0" smtClean="0"/>
              <a:t>on</a:t>
            </a:r>
            <a:r>
              <a:rPr spc="-25" dirty="0" smtClean="0"/>
              <a:t>t</a:t>
            </a:r>
            <a:r>
              <a:rPr spc="-20" dirty="0" smtClean="0"/>
              <a:t>r</a:t>
            </a:r>
            <a:r>
              <a:rPr spc="-35" dirty="0" smtClean="0"/>
              <a:t>o</a:t>
            </a:r>
            <a:r>
              <a:rPr dirty="0" smtClean="0"/>
              <a:t>l</a:t>
            </a:r>
            <a:endParaRPr dirty="0"/>
          </a:p>
        </p:txBody>
      </p:sp>
      <p:sp>
        <p:nvSpPr>
          <p:cNvPr id="3" name="object 3"/>
          <p:cNvSpPr txBox="1"/>
          <p:nvPr/>
        </p:nvSpPr>
        <p:spPr>
          <a:xfrm>
            <a:off x="152400" y="1596390"/>
            <a:ext cx="8528050" cy="3337452"/>
          </a:xfrm>
          <a:prstGeom prst="rect">
            <a:avLst/>
          </a:prstGeom>
        </p:spPr>
        <p:txBody>
          <a:bodyPr vert="horz" wrap="square" lIns="0" tIns="53975" rIns="0" bIns="0" rtlCol="0">
            <a:spAutoFit/>
          </a:bodyPr>
          <a:lstStyle/>
          <a:p>
            <a:pPr marL="355600" marR="5080" indent="-342900">
              <a:lnSpc>
                <a:spcPts val="3590"/>
              </a:lnSpc>
              <a:spcBef>
                <a:spcPts val="425"/>
              </a:spcBef>
              <a:buClr>
                <a:srgbClr val="E3005B"/>
              </a:buClr>
              <a:buSzPct val="70312"/>
              <a:tabLst>
                <a:tab pos="354965" algn="l"/>
                <a:tab pos="355600" algn="l"/>
                <a:tab pos="2462530" algn="l"/>
              </a:tabLst>
            </a:pPr>
            <a:r>
              <a:rPr lang="en-US" sz="3200" dirty="0" smtClean="0">
                <a:latin typeface="Arial"/>
                <a:cs typeface="Arial"/>
              </a:rPr>
              <a:t>The effect of extraneous variable should be minimized as far as possible.</a:t>
            </a:r>
          </a:p>
          <a:p>
            <a:pPr marL="355600" marR="5080" indent="-342900">
              <a:lnSpc>
                <a:spcPts val="3590"/>
              </a:lnSpc>
              <a:spcBef>
                <a:spcPts val="425"/>
              </a:spcBef>
              <a:buClr>
                <a:srgbClr val="E3005B"/>
              </a:buClr>
              <a:buSzPct val="70312"/>
              <a:buFont typeface="Wingdings"/>
              <a:buChar char=""/>
              <a:tabLst>
                <a:tab pos="354965" algn="l"/>
                <a:tab pos="355600" algn="l"/>
                <a:tab pos="2462530" algn="l"/>
              </a:tabLst>
            </a:pPr>
            <a:r>
              <a:rPr lang="en-US" sz="3200" dirty="0" smtClean="0">
                <a:latin typeface="Arial"/>
                <a:cs typeface="Arial"/>
              </a:rPr>
              <a:t>One important characteristic </a:t>
            </a:r>
            <a:r>
              <a:rPr lang="en-US" sz="3200" spc="-5" dirty="0" smtClean="0">
                <a:latin typeface="Arial"/>
                <a:cs typeface="Arial"/>
              </a:rPr>
              <a:t>of  </a:t>
            </a:r>
            <a:r>
              <a:rPr lang="en-US" sz="3200" dirty="0" smtClean="0">
                <a:latin typeface="Arial"/>
                <a:cs typeface="Arial"/>
              </a:rPr>
              <a:t>a good </a:t>
            </a:r>
            <a:r>
              <a:rPr lang="en-US" sz="3200" spc="5" dirty="0" smtClean="0">
                <a:latin typeface="Arial"/>
                <a:cs typeface="Arial"/>
              </a:rPr>
              <a:t>research </a:t>
            </a:r>
            <a:r>
              <a:rPr lang="en-US" sz="3200" spc="-5" dirty="0" smtClean="0">
                <a:latin typeface="Arial"/>
                <a:cs typeface="Arial"/>
              </a:rPr>
              <a:t>is to minimize  </a:t>
            </a:r>
            <a:r>
              <a:rPr lang="en-US" sz="3200" dirty="0" smtClean="0">
                <a:latin typeface="Arial"/>
                <a:cs typeface="Arial"/>
              </a:rPr>
              <a:t>the influence </a:t>
            </a:r>
            <a:r>
              <a:rPr lang="en-US" sz="3200" spc="5" dirty="0" smtClean="0">
                <a:latin typeface="Arial"/>
                <a:cs typeface="Arial"/>
              </a:rPr>
              <a:t>or </a:t>
            </a:r>
            <a:r>
              <a:rPr lang="en-US" sz="3200" dirty="0" smtClean="0">
                <a:latin typeface="Arial"/>
                <a:cs typeface="Arial"/>
              </a:rPr>
              <a:t>effect. The   </a:t>
            </a:r>
            <a:r>
              <a:rPr lang="en-US" sz="3200" spc="-5" dirty="0" smtClean="0">
                <a:latin typeface="Arial"/>
                <a:cs typeface="Arial"/>
              </a:rPr>
              <a:t>term control is </a:t>
            </a:r>
            <a:r>
              <a:rPr lang="en-US" sz="3200" spc="5" dirty="0" smtClean="0">
                <a:latin typeface="Arial"/>
                <a:cs typeface="Arial"/>
              </a:rPr>
              <a:t>used </a:t>
            </a:r>
            <a:r>
              <a:rPr lang="en-US" sz="3200" dirty="0" smtClean="0">
                <a:latin typeface="Arial"/>
                <a:cs typeface="Arial"/>
              </a:rPr>
              <a:t>when </a:t>
            </a:r>
            <a:r>
              <a:rPr lang="en-US" sz="3200" spc="5" dirty="0" smtClean="0">
                <a:latin typeface="Arial"/>
                <a:cs typeface="Arial"/>
              </a:rPr>
              <a:t>we  </a:t>
            </a:r>
            <a:r>
              <a:rPr lang="en-US" sz="3200" dirty="0" smtClean="0">
                <a:latin typeface="Arial"/>
                <a:cs typeface="Arial"/>
              </a:rPr>
              <a:t>design</a:t>
            </a:r>
            <a:r>
              <a:rPr lang="en-US" sz="3200" spc="10" dirty="0" smtClean="0">
                <a:latin typeface="Arial"/>
                <a:cs typeface="Arial"/>
              </a:rPr>
              <a:t> </a:t>
            </a:r>
            <a:r>
              <a:rPr lang="en-US" sz="3200" dirty="0" smtClean="0">
                <a:latin typeface="Arial"/>
                <a:cs typeface="Arial"/>
              </a:rPr>
              <a:t>the </a:t>
            </a:r>
            <a:r>
              <a:rPr lang="en-US" sz="3200" spc="5" dirty="0" smtClean="0">
                <a:latin typeface="Arial"/>
                <a:cs typeface="Arial"/>
              </a:rPr>
              <a:t>study by </a:t>
            </a:r>
            <a:r>
              <a:rPr lang="en-US" sz="3200" spc="-5" dirty="0" smtClean="0">
                <a:latin typeface="Arial"/>
                <a:cs typeface="Arial"/>
              </a:rPr>
              <a:t>minimizing</a:t>
            </a:r>
            <a:r>
              <a:rPr lang="en-US" sz="3200" spc="-55" dirty="0" smtClean="0">
                <a:latin typeface="Arial"/>
                <a:cs typeface="Arial"/>
              </a:rPr>
              <a:t> </a:t>
            </a:r>
            <a:r>
              <a:rPr lang="en-US" sz="3200" dirty="0" smtClean="0">
                <a:latin typeface="Arial"/>
                <a:cs typeface="Arial"/>
              </a:rPr>
              <a:t>the  </a:t>
            </a:r>
            <a:r>
              <a:rPr lang="en-US" sz="3200" dirty="0" err="1" smtClean="0">
                <a:latin typeface="Arial"/>
                <a:cs typeface="Arial"/>
              </a:rPr>
              <a:t>the</a:t>
            </a:r>
            <a:r>
              <a:rPr lang="en-US" sz="3200" dirty="0" smtClean="0">
                <a:latin typeface="Arial"/>
                <a:cs typeface="Arial"/>
              </a:rPr>
              <a:t> effect </a:t>
            </a:r>
            <a:r>
              <a:rPr lang="en-US" sz="3200" spc="10" dirty="0" smtClean="0">
                <a:latin typeface="Arial"/>
                <a:cs typeface="Arial"/>
              </a:rPr>
              <a:t>of </a:t>
            </a:r>
            <a:r>
              <a:rPr lang="en-US" sz="3200" dirty="0" smtClean="0">
                <a:latin typeface="Arial"/>
                <a:cs typeface="Arial"/>
              </a:rPr>
              <a:t>extraneous  </a:t>
            </a:r>
            <a:r>
              <a:rPr lang="en-US" sz="3200" spc="-15" dirty="0" smtClean="0">
                <a:latin typeface="Arial"/>
                <a:cs typeface="Arial"/>
              </a:rPr>
              <a:t> </a:t>
            </a:r>
            <a:r>
              <a:rPr lang="en-US" sz="3200" dirty="0" smtClean="0">
                <a:latin typeface="Arial"/>
                <a:cs typeface="Arial"/>
              </a:rPr>
              <a:t>variables.</a:t>
            </a:r>
            <a:endParaRPr lang="en-US" sz="3200" dirty="0">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5870" y="402669"/>
            <a:ext cx="4670425" cy="1367041"/>
          </a:xfrm>
          <a:prstGeom prst="rect">
            <a:avLst/>
          </a:prstGeom>
        </p:spPr>
        <p:txBody>
          <a:bodyPr vert="horz" wrap="square" lIns="0" tIns="12700" rIns="0" bIns="0" rtlCol="0">
            <a:spAutoFit/>
          </a:bodyPr>
          <a:lstStyle/>
          <a:p>
            <a:pPr marL="12700">
              <a:lnSpc>
                <a:spcPct val="100000"/>
              </a:lnSpc>
              <a:spcBef>
                <a:spcPts val="100"/>
              </a:spcBef>
            </a:pPr>
            <a:r>
              <a:rPr lang="en-US" spc="-35" dirty="0" smtClean="0"/>
              <a:t>4.</a:t>
            </a:r>
            <a:r>
              <a:rPr spc="-35" dirty="0" smtClean="0"/>
              <a:t>Confo</a:t>
            </a:r>
            <a:r>
              <a:rPr lang="en-US" spc="-35" dirty="0" smtClean="0"/>
              <a:t>und</a:t>
            </a:r>
            <a:r>
              <a:rPr spc="-35" dirty="0" smtClean="0"/>
              <a:t>ed</a:t>
            </a:r>
            <a:r>
              <a:rPr spc="-110" dirty="0" smtClean="0"/>
              <a:t> </a:t>
            </a:r>
            <a:r>
              <a:rPr spc="-30" dirty="0"/>
              <a:t>relationship</a:t>
            </a:r>
          </a:p>
        </p:txBody>
      </p:sp>
      <p:sp>
        <p:nvSpPr>
          <p:cNvPr id="3" name="object 3"/>
          <p:cNvSpPr txBox="1"/>
          <p:nvPr/>
        </p:nvSpPr>
        <p:spPr>
          <a:xfrm>
            <a:off x="609600" y="1905000"/>
            <a:ext cx="8121650" cy="3286156"/>
          </a:xfrm>
          <a:prstGeom prst="rect">
            <a:avLst/>
          </a:prstGeom>
        </p:spPr>
        <p:txBody>
          <a:bodyPr vert="horz" wrap="square" lIns="0" tIns="53975" rIns="0" bIns="0" rtlCol="0">
            <a:spAutoFit/>
          </a:bodyPr>
          <a:lstStyle/>
          <a:p>
            <a:pPr marL="355600" marR="5080" indent="-342900">
              <a:lnSpc>
                <a:spcPts val="3590"/>
              </a:lnSpc>
              <a:spcBef>
                <a:spcPts val="425"/>
              </a:spcBef>
              <a:buClr>
                <a:srgbClr val="E3005B"/>
              </a:buClr>
              <a:buSzPct val="70312"/>
              <a:buFont typeface="Wingdings"/>
              <a:buChar char=""/>
              <a:tabLst>
                <a:tab pos="354965" algn="l"/>
                <a:tab pos="355600" algn="l"/>
                <a:tab pos="4366895" algn="l"/>
              </a:tabLst>
            </a:pPr>
            <a:r>
              <a:rPr lang="en-US" sz="3200" dirty="0" smtClean="0">
                <a:latin typeface="Arial"/>
                <a:cs typeface="Arial"/>
              </a:rPr>
              <a:t>When</a:t>
            </a:r>
            <a:r>
              <a:rPr lang="en-US" sz="3200" spc="5" dirty="0" smtClean="0">
                <a:latin typeface="Arial"/>
                <a:cs typeface="Arial"/>
              </a:rPr>
              <a:t> </a:t>
            </a:r>
            <a:r>
              <a:rPr lang="en-US" sz="3200" dirty="0" smtClean="0">
                <a:latin typeface="Arial"/>
                <a:cs typeface="Arial"/>
              </a:rPr>
              <a:t>the</a:t>
            </a:r>
            <a:r>
              <a:rPr lang="en-US" sz="3200" spc="10" dirty="0" smtClean="0">
                <a:latin typeface="Arial"/>
                <a:cs typeface="Arial"/>
              </a:rPr>
              <a:t> </a:t>
            </a:r>
            <a:r>
              <a:rPr lang="en-US" sz="3200" spc="5" dirty="0" smtClean="0">
                <a:latin typeface="Arial"/>
                <a:cs typeface="Arial"/>
              </a:rPr>
              <a:t>dependent	</a:t>
            </a:r>
            <a:r>
              <a:rPr lang="en-US" sz="3200" dirty="0" smtClean="0">
                <a:latin typeface="Arial"/>
                <a:cs typeface="Arial"/>
              </a:rPr>
              <a:t>variable</a:t>
            </a:r>
            <a:r>
              <a:rPr lang="en-US" sz="3200" spc="-70" dirty="0" smtClean="0">
                <a:latin typeface="Arial"/>
                <a:cs typeface="Arial"/>
              </a:rPr>
              <a:t> </a:t>
            </a:r>
            <a:r>
              <a:rPr lang="en-US" sz="3200" spc="-5" dirty="0" smtClean="0">
                <a:latin typeface="Arial"/>
                <a:cs typeface="Arial"/>
              </a:rPr>
              <a:t>is  </a:t>
            </a:r>
            <a:r>
              <a:rPr lang="en-US" sz="3200" spc="5" dirty="0" smtClean="0">
                <a:latin typeface="Arial"/>
                <a:cs typeface="Arial"/>
              </a:rPr>
              <a:t>not </a:t>
            </a:r>
            <a:r>
              <a:rPr lang="en-US" sz="3200" dirty="0" smtClean="0">
                <a:latin typeface="Arial"/>
                <a:cs typeface="Arial"/>
              </a:rPr>
              <a:t>free from </a:t>
            </a:r>
            <a:r>
              <a:rPr lang="en-US" sz="3200" spc="-5" dirty="0" smtClean="0">
                <a:latin typeface="Arial"/>
                <a:cs typeface="Arial"/>
              </a:rPr>
              <a:t>the </a:t>
            </a:r>
            <a:r>
              <a:rPr lang="en-US" sz="3200" dirty="0" smtClean="0">
                <a:latin typeface="Arial"/>
                <a:cs typeface="Arial"/>
              </a:rPr>
              <a:t>influence </a:t>
            </a:r>
            <a:r>
              <a:rPr lang="en-US" sz="3200" spc="5" dirty="0" smtClean="0">
                <a:latin typeface="Arial"/>
                <a:cs typeface="Arial"/>
              </a:rPr>
              <a:t>of  </a:t>
            </a:r>
            <a:r>
              <a:rPr lang="en-US" sz="3200" dirty="0" smtClean="0">
                <a:latin typeface="Arial"/>
                <a:cs typeface="Arial"/>
              </a:rPr>
              <a:t>extraneous variable </a:t>
            </a:r>
            <a:r>
              <a:rPr lang="en-US" sz="3200" spc="-5" dirty="0" smtClean="0">
                <a:latin typeface="Arial"/>
                <a:cs typeface="Arial"/>
              </a:rPr>
              <a:t>.The  </a:t>
            </a:r>
            <a:r>
              <a:rPr lang="en-US" sz="3200" dirty="0" smtClean="0">
                <a:latin typeface="Arial"/>
                <a:cs typeface="Arial"/>
              </a:rPr>
              <a:t>relationship </a:t>
            </a:r>
            <a:r>
              <a:rPr lang="en-US" sz="3200" spc="5" dirty="0" smtClean="0">
                <a:latin typeface="Arial"/>
                <a:cs typeface="Arial"/>
              </a:rPr>
              <a:t>between </a:t>
            </a:r>
            <a:r>
              <a:rPr lang="en-US" sz="3200" dirty="0" smtClean="0">
                <a:latin typeface="Arial"/>
                <a:cs typeface="Arial"/>
              </a:rPr>
              <a:t>the  </a:t>
            </a:r>
            <a:r>
              <a:rPr lang="en-US" sz="3200" spc="5" dirty="0" smtClean="0">
                <a:latin typeface="Arial"/>
                <a:cs typeface="Arial"/>
              </a:rPr>
              <a:t>depended and </a:t>
            </a:r>
            <a:r>
              <a:rPr lang="en-US" sz="3200" dirty="0" smtClean="0">
                <a:latin typeface="Arial"/>
                <a:cs typeface="Arial"/>
              </a:rPr>
              <a:t>independent  variable </a:t>
            </a:r>
            <a:r>
              <a:rPr lang="en-US" sz="3200" spc="-5" dirty="0" smtClean="0">
                <a:latin typeface="Arial"/>
                <a:cs typeface="Arial"/>
              </a:rPr>
              <a:t>is </a:t>
            </a:r>
            <a:r>
              <a:rPr lang="en-US" sz="3200" dirty="0" smtClean="0">
                <a:latin typeface="Arial"/>
                <a:cs typeface="Arial"/>
              </a:rPr>
              <a:t>said </a:t>
            </a:r>
            <a:r>
              <a:rPr lang="en-US" sz="3200" spc="-5" dirty="0" smtClean="0">
                <a:latin typeface="Arial"/>
                <a:cs typeface="Arial"/>
              </a:rPr>
              <a:t>to </a:t>
            </a:r>
            <a:r>
              <a:rPr lang="en-US" sz="3200" spc="5" dirty="0" smtClean="0">
                <a:latin typeface="Arial"/>
                <a:cs typeface="Arial"/>
              </a:rPr>
              <a:t>be confused  by an extraneous</a:t>
            </a:r>
            <a:r>
              <a:rPr lang="en-US" sz="3200" spc="-25" dirty="0" smtClean="0">
                <a:latin typeface="Arial"/>
                <a:cs typeface="Arial"/>
              </a:rPr>
              <a:t> </a:t>
            </a:r>
            <a:r>
              <a:rPr lang="en-US" sz="3200" dirty="0" smtClean="0">
                <a:latin typeface="Arial"/>
                <a:cs typeface="Arial"/>
              </a:rPr>
              <a:t>variable and such a relationship is known as confounded relationship.</a:t>
            </a:r>
            <a:endParaRPr lang="en-US" sz="3200" dirty="0">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5870" y="129279"/>
            <a:ext cx="4221480" cy="1367041"/>
          </a:xfrm>
          <a:prstGeom prst="rect">
            <a:avLst/>
          </a:prstGeom>
        </p:spPr>
        <p:txBody>
          <a:bodyPr vert="horz" wrap="square" lIns="0" tIns="12700" rIns="0" bIns="0" rtlCol="0">
            <a:spAutoFit/>
          </a:bodyPr>
          <a:lstStyle/>
          <a:p>
            <a:pPr marL="12700">
              <a:lnSpc>
                <a:spcPct val="100000"/>
              </a:lnSpc>
              <a:spcBef>
                <a:spcPts val="100"/>
              </a:spcBef>
            </a:pPr>
            <a:r>
              <a:rPr lang="en-US" spc="-35" dirty="0" smtClean="0"/>
              <a:t>5.</a:t>
            </a:r>
            <a:r>
              <a:rPr spc="-35" dirty="0" smtClean="0"/>
              <a:t>Research</a:t>
            </a:r>
            <a:r>
              <a:rPr spc="-125" dirty="0" smtClean="0"/>
              <a:t> </a:t>
            </a:r>
            <a:r>
              <a:rPr spc="-30" dirty="0"/>
              <a:t>hypothesis</a:t>
            </a:r>
          </a:p>
        </p:txBody>
      </p:sp>
      <p:sp>
        <p:nvSpPr>
          <p:cNvPr id="3" name="object 3"/>
          <p:cNvSpPr txBox="1"/>
          <p:nvPr/>
        </p:nvSpPr>
        <p:spPr>
          <a:xfrm>
            <a:off x="457200" y="1596390"/>
            <a:ext cx="8116570" cy="1439497"/>
          </a:xfrm>
          <a:prstGeom prst="rect">
            <a:avLst/>
          </a:prstGeom>
        </p:spPr>
        <p:txBody>
          <a:bodyPr vert="horz" wrap="square" lIns="0" tIns="53975" rIns="0" bIns="0" rtlCol="0">
            <a:spAutoFit/>
          </a:bodyPr>
          <a:lstStyle/>
          <a:p>
            <a:pPr marL="355600" marR="5080" indent="-342900">
              <a:lnSpc>
                <a:spcPts val="3590"/>
              </a:lnSpc>
              <a:spcBef>
                <a:spcPts val="425"/>
              </a:spcBef>
              <a:buClr>
                <a:srgbClr val="E3005B"/>
              </a:buClr>
              <a:buSzPct val="70312"/>
              <a:buFont typeface="Wingdings"/>
              <a:buChar char=""/>
              <a:tabLst>
                <a:tab pos="354965" algn="l"/>
                <a:tab pos="355600" algn="l"/>
              </a:tabLst>
            </a:pPr>
            <a:r>
              <a:rPr sz="3200">
                <a:latin typeface="Arial"/>
                <a:cs typeface="Arial"/>
              </a:rPr>
              <a:t>The </a:t>
            </a:r>
            <a:r>
              <a:rPr sz="3200" spc="5" smtClean="0">
                <a:latin typeface="Arial"/>
                <a:cs typeface="Arial"/>
              </a:rPr>
              <a:t>research </a:t>
            </a:r>
            <a:r>
              <a:rPr sz="3200" dirty="0">
                <a:latin typeface="Arial"/>
                <a:cs typeface="Arial"/>
              </a:rPr>
              <a:t>hypothesis </a:t>
            </a:r>
            <a:r>
              <a:rPr sz="3200" spc="-5" dirty="0">
                <a:latin typeface="Arial"/>
                <a:cs typeface="Arial"/>
              </a:rPr>
              <a:t>is </a:t>
            </a:r>
            <a:r>
              <a:rPr sz="3200" dirty="0">
                <a:latin typeface="Arial"/>
                <a:cs typeface="Arial"/>
              </a:rPr>
              <a:t>a  predicative statement that  relates </a:t>
            </a:r>
            <a:r>
              <a:rPr sz="3200" spc="5" dirty="0">
                <a:latin typeface="Arial"/>
                <a:cs typeface="Arial"/>
              </a:rPr>
              <a:t>an independent</a:t>
            </a:r>
            <a:r>
              <a:rPr sz="3200" spc="-80" dirty="0">
                <a:latin typeface="Arial"/>
                <a:cs typeface="Arial"/>
              </a:rPr>
              <a:t> </a:t>
            </a:r>
            <a:r>
              <a:rPr sz="3200" dirty="0">
                <a:latin typeface="Arial"/>
                <a:cs typeface="Arial"/>
              </a:rPr>
              <a:t>variable  </a:t>
            </a:r>
            <a:r>
              <a:rPr sz="3200" spc="-5" dirty="0">
                <a:latin typeface="Arial"/>
                <a:cs typeface="Arial"/>
              </a:rPr>
              <a:t>to </a:t>
            </a:r>
            <a:r>
              <a:rPr sz="3200" spc="5" dirty="0">
                <a:latin typeface="Arial"/>
                <a:cs typeface="Arial"/>
              </a:rPr>
              <a:t>dependent</a:t>
            </a:r>
            <a:r>
              <a:rPr sz="3200" spc="-10" dirty="0">
                <a:latin typeface="Arial"/>
                <a:cs typeface="Arial"/>
              </a:rPr>
              <a:t> </a:t>
            </a:r>
            <a:r>
              <a:rPr sz="3200" dirty="0">
                <a:latin typeface="Arial"/>
                <a:cs typeface="Arial"/>
              </a:rPr>
              <a:t>variable.</a:t>
            </a:r>
            <a:endParaRPr sz="3200">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12" name="Imag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624" y="1097280"/>
            <a:ext cx="8324088" cy="4620768"/>
          </a:xfrm>
          <a:prstGeom prst="rect">
            <a:avLst/>
          </a:prstGeom>
        </p:spPr>
      </p:pic>
      <p:pic>
        <p:nvPicPr>
          <p:cNvPr id="13" name="Imag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036" y="1027176"/>
            <a:ext cx="8691372" cy="4547616"/>
          </a:xfrm>
          <a:prstGeom prst="rect">
            <a:avLst/>
          </a:prstGeom>
        </p:spPr>
      </p:pic>
      <p:pic>
        <p:nvPicPr>
          <p:cNvPr id="14" name="Image"/>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868" y="1124712"/>
            <a:ext cx="8229600" cy="4526280"/>
          </a:xfrm>
          <a:prstGeom prst="rect">
            <a:avLst/>
          </a:prstGeom>
        </p:spPr>
      </p:pic>
      <p:sp>
        <p:nvSpPr>
          <p:cNvPr id="5" name="object 5"/>
          <p:cNvSpPr/>
          <p:nvPr/>
        </p:nvSpPr>
        <p:spPr>
          <a:xfrm>
            <a:off x="463296" y="1120140"/>
            <a:ext cx="8238744" cy="4535424"/>
          </a:xfrm>
          <a:custGeom>
            <a:avLst/>
            <a:gdLst/>
            <a:ahLst/>
            <a:cxnLst/>
            <a:rect l="l" t="t" r="r" b="b"/>
            <a:pathLst>
              <a:path w="8238744" h="4535424">
                <a:moveTo>
                  <a:pt x="4572" y="4530852"/>
                </a:moveTo>
                <a:lnTo>
                  <a:pt x="4572" y="4572"/>
                </a:lnTo>
                <a:lnTo>
                  <a:pt x="8234172" y="4572"/>
                </a:lnTo>
                <a:lnTo>
                  <a:pt x="8234172" y="4530852"/>
                </a:lnTo>
                <a:lnTo>
                  <a:pt x="4572" y="4530852"/>
                </a:lnTo>
                <a:close/>
              </a:path>
            </a:pathLst>
          </a:custGeom>
          <a:ln w="9144">
            <a:solidFill>
              <a:srgbClr val="BE4B48"/>
            </a:solidFill>
          </a:ln>
        </p:spPr>
        <p:txBody>
          <a:bodyPr wrap="square" lIns="0" tIns="0" rIns="0" bIns="0" rtlCol="0">
            <a:noAutofit/>
          </a:bodyPr>
          <a:lstStyle/>
          <a:p>
            <a:endParaRPr/>
          </a:p>
        </p:txBody>
      </p:sp>
      <p:sp>
        <p:nvSpPr>
          <p:cNvPr id="2" name="text 1"/>
          <p:cNvSpPr txBox="1"/>
          <p:nvPr/>
        </p:nvSpPr>
        <p:spPr>
          <a:xfrm>
            <a:off x="559003" y="1183434"/>
            <a:ext cx="447598" cy="381680"/>
          </a:xfrm>
          <a:prstGeom prst="rect">
            <a:avLst/>
          </a:prstGeom>
        </p:spPr>
        <p:txBody>
          <a:bodyPr vert="horz" wrap="none" lIns="0" tIns="0" rIns="0" bIns="0" rtlCol="0">
            <a:spAutoFit/>
          </a:bodyPr>
          <a:lstStyle/>
          <a:p>
            <a:pPr marL="0">
              <a:lnSpc>
                <a:spcPct val="100000"/>
              </a:lnSpc>
            </a:pPr>
            <a:r>
              <a:rPr sz="3200" spc="10" dirty="0">
                <a:latin typeface="Arial"/>
                <a:cs typeface="Arial"/>
              </a:rPr>
              <a:t>•</a:t>
            </a:r>
            <a:endParaRPr sz="3200">
              <a:latin typeface="Arial"/>
              <a:cs typeface="Arial"/>
            </a:endParaRPr>
          </a:p>
        </p:txBody>
      </p:sp>
      <p:sp>
        <p:nvSpPr>
          <p:cNvPr id="3" name="text 1"/>
          <p:cNvSpPr txBox="1"/>
          <p:nvPr/>
        </p:nvSpPr>
        <p:spPr>
          <a:xfrm>
            <a:off x="901903" y="1246505"/>
            <a:ext cx="7789440" cy="1382649"/>
          </a:xfrm>
          <a:prstGeom prst="rect">
            <a:avLst/>
          </a:prstGeom>
        </p:spPr>
        <p:txBody>
          <a:bodyPr vert="horz" wrap="none" lIns="0" tIns="0" rIns="0" bIns="0" rtlCol="0">
            <a:spAutoFit/>
          </a:bodyPr>
          <a:lstStyle/>
          <a:p>
            <a:pPr marL="0">
              <a:lnSpc>
                <a:spcPct val="100000"/>
              </a:lnSpc>
            </a:pPr>
            <a:r>
              <a:rPr sz="3170" spc="10" dirty="0">
                <a:latin typeface="Calibri"/>
                <a:cs typeface="Calibri"/>
              </a:rPr>
              <a:t>A hypothesis is a formal tentative statement of</a:t>
            </a:r>
            <a:endParaRPr sz="3100">
              <a:latin typeface="Calibri"/>
              <a:cs typeface="Calibri"/>
            </a:endParaRPr>
          </a:p>
          <a:p>
            <a:pPr marL="0">
              <a:lnSpc>
                <a:spcPct val="100000"/>
              </a:lnSpc>
            </a:pPr>
            <a:r>
              <a:rPr sz="3200" spc="10" dirty="0">
                <a:latin typeface="Calibri"/>
                <a:cs typeface="Calibri"/>
              </a:rPr>
              <a:t>the expected relationship between two or</a:t>
            </a:r>
            <a:endParaRPr sz="3200">
              <a:latin typeface="Calibri"/>
              <a:cs typeface="Calibri"/>
            </a:endParaRPr>
          </a:p>
          <a:p>
            <a:pPr marL="0">
              <a:lnSpc>
                <a:spcPct val="100000"/>
              </a:lnSpc>
            </a:pPr>
            <a:r>
              <a:rPr sz="3200" spc="10" dirty="0">
                <a:latin typeface="Calibri"/>
                <a:cs typeface="Calibri"/>
              </a:rPr>
              <a:t>more variables under study.</a:t>
            </a:r>
            <a:endParaRPr sz="3200">
              <a:latin typeface="Calibri"/>
              <a:cs typeface="Calibri"/>
            </a:endParaRPr>
          </a:p>
        </p:txBody>
      </p:sp>
      <p:sp>
        <p:nvSpPr>
          <p:cNvPr id="4" name="text 1"/>
          <p:cNvSpPr txBox="1"/>
          <p:nvPr/>
        </p:nvSpPr>
        <p:spPr>
          <a:xfrm>
            <a:off x="559003" y="3329861"/>
            <a:ext cx="447598" cy="381680"/>
          </a:xfrm>
          <a:prstGeom prst="rect">
            <a:avLst/>
          </a:prstGeom>
        </p:spPr>
        <p:txBody>
          <a:bodyPr vert="horz" wrap="none" lIns="0" tIns="0" rIns="0" bIns="0" rtlCol="0">
            <a:spAutoFit/>
          </a:bodyPr>
          <a:lstStyle/>
          <a:p>
            <a:pPr marL="0">
              <a:lnSpc>
                <a:spcPct val="100000"/>
              </a:lnSpc>
            </a:pPr>
            <a:r>
              <a:rPr sz="3200" spc="10" dirty="0">
                <a:latin typeface="Arial"/>
                <a:cs typeface="Arial"/>
              </a:rPr>
              <a:t>•</a:t>
            </a:r>
            <a:endParaRPr sz="3200">
              <a:latin typeface="Arial"/>
              <a:cs typeface="Arial"/>
            </a:endParaRPr>
          </a:p>
        </p:txBody>
      </p:sp>
      <p:sp>
        <p:nvSpPr>
          <p:cNvPr id="6" name="text 1"/>
          <p:cNvSpPr txBox="1"/>
          <p:nvPr/>
        </p:nvSpPr>
        <p:spPr>
          <a:xfrm>
            <a:off x="901903" y="3392932"/>
            <a:ext cx="7762176" cy="1870024"/>
          </a:xfrm>
          <a:prstGeom prst="rect">
            <a:avLst/>
          </a:prstGeom>
        </p:spPr>
        <p:txBody>
          <a:bodyPr vert="horz" wrap="none" lIns="0" tIns="0" rIns="0" bIns="0" rtlCol="0">
            <a:spAutoFit/>
          </a:bodyPr>
          <a:lstStyle/>
          <a:p>
            <a:pPr marL="0">
              <a:lnSpc>
                <a:spcPct val="100000"/>
              </a:lnSpc>
            </a:pPr>
            <a:r>
              <a:rPr sz="3200" spc="10" dirty="0">
                <a:latin typeface="Calibri"/>
                <a:cs typeface="Calibri"/>
              </a:rPr>
              <a:t>• A hypothesis helps to translate the research</a:t>
            </a:r>
            <a:endParaRPr sz="3200">
              <a:latin typeface="Calibri"/>
              <a:cs typeface="Calibri"/>
            </a:endParaRPr>
          </a:p>
          <a:p>
            <a:pPr marL="0">
              <a:lnSpc>
                <a:spcPct val="100000"/>
              </a:lnSpc>
            </a:pPr>
            <a:r>
              <a:rPr sz="3170" spc="10" dirty="0">
                <a:latin typeface="Calibri"/>
                <a:cs typeface="Calibri"/>
              </a:rPr>
              <a:t>problem and objective into a clear explanation</a:t>
            </a:r>
            <a:endParaRPr sz="3100">
              <a:latin typeface="Calibri"/>
              <a:cs typeface="Calibri"/>
            </a:endParaRPr>
          </a:p>
          <a:p>
            <a:pPr marL="0">
              <a:lnSpc>
                <a:spcPct val="100000"/>
              </a:lnSpc>
            </a:pPr>
            <a:r>
              <a:rPr sz="3200" spc="10" dirty="0">
                <a:latin typeface="Calibri"/>
                <a:cs typeface="Calibri"/>
              </a:rPr>
              <a:t>or prediction of the expected results or</a:t>
            </a:r>
            <a:endParaRPr sz="3200">
              <a:latin typeface="Calibri"/>
              <a:cs typeface="Calibri"/>
            </a:endParaRPr>
          </a:p>
          <a:p>
            <a:pPr marL="0">
              <a:lnSpc>
                <a:spcPct val="100000"/>
              </a:lnSpc>
            </a:pPr>
            <a:r>
              <a:rPr sz="3200" spc="10" dirty="0">
                <a:latin typeface="Calibri"/>
                <a:cs typeface="Calibri"/>
              </a:rPr>
              <a:t>outcomes of the study.</a:t>
            </a:r>
            <a:endParaRPr sz="3200">
              <a:latin typeface="Calibri"/>
              <a:cs typeface="Calibri"/>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16" name="Imag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240" y="233172"/>
            <a:ext cx="8353044" cy="1266444"/>
          </a:xfrm>
          <a:prstGeom prst="rect">
            <a:avLst/>
          </a:prstGeom>
        </p:spPr>
      </p:pic>
      <p:pic>
        <p:nvPicPr>
          <p:cNvPr id="17" name="Imag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5008" y="320040"/>
            <a:ext cx="8252460" cy="1258824"/>
          </a:xfrm>
          <a:prstGeom prst="rect">
            <a:avLst/>
          </a:prstGeom>
        </p:spPr>
      </p:pic>
      <p:sp>
        <p:nvSpPr>
          <p:cNvPr id="6" name="object 6"/>
          <p:cNvSpPr/>
          <p:nvPr/>
        </p:nvSpPr>
        <p:spPr>
          <a:xfrm>
            <a:off x="457962" y="275082"/>
            <a:ext cx="8229600" cy="1142999"/>
          </a:xfrm>
          <a:custGeom>
            <a:avLst/>
            <a:gdLst/>
            <a:ahLst/>
            <a:cxnLst/>
            <a:rect l="l" t="t" r="r" b="b"/>
            <a:pathLst>
              <a:path w="8229600" h="1142999">
                <a:moveTo>
                  <a:pt x="0" y="1143000"/>
                </a:moveTo>
                <a:lnTo>
                  <a:pt x="0" y="0"/>
                </a:lnTo>
                <a:lnTo>
                  <a:pt x="8229600" y="0"/>
                </a:lnTo>
                <a:lnTo>
                  <a:pt x="8229600" y="1143000"/>
                </a:lnTo>
                <a:lnTo>
                  <a:pt x="0" y="1143000"/>
                </a:lnTo>
                <a:close/>
              </a:path>
            </a:pathLst>
          </a:custGeom>
          <a:solidFill>
            <a:srgbClr val="9BBB59"/>
          </a:solidFill>
        </p:spPr>
        <p:txBody>
          <a:bodyPr wrap="square" lIns="0" tIns="0" rIns="0" bIns="0" rtlCol="0">
            <a:noAutofit/>
          </a:bodyPr>
          <a:lstStyle/>
          <a:p>
            <a:endParaRPr/>
          </a:p>
        </p:txBody>
      </p:sp>
      <p:sp>
        <p:nvSpPr>
          <p:cNvPr id="7" name="object 7"/>
          <p:cNvSpPr/>
          <p:nvPr/>
        </p:nvSpPr>
        <p:spPr>
          <a:xfrm>
            <a:off x="438912" y="256032"/>
            <a:ext cx="8267700" cy="1181099"/>
          </a:xfrm>
          <a:custGeom>
            <a:avLst/>
            <a:gdLst/>
            <a:ahLst/>
            <a:cxnLst/>
            <a:rect l="l" t="t" r="r" b="b"/>
            <a:pathLst>
              <a:path w="8267700" h="1181099">
                <a:moveTo>
                  <a:pt x="19050" y="1162050"/>
                </a:moveTo>
                <a:lnTo>
                  <a:pt x="19050" y="19050"/>
                </a:lnTo>
                <a:lnTo>
                  <a:pt x="8248650" y="19050"/>
                </a:lnTo>
                <a:lnTo>
                  <a:pt x="8248650" y="1162050"/>
                </a:lnTo>
                <a:lnTo>
                  <a:pt x="19050" y="1162050"/>
                </a:lnTo>
                <a:close/>
              </a:path>
            </a:pathLst>
          </a:custGeom>
          <a:ln w="38100">
            <a:solidFill>
              <a:srgbClr val="FFFFFF"/>
            </a:solidFill>
          </a:ln>
        </p:spPr>
        <p:txBody>
          <a:bodyPr wrap="square" lIns="0" tIns="0" rIns="0" bIns="0" rtlCol="0">
            <a:noAutofit/>
          </a:bodyPr>
          <a:lstStyle/>
          <a:p>
            <a:endParaRPr/>
          </a:p>
        </p:txBody>
      </p:sp>
      <p:sp>
        <p:nvSpPr>
          <p:cNvPr id="2" name="text 1"/>
          <p:cNvSpPr txBox="1"/>
          <p:nvPr/>
        </p:nvSpPr>
        <p:spPr>
          <a:xfrm>
            <a:off x="823874" y="614426"/>
            <a:ext cx="7621691" cy="559308"/>
          </a:xfrm>
          <a:prstGeom prst="rect">
            <a:avLst/>
          </a:prstGeom>
        </p:spPr>
        <p:txBody>
          <a:bodyPr vert="horz" wrap="none" lIns="0" tIns="0" rIns="0" bIns="0" rtlCol="0">
            <a:spAutoFit/>
          </a:bodyPr>
          <a:lstStyle/>
          <a:p>
            <a:pPr marL="0">
              <a:lnSpc>
                <a:spcPct val="100000"/>
              </a:lnSpc>
            </a:pPr>
            <a:r>
              <a:rPr sz="4400" spc="10" dirty="0">
                <a:solidFill>
                  <a:srgbClr val="FFFFFF"/>
                </a:solidFill>
                <a:latin typeface="Calibri"/>
                <a:cs typeface="Calibri"/>
              </a:rPr>
              <a:t>CONTRIBUTIONS OF HYPOTHESIS</a:t>
            </a:r>
            <a:endParaRPr sz="4400">
              <a:latin typeface="Calibri"/>
              <a:cs typeface="Calibri"/>
            </a:endParaRPr>
          </a:p>
        </p:txBody>
      </p:sp>
      <p:pic>
        <p:nvPicPr>
          <p:cNvPr id="18" name="Image"/>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956" y="1572768"/>
            <a:ext cx="8324088" cy="4620768"/>
          </a:xfrm>
          <a:prstGeom prst="rect">
            <a:avLst/>
          </a:prstGeom>
        </p:spPr>
      </p:pic>
      <p:pic>
        <p:nvPicPr>
          <p:cNvPr id="19" name="Image"/>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0520" y="1478280"/>
            <a:ext cx="8247888" cy="4561332"/>
          </a:xfrm>
          <a:prstGeom prst="rect">
            <a:avLst/>
          </a:prstGeom>
        </p:spPr>
      </p:pic>
      <p:pic>
        <p:nvPicPr>
          <p:cNvPr id="20" name="Image"/>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7200" y="1600200"/>
            <a:ext cx="8229600" cy="4526280"/>
          </a:xfrm>
          <a:prstGeom prst="rect">
            <a:avLst/>
          </a:prstGeom>
        </p:spPr>
      </p:pic>
      <p:sp>
        <p:nvSpPr>
          <p:cNvPr id="8" name="object 8"/>
          <p:cNvSpPr/>
          <p:nvPr/>
        </p:nvSpPr>
        <p:spPr>
          <a:xfrm>
            <a:off x="452628" y="1595628"/>
            <a:ext cx="8238744" cy="4535424"/>
          </a:xfrm>
          <a:custGeom>
            <a:avLst/>
            <a:gdLst/>
            <a:ahLst/>
            <a:cxnLst/>
            <a:rect l="l" t="t" r="r" b="b"/>
            <a:pathLst>
              <a:path w="8238744" h="4535424">
                <a:moveTo>
                  <a:pt x="4572" y="4530852"/>
                </a:moveTo>
                <a:lnTo>
                  <a:pt x="4572" y="4572"/>
                </a:lnTo>
                <a:lnTo>
                  <a:pt x="8234172" y="4572"/>
                </a:lnTo>
                <a:lnTo>
                  <a:pt x="8234172" y="4530852"/>
                </a:lnTo>
                <a:lnTo>
                  <a:pt x="4572" y="4530852"/>
                </a:lnTo>
                <a:close/>
              </a:path>
            </a:pathLst>
          </a:custGeom>
          <a:ln w="9144">
            <a:solidFill>
              <a:srgbClr val="7D60A0"/>
            </a:solidFill>
          </a:ln>
        </p:spPr>
        <p:txBody>
          <a:bodyPr wrap="square" lIns="0" tIns="0" rIns="0" bIns="0" rtlCol="0">
            <a:noAutofit/>
          </a:bodyPr>
          <a:lstStyle/>
          <a:p>
            <a:endParaRPr/>
          </a:p>
        </p:txBody>
      </p:sp>
      <p:sp>
        <p:nvSpPr>
          <p:cNvPr id="3" name="text 1"/>
          <p:cNvSpPr txBox="1"/>
          <p:nvPr/>
        </p:nvSpPr>
        <p:spPr>
          <a:xfrm>
            <a:off x="722376" y="1638173"/>
            <a:ext cx="7624856" cy="278892"/>
          </a:xfrm>
          <a:prstGeom prst="rect">
            <a:avLst/>
          </a:prstGeom>
        </p:spPr>
        <p:txBody>
          <a:bodyPr vert="horz" wrap="none" lIns="0" tIns="0" rIns="0" bIns="0" rtlCol="0">
            <a:spAutoFit/>
          </a:bodyPr>
          <a:lstStyle/>
          <a:p>
            <a:pPr marL="0">
              <a:lnSpc>
                <a:spcPct val="100000"/>
              </a:lnSpc>
            </a:pPr>
            <a:r>
              <a:rPr sz="2200" spc="10" dirty="0">
                <a:latin typeface="Calibri"/>
                <a:cs typeface="Calibri"/>
              </a:rPr>
              <a:t>It provides clarity to the research problem and research objectives.</a:t>
            </a:r>
            <a:endParaRPr sz="2200">
              <a:latin typeface="Calibri"/>
              <a:cs typeface="Calibri"/>
            </a:endParaRPr>
          </a:p>
        </p:txBody>
      </p:sp>
      <p:sp>
        <p:nvSpPr>
          <p:cNvPr id="4" name="text 1"/>
          <p:cNvSpPr txBox="1"/>
          <p:nvPr/>
        </p:nvSpPr>
        <p:spPr>
          <a:xfrm>
            <a:off x="548640" y="2265885"/>
            <a:ext cx="306781" cy="261601"/>
          </a:xfrm>
          <a:prstGeom prst="rect">
            <a:avLst/>
          </a:prstGeom>
        </p:spPr>
        <p:txBody>
          <a:bodyPr vert="horz" wrap="none" lIns="0" tIns="0" rIns="0" bIns="0" rtlCol="0">
            <a:spAutoFit/>
          </a:bodyPr>
          <a:lstStyle/>
          <a:p>
            <a:pPr marL="0">
              <a:lnSpc>
                <a:spcPct val="100000"/>
              </a:lnSpc>
            </a:pPr>
            <a:r>
              <a:rPr sz="2200" spc="10" dirty="0">
                <a:latin typeface="Arial"/>
                <a:cs typeface="Arial"/>
              </a:rPr>
              <a:t>•</a:t>
            </a:r>
            <a:endParaRPr sz="2200">
              <a:latin typeface="Arial"/>
              <a:cs typeface="Arial"/>
            </a:endParaRPr>
          </a:p>
        </p:txBody>
      </p:sp>
      <p:sp>
        <p:nvSpPr>
          <p:cNvPr id="5" name="text 1"/>
          <p:cNvSpPr txBox="1"/>
          <p:nvPr/>
        </p:nvSpPr>
        <p:spPr>
          <a:xfrm>
            <a:off x="891539" y="2309114"/>
            <a:ext cx="7499545" cy="547116"/>
          </a:xfrm>
          <a:prstGeom prst="rect">
            <a:avLst/>
          </a:prstGeom>
        </p:spPr>
        <p:txBody>
          <a:bodyPr vert="horz" wrap="none" lIns="0" tIns="0" rIns="0" bIns="0" rtlCol="0">
            <a:spAutoFit/>
          </a:bodyPr>
          <a:lstStyle/>
          <a:p>
            <a:pPr marL="64008">
              <a:lnSpc>
                <a:spcPct val="100000"/>
              </a:lnSpc>
            </a:pPr>
            <a:r>
              <a:rPr sz="2200" spc="10" dirty="0">
                <a:latin typeface="Calibri"/>
                <a:cs typeface="Calibri"/>
              </a:rPr>
              <a:t>It describes, explains or predicts the expected results or outcome</a:t>
            </a:r>
            <a:endParaRPr sz="2200">
              <a:latin typeface="Calibri"/>
              <a:cs typeface="Calibri"/>
            </a:endParaRPr>
          </a:p>
          <a:p>
            <a:pPr marL="0">
              <a:lnSpc>
                <a:spcPct val="100000"/>
              </a:lnSpc>
            </a:pPr>
            <a:r>
              <a:rPr sz="2200" spc="10" dirty="0">
                <a:latin typeface="Calibri"/>
                <a:cs typeface="Calibri"/>
              </a:rPr>
              <a:t>of the research.</a:t>
            </a:r>
            <a:endParaRPr sz="2200">
              <a:latin typeface="Calibri"/>
              <a:cs typeface="Calibri"/>
            </a:endParaRPr>
          </a:p>
        </p:txBody>
      </p:sp>
      <p:sp>
        <p:nvSpPr>
          <p:cNvPr id="9" name="text 1"/>
          <p:cNvSpPr txBox="1"/>
          <p:nvPr/>
        </p:nvSpPr>
        <p:spPr>
          <a:xfrm>
            <a:off x="548640" y="3204669"/>
            <a:ext cx="306781" cy="261600"/>
          </a:xfrm>
          <a:prstGeom prst="rect">
            <a:avLst/>
          </a:prstGeom>
        </p:spPr>
        <p:txBody>
          <a:bodyPr vert="horz" wrap="none" lIns="0" tIns="0" rIns="0" bIns="0" rtlCol="0">
            <a:spAutoFit/>
          </a:bodyPr>
          <a:lstStyle/>
          <a:p>
            <a:pPr marL="0">
              <a:lnSpc>
                <a:spcPct val="100000"/>
              </a:lnSpc>
            </a:pPr>
            <a:r>
              <a:rPr sz="2200" spc="10" dirty="0">
                <a:latin typeface="Arial"/>
                <a:cs typeface="Arial"/>
              </a:rPr>
              <a:t>•</a:t>
            </a:r>
            <a:endParaRPr sz="2200">
              <a:latin typeface="Arial"/>
              <a:cs typeface="Arial"/>
            </a:endParaRPr>
          </a:p>
        </p:txBody>
      </p:sp>
      <p:sp>
        <p:nvSpPr>
          <p:cNvPr id="10" name="text 1"/>
          <p:cNvSpPr txBox="1"/>
          <p:nvPr/>
        </p:nvSpPr>
        <p:spPr>
          <a:xfrm>
            <a:off x="955548" y="3247898"/>
            <a:ext cx="4511634" cy="278891"/>
          </a:xfrm>
          <a:prstGeom prst="rect">
            <a:avLst/>
          </a:prstGeom>
        </p:spPr>
        <p:txBody>
          <a:bodyPr vert="horz" wrap="none" lIns="0" tIns="0" rIns="0" bIns="0" rtlCol="0">
            <a:spAutoFit/>
          </a:bodyPr>
          <a:lstStyle/>
          <a:p>
            <a:pPr marL="0">
              <a:lnSpc>
                <a:spcPct val="100000"/>
              </a:lnSpc>
            </a:pPr>
            <a:r>
              <a:rPr sz="2200" spc="10" dirty="0">
                <a:latin typeface="Calibri"/>
                <a:cs typeface="Calibri"/>
              </a:rPr>
              <a:t>It indicates the type of research design.</a:t>
            </a:r>
            <a:endParaRPr sz="2200">
              <a:latin typeface="Calibri"/>
              <a:cs typeface="Calibri"/>
            </a:endParaRPr>
          </a:p>
        </p:txBody>
      </p:sp>
      <p:sp>
        <p:nvSpPr>
          <p:cNvPr id="11" name="text 1"/>
          <p:cNvSpPr txBox="1"/>
          <p:nvPr/>
        </p:nvSpPr>
        <p:spPr>
          <a:xfrm>
            <a:off x="548640" y="3875483"/>
            <a:ext cx="306781" cy="261600"/>
          </a:xfrm>
          <a:prstGeom prst="rect">
            <a:avLst/>
          </a:prstGeom>
        </p:spPr>
        <p:txBody>
          <a:bodyPr vert="horz" wrap="none" lIns="0" tIns="0" rIns="0" bIns="0" rtlCol="0">
            <a:spAutoFit/>
          </a:bodyPr>
          <a:lstStyle/>
          <a:p>
            <a:pPr marL="0">
              <a:lnSpc>
                <a:spcPct val="100000"/>
              </a:lnSpc>
            </a:pPr>
            <a:r>
              <a:rPr sz="2200" spc="10" dirty="0">
                <a:latin typeface="Arial"/>
                <a:cs typeface="Arial"/>
              </a:rPr>
              <a:t>•</a:t>
            </a:r>
            <a:endParaRPr sz="2200">
              <a:latin typeface="Arial"/>
              <a:cs typeface="Arial"/>
            </a:endParaRPr>
          </a:p>
        </p:txBody>
      </p:sp>
      <p:sp>
        <p:nvSpPr>
          <p:cNvPr id="12" name="text 1"/>
          <p:cNvSpPr txBox="1"/>
          <p:nvPr/>
        </p:nvSpPr>
        <p:spPr>
          <a:xfrm>
            <a:off x="891539" y="3918712"/>
            <a:ext cx="4209121" cy="278892"/>
          </a:xfrm>
          <a:prstGeom prst="rect">
            <a:avLst/>
          </a:prstGeom>
        </p:spPr>
        <p:txBody>
          <a:bodyPr vert="horz" wrap="none" lIns="0" tIns="0" rIns="0" bIns="0" rtlCol="0">
            <a:spAutoFit/>
          </a:bodyPr>
          <a:lstStyle/>
          <a:p>
            <a:pPr marL="0">
              <a:lnSpc>
                <a:spcPct val="100000"/>
              </a:lnSpc>
            </a:pPr>
            <a:r>
              <a:rPr sz="2200" spc="10" dirty="0">
                <a:latin typeface="Calibri"/>
                <a:cs typeface="Calibri"/>
              </a:rPr>
              <a:t>It directs the research study process.</a:t>
            </a:r>
            <a:endParaRPr sz="2200">
              <a:latin typeface="Calibri"/>
              <a:cs typeface="Calibri"/>
            </a:endParaRPr>
          </a:p>
        </p:txBody>
      </p:sp>
      <p:sp>
        <p:nvSpPr>
          <p:cNvPr id="13" name="text 1"/>
          <p:cNvSpPr txBox="1"/>
          <p:nvPr/>
        </p:nvSpPr>
        <p:spPr>
          <a:xfrm>
            <a:off x="658368" y="4589272"/>
            <a:ext cx="7008975" cy="547116"/>
          </a:xfrm>
          <a:prstGeom prst="rect">
            <a:avLst/>
          </a:prstGeom>
        </p:spPr>
        <p:txBody>
          <a:bodyPr vert="horz" wrap="none" lIns="0" tIns="0" rIns="0" bIns="0" rtlCol="0">
            <a:spAutoFit/>
          </a:bodyPr>
          <a:lstStyle/>
          <a:p>
            <a:pPr marL="64008">
              <a:lnSpc>
                <a:spcPct val="100000"/>
              </a:lnSpc>
            </a:pPr>
            <a:r>
              <a:rPr sz="2200" spc="10" dirty="0">
                <a:latin typeface="Calibri"/>
                <a:cs typeface="Calibri"/>
              </a:rPr>
              <a:t>It identifies the population of the research study that is to be</a:t>
            </a:r>
            <a:endParaRPr sz="2200">
              <a:latin typeface="Calibri"/>
              <a:cs typeface="Calibri"/>
            </a:endParaRPr>
          </a:p>
          <a:p>
            <a:pPr marL="0">
              <a:lnSpc>
                <a:spcPct val="100000"/>
              </a:lnSpc>
            </a:pPr>
            <a:r>
              <a:rPr sz="2200" spc="10" dirty="0">
                <a:latin typeface="Calibri"/>
                <a:cs typeface="Calibri"/>
              </a:rPr>
              <a:t>investigated or examined.</a:t>
            </a:r>
            <a:endParaRPr sz="2200">
              <a:latin typeface="Calibri"/>
              <a:cs typeface="Calibri"/>
            </a:endParaRPr>
          </a:p>
        </p:txBody>
      </p:sp>
      <p:sp>
        <p:nvSpPr>
          <p:cNvPr id="14" name="text 1"/>
          <p:cNvSpPr txBox="1"/>
          <p:nvPr/>
        </p:nvSpPr>
        <p:spPr>
          <a:xfrm>
            <a:off x="658368" y="5528386"/>
            <a:ext cx="7383725" cy="278892"/>
          </a:xfrm>
          <a:prstGeom prst="rect">
            <a:avLst/>
          </a:prstGeom>
        </p:spPr>
        <p:txBody>
          <a:bodyPr vert="horz" wrap="none" lIns="0" tIns="0" rIns="0" bIns="0" rtlCol="0">
            <a:spAutoFit/>
          </a:bodyPr>
          <a:lstStyle/>
          <a:p>
            <a:pPr marL="0">
              <a:lnSpc>
                <a:spcPct val="100000"/>
              </a:lnSpc>
            </a:pPr>
            <a:r>
              <a:rPr sz="2200" spc="10" dirty="0">
                <a:latin typeface="Calibri"/>
                <a:cs typeface="Calibri"/>
              </a:rPr>
              <a:t>It facilitates data collection, data analysis and data interpretation</a:t>
            </a:r>
            <a:endParaRPr sz="2200">
              <a:latin typeface="Calibri"/>
              <a:cs typeface="Calibri"/>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1447800"/>
            <a:ext cx="8312150" cy="3747821"/>
          </a:xfrm>
          <a:prstGeom prst="rect">
            <a:avLst/>
          </a:prstGeom>
        </p:spPr>
        <p:txBody>
          <a:bodyPr vert="horz" wrap="square" lIns="0" tIns="53975" rIns="0" bIns="0" rtlCol="0">
            <a:spAutoFit/>
          </a:bodyPr>
          <a:lstStyle/>
          <a:p>
            <a:pPr marL="12700" marR="370840">
              <a:lnSpc>
                <a:spcPts val="3590"/>
              </a:lnSpc>
              <a:spcBef>
                <a:spcPts val="425"/>
              </a:spcBef>
            </a:pPr>
            <a:r>
              <a:rPr lang="en-US" sz="3200" dirty="0" smtClean="0">
                <a:solidFill>
                  <a:srgbClr val="8B0038"/>
                </a:solidFill>
                <a:latin typeface="Arial"/>
                <a:cs typeface="Arial"/>
              </a:rPr>
              <a:t>6.</a:t>
            </a:r>
            <a:r>
              <a:rPr sz="3200" dirty="0" smtClean="0">
                <a:solidFill>
                  <a:srgbClr val="8B0038"/>
                </a:solidFill>
                <a:latin typeface="Arial"/>
                <a:cs typeface="Arial"/>
              </a:rPr>
              <a:t>Experimental </a:t>
            </a:r>
            <a:r>
              <a:rPr sz="3200" spc="5" dirty="0">
                <a:solidFill>
                  <a:srgbClr val="8B0038"/>
                </a:solidFill>
                <a:latin typeface="Arial"/>
                <a:cs typeface="Arial"/>
              </a:rPr>
              <a:t>and </a:t>
            </a:r>
            <a:r>
              <a:rPr sz="3200" dirty="0">
                <a:solidFill>
                  <a:srgbClr val="8B0038"/>
                </a:solidFill>
                <a:latin typeface="Arial"/>
                <a:cs typeface="Arial"/>
              </a:rPr>
              <a:t>non-  experimental </a:t>
            </a:r>
            <a:r>
              <a:rPr sz="3200" spc="5" dirty="0">
                <a:solidFill>
                  <a:srgbClr val="8B0038"/>
                </a:solidFill>
                <a:latin typeface="Arial"/>
                <a:cs typeface="Arial"/>
              </a:rPr>
              <a:t>hypothesis</a:t>
            </a:r>
            <a:r>
              <a:rPr sz="3200" spc="-65" dirty="0">
                <a:solidFill>
                  <a:srgbClr val="8B0038"/>
                </a:solidFill>
                <a:latin typeface="Arial"/>
                <a:cs typeface="Arial"/>
              </a:rPr>
              <a:t> </a:t>
            </a:r>
            <a:r>
              <a:rPr sz="3200" dirty="0">
                <a:solidFill>
                  <a:srgbClr val="8B0038"/>
                </a:solidFill>
                <a:latin typeface="Arial"/>
                <a:cs typeface="Arial"/>
              </a:rPr>
              <a:t>testing</a:t>
            </a:r>
            <a:endParaRPr sz="3200" dirty="0">
              <a:latin typeface="Arial"/>
              <a:cs typeface="Arial"/>
            </a:endParaRPr>
          </a:p>
          <a:p>
            <a:pPr marL="355600" marR="5080" indent="-342900" algn="just">
              <a:lnSpc>
                <a:spcPts val="3590"/>
              </a:lnSpc>
              <a:spcBef>
                <a:spcPts val="2780"/>
              </a:spcBef>
            </a:pPr>
            <a:r>
              <a:rPr sz="3200" dirty="0">
                <a:solidFill>
                  <a:srgbClr val="FF0000"/>
                </a:solidFill>
                <a:latin typeface="Arial"/>
                <a:cs typeface="Arial"/>
              </a:rPr>
              <a:t>When </a:t>
            </a:r>
            <a:r>
              <a:rPr sz="3200" spc="-5" dirty="0">
                <a:solidFill>
                  <a:srgbClr val="FF0000"/>
                </a:solidFill>
                <a:latin typeface="Arial"/>
                <a:cs typeface="Arial"/>
              </a:rPr>
              <a:t>the </a:t>
            </a:r>
            <a:r>
              <a:rPr sz="3200" spc="5" dirty="0">
                <a:solidFill>
                  <a:srgbClr val="FF0000"/>
                </a:solidFill>
                <a:latin typeface="Arial"/>
                <a:cs typeface="Arial"/>
              </a:rPr>
              <a:t>purpose of research </a:t>
            </a:r>
            <a:r>
              <a:rPr sz="3200" spc="-5" dirty="0">
                <a:solidFill>
                  <a:srgbClr val="FF0000"/>
                </a:solidFill>
                <a:latin typeface="Arial"/>
                <a:cs typeface="Arial"/>
              </a:rPr>
              <a:t>is  to </a:t>
            </a:r>
            <a:r>
              <a:rPr sz="3200" dirty="0">
                <a:solidFill>
                  <a:srgbClr val="FF0000"/>
                </a:solidFill>
                <a:latin typeface="Arial"/>
                <a:cs typeface="Arial"/>
              </a:rPr>
              <a:t>test a </a:t>
            </a:r>
            <a:r>
              <a:rPr sz="3200" spc="5" dirty="0">
                <a:solidFill>
                  <a:srgbClr val="FF0000"/>
                </a:solidFill>
                <a:latin typeface="Arial"/>
                <a:cs typeface="Arial"/>
              </a:rPr>
              <a:t>research </a:t>
            </a:r>
            <a:r>
              <a:rPr sz="3200" dirty="0">
                <a:solidFill>
                  <a:srgbClr val="FF0000"/>
                </a:solidFill>
                <a:latin typeface="Arial"/>
                <a:cs typeface="Arial"/>
              </a:rPr>
              <a:t>hypothesis, </a:t>
            </a:r>
            <a:r>
              <a:rPr sz="3200" spc="-5" dirty="0">
                <a:solidFill>
                  <a:srgbClr val="FF0000"/>
                </a:solidFill>
                <a:latin typeface="Arial"/>
                <a:cs typeface="Arial"/>
              </a:rPr>
              <a:t>it  </a:t>
            </a:r>
            <a:r>
              <a:rPr lang="en-US" sz="3200" spc="5" dirty="0" smtClean="0">
                <a:solidFill>
                  <a:srgbClr val="FF0000"/>
                </a:solidFill>
                <a:latin typeface="Arial"/>
                <a:cs typeface="Arial"/>
              </a:rPr>
              <a:t>i</a:t>
            </a:r>
            <a:r>
              <a:rPr sz="3200" spc="5" dirty="0" smtClean="0">
                <a:solidFill>
                  <a:srgbClr val="FF0000"/>
                </a:solidFill>
                <a:latin typeface="Arial"/>
                <a:cs typeface="Arial"/>
              </a:rPr>
              <a:t>s </a:t>
            </a:r>
            <a:r>
              <a:rPr sz="3200" dirty="0">
                <a:solidFill>
                  <a:srgbClr val="FF0000"/>
                </a:solidFill>
                <a:latin typeface="Arial"/>
                <a:cs typeface="Arial"/>
              </a:rPr>
              <a:t>termed </a:t>
            </a:r>
            <a:r>
              <a:rPr sz="3200" spc="-5" dirty="0">
                <a:solidFill>
                  <a:srgbClr val="FF0000"/>
                </a:solidFill>
                <a:latin typeface="Arial"/>
                <a:cs typeface="Arial"/>
              </a:rPr>
              <a:t>as </a:t>
            </a:r>
            <a:r>
              <a:rPr sz="3200" dirty="0">
                <a:solidFill>
                  <a:srgbClr val="FF0000"/>
                </a:solidFill>
                <a:latin typeface="Arial"/>
                <a:cs typeface="Arial"/>
              </a:rPr>
              <a:t>hypothesis testing  research</a:t>
            </a:r>
            <a:r>
              <a:rPr sz="3200" spc="5" dirty="0">
                <a:solidFill>
                  <a:srgbClr val="FF0000"/>
                </a:solidFill>
                <a:latin typeface="Arial"/>
                <a:cs typeface="Arial"/>
              </a:rPr>
              <a:t> </a:t>
            </a:r>
            <a:r>
              <a:rPr sz="3200" dirty="0">
                <a:solidFill>
                  <a:srgbClr val="FF0000"/>
                </a:solidFill>
                <a:latin typeface="Arial"/>
                <a:cs typeface="Arial"/>
              </a:rPr>
              <a:t>.</a:t>
            </a:r>
          </a:p>
          <a:p>
            <a:pPr marL="355600" marR="665480" indent="-342900">
              <a:lnSpc>
                <a:spcPts val="3590"/>
              </a:lnSpc>
              <a:spcBef>
                <a:spcPts val="800"/>
              </a:spcBef>
            </a:pPr>
            <a:r>
              <a:rPr sz="3200" spc="-5" dirty="0">
                <a:solidFill>
                  <a:srgbClr val="FF0000"/>
                </a:solidFill>
                <a:latin typeface="Arial"/>
                <a:cs typeface="Arial"/>
              </a:rPr>
              <a:t>It </a:t>
            </a:r>
            <a:r>
              <a:rPr lang="en-US" sz="3200" spc="5" dirty="0" smtClean="0">
                <a:solidFill>
                  <a:srgbClr val="FF0000"/>
                </a:solidFill>
                <a:latin typeface="Arial"/>
                <a:cs typeface="Arial"/>
              </a:rPr>
              <a:t>may</a:t>
            </a:r>
            <a:r>
              <a:rPr sz="3200" spc="5" dirty="0" smtClean="0">
                <a:solidFill>
                  <a:srgbClr val="FF0000"/>
                </a:solidFill>
                <a:latin typeface="Arial"/>
                <a:cs typeface="Arial"/>
              </a:rPr>
              <a:t> </a:t>
            </a:r>
            <a:r>
              <a:rPr sz="3200" spc="5" dirty="0">
                <a:solidFill>
                  <a:srgbClr val="FF0000"/>
                </a:solidFill>
                <a:latin typeface="Arial"/>
                <a:cs typeface="Arial"/>
              </a:rPr>
              <a:t>be </a:t>
            </a:r>
            <a:r>
              <a:rPr sz="3200" dirty="0" smtClean="0">
                <a:solidFill>
                  <a:srgbClr val="FF0000"/>
                </a:solidFill>
                <a:latin typeface="Arial"/>
                <a:cs typeface="Arial"/>
              </a:rPr>
              <a:t>experimental </a:t>
            </a:r>
            <a:r>
              <a:rPr sz="3200" spc="15" dirty="0">
                <a:solidFill>
                  <a:srgbClr val="FF0000"/>
                </a:solidFill>
                <a:latin typeface="Arial"/>
                <a:cs typeface="Arial"/>
              </a:rPr>
              <a:t>or</a:t>
            </a:r>
            <a:r>
              <a:rPr sz="3200" spc="-75" dirty="0">
                <a:solidFill>
                  <a:srgbClr val="FF0000"/>
                </a:solidFill>
                <a:latin typeface="Arial"/>
                <a:cs typeface="Arial"/>
              </a:rPr>
              <a:t> </a:t>
            </a:r>
            <a:r>
              <a:rPr sz="3200" spc="5" dirty="0">
                <a:solidFill>
                  <a:srgbClr val="FF0000"/>
                </a:solidFill>
                <a:latin typeface="Arial"/>
                <a:cs typeface="Arial"/>
              </a:rPr>
              <a:t>non-  </a:t>
            </a:r>
            <a:r>
              <a:rPr sz="3200" dirty="0" smtClean="0">
                <a:solidFill>
                  <a:srgbClr val="FF0000"/>
                </a:solidFill>
                <a:latin typeface="Arial"/>
                <a:cs typeface="Arial"/>
              </a:rPr>
              <a:t>experimental</a:t>
            </a:r>
            <a:r>
              <a:rPr lang="en-US" sz="3200" dirty="0" smtClean="0">
                <a:solidFill>
                  <a:srgbClr val="FF0000"/>
                </a:solidFill>
                <a:latin typeface="Arial"/>
                <a:cs typeface="Arial"/>
              </a:rPr>
              <a:t> design</a:t>
            </a:r>
            <a:endParaRPr sz="3200" dirty="0">
              <a:solidFill>
                <a:srgbClr val="FF0000"/>
              </a:solidFill>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sz="quarter" idx="1"/>
          </p:nvPr>
        </p:nvSpPr>
        <p:spPr>
          <a:xfrm>
            <a:off x="445769" y="1828800"/>
            <a:ext cx="8252460" cy="4114800"/>
          </a:xfrm>
        </p:spPr>
        <p:txBody>
          <a:bodyPr>
            <a:normAutofit/>
          </a:bodyPr>
          <a:lstStyle/>
          <a:p>
            <a:r>
              <a:rPr lang="en-US" dirty="0" smtClean="0"/>
              <a:t>When an independent variable is manipulated in a research such a research is termed as hypothesis testing research.</a:t>
            </a:r>
          </a:p>
          <a:p>
            <a:endParaRPr lang="en-US" dirty="0" smtClean="0"/>
          </a:p>
          <a:p>
            <a:r>
              <a:rPr lang="en-US" dirty="0" smtClean="0"/>
              <a:t>       if the independent variable is not manipulated, it is called non-experimental hypothesis.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9600"/>
          </a:xfrm>
        </p:spPr>
        <p:txBody>
          <a:bodyPr>
            <a:normAutofit fontScale="90000"/>
          </a:bodyPr>
          <a:lstStyle/>
          <a:p>
            <a:r>
              <a:rPr lang="en-US" dirty="0" smtClean="0"/>
              <a:t>For example</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A researcher wants to study whether the intelligence affects the mark  scoring ability of a group of students. For this purpose he selects 60 students randomly and test as their brainpower and mark scoring ability by calculating the coefficient of correlation between the two set of scores. This case is an example of non experimental hypothesis testing research. In this example brain power is the independent variable that is not manipulated. Suppose the researcher selects 60 students who are doing a course in computer accounting. He wants to test the effectiveness of the training program on the students performance level. For this purpose the researcher divides 60 students in to two groups such as 30  in group X and other 30 in group Y. Group X is going on usual study program and group Y is indulged in special  studies programs. This is an example of experimental  hypothesis testing research because the independent variable-the type of training program is manipulated.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2648" y="180482"/>
            <a:ext cx="8153400" cy="1086836"/>
          </a:xfrm>
          <a:prstGeom prst="rect">
            <a:avLst/>
          </a:prstGeom>
        </p:spPr>
        <p:txBody>
          <a:bodyPr vert="horz" wrap="square" lIns="0" tIns="60325" rIns="0" bIns="0" rtlCol="0">
            <a:spAutoFit/>
          </a:bodyPr>
          <a:lstStyle/>
          <a:p>
            <a:pPr marL="1847214" marR="5080">
              <a:lnSpc>
                <a:spcPts val="4029"/>
              </a:lnSpc>
              <a:spcBef>
                <a:spcPts val="475"/>
              </a:spcBef>
            </a:pPr>
            <a:r>
              <a:rPr lang="en-US" spc="-35" dirty="0" smtClean="0"/>
              <a:t>7.</a:t>
            </a:r>
            <a:r>
              <a:rPr spc="-35" dirty="0" smtClean="0"/>
              <a:t>Experimental </a:t>
            </a:r>
            <a:r>
              <a:rPr spc="-25" dirty="0"/>
              <a:t>and</a:t>
            </a:r>
            <a:r>
              <a:rPr spc="-110" dirty="0"/>
              <a:t> </a:t>
            </a:r>
            <a:r>
              <a:rPr spc="-30" dirty="0"/>
              <a:t>control  groups</a:t>
            </a:r>
          </a:p>
        </p:txBody>
      </p:sp>
      <p:sp>
        <p:nvSpPr>
          <p:cNvPr id="3" name="object 3"/>
          <p:cNvSpPr txBox="1"/>
          <p:nvPr/>
        </p:nvSpPr>
        <p:spPr>
          <a:xfrm>
            <a:off x="228600" y="2133600"/>
            <a:ext cx="8520430" cy="2465419"/>
          </a:xfrm>
          <a:prstGeom prst="rect">
            <a:avLst/>
          </a:prstGeom>
        </p:spPr>
        <p:txBody>
          <a:bodyPr vert="horz" wrap="square" lIns="0" tIns="53975" rIns="0" bIns="0" rtlCol="0">
            <a:spAutoFit/>
          </a:bodyPr>
          <a:lstStyle/>
          <a:p>
            <a:pPr marL="355600" marR="186055" indent="-342900">
              <a:lnSpc>
                <a:spcPts val="3590"/>
              </a:lnSpc>
              <a:spcBef>
                <a:spcPts val="425"/>
              </a:spcBef>
              <a:buClr>
                <a:srgbClr val="E3005B"/>
              </a:buClr>
              <a:buSzPct val="70312"/>
              <a:buFont typeface="Wingdings"/>
              <a:buChar char=""/>
              <a:tabLst>
                <a:tab pos="354965" algn="l"/>
                <a:tab pos="355600" algn="l"/>
              </a:tabLst>
            </a:pPr>
            <a:r>
              <a:rPr sz="3200" dirty="0">
                <a:latin typeface="Arial"/>
                <a:cs typeface="Arial"/>
              </a:rPr>
              <a:t>When a group </a:t>
            </a:r>
            <a:r>
              <a:rPr sz="3200" spc="-5" dirty="0">
                <a:latin typeface="Arial"/>
                <a:cs typeface="Arial"/>
              </a:rPr>
              <a:t>is </a:t>
            </a:r>
            <a:r>
              <a:rPr sz="3200" spc="5" dirty="0">
                <a:latin typeface="Arial"/>
                <a:cs typeface="Arial"/>
              </a:rPr>
              <a:t>exposed </a:t>
            </a:r>
            <a:r>
              <a:rPr sz="3200" spc="-10" dirty="0">
                <a:latin typeface="Arial"/>
                <a:cs typeface="Arial"/>
              </a:rPr>
              <a:t>to </a:t>
            </a:r>
            <a:r>
              <a:rPr lang="en-US" sz="3200" spc="-10" dirty="0" smtClean="0">
                <a:latin typeface="Arial"/>
                <a:cs typeface="Arial"/>
              </a:rPr>
              <a:t>some</a:t>
            </a:r>
            <a:r>
              <a:rPr sz="3200" spc="-10" dirty="0" smtClean="0">
                <a:latin typeface="Arial"/>
                <a:cs typeface="Arial"/>
              </a:rPr>
              <a:t> </a:t>
            </a:r>
            <a:r>
              <a:rPr lang="en-US" sz="3200" spc="5" dirty="0" smtClean="0">
                <a:latin typeface="Arial"/>
                <a:cs typeface="Arial"/>
              </a:rPr>
              <a:t>speci</a:t>
            </a:r>
            <a:r>
              <a:rPr sz="3200" spc="5" dirty="0" smtClean="0">
                <a:latin typeface="Arial"/>
                <a:cs typeface="Arial"/>
              </a:rPr>
              <a:t>al </a:t>
            </a:r>
            <a:r>
              <a:rPr sz="3200" dirty="0" smtClean="0">
                <a:latin typeface="Arial"/>
                <a:cs typeface="Arial"/>
              </a:rPr>
              <a:t>condition</a:t>
            </a:r>
            <a:r>
              <a:rPr lang="en-US" sz="3200" dirty="0" smtClean="0">
                <a:latin typeface="Arial"/>
                <a:cs typeface="Arial"/>
              </a:rPr>
              <a:t> in an experimental research </a:t>
            </a:r>
            <a:r>
              <a:rPr sz="3200" spc="-5" dirty="0" smtClean="0">
                <a:latin typeface="Arial"/>
                <a:cs typeface="Arial"/>
              </a:rPr>
              <a:t>it </a:t>
            </a:r>
            <a:r>
              <a:rPr sz="3200" spc="-5" dirty="0">
                <a:latin typeface="Arial"/>
                <a:cs typeface="Arial"/>
              </a:rPr>
              <a:t>is </a:t>
            </a:r>
            <a:r>
              <a:rPr sz="3200" dirty="0">
                <a:latin typeface="Arial"/>
                <a:cs typeface="Arial"/>
              </a:rPr>
              <a:t>termed </a:t>
            </a:r>
            <a:r>
              <a:rPr sz="3200" spc="5" dirty="0">
                <a:latin typeface="Arial"/>
                <a:cs typeface="Arial"/>
              </a:rPr>
              <a:t>as  </a:t>
            </a:r>
            <a:r>
              <a:rPr lang="en-US" sz="3200" spc="5" dirty="0" smtClean="0">
                <a:solidFill>
                  <a:srgbClr val="00B050"/>
                </a:solidFill>
                <a:latin typeface="Arial"/>
                <a:cs typeface="Arial"/>
              </a:rPr>
              <a:t>experimental group</a:t>
            </a:r>
            <a:r>
              <a:rPr sz="3200" spc="5" dirty="0" smtClean="0">
                <a:solidFill>
                  <a:srgbClr val="8B0038"/>
                </a:solidFill>
                <a:latin typeface="Arial"/>
                <a:cs typeface="Arial"/>
              </a:rPr>
              <a:t>.</a:t>
            </a:r>
            <a:endParaRPr sz="3200" dirty="0">
              <a:latin typeface="Arial"/>
              <a:cs typeface="Arial"/>
            </a:endParaRPr>
          </a:p>
          <a:p>
            <a:pPr marL="355600" marR="5080" indent="-342900">
              <a:lnSpc>
                <a:spcPts val="3590"/>
              </a:lnSpc>
              <a:spcBef>
                <a:spcPts val="800"/>
              </a:spcBef>
              <a:buClr>
                <a:srgbClr val="E3005B"/>
              </a:buClr>
              <a:buSzPct val="70312"/>
              <a:buFont typeface="Wingdings"/>
              <a:buChar char=""/>
              <a:tabLst>
                <a:tab pos="354965" algn="l"/>
                <a:tab pos="355600" algn="l"/>
              </a:tabLst>
            </a:pPr>
            <a:r>
              <a:rPr lang="en-US" sz="3200" spc="5" dirty="0" smtClean="0">
                <a:latin typeface="Arial"/>
                <a:cs typeface="Arial"/>
              </a:rPr>
              <a:t>And if</a:t>
            </a:r>
            <a:r>
              <a:rPr sz="3200" spc="5" dirty="0" smtClean="0">
                <a:latin typeface="Arial"/>
                <a:cs typeface="Arial"/>
              </a:rPr>
              <a:t> </a:t>
            </a:r>
            <a:r>
              <a:rPr sz="3200" spc="-5" dirty="0">
                <a:latin typeface="Arial"/>
                <a:cs typeface="Arial"/>
              </a:rPr>
              <a:t>the </a:t>
            </a:r>
            <a:r>
              <a:rPr sz="3200" spc="5" dirty="0">
                <a:latin typeface="Arial"/>
                <a:cs typeface="Arial"/>
              </a:rPr>
              <a:t>group </a:t>
            </a:r>
            <a:r>
              <a:rPr sz="3200" spc="-5" dirty="0">
                <a:latin typeface="Arial"/>
                <a:cs typeface="Arial"/>
              </a:rPr>
              <a:t>is </a:t>
            </a:r>
            <a:r>
              <a:rPr sz="3200" spc="5" dirty="0">
                <a:latin typeface="Arial"/>
                <a:cs typeface="Arial"/>
              </a:rPr>
              <a:t>exposed  </a:t>
            </a:r>
            <a:r>
              <a:rPr lang="en-US" sz="3200" spc="-5" dirty="0" smtClean="0">
                <a:latin typeface="Arial"/>
                <a:cs typeface="Arial"/>
              </a:rPr>
              <a:t>of</a:t>
            </a:r>
            <a:r>
              <a:rPr sz="3200" spc="-5" dirty="0" smtClean="0">
                <a:latin typeface="Arial"/>
                <a:cs typeface="Arial"/>
              </a:rPr>
              <a:t> </a:t>
            </a:r>
            <a:r>
              <a:rPr sz="3200" spc="5" dirty="0" smtClean="0">
                <a:latin typeface="Arial"/>
                <a:cs typeface="Arial"/>
              </a:rPr>
              <a:t> </a:t>
            </a:r>
            <a:r>
              <a:rPr lang="en-US" sz="3200" spc="5" dirty="0" smtClean="0">
                <a:latin typeface="Arial"/>
                <a:cs typeface="Arial"/>
              </a:rPr>
              <a:t>usual</a:t>
            </a:r>
            <a:r>
              <a:rPr sz="3200" spc="5" dirty="0" smtClean="0">
                <a:latin typeface="Arial"/>
                <a:cs typeface="Arial"/>
              </a:rPr>
              <a:t> </a:t>
            </a:r>
            <a:r>
              <a:rPr sz="3200" dirty="0" smtClean="0">
                <a:latin typeface="Arial"/>
                <a:cs typeface="Arial"/>
              </a:rPr>
              <a:t>condition</a:t>
            </a:r>
            <a:r>
              <a:rPr lang="en-US" sz="3200" dirty="0" smtClean="0">
                <a:latin typeface="Arial"/>
                <a:cs typeface="Arial"/>
              </a:rPr>
              <a:t>s</a:t>
            </a:r>
            <a:r>
              <a:rPr sz="3200" dirty="0" smtClean="0">
                <a:latin typeface="Arial"/>
                <a:cs typeface="Arial"/>
              </a:rPr>
              <a:t>, </a:t>
            </a:r>
            <a:r>
              <a:rPr sz="3200" spc="-5" dirty="0">
                <a:latin typeface="Arial"/>
                <a:cs typeface="Arial"/>
              </a:rPr>
              <a:t>it  is </a:t>
            </a:r>
            <a:r>
              <a:rPr sz="3200" dirty="0" smtClean="0">
                <a:latin typeface="Arial"/>
                <a:cs typeface="Arial"/>
              </a:rPr>
              <a:t>termed</a:t>
            </a:r>
            <a:r>
              <a:rPr lang="en-US" sz="3200" dirty="0" smtClean="0">
                <a:latin typeface="Arial"/>
                <a:cs typeface="Arial"/>
              </a:rPr>
              <a:t> as </a:t>
            </a:r>
            <a:r>
              <a:rPr lang="en-US" sz="3200" dirty="0" smtClean="0">
                <a:solidFill>
                  <a:schemeClr val="accent2">
                    <a:lumMod val="75000"/>
                  </a:schemeClr>
                </a:solidFill>
                <a:latin typeface="Arial"/>
                <a:cs typeface="Arial"/>
              </a:rPr>
              <a:t>control</a:t>
            </a:r>
            <a:r>
              <a:rPr sz="3200" spc="-5" dirty="0" smtClean="0">
                <a:solidFill>
                  <a:srgbClr val="8B0038"/>
                </a:solidFill>
                <a:latin typeface="Arial"/>
                <a:cs typeface="Arial"/>
              </a:rPr>
              <a:t> </a:t>
            </a:r>
            <a:r>
              <a:rPr sz="3200" dirty="0">
                <a:solidFill>
                  <a:srgbClr val="8B0038"/>
                </a:solidFill>
                <a:latin typeface="Arial"/>
                <a:cs typeface="Arial"/>
              </a:rPr>
              <a:t>group</a:t>
            </a:r>
            <a:endParaRPr sz="3200" dirty="0">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sz="quarter" idx="1"/>
          </p:nvPr>
        </p:nvSpPr>
        <p:spPr>
          <a:xfrm>
            <a:off x="445769" y="2590800"/>
            <a:ext cx="8252460" cy="3657600"/>
          </a:xfrm>
        </p:spPr>
        <p:txBody>
          <a:bodyPr>
            <a:normAutofit fontScale="92500" lnSpcReduction="20000"/>
          </a:bodyPr>
          <a:lstStyle/>
          <a:p>
            <a:r>
              <a:rPr lang="en-US" dirty="0" smtClean="0"/>
              <a:t>After selecting the topic and problems, defining concepts, and framing hypothesis, a researcher has to think about the research design.</a:t>
            </a:r>
          </a:p>
          <a:p>
            <a:r>
              <a:rPr lang="en-US" dirty="0" smtClean="0"/>
              <a:t>A research scholar is like an engineer  who prepares a blue print before finally starts the construction work.</a:t>
            </a:r>
          </a:p>
          <a:p>
            <a:r>
              <a:rPr lang="en-US" dirty="0" smtClean="0"/>
              <a:t>              A research scholar is also required to plan well before he starts his work. He is required to prepare a plan of action is known as research design.</a:t>
            </a:r>
          </a:p>
          <a:p>
            <a:pPr>
              <a:buNone/>
            </a:pP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5870" y="129279"/>
            <a:ext cx="2301240" cy="1367041"/>
          </a:xfrm>
          <a:prstGeom prst="rect">
            <a:avLst/>
          </a:prstGeom>
        </p:spPr>
        <p:txBody>
          <a:bodyPr vert="horz" wrap="square" lIns="0" tIns="12700" rIns="0" bIns="0" rtlCol="0">
            <a:spAutoFit/>
          </a:bodyPr>
          <a:lstStyle/>
          <a:p>
            <a:pPr marL="12700">
              <a:lnSpc>
                <a:spcPct val="100000"/>
              </a:lnSpc>
              <a:spcBef>
                <a:spcPts val="100"/>
              </a:spcBef>
            </a:pPr>
            <a:r>
              <a:rPr lang="en-US" spc="-35" dirty="0" smtClean="0"/>
              <a:t>8.</a:t>
            </a:r>
            <a:r>
              <a:rPr spc="-35" dirty="0" smtClean="0"/>
              <a:t>Treatments</a:t>
            </a:r>
            <a:endParaRPr spc="-35" dirty="0"/>
          </a:p>
        </p:txBody>
      </p:sp>
      <p:sp>
        <p:nvSpPr>
          <p:cNvPr id="3" name="object 3"/>
          <p:cNvSpPr txBox="1"/>
          <p:nvPr/>
        </p:nvSpPr>
        <p:spPr>
          <a:xfrm>
            <a:off x="762000" y="2209800"/>
            <a:ext cx="7515860" cy="1439497"/>
          </a:xfrm>
          <a:prstGeom prst="rect">
            <a:avLst/>
          </a:prstGeom>
        </p:spPr>
        <p:txBody>
          <a:bodyPr vert="horz" wrap="square" lIns="0" tIns="53975" rIns="0" bIns="0" rtlCol="0">
            <a:spAutoFit/>
          </a:bodyPr>
          <a:lstStyle/>
          <a:p>
            <a:pPr marL="355600" marR="5080" indent="-342900">
              <a:lnSpc>
                <a:spcPts val="3590"/>
              </a:lnSpc>
              <a:spcBef>
                <a:spcPts val="425"/>
              </a:spcBef>
              <a:buClr>
                <a:srgbClr val="E3005B"/>
              </a:buClr>
              <a:buSzPct val="70312"/>
              <a:buFont typeface="Wingdings"/>
              <a:buChar char=""/>
              <a:tabLst>
                <a:tab pos="354965" algn="l"/>
                <a:tab pos="355600" algn="l"/>
              </a:tabLst>
            </a:pPr>
            <a:r>
              <a:rPr sz="3200" dirty="0">
                <a:latin typeface="Arial"/>
                <a:cs typeface="Arial"/>
              </a:rPr>
              <a:t>The different conditions </a:t>
            </a:r>
            <a:r>
              <a:rPr sz="3200" spc="5" dirty="0">
                <a:latin typeface="Arial"/>
                <a:cs typeface="Arial"/>
              </a:rPr>
              <a:t>under  </a:t>
            </a:r>
            <a:r>
              <a:rPr sz="3200" dirty="0">
                <a:latin typeface="Arial"/>
                <a:cs typeface="Arial"/>
              </a:rPr>
              <a:t>which Experiment </a:t>
            </a:r>
            <a:r>
              <a:rPr sz="3200" spc="5" dirty="0">
                <a:latin typeface="Arial"/>
                <a:cs typeface="Arial"/>
              </a:rPr>
              <a:t>and </a:t>
            </a:r>
            <a:r>
              <a:rPr sz="3200" dirty="0">
                <a:latin typeface="Arial"/>
                <a:cs typeface="Arial"/>
              </a:rPr>
              <a:t>control  </a:t>
            </a:r>
            <a:r>
              <a:rPr sz="3200" spc="5" dirty="0">
                <a:latin typeface="Arial"/>
                <a:cs typeface="Arial"/>
              </a:rPr>
              <a:t>groups </a:t>
            </a:r>
            <a:r>
              <a:rPr sz="3200" dirty="0">
                <a:latin typeface="Arial"/>
                <a:cs typeface="Arial"/>
              </a:rPr>
              <a:t>are put </a:t>
            </a:r>
            <a:r>
              <a:rPr sz="3200" spc="5" dirty="0">
                <a:latin typeface="Arial"/>
                <a:cs typeface="Arial"/>
              </a:rPr>
              <a:t>up </a:t>
            </a:r>
            <a:r>
              <a:rPr sz="3200" dirty="0">
                <a:latin typeface="Arial"/>
                <a:cs typeface="Arial"/>
              </a:rPr>
              <a:t>usually  referred </a:t>
            </a:r>
            <a:r>
              <a:rPr sz="3200" spc="-5" dirty="0">
                <a:latin typeface="Arial"/>
                <a:cs typeface="Arial"/>
              </a:rPr>
              <a:t>to </a:t>
            </a:r>
            <a:r>
              <a:rPr sz="3200" spc="5" dirty="0">
                <a:latin typeface="Arial"/>
                <a:cs typeface="Arial"/>
              </a:rPr>
              <a:t>as</a:t>
            </a:r>
            <a:r>
              <a:rPr sz="3200" dirty="0">
                <a:latin typeface="Arial"/>
                <a:cs typeface="Arial"/>
              </a:rPr>
              <a:t> treatment.</a:t>
            </a:r>
            <a:endParaRPr sz="3200">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33600" y="525779"/>
            <a:ext cx="3200400" cy="689932"/>
          </a:xfrm>
          <a:prstGeom prst="rect">
            <a:avLst/>
          </a:prstGeom>
        </p:spPr>
        <p:txBody>
          <a:bodyPr vert="horz" wrap="square" lIns="0" tIns="12700" rIns="0" bIns="0" rtlCol="0">
            <a:spAutoFit/>
          </a:bodyPr>
          <a:lstStyle/>
          <a:p>
            <a:pPr marL="12700">
              <a:lnSpc>
                <a:spcPct val="100000"/>
              </a:lnSpc>
              <a:spcBef>
                <a:spcPts val="100"/>
              </a:spcBef>
            </a:pPr>
            <a:r>
              <a:rPr lang="en-US" spc="-55" dirty="0" smtClean="0"/>
              <a:t>9.</a:t>
            </a:r>
            <a:r>
              <a:rPr spc="-55" dirty="0" smtClean="0"/>
              <a:t>E</a:t>
            </a:r>
            <a:r>
              <a:rPr spc="-30" dirty="0" smtClean="0"/>
              <a:t>x</a:t>
            </a:r>
            <a:r>
              <a:rPr spc="-45" dirty="0" smtClean="0"/>
              <a:t>p</a:t>
            </a:r>
            <a:r>
              <a:rPr spc="-35" dirty="0" smtClean="0"/>
              <a:t>e</a:t>
            </a:r>
            <a:r>
              <a:rPr spc="-20" dirty="0" smtClean="0"/>
              <a:t>ri</a:t>
            </a:r>
            <a:r>
              <a:rPr spc="-60" dirty="0" smtClean="0"/>
              <a:t>m</a:t>
            </a:r>
            <a:r>
              <a:rPr spc="-35" dirty="0" smtClean="0"/>
              <a:t>e</a:t>
            </a:r>
            <a:r>
              <a:rPr spc="-45" dirty="0" smtClean="0"/>
              <a:t>n</a:t>
            </a:r>
            <a:r>
              <a:rPr dirty="0" smtClean="0"/>
              <a:t>t</a:t>
            </a:r>
            <a:endParaRPr dirty="0"/>
          </a:p>
        </p:txBody>
      </p:sp>
      <p:sp>
        <p:nvSpPr>
          <p:cNvPr id="3" name="object 3"/>
          <p:cNvSpPr txBox="1">
            <a:spLocks noGrp="1"/>
          </p:cNvSpPr>
          <p:nvPr>
            <p:ph sz="quarter" idx="1"/>
          </p:nvPr>
        </p:nvSpPr>
        <p:spPr>
          <a:xfrm>
            <a:off x="612648" y="1600200"/>
            <a:ext cx="8153400" cy="4951997"/>
          </a:xfrm>
          <a:prstGeom prst="rect">
            <a:avLst/>
          </a:prstGeom>
        </p:spPr>
        <p:txBody>
          <a:bodyPr vert="horz" wrap="square" lIns="0" tIns="42545" rIns="0" bIns="0" rtlCol="0">
            <a:spAutoFit/>
          </a:bodyPr>
          <a:lstStyle/>
          <a:p>
            <a:pPr marL="2425700" marR="18415" indent="-342900">
              <a:lnSpc>
                <a:spcPct val="93000"/>
              </a:lnSpc>
              <a:spcBef>
                <a:spcPts val="335"/>
              </a:spcBef>
              <a:buClr>
                <a:srgbClr val="E3005B"/>
              </a:buClr>
              <a:buSzPct val="69642"/>
              <a:buFont typeface="Wingdings"/>
              <a:buChar char=""/>
              <a:tabLst>
                <a:tab pos="2425065" algn="l"/>
                <a:tab pos="2425700" algn="l"/>
              </a:tabLst>
            </a:pPr>
            <a:r>
              <a:rPr sz="2800" spc="-5" dirty="0"/>
              <a:t>The </a:t>
            </a:r>
            <a:r>
              <a:rPr sz="2800" dirty="0"/>
              <a:t>process of </a:t>
            </a:r>
            <a:r>
              <a:rPr sz="2800" spc="-5" dirty="0"/>
              <a:t>examining </a:t>
            </a:r>
            <a:r>
              <a:rPr sz="2800" dirty="0"/>
              <a:t>the truth  of a statistical hypothesis, </a:t>
            </a:r>
            <a:r>
              <a:rPr sz="2800" spc="-5" dirty="0"/>
              <a:t>relating </a:t>
            </a:r>
            <a:r>
              <a:rPr sz="2800" dirty="0"/>
              <a:t>to  </a:t>
            </a:r>
            <a:r>
              <a:rPr sz="2800" spc="-5" dirty="0"/>
              <a:t>some </a:t>
            </a:r>
            <a:r>
              <a:rPr sz="2800" dirty="0"/>
              <a:t>research </a:t>
            </a:r>
            <a:r>
              <a:rPr sz="2800" spc="-5" dirty="0"/>
              <a:t>problem, is known </a:t>
            </a:r>
            <a:r>
              <a:rPr sz="2800" dirty="0"/>
              <a:t>as  an</a:t>
            </a:r>
            <a:r>
              <a:rPr sz="2800" spc="-5" dirty="0"/>
              <a:t> Experiment.</a:t>
            </a:r>
            <a:endParaRPr sz="2800" dirty="0"/>
          </a:p>
          <a:p>
            <a:pPr marL="2082800">
              <a:lnSpc>
                <a:spcPct val="100000"/>
              </a:lnSpc>
              <a:spcBef>
                <a:spcPts val="450"/>
              </a:spcBef>
            </a:pPr>
            <a:r>
              <a:rPr spc="-5" dirty="0"/>
              <a:t>E.g.:-</a:t>
            </a:r>
          </a:p>
          <a:p>
            <a:pPr marL="2425700" marR="5080" indent="548640">
              <a:lnSpc>
                <a:spcPts val="3120"/>
              </a:lnSpc>
              <a:spcBef>
                <a:spcPts val="765"/>
              </a:spcBef>
              <a:tabLst>
                <a:tab pos="5276215" algn="l"/>
              </a:tabLst>
            </a:pPr>
            <a:r>
              <a:rPr spc="-5" dirty="0"/>
              <a:t>we </a:t>
            </a:r>
            <a:r>
              <a:rPr dirty="0"/>
              <a:t>can conduct an </a:t>
            </a:r>
            <a:r>
              <a:rPr spc="-5" dirty="0"/>
              <a:t>Experiment </a:t>
            </a:r>
            <a:r>
              <a:rPr dirty="0"/>
              <a:t>to  examine the usefulness of a certain  </a:t>
            </a:r>
            <a:r>
              <a:rPr spc="-5" dirty="0"/>
              <a:t>newly</a:t>
            </a:r>
            <a:r>
              <a:rPr spc="5" dirty="0"/>
              <a:t> </a:t>
            </a:r>
            <a:r>
              <a:rPr dirty="0"/>
              <a:t>developed	</a:t>
            </a:r>
            <a:r>
              <a:rPr dirty="0" smtClean="0"/>
              <a:t>drug.</a:t>
            </a:r>
            <a:endParaRPr lang="en-US" dirty="0" smtClean="0"/>
          </a:p>
          <a:p>
            <a:pPr marL="2425700" marR="5080" indent="548640">
              <a:lnSpc>
                <a:spcPts val="3120"/>
              </a:lnSpc>
              <a:spcBef>
                <a:spcPts val="765"/>
              </a:spcBef>
              <a:buNone/>
              <a:tabLst>
                <a:tab pos="5276215" algn="l"/>
              </a:tabLst>
            </a:pPr>
            <a:endParaRPr lang="en-US" dirty="0" smtClean="0"/>
          </a:p>
          <a:p>
            <a:pPr marL="2425700" marR="5080" indent="548640">
              <a:lnSpc>
                <a:spcPts val="3120"/>
              </a:lnSpc>
              <a:spcBef>
                <a:spcPts val="765"/>
              </a:spcBef>
              <a:tabLst>
                <a:tab pos="5276215" algn="l"/>
              </a:tabLst>
            </a:pPr>
            <a:endParaRPr lang="en-US" dirty="0" smtClean="0"/>
          </a:p>
          <a:p>
            <a:pPr marL="2425700" marR="5080" indent="548640">
              <a:lnSpc>
                <a:spcPts val="3120"/>
              </a:lnSpc>
              <a:spcBef>
                <a:spcPts val="765"/>
              </a:spcBef>
              <a:tabLst>
                <a:tab pos="5276215" algn="l"/>
              </a:tabLst>
            </a:pPr>
            <a:endParaRPr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10.Experimental unit</a:t>
            </a:r>
            <a:endParaRPr lang="en-US" dirty="0"/>
          </a:p>
        </p:txBody>
      </p:sp>
      <p:sp>
        <p:nvSpPr>
          <p:cNvPr id="3" name="Content Placeholder 2"/>
          <p:cNvSpPr>
            <a:spLocks noGrp="1"/>
          </p:cNvSpPr>
          <p:nvPr>
            <p:ph sz="quarter" idx="1"/>
          </p:nvPr>
        </p:nvSpPr>
        <p:spPr/>
        <p:txBody>
          <a:bodyPr/>
          <a:lstStyle/>
          <a:p>
            <a:r>
              <a:rPr lang="en-US" dirty="0" smtClean="0"/>
              <a:t>These are the predetermined plots where different treatments are applied.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9"/>
            <a:ext cx="7781290" cy="553998"/>
          </a:xfrm>
        </p:spPr>
        <p:txBody>
          <a:bodyPr>
            <a:normAutofit fontScale="90000"/>
          </a:bodyPr>
          <a:lstStyle/>
          <a:p>
            <a:r>
              <a:rPr lang="en-US" dirty="0" smtClean="0"/>
              <a:t>Stages of research design</a:t>
            </a:r>
            <a:endParaRPr lang="en-US" dirty="0"/>
          </a:p>
        </p:txBody>
      </p:sp>
      <p:sp>
        <p:nvSpPr>
          <p:cNvPr id="3" name="Text Placeholder 2"/>
          <p:cNvSpPr>
            <a:spLocks noGrp="1"/>
          </p:cNvSpPr>
          <p:nvPr>
            <p:ph sz="quarter" idx="1"/>
          </p:nvPr>
        </p:nvSpPr>
        <p:spPr>
          <a:xfrm>
            <a:off x="445769" y="1600200"/>
            <a:ext cx="8252460" cy="4739759"/>
          </a:xfrm>
        </p:spPr>
        <p:txBody>
          <a:bodyPr>
            <a:normAutofit lnSpcReduction="10000"/>
          </a:bodyPr>
          <a:lstStyle/>
          <a:p>
            <a:pPr marL="514350" indent="-514350">
              <a:buFont typeface="+mj-lt"/>
              <a:buAutoNum type="arabicPeriod"/>
            </a:pPr>
            <a:r>
              <a:rPr lang="en-US" dirty="0" smtClean="0"/>
              <a:t>selection of a problem</a:t>
            </a:r>
          </a:p>
          <a:p>
            <a:pPr marL="514350" indent="-514350">
              <a:buFont typeface="+mj-lt"/>
              <a:buAutoNum type="arabicPeriod"/>
            </a:pPr>
            <a:r>
              <a:rPr lang="en-US" dirty="0" smtClean="0"/>
              <a:t>Review of the existing literature.</a:t>
            </a:r>
          </a:p>
          <a:p>
            <a:pPr marL="514350" indent="-514350">
              <a:buFont typeface="+mj-lt"/>
              <a:buAutoNum type="arabicPeriod"/>
            </a:pPr>
            <a:r>
              <a:rPr lang="en-US" dirty="0" smtClean="0"/>
              <a:t>Sources of the information to be utilized</a:t>
            </a:r>
          </a:p>
          <a:p>
            <a:pPr marL="514350" indent="-514350">
              <a:buFont typeface="+mj-lt"/>
              <a:buAutoNum type="arabicPeriod"/>
            </a:pPr>
            <a:r>
              <a:rPr lang="en-US" dirty="0" smtClean="0"/>
              <a:t>Nature of the study.</a:t>
            </a:r>
          </a:p>
          <a:p>
            <a:pPr marL="514350" indent="-514350">
              <a:buFont typeface="+mj-lt"/>
              <a:buAutoNum type="arabicPeriod"/>
            </a:pPr>
            <a:r>
              <a:rPr lang="en-US" dirty="0" smtClean="0"/>
              <a:t>Objectives of the study.</a:t>
            </a:r>
          </a:p>
          <a:p>
            <a:pPr marL="514350" indent="-514350">
              <a:buFont typeface="+mj-lt"/>
              <a:buAutoNum type="arabicPeriod"/>
            </a:pPr>
            <a:r>
              <a:rPr lang="en-US" dirty="0" smtClean="0"/>
              <a:t>Geographical area to be covered</a:t>
            </a:r>
          </a:p>
          <a:p>
            <a:pPr marL="514350" indent="-514350">
              <a:buFont typeface="+mj-lt"/>
              <a:buAutoNum type="arabicPeriod"/>
            </a:pPr>
            <a:r>
              <a:rPr lang="en-US" dirty="0" smtClean="0"/>
              <a:t>Socio-cultural context of the study.</a:t>
            </a:r>
          </a:p>
          <a:p>
            <a:pPr marL="514350" indent="-514350">
              <a:buFont typeface="+mj-lt"/>
              <a:buAutoNum type="arabicPeriod"/>
            </a:pPr>
            <a:r>
              <a:rPr lang="en-US" dirty="0" smtClean="0"/>
              <a:t>Period of the study.</a:t>
            </a:r>
          </a:p>
          <a:p>
            <a:pPr marL="514350" indent="-514350">
              <a:buFont typeface="+mj-lt"/>
              <a:buAutoNum type="arabicPeriod"/>
            </a:pPr>
            <a:r>
              <a:rPr lang="en-US" dirty="0" smtClean="0"/>
              <a:t>Technique of the study.</a:t>
            </a:r>
          </a:p>
          <a:p>
            <a:pPr marL="51435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9"/>
            <a:ext cx="7781290" cy="1107996"/>
          </a:xfrm>
        </p:spPr>
        <p:txBody>
          <a:bodyPr>
            <a:normAutofit fontScale="90000"/>
          </a:bodyPr>
          <a:lstStyle/>
          <a:p>
            <a:r>
              <a:rPr lang="en-US" dirty="0" smtClean="0"/>
              <a:t>Methods of descriptive and causal research</a:t>
            </a:r>
            <a:endParaRPr lang="en-US" dirty="0"/>
          </a:p>
        </p:txBody>
      </p:sp>
      <p:sp>
        <p:nvSpPr>
          <p:cNvPr id="3" name="Text Placeholder 2"/>
          <p:cNvSpPr>
            <a:spLocks noGrp="1"/>
          </p:cNvSpPr>
          <p:nvPr>
            <p:ph sz="quarter" idx="1"/>
          </p:nvPr>
        </p:nvSpPr>
        <p:spPr>
          <a:xfrm>
            <a:off x="228600" y="1371601"/>
            <a:ext cx="8458200" cy="5257799"/>
          </a:xfrm>
        </p:spPr>
        <p:txBody>
          <a:bodyPr>
            <a:normAutofit lnSpcReduction="10000"/>
          </a:bodyPr>
          <a:lstStyle/>
          <a:p>
            <a:r>
              <a:rPr lang="en-US" dirty="0" smtClean="0"/>
              <a:t>Descriptive research</a:t>
            </a:r>
          </a:p>
          <a:p>
            <a:r>
              <a:rPr lang="en-US" dirty="0" smtClean="0"/>
              <a:t>        it is a fact finding investigation with  adequate interpretation.</a:t>
            </a:r>
          </a:p>
          <a:p>
            <a:r>
              <a:rPr lang="en-US" dirty="0" smtClean="0"/>
              <a:t>The following steps are involved in descriptive studies</a:t>
            </a:r>
          </a:p>
          <a:p>
            <a:r>
              <a:rPr lang="en-US" dirty="0" smtClean="0"/>
              <a:t>1. Formulation of the problem of study.(Define the question or problem that is to be answered-define the concepts)</a:t>
            </a:r>
          </a:p>
          <a:p>
            <a:r>
              <a:rPr lang="en-US" dirty="0" smtClean="0"/>
              <a:t>2 .Define the population or universe.</a:t>
            </a:r>
          </a:p>
          <a:p>
            <a:r>
              <a:rPr lang="en-US" dirty="0" smtClean="0"/>
              <a:t>3. Select the sample.</a:t>
            </a:r>
          </a:p>
          <a:p>
            <a:r>
              <a:rPr lang="en-US" dirty="0" smtClean="0"/>
              <a:t>4. Design the method of data collection.</a:t>
            </a:r>
          </a:p>
          <a:p>
            <a:r>
              <a:rPr lang="en-US" dirty="0" smtClean="0"/>
              <a:t>5. Analyze data and results.</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9"/>
            <a:ext cx="7781290" cy="553998"/>
          </a:xfrm>
        </p:spPr>
        <p:txBody>
          <a:bodyPr>
            <a:normAutofit fontScale="90000"/>
          </a:bodyPr>
          <a:lstStyle/>
          <a:p>
            <a:r>
              <a:rPr lang="en-US" dirty="0" smtClean="0"/>
              <a:t>Causal research</a:t>
            </a:r>
            <a:endParaRPr lang="en-US" dirty="0"/>
          </a:p>
        </p:txBody>
      </p:sp>
      <p:sp>
        <p:nvSpPr>
          <p:cNvPr id="3" name="Text Placeholder 2"/>
          <p:cNvSpPr>
            <a:spLocks noGrp="1"/>
          </p:cNvSpPr>
          <p:nvPr>
            <p:ph sz="quarter" idx="1"/>
          </p:nvPr>
        </p:nvSpPr>
        <p:spPr>
          <a:xfrm>
            <a:off x="445769" y="1600200"/>
            <a:ext cx="8252460" cy="3447098"/>
          </a:xfrm>
        </p:spPr>
        <p:txBody>
          <a:bodyPr>
            <a:normAutofit fontScale="92500" lnSpcReduction="10000"/>
          </a:bodyPr>
          <a:lstStyle/>
          <a:p>
            <a:r>
              <a:rPr lang="en-US" dirty="0" smtClean="0"/>
              <a:t>In causal studies ,the effects of some cause on one or more outcomes are considered. If there is a cause and effect relationship between variables, then causal research must be undertaken.</a:t>
            </a:r>
          </a:p>
          <a:p>
            <a:endParaRPr lang="en-US" dirty="0" smtClean="0"/>
          </a:p>
          <a:p>
            <a:r>
              <a:rPr lang="en-US" dirty="0" smtClean="0"/>
              <a:t>One of the research methods for exploring the cause and effect relationship between variables is experimental studies.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8"/>
            <a:ext cx="7781290" cy="720091"/>
          </a:xfrm>
        </p:spPr>
        <p:txBody>
          <a:bodyPr>
            <a:normAutofit fontScale="90000"/>
          </a:bodyPr>
          <a:lstStyle/>
          <a:p>
            <a:r>
              <a:rPr lang="en-US" dirty="0" smtClean="0"/>
              <a:t>Choosing a basic method of research</a:t>
            </a:r>
            <a:endParaRPr lang="en-US" dirty="0"/>
          </a:p>
        </p:txBody>
      </p:sp>
      <p:sp>
        <p:nvSpPr>
          <p:cNvPr id="3" name="Text Placeholder 2"/>
          <p:cNvSpPr>
            <a:spLocks noGrp="1"/>
          </p:cNvSpPr>
          <p:nvPr>
            <p:ph sz="quarter" idx="1"/>
          </p:nvPr>
        </p:nvSpPr>
        <p:spPr>
          <a:xfrm>
            <a:off x="445769" y="1600200"/>
            <a:ext cx="8252460" cy="2154436"/>
          </a:xfrm>
        </p:spPr>
        <p:txBody>
          <a:bodyPr>
            <a:normAutofit fontScale="92500" lnSpcReduction="20000"/>
          </a:bodyPr>
          <a:lstStyle/>
          <a:p>
            <a:r>
              <a:rPr lang="en-US" dirty="0" smtClean="0"/>
              <a:t>There are three basic research methods</a:t>
            </a:r>
          </a:p>
          <a:p>
            <a:endParaRPr lang="en-US" dirty="0" smtClean="0"/>
          </a:p>
          <a:p>
            <a:pPr marL="514350" indent="-514350">
              <a:buAutoNum type="arabicPlain"/>
            </a:pPr>
            <a:r>
              <a:rPr lang="en-US" dirty="0" smtClean="0"/>
              <a:t>Survey</a:t>
            </a:r>
          </a:p>
          <a:p>
            <a:pPr marL="514350" indent="-514350">
              <a:buAutoNum type="arabicPlain" startAt="2"/>
            </a:pPr>
            <a:r>
              <a:rPr lang="en-US" dirty="0" smtClean="0"/>
              <a:t>Observation</a:t>
            </a:r>
          </a:p>
          <a:p>
            <a:pPr marL="514350" indent="-514350">
              <a:buAutoNum type="arabicPlain" startAt="2"/>
            </a:pPr>
            <a:r>
              <a:rPr lang="en-US" dirty="0" smtClean="0"/>
              <a:t>experiment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1092200"/>
            <a:ext cx="5267959" cy="1059264"/>
          </a:xfrm>
          <a:prstGeom prst="rect">
            <a:avLst/>
          </a:prstGeom>
        </p:spPr>
        <p:txBody>
          <a:bodyPr vert="horz" wrap="square" lIns="0" tIns="12700" rIns="0" bIns="0" rtlCol="0">
            <a:spAutoFit/>
          </a:bodyPr>
          <a:lstStyle/>
          <a:p>
            <a:pPr marL="12700">
              <a:lnSpc>
                <a:spcPct val="100000"/>
              </a:lnSpc>
              <a:spcBef>
                <a:spcPts val="100"/>
              </a:spcBef>
            </a:pPr>
            <a:r>
              <a:rPr lang="en-US" spc="-10" dirty="0" smtClean="0"/>
              <a:t>   </a:t>
            </a:r>
            <a:r>
              <a:rPr lang="en-US" sz="3200" spc="-10" dirty="0" smtClean="0"/>
              <a:t>SURVEY METHOD</a:t>
            </a:r>
            <a:r>
              <a:rPr lang="en-US" spc="-10" dirty="0" smtClean="0"/>
              <a:t>                 </a:t>
            </a:r>
            <a:r>
              <a:rPr sz="3200" spc="-10" smtClean="0"/>
              <a:t>DEFINITION</a:t>
            </a:r>
            <a:endParaRPr sz="3200" spc="-10" dirty="0"/>
          </a:p>
        </p:txBody>
      </p:sp>
      <p:sp>
        <p:nvSpPr>
          <p:cNvPr id="3" name="object 3"/>
          <p:cNvSpPr txBox="1"/>
          <p:nvPr/>
        </p:nvSpPr>
        <p:spPr>
          <a:xfrm>
            <a:off x="764540" y="2090420"/>
            <a:ext cx="7602855" cy="4054956"/>
          </a:xfrm>
          <a:prstGeom prst="rect">
            <a:avLst/>
          </a:prstGeom>
        </p:spPr>
        <p:txBody>
          <a:bodyPr vert="horz" wrap="square" lIns="0" tIns="12700" rIns="0" bIns="0" rtlCol="0">
            <a:spAutoFit/>
          </a:bodyPr>
          <a:lstStyle/>
          <a:p>
            <a:pPr marL="12700" marR="5080" algn="just">
              <a:lnSpc>
                <a:spcPct val="100000"/>
              </a:lnSpc>
              <a:spcBef>
                <a:spcPts val="100"/>
              </a:spcBef>
            </a:pPr>
            <a:r>
              <a:rPr sz="2800" dirty="0">
                <a:latin typeface="Times New Roman"/>
                <a:cs typeface="Times New Roman"/>
              </a:rPr>
              <a:t>Survey </a:t>
            </a:r>
            <a:r>
              <a:rPr lang="en-US" sz="2800" spc="-5" dirty="0" smtClean="0">
                <a:latin typeface="Times New Roman"/>
                <a:cs typeface="Times New Roman"/>
              </a:rPr>
              <a:t>is a non-experimental, descriptive research method. It is a fact finding study. Surveys are</a:t>
            </a:r>
            <a:r>
              <a:rPr sz="2800" spc="-5" dirty="0" smtClean="0">
                <a:latin typeface="Times New Roman"/>
                <a:cs typeface="Times New Roman"/>
              </a:rPr>
              <a:t>  </a:t>
            </a:r>
            <a:r>
              <a:rPr sz="2800" dirty="0">
                <a:latin typeface="Times New Roman"/>
                <a:cs typeface="Times New Roman"/>
              </a:rPr>
              <a:t>used </a:t>
            </a:r>
            <a:r>
              <a:rPr lang="en-US" sz="2800" dirty="0" smtClean="0">
                <a:latin typeface="Times New Roman"/>
                <a:cs typeface="Times New Roman"/>
              </a:rPr>
              <a:t>for collecting primary data based on verbal or written communication with a representative sample of individuals or respondents from the target population. </a:t>
            </a:r>
            <a:endParaRPr sz="2800" dirty="0">
              <a:latin typeface="Times New Roman"/>
              <a:cs typeface="Times New Roman"/>
            </a:endParaRPr>
          </a:p>
          <a:p>
            <a:pPr marL="12700" marR="5715" algn="just">
              <a:lnSpc>
                <a:spcPct val="100000"/>
              </a:lnSpc>
              <a:spcBef>
                <a:spcPts val="790"/>
              </a:spcBef>
            </a:pPr>
            <a:r>
              <a:rPr sz="2800" dirty="0" smtClean="0">
                <a:latin typeface="Times New Roman"/>
                <a:cs typeface="Times New Roman"/>
              </a:rPr>
              <a:t>A </a:t>
            </a:r>
            <a:r>
              <a:rPr sz="2800" spc="-5" dirty="0">
                <a:latin typeface="Times New Roman"/>
                <a:cs typeface="Times New Roman"/>
              </a:rPr>
              <a:t>means </a:t>
            </a:r>
            <a:r>
              <a:rPr sz="2800" dirty="0">
                <a:latin typeface="Times New Roman"/>
                <a:cs typeface="Times New Roman"/>
              </a:rPr>
              <a:t>of </a:t>
            </a:r>
            <a:r>
              <a:rPr sz="2800" spc="-5" dirty="0">
                <a:latin typeface="Times New Roman"/>
                <a:cs typeface="Times New Roman"/>
              </a:rPr>
              <a:t>gathering information </a:t>
            </a:r>
            <a:r>
              <a:rPr sz="2800" dirty="0">
                <a:latin typeface="Times New Roman"/>
                <a:cs typeface="Times New Roman"/>
              </a:rPr>
              <a:t>by </a:t>
            </a:r>
            <a:r>
              <a:rPr sz="2800" spc="-5" dirty="0">
                <a:latin typeface="Times New Roman"/>
                <a:cs typeface="Times New Roman"/>
              </a:rPr>
              <a:t>asking </a:t>
            </a:r>
            <a:r>
              <a:rPr sz="2800" dirty="0">
                <a:latin typeface="Times New Roman"/>
                <a:cs typeface="Times New Roman"/>
              </a:rPr>
              <a:t>a  set of questions </a:t>
            </a:r>
            <a:r>
              <a:rPr sz="2800" spc="-5" dirty="0">
                <a:latin typeface="Times New Roman"/>
                <a:cs typeface="Times New Roman"/>
              </a:rPr>
              <a:t>to </a:t>
            </a:r>
            <a:r>
              <a:rPr sz="2800" dirty="0">
                <a:latin typeface="Times New Roman"/>
                <a:cs typeface="Times New Roman"/>
              </a:rPr>
              <a:t>a </a:t>
            </a:r>
            <a:r>
              <a:rPr sz="2800" spc="-5" dirty="0">
                <a:latin typeface="Times New Roman"/>
                <a:cs typeface="Times New Roman"/>
              </a:rPr>
              <a:t>sample </a:t>
            </a:r>
            <a:r>
              <a:rPr sz="2800" dirty="0">
                <a:latin typeface="Times New Roman"/>
                <a:cs typeface="Times New Roman"/>
              </a:rPr>
              <a:t>of respondents  who represent a population </a:t>
            </a:r>
            <a:r>
              <a:rPr sz="2800" spc="-5" dirty="0">
                <a:latin typeface="Times New Roman"/>
                <a:cs typeface="Times New Roman"/>
              </a:rPr>
              <a:t>with specific  characteristics</a:t>
            </a:r>
            <a:endParaRPr sz="3200" dirty="0">
              <a:latin typeface="Times New Roman"/>
              <a:cs typeface="Times New Roman"/>
            </a:endParaRPr>
          </a:p>
        </p:txBody>
      </p:sp>
    </p:spTree>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Survey Method</a:t>
            </a:r>
            <a:endParaRPr lang="en-US" dirty="0"/>
          </a:p>
        </p:txBody>
      </p:sp>
      <p:sp>
        <p:nvSpPr>
          <p:cNvPr id="3" name="Content Placeholder 2"/>
          <p:cNvSpPr>
            <a:spLocks noGrp="1"/>
          </p:cNvSpPr>
          <p:nvPr>
            <p:ph sz="quarter" idx="1"/>
          </p:nvPr>
        </p:nvSpPr>
        <p:spPr/>
        <p:txBody>
          <a:bodyPr/>
          <a:lstStyle/>
          <a:p>
            <a:r>
              <a:rPr lang="en-US" dirty="0" smtClean="0"/>
              <a:t> survey method is a field study</a:t>
            </a:r>
          </a:p>
          <a:p>
            <a:r>
              <a:rPr lang="en-US" dirty="0" smtClean="0"/>
              <a:t>It seeks responses directly from the respondents.</a:t>
            </a:r>
          </a:p>
          <a:p>
            <a:r>
              <a:rPr lang="en-US" dirty="0" smtClean="0"/>
              <a:t>It can cover a very huge population.</a:t>
            </a:r>
          </a:p>
          <a:p>
            <a:r>
              <a:rPr lang="en-US" dirty="0" smtClean="0"/>
              <a:t>It is an extensive as well as an intensive study.</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6479" y="1092200"/>
            <a:ext cx="4507230" cy="635000"/>
          </a:xfrm>
          <a:prstGeom prst="rect">
            <a:avLst/>
          </a:prstGeom>
        </p:spPr>
        <p:txBody>
          <a:bodyPr vert="horz" wrap="square" lIns="0" tIns="12700" rIns="0" bIns="0" rtlCol="0">
            <a:spAutoFit/>
          </a:bodyPr>
          <a:lstStyle/>
          <a:p>
            <a:pPr marL="12700">
              <a:lnSpc>
                <a:spcPct val="100000"/>
              </a:lnSpc>
              <a:spcBef>
                <a:spcPts val="100"/>
              </a:spcBef>
            </a:pPr>
            <a:r>
              <a:rPr dirty="0"/>
              <a:t>TYPES </a:t>
            </a:r>
            <a:r>
              <a:rPr spc="-5" dirty="0"/>
              <a:t>OF</a:t>
            </a:r>
            <a:r>
              <a:rPr spc="-100" dirty="0"/>
              <a:t> </a:t>
            </a:r>
            <a:r>
              <a:rPr spc="-10" dirty="0"/>
              <a:t>SURVEY</a:t>
            </a:r>
          </a:p>
        </p:txBody>
      </p:sp>
      <p:sp>
        <p:nvSpPr>
          <p:cNvPr id="3" name="object 3"/>
          <p:cNvSpPr/>
          <p:nvPr/>
        </p:nvSpPr>
        <p:spPr>
          <a:xfrm>
            <a:off x="1187450" y="1953260"/>
            <a:ext cx="3239770" cy="1619250"/>
          </a:xfrm>
          <a:custGeom>
            <a:avLst/>
            <a:gdLst/>
            <a:ahLst/>
            <a:cxnLst/>
            <a:rect l="l" t="t" r="r" b="b"/>
            <a:pathLst>
              <a:path w="3239770" h="1619250">
                <a:moveTo>
                  <a:pt x="1619250" y="0"/>
                </a:moveTo>
                <a:lnTo>
                  <a:pt x="1555547" y="565"/>
                </a:lnTo>
                <a:lnTo>
                  <a:pt x="1492585" y="2250"/>
                </a:lnTo>
                <a:lnTo>
                  <a:pt x="1430402" y="5036"/>
                </a:lnTo>
                <a:lnTo>
                  <a:pt x="1369032" y="8904"/>
                </a:lnTo>
                <a:lnTo>
                  <a:pt x="1308513" y="13836"/>
                </a:lnTo>
                <a:lnTo>
                  <a:pt x="1248882" y="19814"/>
                </a:lnTo>
                <a:lnTo>
                  <a:pt x="1190174" y="26820"/>
                </a:lnTo>
                <a:lnTo>
                  <a:pt x="1132427" y="34835"/>
                </a:lnTo>
                <a:lnTo>
                  <a:pt x="1075677" y="43842"/>
                </a:lnTo>
                <a:lnTo>
                  <a:pt x="1019960" y="53820"/>
                </a:lnTo>
                <a:lnTo>
                  <a:pt x="965312" y="64754"/>
                </a:lnTo>
                <a:lnTo>
                  <a:pt x="911772" y="76623"/>
                </a:lnTo>
                <a:lnTo>
                  <a:pt x="859374" y="89410"/>
                </a:lnTo>
                <a:lnTo>
                  <a:pt x="808155" y="103097"/>
                </a:lnTo>
                <a:lnTo>
                  <a:pt x="758152" y="117664"/>
                </a:lnTo>
                <a:lnTo>
                  <a:pt x="709402" y="133095"/>
                </a:lnTo>
                <a:lnTo>
                  <a:pt x="661941" y="149370"/>
                </a:lnTo>
                <a:lnTo>
                  <a:pt x="615805" y="166471"/>
                </a:lnTo>
                <a:lnTo>
                  <a:pt x="571032" y="184380"/>
                </a:lnTo>
                <a:lnTo>
                  <a:pt x="527656" y="203079"/>
                </a:lnTo>
                <a:lnTo>
                  <a:pt x="485716" y="222550"/>
                </a:lnTo>
                <a:lnTo>
                  <a:pt x="445248" y="242773"/>
                </a:lnTo>
                <a:lnTo>
                  <a:pt x="406287" y="263731"/>
                </a:lnTo>
                <a:lnTo>
                  <a:pt x="368871" y="285405"/>
                </a:lnTo>
                <a:lnTo>
                  <a:pt x="333036" y="307778"/>
                </a:lnTo>
                <a:lnTo>
                  <a:pt x="298819" y="330830"/>
                </a:lnTo>
                <a:lnTo>
                  <a:pt x="266255" y="354544"/>
                </a:lnTo>
                <a:lnTo>
                  <a:pt x="235383" y="378901"/>
                </a:lnTo>
                <a:lnTo>
                  <a:pt x="206237" y="403882"/>
                </a:lnTo>
                <a:lnTo>
                  <a:pt x="153274" y="455648"/>
                </a:lnTo>
                <a:lnTo>
                  <a:pt x="107657" y="509693"/>
                </a:lnTo>
                <a:lnTo>
                  <a:pt x="69679" y="565871"/>
                </a:lnTo>
                <a:lnTo>
                  <a:pt x="39633" y="624036"/>
                </a:lnTo>
                <a:lnTo>
                  <a:pt x="17809" y="684042"/>
                </a:lnTo>
                <a:lnTo>
                  <a:pt x="4501" y="745742"/>
                </a:lnTo>
                <a:lnTo>
                  <a:pt x="0" y="808989"/>
                </a:lnTo>
                <a:lnTo>
                  <a:pt x="1131" y="840800"/>
                </a:lnTo>
                <a:lnTo>
                  <a:pt x="10072" y="903307"/>
                </a:lnTo>
                <a:lnTo>
                  <a:pt x="27675" y="964208"/>
                </a:lnTo>
                <a:lnTo>
                  <a:pt x="53646" y="1023355"/>
                </a:lnTo>
                <a:lnTo>
                  <a:pt x="87695" y="1080598"/>
                </a:lnTo>
                <a:lnTo>
                  <a:pt x="129529" y="1135792"/>
                </a:lnTo>
                <a:lnTo>
                  <a:pt x="178856" y="1188786"/>
                </a:lnTo>
                <a:lnTo>
                  <a:pt x="235383" y="1239434"/>
                </a:lnTo>
                <a:lnTo>
                  <a:pt x="266255" y="1263832"/>
                </a:lnTo>
                <a:lnTo>
                  <a:pt x="298819" y="1287588"/>
                </a:lnTo>
                <a:lnTo>
                  <a:pt x="333036" y="1310683"/>
                </a:lnTo>
                <a:lnTo>
                  <a:pt x="368871" y="1333099"/>
                </a:lnTo>
                <a:lnTo>
                  <a:pt x="406287" y="1354817"/>
                </a:lnTo>
                <a:lnTo>
                  <a:pt x="445248" y="1375819"/>
                </a:lnTo>
                <a:lnTo>
                  <a:pt x="485716" y="1396087"/>
                </a:lnTo>
                <a:lnTo>
                  <a:pt x="527656" y="1415601"/>
                </a:lnTo>
                <a:lnTo>
                  <a:pt x="571032" y="1434344"/>
                </a:lnTo>
                <a:lnTo>
                  <a:pt x="615805" y="1452296"/>
                </a:lnTo>
                <a:lnTo>
                  <a:pt x="661941" y="1469441"/>
                </a:lnTo>
                <a:lnTo>
                  <a:pt x="709402" y="1485758"/>
                </a:lnTo>
                <a:lnTo>
                  <a:pt x="758152" y="1501229"/>
                </a:lnTo>
                <a:lnTo>
                  <a:pt x="808155" y="1515836"/>
                </a:lnTo>
                <a:lnTo>
                  <a:pt x="859374" y="1529561"/>
                </a:lnTo>
                <a:lnTo>
                  <a:pt x="911772" y="1542385"/>
                </a:lnTo>
                <a:lnTo>
                  <a:pt x="965312" y="1554289"/>
                </a:lnTo>
                <a:lnTo>
                  <a:pt x="1019960" y="1565254"/>
                </a:lnTo>
                <a:lnTo>
                  <a:pt x="1075677" y="1575264"/>
                </a:lnTo>
                <a:lnTo>
                  <a:pt x="1132427" y="1584298"/>
                </a:lnTo>
                <a:lnTo>
                  <a:pt x="1190174" y="1592339"/>
                </a:lnTo>
                <a:lnTo>
                  <a:pt x="1248882" y="1599367"/>
                </a:lnTo>
                <a:lnTo>
                  <a:pt x="1308513" y="1605365"/>
                </a:lnTo>
                <a:lnTo>
                  <a:pt x="1369032" y="1610314"/>
                </a:lnTo>
                <a:lnTo>
                  <a:pt x="1430402" y="1614196"/>
                </a:lnTo>
                <a:lnTo>
                  <a:pt x="1492585" y="1616991"/>
                </a:lnTo>
                <a:lnTo>
                  <a:pt x="1555547" y="1618682"/>
                </a:lnTo>
                <a:lnTo>
                  <a:pt x="1619250" y="1619250"/>
                </a:lnTo>
                <a:lnTo>
                  <a:pt x="1683039" y="1618682"/>
                </a:lnTo>
                <a:lnTo>
                  <a:pt x="1746083" y="1616991"/>
                </a:lnTo>
                <a:lnTo>
                  <a:pt x="1808345" y="1614196"/>
                </a:lnTo>
                <a:lnTo>
                  <a:pt x="1869789" y="1610314"/>
                </a:lnTo>
                <a:lnTo>
                  <a:pt x="1930379" y="1605365"/>
                </a:lnTo>
                <a:lnTo>
                  <a:pt x="1990078" y="1599367"/>
                </a:lnTo>
                <a:lnTo>
                  <a:pt x="2048849" y="1592339"/>
                </a:lnTo>
                <a:lnTo>
                  <a:pt x="2106657" y="1584298"/>
                </a:lnTo>
                <a:lnTo>
                  <a:pt x="2163465" y="1575264"/>
                </a:lnTo>
                <a:lnTo>
                  <a:pt x="2219235" y="1565254"/>
                </a:lnTo>
                <a:lnTo>
                  <a:pt x="2273933" y="1554289"/>
                </a:lnTo>
                <a:lnTo>
                  <a:pt x="2327522" y="1542385"/>
                </a:lnTo>
                <a:lnTo>
                  <a:pt x="2379964" y="1529561"/>
                </a:lnTo>
                <a:lnTo>
                  <a:pt x="2431224" y="1515836"/>
                </a:lnTo>
                <a:lnTo>
                  <a:pt x="2481266" y="1501229"/>
                </a:lnTo>
                <a:lnTo>
                  <a:pt x="2530052" y="1485758"/>
                </a:lnTo>
                <a:lnTo>
                  <a:pt x="2577547" y="1469441"/>
                </a:lnTo>
                <a:lnTo>
                  <a:pt x="2623714" y="1452296"/>
                </a:lnTo>
                <a:lnTo>
                  <a:pt x="2668516" y="1434344"/>
                </a:lnTo>
                <a:lnTo>
                  <a:pt x="2711918" y="1415601"/>
                </a:lnTo>
                <a:lnTo>
                  <a:pt x="2753883" y="1396087"/>
                </a:lnTo>
                <a:lnTo>
                  <a:pt x="2794373" y="1375819"/>
                </a:lnTo>
                <a:lnTo>
                  <a:pt x="2833354" y="1354817"/>
                </a:lnTo>
                <a:lnTo>
                  <a:pt x="2870788" y="1333099"/>
                </a:lnTo>
                <a:lnTo>
                  <a:pt x="2906640" y="1310683"/>
                </a:lnTo>
                <a:lnTo>
                  <a:pt x="2940872" y="1287588"/>
                </a:lnTo>
                <a:lnTo>
                  <a:pt x="2973448" y="1263832"/>
                </a:lnTo>
                <a:lnTo>
                  <a:pt x="3004332" y="1239434"/>
                </a:lnTo>
                <a:lnTo>
                  <a:pt x="3033488" y="1214413"/>
                </a:lnTo>
                <a:lnTo>
                  <a:pt x="3086467" y="1162573"/>
                </a:lnTo>
                <a:lnTo>
                  <a:pt x="3132096" y="1108461"/>
                </a:lnTo>
                <a:lnTo>
                  <a:pt x="3170081" y="1052224"/>
                </a:lnTo>
                <a:lnTo>
                  <a:pt x="3200133" y="994010"/>
                </a:lnTo>
                <a:lnTo>
                  <a:pt x="3221959" y="933968"/>
                </a:lnTo>
                <a:lnTo>
                  <a:pt x="3235268" y="872245"/>
                </a:lnTo>
                <a:lnTo>
                  <a:pt x="3239770" y="808989"/>
                </a:lnTo>
                <a:lnTo>
                  <a:pt x="3238638" y="777181"/>
                </a:lnTo>
                <a:lnTo>
                  <a:pt x="3229696" y="714689"/>
                </a:lnTo>
                <a:lnTo>
                  <a:pt x="3212092" y="653818"/>
                </a:lnTo>
                <a:lnTo>
                  <a:pt x="3186117" y="594714"/>
                </a:lnTo>
                <a:lnTo>
                  <a:pt x="3152062" y="537524"/>
                </a:lnTo>
                <a:lnTo>
                  <a:pt x="3110219" y="482394"/>
                </a:lnTo>
                <a:lnTo>
                  <a:pt x="3060878" y="429471"/>
                </a:lnTo>
                <a:lnTo>
                  <a:pt x="3004332" y="378901"/>
                </a:lnTo>
                <a:lnTo>
                  <a:pt x="2973448" y="354544"/>
                </a:lnTo>
                <a:lnTo>
                  <a:pt x="2940872" y="330830"/>
                </a:lnTo>
                <a:lnTo>
                  <a:pt x="2906640" y="307778"/>
                </a:lnTo>
                <a:lnTo>
                  <a:pt x="2870788" y="285405"/>
                </a:lnTo>
                <a:lnTo>
                  <a:pt x="2833354" y="263731"/>
                </a:lnTo>
                <a:lnTo>
                  <a:pt x="2794373" y="242773"/>
                </a:lnTo>
                <a:lnTo>
                  <a:pt x="2753883" y="222550"/>
                </a:lnTo>
                <a:lnTo>
                  <a:pt x="2711918" y="203079"/>
                </a:lnTo>
                <a:lnTo>
                  <a:pt x="2668516" y="184380"/>
                </a:lnTo>
                <a:lnTo>
                  <a:pt x="2623714" y="166471"/>
                </a:lnTo>
                <a:lnTo>
                  <a:pt x="2577547" y="149370"/>
                </a:lnTo>
                <a:lnTo>
                  <a:pt x="2530052" y="133095"/>
                </a:lnTo>
                <a:lnTo>
                  <a:pt x="2481266" y="117664"/>
                </a:lnTo>
                <a:lnTo>
                  <a:pt x="2431224" y="103097"/>
                </a:lnTo>
                <a:lnTo>
                  <a:pt x="2379964" y="89410"/>
                </a:lnTo>
                <a:lnTo>
                  <a:pt x="2327522" y="76623"/>
                </a:lnTo>
                <a:lnTo>
                  <a:pt x="2273933" y="64754"/>
                </a:lnTo>
                <a:lnTo>
                  <a:pt x="2219235" y="53820"/>
                </a:lnTo>
                <a:lnTo>
                  <a:pt x="2163465" y="43842"/>
                </a:lnTo>
                <a:lnTo>
                  <a:pt x="2106657" y="34835"/>
                </a:lnTo>
                <a:lnTo>
                  <a:pt x="2048849" y="26820"/>
                </a:lnTo>
                <a:lnTo>
                  <a:pt x="1990078" y="19814"/>
                </a:lnTo>
                <a:lnTo>
                  <a:pt x="1930379" y="13836"/>
                </a:lnTo>
                <a:lnTo>
                  <a:pt x="1869789" y="8904"/>
                </a:lnTo>
                <a:lnTo>
                  <a:pt x="1808345" y="5036"/>
                </a:lnTo>
                <a:lnTo>
                  <a:pt x="1746083" y="2250"/>
                </a:lnTo>
                <a:lnTo>
                  <a:pt x="1683039" y="565"/>
                </a:lnTo>
                <a:lnTo>
                  <a:pt x="1619250" y="0"/>
                </a:lnTo>
                <a:close/>
              </a:path>
            </a:pathLst>
          </a:custGeom>
          <a:solidFill>
            <a:srgbClr val="FFFFFF"/>
          </a:solidFill>
        </p:spPr>
        <p:txBody>
          <a:bodyPr wrap="square" lIns="0" tIns="0" rIns="0" bIns="0" rtlCol="0"/>
          <a:lstStyle/>
          <a:p>
            <a:endParaRPr/>
          </a:p>
        </p:txBody>
      </p:sp>
      <p:sp>
        <p:nvSpPr>
          <p:cNvPr id="4" name="object 4"/>
          <p:cNvSpPr/>
          <p:nvPr/>
        </p:nvSpPr>
        <p:spPr>
          <a:xfrm>
            <a:off x="1187450" y="1953260"/>
            <a:ext cx="3239770" cy="1619250"/>
          </a:xfrm>
          <a:custGeom>
            <a:avLst/>
            <a:gdLst/>
            <a:ahLst/>
            <a:cxnLst/>
            <a:rect l="l" t="t" r="r" b="b"/>
            <a:pathLst>
              <a:path w="3239770" h="1619250">
                <a:moveTo>
                  <a:pt x="1619250" y="0"/>
                </a:moveTo>
                <a:lnTo>
                  <a:pt x="1683039" y="565"/>
                </a:lnTo>
                <a:lnTo>
                  <a:pt x="1746083" y="2250"/>
                </a:lnTo>
                <a:lnTo>
                  <a:pt x="1808345" y="5036"/>
                </a:lnTo>
                <a:lnTo>
                  <a:pt x="1869789" y="8904"/>
                </a:lnTo>
                <a:lnTo>
                  <a:pt x="1930379" y="13836"/>
                </a:lnTo>
                <a:lnTo>
                  <a:pt x="1990078" y="19814"/>
                </a:lnTo>
                <a:lnTo>
                  <a:pt x="2048849" y="26820"/>
                </a:lnTo>
                <a:lnTo>
                  <a:pt x="2106657" y="34835"/>
                </a:lnTo>
                <a:lnTo>
                  <a:pt x="2163465" y="43842"/>
                </a:lnTo>
                <a:lnTo>
                  <a:pt x="2219235" y="53820"/>
                </a:lnTo>
                <a:lnTo>
                  <a:pt x="2273933" y="64754"/>
                </a:lnTo>
                <a:lnTo>
                  <a:pt x="2327522" y="76623"/>
                </a:lnTo>
                <a:lnTo>
                  <a:pt x="2379964" y="89410"/>
                </a:lnTo>
                <a:lnTo>
                  <a:pt x="2431224" y="103097"/>
                </a:lnTo>
                <a:lnTo>
                  <a:pt x="2481266" y="117664"/>
                </a:lnTo>
                <a:lnTo>
                  <a:pt x="2530052" y="133095"/>
                </a:lnTo>
                <a:lnTo>
                  <a:pt x="2577547" y="149370"/>
                </a:lnTo>
                <a:lnTo>
                  <a:pt x="2623714" y="166471"/>
                </a:lnTo>
                <a:lnTo>
                  <a:pt x="2668516" y="184380"/>
                </a:lnTo>
                <a:lnTo>
                  <a:pt x="2711918" y="203079"/>
                </a:lnTo>
                <a:lnTo>
                  <a:pt x="2753883" y="222550"/>
                </a:lnTo>
                <a:lnTo>
                  <a:pt x="2794373" y="242773"/>
                </a:lnTo>
                <a:lnTo>
                  <a:pt x="2833354" y="263731"/>
                </a:lnTo>
                <a:lnTo>
                  <a:pt x="2870788" y="285405"/>
                </a:lnTo>
                <a:lnTo>
                  <a:pt x="2906640" y="307778"/>
                </a:lnTo>
                <a:lnTo>
                  <a:pt x="2940872" y="330830"/>
                </a:lnTo>
                <a:lnTo>
                  <a:pt x="2973448" y="354544"/>
                </a:lnTo>
                <a:lnTo>
                  <a:pt x="3004332" y="378901"/>
                </a:lnTo>
                <a:lnTo>
                  <a:pt x="3033488" y="403882"/>
                </a:lnTo>
                <a:lnTo>
                  <a:pt x="3086467" y="455648"/>
                </a:lnTo>
                <a:lnTo>
                  <a:pt x="3132096" y="509693"/>
                </a:lnTo>
                <a:lnTo>
                  <a:pt x="3170081" y="565871"/>
                </a:lnTo>
                <a:lnTo>
                  <a:pt x="3200133" y="624036"/>
                </a:lnTo>
                <a:lnTo>
                  <a:pt x="3221959" y="684042"/>
                </a:lnTo>
                <a:lnTo>
                  <a:pt x="3235268" y="745742"/>
                </a:lnTo>
                <a:lnTo>
                  <a:pt x="3239770" y="808989"/>
                </a:lnTo>
                <a:lnTo>
                  <a:pt x="3238638" y="840800"/>
                </a:lnTo>
                <a:lnTo>
                  <a:pt x="3229696" y="903307"/>
                </a:lnTo>
                <a:lnTo>
                  <a:pt x="3212092" y="964208"/>
                </a:lnTo>
                <a:lnTo>
                  <a:pt x="3186117" y="1023355"/>
                </a:lnTo>
                <a:lnTo>
                  <a:pt x="3152062" y="1080598"/>
                </a:lnTo>
                <a:lnTo>
                  <a:pt x="3110219" y="1135792"/>
                </a:lnTo>
                <a:lnTo>
                  <a:pt x="3060878" y="1188786"/>
                </a:lnTo>
                <a:lnTo>
                  <a:pt x="3004332" y="1239434"/>
                </a:lnTo>
                <a:lnTo>
                  <a:pt x="2973448" y="1263832"/>
                </a:lnTo>
                <a:lnTo>
                  <a:pt x="2940872" y="1287588"/>
                </a:lnTo>
                <a:lnTo>
                  <a:pt x="2906640" y="1310683"/>
                </a:lnTo>
                <a:lnTo>
                  <a:pt x="2870788" y="1333099"/>
                </a:lnTo>
                <a:lnTo>
                  <a:pt x="2833354" y="1354817"/>
                </a:lnTo>
                <a:lnTo>
                  <a:pt x="2794373" y="1375819"/>
                </a:lnTo>
                <a:lnTo>
                  <a:pt x="2753883" y="1396087"/>
                </a:lnTo>
                <a:lnTo>
                  <a:pt x="2711918" y="1415601"/>
                </a:lnTo>
                <a:lnTo>
                  <a:pt x="2668516" y="1434344"/>
                </a:lnTo>
                <a:lnTo>
                  <a:pt x="2623714" y="1452296"/>
                </a:lnTo>
                <a:lnTo>
                  <a:pt x="2577547" y="1469441"/>
                </a:lnTo>
                <a:lnTo>
                  <a:pt x="2530052" y="1485758"/>
                </a:lnTo>
                <a:lnTo>
                  <a:pt x="2481266" y="1501229"/>
                </a:lnTo>
                <a:lnTo>
                  <a:pt x="2431224" y="1515836"/>
                </a:lnTo>
                <a:lnTo>
                  <a:pt x="2379964" y="1529561"/>
                </a:lnTo>
                <a:lnTo>
                  <a:pt x="2327522" y="1542385"/>
                </a:lnTo>
                <a:lnTo>
                  <a:pt x="2273933" y="1554289"/>
                </a:lnTo>
                <a:lnTo>
                  <a:pt x="2219235" y="1565254"/>
                </a:lnTo>
                <a:lnTo>
                  <a:pt x="2163465" y="1575264"/>
                </a:lnTo>
                <a:lnTo>
                  <a:pt x="2106657" y="1584298"/>
                </a:lnTo>
                <a:lnTo>
                  <a:pt x="2048849" y="1592339"/>
                </a:lnTo>
                <a:lnTo>
                  <a:pt x="1990078" y="1599367"/>
                </a:lnTo>
                <a:lnTo>
                  <a:pt x="1930379" y="1605365"/>
                </a:lnTo>
                <a:lnTo>
                  <a:pt x="1869789" y="1610314"/>
                </a:lnTo>
                <a:lnTo>
                  <a:pt x="1808345" y="1614196"/>
                </a:lnTo>
                <a:lnTo>
                  <a:pt x="1746083" y="1616991"/>
                </a:lnTo>
                <a:lnTo>
                  <a:pt x="1683039" y="1618682"/>
                </a:lnTo>
                <a:lnTo>
                  <a:pt x="1619250" y="1619250"/>
                </a:lnTo>
                <a:lnTo>
                  <a:pt x="1555547" y="1618682"/>
                </a:lnTo>
                <a:lnTo>
                  <a:pt x="1492585" y="1616991"/>
                </a:lnTo>
                <a:lnTo>
                  <a:pt x="1430402" y="1614196"/>
                </a:lnTo>
                <a:lnTo>
                  <a:pt x="1369032" y="1610314"/>
                </a:lnTo>
                <a:lnTo>
                  <a:pt x="1308513" y="1605365"/>
                </a:lnTo>
                <a:lnTo>
                  <a:pt x="1248882" y="1599367"/>
                </a:lnTo>
                <a:lnTo>
                  <a:pt x="1190174" y="1592339"/>
                </a:lnTo>
                <a:lnTo>
                  <a:pt x="1132427" y="1584298"/>
                </a:lnTo>
                <a:lnTo>
                  <a:pt x="1075677" y="1575264"/>
                </a:lnTo>
                <a:lnTo>
                  <a:pt x="1019960" y="1565254"/>
                </a:lnTo>
                <a:lnTo>
                  <a:pt x="965312" y="1554289"/>
                </a:lnTo>
                <a:lnTo>
                  <a:pt x="911772" y="1542385"/>
                </a:lnTo>
                <a:lnTo>
                  <a:pt x="859374" y="1529561"/>
                </a:lnTo>
                <a:lnTo>
                  <a:pt x="808155" y="1515836"/>
                </a:lnTo>
                <a:lnTo>
                  <a:pt x="758152" y="1501229"/>
                </a:lnTo>
                <a:lnTo>
                  <a:pt x="709402" y="1485758"/>
                </a:lnTo>
                <a:lnTo>
                  <a:pt x="661941" y="1469441"/>
                </a:lnTo>
                <a:lnTo>
                  <a:pt x="615805" y="1452296"/>
                </a:lnTo>
                <a:lnTo>
                  <a:pt x="571032" y="1434344"/>
                </a:lnTo>
                <a:lnTo>
                  <a:pt x="527656" y="1415601"/>
                </a:lnTo>
                <a:lnTo>
                  <a:pt x="485716" y="1396087"/>
                </a:lnTo>
                <a:lnTo>
                  <a:pt x="445248" y="1375819"/>
                </a:lnTo>
                <a:lnTo>
                  <a:pt x="406287" y="1354817"/>
                </a:lnTo>
                <a:lnTo>
                  <a:pt x="368871" y="1333099"/>
                </a:lnTo>
                <a:lnTo>
                  <a:pt x="333036" y="1310683"/>
                </a:lnTo>
                <a:lnTo>
                  <a:pt x="298819" y="1287588"/>
                </a:lnTo>
                <a:lnTo>
                  <a:pt x="266255" y="1263832"/>
                </a:lnTo>
                <a:lnTo>
                  <a:pt x="235383" y="1239434"/>
                </a:lnTo>
                <a:lnTo>
                  <a:pt x="206237" y="1214413"/>
                </a:lnTo>
                <a:lnTo>
                  <a:pt x="153274" y="1162573"/>
                </a:lnTo>
                <a:lnTo>
                  <a:pt x="107657" y="1108461"/>
                </a:lnTo>
                <a:lnTo>
                  <a:pt x="69679" y="1052224"/>
                </a:lnTo>
                <a:lnTo>
                  <a:pt x="39633" y="994010"/>
                </a:lnTo>
                <a:lnTo>
                  <a:pt x="17809" y="933968"/>
                </a:lnTo>
                <a:lnTo>
                  <a:pt x="4501" y="872245"/>
                </a:lnTo>
                <a:lnTo>
                  <a:pt x="0" y="808989"/>
                </a:lnTo>
                <a:lnTo>
                  <a:pt x="1131" y="777181"/>
                </a:lnTo>
                <a:lnTo>
                  <a:pt x="10072" y="714689"/>
                </a:lnTo>
                <a:lnTo>
                  <a:pt x="27675" y="653818"/>
                </a:lnTo>
                <a:lnTo>
                  <a:pt x="53646" y="594714"/>
                </a:lnTo>
                <a:lnTo>
                  <a:pt x="87695" y="537524"/>
                </a:lnTo>
                <a:lnTo>
                  <a:pt x="129529" y="482394"/>
                </a:lnTo>
                <a:lnTo>
                  <a:pt x="178856" y="429471"/>
                </a:lnTo>
                <a:lnTo>
                  <a:pt x="235383" y="378901"/>
                </a:lnTo>
                <a:lnTo>
                  <a:pt x="266255" y="354544"/>
                </a:lnTo>
                <a:lnTo>
                  <a:pt x="298819" y="330830"/>
                </a:lnTo>
                <a:lnTo>
                  <a:pt x="333036" y="307778"/>
                </a:lnTo>
                <a:lnTo>
                  <a:pt x="368871" y="285405"/>
                </a:lnTo>
                <a:lnTo>
                  <a:pt x="406287" y="263731"/>
                </a:lnTo>
                <a:lnTo>
                  <a:pt x="445248" y="242773"/>
                </a:lnTo>
                <a:lnTo>
                  <a:pt x="485716" y="222550"/>
                </a:lnTo>
                <a:lnTo>
                  <a:pt x="527656" y="203079"/>
                </a:lnTo>
                <a:lnTo>
                  <a:pt x="571032" y="184380"/>
                </a:lnTo>
                <a:lnTo>
                  <a:pt x="615805" y="166471"/>
                </a:lnTo>
                <a:lnTo>
                  <a:pt x="661941" y="149370"/>
                </a:lnTo>
                <a:lnTo>
                  <a:pt x="709402" y="133095"/>
                </a:lnTo>
                <a:lnTo>
                  <a:pt x="758152" y="117664"/>
                </a:lnTo>
                <a:lnTo>
                  <a:pt x="808155" y="103097"/>
                </a:lnTo>
                <a:lnTo>
                  <a:pt x="859374" y="89410"/>
                </a:lnTo>
                <a:lnTo>
                  <a:pt x="911772" y="76623"/>
                </a:lnTo>
                <a:lnTo>
                  <a:pt x="965312" y="64754"/>
                </a:lnTo>
                <a:lnTo>
                  <a:pt x="1019960" y="53820"/>
                </a:lnTo>
                <a:lnTo>
                  <a:pt x="1075677" y="43842"/>
                </a:lnTo>
                <a:lnTo>
                  <a:pt x="1132427" y="34835"/>
                </a:lnTo>
                <a:lnTo>
                  <a:pt x="1190174" y="26820"/>
                </a:lnTo>
                <a:lnTo>
                  <a:pt x="1248882" y="19814"/>
                </a:lnTo>
                <a:lnTo>
                  <a:pt x="1308513" y="13836"/>
                </a:lnTo>
                <a:lnTo>
                  <a:pt x="1369032" y="8904"/>
                </a:lnTo>
                <a:lnTo>
                  <a:pt x="1430402" y="5036"/>
                </a:lnTo>
                <a:lnTo>
                  <a:pt x="1492585" y="2250"/>
                </a:lnTo>
                <a:lnTo>
                  <a:pt x="1555547" y="565"/>
                </a:lnTo>
                <a:lnTo>
                  <a:pt x="1619250" y="0"/>
                </a:lnTo>
                <a:close/>
              </a:path>
            </a:pathLst>
          </a:custGeom>
          <a:ln w="25518">
            <a:solidFill>
              <a:srgbClr val="FFFF00"/>
            </a:solidFill>
          </a:ln>
        </p:spPr>
        <p:txBody>
          <a:bodyPr wrap="square" lIns="0" tIns="0" rIns="0" bIns="0" rtlCol="0"/>
          <a:lstStyle/>
          <a:p>
            <a:endParaRPr/>
          </a:p>
        </p:txBody>
      </p:sp>
      <p:sp>
        <p:nvSpPr>
          <p:cNvPr id="5" name="object 5"/>
          <p:cNvSpPr/>
          <p:nvPr/>
        </p:nvSpPr>
        <p:spPr>
          <a:xfrm>
            <a:off x="1187450" y="1953260"/>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6" name="object 6"/>
          <p:cNvSpPr/>
          <p:nvPr/>
        </p:nvSpPr>
        <p:spPr>
          <a:xfrm>
            <a:off x="4427220" y="3572509"/>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7" name="object 7"/>
          <p:cNvSpPr txBox="1"/>
          <p:nvPr/>
        </p:nvSpPr>
        <p:spPr>
          <a:xfrm>
            <a:off x="1776729" y="2566670"/>
            <a:ext cx="2058670" cy="391160"/>
          </a:xfrm>
          <a:prstGeom prst="rect">
            <a:avLst/>
          </a:prstGeom>
        </p:spPr>
        <p:txBody>
          <a:bodyPr vert="horz" wrap="square" lIns="0" tIns="12700" rIns="0" bIns="0" rtlCol="0">
            <a:spAutoFit/>
          </a:bodyPr>
          <a:lstStyle/>
          <a:p>
            <a:pPr marL="12700">
              <a:lnSpc>
                <a:spcPct val="100000"/>
              </a:lnSpc>
              <a:spcBef>
                <a:spcPts val="100"/>
              </a:spcBef>
            </a:pPr>
            <a:r>
              <a:rPr sz="2400" b="1" spc="-5" dirty="0">
                <a:latin typeface="Times New Roman"/>
                <a:cs typeface="Times New Roman"/>
              </a:rPr>
              <a:t>Cross-Sectional</a:t>
            </a:r>
            <a:endParaRPr sz="2400">
              <a:latin typeface="Times New Roman"/>
              <a:cs typeface="Times New Roman"/>
            </a:endParaRPr>
          </a:p>
        </p:txBody>
      </p:sp>
      <p:sp>
        <p:nvSpPr>
          <p:cNvPr id="8" name="object 8"/>
          <p:cNvSpPr/>
          <p:nvPr/>
        </p:nvSpPr>
        <p:spPr>
          <a:xfrm>
            <a:off x="1187450" y="3789679"/>
            <a:ext cx="3313429" cy="1620520"/>
          </a:xfrm>
          <a:custGeom>
            <a:avLst/>
            <a:gdLst/>
            <a:ahLst/>
            <a:cxnLst/>
            <a:rect l="l" t="t" r="r" b="b"/>
            <a:pathLst>
              <a:path w="3313429" h="1620520">
                <a:moveTo>
                  <a:pt x="1656080" y="0"/>
                </a:moveTo>
                <a:lnTo>
                  <a:pt x="1590965" y="565"/>
                </a:lnTo>
                <a:lnTo>
                  <a:pt x="1526606" y="2250"/>
                </a:lnTo>
                <a:lnTo>
                  <a:pt x="1463038" y="5036"/>
                </a:lnTo>
                <a:lnTo>
                  <a:pt x="1400301" y="8905"/>
                </a:lnTo>
                <a:lnTo>
                  <a:pt x="1338430" y="13838"/>
                </a:lnTo>
                <a:lnTo>
                  <a:pt x="1277463" y="19818"/>
                </a:lnTo>
                <a:lnTo>
                  <a:pt x="1217438" y="26826"/>
                </a:lnTo>
                <a:lnTo>
                  <a:pt x="1158393" y="34844"/>
                </a:lnTo>
                <a:lnTo>
                  <a:pt x="1100365" y="43853"/>
                </a:lnTo>
                <a:lnTo>
                  <a:pt x="1043391" y="53836"/>
                </a:lnTo>
                <a:lnTo>
                  <a:pt x="987509" y="64775"/>
                </a:lnTo>
                <a:lnTo>
                  <a:pt x="932756" y="76651"/>
                </a:lnTo>
                <a:lnTo>
                  <a:pt x="879169" y="89445"/>
                </a:lnTo>
                <a:lnTo>
                  <a:pt x="826788" y="103140"/>
                </a:lnTo>
                <a:lnTo>
                  <a:pt x="775647" y="117718"/>
                </a:lnTo>
                <a:lnTo>
                  <a:pt x="725786" y="133160"/>
                </a:lnTo>
                <a:lnTo>
                  <a:pt x="677242" y="149448"/>
                </a:lnTo>
                <a:lnTo>
                  <a:pt x="630052" y="166564"/>
                </a:lnTo>
                <a:lnTo>
                  <a:pt x="584253" y="184490"/>
                </a:lnTo>
                <a:lnTo>
                  <a:pt x="539884" y="203207"/>
                </a:lnTo>
                <a:lnTo>
                  <a:pt x="496981" y="222698"/>
                </a:lnTo>
                <a:lnTo>
                  <a:pt x="455582" y="242943"/>
                </a:lnTo>
                <a:lnTo>
                  <a:pt x="415724" y="263925"/>
                </a:lnTo>
                <a:lnTo>
                  <a:pt x="377446" y="285626"/>
                </a:lnTo>
                <a:lnTo>
                  <a:pt x="340784" y="308027"/>
                </a:lnTo>
                <a:lnTo>
                  <a:pt x="305776" y="331111"/>
                </a:lnTo>
                <a:lnTo>
                  <a:pt x="272459" y="354858"/>
                </a:lnTo>
                <a:lnTo>
                  <a:pt x="240871" y="379251"/>
                </a:lnTo>
                <a:lnTo>
                  <a:pt x="211049" y="404272"/>
                </a:lnTo>
                <a:lnTo>
                  <a:pt x="156855" y="456123"/>
                </a:lnTo>
                <a:lnTo>
                  <a:pt x="110176" y="510267"/>
                </a:lnTo>
                <a:lnTo>
                  <a:pt x="71312" y="566556"/>
                </a:lnTo>
                <a:lnTo>
                  <a:pt x="40563" y="624845"/>
                </a:lnTo>
                <a:lnTo>
                  <a:pt x="18227" y="684990"/>
                </a:lnTo>
                <a:lnTo>
                  <a:pt x="4606" y="746843"/>
                </a:lnTo>
                <a:lnTo>
                  <a:pt x="0" y="810260"/>
                </a:lnTo>
                <a:lnTo>
                  <a:pt x="1157" y="842154"/>
                </a:lnTo>
                <a:lnTo>
                  <a:pt x="10309" y="904807"/>
                </a:lnTo>
                <a:lnTo>
                  <a:pt x="28324" y="965824"/>
                </a:lnTo>
                <a:lnTo>
                  <a:pt x="54904" y="1025059"/>
                </a:lnTo>
                <a:lnTo>
                  <a:pt x="89749" y="1082367"/>
                </a:lnTo>
                <a:lnTo>
                  <a:pt x="132558" y="1137601"/>
                </a:lnTo>
                <a:lnTo>
                  <a:pt x="183032" y="1190617"/>
                </a:lnTo>
                <a:lnTo>
                  <a:pt x="240871" y="1241268"/>
                </a:lnTo>
                <a:lnTo>
                  <a:pt x="272459" y="1265661"/>
                </a:lnTo>
                <a:lnTo>
                  <a:pt x="305776" y="1289408"/>
                </a:lnTo>
                <a:lnTo>
                  <a:pt x="340784" y="1312492"/>
                </a:lnTo>
                <a:lnTo>
                  <a:pt x="377446" y="1334893"/>
                </a:lnTo>
                <a:lnTo>
                  <a:pt x="415724" y="1356594"/>
                </a:lnTo>
                <a:lnTo>
                  <a:pt x="455582" y="1377576"/>
                </a:lnTo>
                <a:lnTo>
                  <a:pt x="496981" y="1397821"/>
                </a:lnTo>
                <a:lnTo>
                  <a:pt x="539884" y="1417312"/>
                </a:lnTo>
                <a:lnTo>
                  <a:pt x="584253" y="1436029"/>
                </a:lnTo>
                <a:lnTo>
                  <a:pt x="630052" y="1453955"/>
                </a:lnTo>
                <a:lnTo>
                  <a:pt x="677242" y="1471071"/>
                </a:lnTo>
                <a:lnTo>
                  <a:pt x="725786" y="1487359"/>
                </a:lnTo>
                <a:lnTo>
                  <a:pt x="775647" y="1502801"/>
                </a:lnTo>
                <a:lnTo>
                  <a:pt x="826788" y="1517379"/>
                </a:lnTo>
                <a:lnTo>
                  <a:pt x="879169" y="1531074"/>
                </a:lnTo>
                <a:lnTo>
                  <a:pt x="932756" y="1543868"/>
                </a:lnTo>
                <a:lnTo>
                  <a:pt x="987509" y="1555744"/>
                </a:lnTo>
                <a:lnTo>
                  <a:pt x="1043391" y="1566683"/>
                </a:lnTo>
                <a:lnTo>
                  <a:pt x="1100365" y="1576666"/>
                </a:lnTo>
                <a:lnTo>
                  <a:pt x="1158393" y="1585675"/>
                </a:lnTo>
                <a:lnTo>
                  <a:pt x="1217438" y="1593693"/>
                </a:lnTo>
                <a:lnTo>
                  <a:pt x="1277463" y="1600701"/>
                </a:lnTo>
                <a:lnTo>
                  <a:pt x="1338430" y="1606681"/>
                </a:lnTo>
                <a:lnTo>
                  <a:pt x="1400301" y="1611614"/>
                </a:lnTo>
                <a:lnTo>
                  <a:pt x="1463038" y="1615483"/>
                </a:lnTo>
                <a:lnTo>
                  <a:pt x="1526606" y="1618269"/>
                </a:lnTo>
                <a:lnTo>
                  <a:pt x="1590965" y="1619954"/>
                </a:lnTo>
                <a:lnTo>
                  <a:pt x="1656080" y="1620520"/>
                </a:lnTo>
                <a:lnTo>
                  <a:pt x="1721280" y="1619954"/>
                </a:lnTo>
                <a:lnTo>
                  <a:pt x="1785722" y="1618269"/>
                </a:lnTo>
                <a:lnTo>
                  <a:pt x="1849368" y="1615483"/>
                </a:lnTo>
                <a:lnTo>
                  <a:pt x="1912181" y="1611614"/>
                </a:lnTo>
                <a:lnTo>
                  <a:pt x="1974123" y="1606681"/>
                </a:lnTo>
                <a:lnTo>
                  <a:pt x="2035157" y="1600701"/>
                </a:lnTo>
                <a:lnTo>
                  <a:pt x="2095245" y="1593693"/>
                </a:lnTo>
                <a:lnTo>
                  <a:pt x="2154351" y="1585675"/>
                </a:lnTo>
                <a:lnTo>
                  <a:pt x="2212436" y="1576666"/>
                </a:lnTo>
                <a:lnTo>
                  <a:pt x="2269464" y="1566683"/>
                </a:lnTo>
                <a:lnTo>
                  <a:pt x="2325397" y="1555744"/>
                </a:lnTo>
                <a:lnTo>
                  <a:pt x="2380198" y="1543868"/>
                </a:lnTo>
                <a:lnTo>
                  <a:pt x="2433828" y="1531074"/>
                </a:lnTo>
                <a:lnTo>
                  <a:pt x="2486252" y="1517379"/>
                </a:lnTo>
                <a:lnTo>
                  <a:pt x="2537431" y="1502801"/>
                </a:lnTo>
                <a:lnTo>
                  <a:pt x="2587328" y="1487359"/>
                </a:lnTo>
                <a:lnTo>
                  <a:pt x="2635906" y="1471071"/>
                </a:lnTo>
                <a:lnTo>
                  <a:pt x="2683128" y="1453955"/>
                </a:lnTo>
                <a:lnTo>
                  <a:pt x="2728955" y="1436029"/>
                </a:lnTo>
                <a:lnTo>
                  <a:pt x="2773351" y="1417312"/>
                </a:lnTo>
                <a:lnTo>
                  <a:pt x="2816278" y="1397821"/>
                </a:lnTo>
                <a:lnTo>
                  <a:pt x="2857699" y="1377576"/>
                </a:lnTo>
                <a:lnTo>
                  <a:pt x="2897577" y="1356594"/>
                </a:lnTo>
                <a:lnTo>
                  <a:pt x="2935874" y="1334893"/>
                </a:lnTo>
                <a:lnTo>
                  <a:pt x="2972552" y="1312492"/>
                </a:lnTo>
                <a:lnTo>
                  <a:pt x="3007575" y="1289408"/>
                </a:lnTo>
                <a:lnTo>
                  <a:pt x="3040905" y="1265661"/>
                </a:lnTo>
                <a:lnTo>
                  <a:pt x="3072504" y="1241268"/>
                </a:lnTo>
                <a:lnTo>
                  <a:pt x="3102336" y="1216247"/>
                </a:lnTo>
                <a:lnTo>
                  <a:pt x="3156546" y="1164396"/>
                </a:lnTo>
                <a:lnTo>
                  <a:pt x="3203237" y="1110252"/>
                </a:lnTo>
                <a:lnTo>
                  <a:pt x="3242109" y="1053963"/>
                </a:lnTo>
                <a:lnTo>
                  <a:pt x="3272863" y="995674"/>
                </a:lnTo>
                <a:lnTo>
                  <a:pt x="3295201" y="935529"/>
                </a:lnTo>
                <a:lnTo>
                  <a:pt x="3308822" y="873676"/>
                </a:lnTo>
                <a:lnTo>
                  <a:pt x="3313429" y="810260"/>
                </a:lnTo>
                <a:lnTo>
                  <a:pt x="3312272" y="778365"/>
                </a:lnTo>
                <a:lnTo>
                  <a:pt x="3303120" y="715712"/>
                </a:lnTo>
                <a:lnTo>
                  <a:pt x="3285103" y="654695"/>
                </a:lnTo>
                <a:lnTo>
                  <a:pt x="3258519" y="595460"/>
                </a:lnTo>
                <a:lnTo>
                  <a:pt x="3223669" y="538152"/>
                </a:lnTo>
                <a:lnTo>
                  <a:pt x="3180850" y="482918"/>
                </a:lnTo>
                <a:lnTo>
                  <a:pt x="3130362" y="429902"/>
                </a:lnTo>
                <a:lnTo>
                  <a:pt x="3072504" y="379251"/>
                </a:lnTo>
                <a:lnTo>
                  <a:pt x="3040905" y="354858"/>
                </a:lnTo>
                <a:lnTo>
                  <a:pt x="3007575" y="331111"/>
                </a:lnTo>
                <a:lnTo>
                  <a:pt x="2972552" y="308027"/>
                </a:lnTo>
                <a:lnTo>
                  <a:pt x="2935874" y="285626"/>
                </a:lnTo>
                <a:lnTo>
                  <a:pt x="2897577" y="263925"/>
                </a:lnTo>
                <a:lnTo>
                  <a:pt x="2857699" y="242943"/>
                </a:lnTo>
                <a:lnTo>
                  <a:pt x="2816278" y="222698"/>
                </a:lnTo>
                <a:lnTo>
                  <a:pt x="2773351" y="203207"/>
                </a:lnTo>
                <a:lnTo>
                  <a:pt x="2728955" y="184490"/>
                </a:lnTo>
                <a:lnTo>
                  <a:pt x="2683128" y="166564"/>
                </a:lnTo>
                <a:lnTo>
                  <a:pt x="2635906" y="149448"/>
                </a:lnTo>
                <a:lnTo>
                  <a:pt x="2587328" y="133160"/>
                </a:lnTo>
                <a:lnTo>
                  <a:pt x="2537431" y="117718"/>
                </a:lnTo>
                <a:lnTo>
                  <a:pt x="2486252" y="103140"/>
                </a:lnTo>
                <a:lnTo>
                  <a:pt x="2433828" y="89445"/>
                </a:lnTo>
                <a:lnTo>
                  <a:pt x="2380198" y="76651"/>
                </a:lnTo>
                <a:lnTo>
                  <a:pt x="2325397" y="64775"/>
                </a:lnTo>
                <a:lnTo>
                  <a:pt x="2269464" y="53836"/>
                </a:lnTo>
                <a:lnTo>
                  <a:pt x="2212436" y="43853"/>
                </a:lnTo>
                <a:lnTo>
                  <a:pt x="2154351" y="34844"/>
                </a:lnTo>
                <a:lnTo>
                  <a:pt x="2095245" y="26826"/>
                </a:lnTo>
                <a:lnTo>
                  <a:pt x="2035157" y="19818"/>
                </a:lnTo>
                <a:lnTo>
                  <a:pt x="1974123" y="13838"/>
                </a:lnTo>
                <a:lnTo>
                  <a:pt x="1912181" y="8905"/>
                </a:lnTo>
                <a:lnTo>
                  <a:pt x="1849368" y="5036"/>
                </a:lnTo>
                <a:lnTo>
                  <a:pt x="1785722" y="2250"/>
                </a:lnTo>
                <a:lnTo>
                  <a:pt x="1721280" y="565"/>
                </a:lnTo>
                <a:lnTo>
                  <a:pt x="1656080" y="0"/>
                </a:lnTo>
                <a:close/>
              </a:path>
            </a:pathLst>
          </a:custGeom>
          <a:solidFill>
            <a:srgbClr val="FFFFFF"/>
          </a:solidFill>
        </p:spPr>
        <p:txBody>
          <a:bodyPr wrap="square" lIns="0" tIns="0" rIns="0" bIns="0" rtlCol="0"/>
          <a:lstStyle/>
          <a:p>
            <a:endParaRPr/>
          </a:p>
        </p:txBody>
      </p:sp>
      <p:sp>
        <p:nvSpPr>
          <p:cNvPr id="9" name="object 9"/>
          <p:cNvSpPr/>
          <p:nvPr/>
        </p:nvSpPr>
        <p:spPr>
          <a:xfrm>
            <a:off x="1187450" y="3789679"/>
            <a:ext cx="3313429" cy="1620520"/>
          </a:xfrm>
          <a:custGeom>
            <a:avLst/>
            <a:gdLst/>
            <a:ahLst/>
            <a:cxnLst/>
            <a:rect l="l" t="t" r="r" b="b"/>
            <a:pathLst>
              <a:path w="3313429" h="1620520">
                <a:moveTo>
                  <a:pt x="1656080" y="0"/>
                </a:moveTo>
                <a:lnTo>
                  <a:pt x="1721280" y="565"/>
                </a:lnTo>
                <a:lnTo>
                  <a:pt x="1785722" y="2250"/>
                </a:lnTo>
                <a:lnTo>
                  <a:pt x="1849368" y="5036"/>
                </a:lnTo>
                <a:lnTo>
                  <a:pt x="1912181" y="8905"/>
                </a:lnTo>
                <a:lnTo>
                  <a:pt x="1974123" y="13838"/>
                </a:lnTo>
                <a:lnTo>
                  <a:pt x="2035157" y="19818"/>
                </a:lnTo>
                <a:lnTo>
                  <a:pt x="2095245" y="26826"/>
                </a:lnTo>
                <a:lnTo>
                  <a:pt x="2154351" y="34844"/>
                </a:lnTo>
                <a:lnTo>
                  <a:pt x="2212436" y="43853"/>
                </a:lnTo>
                <a:lnTo>
                  <a:pt x="2269464" y="53836"/>
                </a:lnTo>
                <a:lnTo>
                  <a:pt x="2325397" y="64775"/>
                </a:lnTo>
                <a:lnTo>
                  <a:pt x="2380198" y="76651"/>
                </a:lnTo>
                <a:lnTo>
                  <a:pt x="2433828" y="89445"/>
                </a:lnTo>
                <a:lnTo>
                  <a:pt x="2486252" y="103140"/>
                </a:lnTo>
                <a:lnTo>
                  <a:pt x="2537431" y="117718"/>
                </a:lnTo>
                <a:lnTo>
                  <a:pt x="2587328" y="133160"/>
                </a:lnTo>
                <a:lnTo>
                  <a:pt x="2635906" y="149448"/>
                </a:lnTo>
                <a:lnTo>
                  <a:pt x="2683128" y="166564"/>
                </a:lnTo>
                <a:lnTo>
                  <a:pt x="2728955" y="184490"/>
                </a:lnTo>
                <a:lnTo>
                  <a:pt x="2773351" y="203207"/>
                </a:lnTo>
                <a:lnTo>
                  <a:pt x="2816278" y="222698"/>
                </a:lnTo>
                <a:lnTo>
                  <a:pt x="2857699" y="242943"/>
                </a:lnTo>
                <a:lnTo>
                  <a:pt x="2897577" y="263925"/>
                </a:lnTo>
                <a:lnTo>
                  <a:pt x="2935874" y="285626"/>
                </a:lnTo>
                <a:lnTo>
                  <a:pt x="2972552" y="308027"/>
                </a:lnTo>
                <a:lnTo>
                  <a:pt x="3007575" y="331111"/>
                </a:lnTo>
                <a:lnTo>
                  <a:pt x="3040905" y="354858"/>
                </a:lnTo>
                <a:lnTo>
                  <a:pt x="3072504" y="379251"/>
                </a:lnTo>
                <a:lnTo>
                  <a:pt x="3102336" y="404272"/>
                </a:lnTo>
                <a:lnTo>
                  <a:pt x="3156546" y="456123"/>
                </a:lnTo>
                <a:lnTo>
                  <a:pt x="3203237" y="510267"/>
                </a:lnTo>
                <a:lnTo>
                  <a:pt x="3242109" y="566556"/>
                </a:lnTo>
                <a:lnTo>
                  <a:pt x="3272863" y="624845"/>
                </a:lnTo>
                <a:lnTo>
                  <a:pt x="3295201" y="684990"/>
                </a:lnTo>
                <a:lnTo>
                  <a:pt x="3308822" y="746843"/>
                </a:lnTo>
                <a:lnTo>
                  <a:pt x="3313429" y="810260"/>
                </a:lnTo>
                <a:lnTo>
                  <a:pt x="3312272" y="842154"/>
                </a:lnTo>
                <a:lnTo>
                  <a:pt x="3303120" y="904807"/>
                </a:lnTo>
                <a:lnTo>
                  <a:pt x="3285103" y="965824"/>
                </a:lnTo>
                <a:lnTo>
                  <a:pt x="3258519" y="1025059"/>
                </a:lnTo>
                <a:lnTo>
                  <a:pt x="3223669" y="1082367"/>
                </a:lnTo>
                <a:lnTo>
                  <a:pt x="3180850" y="1137601"/>
                </a:lnTo>
                <a:lnTo>
                  <a:pt x="3130362" y="1190617"/>
                </a:lnTo>
                <a:lnTo>
                  <a:pt x="3072504" y="1241268"/>
                </a:lnTo>
                <a:lnTo>
                  <a:pt x="3040905" y="1265661"/>
                </a:lnTo>
                <a:lnTo>
                  <a:pt x="3007575" y="1289408"/>
                </a:lnTo>
                <a:lnTo>
                  <a:pt x="2972552" y="1312492"/>
                </a:lnTo>
                <a:lnTo>
                  <a:pt x="2935874" y="1334893"/>
                </a:lnTo>
                <a:lnTo>
                  <a:pt x="2897577" y="1356594"/>
                </a:lnTo>
                <a:lnTo>
                  <a:pt x="2857699" y="1377576"/>
                </a:lnTo>
                <a:lnTo>
                  <a:pt x="2816278" y="1397821"/>
                </a:lnTo>
                <a:lnTo>
                  <a:pt x="2773351" y="1417312"/>
                </a:lnTo>
                <a:lnTo>
                  <a:pt x="2728955" y="1436029"/>
                </a:lnTo>
                <a:lnTo>
                  <a:pt x="2683128" y="1453955"/>
                </a:lnTo>
                <a:lnTo>
                  <a:pt x="2635906" y="1471071"/>
                </a:lnTo>
                <a:lnTo>
                  <a:pt x="2587328" y="1487359"/>
                </a:lnTo>
                <a:lnTo>
                  <a:pt x="2537431" y="1502801"/>
                </a:lnTo>
                <a:lnTo>
                  <a:pt x="2486252" y="1517379"/>
                </a:lnTo>
                <a:lnTo>
                  <a:pt x="2433828" y="1531074"/>
                </a:lnTo>
                <a:lnTo>
                  <a:pt x="2380198" y="1543868"/>
                </a:lnTo>
                <a:lnTo>
                  <a:pt x="2325397" y="1555744"/>
                </a:lnTo>
                <a:lnTo>
                  <a:pt x="2269464" y="1566683"/>
                </a:lnTo>
                <a:lnTo>
                  <a:pt x="2212436" y="1576666"/>
                </a:lnTo>
                <a:lnTo>
                  <a:pt x="2154351" y="1585675"/>
                </a:lnTo>
                <a:lnTo>
                  <a:pt x="2095245" y="1593693"/>
                </a:lnTo>
                <a:lnTo>
                  <a:pt x="2035157" y="1600701"/>
                </a:lnTo>
                <a:lnTo>
                  <a:pt x="1974123" y="1606681"/>
                </a:lnTo>
                <a:lnTo>
                  <a:pt x="1912181" y="1611614"/>
                </a:lnTo>
                <a:lnTo>
                  <a:pt x="1849368" y="1615483"/>
                </a:lnTo>
                <a:lnTo>
                  <a:pt x="1785722" y="1618269"/>
                </a:lnTo>
                <a:lnTo>
                  <a:pt x="1721280" y="1619954"/>
                </a:lnTo>
                <a:lnTo>
                  <a:pt x="1656080" y="1620520"/>
                </a:lnTo>
                <a:lnTo>
                  <a:pt x="1590965" y="1619954"/>
                </a:lnTo>
                <a:lnTo>
                  <a:pt x="1526606" y="1618269"/>
                </a:lnTo>
                <a:lnTo>
                  <a:pt x="1463038" y="1615483"/>
                </a:lnTo>
                <a:lnTo>
                  <a:pt x="1400301" y="1611614"/>
                </a:lnTo>
                <a:lnTo>
                  <a:pt x="1338430" y="1606681"/>
                </a:lnTo>
                <a:lnTo>
                  <a:pt x="1277463" y="1600701"/>
                </a:lnTo>
                <a:lnTo>
                  <a:pt x="1217438" y="1593693"/>
                </a:lnTo>
                <a:lnTo>
                  <a:pt x="1158393" y="1585675"/>
                </a:lnTo>
                <a:lnTo>
                  <a:pt x="1100365" y="1576666"/>
                </a:lnTo>
                <a:lnTo>
                  <a:pt x="1043391" y="1566683"/>
                </a:lnTo>
                <a:lnTo>
                  <a:pt x="987509" y="1555744"/>
                </a:lnTo>
                <a:lnTo>
                  <a:pt x="932756" y="1543868"/>
                </a:lnTo>
                <a:lnTo>
                  <a:pt x="879169" y="1531074"/>
                </a:lnTo>
                <a:lnTo>
                  <a:pt x="826788" y="1517379"/>
                </a:lnTo>
                <a:lnTo>
                  <a:pt x="775647" y="1502801"/>
                </a:lnTo>
                <a:lnTo>
                  <a:pt x="725786" y="1487359"/>
                </a:lnTo>
                <a:lnTo>
                  <a:pt x="677242" y="1471071"/>
                </a:lnTo>
                <a:lnTo>
                  <a:pt x="630052" y="1453955"/>
                </a:lnTo>
                <a:lnTo>
                  <a:pt x="584253" y="1436029"/>
                </a:lnTo>
                <a:lnTo>
                  <a:pt x="539884" y="1417312"/>
                </a:lnTo>
                <a:lnTo>
                  <a:pt x="496981" y="1397821"/>
                </a:lnTo>
                <a:lnTo>
                  <a:pt x="455582" y="1377576"/>
                </a:lnTo>
                <a:lnTo>
                  <a:pt x="415724" y="1356594"/>
                </a:lnTo>
                <a:lnTo>
                  <a:pt x="377446" y="1334893"/>
                </a:lnTo>
                <a:lnTo>
                  <a:pt x="340784" y="1312492"/>
                </a:lnTo>
                <a:lnTo>
                  <a:pt x="305776" y="1289408"/>
                </a:lnTo>
                <a:lnTo>
                  <a:pt x="272459" y="1265661"/>
                </a:lnTo>
                <a:lnTo>
                  <a:pt x="240871" y="1241268"/>
                </a:lnTo>
                <a:lnTo>
                  <a:pt x="211049" y="1216247"/>
                </a:lnTo>
                <a:lnTo>
                  <a:pt x="156855" y="1164396"/>
                </a:lnTo>
                <a:lnTo>
                  <a:pt x="110176" y="1110252"/>
                </a:lnTo>
                <a:lnTo>
                  <a:pt x="71312" y="1053963"/>
                </a:lnTo>
                <a:lnTo>
                  <a:pt x="40563" y="995674"/>
                </a:lnTo>
                <a:lnTo>
                  <a:pt x="18227" y="935529"/>
                </a:lnTo>
                <a:lnTo>
                  <a:pt x="4606" y="873676"/>
                </a:lnTo>
                <a:lnTo>
                  <a:pt x="0" y="810260"/>
                </a:lnTo>
                <a:lnTo>
                  <a:pt x="1157" y="778365"/>
                </a:lnTo>
                <a:lnTo>
                  <a:pt x="10309" y="715712"/>
                </a:lnTo>
                <a:lnTo>
                  <a:pt x="28324" y="654695"/>
                </a:lnTo>
                <a:lnTo>
                  <a:pt x="54904" y="595460"/>
                </a:lnTo>
                <a:lnTo>
                  <a:pt x="89749" y="538152"/>
                </a:lnTo>
                <a:lnTo>
                  <a:pt x="132558" y="482918"/>
                </a:lnTo>
                <a:lnTo>
                  <a:pt x="183032" y="429902"/>
                </a:lnTo>
                <a:lnTo>
                  <a:pt x="240871" y="379251"/>
                </a:lnTo>
                <a:lnTo>
                  <a:pt x="272459" y="354858"/>
                </a:lnTo>
                <a:lnTo>
                  <a:pt x="305776" y="331111"/>
                </a:lnTo>
                <a:lnTo>
                  <a:pt x="340784" y="308027"/>
                </a:lnTo>
                <a:lnTo>
                  <a:pt x="377446" y="285626"/>
                </a:lnTo>
                <a:lnTo>
                  <a:pt x="415724" y="263925"/>
                </a:lnTo>
                <a:lnTo>
                  <a:pt x="455582" y="242943"/>
                </a:lnTo>
                <a:lnTo>
                  <a:pt x="496981" y="222698"/>
                </a:lnTo>
                <a:lnTo>
                  <a:pt x="539884" y="203207"/>
                </a:lnTo>
                <a:lnTo>
                  <a:pt x="584253" y="184490"/>
                </a:lnTo>
                <a:lnTo>
                  <a:pt x="630052" y="166564"/>
                </a:lnTo>
                <a:lnTo>
                  <a:pt x="677242" y="149448"/>
                </a:lnTo>
                <a:lnTo>
                  <a:pt x="725786" y="133160"/>
                </a:lnTo>
                <a:lnTo>
                  <a:pt x="775647" y="117718"/>
                </a:lnTo>
                <a:lnTo>
                  <a:pt x="826788" y="103140"/>
                </a:lnTo>
                <a:lnTo>
                  <a:pt x="879169" y="89445"/>
                </a:lnTo>
                <a:lnTo>
                  <a:pt x="932756" y="76651"/>
                </a:lnTo>
                <a:lnTo>
                  <a:pt x="987509" y="64775"/>
                </a:lnTo>
                <a:lnTo>
                  <a:pt x="1043391" y="53836"/>
                </a:lnTo>
                <a:lnTo>
                  <a:pt x="1100365" y="43853"/>
                </a:lnTo>
                <a:lnTo>
                  <a:pt x="1158393" y="34844"/>
                </a:lnTo>
                <a:lnTo>
                  <a:pt x="1217438" y="26826"/>
                </a:lnTo>
                <a:lnTo>
                  <a:pt x="1277463" y="19818"/>
                </a:lnTo>
                <a:lnTo>
                  <a:pt x="1338430" y="13838"/>
                </a:lnTo>
                <a:lnTo>
                  <a:pt x="1400301" y="8905"/>
                </a:lnTo>
                <a:lnTo>
                  <a:pt x="1463038" y="5036"/>
                </a:lnTo>
                <a:lnTo>
                  <a:pt x="1526606" y="2250"/>
                </a:lnTo>
                <a:lnTo>
                  <a:pt x="1590965" y="565"/>
                </a:lnTo>
                <a:lnTo>
                  <a:pt x="1656080" y="0"/>
                </a:lnTo>
                <a:close/>
              </a:path>
            </a:pathLst>
          </a:custGeom>
          <a:ln w="25518">
            <a:solidFill>
              <a:srgbClr val="FFFF00"/>
            </a:solidFill>
          </a:ln>
        </p:spPr>
        <p:txBody>
          <a:bodyPr wrap="square" lIns="0" tIns="0" rIns="0" bIns="0" rtlCol="0"/>
          <a:lstStyle/>
          <a:p>
            <a:endParaRPr/>
          </a:p>
        </p:txBody>
      </p:sp>
      <p:sp>
        <p:nvSpPr>
          <p:cNvPr id="10" name="object 10"/>
          <p:cNvSpPr/>
          <p:nvPr/>
        </p:nvSpPr>
        <p:spPr>
          <a:xfrm>
            <a:off x="1187450" y="3789679"/>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11" name="object 11"/>
          <p:cNvSpPr/>
          <p:nvPr/>
        </p:nvSpPr>
        <p:spPr>
          <a:xfrm>
            <a:off x="4500879" y="5410200"/>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12" name="object 12"/>
          <p:cNvSpPr txBox="1"/>
          <p:nvPr/>
        </p:nvSpPr>
        <p:spPr>
          <a:xfrm>
            <a:off x="1764029" y="4221479"/>
            <a:ext cx="1899285" cy="756920"/>
          </a:xfrm>
          <a:prstGeom prst="rect">
            <a:avLst/>
          </a:prstGeom>
        </p:spPr>
        <p:txBody>
          <a:bodyPr vert="horz" wrap="square" lIns="0" tIns="12700" rIns="0" bIns="0" rtlCol="0">
            <a:spAutoFit/>
          </a:bodyPr>
          <a:lstStyle/>
          <a:p>
            <a:pPr marL="12700" marR="5080" indent="181610">
              <a:lnSpc>
                <a:spcPct val="100000"/>
              </a:lnSpc>
              <a:spcBef>
                <a:spcPts val="100"/>
              </a:spcBef>
            </a:pPr>
            <a:r>
              <a:rPr sz="2400" b="1" spc="-5" dirty="0">
                <a:latin typeface="Times New Roman"/>
                <a:cs typeface="Times New Roman"/>
              </a:rPr>
              <a:t>Lo</a:t>
            </a:r>
            <a:r>
              <a:rPr sz="2400" b="1" spc="-10" dirty="0">
                <a:latin typeface="Times New Roman"/>
                <a:cs typeface="Times New Roman"/>
              </a:rPr>
              <a:t>n</a:t>
            </a:r>
            <a:r>
              <a:rPr sz="2400" b="1" dirty="0">
                <a:latin typeface="Times New Roman"/>
                <a:cs typeface="Times New Roman"/>
              </a:rPr>
              <a:t>gi</a:t>
            </a:r>
            <a:r>
              <a:rPr sz="2400" b="1" spc="5" dirty="0">
                <a:latin typeface="Times New Roman"/>
                <a:cs typeface="Times New Roman"/>
              </a:rPr>
              <a:t>t</a:t>
            </a:r>
            <a:r>
              <a:rPr sz="2400" b="1" spc="-10" dirty="0">
                <a:latin typeface="Times New Roman"/>
                <a:cs typeface="Times New Roman"/>
              </a:rPr>
              <a:t>ud</a:t>
            </a:r>
            <a:r>
              <a:rPr sz="2400" b="1" dirty="0">
                <a:latin typeface="Times New Roman"/>
                <a:cs typeface="Times New Roman"/>
              </a:rPr>
              <a:t>in</a:t>
            </a:r>
            <a:r>
              <a:rPr sz="2400" b="1" spc="-10" dirty="0">
                <a:latin typeface="Times New Roman"/>
                <a:cs typeface="Times New Roman"/>
              </a:rPr>
              <a:t>a</a:t>
            </a:r>
            <a:r>
              <a:rPr sz="2400" b="1" dirty="0">
                <a:latin typeface="Times New Roman"/>
                <a:cs typeface="Times New Roman"/>
              </a:rPr>
              <a:t>l  </a:t>
            </a:r>
            <a:r>
              <a:rPr sz="2400" b="1" spc="-5" dirty="0">
                <a:latin typeface="Times New Roman"/>
                <a:cs typeface="Times New Roman"/>
              </a:rPr>
              <a:t>Survey</a:t>
            </a:r>
            <a:endParaRPr sz="2400">
              <a:latin typeface="Times New Roman"/>
              <a:cs typeface="Times New Roman"/>
            </a:endParaRPr>
          </a:p>
        </p:txBody>
      </p:sp>
      <p:sp>
        <p:nvSpPr>
          <p:cNvPr id="13" name="object 13"/>
          <p:cNvSpPr/>
          <p:nvPr/>
        </p:nvSpPr>
        <p:spPr>
          <a:xfrm>
            <a:off x="6372859" y="4041140"/>
            <a:ext cx="1691639" cy="972819"/>
          </a:xfrm>
          <a:custGeom>
            <a:avLst/>
            <a:gdLst/>
            <a:ahLst/>
            <a:cxnLst/>
            <a:rect l="l" t="t" r="r" b="b"/>
            <a:pathLst>
              <a:path w="1691640" h="972820">
                <a:moveTo>
                  <a:pt x="1530349" y="0"/>
                </a:moveTo>
                <a:lnTo>
                  <a:pt x="161289" y="0"/>
                </a:lnTo>
                <a:lnTo>
                  <a:pt x="113304" y="9103"/>
                </a:lnTo>
                <a:lnTo>
                  <a:pt x="69402" y="33812"/>
                </a:lnTo>
                <a:lnTo>
                  <a:pt x="33365" y="70225"/>
                </a:lnTo>
                <a:lnTo>
                  <a:pt x="8971" y="114442"/>
                </a:lnTo>
                <a:lnTo>
                  <a:pt x="0" y="162560"/>
                </a:lnTo>
                <a:lnTo>
                  <a:pt x="0" y="810260"/>
                </a:lnTo>
                <a:lnTo>
                  <a:pt x="8971" y="858377"/>
                </a:lnTo>
                <a:lnTo>
                  <a:pt x="33365" y="902594"/>
                </a:lnTo>
                <a:lnTo>
                  <a:pt x="69402" y="939007"/>
                </a:lnTo>
                <a:lnTo>
                  <a:pt x="113304" y="963716"/>
                </a:lnTo>
                <a:lnTo>
                  <a:pt x="161289" y="972820"/>
                </a:lnTo>
                <a:lnTo>
                  <a:pt x="1530349" y="972820"/>
                </a:lnTo>
                <a:lnTo>
                  <a:pt x="1577847" y="963716"/>
                </a:lnTo>
                <a:lnTo>
                  <a:pt x="1621688" y="939007"/>
                </a:lnTo>
                <a:lnTo>
                  <a:pt x="1657908" y="902594"/>
                </a:lnTo>
                <a:lnTo>
                  <a:pt x="1682546" y="858377"/>
                </a:lnTo>
                <a:lnTo>
                  <a:pt x="1691639" y="810260"/>
                </a:lnTo>
                <a:lnTo>
                  <a:pt x="1691639" y="162560"/>
                </a:lnTo>
                <a:lnTo>
                  <a:pt x="1682546" y="114442"/>
                </a:lnTo>
                <a:lnTo>
                  <a:pt x="1657908" y="70225"/>
                </a:lnTo>
                <a:lnTo>
                  <a:pt x="1621688" y="33812"/>
                </a:lnTo>
                <a:lnTo>
                  <a:pt x="1577847" y="9103"/>
                </a:lnTo>
                <a:lnTo>
                  <a:pt x="1530349" y="0"/>
                </a:lnTo>
                <a:close/>
              </a:path>
            </a:pathLst>
          </a:custGeom>
          <a:solidFill>
            <a:srgbClr val="FFFFFF"/>
          </a:solidFill>
        </p:spPr>
        <p:txBody>
          <a:bodyPr wrap="square" lIns="0" tIns="0" rIns="0" bIns="0" rtlCol="0"/>
          <a:lstStyle/>
          <a:p>
            <a:endParaRPr/>
          </a:p>
        </p:txBody>
      </p:sp>
      <p:sp>
        <p:nvSpPr>
          <p:cNvPr id="14" name="object 14"/>
          <p:cNvSpPr/>
          <p:nvPr/>
        </p:nvSpPr>
        <p:spPr>
          <a:xfrm>
            <a:off x="6372859" y="4041140"/>
            <a:ext cx="1691639" cy="972819"/>
          </a:xfrm>
          <a:custGeom>
            <a:avLst/>
            <a:gdLst/>
            <a:ahLst/>
            <a:cxnLst/>
            <a:rect l="l" t="t" r="r" b="b"/>
            <a:pathLst>
              <a:path w="1691640" h="972820">
                <a:moveTo>
                  <a:pt x="161289" y="0"/>
                </a:moveTo>
                <a:lnTo>
                  <a:pt x="113304" y="9103"/>
                </a:lnTo>
                <a:lnTo>
                  <a:pt x="69402" y="33812"/>
                </a:lnTo>
                <a:lnTo>
                  <a:pt x="33365" y="70225"/>
                </a:lnTo>
                <a:lnTo>
                  <a:pt x="8971" y="114442"/>
                </a:lnTo>
                <a:lnTo>
                  <a:pt x="0" y="162560"/>
                </a:lnTo>
                <a:lnTo>
                  <a:pt x="0" y="810260"/>
                </a:lnTo>
                <a:lnTo>
                  <a:pt x="8971" y="858377"/>
                </a:lnTo>
                <a:lnTo>
                  <a:pt x="33365" y="902594"/>
                </a:lnTo>
                <a:lnTo>
                  <a:pt x="69402" y="939007"/>
                </a:lnTo>
                <a:lnTo>
                  <a:pt x="113304" y="963716"/>
                </a:lnTo>
                <a:lnTo>
                  <a:pt x="161289" y="972820"/>
                </a:lnTo>
                <a:lnTo>
                  <a:pt x="1530349" y="972820"/>
                </a:lnTo>
                <a:lnTo>
                  <a:pt x="1577847" y="963716"/>
                </a:lnTo>
                <a:lnTo>
                  <a:pt x="1621688" y="939007"/>
                </a:lnTo>
                <a:lnTo>
                  <a:pt x="1657908" y="902594"/>
                </a:lnTo>
                <a:lnTo>
                  <a:pt x="1682546" y="858377"/>
                </a:lnTo>
                <a:lnTo>
                  <a:pt x="1691639" y="810260"/>
                </a:lnTo>
                <a:lnTo>
                  <a:pt x="1691639" y="162560"/>
                </a:lnTo>
                <a:lnTo>
                  <a:pt x="1682546" y="114442"/>
                </a:lnTo>
                <a:lnTo>
                  <a:pt x="1657908" y="70225"/>
                </a:lnTo>
                <a:lnTo>
                  <a:pt x="1621688" y="33812"/>
                </a:lnTo>
                <a:lnTo>
                  <a:pt x="1577847" y="9103"/>
                </a:lnTo>
                <a:lnTo>
                  <a:pt x="1530349" y="0"/>
                </a:lnTo>
                <a:lnTo>
                  <a:pt x="161289" y="0"/>
                </a:lnTo>
                <a:close/>
              </a:path>
            </a:pathLst>
          </a:custGeom>
          <a:ln w="25518">
            <a:solidFill>
              <a:srgbClr val="FFFF00"/>
            </a:solidFill>
          </a:ln>
        </p:spPr>
        <p:txBody>
          <a:bodyPr wrap="square" lIns="0" tIns="0" rIns="0" bIns="0" rtlCol="0"/>
          <a:lstStyle/>
          <a:p>
            <a:endParaRPr/>
          </a:p>
        </p:txBody>
      </p:sp>
      <p:sp>
        <p:nvSpPr>
          <p:cNvPr id="15" name="object 15"/>
          <p:cNvSpPr/>
          <p:nvPr/>
        </p:nvSpPr>
        <p:spPr>
          <a:xfrm>
            <a:off x="6372859" y="4041140"/>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16" name="object 16"/>
          <p:cNvSpPr/>
          <p:nvPr/>
        </p:nvSpPr>
        <p:spPr>
          <a:xfrm>
            <a:off x="8064500" y="5013959"/>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17" name="object 17"/>
          <p:cNvSpPr txBox="1"/>
          <p:nvPr/>
        </p:nvSpPr>
        <p:spPr>
          <a:xfrm>
            <a:off x="6731000" y="4149090"/>
            <a:ext cx="974090" cy="756920"/>
          </a:xfrm>
          <a:prstGeom prst="rect">
            <a:avLst/>
          </a:prstGeom>
        </p:spPr>
        <p:txBody>
          <a:bodyPr vert="horz" wrap="square" lIns="0" tIns="12700" rIns="0" bIns="0" rtlCol="0">
            <a:spAutoFit/>
          </a:bodyPr>
          <a:lstStyle/>
          <a:p>
            <a:pPr marL="12700" marR="5080" indent="8890">
              <a:lnSpc>
                <a:spcPct val="100000"/>
              </a:lnSpc>
              <a:spcBef>
                <a:spcPts val="100"/>
              </a:spcBef>
            </a:pPr>
            <a:r>
              <a:rPr sz="2400" b="1" spc="-5" dirty="0">
                <a:latin typeface="Times New Roman"/>
                <a:cs typeface="Times New Roman"/>
              </a:rPr>
              <a:t>C</a:t>
            </a:r>
            <a:r>
              <a:rPr sz="2400" b="1" dirty="0">
                <a:latin typeface="Times New Roman"/>
                <a:cs typeface="Times New Roman"/>
              </a:rPr>
              <a:t>o</a:t>
            </a:r>
            <a:r>
              <a:rPr sz="2400" b="1" spc="-5" dirty="0">
                <a:latin typeface="Times New Roman"/>
                <a:cs typeface="Times New Roman"/>
              </a:rPr>
              <a:t>h</a:t>
            </a:r>
            <a:r>
              <a:rPr sz="2400" b="1" dirty="0">
                <a:latin typeface="Times New Roman"/>
                <a:cs typeface="Times New Roman"/>
              </a:rPr>
              <a:t>ort  </a:t>
            </a:r>
            <a:r>
              <a:rPr sz="2400" b="1" spc="-10" dirty="0">
                <a:latin typeface="Times New Roman"/>
                <a:cs typeface="Times New Roman"/>
              </a:rPr>
              <a:t>S</a:t>
            </a:r>
            <a:r>
              <a:rPr sz="2400" b="1" spc="5" dirty="0">
                <a:latin typeface="Times New Roman"/>
                <a:cs typeface="Times New Roman"/>
              </a:rPr>
              <a:t>t</a:t>
            </a:r>
            <a:r>
              <a:rPr sz="2400" b="1" spc="-10" dirty="0">
                <a:latin typeface="Times New Roman"/>
                <a:cs typeface="Times New Roman"/>
              </a:rPr>
              <a:t>ud</a:t>
            </a:r>
            <a:r>
              <a:rPr sz="2400" b="1" dirty="0">
                <a:latin typeface="Times New Roman"/>
                <a:cs typeface="Times New Roman"/>
              </a:rPr>
              <a:t>ies</a:t>
            </a:r>
            <a:endParaRPr sz="2400">
              <a:latin typeface="Times New Roman"/>
              <a:cs typeface="Times New Roman"/>
            </a:endParaRPr>
          </a:p>
        </p:txBody>
      </p:sp>
      <p:sp>
        <p:nvSpPr>
          <p:cNvPr id="18" name="object 18"/>
          <p:cNvSpPr/>
          <p:nvPr/>
        </p:nvSpPr>
        <p:spPr>
          <a:xfrm>
            <a:off x="6372859" y="2815589"/>
            <a:ext cx="1691639" cy="1045210"/>
          </a:xfrm>
          <a:custGeom>
            <a:avLst/>
            <a:gdLst/>
            <a:ahLst/>
            <a:cxnLst/>
            <a:rect l="l" t="t" r="r" b="b"/>
            <a:pathLst>
              <a:path w="1691640" h="1045210">
                <a:moveTo>
                  <a:pt x="1517649" y="0"/>
                </a:moveTo>
                <a:lnTo>
                  <a:pt x="173989" y="0"/>
                </a:lnTo>
                <a:lnTo>
                  <a:pt x="130674" y="6890"/>
                </a:lnTo>
                <a:lnTo>
                  <a:pt x="89934" y="25917"/>
                </a:lnTo>
                <a:lnTo>
                  <a:pt x="54133" y="54610"/>
                </a:lnTo>
                <a:lnTo>
                  <a:pt x="25635" y="90499"/>
                </a:lnTo>
                <a:lnTo>
                  <a:pt x="6802" y="131115"/>
                </a:lnTo>
                <a:lnTo>
                  <a:pt x="0" y="173989"/>
                </a:lnTo>
                <a:lnTo>
                  <a:pt x="0" y="871220"/>
                </a:lnTo>
                <a:lnTo>
                  <a:pt x="6802" y="914094"/>
                </a:lnTo>
                <a:lnTo>
                  <a:pt x="25635" y="954710"/>
                </a:lnTo>
                <a:lnTo>
                  <a:pt x="54133" y="990600"/>
                </a:lnTo>
                <a:lnTo>
                  <a:pt x="89934" y="1019292"/>
                </a:lnTo>
                <a:lnTo>
                  <a:pt x="130674" y="1038319"/>
                </a:lnTo>
                <a:lnTo>
                  <a:pt x="173989" y="1045210"/>
                </a:lnTo>
                <a:lnTo>
                  <a:pt x="1517649" y="1045210"/>
                </a:lnTo>
                <a:lnTo>
                  <a:pt x="1560965" y="1038319"/>
                </a:lnTo>
                <a:lnTo>
                  <a:pt x="1601705" y="1019292"/>
                </a:lnTo>
                <a:lnTo>
                  <a:pt x="1637506" y="990600"/>
                </a:lnTo>
                <a:lnTo>
                  <a:pt x="1666004" y="954710"/>
                </a:lnTo>
                <a:lnTo>
                  <a:pt x="1684837" y="914094"/>
                </a:lnTo>
                <a:lnTo>
                  <a:pt x="1691639" y="871220"/>
                </a:lnTo>
                <a:lnTo>
                  <a:pt x="1691639" y="173989"/>
                </a:lnTo>
                <a:lnTo>
                  <a:pt x="1684837" y="131115"/>
                </a:lnTo>
                <a:lnTo>
                  <a:pt x="1666004" y="90499"/>
                </a:lnTo>
                <a:lnTo>
                  <a:pt x="1637506" y="54610"/>
                </a:lnTo>
                <a:lnTo>
                  <a:pt x="1601705" y="25917"/>
                </a:lnTo>
                <a:lnTo>
                  <a:pt x="1560965" y="6890"/>
                </a:lnTo>
                <a:lnTo>
                  <a:pt x="1517649" y="0"/>
                </a:lnTo>
                <a:close/>
              </a:path>
            </a:pathLst>
          </a:custGeom>
          <a:solidFill>
            <a:srgbClr val="FFFFFF"/>
          </a:solidFill>
        </p:spPr>
        <p:txBody>
          <a:bodyPr wrap="square" lIns="0" tIns="0" rIns="0" bIns="0" rtlCol="0"/>
          <a:lstStyle/>
          <a:p>
            <a:endParaRPr/>
          </a:p>
        </p:txBody>
      </p:sp>
      <p:sp>
        <p:nvSpPr>
          <p:cNvPr id="19" name="object 19"/>
          <p:cNvSpPr/>
          <p:nvPr/>
        </p:nvSpPr>
        <p:spPr>
          <a:xfrm>
            <a:off x="6372859" y="2815589"/>
            <a:ext cx="1691639" cy="1045210"/>
          </a:xfrm>
          <a:custGeom>
            <a:avLst/>
            <a:gdLst/>
            <a:ahLst/>
            <a:cxnLst/>
            <a:rect l="l" t="t" r="r" b="b"/>
            <a:pathLst>
              <a:path w="1691640" h="1045210">
                <a:moveTo>
                  <a:pt x="173989" y="0"/>
                </a:moveTo>
                <a:lnTo>
                  <a:pt x="130674" y="6890"/>
                </a:lnTo>
                <a:lnTo>
                  <a:pt x="89934" y="25917"/>
                </a:lnTo>
                <a:lnTo>
                  <a:pt x="54133" y="54610"/>
                </a:lnTo>
                <a:lnTo>
                  <a:pt x="25635" y="90499"/>
                </a:lnTo>
                <a:lnTo>
                  <a:pt x="6802" y="131115"/>
                </a:lnTo>
                <a:lnTo>
                  <a:pt x="0" y="173989"/>
                </a:lnTo>
                <a:lnTo>
                  <a:pt x="0" y="871220"/>
                </a:lnTo>
                <a:lnTo>
                  <a:pt x="6802" y="914094"/>
                </a:lnTo>
                <a:lnTo>
                  <a:pt x="25635" y="954710"/>
                </a:lnTo>
                <a:lnTo>
                  <a:pt x="54133" y="990600"/>
                </a:lnTo>
                <a:lnTo>
                  <a:pt x="89934" y="1019292"/>
                </a:lnTo>
                <a:lnTo>
                  <a:pt x="130674" y="1038319"/>
                </a:lnTo>
                <a:lnTo>
                  <a:pt x="173989" y="1045210"/>
                </a:lnTo>
                <a:lnTo>
                  <a:pt x="1517649" y="1045210"/>
                </a:lnTo>
                <a:lnTo>
                  <a:pt x="1560965" y="1038319"/>
                </a:lnTo>
                <a:lnTo>
                  <a:pt x="1601705" y="1019292"/>
                </a:lnTo>
                <a:lnTo>
                  <a:pt x="1637506" y="990600"/>
                </a:lnTo>
                <a:lnTo>
                  <a:pt x="1666004" y="954710"/>
                </a:lnTo>
                <a:lnTo>
                  <a:pt x="1684837" y="914094"/>
                </a:lnTo>
                <a:lnTo>
                  <a:pt x="1691639" y="871220"/>
                </a:lnTo>
                <a:lnTo>
                  <a:pt x="1691639" y="173989"/>
                </a:lnTo>
                <a:lnTo>
                  <a:pt x="1684837" y="131115"/>
                </a:lnTo>
                <a:lnTo>
                  <a:pt x="1666004" y="90499"/>
                </a:lnTo>
                <a:lnTo>
                  <a:pt x="1637506" y="54610"/>
                </a:lnTo>
                <a:lnTo>
                  <a:pt x="1601705" y="25917"/>
                </a:lnTo>
                <a:lnTo>
                  <a:pt x="1560965" y="6890"/>
                </a:lnTo>
                <a:lnTo>
                  <a:pt x="1517649" y="0"/>
                </a:lnTo>
                <a:lnTo>
                  <a:pt x="173989" y="0"/>
                </a:lnTo>
                <a:close/>
              </a:path>
            </a:pathLst>
          </a:custGeom>
          <a:ln w="25518">
            <a:solidFill>
              <a:srgbClr val="FFFF00"/>
            </a:solidFill>
          </a:ln>
        </p:spPr>
        <p:txBody>
          <a:bodyPr wrap="square" lIns="0" tIns="0" rIns="0" bIns="0" rtlCol="0"/>
          <a:lstStyle/>
          <a:p>
            <a:endParaRPr/>
          </a:p>
        </p:txBody>
      </p:sp>
      <p:sp>
        <p:nvSpPr>
          <p:cNvPr id="20" name="object 20"/>
          <p:cNvSpPr/>
          <p:nvPr/>
        </p:nvSpPr>
        <p:spPr>
          <a:xfrm>
            <a:off x="6372859" y="2815589"/>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21" name="object 21"/>
          <p:cNvSpPr/>
          <p:nvPr/>
        </p:nvSpPr>
        <p:spPr>
          <a:xfrm>
            <a:off x="8064500" y="3860800"/>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22" name="object 22"/>
          <p:cNvSpPr txBox="1"/>
          <p:nvPr/>
        </p:nvSpPr>
        <p:spPr>
          <a:xfrm>
            <a:off x="6731000" y="2960370"/>
            <a:ext cx="974090" cy="756920"/>
          </a:xfrm>
          <a:prstGeom prst="rect">
            <a:avLst/>
          </a:prstGeom>
        </p:spPr>
        <p:txBody>
          <a:bodyPr vert="horz" wrap="square" lIns="0" tIns="12700" rIns="0" bIns="0" rtlCol="0">
            <a:spAutoFit/>
          </a:bodyPr>
          <a:lstStyle/>
          <a:p>
            <a:pPr marL="12700" marR="5080" indent="68580">
              <a:lnSpc>
                <a:spcPct val="100000"/>
              </a:lnSpc>
              <a:spcBef>
                <a:spcPts val="100"/>
              </a:spcBef>
            </a:pPr>
            <a:r>
              <a:rPr sz="2400" b="1" spc="-5" dirty="0">
                <a:latin typeface="Times New Roman"/>
                <a:cs typeface="Times New Roman"/>
              </a:rPr>
              <a:t>Trend  </a:t>
            </a:r>
            <a:r>
              <a:rPr sz="2400" b="1" spc="-10" dirty="0">
                <a:latin typeface="Times New Roman"/>
                <a:cs typeface="Times New Roman"/>
              </a:rPr>
              <a:t>S</a:t>
            </a:r>
            <a:r>
              <a:rPr sz="2400" b="1" spc="5" dirty="0">
                <a:latin typeface="Times New Roman"/>
                <a:cs typeface="Times New Roman"/>
              </a:rPr>
              <a:t>t</a:t>
            </a:r>
            <a:r>
              <a:rPr sz="2400" b="1" spc="-10" dirty="0">
                <a:latin typeface="Times New Roman"/>
                <a:cs typeface="Times New Roman"/>
              </a:rPr>
              <a:t>ud</a:t>
            </a:r>
            <a:r>
              <a:rPr sz="2400" b="1" dirty="0">
                <a:latin typeface="Times New Roman"/>
                <a:cs typeface="Times New Roman"/>
              </a:rPr>
              <a:t>ies</a:t>
            </a:r>
            <a:endParaRPr sz="2400">
              <a:latin typeface="Times New Roman"/>
              <a:cs typeface="Times New Roman"/>
            </a:endParaRPr>
          </a:p>
        </p:txBody>
      </p:sp>
      <p:sp>
        <p:nvSpPr>
          <p:cNvPr id="23" name="object 23"/>
          <p:cNvSpPr/>
          <p:nvPr/>
        </p:nvSpPr>
        <p:spPr>
          <a:xfrm>
            <a:off x="6300470" y="5300979"/>
            <a:ext cx="1764030" cy="900430"/>
          </a:xfrm>
          <a:custGeom>
            <a:avLst/>
            <a:gdLst/>
            <a:ahLst/>
            <a:cxnLst/>
            <a:rect l="l" t="t" r="r" b="b"/>
            <a:pathLst>
              <a:path w="1764029" h="900429">
                <a:moveTo>
                  <a:pt x="1614170" y="0"/>
                </a:moveTo>
                <a:lnTo>
                  <a:pt x="149859" y="0"/>
                </a:lnTo>
                <a:lnTo>
                  <a:pt x="105501" y="8392"/>
                </a:lnTo>
                <a:lnTo>
                  <a:pt x="64739" y="31170"/>
                </a:lnTo>
                <a:lnTo>
                  <a:pt x="31170" y="64739"/>
                </a:lnTo>
                <a:lnTo>
                  <a:pt x="8392" y="105501"/>
                </a:lnTo>
                <a:lnTo>
                  <a:pt x="0" y="149860"/>
                </a:lnTo>
                <a:lnTo>
                  <a:pt x="0" y="749300"/>
                </a:lnTo>
                <a:lnTo>
                  <a:pt x="8392" y="793790"/>
                </a:lnTo>
                <a:lnTo>
                  <a:pt x="31170" y="834867"/>
                </a:lnTo>
                <a:lnTo>
                  <a:pt x="64739" y="868812"/>
                </a:lnTo>
                <a:lnTo>
                  <a:pt x="105501" y="891905"/>
                </a:lnTo>
                <a:lnTo>
                  <a:pt x="149859" y="900430"/>
                </a:lnTo>
                <a:lnTo>
                  <a:pt x="1614170" y="900430"/>
                </a:lnTo>
                <a:lnTo>
                  <a:pt x="1658528" y="891905"/>
                </a:lnTo>
                <a:lnTo>
                  <a:pt x="1699290" y="868812"/>
                </a:lnTo>
                <a:lnTo>
                  <a:pt x="1732859" y="834867"/>
                </a:lnTo>
                <a:lnTo>
                  <a:pt x="1755637" y="793790"/>
                </a:lnTo>
                <a:lnTo>
                  <a:pt x="1764029" y="749300"/>
                </a:lnTo>
                <a:lnTo>
                  <a:pt x="1764029" y="149860"/>
                </a:lnTo>
                <a:lnTo>
                  <a:pt x="1755637" y="105501"/>
                </a:lnTo>
                <a:lnTo>
                  <a:pt x="1732859" y="64739"/>
                </a:lnTo>
                <a:lnTo>
                  <a:pt x="1699290" y="31170"/>
                </a:lnTo>
                <a:lnTo>
                  <a:pt x="1658528" y="8392"/>
                </a:lnTo>
                <a:lnTo>
                  <a:pt x="1614170" y="0"/>
                </a:lnTo>
                <a:close/>
              </a:path>
            </a:pathLst>
          </a:custGeom>
          <a:solidFill>
            <a:srgbClr val="FFFFFF"/>
          </a:solidFill>
        </p:spPr>
        <p:txBody>
          <a:bodyPr wrap="square" lIns="0" tIns="0" rIns="0" bIns="0" rtlCol="0"/>
          <a:lstStyle/>
          <a:p>
            <a:endParaRPr/>
          </a:p>
        </p:txBody>
      </p:sp>
      <p:sp>
        <p:nvSpPr>
          <p:cNvPr id="24" name="object 24"/>
          <p:cNvSpPr/>
          <p:nvPr/>
        </p:nvSpPr>
        <p:spPr>
          <a:xfrm>
            <a:off x="6300470" y="5300979"/>
            <a:ext cx="1764030" cy="900430"/>
          </a:xfrm>
          <a:custGeom>
            <a:avLst/>
            <a:gdLst/>
            <a:ahLst/>
            <a:cxnLst/>
            <a:rect l="l" t="t" r="r" b="b"/>
            <a:pathLst>
              <a:path w="1764029" h="900429">
                <a:moveTo>
                  <a:pt x="149859" y="0"/>
                </a:moveTo>
                <a:lnTo>
                  <a:pt x="105501" y="8392"/>
                </a:lnTo>
                <a:lnTo>
                  <a:pt x="64739" y="31170"/>
                </a:lnTo>
                <a:lnTo>
                  <a:pt x="31170" y="64739"/>
                </a:lnTo>
                <a:lnTo>
                  <a:pt x="8392" y="105501"/>
                </a:lnTo>
                <a:lnTo>
                  <a:pt x="0" y="149860"/>
                </a:lnTo>
                <a:lnTo>
                  <a:pt x="0" y="749300"/>
                </a:lnTo>
                <a:lnTo>
                  <a:pt x="8392" y="793790"/>
                </a:lnTo>
                <a:lnTo>
                  <a:pt x="31170" y="834867"/>
                </a:lnTo>
                <a:lnTo>
                  <a:pt x="64739" y="868812"/>
                </a:lnTo>
                <a:lnTo>
                  <a:pt x="105501" y="891905"/>
                </a:lnTo>
                <a:lnTo>
                  <a:pt x="149859" y="900430"/>
                </a:lnTo>
                <a:lnTo>
                  <a:pt x="1614170" y="900430"/>
                </a:lnTo>
                <a:lnTo>
                  <a:pt x="1658528" y="891905"/>
                </a:lnTo>
                <a:lnTo>
                  <a:pt x="1699290" y="868812"/>
                </a:lnTo>
                <a:lnTo>
                  <a:pt x="1732859" y="834867"/>
                </a:lnTo>
                <a:lnTo>
                  <a:pt x="1755637" y="793790"/>
                </a:lnTo>
                <a:lnTo>
                  <a:pt x="1764029" y="749300"/>
                </a:lnTo>
                <a:lnTo>
                  <a:pt x="1764029" y="149860"/>
                </a:lnTo>
                <a:lnTo>
                  <a:pt x="1755637" y="105501"/>
                </a:lnTo>
                <a:lnTo>
                  <a:pt x="1732859" y="64739"/>
                </a:lnTo>
                <a:lnTo>
                  <a:pt x="1699290" y="31170"/>
                </a:lnTo>
                <a:lnTo>
                  <a:pt x="1658528" y="8392"/>
                </a:lnTo>
                <a:lnTo>
                  <a:pt x="1614170" y="0"/>
                </a:lnTo>
                <a:lnTo>
                  <a:pt x="149859" y="0"/>
                </a:lnTo>
                <a:close/>
              </a:path>
            </a:pathLst>
          </a:custGeom>
          <a:ln w="25518">
            <a:solidFill>
              <a:srgbClr val="FFFF00"/>
            </a:solidFill>
          </a:ln>
        </p:spPr>
        <p:txBody>
          <a:bodyPr wrap="square" lIns="0" tIns="0" rIns="0" bIns="0" rtlCol="0"/>
          <a:lstStyle/>
          <a:p>
            <a:endParaRPr/>
          </a:p>
        </p:txBody>
      </p:sp>
      <p:sp>
        <p:nvSpPr>
          <p:cNvPr id="25" name="object 25"/>
          <p:cNvSpPr/>
          <p:nvPr/>
        </p:nvSpPr>
        <p:spPr>
          <a:xfrm>
            <a:off x="6300470" y="5300979"/>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26" name="object 26"/>
          <p:cNvSpPr/>
          <p:nvPr/>
        </p:nvSpPr>
        <p:spPr>
          <a:xfrm>
            <a:off x="8064500" y="6201409"/>
            <a:ext cx="0" cy="0"/>
          </a:xfrm>
          <a:custGeom>
            <a:avLst/>
            <a:gdLst/>
            <a:ahLst/>
            <a:cxnLst/>
            <a:rect l="l" t="t" r="r" b="b"/>
            <a:pathLst>
              <a:path>
                <a:moveTo>
                  <a:pt x="0" y="0"/>
                </a:moveTo>
                <a:lnTo>
                  <a:pt x="0" y="0"/>
                </a:lnTo>
              </a:path>
            </a:pathLst>
          </a:custGeom>
          <a:ln w="25518">
            <a:solidFill>
              <a:srgbClr val="FFFF00"/>
            </a:solidFill>
          </a:ln>
        </p:spPr>
        <p:txBody>
          <a:bodyPr wrap="square" lIns="0" tIns="0" rIns="0" bIns="0" rtlCol="0"/>
          <a:lstStyle/>
          <a:p>
            <a:endParaRPr/>
          </a:p>
        </p:txBody>
      </p:sp>
      <p:sp>
        <p:nvSpPr>
          <p:cNvPr id="27" name="object 27"/>
          <p:cNvSpPr txBox="1"/>
          <p:nvPr/>
        </p:nvSpPr>
        <p:spPr>
          <a:xfrm>
            <a:off x="6695440" y="5372100"/>
            <a:ext cx="972819" cy="756920"/>
          </a:xfrm>
          <a:prstGeom prst="rect">
            <a:avLst/>
          </a:prstGeom>
        </p:spPr>
        <p:txBody>
          <a:bodyPr vert="horz" wrap="square" lIns="0" tIns="12700" rIns="0" bIns="0" rtlCol="0">
            <a:spAutoFit/>
          </a:bodyPr>
          <a:lstStyle/>
          <a:p>
            <a:pPr marL="12700" marR="5080" indent="110489">
              <a:lnSpc>
                <a:spcPct val="100000"/>
              </a:lnSpc>
              <a:spcBef>
                <a:spcPts val="100"/>
              </a:spcBef>
            </a:pPr>
            <a:r>
              <a:rPr sz="2400" b="1" spc="-5" dirty="0">
                <a:latin typeface="Times New Roman"/>
                <a:cs typeface="Times New Roman"/>
              </a:rPr>
              <a:t>Panel  </a:t>
            </a:r>
            <a:r>
              <a:rPr sz="2400" b="1" spc="-10" dirty="0">
                <a:latin typeface="Times New Roman"/>
                <a:cs typeface="Times New Roman"/>
              </a:rPr>
              <a:t>S</a:t>
            </a:r>
            <a:r>
              <a:rPr sz="2400" b="1" dirty="0">
                <a:latin typeface="Times New Roman"/>
                <a:cs typeface="Times New Roman"/>
              </a:rPr>
              <a:t>t</a:t>
            </a:r>
            <a:r>
              <a:rPr sz="2400" b="1" spc="-5" dirty="0">
                <a:latin typeface="Times New Roman"/>
                <a:cs typeface="Times New Roman"/>
              </a:rPr>
              <a:t>u</a:t>
            </a:r>
            <a:r>
              <a:rPr sz="2400" b="1" spc="-10" dirty="0">
                <a:latin typeface="Times New Roman"/>
                <a:cs typeface="Times New Roman"/>
              </a:rPr>
              <a:t>d</a:t>
            </a:r>
            <a:r>
              <a:rPr sz="2400" b="1" spc="10" dirty="0">
                <a:latin typeface="Times New Roman"/>
                <a:cs typeface="Times New Roman"/>
              </a:rPr>
              <a:t>i</a:t>
            </a:r>
            <a:r>
              <a:rPr sz="2400" b="1" spc="-5" dirty="0">
                <a:latin typeface="Times New Roman"/>
                <a:cs typeface="Times New Roman"/>
              </a:rPr>
              <a:t>e</a:t>
            </a:r>
            <a:r>
              <a:rPr sz="2400" b="1" dirty="0">
                <a:latin typeface="Times New Roman"/>
                <a:cs typeface="Times New Roman"/>
              </a:rPr>
              <a:t>s</a:t>
            </a:r>
            <a:endParaRPr sz="2400">
              <a:latin typeface="Times New Roman"/>
              <a:cs typeface="Times New Roman"/>
            </a:endParaRPr>
          </a:p>
        </p:txBody>
      </p:sp>
      <p:sp>
        <p:nvSpPr>
          <p:cNvPr id="28" name="object 28"/>
          <p:cNvSpPr/>
          <p:nvPr/>
        </p:nvSpPr>
        <p:spPr>
          <a:xfrm>
            <a:off x="4427220" y="3567429"/>
            <a:ext cx="1583690" cy="725170"/>
          </a:xfrm>
          <a:custGeom>
            <a:avLst/>
            <a:gdLst/>
            <a:ahLst/>
            <a:cxnLst/>
            <a:rect l="l" t="t" r="r" b="b"/>
            <a:pathLst>
              <a:path w="1583689" h="725170">
                <a:moveTo>
                  <a:pt x="0" y="725170"/>
                </a:moveTo>
                <a:lnTo>
                  <a:pt x="1583689" y="0"/>
                </a:lnTo>
              </a:path>
            </a:pathLst>
          </a:custGeom>
          <a:ln w="57149">
            <a:solidFill>
              <a:srgbClr val="FFFF00"/>
            </a:solidFill>
          </a:ln>
        </p:spPr>
        <p:txBody>
          <a:bodyPr wrap="square" lIns="0" tIns="0" rIns="0" bIns="0" rtlCol="0"/>
          <a:lstStyle/>
          <a:p>
            <a:endParaRPr/>
          </a:p>
        </p:txBody>
      </p:sp>
      <p:sp>
        <p:nvSpPr>
          <p:cNvPr id="29" name="object 29"/>
          <p:cNvSpPr/>
          <p:nvPr/>
        </p:nvSpPr>
        <p:spPr>
          <a:xfrm>
            <a:off x="5963920" y="3493770"/>
            <a:ext cx="193040" cy="156210"/>
          </a:xfrm>
          <a:custGeom>
            <a:avLst/>
            <a:gdLst/>
            <a:ahLst/>
            <a:cxnLst/>
            <a:rect l="l" t="t" r="r" b="b"/>
            <a:pathLst>
              <a:path w="193039" h="156210">
                <a:moveTo>
                  <a:pt x="0" y="0"/>
                </a:moveTo>
                <a:lnTo>
                  <a:pt x="72389" y="156209"/>
                </a:lnTo>
                <a:lnTo>
                  <a:pt x="193039" y="6350"/>
                </a:lnTo>
                <a:lnTo>
                  <a:pt x="0" y="0"/>
                </a:lnTo>
                <a:close/>
              </a:path>
            </a:pathLst>
          </a:custGeom>
          <a:solidFill>
            <a:srgbClr val="FFFF00"/>
          </a:solidFill>
        </p:spPr>
        <p:txBody>
          <a:bodyPr wrap="square" lIns="0" tIns="0" rIns="0" bIns="0" rtlCol="0"/>
          <a:lstStyle/>
          <a:p>
            <a:endParaRPr/>
          </a:p>
        </p:txBody>
      </p:sp>
      <p:sp>
        <p:nvSpPr>
          <p:cNvPr id="30" name="object 30"/>
          <p:cNvSpPr/>
          <p:nvPr/>
        </p:nvSpPr>
        <p:spPr>
          <a:xfrm>
            <a:off x="4464050" y="4508500"/>
            <a:ext cx="1604010" cy="0"/>
          </a:xfrm>
          <a:custGeom>
            <a:avLst/>
            <a:gdLst/>
            <a:ahLst/>
            <a:cxnLst/>
            <a:rect l="l" t="t" r="r" b="b"/>
            <a:pathLst>
              <a:path w="1604010">
                <a:moveTo>
                  <a:pt x="0" y="0"/>
                </a:moveTo>
                <a:lnTo>
                  <a:pt x="1604010" y="0"/>
                </a:lnTo>
              </a:path>
            </a:pathLst>
          </a:custGeom>
          <a:ln w="57150">
            <a:solidFill>
              <a:srgbClr val="FFFF00"/>
            </a:solidFill>
          </a:ln>
        </p:spPr>
        <p:txBody>
          <a:bodyPr wrap="square" lIns="0" tIns="0" rIns="0" bIns="0" rtlCol="0"/>
          <a:lstStyle/>
          <a:p>
            <a:endParaRPr/>
          </a:p>
        </p:txBody>
      </p:sp>
      <p:sp>
        <p:nvSpPr>
          <p:cNvPr id="31" name="object 31"/>
          <p:cNvSpPr/>
          <p:nvPr/>
        </p:nvSpPr>
        <p:spPr>
          <a:xfrm>
            <a:off x="6055359" y="4423409"/>
            <a:ext cx="172720" cy="171450"/>
          </a:xfrm>
          <a:custGeom>
            <a:avLst/>
            <a:gdLst/>
            <a:ahLst/>
            <a:cxnLst/>
            <a:rect l="l" t="t" r="r" b="b"/>
            <a:pathLst>
              <a:path w="172720" h="171450">
                <a:moveTo>
                  <a:pt x="0" y="0"/>
                </a:moveTo>
                <a:lnTo>
                  <a:pt x="0" y="171450"/>
                </a:lnTo>
                <a:lnTo>
                  <a:pt x="172719" y="85089"/>
                </a:lnTo>
                <a:lnTo>
                  <a:pt x="0" y="0"/>
                </a:lnTo>
                <a:close/>
              </a:path>
            </a:pathLst>
          </a:custGeom>
          <a:solidFill>
            <a:srgbClr val="FFFF00"/>
          </a:solidFill>
        </p:spPr>
        <p:txBody>
          <a:bodyPr wrap="square" lIns="0" tIns="0" rIns="0" bIns="0" rtlCol="0"/>
          <a:lstStyle/>
          <a:p>
            <a:endParaRPr/>
          </a:p>
        </p:txBody>
      </p:sp>
      <p:sp>
        <p:nvSpPr>
          <p:cNvPr id="32" name="object 32"/>
          <p:cNvSpPr/>
          <p:nvPr/>
        </p:nvSpPr>
        <p:spPr>
          <a:xfrm>
            <a:off x="4427220" y="4724400"/>
            <a:ext cx="1520190" cy="924560"/>
          </a:xfrm>
          <a:custGeom>
            <a:avLst/>
            <a:gdLst/>
            <a:ahLst/>
            <a:cxnLst/>
            <a:rect l="l" t="t" r="r" b="b"/>
            <a:pathLst>
              <a:path w="1520189" h="924560">
                <a:moveTo>
                  <a:pt x="0" y="0"/>
                </a:moveTo>
                <a:lnTo>
                  <a:pt x="1520189" y="924560"/>
                </a:lnTo>
              </a:path>
            </a:pathLst>
          </a:custGeom>
          <a:ln w="57149">
            <a:solidFill>
              <a:srgbClr val="FFFF00"/>
            </a:solidFill>
          </a:ln>
        </p:spPr>
        <p:txBody>
          <a:bodyPr wrap="square" lIns="0" tIns="0" rIns="0" bIns="0" rtlCol="0"/>
          <a:lstStyle/>
          <a:p>
            <a:endParaRPr/>
          </a:p>
        </p:txBody>
      </p:sp>
      <p:sp>
        <p:nvSpPr>
          <p:cNvPr id="33" name="object 33"/>
          <p:cNvSpPr/>
          <p:nvPr/>
        </p:nvSpPr>
        <p:spPr>
          <a:xfrm>
            <a:off x="5894070" y="5570220"/>
            <a:ext cx="190500" cy="162560"/>
          </a:xfrm>
          <a:custGeom>
            <a:avLst/>
            <a:gdLst/>
            <a:ahLst/>
            <a:cxnLst/>
            <a:rect l="l" t="t" r="r" b="b"/>
            <a:pathLst>
              <a:path w="190500" h="162560">
                <a:moveTo>
                  <a:pt x="88900" y="0"/>
                </a:moveTo>
                <a:lnTo>
                  <a:pt x="0" y="146049"/>
                </a:lnTo>
                <a:lnTo>
                  <a:pt x="190500" y="162559"/>
                </a:lnTo>
                <a:lnTo>
                  <a:pt x="88900" y="0"/>
                </a:lnTo>
                <a:close/>
              </a:path>
            </a:pathLst>
          </a:custGeom>
          <a:solidFill>
            <a:srgbClr val="FFFF00"/>
          </a:solid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50339" y="1551940"/>
            <a:ext cx="639445" cy="513080"/>
          </a:xfrm>
          <a:prstGeom prst="rect">
            <a:avLst/>
          </a:prstGeom>
        </p:spPr>
        <p:txBody>
          <a:bodyPr vert="horz" wrap="square" lIns="0" tIns="12700" rIns="0" bIns="0" rtlCol="0">
            <a:spAutoFit/>
          </a:bodyPr>
          <a:lstStyle/>
          <a:p>
            <a:pPr marL="355600" indent="-342900">
              <a:lnSpc>
                <a:spcPct val="100000"/>
              </a:lnSpc>
              <a:spcBef>
                <a:spcPts val="100"/>
              </a:spcBef>
              <a:buClr>
                <a:srgbClr val="E3005B"/>
              </a:buClr>
              <a:buSzPct val="70312"/>
              <a:buFont typeface="Wingdings"/>
              <a:buChar char=""/>
              <a:tabLst>
                <a:tab pos="354965" algn="l"/>
                <a:tab pos="355600" algn="l"/>
              </a:tabLst>
            </a:pPr>
            <a:r>
              <a:rPr sz="4800" baseline="-6076" dirty="0">
                <a:solidFill>
                  <a:srgbClr val="9866FF"/>
                </a:solidFill>
                <a:latin typeface="Arial"/>
                <a:cs typeface="Arial"/>
              </a:rPr>
              <a:t>A</a:t>
            </a:r>
            <a:endParaRPr sz="4800" baseline="-6076">
              <a:latin typeface="Arial"/>
              <a:cs typeface="Arial"/>
            </a:endParaRPr>
          </a:p>
        </p:txBody>
      </p:sp>
      <p:sp>
        <p:nvSpPr>
          <p:cNvPr id="3" name="object 3"/>
          <p:cNvSpPr txBox="1"/>
          <p:nvPr/>
        </p:nvSpPr>
        <p:spPr>
          <a:xfrm>
            <a:off x="2694939" y="1595120"/>
            <a:ext cx="6217285" cy="513080"/>
          </a:xfrm>
          <a:prstGeom prst="rect">
            <a:avLst/>
          </a:prstGeom>
        </p:spPr>
        <p:txBody>
          <a:bodyPr vert="horz" wrap="square" lIns="0" tIns="12700" rIns="0" bIns="0" rtlCol="0">
            <a:spAutoFit/>
          </a:bodyPr>
          <a:lstStyle/>
          <a:p>
            <a:pPr marL="12700">
              <a:lnSpc>
                <a:spcPct val="100000"/>
              </a:lnSpc>
              <a:spcBef>
                <a:spcPts val="100"/>
              </a:spcBef>
              <a:tabLst>
                <a:tab pos="2542540" algn="l"/>
                <a:tab pos="3535679" algn="l"/>
                <a:tab pos="5728335" algn="l"/>
              </a:tabLst>
            </a:pPr>
            <a:r>
              <a:rPr sz="3200" spc="-10" dirty="0">
                <a:solidFill>
                  <a:srgbClr val="9866FF"/>
                </a:solidFill>
                <a:latin typeface="Arial"/>
                <a:cs typeface="Arial"/>
              </a:rPr>
              <a:t>f</a:t>
            </a:r>
            <a:r>
              <a:rPr sz="3200" dirty="0">
                <a:solidFill>
                  <a:srgbClr val="9866FF"/>
                </a:solidFill>
                <a:latin typeface="Arial"/>
                <a:cs typeface="Arial"/>
              </a:rPr>
              <a:t>r</a:t>
            </a:r>
            <a:r>
              <a:rPr sz="3200" spc="5" dirty="0">
                <a:solidFill>
                  <a:srgbClr val="9866FF"/>
                </a:solidFill>
                <a:latin typeface="Arial"/>
                <a:cs typeface="Arial"/>
              </a:rPr>
              <a:t>a</a:t>
            </a:r>
            <a:r>
              <a:rPr sz="3200" dirty="0">
                <a:solidFill>
                  <a:srgbClr val="9866FF"/>
                </a:solidFill>
                <a:latin typeface="Arial"/>
                <a:cs typeface="Arial"/>
              </a:rPr>
              <a:t>m</a:t>
            </a:r>
            <a:r>
              <a:rPr sz="3200" spc="-5" dirty="0">
                <a:solidFill>
                  <a:srgbClr val="9866FF"/>
                </a:solidFill>
                <a:latin typeface="Arial"/>
                <a:cs typeface="Arial"/>
              </a:rPr>
              <a:t>e</a:t>
            </a:r>
            <a:r>
              <a:rPr sz="3200" spc="5" dirty="0">
                <a:solidFill>
                  <a:srgbClr val="9866FF"/>
                </a:solidFill>
                <a:latin typeface="Arial"/>
                <a:cs typeface="Arial"/>
              </a:rPr>
              <a:t>wo</a:t>
            </a:r>
            <a:r>
              <a:rPr sz="3200" spc="-10" dirty="0">
                <a:solidFill>
                  <a:srgbClr val="9866FF"/>
                </a:solidFill>
                <a:latin typeface="Arial"/>
                <a:cs typeface="Arial"/>
              </a:rPr>
              <a:t>r</a:t>
            </a:r>
            <a:r>
              <a:rPr sz="3200" dirty="0">
                <a:solidFill>
                  <a:srgbClr val="9866FF"/>
                </a:solidFill>
                <a:latin typeface="Arial"/>
                <a:cs typeface="Arial"/>
              </a:rPr>
              <a:t>k	</a:t>
            </a:r>
            <a:r>
              <a:rPr sz="3200" spc="5" dirty="0">
                <a:solidFill>
                  <a:srgbClr val="9866FF"/>
                </a:solidFill>
                <a:latin typeface="Arial"/>
                <a:cs typeface="Arial"/>
              </a:rPr>
              <a:t>o</a:t>
            </a:r>
            <a:r>
              <a:rPr sz="3200" dirty="0">
                <a:solidFill>
                  <a:srgbClr val="9866FF"/>
                </a:solidFill>
                <a:latin typeface="Arial"/>
                <a:cs typeface="Arial"/>
              </a:rPr>
              <a:t>r	</a:t>
            </a:r>
            <a:r>
              <a:rPr sz="3200" spc="5" dirty="0">
                <a:solidFill>
                  <a:srgbClr val="9866FF"/>
                </a:solidFill>
                <a:latin typeface="Arial"/>
                <a:cs typeface="Arial"/>
              </a:rPr>
              <a:t>b</a:t>
            </a:r>
            <a:r>
              <a:rPr sz="3200" spc="-5" dirty="0">
                <a:solidFill>
                  <a:srgbClr val="9866FF"/>
                </a:solidFill>
                <a:latin typeface="Arial"/>
                <a:cs typeface="Arial"/>
              </a:rPr>
              <a:t>lu</a:t>
            </a:r>
            <a:r>
              <a:rPr sz="3200" spc="5" dirty="0">
                <a:solidFill>
                  <a:srgbClr val="9866FF"/>
                </a:solidFill>
                <a:latin typeface="Arial"/>
                <a:cs typeface="Arial"/>
              </a:rPr>
              <a:t>ep</a:t>
            </a:r>
            <a:r>
              <a:rPr sz="3200" dirty="0">
                <a:solidFill>
                  <a:srgbClr val="9866FF"/>
                </a:solidFill>
                <a:latin typeface="Arial"/>
                <a:cs typeface="Arial"/>
              </a:rPr>
              <a:t>r</a:t>
            </a:r>
            <a:r>
              <a:rPr sz="3200" spc="-5" dirty="0">
                <a:solidFill>
                  <a:srgbClr val="9866FF"/>
                </a:solidFill>
                <a:latin typeface="Arial"/>
                <a:cs typeface="Arial"/>
              </a:rPr>
              <a:t>in</a:t>
            </a:r>
            <a:r>
              <a:rPr sz="3200" dirty="0">
                <a:solidFill>
                  <a:srgbClr val="9866FF"/>
                </a:solidFill>
                <a:latin typeface="Arial"/>
                <a:cs typeface="Arial"/>
              </a:rPr>
              <a:t>t	f</a:t>
            </a:r>
            <a:r>
              <a:rPr sz="3200" spc="5" dirty="0">
                <a:solidFill>
                  <a:srgbClr val="9866FF"/>
                </a:solidFill>
                <a:latin typeface="Arial"/>
                <a:cs typeface="Arial"/>
              </a:rPr>
              <a:t>o</a:t>
            </a:r>
            <a:r>
              <a:rPr sz="3200" dirty="0">
                <a:solidFill>
                  <a:srgbClr val="9866FF"/>
                </a:solidFill>
                <a:latin typeface="Arial"/>
                <a:cs typeface="Arial"/>
              </a:rPr>
              <a:t>r</a:t>
            </a:r>
            <a:endParaRPr sz="3200">
              <a:latin typeface="Arial"/>
              <a:cs typeface="Arial"/>
            </a:endParaRPr>
          </a:p>
        </p:txBody>
      </p:sp>
      <p:sp>
        <p:nvSpPr>
          <p:cNvPr id="4" name="object 4"/>
          <p:cNvSpPr txBox="1"/>
          <p:nvPr/>
        </p:nvSpPr>
        <p:spPr>
          <a:xfrm>
            <a:off x="1450339" y="2051050"/>
            <a:ext cx="7460615" cy="4653069"/>
          </a:xfrm>
          <a:prstGeom prst="rect">
            <a:avLst/>
          </a:prstGeom>
        </p:spPr>
        <p:txBody>
          <a:bodyPr vert="horz" wrap="square" lIns="0" tIns="12700" rIns="0" bIns="0" rtlCol="0">
            <a:spAutoFit/>
          </a:bodyPr>
          <a:lstStyle/>
          <a:p>
            <a:pPr marL="354965">
              <a:lnSpc>
                <a:spcPct val="100000"/>
              </a:lnSpc>
              <a:spcBef>
                <a:spcPts val="100"/>
              </a:spcBef>
            </a:pPr>
            <a:r>
              <a:rPr sz="3200" dirty="0">
                <a:solidFill>
                  <a:srgbClr val="9866FF"/>
                </a:solidFill>
                <a:latin typeface="Arial"/>
                <a:cs typeface="Arial"/>
              </a:rPr>
              <a:t>conducting </a:t>
            </a:r>
            <a:r>
              <a:rPr sz="3200" spc="-5">
                <a:solidFill>
                  <a:srgbClr val="9866FF"/>
                </a:solidFill>
                <a:latin typeface="Arial"/>
                <a:cs typeface="Arial"/>
              </a:rPr>
              <a:t>the </a:t>
            </a:r>
            <a:r>
              <a:rPr lang="en-US" sz="3200" spc="-5" dirty="0" smtClean="0">
                <a:solidFill>
                  <a:srgbClr val="9866FF"/>
                </a:solidFill>
                <a:latin typeface="Arial"/>
                <a:cs typeface="Arial"/>
              </a:rPr>
              <a:t>research</a:t>
            </a:r>
            <a:r>
              <a:rPr sz="3200" spc="10" smtClean="0">
                <a:solidFill>
                  <a:srgbClr val="9866FF"/>
                </a:solidFill>
                <a:latin typeface="Arial"/>
                <a:cs typeface="Arial"/>
              </a:rPr>
              <a:t> </a:t>
            </a:r>
            <a:r>
              <a:rPr lang="en-US" sz="3200" spc="10" dirty="0" smtClean="0">
                <a:solidFill>
                  <a:srgbClr val="9866FF"/>
                </a:solidFill>
                <a:latin typeface="Arial"/>
                <a:cs typeface="Arial"/>
              </a:rPr>
              <a:t>.</a:t>
            </a:r>
            <a:endParaRPr sz="3200">
              <a:latin typeface="Arial"/>
              <a:cs typeface="Arial"/>
            </a:endParaRPr>
          </a:p>
          <a:p>
            <a:pPr>
              <a:lnSpc>
                <a:spcPct val="100000"/>
              </a:lnSpc>
              <a:spcBef>
                <a:spcPts val="15"/>
              </a:spcBef>
            </a:pPr>
            <a:endParaRPr sz="4500">
              <a:latin typeface="Times New Roman"/>
              <a:cs typeface="Times New Roman"/>
            </a:endParaRPr>
          </a:p>
          <a:p>
            <a:pPr marL="355600" marR="5080" indent="-342900" algn="just">
              <a:lnSpc>
                <a:spcPct val="93400"/>
              </a:lnSpc>
              <a:buClr>
                <a:srgbClr val="E3005B"/>
              </a:buClr>
              <a:buSzPct val="70312"/>
              <a:buFont typeface="Wingdings"/>
              <a:buChar char=""/>
              <a:tabLst>
                <a:tab pos="355600" algn="l"/>
              </a:tabLst>
            </a:pPr>
            <a:r>
              <a:rPr sz="3200" spc="-5" dirty="0">
                <a:solidFill>
                  <a:srgbClr val="9866FF"/>
                </a:solidFill>
                <a:latin typeface="Arial"/>
                <a:cs typeface="Arial"/>
              </a:rPr>
              <a:t>Specifies </a:t>
            </a:r>
            <a:r>
              <a:rPr sz="3200" dirty="0">
                <a:solidFill>
                  <a:srgbClr val="9866FF"/>
                </a:solidFill>
                <a:latin typeface="Arial"/>
                <a:cs typeface="Arial"/>
              </a:rPr>
              <a:t>the </a:t>
            </a:r>
            <a:r>
              <a:rPr sz="3200" spc="-5" dirty="0">
                <a:solidFill>
                  <a:srgbClr val="9866FF"/>
                </a:solidFill>
                <a:latin typeface="Arial"/>
                <a:cs typeface="Arial"/>
              </a:rPr>
              <a:t>details </a:t>
            </a:r>
            <a:r>
              <a:rPr sz="3200" dirty="0">
                <a:solidFill>
                  <a:srgbClr val="9866FF"/>
                </a:solidFill>
                <a:latin typeface="Arial"/>
                <a:cs typeface="Arial"/>
              </a:rPr>
              <a:t>of the procedures  necessary </a:t>
            </a:r>
            <a:r>
              <a:rPr sz="3200" spc="-5" dirty="0">
                <a:solidFill>
                  <a:srgbClr val="9866FF"/>
                </a:solidFill>
                <a:latin typeface="Arial"/>
                <a:cs typeface="Arial"/>
              </a:rPr>
              <a:t>for </a:t>
            </a:r>
            <a:r>
              <a:rPr sz="3200" dirty="0">
                <a:solidFill>
                  <a:srgbClr val="9866FF"/>
                </a:solidFill>
                <a:latin typeface="Arial"/>
                <a:cs typeface="Arial"/>
              </a:rPr>
              <a:t>obtaining </a:t>
            </a:r>
            <a:r>
              <a:rPr sz="3200" spc="-5" dirty="0">
                <a:solidFill>
                  <a:srgbClr val="9866FF"/>
                </a:solidFill>
                <a:latin typeface="Arial"/>
                <a:cs typeface="Arial"/>
              </a:rPr>
              <a:t>information  </a:t>
            </a:r>
            <a:r>
              <a:rPr sz="3200" dirty="0">
                <a:solidFill>
                  <a:srgbClr val="9866FF"/>
                </a:solidFill>
                <a:latin typeface="Arial"/>
                <a:cs typeface="Arial"/>
              </a:rPr>
              <a:t>needed to </a:t>
            </a:r>
            <a:r>
              <a:rPr sz="3200">
                <a:solidFill>
                  <a:srgbClr val="9866FF"/>
                </a:solidFill>
                <a:latin typeface="Arial"/>
                <a:cs typeface="Arial"/>
              </a:rPr>
              <a:t>structure </a:t>
            </a:r>
            <a:r>
              <a:rPr sz="3200" spc="-5" smtClean="0">
                <a:solidFill>
                  <a:srgbClr val="9866FF"/>
                </a:solidFill>
                <a:latin typeface="Arial"/>
                <a:cs typeface="Arial"/>
              </a:rPr>
              <a:t> </a:t>
            </a:r>
            <a:r>
              <a:rPr sz="3200" dirty="0">
                <a:solidFill>
                  <a:srgbClr val="9866FF"/>
                </a:solidFill>
                <a:latin typeface="Arial"/>
                <a:cs typeface="Arial"/>
              </a:rPr>
              <a:t>or solve </a:t>
            </a:r>
            <a:r>
              <a:rPr sz="3200" spc="-5">
                <a:solidFill>
                  <a:srgbClr val="9866FF"/>
                </a:solidFill>
                <a:latin typeface="Arial"/>
                <a:cs typeface="Arial"/>
              </a:rPr>
              <a:t>the </a:t>
            </a:r>
            <a:r>
              <a:rPr lang="en-US" sz="3200" spc="-5" dirty="0" smtClean="0">
                <a:solidFill>
                  <a:srgbClr val="9866FF"/>
                </a:solidFill>
                <a:latin typeface="Arial"/>
                <a:cs typeface="Arial"/>
              </a:rPr>
              <a:t>research </a:t>
            </a:r>
            <a:r>
              <a:rPr sz="3200" spc="-5" smtClean="0">
                <a:solidFill>
                  <a:srgbClr val="9866FF"/>
                </a:solidFill>
                <a:latin typeface="Arial"/>
                <a:cs typeface="Arial"/>
              </a:rPr>
              <a:t>  </a:t>
            </a:r>
            <a:r>
              <a:rPr sz="3200" spc="-5" dirty="0">
                <a:solidFill>
                  <a:srgbClr val="9866FF"/>
                </a:solidFill>
                <a:latin typeface="Arial"/>
                <a:cs typeface="Arial"/>
              </a:rPr>
              <a:t>problem.</a:t>
            </a:r>
            <a:endParaRPr sz="3200">
              <a:latin typeface="Arial"/>
              <a:cs typeface="Arial"/>
            </a:endParaRPr>
          </a:p>
          <a:p>
            <a:pPr>
              <a:lnSpc>
                <a:spcPct val="100000"/>
              </a:lnSpc>
              <a:spcBef>
                <a:spcPts val="35"/>
              </a:spcBef>
              <a:buClr>
                <a:srgbClr val="E3005B"/>
              </a:buClr>
              <a:buFont typeface="Wingdings"/>
              <a:buChar char=""/>
            </a:pPr>
            <a:endParaRPr sz="4550">
              <a:latin typeface="Times New Roman"/>
              <a:cs typeface="Times New Roman"/>
            </a:endParaRPr>
          </a:p>
          <a:p>
            <a:pPr marL="355600" marR="5715" indent="-342900" algn="just">
              <a:lnSpc>
                <a:spcPts val="3590"/>
              </a:lnSpc>
              <a:spcBef>
                <a:spcPts val="5"/>
              </a:spcBef>
              <a:buClr>
                <a:srgbClr val="E3005B"/>
              </a:buClr>
              <a:buSzPct val="70312"/>
              <a:buFont typeface="Wingdings"/>
              <a:buChar char=""/>
              <a:tabLst>
                <a:tab pos="355600" algn="l"/>
              </a:tabLst>
            </a:pPr>
            <a:r>
              <a:rPr sz="3200" dirty="0">
                <a:solidFill>
                  <a:srgbClr val="9866FF"/>
                </a:solidFill>
                <a:latin typeface="Arial"/>
                <a:cs typeface="Arial"/>
              </a:rPr>
              <a:t>A research </a:t>
            </a:r>
            <a:r>
              <a:rPr sz="3200" spc="-5" dirty="0">
                <a:solidFill>
                  <a:srgbClr val="9866FF"/>
                </a:solidFill>
                <a:latin typeface="Arial"/>
                <a:cs typeface="Arial"/>
              </a:rPr>
              <a:t>design lays the </a:t>
            </a:r>
            <a:r>
              <a:rPr sz="3200" dirty="0">
                <a:solidFill>
                  <a:srgbClr val="9866FF"/>
                </a:solidFill>
                <a:latin typeface="Arial"/>
                <a:cs typeface="Arial"/>
              </a:rPr>
              <a:t>foundation  </a:t>
            </a:r>
            <a:r>
              <a:rPr sz="3200" spc="-5" dirty="0">
                <a:solidFill>
                  <a:srgbClr val="9866FF"/>
                </a:solidFill>
                <a:latin typeface="Arial"/>
                <a:cs typeface="Arial"/>
              </a:rPr>
              <a:t>for </a:t>
            </a:r>
            <a:r>
              <a:rPr sz="3200" dirty="0">
                <a:solidFill>
                  <a:srgbClr val="9866FF"/>
                </a:solidFill>
                <a:latin typeface="Arial"/>
                <a:cs typeface="Arial"/>
              </a:rPr>
              <a:t>conducting the research.</a:t>
            </a:r>
            <a:endParaRPr sz="3200">
              <a:latin typeface="Arial"/>
              <a:cs typeface="Arial"/>
            </a:endParaRPr>
          </a:p>
        </p:txBody>
      </p:sp>
      <p:sp>
        <p:nvSpPr>
          <p:cNvPr id="5" name="object 5"/>
          <p:cNvSpPr/>
          <p:nvPr/>
        </p:nvSpPr>
        <p:spPr>
          <a:xfrm>
            <a:off x="1134110" y="226059"/>
            <a:ext cx="7791450" cy="10795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435340" y="574548"/>
            <a:ext cx="86995" cy="571500"/>
          </a:xfrm>
          <a:custGeom>
            <a:avLst/>
            <a:gdLst/>
            <a:ahLst/>
            <a:cxnLst/>
            <a:rect l="l" t="t" r="r" b="b"/>
            <a:pathLst>
              <a:path w="86995" h="571500">
                <a:moveTo>
                  <a:pt x="0" y="571500"/>
                </a:moveTo>
                <a:lnTo>
                  <a:pt x="86868" y="571500"/>
                </a:lnTo>
                <a:lnTo>
                  <a:pt x="86868" y="0"/>
                </a:lnTo>
                <a:lnTo>
                  <a:pt x="0" y="0"/>
                </a:lnTo>
                <a:lnTo>
                  <a:pt x="0" y="571500"/>
                </a:lnTo>
                <a:close/>
              </a:path>
            </a:pathLst>
          </a:custGeom>
          <a:solidFill>
            <a:srgbClr val="FF8500"/>
          </a:solidFill>
        </p:spPr>
        <p:txBody>
          <a:bodyPr wrap="square" lIns="0" tIns="0" rIns="0" bIns="0" rtlCol="0"/>
          <a:lstStyle/>
          <a:p>
            <a:endParaRPr/>
          </a:p>
        </p:txBody>
      </p:sp>
      <p:sp>
        <p:nvSpPr>
          <p:cNvPr id="3" name="object 3"/>
          <p:cNvSpPr/>
          <p:nvPr/>
        </p:nvSpPr>
        <p:spPr>
          <a:xfrm>
            <a:off x="8569452" y="574548"/>
            <a:ext cx="576580" cy="571500"/>
          </a:xfrm>
          <a:custGeom>
            <a:avLst/>
            <a:gdLst/>
            <a:ahLst/>
            <a:cxnLst/>
            <a:rect l="l" t="t" r="r" b="b"/>
            <a:pathLst>
              <a:path w="576579" h="571500">
                <a:moveTo>
                  <a:pt x="0" y="571500"/>
                </a:moveTo>
                <a:lnTo>
                  <a:pt x="576072" y="571500"/>
                </a:lnTo>
                <a:lnTo>
                  <a:pt x="576072" y="0"/>
                </a:lnTo>
                <a:lnTo>
                  <a:pt x="0" y="0"/>
                </a:lnTo>
                <a:lnTo>
                  <a:pt x="0" y="571500"/>
                </a:lnTo>
                <a:close/>
              </a:path>
            </a:pathLst>
          </a:custGeom>
          <a:solidFill>
            <a:srgbClr val="FF8500"/>
          </a:solidFill>
        </p:spPr>
        <p:txBody>
          <a:bodyPr wrap="square" lIns="0" tIns="0" rIns="0" bIns="0" rtlCol="0"/>
          <a:lstStyle/>
          <a:p>
            <a:endParaRPr/>
          </a:p>
        </p:txBody>
      </p:sp>
      <p:sp>
        <p:nvSpPr>
          <p:cNvPr id="4" name="object 4"/>
          <p:cNvSpPr/>
          <p:nvPr/>
        </p:nvSpPr>
        <p:spPr>
          <a:xfrm>
            <a:off x="245363" y="1350263"/>
            <a:ext cx="6318504" cy="7650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463039" y="1264919"/>
            <a:ext cx="3880104" cy="10668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304800" y="1371600"/>
            <a:ext cx="6199632" cy="646176"/>
          </a:xfrm>
          <a:prstGeom prst="rect">
            <a:avLst/>
          </a:prstGeom>
          <a:blipFill>
            <a:blip r:embed="rId4"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304800" y="1371600"/>
            <a:ext cx="6200140" cy="646430"/>
          </a:xfrm>
          <a:prstGeom prst="rect">
            <a:avLst/>
          </a:prstGeom>
          <a:ln w="12192">
            <a:solidFill>
              <a:srgbClr val="93137B"/>
            </a:solidFill>
          </a:ln>
        </p:spPr>
        <p:txBody>
          <a:bodyPr vert="horz" wrap="square" lIns="0" tIns="34925" rIns="0" bIns="0" rtlCol="0">
            <a:spAutoFit/>
          </a:bodyPr>
          <a:lstStyle/>
          <a:p>
            <a:pPr marL="1486535">
              <a:lnSpc>
                <a:spcPct val="100000"/>
              </a:lnSpc>
              <a:spcBef>
                <a:spcPts val="275"/>
              </a:spcBef>
            </a:pPr>
            <a:r>
              <a:rPr sz="3600" spc="-370" dirty="0">
                <a:solidFill>
                  <a:srgbClr val="9D4809"/>
                </a:solidFill>
                <a:latin typeface="Times New Roman"/>
                <a:cs typeface="Times New Roman"/>
              </a:rPr>
              <a:t>Cross-sectional</a:t>
            </a:r>
            <a:r>
              <a:rPr sz="3600" spc="-315" dirty="0">
                <a:solidFill>
                  <a:srgbClr val="9D4809"/>
                </a:solidFill>
                <a:latin typeface="Times New Roman"/>
                <a:cs typeface="Times New Roman"/>
              </a:rPr>
              <a:t> </a:t>
            </a:r>
            <a:r>
              <a:rPr sz="3600" spc="-415" dirty="0">
                <a:solidFill>
                  <a:srgbClr val="9D4809"/>
                </a:solidFill>
                <a:latin typeface="Times New Roman"/>
                <a:cs typeface="Times New Roman"/>
              </a:rPr>
              <a:t>surveys</a:t>
            </a:r>
            <a:endParaRPr sz="3600">
              <a:latin typeface="Times New Roman"/>
              <a:cs typeface="Times New Roman"/>
            </a:endParaRPr>
          </a:p>
        </p:txBody>
      </p:sp>
      <p:sp>
        <p:nvSpPr>
          <p:cNvPr id="8" name="object 8"/>
          <p:cNvSpPr txBox="1"/>
          <p:nvPr/>
        </p:nvSpPr>
        <p:spPr>
          <a:xfrm>
            <a:off x="917244" y="2767711"/>
            <a:ext cx="7005955" cy="2174240"/>
          </a:xfrm>
          <a:prstGeom prst="rect">
            <a:avLst/>
          </a:prstGeom>
        </p:spPr>
        <p:txBody>
          <a:bodyPr vert="horz" wrap="square" lIns="0" tIns="12065" rIns="0" bIns="0" rtlCol="0">
            <a:spAutoFit/>
          </a:bodyPr>
          <a:lstStyle/>
          <a:p>
            <a:pPr marL="12700" marR="5080" algn="just">
              <a:lnSpc>
                <a:spcPct val="100000"/>
              </a:lnSpc>
              <a:spcBef>
                <a:spcPts val="95"/>
              </a:spcBef>
              <a:buFont typeface="Wingdings"/>
              <a:buChar char=""/>
              <a:tabLst>
                <a:tab pos="429259" algn="l"/>
              </a:tabLst>
            </a:pPr>
            <a:r>
              <a:rPr sz="2800" spc="-5" dirty="0">
                <a:solidFill>
                  <a:srgbClr val="9D4809"/>
                </a:solidFill>
                <a:latin typeface="Arial"/>
                <a:cs typeface="Arial"/>
              </a:rPr>
              <a:t>Collects </a:t>
            </a:r>
            <a:r>
              <a:rPr sz="2800" dirty="0">
                <a:solidFill>
                  <a:srgbClr val="9D4809"/>
                </a:solidFill>
                <a:latin typeface="Arial"/>
                <a:cs typeface="Arial"/>
              </a:rPr>
              <a:t>information from </a:t>
            </a:r>
            <a:r>
              <a:rPr sz="2800" spc="-5" dirty="0">
                <a:solidFill>
                  <a:srgbClr val="9D4809"/>
                </a:solidFill>
                <a:latin typeface="Arial"/>
                <a:cs typeface="Arial"/>
              </a:rPr>
              <a:t>a </a:t>
            </a:r>
            <a:r>
              <a:rPr sz="2800" dirty="0">
                <a:solidFill>
                  <a:srgbClr val="9D4809"/>
                </a:solidFill>
                <a:latin typeface="Arial"/>
                <a:cs typeface="Arial"/>
              </a:rPr>
              <a:t>sample </a:t>
            </a:r>
            <a:r>
              <a:rPr sz="2800" spc="-5" dirty="0">
                <a:solidFill>
                  <a:srgbClr val="9D4809"/>
                </a:solidFill>
                <a:latin typeface="Arial"/>
                <a:cs typeface="Arial"/>
              </a:rPr>
              <a:t>that  has been drawn </a:t>
            </a:r>
            <a:r>
              <a:rPr sz="2800" dirty="0">
                <a:solidFill>
                  <a:srgbClr val="9D4809"/>
                </a:solidFill>
                <a:latin typeface="Arial"/>
                <a:cs typeface="Arial"/>
              </a:rPr>
              <a:t>from </a:t>
            </a:r>
            <a:r>
              <a:rPr sz="2800" spc="-5" dirty="0">
                <a:solidFill>
                  <a:srgbClr val="9D4809"/>
                </a:solidFill>
                <a:latin typeface="Arial"/>
                <a:cs typeface="Arial"/>
              </a:rPr>
              <a:t>a </a:t>
            </a:r>
            <a:r>
              <a:rPr sz="2800" dirty="0">
                <a:solidFill>
                  <a:srgbClr val="9D4809"/>
                </a:solidFill>
                <a:latin typeface="Arial"/>
                <a:cs typeface="Arial"/>
              </a:rPr>
              <a:t>predetermined  </a:t>
            </a:r>
            <a:r>
              <a:rPr sz="2800" spc="-5" dirty="0">
                <a:solidFill>
                  <a:srgbClr val="9D4809"/>
                </a:solidFill>
                <a:latin typeface="Arial"/>
                <a:cs typeface="Arial"/>
              </a:rPr>
              <a:t>population</a:t>
            </a:r>
            <a:endParaRPr sz="2800">
              <a:latin typeface="Arial"/>
              <a:cs typeface="Arial"/>
            </a:endParaRPr>
          </a:p>
          <a:p>
            <a:pPr marL="12700" marR="504825">
              <a:lnSpc>
                <a:spcPct val="100000"/>
              </a:lnSpc>
              <a:spcBef>
                <a:spcPts val="120"/>
              </a:spcBef>
              <a:buFont typeface="Wingdings"/>
              <a:buChar char=""/>
              <a:tabLst>
                <a:tab pos="421640" algn="l"/>
              </a:tabLst>
            </a:pPr>
            <a:r>
              <a:rPr sz="2800" spc="-5" dirty="0">
                <a:solidFill>
                  <a:srgbClr val="9D4809"/>
                </a:solidFill>
                <a:latin typeface="Arial"/>
                <a:cs typeface="Arial"/>
              </a:rPr>
              <a:t>The information is collected at just one  </a:t>
            </a:r>
            <a:r>
              <a:rPr sz="2800" dirty="0">
                <a:solidFill>
                  <a:srgbClr val="9D4809"/>
                </a:solidFill>
                <a:latin typeface="Arial"/>
                <a:cs typeface="Arial"/>
              </a:rPr>
              <a:t>point in</a:t>
            </a:r>
            <a:r>
              <a:rPr sz="2800" spc="-5" dirty="0">
                <a:solidFill>
                  <a:srgbClr val="9D4809"/>
                </a:solidFill>
                <a:latin typeface="Arial"/>
                <a:cs typeface="Arial"/>
              </a:rPr>
              <a:t> </a:t>
            </a:r>
            <a:r>
              <a:rPr sz="2800" dirty="0">
                <a:solidFill>
                  <a:srgbClr val="9D4809"/>
                </a:solidFill>
                <a:latin typeface="Arial"/>
                <a:cs typeface="Arial"/>
              </a:rPr>
              <a:t>time</a:t>
            </a:r>
            <a:endParaRPr sz="2800">
              <a:latin typeface="Arial"/>
              <a:cs typeface="Arial"/>
            </a:endParaRPr>
          </a:p>
        </p:txBody>
      </p:sp>
      <p:sp>
        <p:nvSpPr>
          <p:cNvPr id="9" name="object 9"/>
          <p:cNvSpPr/>
          <p:nvPr/>
        </p:nvSpPr>
        <p:spPr>
          <a:xfrm>
            <a:off x="8474964" y="6303264"/>
            <a:ext cx="423672" cy="423672"/>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8534400" y="6324600"/>
            <a:ext cx="304800" cy="304800"/>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8534400" y="6324600"/>
            <a:ext cx="304800" cy="304800"/>
          </a:xfrm>
          <a:custGeom>
            <a:avLst/>
            <a:gdLst/>
            <a:ahLst/>
            <a:cxnLst/>
            <a:rect l="l" t="t" r="r" b="b"/>
            <a:pathLst>
              <a:path w="304800" h="304800">
                <a:moveTo>
                  <a:pt x="0" y="304800"/>
                </a:moveTo>
                <a:lnTo>
                  <a:pt x="304800" y="304800"/>
                </a:lnTo>
                <a:lnTo>
                  <a:pt x="304800" y="0"/>
                </a:lnTo>
                <a:lnTo>
                  <a:pt x="0" y="0"/>
                </a:lnTo>
                <a:lnTo>
                  <a:pt x="0" y="304800"/>
                </a:lnTo>
                <a:close/>
              </a:path>
            </a:pathLst>
          </a:custGeom>
          <a:ln w="12192">
            <a:solidFill>
              <a:srgbClr val="93137B"/>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435340" y="574548"/>
            <a:ext cx="86995" cy="571500"/>
          </a:xfrm>
          <a:custGeom>
            <a:avLst/>
            <a:gdLst/>
            <a:ahLst/>
            <a:cxnLst/>
            <a:rect l="l" t="t" r="r" b="b"/>
            <a:pathLst>
              <a:path w="86995" h="571500">
                <a:moveTo>
                  <a:pt x="0" y="571500"/>
                </a:moveTo>
                <a:lnTo>
                  <a:pt x="86868" y="571500"/>
                </a:lnTo>
                <a:lnTo>
                  <a:pt x="86868" y="0"/>
                </a:lnTo>
                <a:lnTo>
                  <a:pt x="0" y="0"/>
                </a:lnTo>
                <a:lnTo>
                  <a:pt x="0" y="571500"/>
                </a:lnTo>
                <a:close/>
              </a:path>
            </a:pathLst>
          </a:custGeom>
          <a:solidFill>
            <a:srgbClr val="FF8500"/>
          </a:solidFill>
        </p:spPr>
        <p:txBody>
          <a:bodyPr wrap="square" lIns="0" tIns="0" rIns="0" bIns="0" rtlCol="0"/>
          <a:lstStyle/>
          <a:p>
            <a:endParaRPr/>
          </a:p>
        </p:txBody>
      </p:sp>
      <p:sp>
        <p:nvSpPr>
          <p:cNvPr id="3" name="object 3"/>
          <p:cNvSpPr/>
          <p:nvPr/>
        </p:nvSpPr>
        <p:spPr>
          <a:xfrm>
            <a:off x="8569452" y="574548"/>
            <a:ext cx="576580" cy="571500"/>
          </a:xfrm>
          <a:custGeom>
            <a:avLst/>
            <a:gdLst/>
            <a:ahLst/>
            <a:cxnLst/>
            <a:rect l="l" t="t" r="r" b="b"/>
            <a:pathLst>
              <a:path w="576579" h="571500">
                <a:moveTo>
                  <a:pt x="0" y="571500"/>
                </a:moveTo>
                <a:lnTo>
                  <a:pt x="576072" y="571500"/>
                </a:lnTo>
                <a:lnTo>
                  <a:pt x="576072" y="0"/>
                </a:lnTo>
                <a:lnTo>
                  <a:pt x="0" y="0"/>
                </a:lnTo>
                <a:lnTo>
                  <a:pt x="0" y="571500"/>
                </a:lnTo>
                <a:close/>
              </a:path>
            </a:pathLst>
          </a:custGeom>
          <a:solidFill>
            <a:srgbClr val="FF8500"/>
          </a:solidFill>
        </p:spPr>
        <p:txBody>
          <a:bodyPr wrap="square" lIns="0" tIns="0" rIns="0" bIns="0" rtlCol="0"/>
          <a:lstStyle/>
          <a:p>
            <a:endParaRPr/>
          </a:p>
        </p:txBody>
      </p:sp>
      <p:sp>
        <p:nvSpPr>
          <p:cNvPr id="4" name="object 4"/>
          <p:cNvSpPr/>
          <p:nvPr/>
        </p:nvSpPr>
        <p:spPr>
          <a:xfrm>
            <a:off x="245363" y="1578863"/>
            <a:ext cx="5666232" cy="7650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278636" y="1493519"/>
            <a:ext cx="3596640" cy="10668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304800" y="1600200"/>
            <a:ext cx="5547360" cy="646176"/>
          </a:xfrm>
          <a:prstGeom prst="rect">
            <a:avLst/>
          </a:prstGeom>
          <a:blipFill>
            <a:blip r:embed="rId4"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304800" y="1600200"/>
            <a:ext cx="5547360" cy="646430"/>
          </a:xfrm>
          <a:prstGeom prst="rect">
            <a:avLst/>
          </a:prstGeom>
          <a:ln w="12192">
            <a:solidFill>
              <a:srgbClr val="93137B"/>
            </a:solidFill>
          </a:ln>
        </p:spPr>
        <p:txBody>
          <a:bodyPr vert="horz" wrap="square" lIns="0" tIns="34925" rIns="0" bIns="0" rtlCol="0">
            <a:spAutoFit/>
          </a:bodyPr>
          <a:lstStyle/>
          <a:p>
            <a:pPr marL="1302385">
              <a:lnSpc>
                <a:spcPct val="100000"/>
              </a:lnSpc>
              <a:spcBef>
                <a:spcPts val="275"/>
              </a:spcBef>
            </a:pPr>
            <a:r>
              <a:rPr sz="3600" spc="-350" dirty="0">
                <a:solidFill>
                  <a:srgbClr val="9D4809"/>
                </a:solidFill>
                <a:latin typeface="Times New Roman"/>
                <a:cs typeface="Times New Roman"/>
              </a:rPr>
              <a:t>Longitudinal</a:t>
            </a:r>
            <a:r>
              <a:rPr sz="3600" spc="-315" dirty="0">
                <a:solidFill>
                  <a:srgbClr val="9D4809"/>
                </a:solidFill>
                <a:latin typeface="Times New Roman"/>
                <a:cs typeface="Times New Roman"/>
              </a:rPr>
              <a:t> </a:t>
            </a:r>
            <a:r>
              <a:rPr sz="3600" spc="-415" dirty="0">
                <a:solidFill>
                  <a:srgbClr val="9D4809"/>
                </a:solidFill>
                <a:latin typeface="Times New Roman"/>
                <a:cs typeface="Times New Roman"/>
              </a:rPr>
              <a:t>surveys</a:t>
            </a:r>
            <a:endParaRPr sz="3600">
              <a:latin typeface="Times New Roman"/>
              <a:cs typeface="Times New Roman"/>
            </a:endParaRPr>
          </a:p>
        </p:txBody>
      </p:sp>
      <p:sp>
        <p:nvSpPr>
          <p:cNvPr id="8" name="object 8"/>
          <p:cNvSpPr txBox="1"/>
          <p:nvPr/>
        </p:nvSpPr>
        <p:spPr>
          <a:xfrm>
            <a:off x="1602994" y="3148406"/>
            <a:ext cx="6089015" cy="1305560"/>
          </a:xfrm>
          <a:prstGeom prst="rect">
            <a:avLst/>
          </a:prstGeom>
        </p:spPr>
        <p:txBody>
          <a:bodyPr vert="horz" wrap="square" lIns="0" tIns="12065" rIns="0" bIns="0" rtlCol="0">
            <a:spAutoFit/>
          </a:bodyPr>
          <a:lstStyle/>
          <a:p>
            <a:pPr marL="12700" marR="5080" algn="just">
              <a:lnSpc>
                <a:spcPct val="100000"/>
              </a:lnSpc>
              <a:spcBef>
                <a:spcPts val="95"/>
              </a:spcBef>
              <a:buFont typeface="Wingdings"/>
              <a:buChar char=""/>
              <a:tabLst>
                <a:tab pos="429259" algn="l"/>
              </a:tabLst>
            </a:pPr>
            <a:r>
              <a:rPr sz="2800" dirty="0">
                <a:solidFill>
                  <a:srgbClr val="9D4809"/>
                </a:solidFill>
                <a:latin typeface="Arial"/>
                <a:cs typeface="Arial"/>
              </a:rPr>
              <a:t>Information </a:t>
            </a:r>
            <a:r>
              <a:rPr sz="2800" spc="-5" dirty="0">
                <a:solidFill>
                  <a:srgbClr val="9D4809"/>
                </a:solidFill>
                <a:latin typeface="Arial"/>
                <a:cs typeface="Arial"/>
              </a:rPr>
              <a:t>is </a:t>
            </a:r>
            <a:r>
              <a:rPr sz="2800" dirty="0">
                <a:solidFill>
                  <a:srgbClr val="9D4809"/>
                </a:solidFill>
                <a:latin typeface="Arial"/>
                <a:cs typeface="Arial"/>
              </a:rPr>
              <a:t>collected at </a:t>
            </a:r>
            <a:r>
              <a:rPr sz="2800" spc="-5" dirty="0">
                <a:solidFill>
                  <a:srgbClr val="9D4809"/>
                </a:solidFill>
                <a:latin typeface="Arial"/>
                <a:cs typeface="Arial"/>
              </a:rPr>
              <a:t>different  points in time </a:t>
            </a:r>
            <a:r>
              <a:rPr sz="2800" spc="-10" dirty="0">
                <a:solidFill>
                  <a:srgbClr val="9D4809"/>
                </a:solidFill>
                <a:latin typeface="Arial"/>
                <a:cs typeface="Arial"/>
              </a:rPr>
              <a:t>in </a:t>
            </a:r>
            <a:r>
              <a:rPr sz="2800" dirty="0">
                <a:solidFill>
                  <a:srgbClr val="9D4809"/>
                </a:solidFill>
                <a:latin typeface="Arial"/>
                <a:cs typeface="Arial"/>
              </a:rPr>
              <a:t>order </a:t>
            </a:r>
            <a:r>
              <a:rPr sz="2800" spc="-5" dirty="0">
                <a:solidFill>
                  <a:srgbClr val="9D4809"/>
                </a:solidFill>
                <a:latin typeface="Arial"/>
                <a:cs typeface="Arial"/>
              </a:rPr>
              <a:t>to study  </a:t>
            </a:r>
            <a:r>
              <a:rPr sz="2800" dirty="0">
                <a:solidFill>
                  <a:srgbClr val="9D4809"/>
                </a:solidFill>
                <a:latin typeface="Arial"/>
                <a:cs typeface="Arial"/>
              </a:rPr>
              <a:t>changes over</a:t>
            </a:r>
            <a:r>
              <a:rPr sz="2800" spc="5" dirty="0">
                <a:solidFill>
                  <a:srgbClr val="9D4809"/>
                </a:solidFill>
                <a:latin typeface="Arial"/>
                <a:cs typeface="Arial"/>
              </a:rPr>
              <a:t> </a:t>
            </a:r>
            <a:r>
              <a:rPr sz="2800" spc="-5" dirty="0">
                <a:solidFill>
                  <a:srgbClr val="9D4809"/>
                </a:solidFill>
                <a:latin typeface="Arial"/>
                <a:cs typeface="Arial"/>
              </a:rPr>
              <a:t>time</a:t>
            </a:r>
            <a:endParaRPr sz="2800">
              <a:latin typeface="Arial"/>
              <a:cs typeface="Arial"/>
            </a:endParaRPr>
          </a:p>
        </p:txBody>
      </p:sp>
      <p:sp>
        <p:nvSpPr>
          <p:cNvPr id="9" name="object 9"/>
          <p:cNvSpPr/>
          <p:nvPr/>
        </p:nvSpPr>
        <p:spPr>
          <a:xfrm>
            <a:off x="245363" y="6303264"/>
            <a:ext cx="423672" cy="423672"/>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304800" y="6324600"/>
            <a:ext cx="304800" cy="304800"/>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304800" y="6324600"/>
            <a:ext cx="304800" cy="304800"/>
          </a:xfrm>
          <a:custGeom>
            <a:avLst/>
            <a:gdLst/>
            <a:ahLst/>
            <a:cxnLst/>
            <a:rect l="l" t="t" r="r" b="b"/>
            <a:pathLst>
              <a:path w="304800" h="304800">
                <a:moveTo>
                  <a:pt x="0" y="304800"/>
                </a:moveTo>
                <a:lnTo>
                  <a:pt x="304800" y="304800"/>
                </a:lnTo>
                <a:lnTo>
                  <a:pt x="304800" y="0"/>
                </a:lnTo>
                <a:lnTo>
                  <a:pt x="0" y="0"/>
                </a:lnTo>
                <a:lnTo>
                  <a:pt x="0" y="304800"/>
                </a:lnTo>
                <a:close/>
              </a:path>
            </a:pathLst>
          </a:custGeom>
          <a:ln w="12192">
            <a:solidFill>
              <a:srgbClr val="93137B"/>
            </a:solidFill>
          </a:ln>
        </p:spPr>
        <p:txBody>
          <a:bodyPr wrap="square" lIns="0" tIns="0" rIns="0" bIns="0" rtlCol="0"/>
          <a:lstStyle/>
          <a:p>
            <a:endParaRPr/>
          </a:p>
        </p:txBody>
      </p:sp>
      <p:sp>
        <p:nvSpPr>
          <p:cNvPr id="12" name="object 12"/>
          <p:cNvSpPr/>
          <p:nvPr/>
        </p:nvSpPr>
        <p:spPr>
          <a:xfrm>
            <a:off x="8474964" y="6379462"/>
            <a:ext cx="499872" cy="423672"/>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8534400" y="6400800"/>
            <a:ext cx="381000" cy="304800"/>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8610600" y="6438900"/>
            <a:ext cx="228600" cy="228600"/>
          </a:xfrm>
          <a:custGeom>
            <a:avLst/>
            <a:gdLst/>
            <a:ahLst/>
            <a:cxnLst/>
            <a:rect l="l" t="t" r="r" b="b"/>
            <a:pathLst>
              <a:path w="228600" h="228600">
                <a:moveTo>
                  <a:pt x="228600" y="114300"/>
                </a:moveTo>
                <a:lnTo>
                  <a:pt x="0" y="228600"/>
                </a:lnTo>
                <a:lnTo>
                  <a:pt x="0" y="0"/>
                </a:lnTo>
                <a:lnTo>
                  <a:pt x="228600" y="114300"/>
                </a:lnTo>
                <a:close/>
              </a:path>
            </a:pathLst>
          </a:custGeom>
          <a:ln w="12192">
            <a:solidFill>
              <a:srgbClr val="93137B"/>
            </a:solidFill>
          </a:ln>
        </p:spPr>
        <p:txBody>
          <a:bodyPr wrap="square" lIns="0" tIns="0" rIns="0" bIns="0" rtlCol="0"/>
          <a:lstStyle/>
          <a:p>
            <a:endParaRPr/>
          </a:p>
        </p:txBody>
      </p:sp>
      <p:sp>
        <p:nvSpPr>
          <p:cNvPr id="15" name="object 15"/>
          <p:cNvSpPr/>
          <p:nvPr/>
        </p:nvSpPr>
        <p:spPr>
          <a:xfrm>
            <a:off x="8534400" y="6400800"/>
            <a:ext cx="381000" cy="304800"/>
          </a:xfrm>
          <a:custGeom>
            <a:avLst/>
            <a:gdLst/>
            <a:ahLst/>
            <a:cxnLst/>
            <a:rect l="l" t="t" r="r" b="b"/>
            <a:pathLst>
              <a:path w="381000" h="304800">
                <a:moveTo>
                  <a:pt x="0" y="304800"/>
                </a:moveTo>
                <a:lnTo>
                  <a:pt x="381000" y="304800"/>
                </a:lnTo>
                <a:lnTo>
                  <a:pt x="381000" y="0"/>
                </a:lnTo>
                <a:lnTo>
                  <a:pt x="0" y="0"/>
                </a:lnTo>
                <a:lnTo>
                  <a:pt x="0" y="304800"/>
                </a:lnTo>
                <a:close/>
              </a:path>
            </a:pathLst>
          </a:custGeom>
          <a:ln w="12192">
            <a:solidFill>
              <a:srgbClr val="93137B"/>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435340" y="574548"/>
            <a:ext cx="86995" cy="571500"/>
          </a:xfrm>
          <a:custGeom>
            <a:avLst/>
            <a:gdLst/>
            <a:ahLst/>
            <a:cxnLst/>
            <a:rect l="l" t="t" r="r" b="b"/>
            <a:pathLst>
              <a:path w="86995" h="571500">
                <a:moveTo>
                  <a:pt x="0" y="571500"/>
                </a:moveTo>
                <a:lnTo>
                  <a:pt x="86868" y="571500"/>
                </a:lnTo>
                <a:lnTo>
                  <a:pt x="86868" y="0"/>
                </a:lnTo>
                <a:lnTo>
                  <a:pt x="0" y="0"/>
                </a:lnTo>
                <a:lnTo>
                  <a:pt x="0" y="571500"/>
                </a:lnTo>
                <a:close/>
              </a:path>
            </a:pathLst>
          </a:custGeom>
          <a:solidFill>
            <a:srgbClr val="FF8500"/>
          </a:solidFill>
        </p:spPr>
        <p:txBody>
          <a:bodyPr wrap="square" lIns="0" tIns="0" rIns="0" bIns="0" rtlCol="0"/>
          <a:lstStyle/>
          <a:p>
            <a:endParaRPr/>
          </a:p>
        </p:txBody>
      </p:sp>
      <p:sp>
        <p:nvSpPr>
          <p:cNvPr id="3" name="object 3"/>
          <p:cNvSpPr/>
          <p:nvPr/>
        </p:nvSpPr>
        <p:spPr>
          <a:xfrm>
            <a:off x="8569452" y="574548"/>
            <a:ext cx="576580" cy="571500"/>
          </a:xfrm>
          <a:custGeom>
            <a:avLst/>
            <a:gdLst/>
            <a:ahLst/>
            <a:cxnLst/>
            <a:rect l="l" t="t" r="r" b="b"/>
            <a:pathLst>
              <a:path w="576579" h="571500">
                <a:moveTo>
                  <a:pt x="0" y="571500"/>
                </a:moveTo>
                <a:lnTo>
                  <a:pt x="576072" y="571500"/>
                </a:lnTo>
                <a:lnTo>
                  <a:pt x="576072" y="0"/>
                </a:lnTo>
                <a:lnTo>
                  <a:pt x="0" y="0"/>
                </a:lnTo>
                <a:lnTo>
                  <a:pt x="0" y="571500"/>
                </a:lnTo>
                <a:close/>
              </a:path>
            </a:pathLst>
          </a:custGeom>
          <a:solidFill>
            <a:srgbClr val="FF8500"/>
          </a:solidFill>
        </p:spPr>
        <p:txBody>
          <a:bodyPr wrap="square" lIns="0" tIns="0" rIns="0" bIns="0" rtlCol="0"/>
          <a:lstStyle/>
          <a:p>
            <a:endParaRPr/>
          </a:p>
        </p:txBody>
      </p:sp>
      <p:sp>
        <p:nvSpPr>
          <p:cNvPr id="4" name="object 4"/>
          <p:cNvSpPr/>
          <p:nvPr/>
        </p:nvSpPr>
        <p:spPr>
          <a:xfrm>
            <a:off x="321563" y="969263"/>
            <a:ext cx="2481072" cy="580643"/>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63295" y="929639"/>
            <a:ext cx="2194560" cy="74676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381000" y="990600"/>
            <a:ext cx="2362200" cy="461772"/>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381000" y="990600"/>
            <a:ext cx="2362200" cy="462280"/>
          </a:xfrm>
          <a:prstGeom prst="rect">
            <a:avLst/>
          </a:prstGeom>
          <a:ln w="12191">
            <a:solidFill>
              <a:srgbClr val="93137B"/>
            </a:solidFill>
          </a:ln>
        </p:spPr>
        <p:txBody>
          <a:bodyPr vert="horz" wrap="square" lIns="0" tIns="38100" rIns="0" bIns="0" rtlCol="0">
            <a:spAutoFit/>
          </a:bodyPr>
          <a:lstStyle/>
          <a:p>
            <a:pPr marL="319405">
              <a:lnSpc>
                <a:spcPct val="100000"/>
              </a:lnSpc>
              <a:spcBef>
                <a:spcPts val="300"/>
              </a:spcBef>
            </a:pPr>
            <a:r>
              <a:rPr sz="2400" b="1" spc="-30" dirty="0">
                <a:solidFill>
                  <a:srgbClr val="9D4809"/>
                </a:solidFill>
                <a:latin typeface="Arial"/>
                <a:cs typeface="Arial"/>
              </a:rPr>
              <a:t>Trend </a:t>
            </a:r>
            <a:r>
              <a:rPr sz="2400" b="1" spc="-5" dirty="0">
                <a:solidFill>
                  <a:srgbClr val="9D4809"/>
                </a:solidFill>
                <a:latin typeface="Arial"/>
                <a:cs typeface="Arial"/>
              </a:rPr>
              <a:t>study</a:t>
            </a:r>
            <a:endParaRPr sz="2400">
              <a:latin typeface="Arial"/>
              <a:cs typeface="Arial"/>
            </a:endParaRPr>
          </a:p>
        </p:txBody>
      </p:sp>
      <p:sp>
        <p:nvSpPr>
          <p:cNvPr id="8" name="object 8"/>
          <p:cNvSpPr/>
          <p:nvPr/>
        </p:nvSpPr>
        <p:spPr>
          <a:xfrm>
            <a:off x="321563" y="3026664"/>
            <a:ext cx="2481072" cy="580644"/>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379475" y="2987039"/>
            <a:ext cx="2363724" cy="74676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381000" y="3048000"/>
            <a:ext cx="2362200" cy="461772"/>
          </a:xfrm>
          <a:prstGeom prst="rect">
            <a:avLst/>
          </a:prstGeom>
          <a:blipFill>
            <a:blip r:embed="rId4" cstate="print"/>
            <a:stretch>
              <a:fillRect/>
            </a:stretch>
          </a:blipFill>
        </p:spPr>
        <p:txBody>
          <a:bodyPr wrap="square" lIns="0" tIns="0" rIns="0" bIns="0" rtlCol="0"/>
          <a:lstStyle/>
          <a:p>
            <a:endParaRPr/>
          </a:p>
        </p:txBody>
      </p:sp>
      <p:sp>
        <p:nvSpPr>
          <p:cNvPr id="11" name="object 11"/>
          <p:cNvSpPr txBox="1"/>
          <p:nvPr/>
        </p:nvSpPr>
        <p:spPr>
          <a:xfrm>
            <a:off x="381000" y="3048000"/>
            <a:ext cx="2362200" cy="462280"/>
          </a:xfrm>
          <a:prstGeom prst="rect">
            <a:avLst/>
          </a:prstGeom>
          <a:ln w="12191">
            <a:solidFill>
              <a:srgbClr val="93137B"/>
            </a:solidFill>
          </a:ln>
        </p:spPr>
        <p:txBody>
          <a:bodyPr vert="horz" wrap="square" lIns="0" tIns="38735" rIns="0" bIns="0" rtlCol="0">
            <a:spAutoFit/>
          </a:bodyPr>
          <a:lstStyle/>
          <a:p>
            <a:pPr marL="234950">
              <a:lnSpc>
                <a:spcPct val="100000"/>
              </a:lnSpc>
              <a:spcBef>
                <a:spcPts val="305"/>
              </a:spcBef>
            </a:pPr>
            <a:r>
              <a:rPr sz="2400" b="1" spc="-5" dirty="0">
                <a:solidFill>
                  <a:srgbClr val="9D4809"/>
                </a:solidFill>
                <a:latin typeface="Arial"/>
                <a:cs typeface="Arial"/>
              </a:rPr>
              <a:t>Cohort</a:t>
            </a:r>
            <a:r>
              <a:rPr sz="2400" b="1" spc="-15" dirty="0">
                <a:solidFill>
                  <a:srgbClr val="9D4809"/>
                </a:solidFill>
                <a:latin typeface="Arial"/>
                <a:cs typeface="Arial"/>
              </a:rPr>
              <a:t> </a:t>
            </a:r>
            <a:r>
              <a:rPr sz="2400" b="1" dirty="0">
                <a:solidFill>
                  <a:srgbClr val="9D4809"/>
                </a:solidFill>
                <a:latin typeface="Arial"/>
                <a:cs typeface="Arial"/>
              </a:rPr>
              <a:t>study</a:t>
            </a:r>
            <a:endParaRPr sz="2400">
              <a:latin typeface="Arial"/>
              <a:cs typeface="Arial"/>
            </a:endParaRPr>
          </a:p>
        </p:txBody>
      </p:sp>
      <p:sp>
        <p:nvSpPr>
          <p:cNvPr id="12" name="object 12"/>
          <p:cNvSpPr/>
          <p:nvPr/>
        </p:nvSpPr>
        <p:spPr>
          <a:xfrm>
            <a:off x="321563" y="4703064"/>
            <a:ext cx="2481072" cy="580644"/>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470916" y="4663440"/>
            <a:ext cx="2179320" cy="746760"/>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381000" y="4724400"/>
            <a:ext cx="2362200" cy="461772"/>
          </a:xfrm>
          <a:prstGeom prst="rect">
            <a:avLst/>
          </a:prstGeom>
          <a:blipFill>
            <a:blip r:embed="rId4" cstate="print"/>
            <a:stretch>
              <a:fillRect/>
            </a:stretch>
          </a:blipFill>
        </p:spPr>
        <p:txBody>
          <a:bodyPr wrap="square" lIns="0" tIns="0" rIns="0" bIns="0" rtlCol="0"/>
          <a:lstStyle/>
          <a:p>
            <a:endParaRPr/>
          </a:p>
        </p:txBody>
      </p:sp>
      <p:sp>
        <p:nvSpPr>
          <p:cNvPr id="15" name="object 15"/>
          <p:cNvSpPr txBox="1"/>
          <p:nvPr/>
        </p:nvSpPr>
        <p:spPr>
          <a:xfrm>
            <a:off x="381000" y="4724400"/>
            <a:ext cx="2362200" cy="462280"/>
          </a:xfrm>
          <a:prstGeom prst="rect">
            <a:avLst/>
          </a:prstGeom>
          <a:ln w="12191">
            <a:solidFill>
              <a:srgbClr val="93137B"/>
            </a:solidFill>
          </a:ln>
        </p:spPr>
        <p:txBody>
          <a:bodyPr vert="horz" wrap="square" lIns="0" tIns="39370" rIns="0" bIns="0" rtlCol="0">
            <a:spAutoFit/>
          </a:bodyPr>
          <a:lstStyle/>
          <a:p>
            <a:pPr marL="327025">
              <a:lnSpc>
                <a:spcPct val="100000"/>
              </a:lnSpc>
              <a:spcBef>
                <a:spcPts val="310"/>
              </a:spcBef>
            </a:pPr>
            <a:r>
              <a:rPr sz="2400" b="1" spc="-5" dirty="0">
                <a:solidFill>
                  <a:srgbClr val="9D4809"/>
                </a:solidFill>
                <a:latin typeface="Arial"/>
                <a:cs typeface="Arial"/>
              </a:rPr>
              <a:t>Panel</a:t>
            </a:r>
            <a:r>
              <a:rPr sz="2400" b="1" spc="-15" dirty="0">
                <a:solidFill>
                  <a:srgbClr val="9D4809"/>
                </a:solidFill>
                <a:latin typeface="Arial"/>
                <a:cs typeface="Arial"/>
              </a:rPr>
              <a:t> </a:t>
            </a:r>
            <a:r>
              <a:rPr sz="2400" b="1" spc="-5" dirty="0">
                <a:solidFill>
                  <a:srgbClr val="9D4809"/>
                </a:solidFill>
                <a:latin typeface="Arial"/>
                <a:cs typeface="Arial"/>
              </a:rPr>
              <a:t>study</a:t>
            </a:r>
            <a:endParaRPr sz="2400">
              <a:latin typeface="Arial"/>
              <a:cs typeface="Arial"/>
            </a:endParaRPr>
          </a:p>
        </p:txBody>
      </p:sp>
      <p:sp>
        <p:nvSpPr>
          <p:cNvPr id="16" name="object 16"/>
          <p:cNvSpPr txBox="1"/>
          <p:nvPr/>
        </p:nvSpPr>
        <p:spPr>
          <a:xfrm>
            <a:off x="917244" y="1624024"/>
            <a:ext cx="7312025" cy="689291"/>
          </a:xfrm>
          <a:prstGeom prst="rect">
            <a:avLst/>
          </a:prstGeom>
        </p:spPr>
        <p:txBody>
          <a:bodyPr vert="horz" wrap="square" lIns="0" tIns="12065" rIns="0" bIns="0" rtlCol="0">
            <a:spAutoFit/>
          </a:bodyPr>
          <a:lstStyle/>
          <a:p>
            <a:pPr marL="12700" marR="5080" algn="just">
              <a:lnSpc>
                <a:spcPct val="100000"/>
              </a:lnSpc>
              <a:spcBef>
                <a:spcPts val="95"/>
              </a:spcBef>
              <a:buFont typeface="Wingdings"/>
              <a:buChar char=""/>
              <a:tabLst>
                <a:tab pos="429259" algn="l"/>
              </a:tabLst>
            </a:pPr>
            <a:r>
              <a:rPr sz="2400" spc="-10" dirty="0">
                <a:latin typeface="Arial"/>
                <a:cs typeface="Arial"/>
              </a:rPr>
              <a:t>Different</a:t>
            </a:r>
            <a:r>
              <a:rPr sz="2000" spc="-10" dirty="0">
                <a:latin typeface="Arial"/>
                <a:cs typeface="Arial"/>
              </a:rPr>
              <a:t> </a:t>
            </a:r>
            <a:r>
              <a:rPr sz="2000" spc="-5" dirty="0">
                <a:latin typeface="Arial"/>
                <a:cs typeface="Arial"/>
              </a:rPr>
              <a:t>samples </a:t>
            </a:r>
            <a:r>
              <a:rPr sz="2000" dirty="0">
                <a:latin typeface="Arial"/>
                <a:cs typeface="Arial"/>
              </a:rPr>
              <a:t>from </a:t>
            </a:r>
            <a:r>
              <a:rPr sz="2000" spc="-5" dirty="0">
                <a:latin typeface="Arial"/>
                <a:cs typeface="Arial"/>
              </a:rPr>
              <a:t>a population whose  members may change </a:t>
            </a:r>
            <a:r>
              <a:rPr sz="2000" dirty="0">
                <a:latin typeface="Arial"/>
                <a:cs typeface="Arial"/>
              </a:rPr>
              <a:t>are </a:t>
            </a:r>
            <a:r>
              <a:rPr sz="2000" spc="-5" dirty="0">
                <a:latin typeface="Arial"/>
                <a:cs typeface="Arial"/>
              </a:rPr>
              <a:t>surveyed </a:t>
            </a:r>
            <a:r>
              <a:rPr sz="2000" dirty="0">
                <a:latin typeface="Arial"/>
                <a:cs typeface="Arial"/>
              </a:rPr>
              <a:t>at  </a:t>
            </a:r>
            <a:r>
              <a:rPr sz="2000" spc="-5" dirty="0">
                <a:latin typeface="Arial"/>
                <a:cs typeface="Arial"/>
              </a:rPr>
              <a:t>different points in</a:t>
            </a:r>
            <a:r>
              <a:rPr sz="2000" spc="20" dirty="0">
                <a:latin typeface="Arial"/>
                <a:cs typeface="Arial"/>
              </a:rPr>
              <a:t> </a:t>
            </a:r>
            <a:r>
              <a:rPr sz="2000" spc="-5" dirty="0">
                <a:latin typeface="Arial"/>
                <a:cs typeface="Arial"/>
              </a:rPr>
              <a:t>time</a:t>
            </a:r>
            <a:endParaRPr sz="2000">
              <a:latin typeface="Arial"/>
              <a:cs typeface="Arial"/>
            </a:endParaRPr>
          </a:p>
        </p:txBody>
      </p:sp>
      <p:sp>
        <p:nvSpPr>
          <p:cNvPr id="17" name="object 17"/>
          <p:cNvSpPr txBox="1"/>
          <p:nvPr/>
        </p:nvSpPr>
        <p:spPr>
          <a:xfrm>
            <a:off x="917244" y="3682365"/>
            <a:ext cx="7310120" cy="878840"/>
          </a:xfrm>
          <a:prstGeom prst="rect">
            <a:avLst/>
          </a:prstGeom>
        </p:spPr>
        <p:txBody>
          <a:bodyPr vert="horz" wrap="square" lIns="0" tIns="12065" rIns="0" bIns="0" rtlCol="0">
            <a:spAutoFit/>
          </a:bodyPr>
          <a:lstStyle/>
          <a:p>
            <a:pPr marL="12700" marR="5080">
              <a:lnSpc>
                <a:spcPct val="100000"/>
              </a:lnSpc>
              <a:spcBef>
                <a:spcPts val="95"/>
              </a:spcBef>
              <a:buFont typeface="Wingdings"/>
              <a:buChar char=""/>
              <a:tabLst>
                <a:tab pos="408940" algn="l"/>
              </a:tabLst>
            </a:pPr>
            <a:r>
              <a:rPr sz="2800" spc="-5" dirty="0">
                <a:latin typeface="Arial"/>
                <a:cs typeface="Arial"/>
              </a:rPr>
              <a:t>A </a:t>
            </a:r>
            <a:r>
              <a:rPr sz="2800" dirty="0">
                <a:latin typeface="Arial"/>
                <a:cs typeface="Arial"/>
              </a:rPr>
              <a:t>particular population whose members do  not change over </a:t>
            </a:r>
            <a:r>
              <a:rPr sz="2800" spc="-5" dirty="0">
                <a:latin typeface="Arial"/>
                <a:cs typeface="Arial"/>
              </a:rPr>
              <a:t>the </a:t>
            </a:r>
            <a:r>
              <a:rPr sz="2800" dirty="0">
                <a:latin typeface="Arial"/>
                <a:cs typeface="Arial"/>
              </a:rPr>
              <a:t>course of </a:t>
            </a:r>
            <a:r>
              <a:rPr sz="2800" spc="-5">
                <a:latin typeface="Arial"/>
                <a:cs typeface="Arial"/>
              </a:rPr>
              <a:t>the</a:t>
            </a:r>
            <a:r>
              <a:rPr sz="2800" spc="10">
                <a:latin typeface="Arial"/>
                <a:cs typeface="Arial"/>
              </a:rPr>
              <a:t> </a:t>
            </a:r>
            <a:r>
              <a:rPr sz="2800" spc="-5" smtClean="0">
                <a:latin typeface="Arial"/>
                <a:cs typeface="Arial"/>
              </a:rPr>
              <a:t>survey</a:t>
            </a:r>
            <a:endParaRPr sz="2800">
              <a:latin typeface="Arial"/>
              <a:cs typeface="Arial"/>
            </a:endParaRPr>
          </a:p>
        </p:txBody>
      </p:sp>
      <p:sp>
        <p:nvSpPr>
          <p:cNvPr id="18" name="object 18"/>
          <p:cNvSpPr/>
          <p:nvPr/>
        </p:nvSpPr>
        <p:spPr>
          <a:xfrm>
            <a:off x="8551164" y="6379462"/>
            <a:ext cx="423672" cy="423672"/>
          </a:xfrm>
          <a:prstGeom prst="rect">
            <a:avLst/>
          </a:prstGeom>
          <a:blipFill>
            <a:blip r:embed="rId7" cstate="print"/>
            <a:stretch>
              <a:fillRect/>
            </a:stretch>
          </a:blipFill>
        </p:spPr>
        <p:txBody>
          <a:bodyPr wrap="square" lIns="0" tIns="0" rIns="0" bIns="0" rtlCol="0"/>
          <a:lstStyle/>
          <a:p>
            <a:endParaRPr/>
          </a:p>
        </p:txBody>
      </p:sp>
      <p:sp>
        <p:nvSpPr>
          <p:cNvPr id="19" name="object 19"/>
          <p:cNvSpPr/>
          <p:nvPr/>
        </p:nvSpPr>
        <p:spPr>
          <a:xfrm>
            <a:off x="8610600" y="6400800"/>
            <a:ext cx="304800" cy="304800"/>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8610600" y="6400800"/>
            <a:ext cx="304800" cy="304800"/>
          </a:xfrm>
          <a:custGeom>
            <a:avLst/>
            <a:gdLst/>
            <a:ahLst/>
            <a:cxnLst/>
            <a:rect l="l" t="t" r="r" b="b"/>
            <a:pathLst>
              <a:path w="304800" h="304800">
                <a:moveTo>
                  <a:pt x="0" y="304800"/>
                </a:moveTo>
                <a:lnTo>
                  <a:pt x="304800" y="304800"/>
                </a:lnTo>
                <a:lnTo>
                  <a:pt x="304800" y="0"/>
                </a:lnTo>
                <a:lnTo>
                  <a:pt x="0" y="0"/>
                </a:lnTo>
                <a:lnTo>
                  <a:pt x="0" y="304800"/>
                </a:lnTo>
                <a:close/>
              </a:path>
            </a:pathLst>
          </a:custGeom>
          <a:ln w="12192">
            <a:solidFill>
              <a:srgbClr val="93137B"/>
            </a:solidFill>
          </a:ln>
        </p:spPr>
        <p:txBody>
          <a:bodyPr wrap="square" lIns="0" tIns="0" rIns="0" bIns="0" rtlCol="0"/>
          <a:lstStyle/>
          <a:p>
            <a:endParaRPr/>
          </a:p>
        </p:txBody>
      </p:sp>
      <p:sp>
        <p:nvSpPr>
          <p:cNvPr id="21" name="object 21"/>
          <p:cNvSpPr txBox="1"/>
          <p:nvPr/>
        </p:nvSpPr>
        <p:spPr>
          <a:xfrm>
            <a:off x="2468626" y="5359094"/>
            <a:ext cx="1730375" cy="452120"/>
          </a:xfrm>
          <a:prstGeom prst="rect">
            <a:avLst/>
          </a:prstGeom>
        </p:spPr>
        <p:txBody>
          <a:bodyPr vert="horz" wrap="square" lIns="0" tIns="12065" rIns="0" bIns="0" rtlCol="0">
            <a:spAutoFit/>
          </a:bodyPr>
          <a:lstStyle/>
          <a:p>
            <a:pPr marL="12700">
              <a:lnSpc>
                <a:spcPct val="100000"/>
              </a:lnSpc>
              <a:spcBef>
                <a:spcPts val="95"/>
              </a:spcBef>
            </a:pPr>
            <a:r>
              <a:rPr sz="2800" dirty="0">
                <a:latin typeface="Arial"/>
                <a:cs typeface="Arial"/>
              </a:rPr>
              <a:t>researcher</a:t>
            </a:r>
            <a:endParaRPr sz="2800">
              <a:latin typeface="Arial"/>
              <a:cs typeface="Arial"/>
            </a:endParaRPr>
          </a:p>
        </p:txBody>
      </p:sp>
      <p:sp>
        <p:nvSpPr>
          <p:cNvPr id="22" name="object 22"/>
          <p:cNvSpPr txBox="1"/>
          <p:nvPr/>
        </p:nvSpPr>
        <p:spPr>
          <a:xfrm>
            <a:off x="4625721" y="5359094"/>
            <a:ext cx="2199005" cy="452120"/>
          </a:xfrm>
          <a:prstGeom prst="rect">
            <a:avLst/>
          </a:prstGeom>
        </p:spPr>
        <p:txBody>
          <a:bodyPr vert="horz" wrap="square" lIns="0" tIns="12065" rIns="0" bIns="0" rtlCol="0">
            <a:spAutoFit/>
          </a:bodyPr>
          <a:lstStyle/>
          <a:p>
            <a:pPr marL="12700">
              <a:lnSpc>
                <a:spcPct val="100000"/>
              </a:lnSpc>
              <a:spcBef>
                <a:spcPts val="95"/>
              </a:spcBef>
              <a:tabLst>
                <a:tab pos="1692275" algn="l"/>
              </a:tabLst>
            </a:pPr>
            <a:r>
              <a:rPr sz="2800" spc="-5" dirty="0">
                <a:latin typeface="Arial"/>
                <a:cs typeface="Arial"/>
              </a:rPr>
              <a:t>s</a:t>
            </a:r>
            <a:r>
              <a:rPr sz="2800" dirty="0">
                <a:latin typeface="Arial"/>
                <a:cs typeface="Arial"/>
              </a:rPr>
              <a:t>u</a:t>
            </a:r>
            <a:r>
              <a:rPr sz="2800" spc="-5" dirty="0">
                <a:latin typeface="Arial"/>
                <a:cs typeface="Arial"/>
              </a:rPr>
              <a:t>r</a:t>
            </a:r>
            <a:r>
              <a:rPr sz="2800" dirty="0">
                <a:latin typeface="Arial"/>
                <a:cs typeface="Arial"/>
              </a:rPr>
              <a:t>v</a:t>
            </a:r>
            <a:r>
              <a:rPr sz="2800" spc="-5" dirty="0">
                <a:latin typeface="Arial"/>
                <a:cs typeface="Arial"/>
              </a:rPr>
              <a:t>eys</a:t>
            </a:r>
            <a:r>
              <a:rPr sz="2800" dirty="0">
                <a:latin typeface="Arial"/>
                <a:cs typeface="Arial"/>
              </a:rPr>
              <a:t>	</a:t>
            </a:r>
            <a:r>
              <a:rPr sz="2800" spc="-5" dirty="0">
                <a:latin typeface="Arial"/>
                <a:cs typeface="Arial"/>
              </a:rPr>
              <a:t>the</a:t>
            </a:r>
            <a:endParaRPr sz="2800">
              <a:latin typeface="Arial"/>
              <a:cs typeface="Arial"/>
            </a:endParaRPr>
          </a:p>
        </p:txBody>
      </p:sp>
      <p:sp>
        <p:nvSpPr>
          <p:cNvPr id="23" name="object 23"/>
          <p:cNvSpPr txBox="1"/>
          <p:nvPr/>
        </p:nvSpPr>
        <p:spPr>
          <a:xfrm>
            <a:off x="993444" y="5359094"/>
            <a:ext cx="1349375" cy="878840"/>
          </a:xfrm>
          <a:prstGeom prst="rect">
            <a:avLst/>
          </a:prstGeom>
        </p:spPr>
        <p:txBody>
          <a:bodyPr vert="horz" wrap="square" lIns="0" tIns="12065" rIns="0" bIns="0" rtlCol="0">
            <a:spAutoFit/>
          </a:bodyPr>
          <a:lstStyle/>
          <a:p>
            <a:pPr marL="12700" marR="5080">
              <a:lnSpc>
                <a:spcPct val="100000"/>
              </a:lnSpc>
              <a:spcBef>
                <a:spcPts val="95"/>
              </a:spcBef>
              <a:buFont typeface="Wingdings"/>
              <a:buChar char=""/>
              <a:tabLst>
                <a:tab pos="422909" algn="l"/>
              </a:tabLst>
            </a:pPr>
            <a:r>
              <a:rPr sz="2800" spc="-5" dirty="0">
                <a:latin typeface="Arial"/>
                <a:cs typeface="Arial"/>
              </a:rPr>
              <a:t>The  s</a:t>
            </a:r>
            <a:r>
              <a:rPr sz="2800" dirty="0">
                <a:latin typeface="Arial"/>
                <a:cs typeface="Arial"/>
              </a:rPr>
              <a:t>a</a:t>
            </a:r>
            <a:r>
              <a:rPr sz="2800" spc="-5" dirty="0">
                <a:latin typeface="Arial"/>
                <a:cs typeface="Arial"/>
              </a:rPr>
              <a:t>mples</a:t>
            </a:r>
            <a:endParaRPr sz="2800">
              <a:latin typeface="Arial"/>
              <a:cs typeface="Arial"/>
            </a:endParaRPr>
          </a:p>
        </p:txBody>
      </p:sp>
      <p:sp>
        <p:nvSpPr>
          <p:cNvPr id="24" name="object 24"/>
          <p:cNvSpPr txBox="1"/>
          <p:nvPr/>
        </p:nvSpPr>
        <p:spPr>
          <a:xfrm>
            <a:off x="2604642" y="5785510"/>
            <a:ext cx="4411980" cy="452120"/>
          </a:xfrm>
          <a:prstGeom prst="rect">
            <a:avLst/>
          </a:prstGeom>
        </p:spPr>
        <p:txBody>
          <a:bodyPr vert="horz" wrap="square" lIns="0" tIns="12065" rIns="0" bIns="0" rtlCol="0">
            <a:spAutoFit/>
          </a:bodyPr>
          <a:lstStyle/>
          <a:p>
            <a:pPr marL="12700">
              <a:lnSpc>
                <a:spcPct val="100000"/>
              </a:lnSpc>
              <a:spcBef>
                <a:spcPts val="95"/>
              </a:spcBef>
              <a:tabLst>
                <a:tab pos="593090" algn="l"/>
                <a:tab pos="2539365" algn="l"/>
                <a:tab pos="3119755" algn="l"/>
              </a:tabLst>
            </a:pPr>
            <a:r>
              <a:rPr sz="2800" spc="-5" dirty="0">
                <a:latin typeface="Arial"/>
                <a:cs typeface="Arial"/>
              </a:rPr>
              <a:t>of	individuals	at	</a:t>
            </a:r>
            <a:r>
              <a:rPr sz="2800" spc="-10" dirty="0">
                <a:latin typeface="Arial"/>
                <a:cs typeface="Arial"/>
              </a:rPr>
              <a:t>different</a:t>
            </a:r>
            <a:endParaRPr sz="2800">
              <a:latin typeface="Arial"/>
              <a:cs typeface="Arial"/>
            </a:endParaRPr>
          </a:p>
        </p:txBody>
      </p:sp>
      <p:sp>
        <p:nvSpPr>
          <p:cNvPr id="25" name="object 25"/>
          <p:cNvSpPr txBox="1"/>
          <p:nvPr/>
        </p:nvSpPr>
        <p:spPr>
          <a:xfrm>
            <a:off x="7251954" y="5359094"/>
            <a:ext cx="899160" cy="878840"/>
          </a:xfrm>
          <a:prstGeom prst="rect">
            <a:avLst/>
          </a:prstGeom>
        </p:spPr>
        <p:txBody>
          <a:bodyPr vert="horz" wrap="square" lIns="0" tIns="12065" rIns="0" bIns="0" rtlCol="0">
            <a:spAutoFit/>
          </a:bodyPr>
          <a:lstStyle/>
          <a:p>
            <a:pPr marL="36830" marR="5080" indent="-24765">
              <a:lnSpc>
                <a:spcPct val="100000"/>
              </a:lnSpc>
              <a:spcBef>
                <a:spcPts val="95"/>
              </a:spcBef>
            </a:pPr>
            <a:r>
              <a:rPr sz="2800" spc="-5" smtClean="0">
                <a:latin typeface="Arial"/>
                <a:cs typeface="Arial"/>
              </a:rPr>
              <a:t>s</a:t>
            </a:r>
            <a:r>
              <a:rPr sz="2800" smtClean="0">
                <a:latin typeface="Arial"/>
                <a:cs typeface="Arial"/>
              </a:rPr>
              <a:t>am</a:t>
            </a:r>
            <a:r>
              <a:rPr sz="2800" spc="-5" smtClean="0">
                <a:latin typeface="Arial"/>
                <a:cs typeface="Arial"/>
              </a:rPr>
              <a:t>e  times</a:t>
            </a:r>
            <a:endParaRPr sz="2800">
              <a:latin typeface="Arial"/>
              <a:cs typeface="Arial"/>
            </a:endParaRPr>
          </a:p>
        </p:txBody>
      </p:sp>
      <p:sp>
        <p:nvSpPr>
          <p:cNvPr id="26" name="object 26"/>
          <p:cNvSpPr txBox="1"/>
          <p:nvPr/>
        </p:nvSpPr>
        <p:spPr>
          <a:xfrm>
            <a:off x="993444" y="6212840"/>
            <a:ext cx="7388556" cy="443070"/>
          </a:xfrm>
          <a:prstGeom prst="rect">
            <a:avLst/>
          </a:prstGeom>
        </p:spPr>
        <p:txBody>
          <a:bodyPr vert="horz" wrap="square" lIns="0" tIns="12065" rIns="0" bIns="0" rtlCol="0">
            <a:spAutoFit/>
          </a:bodyPr>
          <a:lstStyle/>
          <a:p>
            <a:pPr marL="12700">
              <a:lnSpc>
                <a:spcPct val="100000"/>
              </a:lnSpc>
              <a:spcBef>
                <a:spcPts val="95"/>
              </a:spcBef>
            </a:pPr>
            <a:r>
              <a:rPr sz="2800" smtClean="0">
                <a:latin typeface="Arial"/>
                <a:cs typeface="Arial"/>
              </a:rPr>
              <a:t>during </a:t>
            </a:r>
            <a:r>
              <a:rPr sz="2800" spc="-5" smtClean="0">
                <a:latin typeface="Arial"/>
                <a:cs typeface="Arial"/>
              </a:rPr>
              <a:t>the course </a:t>
            </a:r>
            <a:r>
              <a:rPr sz="2800" smtClean="0">
                <a:latin typeface="Arial"/>
                <a:cs typeface="Arial"/>
              </a:rPr>
              <a:t>of the</a:t>
            </a:r>
            <a:r>
              <a:rPr sz="2800" spc="15" smtClean="0">
                <a:latin typeface="Arial"/>
                <a:cs typeface="Arial"/>
              </a:rPr>
              <a:t> </a:t>
            </a:r>
            <a:r>
              <a:rPr sz="2800" spc="-5" smtClean="0">
                <a:latin typeface="Arial"/>
                <a:cs typeface="Arial"/>
              </a:rPr>
              <a:t>survey</a:t>
            </a:r>
            <a:r>
              <a:rPr lang="en-US" sz="2800" spc="-5" dirty="0" smtClean="0">
                <a:latin typeface="Arial"/>
                <a:cs typeface="Arial"/>
              </a:rPr>
              <a:t>.</a:t>
            </a:r>
            <a:endParaRPr>
              <a:latin typeface="Arial"/>
              <a:cs typeface="Aria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The focus of a panel study is a group of people who have a common attribute, experience or characteristic in a particular time period. This group is called the cohort. People that share the fact of being born on the same day, month, year or era may belong to a birth cohort. Other kinds of cohort can be formed depending on the common denominator of the participants.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survey</a:t>
            </a:r>
            <a:endParaRPr lang="en-US" dirty="0"/>
          </a:p>
        </p:txBody>
      </p:sp>
      <p:sp>
        <p:nvSpPr>
          <p:cNvPr id="3" name="Content Placeholder 2"/>
          <p:cNvSpPr>
            <a:spLocks noGrp="1"/>
          </p:cNvSpPr>
          <p:nvPr>
            <p:ph sz="quarter" idx="1"/>
          </p:nvPr>
        </p:nvSpPr>
        <p:spPr/>
        <p:txBody>
          <a:bodyPr/>
          <a:lstStyle/>
          <a:p>
            <a:r>
              <a:rPr lang="en-US" dirty="0" smtClean="0"/>
              <a:t>Census method</a:t>
            </a:r>
          </a:p>
          <a:p>
            <a:r>
              <a:rPr lang="en-US" dirty="0" smtClean="0"/>
              <a:t>Sample method</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245" y="453897"/>
            <a:ext cx="2925445" cy="696595"/>
          </a:xfrm>
          <a:prstGeom prst="rect">
            <a:avLst/>
          </a:prstGeom>
        </p:spPr>
        <p:txBody>
          <a:bodyPr vert="horz" wrap="square" lIns="0" tIns="13335" rIns="0" bIns="0" rtlCol="0">
            <a:spAutoFit/>
          </a:bodyPr>
          <a:lstStyle/>
          <a:p>
            <a:pPr marL="12700">
              <a:lnSpc>
                <a:spcPct val="100000"/>
              </a:lnSpc>
              <a:spcBef>
                <a:spcPts val="105"/>
              </a:spcBef>
            </a:pPr>
            <a:r>
              <a:rPr sz="4400" spc="-225" dirty="0"/>
              <a:t>Introduction</a:t>
            </a:r>
            <a:endParaRPr sz="4400"/>
          </a:p>
        </p:txBody>
      </p:sp>
      <p:sp>
        <p:nvSpPr>
          <p:cNvPr id="3" name="object 3"/>
          <p:cNvSpPr txBox="1"/>
          <p:nvPr/>
        </p:nvSpPr>
        <p:spPr>
          <a:xfrm>
            <a:off x="1145844" y="1295401"/>
            <a:ext cx="7103745" cy="2928622"/>
          </a:xfrm>
          <a:prstGeom prst="rect">
            <a:avLst/>
          </a:prstGeom>
        </p:spPr>
        <p:txBody>
          <a:bodyPr vert="horz" wrap="square" lIns="0" tIns="89535" rIns="0" bIns="0" rtlCol="0">
            <a:spAutoFit/>
          </a:bodyPr>
          <a:lstStyle/>
          <a:p>
            <a:pPr marL="469265" marR="206375" indent="-456565">
              <a:lnSpc>
                <a:spcPts val="2500"/>
              </a:lnSpc>
              <a:spcBef>
                <a:spcPts val="705"/>
              </a:spcBef>
              <a:buFont typeface="Arial"/>
              <a:buChar char="•"/>
              <a:tabLst>
                <a:tab pos="469265" algn="l"/>
                <a:tab pos="469900" algn="l"/>
              </a:tabLst>
            </a:pPr>
            <a:endParaRPr sz="3200">
              <a:latin typeface="Times New Roman"/>
              <a:cs typeface="Times New Roman"/>
            </a:endParaRPr>
          </a:p>
          <a:p>
            <a:pPr marL="469265" marR="6350" indent="-456565">
              <a:lnSpc>
                <a:spcPct val="80000"/>
              </a:lnSpc>
              <a:spcBef>
                <a:spcPts val="640"/>
              </a:spcBef>
              <a:buFont typeface="Arial"/>
              <a:buChar char="•"/>
              <a:tabLst>
                <a:tab pos="469265" algn="l"/>
                <a:tab pos="469900" algn="l"/>
                <a:tab pos="6003290" algn="l"/>
              </a:tabLst>
            </a:pPr>
            <a:r>
              <a:rPr sz="3200" spc="-5">
                <a:latin typeface="Times New Roman"/>
                <a:cs typeface="Times New Roman"/>
              </a:rPr>
              <a:t>Observation </a:t>
            </a:r>
            <a:r>
              <a:rPr lang="en-US" sz="3200" spc="-5" dirty="0" smtClean="0">
                <a:latin typeface="Times New Roman"/>
                <a:cs typeface="Times New Roman"/>
              </a:rPr>
              <a:t>is a classic method of scientific enquiry.</a:t>
            </a:r>
            <a:endParaRPr sz="3200">
              <a:latin typeface="Times New Roman"/>
              <a:cs typeface="Times New Roman"/>
            </a:endParaRPr>
          </a:p>
          <a:p>
            <a:pPr marL="469265" marR="5080" indent="-456565">
              <a:lnSpc>
                <a:spcPct val="79800"/>
              </a:lnSpc>
              <a:spcBef>
                <a:spcPts val="630"/>
              </a:spcBef>
              <a:buFont typeface="Arial"/>
              <a:buChar char="•"/>
              <a:tabLst>
                <a:tab pos="469265" algn="l"/>
                <a:tab pos="469900" algn="l"/>
              </a:tabLst>
            </a:pPr>
            <a:r>
              <a:rPr sz="3200" dirty="0">
                <a:latin typeface="Times New Roman"/>
                <a:cs typeface="Times New Roman"/>
              </a:rPr>
              <a:t>It is </a:t>
            </a:r>
            <a:r>
              <a:rPr sz="3200" spc="-5" dirty="0">
                <a:latin typeface="Times New Roman"/>
                <a:cs typeface="Times New Roman"/>
              </a:rPr>
              <a:t>also </a:t>
            </a:r>
            <a:r>
              <a:rPr sz="3200" dirty="0">
                <a:latin typeface="Times New Roman"/>
                <a:cs typeface="Times New Roman"/>
              </a:rPr>
              <a:t>a </a:t>
            </a:r>
            <a:r>
              <a:rPr sz="3200" spc="-5" dirty="0">
                <a:latin typeface="Times New Roman"/>
                <a:cs typeface="Times New Roman"/>
              </a:rPr>
              <a:t>process </a:t>
            </a:r>
            <a:r>
              <a:rPr sz="3200" dirty="0">
                <a:latin typeface="Times New Roman"/>
                <a:cs typeface="Times New Roman"/>
              </a:rPr>
              <a:t>of recording the behavior  </a:t>
            </a:r>
            <a:r>
              <a:rPr sz="3200" spc="-5" dirty="0">
                <a:latin typeface="Times New Roman"/>
                <a:cs typeface="Times New Roman"/>
              </a:rPr>
              <a:t>patterns </a:t>
            </a:r>
            <a:r>
              <a:rPr sz="3200" dirty="0">
                <a:latin typeface="Times New Roman"/>
                <a:cs typeface="Times New Roman"/>
              </a:rPr>
              <a:t>of people, objects, and occurrences  without questioning or </a:t>
            </a:r>
            <a:r>
              <a:rPr sz="3200" spc="-5" dirty="0">
                <a:latin typeface="Times New Roman"/>
                <a:cs typeface="Times New Roman"/>
              </a:rPr>
              <a:t>communicating </a:t>
            </a:r>
            <a:r>
              <a:rPr sz="3200" dirty="0">
                <a:latin typeface="Times New Roman"/>
                <a:cs typeface="Times New Roman"/>
              </a:rPr>
              <a:t>with</a:t>
            </a:r>
            <a:r>
              <a:rPr sz="3200" spc="-65" dirty="0">
                <a:latin typeface="Times New Roman"/>
                <a:cs typeface="Times New Roman"/>
              </a:rPr>
              <a:t> </a:t>
            </a:r>
            <a:r>
              <a:rPr sz="3200" spc="-5" dirty="0">
                <a:latin typeface="Times New Roman"/>
                <a:cs typeface="Times New Roman"/>
              </a:rPr>
              <a:t>them</a:t>
            </a:r>
            <a:r>
              <a:rPr sz="2600" spc="-5" dirty="0">
                <a:latin typeface="Times New Roman"/>
                <a:cs typeface="Times New Roman"/>
              </a:rPr>
              <a:t>.</a:t>
            </a:r>
            <a:endParaRPr sz="2600">
              <a:latin typeface="Times New Roman"/>
              <a:cs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34917" y="453897"/>
            <a:ext cx="2075180" cy="696595"/>
          </a:xfrm>
          <a:prstGeom prst="rect">
            <a:avLst/>
          </a:prstGeom>
        </p:spPr>
        <p:txBody>
          <a:bodyPr vert="horz" wrap="square" lIns="0" tIns="13335" rIns="0" bIns="0" rtlCol="0">
            <a:spAutoFit/>
          </a:bodyPr>
          <a:lstStyle/>
          <a:p>
            <a:pPr marL="12700">
              <a:lnSpc>
                <a:spcPct val="100000"/>
              </a:lnSpc>
              <a:spcBef>
                <a:spcPts val="105"/>
              </a:spcBef>
            </a:pPr>
            <a:r>
              <a:rPr sz="4400" spc="-110" dirty="0"/>
              <a:t>Meaning</a:t>
            </a:r>
            <a:endParaRPr sz="4400"/>
          </a:p>
        </p:txBody>
      </p:sp>
      <p:sp>
        <p:nvSpPr>
          <p:cNvPr id="3" name="object 3"/>
          <p:cNvSpPr txBox="1"/>
          <p:nvPr/>
        </p:nvSpPr>
        <p:spPr>
          <a:xfrm>
            <a:off x="1145844" y="1794713"/>
            <a:ext cx="7159625" cy="1490152"/>
          </a:xfrm>
          <a:prstGeom prst="rect">
            <a:avLst/>
          </a:prstGeom>
        </p:spPr>
        <p:txBody>
          <a:bodyPr vert="horz" wrap="square" lIns="0" tIns="12700" rIns="0" bIns="0" rtlCol="0">
            <a:spAutoFit/>
          </a:bodyPr>
          <a:lstStyle/>
          <a:p>
            <a:pPr marL="12700">
              <a:lnSpc>
                <a:spcPct val="100000"/>
              </a:lnSpc>
              <a:spcBef>
                <a:spcPts val="100"/>
              </a:spcBef>
              <a:tabLst>
                <a:tab pos="1744980" algn="l"/>
                <a:tab pos="2766695" algn="l"/>
                <a:tab pos="4007485" algn="l"/>
                <a:tab pos="4533265" algn="l"/>
                <a:tab pos="5648960" algn="l"/>
                <a:tab pos="6290945" algn="l"/>
                <a:tab pos="6839584" algn="l"/>
              </a:tabLst>
            </a:pPr>
            <a:r>
              <a:rPr sz="2400" dirty="0">
                <a:latin typeface="Times New Roman"/>
                <a:cs typeface="Times New Roman"/>
              </a:rPr>
              <a:t>O</a:t>
            </a:r>
            <a:r>
              <a:rPr sz="2400" spc="-10" dirty="0">
                <a:latin typeface="Times New Roman"/>
                <a:cs typeface="Times New Roman"/>
              </a:rPr>
              <a:t>b</a:t>
            </a:r>
            <a:r>
              <a:rPr sz="2400" dirty="0">
                <a:latin typeface="Times New Roman"/>
                <a:cs typeface="Times New Roman"/>
              </a:rPr>
              <a:t>servation	</a:t>
            </a:r>
            <a:r>
              <a:rPr sz="2400" spc="-25" dirty="0">
                <a:latin typeface="Times New Roman"/>
                <a:cs typeface="Times New Roman"/>
              </a:rPr>
              <a:t>m</a:t>
            </a:r>
            <a:r>
              <a:rPr sz="2400" dirty="0">
                <a:latin typeface="Times New Roman"/>
                <a:cs typeface="Times New Roman"/>
              </a:rPr>
              <a:t>eans</a:t>
            </a:r>
            <a:r>
              <a:rPr sz="2400">
                <a:latin typeface="Times New Roman"/>
                <a:cs typeface="Times New Roman"/>
              </a:rPr>
              <a:t>	</a:t>
            </a:r>
            <a:r>
              <a:rPr sz="2400" b="1" u="heavy" smtClean="0">
                <a:uFill>
                  <a:solidFill>
                    <a:srgbClr val="000000"/>
                  </a:solidFill>
                </a:uFill>
                <a:latin typeface="Times New Roman"/>
                <a:cs typeface="Times New Roman"/>
              </a:rPr>
              <a:t>v</a:t>
            </a:r>
            <a:r>
              <a:rPr sz="2400" b="1" u="heavy" spc="-10" smtClean="0">
                <a:uFill>
                  <a:solidFill>
                    <a:srgbClr val="000000"/>
                  </a:solidFill>
                </a:uFill>
                <a:latin typeface="Times New Roman"/>
                <a:cs typeface="Times New Roman"/>
              </a:rPr>
              <a:t>i</a:t>
            </a:r>
            <a:r>
              <a:rPr sz="2400" b="1" u="heavy" smtClean="0">
                <a:uFill>
                  <a:solidFill>
                    <a:srgbClr val="000000"/>
                  </a:solidFill>
                </a:uFill>
                <a:latin typeface="Times New Roman"/>
                <a:cs typeface="Times New Roman"/>
              </a:rPr>
              <a:t>e</a:t>
            </a:r>
            <a:r>
              <a:rPr sz="2400" b="1" u="heavy" spc="-20" smtClean="0">
                <a:uFill>
                  <a:solidFill>
                    <a:srgbClr val="000000"/>
                  </a:solidFill>
                </a:uFill>
                <a:latin typeface="Times New Roman"/>
                <a:cs typeface="Times New Roman"/>
              </a:rPr>
              <a:t>w</a:t>
            </a:r>
            <a:r>
              <a:rPr sz="2400" b="1" u="heavy" smtClean="0">
                <a:uFill>
                  <a:solidFill>
                    <a:srgbClr val="000000"/>
                  </a:solidFill>
                </a:uFill>
                <a:latin typeface="Times New Roman"/>
                <a:cs typeface="Times New Roman"/>
              </a:rPr>
              <a:t>ing	</a:t>
            </a:r>
            <a:r>
              <a:rPr sz="2400" b="1" u="heavy" spc="-5" smtClean="0">
                <a:uFill>
                  <a:solidFill>
                    <a:srgbClr val="000000"/>
                  </a:solidFill>
                </a:uFill>
                <a:latin typeface="Times New Roman"/>
                <a:cs typeface="Times New Roman"/>
              </a:rPr>
              <a:t>o</a:t>
            </a:r>
            <a:r>
              <a:rPr sz="2400" b="1" u="heavy" smtClean="0">
                <a:uFill>
                  <a:solidFill>
                    <a:srgbClr val="000000"/>
                  </a:solidFill>
                </a:uFill>
                <a:latin typeface="Times New Roman"/>
                <a:cs typeface="Times New Roman"/>
              </a:rPr>
              <a:t>r	se</a:t>
            </a:r>
            <a:r>
              <a:rPr sz="2400" b="1" u="heavy" spc="-10" smtClean="0">
                <a:uFill>
                  <a:solidFill>
                    <a:srgbClr val="000000"/>
                  </a:solidFill>
                </a:uFill>
                <a:latin typeface="Times New Roman"/>
                <a:cs typeface="Times New Roman"/>
              </a:rPr>
              <a:t>e</a:t>
            </a:r>
            <a:r>
              <a:rPr sz="2400" b="1" u="heavy" smtClean="0">
                <a:uFill>
                  <a:solidFill>
                    <a:srgbClr val="000000"/>
                  </a:solidFill>
                </a:uFill>
                <a:latin typeface="Times New Roman"/>
                <a:cs typeface="Times New Roman"/>
              </a:rPr>
              <a:t>in</a:t>
            </a:r>
            <a:r>
              <a:rPr sz="2400" b="1" u="heavy" spc="-5" smtClean="0">
                <a:uFill>
                  <a:solidFill>
                    <a:srgbClr val="000000"/>
                  </a:solidFill>
                </a:uFill>
                <a:latin typeface="Times New Roman"/>
                <a:cs typeface="Times New Roman"/>
              </a:rPr>
              <a:t>g</a:t>
            </a:r>
            <a:r>
              <a:rPr sz="2400" smtClean="0">
                <a:latin typeface="Times New Roman"/>
                <a:cs typeface="Times New Roman"/>
              </a:rPr>
              <a:t>.	 </a:t>
            </a:r>
            <a:r>
              <a:rPr sz="2400" spc="-5" smtClean="0">
                <a:latin typeface="Times New Roman"/>
                <a:cs typeface="Times New Roman"/>
              </a:rPr>
              <a:t>Most  </a:t>
            </a:r>
            <a:r>
              <a:rPr sz="2400" smtClean="0">
                <a:latin typeface="Times New Roman"/>
                <a:cs typeface="Times New Roman"/>
              </a:rPr>
              <a:t>of such </a:t>
            </a:r>
            <a:r>
              <a:rPr sz="2400" spc="-5" smtClean="0">
                <a:latin typeface="Times New Roman"/>
                <a:cs typeface="Times New Roman"/>
              </a:rPr>
              <a:t>observations </a:t>
            </a:r>
            <a:r>
              <a:rPr sz="2400" smtClean="0">
                <a:latin typeface="Times New Roman"/>
                <a:cs typeface="Times New Roman"/>
              </a:rPr>
              <a:t>are </a:t>
            </a:r>
            <a:r>
              <a:rPr sz="2400" spc="-5" smtClean="0">
                <a:latin typeface="Times New Roman"/>
                <a:cs typeface="Times New Roman"/>
              </a:rPr>
              <a:t>just casual </a:t>
            </a:r>
            <a:r>
              <a:rPr sz="2400" smtClean="0">
                <a:latin typeface="Times New Roman"/>
                <a:cs typeface="Times New Roman"/>
              </a:rPr>
              <a:t>and </a:t>
            </a:r>
            <a:r>
              <a:rPr sz="2400" spc="-5" smtClean="0">
                <a:latin typeface="Times New Roman"/>
                <a:cs typeface="Times New Roman"/>
              </a:rPr>
              <a:t>have </a:t>
            </a:r>
            <a:r>
              <a:rPr sz="2400" spc="-10" smtClean="0">
                <a:latin typeface="Times New Roman"/>
                <a:cs typeface="Times New Roman"/>
              </a:rPr>
              <a:t>no </a:t>
            </a:r>
            <a:r>
              <a:rPr sz="2400" spc="-5" smtClean="0">
                <a:latin typeface="Times New Roman"/>
                <a:cs typeface="Times New Roman"/>
              </a:rPr>
              <a:t>specific  </a:t>
            </a:r>
            <a:r>
              <a:rPr sz="2400" smtClean="0">
                <a:latin typeface="Times New Roman"/>
                <a:cs typeface="Times New Roman"/>
              </a:rPr>
              <a:t>purpose. </a:t>
            </a:r>
            <a:r>
              <a:rPr sz="2400" spc="-10" smtClean="0">
                <a:latin typeface="Times New Roman"/>
                <a:cs typeface="Times New Roman"/>
              </a:rPr>
              <a:t>But </a:t>
            </a:r>
            <a:r>
              <a:rPr sz="2400" spc="-5" smtClean="0">
                <a:latin typeface="Times New Roman"/>
                <a:cs typeface="Times New Roman"/>
              </a:rPr>
              <a:t>observation as </a:t>
            </a:r>
            <a:r>
              <a:rPr sz="2400" smtClean="0">
                <a:latin typeface="Times New Roman"/>
                <a:cs typeface="Times New Roman"/>
              </a:rPr>
              <a:t>a </a:t>
            </a:r>
            <a:r>
              <a:rPr sz="2400" spc="-5" smtClean="0">
                <a:latin typeface="Times New Roman"/>
                <a:cs typeface="Times New Roman"/>
              </a:rPr>
              <a:t>method </a:t>
            </a:r>
            <a:r>
              <a:rPr sz="2400" smtClean="0">
                <a:latin typeface="Times New Roman"/>
                <a:cs typeface="Times New Roman"/>
              </a:rPr>
              <a:t>of data </a:t>
            </a:r>
            <a:r>
              <a:rPr sz="2400" spc="-5" smtClean="0">
                <a:latin typeface="Times New Roman"/>
                <a:cs typeface="Times New Roman"/>
              </a:rPr>
              <a:t>collection </a:t>
            </a:r>
            <a:r>
              <a:rPr sz="2400" smtClean="0">
                <a:latin typeface="Times New Roman"/>
                <a:cs typeface="Times New Roman"/>
              </a:rPr>
              <a:t>is  </a:t>
            </a:r>
            <a:r>
              <a:rPr sz="2400" spc="-10" smtClean="0">
                <a:latin typeface="Times New Roman"/>
                <a:cs typeface="Times New Roman"/>
              </a:rPr>
              <a:t>different </a:t>
            </a:r>
            <a:r>
              <a:rPr sz="2400" smtClean="0">
                <a:latin typeface="Times New Roman"/>
                <a:cs typeface="Times New Roman"/>
              </a:rPr>
              <a:t>from such casual</a:t>
            </a:r>
            <a:r>
              <a:rPr sz="2400" spc="-25" smtClean="0">
                <a:latin typeface="Times New Roman"/>
                <a:cs typeface="Times New Roman"/>
              </a:rPr>
              <a:t> </a:t>
            </a:r>
            <a:r>
              <a:rPr sz="2400" smtClean="0">
                <a:latin typeface="Times New Roman"/>
                <a:cs typeface="Times New Roman"/>
              </a:rPr>
              <a:t>viewing.</a:t>
            </a:r>
            <a:endParaRPr sz="2400">
              <a:latin typeface="Times New Roman"/>
              <a:cs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03853" y="453897"/>
            <a:ext cx="2336800" cy="696595"/>
          </a:xfrm>
          <a:prstGeom prst="rect">
            <a:avLst/>
          </a:prstGeom>
        </p:spPr>
        <p:txBody>
          <a:bodyPr vert="horz" wrap="square" lIns="0" tIns="13335" rIns="0" bIns="0" rtlCol="0">
            <a:spAutoFit/>
          </a:bodyPr>
          <a:lstStyle/>
          <a:p>
            <a:pPr marL="12700">
              <a:lnSpc>
                <a:spcPct val="100000"/>
              </a:lnSpc>
              <a:spcBef>
                <a:spcPts val="105"/>
              </a:spcBef>
            </a:pPr>
            <a:r>
              <a:rPr sz="4400" spc="-220" dirty="0"/>
              <a:t>Definition</a:t>
            </a:r>
            <a:endParaRPr sz="4400"/>
          </a:p>
        </p:txBody>
      </p:sp>
      <p:sp>
        <p:nvSpPr>
          <p:cNvPr id="3" name="object 3"/>
          <p:cNvSpPr txBox="1"/>
          <p:nvPr/>
        </p:nvSpPr>
        <p:spPr>
          <a:xfrm>
            <a:off x="304800" y="1524000"/>
            <a:ext cx="8686800" cy="5107552"/>
          </a:xfrm>
          <a:prstGeom prst="rect">
            <a:avLst/>
          </a:prstGeom>
        </p:spPr>
        <p:txBody>
          <a:bodyPr vert="horz" wrap="square" lIns="0" tIns="17780" rIns="0" bIns="0" rtlCol="0">
            <a:spAutoFit/>
          </a:bodyPr>
          <a:lstStyle/>
          <a:p>
            <a:pPr marL="469265" marR="210820" indent="-456565">
              <a:lnSpc>
                <a:spcPct val="129600"/>
              </a:lnSpc>
              <a:spcBef>
                <a:spcPts val="140"/>
              </a:spcBef>
              <a:buFont typeface="Arial"/>
              <a:buChar char="•"/>
              <a:tabLst>
                <a:tab pos="469265" algn="l"/>
                <a:tab pos="469900" algn="l"/>
              </a:tabLst>
            </a:pPr>
            <a:r>
              <a:rPr sz="2400" b="1" dirty="0">
                <a:latin typeface="Times New Roman"/>
                <a:cs typeface="Times New Roman"/>
              </a:rPr>
              <a:t>Gorman and Clayton </a:t>
            </a:r>
            <a:r>
              <a:rPr sz="2400" dirty="0">
                <a:latin typeface="Times New Roman"/>
                <a:cs typeface="Times New Roman"/>
              </a:rPr>
              <a:t>deﬁne </a:t>
            </a:r>
            <a:r>
              <a:rPr sz="2400" spc="-5" dirty="0">
                <a:latin typeface="Times New Roman"/>
                <a:cs typeface="Times New Roman"/>
              </a:rPr>
              <a:t>observation studies </a:t>
            </a:r>
            <a:r>
              <a:rPr sz="2400" dirty="0">
                <a:latin typeface="Times New Roman"/>
                <a:cs typeface="Times New Roman"/>
              </a:rPr>
              <a:t>as </a:t>
            </a:r>
            <a:r>
              <a:rPr sz="2400" spc="-5" dirty="0">
                <a:latin typeface="Times New Roman"/>
                <a:cs typeface="Times New Roman"/>
              </a:rPr>
              <a:t>those</a:t>
            </a:r>
            <a:r>
              <a:rPr sz="2400" spc="-85" dirty="0">
                <a:latin typeface="Times New Roman"/>
                <a:cs typeface="Times New Roman"/>
              </a:rPr>
              <a:t> </a:t>
            </a:r>
            <a:r>
              <a:rPr sz="2400" spc="-5" dirty="0">
                <a:latin typeface="Times New Roman"/>
                <a:cs typeface="Times New Roman"/>
              </a:rPr>
              <a:t>that  </a:t>
            </a:r>
            <a:r>
              <a:rPr sz="2800" b="1" i="1" spc="-5" dirty="0">
                <a:latin typeface="Times New Roman"/>
                <a:cs typeface="Times New Roman"/>
              </a:rPr>
              <a:t>“involve the </a:t>
            </a:r>
            <a:r>
              <a:rPr sz="2800" b="1" i="1" spc="-10" dirty="0">
                <a:latin typeface="Times New Roman"/>
                <a:cs typeface="Times New Roman"/>
              </a:rPr>
              <a:t>systematic </a:t>
            </a:r>
            <a:r>
              <a:rPr sz="2800" b="1" i="1" spc="-5" dirty="0">
                <a:latin typeface="Times New Roman"/>
                <a:cs typeface="Times New Roman"/>
              </a:rPr>
              <a:t>recording of observable phenomena or  behavior in a natural</a:t>
            </a:r>
            <a:r>
              <a:rPr sz="2800" b="1" i="1" spc="5" dirty="0">
                <a:latin typeface="Times New Roman"/>
                <a:cs typeface="Times New Roman"/>
              </a:rPr>
              <a:t> </a:t>
            </a:r>
            <a:r>
              <a:rPr sz="2800" b="1" i="1" spc="-10" dirty="0">
                <a:latin typeface="Times New Roman"/>
                <a:cs typeface="Times New Roman"/>
              </a:rPr>
              <a:t>setting”</a:t>
            </a:r>
            <a:endParaRPr sz="2000" b="1" i="1" dirty="0">
              <a:latin typeface="Times New Roman"/>
              <a:cs typeface="Times New Roman"/>
            </a:endParaRPr>
          </a:p>
          <a:p>
            <a:pPr marL="354965" marR="5080" indent="-342265">
              <a:lnSpc>
                <a:spcPct val="130000"/>
              </a:lnSpc>
              <a:spcBef>
                <a:spcPts val="455"/>
              </a:spcBef>
              <a:buFont typeface="Arial"/>
              <a:buChar char="•"/>
              <a:tabLst>
                <a:tab pos="354965" algn="l"/>
                <a:tab pos="355600" algn="l"/>
              </a:tabLst>
            </a:pPr>
            <a:r>
              <a:rPr sz="2000" b="1" spc="-5" dirty="0">
                <a:latin typeface="Times New Roman"/>
                <a:cs typeface="Times New Roman"/>
              </a:rPr>
              <a:t>MARSHALL and ROSSMAN </a:t>
            </a:r>
            <a:r>
              <a:rPr sz="2000" spc="-5" dirty="0">
                <a:latin typeface="Times New Roman"/>
                <a:cs typeface="Times New Roman"/>
              </a:rPr>
              <a:t>(</a:t>
            </a:r>
            <a:r>
              <a:rPr sz="2400" spc="-5" dirty="0">
                <a:latin typeface="Times New Roman"/>
                <a:cs typeface="Times New Roman"/>
              </a:rPr>
              <a:t>1989) define observation as "</a:t>
            </a:r>
            <a:r>
              <a:rPr sz="2400" b="1" i="1" spc="-5" dirty="0">
                <a:latin typeface="Times New Roman"/>
                <a:cs typeface="Times New Roman"/>
              </a:rPr>
              <a:t>the  </a:t>
            </a:r>
            <a:r>
              <a:rPr sz="2400" b="1" i="1" spc="-10" dirty="0">
                <a:latin typeface="Times New Roman"/>
                <a:cs typeface="Times New Roman"/>
              </a:rPr>
              <a:t>systematic </a:t>
            </a:r>
            <a:r>
              <a:rPr sz="2400" b="1" i="1" spc="-5" dirty="0">
                <a:latin typeface="Times New Roman"/>
                <a:cs typeface="Times New Roman"/>
              </a:rPr>
              <a:t>description of events, behaviors, and </a:t>
            </a:r>
            <a:r>
              <a:rPr sz="2400" b="1" i="1" spc="-5" dirty="0" smtClean="0">
                <a:latin typeface="Times New Roman"/>
                <a:cs typeface="Times New Roman"/>
              </a:rPr>
              <a:t>artifacts</a:t>
            </a:r>
            <a:r>
              <a:rPr lang="en-US" sz="2400" b="1" i="1" spc="-5" dirty="0" smtClean="0">
                <a:latin typeface="Times New Roman"/>
                <a:cs typeface="Times New Roman"/>
              </a:rPr>
              <a:t>(man made object)</a:t>
            </a:r>
            <a:r>
              <a:rPr sz="2400" b="1" i="1" spc="-5" dirty="0" smtClean="0">
                <a:latin typeface="Times New Roman"/>
                <a:cs typeface="Times New Roman"/>
              </a:rPr>
              <a:t> </a:t>
            </a:r>
            <a:r>
              <a:rPr sz="2400" b="1" i="1" spc="-5" dirty="0">
                <a:latin typeface="Times New Roman"/>
                <a:cs typeface="Times New Roman"/>
              </a:rPr>
              <a:t>in the social  setting chosen for study"</a:t>
            </a:r>
            <a:r>
              <a:rPr sz="2400" b="1" i="1" spc="10" dirty="0">
                <a:latin typeface="Times New Roman"/>
                <a:cs typeface="Times New Roman"/>
              </a:rPr>
              <a:t> </a:t>
            </a:r>
            <a:r>
              <a:rPr sz="2400" b="1" i="1" dirty="0" smtClean="0">
                <a:latin typeface="Times New Roman"/>
                <a:cs typeface="Times New Roman"/>
              </a:rPr>
              <a:t>.</a:t>
            </a:r>
            <a:endParaRPr sz="2000" b="1" i="1" dirty="0">
              <a:latin typeface="Times New Roman"/>
              <a:cs typeface="Times New Roman"/>
            </a:endParaRPr>
          </a:p>
          <a:p>
            <a:pPr marL="354965" marR="330200" indent="-342265">
              <a:lnSpc>
                <a:spcPct val="130000"/>
              </a:lnSpc>
              <a:spcBef>
                <a:spcPts val="455"/>
              </a:spcBef>
              <a:buFont typeface="Arial"/>
              <a:buChar char="•"/>
              <a:tabLst>
                <a:tab pos="415925" algn="l"/>
                <a:tab pos="416559" algn="l"/>
              </a:tabLst>
            </a:pPr>
            <a:r>
              <a:rPr sz="2400" spc="-5" dirty="0">
                <a:latin typeface="Times New Roman"/>
                <a:cs typeface="Times New Roman"/>
              </a:rPr>
              <a:t>Observations enable the researcher to describe existing situations  using the five </a:t>
            </a:r>
            <a:r>
              <a:rPr sz="2400" spc="-10" dirty="0">
                <a:latin typeface="Times New Roman"/>
                <a:cs typeface="Times New Roman"/>
              </a:rPr>
              <a:t>senses, </a:t>
            </a:r>
            <a:r>
              <a:rPr sz="2400" spc="-5" dirty="0">
                <a:latin typeface="Times New Roman"/>
                <a:cs typeface="Times New Roman"/>
              </a:rPr>
              <a:t>providing a "written photograph" of the  situation under study </a:t>
            </a:r>
            <a:r>
              <a:rPr sz="2000" b="1" spc="-5" dirty="0">
                <a:latin typeface="Times New Roman"/>
                <a:cs typeface="Times New Roman"/>
              </a:rPr>
              <a:t>(ERLANDSON, HARRIS, SKIPPER, &amp;  ALLEN,</a:t>
            </a:r>
            <a:r>
              <a:rPr sz="2000" b="1" spc="10" dirty="0">
                <a:latin typeface="Times New Roman"/>
                <a:cs typeface="Times New Roman"/>
              </a:rPr>
              <a:t> </a:t>
            </a:r>
            <a:r>
              <a:rPr sz="2000" b="1" spc="-5" dirty="0">
                <a:latin typeface="Times New Roman"/>
                <a:cs typeface="Times New Roman"/>
              </a:rPr>
              <a:t>1993).</a:t>
            </a:r>
            <a:endParaRPr sz="2000" dirty="0">
              <a:latin typeface="Times New Roman"/>
              <a:cs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37513" y="793749"/>
            <a:ext cx="6269990" cy="566181"/>
          </a:xfrm>
          <a:prstGeom prst="rect">
            <a:avLst/>
          </a:prstGeom>
        </p:spPr>
        <p:txBody>
          <a:bodyPr vert="horz" wrap="square" lIns="0" tIns="12065" rIns="0" bIns="0" rtlCol="0">
            <a:spAutoFit/>
          </a:bodyPr>
          <a:lstStyle/>
          <a:p>
            <a:pPr marL="12700">
              <a:lnSpc>
                <a:spcPct val="100000"/>
              </a:lnSpc>
              <a:spcBef>
                <a:spcPts val="95"/>
              </a:spcBef>
            </a:pPr>
            <a:r>
              <a:rPr lang="en-US" spc="-254" dirty="0" smtClean="0"/>
              <a:t>Features </a:t>
            </a:r>
            <a:r>
              <a:rPr spc="-165" smtClean="0"/>
              <a:t>of</a:t>
            </a:r>
            <a:r>
              <a:rPr spc="-340" smtClean="0"/>
              <a:t> </a:t>
            </a:r>
            <a:r>
              <a:rPr spc="-204" dirty="0"/>
              <a:t>observation</a:t>
            </a:r>
          </a:p>
        </p:txBody>
      </p:sp>
      <p:sp>
        <p:nvSpPr>
          <p:cNvPr id="3" name="object 3"/>
          <p:cNvSpPr txBox="1"/>
          <p:nvPr/>
        </p:nvSpPr>
        <p:spPr>
          <a:xfrm>
            <a:off x="914400" y="2222118"/>
            <a:ext cx="7696200" cy="4202432"/>
          </a:xfrm>
          <a:prstGeom prst="rect">
            <a:avLst/>
          </a:prstGeom>
        </p:spPr>
        <p:txBody>
          <a:bodyPr vert="horz" wrap="square" lIns="0" tIns="67310" rIns="0" bIns="0" rtlCol="0">
            <a:spAutoFit/>
          </a:bodyPr>
          <a:lstStyle/>
          <a:p>
            <a:pPr marL="299085" indent="-286385">
              <a:lnSpc>
                <a:spcPct val="100000"/>
              </a:lnSpc>
              <a:spcBef>
                <a:spcPts val="530"/>
              </a:spcBef>
              <a:buFont typeface="Wingdings"/>
              <a:buChar char=""/>
              <a:tabLst>
                <a:tab pos="299720" algn="l"/>
              </a:tabLst>
            </a:pPr>
            <a:r>
              <a:rPr lang="en-US" sz="2800" spc="-70" dirty="0" smtClean="0">
                <a:latin typeface="Arial"/>
                <a:cs typeface="Arial"/>
              </a:rPr>
              <a:t>Observation is a physical and mental activity.</a:t>
            </a:r>
            <a:endParaRPr sz="2800" dirty="0">
              <a:latin typeface="Arial"/>
              <a:cs typeface="Arial"/>
            </a:endParaRPr>
          </a:p>
          <a:p>
            <a:pPr marL="299085" indent="-286385">
              <a:lnSpc>
                <a:spcPct val="100000"/>
              </a:lnSpc>
              <a:spcBef>
                <a:spcPts val="430"/>
              </a:spcBef>
              <a:buFont typeface="Wingdings"/>
              <a:buChar char=""/>
              <a:tabLst>
                <a:tab pos="299720" algn="l"/>
              </a:tabLst>
            </a:pPr>
            <a:r>
              <a:rPr sz="2800" spc="-75" dirty="0">
                <a:latin typeface="Arial"/>
                <a:cs typeface="Arial"/>
              </a:rPr>
              <a:t>Observation </a:t>
            </a:r>
            <a:r>
              <a:rPr sz="2800" spc="-95" dirty="0">
                <a:latin typeface="Arial"/>
                <a:cs typeface="Arial"/>
              </a:rPr>
              <a:t>is</a:t>
            </a:r>
            <a:r>
              <a:rPr sz="2800" spc="-125" dirty="0">
                <a:latin typeface="Arial"/>
                <a:cs typeface="Arial"/>
              </a:rPr>
              <a:t> </a:t>
            </a:r>
            <a:r>
              <a:rPr lang="en-US" sz="2800" spc="-75" dirty="0" smtClean="0">
                <a:latin typeface="Arial"/>
                <a:cs typeface="Arial"/>
              </a:rPr>
              <a:t>selective. Researcher selects the range of things to be observed.</a:t>
            </a:r>
            <a:endParaRPr sz="2800" dirty="0">
              <a:latin typeface="Arial"/>
              <a:cs typeface="Arial"/>
            </a:endParaRPr>
          </a:p>
          <a:p>
            <a:pPr marL="299085" indent="-286385">
              <a:lnSpc>
                <a:spcPct val="100000"/>
              </a:lnSpc>
              <a:spcBef>
                <a:spcPts val="434"/>
              </a:spcBef>
              <a:buFont typeface="Wingdings"/>
              <a:buChar char=""/>
              <a:tabLst>
                <a:tab pos="299720" algn="l"/>
              </a:tabLst>
            </a:pPr>
            <a:r>
              <a:rPr sz="2800" spc="-65" dirty="0" smtClean="0">
                <a:latin typeface="Arial"/>
                <a:cs typeface="Arial"/>
              </a:rPr>
              <a:t>observation </a:t>
            </a:r>
            <a:r>
              <a:rPr sz="2800" spc="-95" dirty="0">
                <a:latin typeface="Arial"/>
                <a:cs typeface="Arial"/>
              </a:rPr>
              <a:t>is</a:t>
            </a:r>
            <a:r>
              <a:rPr sz="2800" spc="-120" dirty="0">
                <a:latin typeface="Arial"/>
                <a:cs typeface="Arial"/>
              </a:rPr>
              <a:t> </a:t>
            </a:r>
            <a:r>
              <a:rPr lang="en-US" sz="2800" spc="-120" dirty="0" smtClean="0">
                <a:latin typeface="Arial"/>
                <a:cs typeface="Arial"/>
              </a:rPr>
              <a:t>purposive and  not  informal </a:t>
            </a:r>
            <a:r>
              <a:rPr lang="en-US" sz="2800" spc="-50" dirty="0" smtClean="0">
                <a:latin typeface="Arial"/>
                <a:cs typeface="Arial"/>
              </a:rPr>
              <a:t>.</a:t>
            </a:r>
            <a:endParaRPr sz="2800" dirty="0">
              <a:latin typeface="Arial"/>
              <a:cs typeface="Arial"/>
            </a:endParaRPr>
          </a:p>
          <a:p>
            <a:pPr marL="299085" indent="-286385">
              <a:lnSpc>
                <a:spcPct val="100000"/>
              </a:lnSpc>
              <a:spcBef>
                <a:spcPts val="430"/>
              </a:spcBef>
              <a:buFont typeface="Wingdings"/>
              <a:buChar char=""/>
              <a:tabLst>
                <a:tab pos="299720" algn="l"/>
              </a:tabLst>
            </a:pPr>
            <a:r>
              <a:rPr sz="2800" spc="-75" dirty="0">
                <a:latin typeface="Arial"/>
                <a:cs typeface="Arial"/>
              </a:rPr>
              <a:t>Observation </a:t>
            </a:r>
            <a:r>
              <a:rPr sz="2800" spc="-95" dirty="0">
                <a:latin typeface="Arial"/>
                <a:cs typeface="Arial"/>
              </a:rPr>
              <a:t>is </a:t>
            </a:r>
            <a:r>
              <a:rPr sz="2800" spc="-70" dirty="0">
                <a:latin typeface="Arial"/>
                <a:cs typeface="Arial"/>
              </a:rPr>
              <a:t>recorded</a:t>
            </a:r>
            <a:r>
              <a:rPr sz="2800" spc="-130" dirty="0">
                <a:latin typeface="Arial"/>
                <a:cs typeface="Arial"/>
              </a:rPr>
              <a:t> </a:t>
            </a:r>
            <a:r>
              <a:rPr sz="2800" spc="-50" dirty="0" smtClean="0">
                <a:latin typeface="Arial"/>
                <a:cs typeface="Arial"/>
              </a:rPr>
              <a:t>immediately</a:t>
            </a:r>
            <a:r>
              <a:rPr lang="en-US" sz="2800" spc="-50" dirty="0" smtClean="0">
                <a:latin typeface="Arial"/>
                <a:cs typeface="Arial"/>
              </a:rPr>
              <a:t>.</a:t>
            </a:r>
            <a:endParaRPr sz="2800" dirty="0">
              <a:latin typeface="Arial"/>
              <a:cs typeface="Arial"/>
            </a:endParaRPr>
          </a:p>
          <a:p>
            <a:pPr marL="299085" indent="-286385">
              <a:lnSpc>
                <a:spcPct val="100000"/>
              </a:lnSpc>
              <a:spcBef>
                <a:spcPts val="434"/>
              </a:spcBef>
              <a:buFont typeface="Wingdings"/>
              <a:buChar char=""/>
              <a:tabLst>
                <a:tab pos="299720" algn="l"/>
              </a:tabLst>
            </a:pPr>
            <a:r>
              <a:rPr sz="2800" spc="-80" dirty="0">
                <a:latin typeface="Arial"/>
                <a:cs typeface="Arial"/>
              </a:rPr>
              <a:t>Observation </a:t>
            </a:r>
            <a:r>
              <a:rPr lang="en-US" sz="2800" spc="-95" dirty="0" smtClean="0">
                <a:latin typeface="Arial"/>
                <a:cs typeface="Arial"/>
              </a:rPr>
              <a:t>should be</a:t>
            </a:r>
            <a:r>
              <a:rPr sz="2800" spc="-114" dirty="0" smtClean="0">
                <a:latin typeface="Arial"/>
                <a:cs typeface="Arial"/>
              </a:rPr>
              <a:t> </a:t>
            </a:r>
            <a:r>
              <a:rPr sz="2800" spc="-50" dirty="0" smtClean="0">
                <a:latin typeface="Arial"/>
                <a:cs typeface="Arial"/>
              </a:rPr>
              <a:t>exact. It</a:t>
            </a:r>
            <a:r>
              <a:rPr lang="en-US" sz="2800" spc="-50" dirty="0" smtClean="0">
                <a:latin typeface="Arial"/>
                <a:cs typeface="Arial"/>
              </a:rPr>
              <a:t> should be based on standardized tools of research.(observation schedule, socio-metric scale etc.)</a:t>
            </a:r>
            <a:endParaRPr sz="2800" dirty="0">
              <a:latin typeface="Arial"/>
              <a:cs typeface="Arial"/>
            </a:endParaRPr>
          </a:p>
          <a:p>
            <a:pPr marL="350520" indent="-337820">
              <a:lnSpc>
                <a:spcPct val="100000"/>
              </a:lnSpc>
              <a:spcBef>
                <a:spcPts val="430"/>
              </a:spcBef>
              <a:buFont typeface="Wingdings"/>
              <a:buChar char=""/>
              <a:tabLst>
                <a:tab pos="350520" algn="l"/>
                <a:tab pos="351155" algn="l"/>
              </a:tabLst>
            </a:pPr>
            <a:r>
              <a:rPr sz="2800" spc="-75" dirty="0">
                <a:latin typeface="Arial"/>
                <a:cs typeface="Arial"/>
              </a:rPr>
              <a:t>Observation </a:t>
            </a:r>
            <a:r>
              <a:rPr sz="2800" spc="-95" dirty="0">
                <a:latin typeface="Arial"/>
                <a:cs typeface="Arial"/>
              </a:rPr>
              <a:t>is</a:t>
            </a:r>
            <a:r>
              <a:rPr sz="2800" spc="-114" dirty="0">
                <a:latin typeface="Arial"/>
                <a:cs typeface="Arial"/>
              </a:rPr>
              <a:t> </a:t>
            </a:r>
            <a:r>
              <a:rPr sz="2800" spc="-45" dirty="0" smtClean="0">
                <a:latin typeface="Arial"/>
                <a:cs typeface="Arial"/>
              </a:rPr>
              <a:t>verifiable</a:t>
            </a:r>
            <a:r>
              <a:rPr lang="en-US" sz="1800" spc="-45" dirty="0" smtClean="0">
                <a:latin typeface="Arial"/>
                <a:cs typeface="Arial"/>
              </a:rPr>
              <a:t>.</a:t>
            </a:r>
            <a:endParaRPr sz="1800" dirty="0">
              <a:latin typeface="Arial"/>
              <a:cs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37513" y="793749"/>
            <a:ext cx="6269990" cy="635000"/>
          </a:xfrm>
          <a:prstGeom prst="rect">
            <a:avLst/>
          </a:prstGeom>
        </p:spPr>
        <p:txBody>
          <a:bodyPr vert="horz" wrap="square" lIns="0" tIns="12065" rIns="0" bIns="0" rtlCol="0">
            <a:spAutoFit/>
          </a:bodyPr>
          <a:lstStyle/>
          <a:p>
            <a:pPr marL="12700">
              <a:lnSpc>
                <a:spcPct val="100000"/>
              </a:lnSpc>
              <a:spcBef>
                <a:spcPts val="95"/>
              </a:spcBef>
            </a:pPr>
            <a:r>
              <a:rPr spc="-254" dirty="0"/>
              <a:t>Characteristics </a:t>
            </a:r>
            <a:r>
              <a:rPr spc="-165" dirty="0"/>
              <a:t>of</a:t>
            </a:r>
            <a:r>
              <a:rPr spc="-340" dirty="0"/>
              <a:t> </a:t>
            </a:r>
            <a:r>
              <a:rPr spc="-204" dirty="0"/>
              <a:t>observation</a:t>
            </a:r>
          </a:p>
        </p:txBody>
      </p:sp>
      <p:sp>
        <p:nvSpPr>
          <p:cNvPr id="3" name="object 3"/>
          <p:cNvSpPr txBox="1"/>
          <p:nvPr/>
        </p:nvSpPr>
        <p:spPr>
          <a:xfrm>
            <a:off x="228600" y="2124582"/>
            <a:ext cx="8686800" cy="4836196"/>
          </a:xfrm>
          <a:prstGeom prst="rect">
            <a:avLst/>
          </a:prstGeom>
        </p:spPr>
        <p:txBody>
          <a:bodyPr vert="horz" wrap="square" lIns="0" tIns="12700" rIns="0" bIns="0" rtlCol="0">
            <a:spAutoFit/>
          </a:bodyPr>
          <a:lstStyle/>
          <a:p>
            <a:pPr marL="469265" marR="324485" indent="-456565">
              <a:lnSpc>
                <a:spcPct val="130000"/>
              </a:lnSpc>
              <a:spcBef>
                <a:spcPts val="100"/>
              </a:spcBef>
              <a:buFont typeface="Wingdings"/>
              <a:buChar char=""/>
              <a:tabLst>
                <a:tab pos="469265" algn="l"/>
                <a:tab pos="469900" algn="l"/>
              </a:tabLst>
            </a:pPr>
            <a:r>
              <a:rPr sz="2400" dirty="0">
                <a:latin typeface="Times New Roman"/>
                <a:cs typeface="Times New Roman"/>
              </a:rPr>
              <a:t>It </a:t>
            </a:r>
            <a:r>
              <a:rPr sz="2400" spc="-5" dirty="0">
                <a:latin typeface="Times New Roman"/>
                <a:cs typeface="Times New Roman"/>
              </a:rPr>
              <a:t>is </a:t>
            </a:r>
            <a:r>
              <a:rPr sz="2400" dirty="0">
                <a:latin typeface="Times New Roman"/>
                <a:cs typeface="Times New Roman"/>
              </a:rPr>
              <a:t>both a </a:t>
            </a:r>
            <a:r>
              <a:rPr sz="2400" b="1" spc="-5" dirty="0">
                <a:latin typeface="Times New Roman"/>
                <a:cs typeface="Times New Roman"/>
              </a:rPr>
              <a:t>physical and </a:t>
            </a:r>
            <a:r>
              <a:rPr sz="2400" b="1" dirty="0">
                <a:latin typeface="Times New Roman"/>
                <a:cs typeface="Times New Roman"/>
              </a:rPr>
              <a:t>a mental activity</a:t>
            </a:r>
            <a:r>
              <a:rPr sz="2400" dirty="0">
                <a:latin typeface="Times New Roman"/>
                <a:cs typeface="Times New Roman"/>
              </a:rPr>
              <a:t>. The observation </a:t>
            </a:r>
            <a:r>
              <a:rPr sz="2400" spc="5" dirty="0">
                <a:latin typeface="Times New Roman"/>
                <a:cs typeface="Times New Roman"/>
              </a:rPr>
              <a:t>eye  </a:t>
            </a:r>
            <a:r>
              <a:rPr sz="2400" dirty="0">
                <a:latin typeface="Times New Roman"/>
                <a:cs typeface="Times New Roman"/>
              </a:rPr>
              <a:t>‘catches’ </a:t>
            </a:r>
            <a:r>
              <a:rPr sz="2400" spc="-5" dirty="0">
                <a:latin typeface="Times New Roman"/>
                <a:cs typeface="Times New Roman"/>
              </a:rPr>
              <a:t>many </a:t>
            </a:r>
            <a:r>
              <a:rPr sz="2400" dirty="0">
                <a:latin typeface="Times New Roman"/>
                <a:cs typeface="Times New Roman"/>
              </a:rPr>
              <a:t>things </a:t>
            </a:r>
            <a:r>
              <a:rPr sz="2400" spc="-5" dirty="0">
                <a:latin typeface="Times New Roman"/>
                <a:cs typeface="Times New Roman"/>
              </a:rPr>
              <a:t>which </a:t>
            </a:r>
            <a:r>
              <a:rPr sz="2400" dirty="0">
                <a:latin typeface="Times New Roman"/>
                <a:cs typeface="Times New Roman"/>
              </a:rPr>
              <a:t>are </a:t>
            </a:r>
            <a:r>
              <a:rPr sz="2400" spc="-5" dirty="0">
                <a:latin typeface="Times New Roman"/>
                <a:cs typeface="Times New Roman"/>
              </a:rPr>
              <a:t>sighted, </a:t>
            </a:r>
            <a:r>
              <a:rPr sz="2400" dirty="0">
                <a:latin typeface="Times New Roman"/>
                <a:cs typeface="Times New Roman"/>
              </a:rPr>
              <a:t>but attention is </a:t>
            </a:r>
            <a:r>
              <a:rPr sz="2400" spc="-5" dirty="0">
                <a:latin typeface="Times New Roman"/>
                <a:cs typeface="Times New Roman"/>
              </a:rPr>
              <a:t>focussed</a:t>
            </a:r>
            <a:r>
              <a:rPr sz="2400" spc="-170" dirty="0">
                <a:latin typeface="Times New Roman"/>
                <a:cs typeface="Times New Roman"/>
              </a:rPr>
              <a:t> </a:t>
            </a:r>
            <a:r>
              <a:rPr sz="2400" dirty="0">
                <a:latin typeface="Times New Roman"/>
                <a:cs typeface="Times New Roman"/>
              </a:rPr>
              <a:t>on  data that are pertinent to the given</a:t>
            </a:r>
            <a:r>
              <a:rPr sz="2400" spc="-55" dirty="0">
                <a:latin typeface="Times New Roman"/>
                <a:cs typeface="Times New Roman"/>
              </a:rPr>
              <a:t> </a:t>
            </a:r>
            <a:r>
              <a:rPr sz="2400" spc="-20" dirty="0">
                <a:latin typeface="Times New Roman"/>
                <a:cs typeface="Times New Roman"/>
              </a:rPr>
              <a:t>study.</a:t>
            </a:r>
            <a:endParaRPr sz="2400" dirty="0">
              <a:latin typeface="Times New Roman"/>
              <a:cs typeface="Times New Roman"/>
            </a:endParaRPr>
          </a:p>
          <a:p>
            <a:pPr marL="469265" marR="101600" indent="-456565">
              <a:lnSpc>
                <a:spcPct val="130000"/>
              </a:lnSpc>
              <a:spcBef>
                <a:spcPts val="430"/>
              </a:spcBef>
              <a:buFont typeface="Wingdings"/>
              <a:buChar char=""/>
              <a:tabLst>
                <a:tab pos="525780" algn="l"/>
                <a:tab pos="526415" algn="l"/>
              </a:tabLst>
            </a:pPr>
            <a:r>
              <a:rPr sz="2400" spc="-5" dirty="0">
                <a:latin typeface="Times New Roman"/>
                <a:cs typeface="Times New Roman"/>
              </a:rPr>
              <a:t>Observation is </a:t>
            </a:r>
            <a:r>
              <a:rPr sz="2400" b="1" dirty="0">
                <a:latin typeface="Times New Roman"/>
                <a:cs typeface="Times New Roman"/>
              </a:rPr>
              <a:t>selective</a:t>
            </a:r>
            <a:r>
              <a:rPr sz="2400" dirty="0">
                <a:latin typeface="Times New Roman"/>
                <a:cs typeface="Times New Roman"/>
              </a:rPr>
              <a:t>. </a:t>
            </a:r>
            <a:r>
              <a:rPr sz="2400" spc="-5" dirty="0">
                <a:latin typeface="Times New Roman"/>
                <a:cs typeface="Times New Roman"/>
              </a:rPr>
              <a:t>A </a:t>
            </a:r>
            <a:r>
              <a:rPr sz="2400" dirty="0">
                <a:latin typeface="Times New Roman"/>
                <a:cs typeface="Times New Roman"/>
              </a:rPr>
              <a:t>researcher does not </a:t>
            </a:r>
            <a:r>
              <a:rPr sz="2400" spc="-5" dirty="0">
                <a:latin typeface="Times New Roman"/>
                <a:cs typeface="Times New Roman"/>
              </a:rPr>
              <a:t>observe </a:t>
            </a:r>
            <a:r>
              <a:rPr sz="2400" dirty="0">
                <a:latin typeface="Times New Roman"/>
                <a:cs typeface="Times New Roman"/>
              </a:rPr>
              <a:t>anything and  everything, but select the range of things to be </a:t>
            </a:r>
            <a:r>
              <a:rPr sz="2400" spc="-5" dirty="0">
                <a:latin typeface="Times New Roman"/>
                <a:cs typeface="Times New Roman"/>
              </a:rPr>
              <a:t>observed </a:t>
            </a:r>
            <a:r>
              <a:rPr sz="2400" dirty="0">
                <a:latin typeface="Times New Roman"/>
                <a:cs typeface="Times New Roman"/>
              </a:rPr>
              <a:t>on the </a:t>
            </a:r>
            <a:r>
              <a:rPr sz="2400" spc="-5" dirty="0">
                <a:latin typeface="Times New Roman"/>
                <a:cs typeface="Times New Roman"/>
              </a:rPr>
              <a:t>basis</a:t>
            </a:r>
            <a:r>
              <a:rPr sz="2400" spc="-95" dirty="0">
                <a:latin typeface="Times New Roman"/>
                <a:cs typeface="Times New Roman"/>
              </a:rPr>
              <a:t> </a:t>
            </a:r>
            <a:r>
              <a:rPr sz="2400" dirty="0">
                <a:latin typeface="Times New Roman"/>
                <a:cs typeface="Times New Roman"/>
              </a:rPr>
              <a:t>of  the nature, scope and objectives of </a:t>
            </a:r>
            <a:r>
              <a:rPr sz="2400" spc="-5" dirty="0">
                <a:latin typeface="Times New Roman"/>
                <a:cs typeface="Times New Roman"/>
              </a:rPr>
              <a:t>his</a:t>
            </a:r>
            <a:r>
              <a:rPr sz="2400" spc="-60" dirty="0">
                <a:latin typeface="Times New Roman"/>
                <a:cs typeface="Times New Roman"/>
              </a:rPr>
              <a:t> </a:t>
            </a:r>
            <a:r>
              <a:rPr sz="2400" spc="-20" dirty="0">
                <a:latin typeface="Times New Roman"/>
                <a:cs typeface="Times New Roman"/>
              </a:rPr>
              <a:t>study.</a:t>
            </a:r>
            <a:endParaRPr sz="2400" dirty="0">
              <a:latin typeface="Times New Roman"/>
              <a:cs typeface="Times New Roman"/>
            </a:endParaRPr>
          </a:p>
          <a:p>
            <a:pPr marL="469265" marR="283210" indent="-456565">
              <a:lnSpc>
                <a:spcPct val="130000"/>
              </a:lnSpc>
              <a:spcBef>
                <a:spcPts val="434"/>
              </a:spcBef>
              <a:buFont typeface="Wingdings"/>
              <a:buChar char=""/>
              <a:tabLst>
                <a:tab pos="525780" algn="l"/>
                <a:tab pos="526415" algn="l"/>
              </a:tabLst>
            </a:pPr>
            <a:r>
              <a:rPr sz="2400" spc="-5" dirty="0">
                <a:latin typeface="Times New Roman"/>
                <a:cs typeface="Times New Roman"/>
              </a:rPr>
              <a:t>Observation is </a:t>
            </a:r>
            <a:r>
              <a:rPr sz="2400" b="1" spc="-5" dirty="0">
                <a:latin typeface="Times New Roman"/>
                <a:cs typeface="Times New Roman"/>
              </a:rPr>
              <a:t>purposive and not casual</a:t>
            </a:r>
            <a:r>
              <a:rPr sz="2400" spc="-5" dirty="0">
                <a:latin typeface="Times New Roman"/>
                <a:cs typeface="Times New Roman"/>
              </a:rPr>
              <a:t>. </a:t>
            </a:r>
            <a:r>
              <a:rPr sz="2400" dirty="0">
                <a:latin typeface="Times New Roman"/>
                <a:cs typeface="Times New Roman"/>
              </a:rPr>
              <a:t>It </a:t>
            </a:r>
            <a:r>
              <a:rPr sz="2400" spc="-5" dirty="0">
                <a:latin typeface="Times New Roman"/>
                <a:cs typeface="Times New Roman"/>
              </a:rPr>
              <a:t>is made </a:t>
            </a:r>
            <a:r>
              <a:rPr sz="2400" dirty="0">
                <a:latin typeface="Times New Roman"/>
                <a:cs typeface="Times New Roman"/>
              </a:rPr>
              <a:t>for the specific  purpose of nothing things relevant to the</a:t>
            </a:r>
            <a:r>
              <a:rPr sz="2400" spc="-35" dirty="0">
                <a:latin typeface="Times New Roman"/>
                <a:cs typeface="Times New Roman"/>
              </a:rPr>
              <a:t> </a:t>
            </a:r>
            <a:r>
              <a:rPr sz="2400" spc="-20" dirty="0">
                <a:latin typeface="Times New Roman"/>
                <a:cs typeface="Times New Roman"/>
              </a:rPr>
              <a:t>study.</a:t>
            </a:r>
            <a:endParaRPr sz="2400" dirty="0">
              <a:latin typeface="Times New Roman"/>
              <a:cs typeface="Times New Roman"/>
            </a:endParaRPr>
          </a:p>
          <a:p>
            <a:pPr marL="469265" indent="-456565">
              <a:lnSpc>
                <a:spcPct val="100000"/>
              </a:lnSpc>
              <a:spcBef>
                <a:spcPts val="1080"/>
              </a:spcBef>
              <a:buFont typeface="Wingdings"/>
              <a:buChar char=""/>
              <a:tabLst>
                <a:tab pos="469265" algn="l"/>
                <a:tab pos="469900" algn="l"/>
              </a:tabLst>
            </a:pPr>
            <a:r>
              <a:rPr sz="2400" dirty="0">
                <a:latin typeface="Times New Roman"/>
                <a:cs typeface="Times New Roman"/>
              </a:rPr>
              <a:t>It captures the natural </a:t>
            </a:r>
            <a:r>
              <a:rPr sz="2400" spc="-5" dirty="0">
                <a:latin typeface="Times New Roman"/>
                <a:cs typeface="Times New Roman"/>
              </a:rPr>
              <a:t>social </a:t>
            </a:r>
            <a:r>
              <a:rPr sz="2400" dirty="0">
                <a:latin typeface="Times New Roman"/>
                <a:cs typeface="Times New Roman"/>
              </a:rPr>
              <a:t>context in </a:t>
            </a:r>
            <a:r>
              <a:rPr sz="2400" spc="-5" dirty="0">
                <a:latin typeface="Times New Roman"/>
                <a:cs typeface="Times New Roman"/>
              </a:rPr>
              <a:t>which persons’ </a:t>
            </a:r>
            <a:r>
              <a:rPr sz="2400" dirty="0">
                <a:latin typeface="Times New Roman"/>
                <a:cs typeface="Times New Roman"/>
              </a:rPr>
              <a:t>behavior</a:t>
            </a:r>
            <a:r>
              <a:rPr sz="2400" spc="-215" dirty="0">
                <a:latin typeface="Times New Roman"/>
                <a:cs typeface="Times New Roman"/>
              </a:rPr>
              <a:t> </a:t>
            </a:r>
            <a:r>
              <a:rPr sz="2400" dirty="0">
                <a:latin typeface="Times New Roman"/>
                <a:cs typeface="Times New Roman"/>
              </a:rPr>
              <a:t>occurs.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1354" y="3713755"/>
            <a:ext cx="7781290" cy="3138680"/>
          </a:xfrm>
          <a:prstGeom prst="rect">
            <a:avLst/>
          </a:prstGeom>
        </p:spPr>
        <p:txBody>
          <a:bodyPr vert="horz" wrap="square" lIns="0" tIns="60325" rIns="0" bIns="0" rtlCol="0">
            <a:spAutoFit/>
          </a:bodyPr>
          <a:lstStyle/>
          <a:p>
            <a:pPr marL="1847214" marR="5080">
              <a:lnSpc>
                <a:spcPts val="4029"/>
              </a:lnSpc>
              <a:spcBef>
                <a:spcPts val="475"/>
              </a:spcBef>
            </a:pPr>
            <a:r>
              <a:rPr lang="en-US" dirty="0" smtClean="0"/>
              <a:t>In the words of miller, “designed research is the planned sequence of the entire process involved in conducting a research study.”</a:t>
            </a:r>
            <a:endParaRPr dirty="0"/>
          </a:p>
        </p:txBody>
      </p:sp>
      <p:sp>
        <p:nvSpPr>
          <p:cNvPr id="3" name="object 3"/>
          <p:cNvSpPr txBox="1"/>
          <p:nvPr/>
        </p:nvSpPr>
        <p:spPr>
          <a:xfrm>
            <a:off x="2515871" y="1143000"/>
            <a:ext cx="5866130" cy="2046714"/>
          </a:xfrm>
          <a:prstGeom prst="rect">
            <a:avLst/>
          </a:prstGeom>
        </p:spPr>
        <p:txBody>
          <a:bodyPr vert="horz" wrap="square" lIns="0" tIns="42545" rIns="0" bIns="0" rtlCol="0">
            <a:spAutoFit/>
          </a:bodyPr>
          <a:lstStyle/>
          <a:p>
            <a:pPr marL="355600" marR="37465" indent="-342900">
              <a:lnSpc>
                <a:spcPct val="92900"/>
              </a:lnSpc>
              <a:spcBef>
                <a:spcPts val="685"/>
              </a:spcBef>
            </a:pPr>
            <a:r>
              <a:rPr sz="2800" spc="-5" smtClean="0">
                <a:latin typeface="Arial"/>
                <a:cs typeface="Arial"/>
              </a:rPr>
              <a:t>Decisions </a:t>
            </a:r>
            <a:r>
              <a:rPr sz="2800" spc="-5" dirty="0">
                <a:latin typeface="Arial"/>
                <a:cs typeface="Arial"/>
              </a:rPr>
              <a:t>regarding </a:t>
            </a:r>
            <a:r>
              <a:rPr sz="2800" b="1" spc="-5" dirty="0">
                <a:latin typeface="Arial"/>
                <a:cs typeface="Arial"/>
              </a:rPr>
              <a:t>what, where,  </a:t>
            </a:r>
            <a:r>
              <a:rPr sz="2800" b="1" spc="-10" dirty="0">
                <a:latin typeface="Arial"/>
                <a:cs typeface="Arial"/>
              </a:rPr>
              <a:t>when, how much, by what </a:t>
            </a:r>
            <a:r>
              <a:rPr sz="2800" b="1" spc="-5" dirty="0">
                <a:latin typeface="Arial"/>
                <a:cs typeface="Arial"/>
              </a:rPr>
              <a:t>means  concerning </a:t>
            </a:r>
            <a:r>
              <a:rPr sz="2800" b="1" dirty="0">
                <a:latin typeface="Arial"/>
                <a:cs typeface="Arial"/>
              </a:rPr>
              <a:t>an </a:t>
            </a:r>
            <a:r>
              <a:rPr sz="2800" b="1" spc="-5" dirty="0">
                <a:latin typeface="Arial"/>
                <a:cs typeface="Arial"/>
              </a:rPr>
              <a:t>inquiry </a:t>
            </a:r>
            <a:r>
              <a:rPr sz="2800" b="1" spc="-10" dirty="0">
                <a:latin typeface="Arial"/>
                <a:cs typeface="Arial"/>
              </a:rPr>
              <a:t>or </a:t>
            </a:r>
            <a:r>
              <a:rPr sz="2800" b="1" dirty="0">
                <a:latin typeface="Arial"/>
                <a:cs typeface="Arial"/>
              </a:rPr>
              <a:t>a  research </a:t>
            </a:r>
            <a:r>
              <a:rPr sz="2800" b="1" spc="-5" dirty="0">
                <a:latin typeface="Arial"/>
                <a:cs typeface="Arial"/>
              </a:rPr>
              <a:t>study constitute </a:t>
            </a:r>
            <a:r>
              <a:rPr sz="2800" b="1" dirty="0">
                <a:latin typeface="Arial"/>
                <a:cs typeface="Arial"/>
              </a:rPr>
              <a:t>a  research</a:t>
            </a:r>
            <a:r>
              <a:rPr sz="2800" b="1" spc="-5" dirty="0">
                <a:latin typeface="Arial"/>
                <a:cs typeface="Arial"/>
              </a:rPr>
              <a:t> design.</a:t>
            </a:r>
            <a:endParaRPr sz="2800">
              <a:latin typeface="Arial"/>
              <a:cs typeface="Arial"/>
            </a:endParaRPr>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8676" y="793749"/>
            <a:ext cx="4407535" cy="635000"/>
          </a:xfrm>
          <a:prstGeom prst="rect">
            <a:avLst/>
          </a:prstGeom>
        </p:spPr>
        <p:txBody>
          <a:bodyPr vert="horz" wrap="square" lIns="0" tIns="12065" rIns="0" bIns="0" rtlCol="0">
            <a:spAutoFit/>
          </a:bodyPr>
          <a:lstStyle/>
          <a:p>
            <a:pPr marL="12700">
              <a:lnSpc>
                <a:spcPct val="100000"/>
              </a:lnSpc>
              <a:spcBef>
                <a:spcPts val="95"/>
              </a:spcBef>
            </a:pPr>
            <a:r>
              <a:rPr spc="-290" dirty="0"/>
              <a:t>Types </a:t>
            </a:r>
            <a:r>
              <a:rPr spc="-165" dirty="0"/>
              <a:t>of</a:t>
            </a:r>
            <a:r>
              <a:rPr spc="-360" dirty="0"/>
              <a:t> </a:t>
            </a:r>
            <a:r>
              <a:rPr spc="-204" dirty="0"/>
              <a:t>observation</a:t>
            </a:r>
          </a:p>
        </p:txBody>
      </p:sp>
      <p:sp>
        <p:nvSpPr>
          <p:cNvPr id="3" name="object 3"/>
          <p:cNvSpPr txBox="1"/>
          <p:nvPr/>
        </p:nvSpPr>
        <p:spPr>
          <a:xfrm>
            <a:off x="1145844" y="1828800"/>
            <a:ext cx="5788356" cy="4257576"/>
          </a:xfrm>
          <a:prstGeom prst="rect">
            <a:avLst/>
          </a:prstGeom>
        </p:spPr>
        <p:txBody>
          <a:bodyPr vert="horz" wrap="square" lIns="0" tIns="210820" rIns="0" bIns="0" rtlCol="0">
            <a:spAutoFit/>
          </a:bodyPr>
          <a:lstStyle/>
          <a:p>
            <a:pPr marL="275590" indent="-262890">
              <a:lnSpc>
                <a:spcPct val="100000"/>
              </a:lnSpc>
              <a:spcBef>
                <a:spcPts val="1660"/>
              </a:spcBef>
              <a:buSzPct val="96153"/>
              <a:buFont typeface="Wingdings" pitchFamily="2" charset="2"/>
              <a:buChar char="Ø"/>
              <a:tabLst>
                <a:tab pos="276225" algn="l"/>
              </a:tabLst>
            </a:pPr>
            <a:r>
              <a:rPr lang="en-US" sz="2600" spc="-5" dirty="0" smtClean="0">
                <a:latin typeface="Times New Roman"/>
                <a:cs typeface="Times New Roman"/>
              </a:rPr>
              <a:t> simple and systematic observation</a:t>
            </a:r>
          </a:p>
          <a:p>
            <a:pPr marL="275590" indent="-262890">
              <a:lnSpc>
                <a:spcPct val="100000"/>
              </a:lnSpc>
              <a:spcBef>
                <a:spcPts val="1660"/>
              </a:spcBef>
              <a:buSzPct val="96153"/>
              <a:buFont typeface="Wingdings"/>
              <a:buChar char=""/>
              <a:tabLst>
                <a:tab pos="276225" algn="l"/>
              </a:tabLst>
            </a:pPr>
            <a:r>
              <a:rPr sz="2600" spc="-5" smtClean="0">
                <a:latin typeface="Times New Roman"/>
                <a:cs typeface="Times New Roman"/>
              </a:rPr>
              <a:t>Participant </a:t>
            </a:r>
            <a:r>
              <a:rPr sz="2600" smtClean="0">
                <a:latin typeface="Times New Roman"/>
                <a:cs typeface="Times New Roman"/>
              </a:rPr>
              <a:t>Observation</a:t>
            </a:r>
            <a:endParaRPr sz="2600">
              <a:latin typeface="Times New Roman"/>
              <a:cs typeface="Times New Roman"/>
            </a:endParaRPr>
          </a:p>
          <a:p>
            <a:pPr marL="356870" indent="-344170">
              <a:lnSpc>
                <a:spcPct val="100000"/>
              </a:lnSpc>
              <a:spcBef>
                <a:spcPts val="1560"/>
              </a:spcBef>
              <a:buSzPct val="96153"/>
              <a:buFont typeface="Wingdings"/>
              <a:buChar char=""/>
              <a:tabLst>
                <a:tab pos="357505" algn="l"/>
              </a:tabLst>
            </a:pPr>
            <a:r>
              <a:rPr sz="2600" dirty="0">
                <a:latin typeface="Times New Roman"/>
                <a:cs typeface="Times New Roman"/>
              </a:rPr>
              <a:t>Non-participant</a:t>
            </a:r>
            <a:r>
              <a:rPr sz="2600" spc="-80" dirty="0">
                <a:latin typeface="Times New Roman"/>
                <a:cs typeface="Times New Roman"/>
              </a:rPr>
              <a:t> </a:t>
            </a:r>
            <a:r>
              <a:rPr sz="2600" spc="-5" dirty="0">
                <a:latin typeface="Times New Roman"/>
                <a:cs typeface="Times New Roman"/>
              </a:rPr>
              <a:t>Observation</a:t>
            </a:r>
            <a:endParaRPr sz="2600">
              <a:latin typeface="Times New Roman"/>
              <a:cs typeface="Times New Roman"/>
            </a:endParaRPr>
          </a:p>
          <a:p>
            <a:pPr marL="356870" indent="-344170">
              <a:lnSpc>
                <a:spcPct val="100000"/>
              </a:lnSpc>
              <a:spcBef>
                <a:spcPts val="1560"/>
              </a:spcBef>
              <a:buSzPct val="96153"/>
              <a:buFont typeface="Wingdings"/>
              <a:buChar char=""/>
              <a:tabLst>
                <a:tab pos="357505" algn="l"/>
              </a:tabLst>
            </a:pPr>
            <a:r>
              <a:rPr sz="2600" dirty="0">
                <a:latin typeface="Times New Roman"/>
                <a:cs typeface="Times New Roman"/>
              </a:rPr>
              <a:t>Direct</a:t>
            </a:r>
            <a:r>
              <a:rPr sz="2600" spc="-20" dirty="0">
                <a:latin typeface="Times New Roman"/>
                <a:cs typeface="Times New Roman"/>
              </a:rPr>
              <a:t> </a:t>
            </a:r>
            <a:r>
              <a:rPr sz="2600" dirty="0">
                <a:latin typeface="Times New Roman"/>
                <a:cs typeface="Times New Roman"/>
              </a:rPr>
              <a:t>Observation</a:t>
            </a:r>
            <a:endParaRPr sz="2600">
              <a:latin typeface="Times New Roman"/>
              <a:cs typeface="Times New Roman"/>
            </a:endParaRPr>
          </a:p>
          <a:p>
            <a:pPr marL="356870" indent="-344170">
              <a:lnSpc>
                <a:spcPct val="100000"/>
              </a:lnSpc>
              <a:spcBef>
                <a:spcPts val="1560"/>
              </a:spcBef>
              <a:buSzPct val="96153"/>
              <a:buFont typeface="Wingdings"/>
              <a:buChar char=""/>
              <a:tabLst>
                <a:tab pos="357505" algn="l"/>
              </a:tabLst>
            </a:pPr>
            <a:r>
              <a:rPr sz="2600" dirty="0">
                <a:latin typeface="Times New Roman"/>
                <a:cs typeface="Times New Roman"/>
              </a:rPr>
              <a:t>Indirect</a:t>
            </a:r>
            <a:r>
              <a:rPr sz="2600" spc="-30" dirty="0">
                <a:latin typeface="Times New Roman"/>
                <a:cs typeface="Times New Roman"/>
              </a:rPr>
              <a:t> </a:t>
            </a:r>
            <a:r>
              <a:rPr sz="2600" spc="-5" dirty="0">
                <a:latin typeface="Times New Roman"/>
                <a:cs typeface="Times New Roman"/>
              </a:rPr>
              <a:t>Observation</a:t>
            </a:r>
            <a:endParaRPr sz="2600">
              <a:latin typeface="Times New Roman"/>
              <a:cs typeface="Times New Roman"/>
            </a:endParaRPr>
          </a:p>
          <a:p>
            <a:pPr marL="356870" indent="-344170">
              <a:lnSpc>
                <a:spcPct val="100000"/>
              </a:lnSpc>
              <a:spcBef>
                <a:spcPts val="1560"/>
              </a:spcBef>
              <a:buSzPct val="96153"/>
              <a:buFont typeface="Wingdings"/>
              <a:buChar char=""/>
              <a:tabLst>
                <a:tab pos="357505" algn="l"/>
              </a:tabLst>
            </a:pPr>
            <a:r>
              <a:rPr sz="2600" dirty="0">
                <a:latin typeface="Times New Roman"/>
                <a:cs typeface="Times New Roman"/>
              </a:rPr>
              <a:t>Controlled</a:t>
            </a:r>
            <a:r>
              <a:rPr sz="2600" spc="-35" dirty="0">
                <a:latin typeface="Times New Roman"/>
                <a:cs typeface="Times New Roman"/>
              </a:rPr>
              <a:t> </a:t>
            </a:r>
            <a:r>
              <a:rPr sz="2600" spc="-5" dirty="0">
                <a:latin typeface="Times New Roman"/>
                <a:cs typeface="Times New Roman"/>
              </a:rPr>
              <a:t>Observation</a:t>
            </a:r>
            <a:endParaRPr sz="2600">
              <a:latin typeface="Times New Roman"/>
              <a:cs typeface="Times New Roman"/>
            </a:endParaRPr>
          </a:p>
          <a:p>
            <a:pPr marL="356870" indent="-344170">
              <a:lnSpc>
                <a:spcPct val="100000"/>
              </a:lnSpc>
              <a:spcBef>
                <a:spcPts val="1565"/>
              </a:spcBef>
              <a:buSzPct val="96153"/>
              <a:buFont typeface="Wingdings"/>
              <a:buChar char=""/>
              <a:tabLst>
                <a:tab pos="357505" algn="l"/>
              </a:tabLst>
            </a:pPr>
            <a:r>
              <a:rPr sz="2600" dirty="0">
                <a:latin typeface="Times New Roman"/>
                <a:cs typeface="Times New Roman"/>
              </a:rPr>
              <a:t>Uncontrolled</a:t>
            </a:r>
            <a:r>
              <a:rPr sz="2600" spc="-50" dirty="0">
                <a:latin typeface="Times New Roman"/>
                <a:cs typeface="Times New Roman"/>
              </a:rPr>
              <a:t> </a:t>
            </a:r>
            <a:r>
              <a:rPr sz="2600" spc="-5" dirty="0">
                <a:latin typeface="Times New Roman"/>
                <a:cs typeface="Times New Roman"/>
              </a:rPr>
              <a:t>Observation</a:t>
            </a:r>
            <a:endParaRPr sz="2600">
              <a:latin typeface="Times New Roman"/>
              <a:cs typeface="Times New Roman"/>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9"/>
            <a:ext cx="7781290" cy="553998"/>
          </a:xfrm>
        </p:spPr>
        <p:txBody>
          <a:bodyPr>
            <a:normAutofit fontScale="90000"/>
          </a:bodyPr>
          <a:lstStyle/>
          <a:p>
            <a:r>
              <a:rPr lang="en-US" spc="-5" dirty="0" smtClean="0">
                <a:latin typeface="Times New Roman"/>
                <a:cs typeface="Times New Roman"/>
              </a:rPr>
              <a:t>simple and systematic observation</a:t>
            </a:r>
            <a:endParaRPr lang="en-US" dirty="0"/>
          </a:p>
        </p:txBody>
      </p:sp>
      <p:sp>
        <p:nvSpPr>
          <p:cNvPr id="3" name="Text Placeholder 2"/>
          <p:cNvSpPr>
            <a:spLocks noGrp="1"/>
          </p:cNvSpPr>
          <p:nvPr>
            <p:ph sz="quarter" idx="1"/>
          </p:nvPr>
        </p:nvSpPr>
        <p:spPr>
          <a:xfrm>
            <a:off x="445769" y="1600200"/>
            <a:ext cx="8252460" cy="3016210"/>
          </a:xfrm>
        </p:spPr>
        <p:txBody>
          <a:bodyPr>
            <a:normAutofit/>
          </a:bodyPr>
          <a:lstStyle/>
          <a:p>
            <a:pPr>
              <a:buNone/>
            </a:pPr>
            <a:r>
              <a:rPr lang="en-US" dirty="0" smtClean="0"/>
              <a:t>Observation is done to collect data at exploratory stages of research is termed as simple observation.</a:t>
            </a:r>
          </a:p>
          <a:p>
            <a:pPr>
              <a:buNone/>
            </a:pPr>
            <a:r>
              <a:rPr lang="en-US" dirty="0" smtClean="0"/>
              <a:t>                         In systematic observation standard procedures, training to observers, schedules for recording and other devices to control observers are employed.</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958767"/>
            <a:ext cx="7466584" cy="505267"/>
          </a:xfrm>
          <a:prstGeom prst="rect">
            <a:avLst/>
          </a:prstGeom>
        </p:spPr>
        <p:txBody>
          <a:bodyPr vert="horz" wrap="square" lIns="0" tIns="12700" rIns="0" bIns="0" rtlCol="0">
            <a:spAutoFit/>
          </a:bodyPr>
          <a:lstStyle/>
          <a:p>
            <a:pPr marL="12700">
              <a:lnSpc>
                <a:spcPct val="100000"/>
              </a:lnSpc>
              <a:spcBef>
                <a:spcPts val="100"/>
              </a:spcBef>
            </a:pPr>
            <a:r>
              <a:rPr sz="3200" u="heavy" spc="-140" dirty="0">
                <a:uFill>
                  <a:solidFill>
                    <a:srgbClr val="000000"/>
                  </a:solidFill>
                </a:uFill>
              </a:rPr>
              <a:t>Participant </a:t>
            </a:r>
            <a:r>
              <a:rPr sz="3200" u="heavy" spc="-125" dirty="0">
                <a:uFill>
                  <a:solidFill>
                    <a:srgbClr val="000000"/>
                  </a:solidFill>
                </a:uFill>
              </a:rPr>
              <a:t>Observation </a:t>
            </a:r>
            <a:r>
              <a:rPr sz="2000" spc="-5" dirty="0" smtClean="0">
                <a:solidFill>
                  <a:schemeClr val="tx1"/>
                </a:solidFill>
                <a:latin typeface="Times New Roman"/>
                <a:cs typeface="Times New Roman"/>
              </a:rPr>
              <a:t>:</a:t>
            </a:r>
            <a:endParaRPr sz="2400" dirty="0">
              <a:solidFill>
                <a:schemeClr val="tx1"/>
              </a:solidFill>
              <a:latin typeface="Times New Roman"/>
              <a:cs typeface="Times New Roman"/>
            </a:endParaRPr>
          </a:p>
        </p:txBody>
      </p:sp>
      <p:sp>
        <p:nvSpPr>
          <p:cNvPr id="3" name="object 3"/>
          <p:cNvSpPr txBox="1"/>
          <p:nvPr/>
        </p:nvSpPr>
        <p:spPr>
          <a:xfrm>
            <a:off x="228600" y="1828800"/>
            <a:ext cx="8763000" cy="4288162"/>
          </a:xfrm>
          <a:prstGeom prst="rect">
            <a:avLst/>
          </a:prstGeom>
        </p:spPr>
        <p:txBody>
          <a:bodyPr vert="horz" wrap="square" lIns="0" tIns="12065" rIns="0" bIns="0" rtlCol="0">
            <a:spAutoFit/>
          </a:bodyPr>
          <a:lstStyle/>
          <a:p>
            <a:pPr marL="12700">
              <a:lnSpc>
                <a:spcPct val="100000"/>
              </a:lnSpc>
              <a:spcBef>
                <a:spcPts val="95"/>
              </a:spcBef>
            </a:pPr>
            <a:r>
              <a:rPr lang="en-US" sz="2400" spc="-5" dirty="0" smtClean="0">
                <a:latin typeface="Times New Roman"/>
                <a:cs typeface="Times New Roman"/>
              </a:rPr>
              <a:t> </a:t>
            </a:r>
            <a:r>
              <a:rPr lang="en-US" sz="2400" spc="-5" dirty="0" smtClean="0">
                <a:latin typeface="Segoe UI Semibold" pitchFamily="34" charset="0"/>
                <a:cs typeface="Segoe UI Semibold" pitchFamily="34" charset="0"/>
              </a:rPr>
              <a:t>In this </a:t>
            </a:r>
            <a:r>
              <a:rPr lang="en-US" sz="2400" spc="-10" dirty="0" smtClean="0">
                <a:latin typeface="Segoe UI Semibold" pitchFamily="34" charset="0"/>
                <a:cs typeface="Segoe UI Semibold" pitchFamily="34" charset="0"/>
              </a:rPr>
              <a:t>observation, the </a:t>
            </a:r>
            <a:r>
              <a:rPr lang="en-US" sz="2400" spc="-15" dirty="0" smtClean="0">
                <a:latin typeface="Segoe UI Semibold" pitchFamily="34" charset="0"/>
                <a:cs typeface="Segoe UI Semibold" pitchFamily="34" charset="0"/>
              </a:rPr>
              <a:t>observer </a:t>
            </a:r>
            <a:r>
              <a:rPr lang="en-US" sz="2400" spc="-10" dirty="0" smtClean="0">
                <a:latin typeface="Segoe UI Semibold" pitchFamily="34" charset="0"/>
                <a:cs typeface="Segoe UI Semibold" pitchFamily="34" charset="0"/>
              </a:rPr>
              <a:t>is</a:t>
            </a:r>
            <a:r>
              <a:rPr lang="en-US" sz="2400" spc="300"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part</a:t>
            </a:r>
            <a:r>
              <a:rPr sz="2400" spc="180"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of</a:t>
            </a:r>
            <a:r>
              <a:rPr sz="2400" spc="190" dirty="0" smtClean="0">
                <a:latin typeface="Segoe UI Semibold" pitchFamily="34" charset="0"/>
                <a:cs typeface="Segoe UI Semibold" pitchFamily="34" charset="0"/>
              </a:rPr>
              <a:t> </a:t>
            </a:r>
            <a:r>
              <a:rPr sz="2400" spc="-5" dirty="0">
                <a:latin typeface="Segoe UI Semibold" pitchFamily="34" charset="0"/>
                <a:cs typeface="Segoe UI Semibold" pitchFamily="34" charset="0"/>
              </a:rPr>
              <a:t>the</a:t>
            </a:r>
            <a:r>
              <a:rPr sz="2400" spc="185" dirty="0">
                <a:latin typeface="Segoe UI Semibold" pitchFamily="34" charset="0"/>
                <a:cs typeface="Segoe UI Semibold" pitchFamily="34" charset="0"/>
              </a:rPr>
              <a:t> </a:t>
            </a:r>
            <a:r>
              <a:rPr sz="2400" spc="-5" dirty="0">
                <a:latin typeface="Segoe UI Semibold" pitchFamily="34" charset="0"/>
                <a:cs typeface="Segoe UI Semibold" pitchFamily="34" charset="0"/>
              </a:rPr>
              <a:t>phenomenon</a:t>
            </a:r>
            <a:r>
              <a:rPr sz="2400" spc="195" dirty="0">
                <a:latin typeface="Segoe UI Semibold" pitchFamily="34" charset="0"/>
                <a:cs typeface="Segoe UI Semibold" pitchFamily="34" charset="0"/>
              </a:rPr>
              <a:t> </a:t>
            </a:r>
            <a:r>
              <a:rPr sz="2400" spc="-5" dirty="0">
                <a:latin typeface="Segoe UI Semibold" pitchFamily="34" charset="0"/>
                <a:cs typeface="Segoe UI Semibold" pitchFamily="34" charset="0"/>
              </a:rPr>
              <a:t>or</a:t>
            </a:r>
            <a:r>
              <a:rPr sz="2400" spc="180" dirty="0">
                <a:latin typeface="Segoe UI Semibold" pitchFamily="34" charset="0"/>
                <a:cs typeface="Segoe UI Semibold" pitchFamily="34" charset="0"/>
              </a:rPr>
              <a:t> </a:t>
            </a:r>
            <a:r>
              <a:rPr sz="2400" spc="-5" dirty="0">
                <a:latin typeface="Segoe UI Semibold" pitchFamily="34" charset="0"/>
                <a:cs typeface="Segoe UI Semibold" pitchFamily="34" charset="0"/>
              </a:rPr>
              <a:t>group</a:t>
            </a:r>
            <a:r>
              <a:rPr sz="2400" spc="190" dirty="0">
                <a:latin typeface="Segoe UI Semibold" pitchFamily="34" charset="0"/>
                <a:cs typeface="Segoe UI Semibold" pitchFamily="34" charset="0"/>
              </a:rPr>
              <a:t> </a:t>
            </a:r>
            <a:r>
              <a:rPr sz="2400" spc="-5" dirty="0">
                <a:latin typeface="Segoe UI Semibold" pitchFamily="34" charset="0"/>
                <a:cs typeface="Segoe UI Semibold" pitchFamily="34" charset="0"/>
              </a:rPr>
              <a:t>which</a:t>
            </a:r>
            <a:r>
              <a:rPr sz="2400" spc="185" dirty="0">
                <a:latin typeface="Segoe UI Semibold" pitchFamily="34" charset="0"/>
                <a:cs typeface="Segoe UI Semibold" pitchFamily="34" charset="0"/>
              </a:rPr>
              <a:t> </a:t>
            </a:r>
            <a:r>
              <a:rPr sz="2400" spc="-5" dirty="0">
                <a:latin typeface="Segoe UI Semibold" pitchFamily="34" charset="0"/>
                <a:cs typeface="Segoe UI Semibold" pitchFamily="34" charset="0"/>
              </a:rPr>
              <a:t>observed</a:t>
            </a:r>
            <a:r>
              <a:rPr sz="2400" spc="190" dirty="0">
                <a:latin typeface="Segoe UI Semibold" pitchFamily="34" charset="0"/>
                <a:cs typeface="Segoe UI Semibold" pitchFamily="34" charset="0"/>
              </a:rPr>
              <a:t> </a:t>
            </a:r>
            <a:r>
              <a:rPr sz="2400" dirty="0">
                <a:latin typeface="Segoe UI Semibold" pitchFamily="34" charset="0"/>
                <a:cs typeface="Segoe UI Semibold" pitchFamily="34" charset="0"/>
              </a:rPr>
              <a:t>and</a:t>
            </a:r>
            <a:r>
              <a:rPr sz="2400" spc="190" dirty="0">
                <a:latin typeface="Segoe UI Semibold" pitchFamily="34" charset="0"/>
                <a:cs typeface="Segoe UI Semibold" pitchFamily="34" charset="0"/>
              </a:rPr>
              <a:t> </a:t>
            </a:r>
            <a:r>
              <a:rPr sz="2400" spc="-5" dirty="0">
                <a:latin typeface="Segoe UI Semibold" pitchFamily="34" charset="0"/>
                <a:cs typeface="Segoe UI Semibold" pitchFamily="34" charset="0"/>
              </a:rPr>
              <a:t>he</a:t>
            </a:r>
            <a:r>
              <a:rPr sz="2400" spc="175" dirty="0">
                <a:latin typeface="Segoe UI Semibold" pitchFamily="34" charset="0"/>
                <a:cs typeface="Segoe UI Semibold" pitchFamily="34" charset="0"/>
              </a:rPr>
              <a:t> </a:t>
            </a:r>
            <a:r>
              <a:rPr sz="2400" spc="-5" dirty="0">
                <a:latin typeface="Segoe UI Semibold" pitchFamily="34" charset="0"/>
                <a:cs typeface="Segoe UI Semibold" pitchFamily="34" charset="0"/>
              </a:rPr>
              <a:t>acts</a:t>
            </a:r>
            <a:r>
              <a:rPr sz="2400" spc="180" dirty="0">
                <a:latin typeface="Segoe UI Semibold" pitchFamily="34" charset="0"/>
                <a:cs typeface="Segoe UI Semibold" pitchFamily="34" charset="0"/>
              </a:rPr>
              <a:t> </a:t>
            </a:r>
            <a:r>
              <a:rPr sz="2400" spc="-5" dirty="0">
                <a:latin typeface="Segoe UI Semibold" pitchFamily="34" charset="0"/>
                <a:cs typeface="Segoe UI Semibold" pitchFamily="34" charset="0"/>
              </a:rPr>
              <a:t>as</a:t>
            </a:r>
            <a:r>
              <a:rPr sz="2400" spc="190" dirty="0">
                <a:latin typeface="Segoe UI Semibold" pitchFamily="34" charset="0"/>
                <a:cs typeface="Segoe UI Semibold" pitchFamily="34" charset="0"/>
              </a:rPr>
              <a:t> </a:t>
            </a:r>
            <a:r>
              <a:rPr sz="2400" spc="-5" dirty="0">
                <a:latin typeface="Segoe UI Semibold" pitchFamily="34" charset="0"/>
                <a:cs typeface="Segoe UI Semibold" pitchFamily="34" charset="0"/>
              </a:rPr>
              <a:t>both</a:t>
            </a:r>
            <a:r>
              <a:rPr sz="2400" spc="185" dirty="0">
                <a:latin typeface="Segoe UI Semibold" pitchFamily="34" charset="0"/>
                <a:cs typeface="Segoe UI Semibold" pitchFamily="34" charset="0"/>
              </a:rPr>
              <a:t> </a:t>
            </a:r>
            <a:r>
              <a:rPr sz="2400" spc="-10" dirty="0" smtClean="0">
                <a:latin typeface="Segoe UI Semibold" pitchFamily="34" charset="0"/>
                <a:cs typeface="Segoe UI Semibold" pitchFamily="34" charset="0"/>
              </a:rPr>
              <a:t>an</a:t>
            </a:r>
            <a:r>
              <a:rPr lang="en-US" sz="2400"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observer </a:t>
            </a:r>
            <a:r>
              <a:rPr sz="2400" spc="-5" dirty="0">
                <a:latin typeface="Segoe UI Semibold" pitchFamily="34" charset="0"/>
                <a:cs typeface="Segoe UI Semibold" pitchFamily="34" charset="0"/>
              </a:rPr>
              <a:t>and a</a:t>
            </a:r>
            <a:r>
              <a:rPr sz="2400" spc="20" dirty="0">
                <a:latin typeface="Segoe UI Semibold" pitchFamily="34" charset="0"/>
                <a:cs typeface="Segoe UI Semibold" pitchFamily="34" charset="0"/>
              </a:rPr>
              <a:t> </a:t>
            </a:r>
            <a:r>
              <a:rPr sz="2400" spc="-5" dirty="0">
                <a:latin typeface="Segoe UI Semibold" pitchFamily="34" charset="0"/>
                <a:cs typeface="Segoe UI Semibold" pitchFamily="34" charset="0"/>
              </a:rPr>
              <a:t>participant.</a:t>
            </a:r>
            <a:endParaRPr sz="2400" dirty="0">
              <a:latin typeface="Segoe UI Semibold" pitchFamily="34" charset="0"/>
              <a:cs typeface="Segoe UI Semibold" pitchFamily="34" charset="0"/>
            </a:endParaRPr>
          </a:p>
          <a:p>
            <a:pPr marL="12700" marR="5080" algn="just">
              <a:lnSpc>
                <a:spcPct val="220000"/>
              </a:lnSpc>
              <a:spcBef>
                <a:spcPts val="384"/>
              </a:spcBef>
            </a:pPr>
            <a:r>
              <a:rPr sz="2400" spc="-5" dirty="0">
                <a:latin typeface="Segoe UI Semibold" pitchFamily="34" charset="0"/>
                <a:cs typeface="Segoe UI Semibold" pitchFamily="34" charset="0"/>
              </a:rPr>
              <a:t>Example, a </a:t>
            </a:r>
            <a:r>
              <a:rPr sz="2400" dirty="0">
                <a:latin typeface="Segoe UI Semibold" pitchFamily="34" charset="0"/>
                <a:cs typeface="Segoe UI Semibold" pitchFamily="34" charset="0"/>
              </a:rPr>
              <a:t>study of tribal </a:t>
            </a:r>
            <a:r>
              <a:rPr sz="2400" spc="-5" dirty="0">
                <a:latin typeface="Segoe UI Semibold" pitchFamily="34" charset="0"/>
                <a:cs typeface="Segoe UI Semibold" pitchFamily="34" charset="0"/>
              </a:rPr>
              <a:t>customs </a:t>
            </a:r>
            <a:r>
              <a:rPr sz="2400" dirty="0">
                <a:latin typeface="Segoe UI Semibold" pitchFamily="34" charset="0"/>
                <a:cs typeface="Segoe UI Semibold" pitchFamily="34" charset="0"/>
              </a:rPr>
              <a:t>by </a:t>
            </a:r>
            <a:r>
              <a:rPr sz="2400" spc="-5" dirty="0">
                <a:latin typeface="Segoe UI Semibold" pitchFamily="34" charset="0"/>
                <a:cs typeface="Segoe UI Semibold" pitchFamily="34" charset="0"/>
              </a:rPr>
              <a:t>an anthropologist </a:t>
            </a:r>
            <a:r>
              <a:rPr sz="2400" dirty="0">
                <a:latin typeface="Segoe UI Semibold" pitchFamily="34" charset="0"/>
                <a:cs typeface="Segoe UI Semibold" pitchFamily="34" charset="0"/>
              </a:rPr>
              <a:t>by </a:t>
            </a:r>
            <a:r>
              <a:rPr sz="2400" spc="-5" dirty="0">
                <a:latin typeface="Segoe UI Semibold" pitchFamily="34" charset="0"/>
                <a:cs typeface="Segoe UI Semibold" pitchFamily="34" charset="0"/>
              </a:rPr>
              <a:t>taking </a:t>
            </a:r>
            <a:r>
              <a:rPr sz="2400" dirty="0">
                <a:latin typeface="Segoe UI Semibold" pitchFamily="34" charset="0"/>
                <a:cs typeface="Segoe UI Semibold" pitchFamily="34" charset="0"/>
              </a:rPr>
              <a:t>part </a:t>
            </a:r>
            <a:r>
              <a:rPr sz="2400" spc="5" dirty="0">
                <a:latin typeface="Segoe UI Semibold" pitchFamily="34" charset="0"/>
                <a:cs typeface="Segoe UI Semibold" pitchFamily="34" charset="0"/>
              </a:rPr>
              <a:t>in  </a:t>
            </a:r>
            <a:r>
              <a:rPr sz="2400" dirty="0">
                <a:latin typeface="Segoe UI Semibold" pitchFamily="34" charset="0"/>
                <a:cs typeface="Segoe UI Semibold" pitchFamily="34" charset="0"/>
              </a:rPr>
              <a:t>tribal activities like folk </a:t>
            </a:r>
            <a:r>
              <a:rPr sz="2400" spc="-5" dirty="0">
                <a:latin typeface="Segoe UI Semibold" pitchFamily="34" charset="0"/>
                <a:cs typeface="Segoe UI Semibold" pitchFamily="34" charset="0"/>
              </a:rPr>
              <a:t>dance. The person who are observed should not be  aware </a:t>
            </a:r>
            <a:r>
              <a:rPr sz="2400" dirty="0">
                <a:latin typeface="Segoe UI Semibold" pitchFamily="34" charset="0"/>
                <a:cs typeface="Segoe UI Semibold" pitchFamily="34" charset="0"/>
              </a:rPr>
              <a:t>of </a:t>
            </a:r>
            <a:r>
              <a:rPr sz="2400" spc="-5" dirty="0">
                <a:latin typeface="Segoe UI Semibold" pitchFamily="34" charset="0"/>
                <a:cs typeface="Segoe UI Semibold" pitchFamily="34" charset="0"/>
              </a:rPr>
              <a:t>the researcher’s purpose. Then only their behaviour </a:t>
            </a:r>
            <a:r>
              <a:rPr sz="2400" dirty="0">
                <a:latin typeface="Segoe UI Semibold" pitchFamily="34" charset="0"/>
                <a:cs typeface="Segoe UI Semibold" pitchFamily="34" charset="0"/>
              </a:rPr>
              <a:t>will </a:t>
            </a:r>
            <a:r>
              <a:rPr sz="2400" spc="10" dirty="0">
                <a:latin typeface="Segoe UI Semibold" pitchFamily="34" charset="0"/>
                <a:cs typeface="Segoe UI Semibold" pitchFamily="34" charset="0"/>
              </a:rPr>
              <a:t>be  </a:t>
            </a:r>
            <a:r>
              <a:rPr sz="2400" spc="-5" dirty="0">
                <a:latin typeface="Segoe UI Semibold" pitchFamily="34" charset="0"/>
                <a:cs typeface="Segoe UI Semibold" pitchFamily="34" charset="0"/>
              </a:rPr>
              <a:t>‘natural.’</a:t>
            </a:r>
            <a:endParaRPr sz="2400" dirty="0">
              <a:latin typeface="Segoe UI Semibold" pitchFamily="34" charset="0"/>
              <a:cs typeface="Segoe UI Semibold"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9200" y="777881"/>
            <a:ext cx="6627749" cy="505267"/>
          </a:xfrm>
          <a:prstGeom prst="rect">
            <a:avLst/>
          </a:prstGeom>
        </p:spPr>
        <p:txBody>
          <a:bodyPr vert="horz" wrap="square" lIns="0" tIns="12700" rIns="0" bIns="0" rtlCol="0">
            <a:spAutoFit/>
          </a:bodyPr>
          <a:lstStyle/>
          <a:p>
            <a:pPr marL="12700">
              <a:lnSpc>
                <a:spcPct val="100000"/>
              </a:lnSpc>
              <a:spcBef>
                <a:spcPts val="100"/>
              </a:spcBef>
            </a:pPr>
            <a:r>
              <a:rPr sz="3200" b="1" u="sng" spc="-5" dirty="0">
                <a:uFill>
                  <a:solidFill>
                    <a:srgbClr val="000000"/>
                  </a:solidFill>
                </a:uFill>
                <a:latin typeface="Times New Roman"/>
                <a:cs typeface="Times New Roman"/>
              </a:rPr>
              <a:t>Non </a:t>
            </a:r>
            <a:r>
              <a:rPr sz="3200" b="1" u="sng" dirty="0">
                <a:uFill>
                  <a:solidFill>
                    <a:srgbClr val="000000"/>
                  </a:solidFill>
                </a:uFill>
                <a:latin typeface="Times New Roman"/>
                <a:cs typeface="Times New Roman"/>
              </a:rPr>
              <a:t>- </a:t>
            </a:r>
            <a:r>
              <a:rPr sz="3200" b="1" u="sng" spc="-5" dirty="0">
                <a:uFill>
                  <a:solidFill>
                    <a:srgbClr val="000000"/>
                  </a:solidFill>
                </a:uFill>
                <a:latin typeface="Times New Roman"/>
                <a:cs typeface="Times New Roman"/>
              </a:rPr>
              <a:t>Participant </a:t>
            </a:r>
            <a:r>
              <a:rPr sz="3200" b="1" u="sng" dirty="0">
                <a:uFill>
                  <a:solidFill>
                    <a:srgbClr val="000000"/>
                  </a:solidFill>
                </a:uFill>
                <a:latin typeface="Times New Roman"/>
                <a:cs typeface="Times New Roman"/>
              </a:rPr>
              <a:t>Observation </a:t>
            </a:r>
            <a:r>
              <a:rPr sz="3200" b="1" u="sng" spc="15" dirty="0">
                <a:uFill>
                  <a:solidFill>
                    <a:srgbClr val="000000"/>
                  </a:solidFill>
                </a:uFill>
                <a:latin typeface="Times New Roman"/>
                <a:cs typeface="Times New Roman"/>
              </a:rPr>
              <a:t> </a:t>
            </a:r>
            <a:r>
              <a:rPr sz="2000" dirty="0" smtClean="0">
                <a:latin typeface="Times New Roman"/>
                <a:cs typeface="Times New Roman"/>
              </a:rPr>
              <a:t>:</a:t>
            </a:r>
            <a:endParaRPr sz="2000" dirty="0">
              <a:latin typeface="Times New Roman"/>
              <a:cs typeface="Times New Roman"/>
            </a:endParaRPr>
          </a:p>
        </p:txBody>
      </p:sp>
      <p:sp>
        <p:nvSpPr>
          <p:cNvPr id="3" name="object 3"/>
          <p:cNvSpPr txBox="1"/>
          <p:nvPr/>
        </p:nvSpPr>
        <p:spPr>
          <a:xfrm>
            <a:off x="228600" y="1905000"/>
            <a:ext cx="8610600" cy="3327706"/>
          </a:xfrm>
          <a:prstGeom prst="rect">
            <a:avLst/>
          </a:prstGeom>
        </p:spPr>
        <p:txBody>
          <a:bodyPr vert="horz" wrap="square" lIns="0" tIns="13335" rIns="0" bIns="0" rtlCol="0">
            <a:spAutoFit/>
          </a:bodyPr>
          <a:lstStyle/>
          <a:p>
            <a:pPr marL="12700">
              <a:lnSpc>
                <a:spcPct val="100000"/>
              </a:lnSpc>
              <a:spcBef>
                <a:spcPts val="100"/>
              </a:spcBef>
            </a:pPr>
            <a:r>
              <a:rPr lang="en-US" sz="2000" spc="-5" dirty="0" smtClean="0">
                <a:latin typeface="Times New Roman"/>
                <a:cs typeface="Times New Roman"/>
              </a:rPr>
              <a:t>  </a:t>
            </a:r>
            <a:r>
              <a:rPr lang="en-US" sz="2400" spc="-10" dirty="0" smtClean="0">
                <a:latin typeface="Segoe UI Semibold" pitchFamily="34" charset="0"/>
                <a:cs typeface="Segoe UI Semibold" pitchFamily="34" charset="0"/>
              </a:rPr>
              <a:t>In </a:t>
            </a:r>
            <a:r>
              <a:rPr lang="en-US" sz="2400" spc="-5" dirty="0" smtClean="0">
                <a:latin typeface="Segoe UI Semibold" pitchFamily="34" charset="0"/>
                <a:cs typeface="Segoe UI Semibold" pitchFamily="34" charset="0"/>
              </a:rPr>
              <a:t>this method, the</a:t>
            </a:r>
            <a:r>
              <a:rPr lang="en-US" sz="2400" dirty="0" smtClean="0">
                <a:latin typeface="Segoe UI Semibold" pitchFamily="34" charset="0"/>
                <a:cs typeface="Segoe UI Semibold" pitchFamily="34" charset="0"/>
              </a:rPr>
              <a:t> obs</a:t>
            </a:r>
            <a:r>
              <a:rPr lang="en-US" sz="2400" spc="-15" dirty="0" smtClean="0">
                <a:latin typeface="Segoe UI Semibold" pitchFamily="34" charset="0"/>
                <a:cs typeface="Segoe UI Semibold" pitchFamily="34" charset="0"/>
              </a:rPr>
              <a:t>e</a:t>
            </a:r>
            <a:r>
              <a:rPr lang="en-US" sz="2400" dirty="0" smtClean="0">
                <a:latin typeface="Segoe UI Semibold" pitchFamily="34" charset="0"/>
                <a:cs typeface="Segoe UI Semibold" pitchFamily="34" charset="0"/>
              </a:rPr>
              <a:t>r</a:t>
            </a:r>
            <a:r>
              <a:rPr lang="en-US" sz="2400" spc="5" dirty="0" smtClean="0">
                <a:latin typeface="Segoe UI Semibold" pitchFamily="34" charset="0"/>
                <a:cs typeface="Segoe UI Semibold" pitchFamily="34" charset="0"/>
              </a:rPr>
              <a:t>v</a:t>
            </a:r>
            <a:r>
              <a:rPr lang="en-US" sz="2400" spc="-15" dirty="0" smtClean="0">
                <a:latin typeface="Segoe UI Semibold" pitchFamily="34" charset="0"/>
                <a:cs typeface="Segoe UI Semibold" pitchFamily="34" charset="0"/>
              </a:rPr>
              <a:t>e</a:t>
            </a:r>
            <a:r>
              <a:rPr lang="en-US" sz="2400" dirty="0" smtClean="0">
                <a:latin typeface="Segoe UI Semibold" pitchFamily="34" charset="0"/>
                <a:cs typeface="Segoe UI Semibold" pitchFamily="34" charset="0"/>
              </a:rPr>
              <a:t>r st</a:t>
            </a:r>
            <a:r>
              <a:rPr lang="en-US" sz="2400" spc="-20" dirty="0" smtClean="0">
                <a:latin typeface="Segoe UI Semibold" pitchFamily="34" charset="0"/>
                <a:cs typeface="Segoe UI Semibold" pitchFamily="34" charset="0"/>
              </a:rPr>
              <a:t>a</a:t>
            </a:r>
            <a:r>
              <a:rPr lang="en-US" sz="2400" dirty="0" smtClean="0">
                <a:latin typeface="Segoe UI Semibold" pitchFamily="34" charset="0"/>
                <a:cs typeface="Segoe UI Semibold" pitchFamily="34" charset="0"/>
              </a:rPr>
              <a:t>nds ap</a:t>
            </a:r>
            <a:r>
              <a:rPr lang="en-US" sz="2400" spc="-10" dirty="0" smtClean="0">
                <a:latin typeface="Segoe UI Semibold" pitchFamily="34" charset="0"/>
                <a:cs typeface="Segoe UI Semibold" pitchFamily="34" charset="0"/>
              </a:rPr>
              <a:t>a</a:t>
            </a:r>
            <a:r>
              <a:rPr lang="en-US" sz="2400" dirty="0" smtClean="0">
                <a:latin typeface="Segoe UI Semibold" pitchFamily="34" charset="0"/>
                <a:cs typeface="Segoe UI Semibold" pitchFamily="34" charset="0"/>
              </a:rPr>
              <a:t>rt a</a:t>
            </a:r>
            <a:r>
              <a:rPr lang="en-US" sz="2400" spc="-10" dirty="0" smtClean="0">
                <a:latin typeface="Segoe UI Semibold" pitchFamily="34" charset="0"/>
                <a:cs typeface="Segoe UI Semibold" pitchFamily="34" charset="0"/>
              </a:rPr>
              <a:t>n</a:t>
            </a:r>
            <a:r>
              <a:rPr lang="en-US" sz="2400" dirty="0" smtClean="0">
                <a:latin typeface="Segoe UI Semibold" pitchFamily="34" charset="0"/>
                <a:cs typeface="Segoe UI Semibold" pitchFamily="34" charset="0"/>
              </a:rPr>
              <a:t>d does	not p</a:t>
            </a:r>
            <a:r>
              <a:rPr lang="en-US" sz="2400" spc="-10" dirty="0" smtClean="0">
                <a:latin typeface="Segoe UI Semibold" pitchFamily="34" charset="0"/>
                <a:cs typeface="Segoe UI Semibold" pitchFamily="34" charset="0"/>
              </a:rPr>
              <a:t>a</a:t>
            </a:r>
            <a:r>
              <a:rPr lang="en-US" sz="2400" dirty="0" smtClean="0">
                <a:latin typeface="Segoe UI Semibold" pitchFamily="34" charset="0"/>
                <a:cs typeface="Segoe UI Semibold" pitchFamily="34" charset="0"/>
              </a:rPr>
              <a:t>rti</a:t>
            </a:r>
            <a:r>
              <a:rPr lang="en-US" sz="2400" spc="-10" dirty="0" smtClean="0">
                <a:latin typeface="Segoe UI Semibold" pitchFamily="34" charset="0"/>
                <a:cs typeface="Segoe UI Semibold" pitchFamily="34" charset="0"/>
              </a:rPr>
              <a:t>c</a:t>
            </a:r>
            <a:r>
              <a:rPr lang="en-US" sz="2400" spc="-20" dirty="0" smtClean="0">
                <a:latin typeface="Segoe UI Semibold" pitchFamily="34" charset="0"/>
                <a:cs typeface="Segoe UI Semibold" pitchFamily="34" charset="0"/>
              </a:rPr>
              <a:t>i</a:t>
            </a:r>
            <a:r>
              <a:rPr lang="en-US" sz="2400" dirty="0" smtClean="0">
                <a:latin typeface="Segoe UI Semibold" pitchFamily="34" charset="0"/>
                <a:cs typeface="Segoe UI Semibold" pitchFamily="34" charset="0"/>
              </a:rPr>
              <a:t>pate </a:t>
            </a:r>
            <a:r>
              <a:rPr lang="en-US" sz="2400" spc="-20" dirty="0" smtClean="0">
                <a:latin typeface="Segoe UI Semibold" pitchFamily="34" charset="0"/>
                <a:cs typeface="Segoe UI Semibold" pitchFamily="34" charset="0"/>
              </a:rPr>
              <a:t>i</a:t>
            </a:r>
            <a:r>
              <a:rPr lang="en-US" sz="2400" dirty="0" smtClean="0">
                <a:latin typeface="Segoe UI Semibold" pitchFamily="34" charset="0"/>
                <a:cs typeface="Segoe UI Semibold" pitchFamily="34" charset="0"/>
              </a:rPr>
              <a:t>n </a:t>
            </a:r>
            <a:r>
              <a:rPr lang="en-US" sz="2400" spc="-20" dirty="0" smtClean="0">
                <a:latin typeface="Segoe UI Semibold" pitchFamily="34" charset="0"/>
                <a:cs typeface="Segoe UI Semibold" pitchFamily="34" charset="0"/>
              </a:rPr>
              <a:t>t</a:t>
            </a:r>
            <a:r>
              <a:rPr lang="en-US" sz="2400" dirty="0" smtClean="0">
                <a:latin typeface="Segoe UI Semibold" pitchFamily="34" charset="0"/>
                <a:cs typeface="Segoe UI Semibold" pitchFamily="34" charset="0"/>
              </a:rPr>
              <a:t>he  p</a:t>
            </a:r>
            <a:r>
              <a:rPr lang="en-US" sz="2400" spc="10" dirty="0" smtClean="0">
                <a:latin typeface="Segoe UI Semibold" pitchFamily="34" charset="0"/>
                <a:cs typeface="Segoe UI Semibold" pitchFamily="34" charset="0"/>
              </a:rPr>
              <a:t>h</a:t>
            </a:r>
            <a:r>
              <a:rPr lang="en-US" sz="2400" spc="-15" dirty="0" smtClean="0">
                <a:latin typeface="Segoe UI Semibold" pitchFamily="34" charset="0"/>
                <a:cs typeface="Segoe UI Semibold" pitchFamily="34" charset="0"/>
              </a:rPr>
              <a:t>e</a:t>
            </a:r>
            <a:r>
              <a:rPr lang="en-US" sz="2400" dirty="0" smtClean="0">
                <a:latin typeface="Segoe UI Semibold" pitchFamily="34" charset="0"/>
                <a:cs typeface="Segoe UI Semibold" pitchFamily="34" charset="0"/>
              </a:rPr>
              <a:t>no</a:t>
            </a:r>
            <a:r>
              <a:rPr lang="en-US" sz="2400" spc="-25" dirty="0" smtClean="0">
                <a:latin typeface="Segoe UI Semibold" pitchFamily="34" charset="0"/>
                <a:cs typeface="Segoe UI Semibold" pitchFamily="34" charset="0"/>
              </a:rPr>
              <a:t>m</a:t>
            </a:r>
            <a:r>
              <a:rPr lang="en-US" sz="2400" dirty="0" smtClean="0">
                <a:latin typeface="Segoe UI Semibold" pitchFamily="34" charset="0"/>
                <a:cs typeface="Segoe UI Semibold" pitchFamily="34" charset="0"/>
              </a:rPr>
              <a:t>enon	 obs</a:t>
            </a:r>
            <a:r>
              <a:rPr lang="en-US" sz="2400" spc="-15" dirty="0" smtClean="0">
                <a:latin typeface="Segoe UI Semibold" pitchFamily="34" charset="0"/>
                <a:cs typeface="Segoe UI Semibold" pitchFamily="34" charset="0"/>
              </a:rPr>
              <a:t>e</a:t>
            </a:r>
            <a:r>
              <a:rPr lang="en-US" sz="2400" dirty="0" smtClean="0">
                <a:latin typeface="Segoe UI Semibold" pitchFamily="34" charset="0"/>
                <a:cs typeface="Segoe UI Semibold" pitchFamily="34" charset="0"/>
              </a:rPr>
              <a:t>r</a:t>
            </a:r>
            <a:r>
              <a:rPr lang="en-US" sz="2400" spc="5" dirty="0" smtClean="0">
                <a:latin typeface="Segoe UI Semibold" pitchFamily="34" charset="0"/>
                <a:cs typeface="Segoe UI Semibold" pitchFamily="34" charset="0"/>
              </a:rPr>
              <a:t>v</a:t>
            </a:r>
            <a:r>
              <a:rPr lang="en-US" sz="2400" spc="-15" dirty="0" smtClean="0">
                <a:latin typeface="Segoe UI Semibold" pitchFamily="34" charset="0"/>
                <a:cs typeface="Segoe UI Semibold" pitchFamily="34" charset="0"/>
              </a:rPr>
              <a:t>e</a:t>
            </a:r>
            <a:r>
              <a:rPr lang="en-US" sz="2400" spc="10" dirty="0" smtClean="0">
                <a:latin typeface="Segoe UI Semibold" pitchFamily="34" charset="0"/>
                <a:cs typeface="Segoe UI Semibold" pitchFamily="34" charset="0"/>
              </a:rPr>
              <a:t>d</a:t>
            </a:r>
            <a:r>
              <a:rPr lang="en-US" sz="2400" dirty="0" smtClean="0">
                <a:latin typeface="Segoe UI Semibold" pitchFamily="34" charset="0"/>
                <a:cs typeface="Segoe UI Semibold" pitchFamily="34" charset="0"/>
              </a:rPr>
              <a:t>. Na</a:t>
            </a:r>
            <a:r>
              <a:rPr lang="en-US" sz="2400" spc="-15" dirty="0" smtClean="0">
                <a:latin typeface="Segoe UI Semibold" pitchFamily="34" charset="0"/>
                <a:cs typeface="Segoe UI Semibold" pitchFamily="34" charset="0"/>
              </a:rPr>
              <a:t>t</a:t>
            </a:r>
            <a:r>
              <a:rPr lang="en-US" sz="2400" dirty="0" smtClean="0">
                <a:latin typeface="Segoe UI Semibold" pitchFamily="34" charset="0"/>
                <a:cs typeface="Segoe UI Semibold" pitchFamily="34" charset="0"/>
              </a:rPr>
              <a:t>ura</a:t>
            </a:r>
            <a:r>
              <a:rPr lang="en-US" sz="2400" spc="-10" dirty="0" smtClean="0">
                <a:latin typeface="Segoe UI Semibold" pitchFamily="34" charset="0"/>
                <a:cs typeface="Segoe UI Semibold" pitchFamily="34" charset="0"/>
              </a:rPr>
              <a:t>l</a:t>
            </a:r>
            <a:r>
              <a:rPr lang="en-US" sz="2400" dirty="0" smtClean="0">
                <a:latin typeface="Segoe UI Semibold" pitchFamily="34" charset="0"/>
                <a:cs typeface="Segoe UI Semibold" pitchFamily="34" charset="0"/>
              </a:rPr>
              <a:t>l</a:t>
            </a:r>
            <a:r>
              <a:rPr lang="en-US" sz="2400" spc="-145" dirty="0" smtClean="0">
                <a:latin typeface="Segoe UI Semibold" pitchFamily="34" charset="0"/>
                <a:cs typeface="Segoe UI Semibold" pitchFamily="34" charset="0"/>
              </a:rPr>
              <a:t>y</a:t>
            </a:r>
            <a:r>
              <a:rPr lang="en-US" sz="2400" dirty="0" smtClean="0">
                <a:latin typeface="Segoe UI Semibold" pitchFamily="34" charset="0"/>
                <a:cs typeface="Segoe UI Semibold" pitchFamily="34" charset="0"/>
              </a:rPr>
              <a:t>, </a:t>
            </a:r>
            <a:r>
              <a:rPr lang="en-US" sz="2400" spc="-20" dirty="0" smtClean="0">
                <a:latin typeface="Segoe UI Semibold" pitchFamily="34" charset="0"/>
                <a:cs typeface="Segoe UI Semibold" pitchFamily="34" charset="0"/>
              </a:rPr>
              <a:t>t</a:t>
            </a:r>
            <a:r>
              <a:rPr lang="en-US" sz="2400" dirty="0" smtClean="0">
                <a:latin typeface="Segoe UI Semibold" pitchFamily="34" charset="0"/>
                <a:cs typeface="Segoe UI Semibold" pitchFamily="34" charset="0"/>
              </a:rPr>
              <a:t>here </a:t>
            </a:r>
            <a:r>
              <a:rPr lang="en-US" sz="2400" spc="-20" dirty="0" smtClean="0">
                <a:latin typeface="Segoe UI Semibold" pitchFamily="34" charset="0"/>
                <a:cs typeface="Segoe UI Semibold" pitchFamily="34" charset="0"/>
              </a:rPr>
              <a:t>i</a:t>
            </a:r>
            <a:r>
              <a:rPr lang="en-US" sz="2400" dirty="0" smtClean="0">
                <a:latin typeface="Segoe UI Semibold" pitchFamily="34" charset="0"/>
                <a:cs typeface="Segoe UI Semibold" pitchFamily="34" charset="0"/>
              </a:rPr>
              <a:t>s </a:t>
            </a:r>
            <a:r>
              <a:rPr lang="en-US" sz="2400" spc="-10" dirty="0" smtClean="0">
                <a:latin typeface="Segoe UI Semibold" pitchFamily="34" charset="0"/>
                <a:cs typeface="Segoe UI Semibold" pitchFamily="34" charset="0"/>
              </a:rPr>
              <a:t>n</a:t>
            </a:r>
            <a:r>
              <a:rPr lang="en-US" sz="2400" dirty="0" smtClean="0">
                <a:latin typeface="Segoe UI Semibold" pitchFamily="34" charset="0"/>
                <a:cs typeface="Segoe UI Semibold" pitchFamily="34" charset="0"/>
              </a:rPr>
              <a:t>o	e</a:t>
            </a:r>
            <a:r>
              <a:rPr lang="en-US" sz="2400" spc="-25" dirty="0" smtClean="0">
                <a:latin typeface="Segoe UI Semibold" pitchFamily="34" charset="0"/>
                <a:cs typeface="Segoe UI Semibold" pitchFamily="34" charset="0"/>
              </a:rPr>
              <a:t>m</a:t>
            </a:r>
            <a:r>
              <a:rPr lang="en-US" sz="2400" dirty="0" smtClean="0">
                <a:latin typeface="Segoe UI Semibold" pitchFamily="34" charset="0"/>
                <a:cs typeface="Segoe UI Semibold" pitchFamily="34" charset="0"/>
              </a:rPr>
              <a:t>ot</a:t>
            </a:r>
            <a:r>
              <a:rPr lang="en-US" sz="2400" spc="-20" dirty="0" smtClean="0">
                <a:latin typeface="Segoe UI Semibold" pitchFamily="34" charset="0"/>
                <a:cs typeface="Segoe UI Semibold" pitchFamily="34" charset="0"/>
              </a:rPr>
              <a:t>i</a:t>
            </a:r>
            <a:r>
              <a:rPr lang="en-US" sz="2400" dirty="0" smtClean="0">
                <a:latin typeface="Segoe UI Semibold" pitchFamily="34" charset="0"/>
                <a:cs typeface="Segoe UI Semibold" pitchFamily="34" charset="0"/>
              </a:rPr>
              <a:t>onal</a:t>
            </a:r>
            <a:r>
              <a:rPr lang="en-US" sz="2400" spc="-5"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involvement</a:t>
            </a:r>
            <a:r>
              <a:rPr sz="2400" spc="200"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on</a:t>
            </a:r>
            <a:r>
              <a:rPr sz="2400" spc="200" dirty="0" smtClean="0">
                <a:latin typeface="Segoe UI Semibold" pitchFamily="34" charset="0"/>
                <a:cs typeface="Segoe UI Semibold" pitchFamily="34" charset="0"/>
              </a:rPr>
              <a:t> </a:t>
            </a:r>
            <a:r>
              <a:rPr sz="2400" dirty="0" smtClean="0">
                <a:latin typeface="Segoe UI Semibold" pitchFamily="34" charset="0"/>
                <a:cs typeface="Segoe UI Semibold" pitchFamily="34" charset="0"/>
              </a:rPr>
              <a:t>the</a:t>
            </a:r>
            <a:r>
              <a:rPr sz="2400" spc="180"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part</a:t>
            </a:r>
            <a:r>
              <a:rPr sz="2400" spc="195"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of</a:t>
            </a:r>
            <a:r>
              <a:rPr sz="2400" spc="200"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the</a:t>
            </a:r>
            <a:r>
              <a:rPr sz="2400" spc="200" dirty="0" smtClean="0">
                <a:latin typeface="Segoe UI Semibold" pitchFamily="34" charset="0"/>
                <a:cs typeface="Segoe UI Semibold" pitchFamily="34" charset="0"/>
              </a:rPr>
              <a:t> </a:t>
            </a:r>
            <a:r>
              <a:rPr sz="2400" spc="-15" dirty="0" smtClean="0">
                <a:latin typeface="Segoe UI Semibold" pitchFamily="34" charset="0"/>
                <a:cs typeface="Segoe UI Semibold" pitchFamily="34" charset="0"/>
              </a:rPr>
              <a:t>observer.</a:t>
            </a:r>
            <a:r>
              <a:rPr sz="2400" spc="195"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This</a:t>
            </a:r>
            <a:r>
              <a:rPr sz="2400" spc="195"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method</a:t>
            </a:r>
            <a:r>
              <a:rPr sz="2400" spc="204" dirty="0" smtClean="0">
                <a:latin typeface="Segoe UI Semibold" pitchFamily="34" charset="0"/>
                <a:cs typeface="Segoe UI Semibold" pitchFamily="34" charset="0"/>
              </a:rPr>
              <a:t> </a:t>
            </a:r>
            <a:r>
              <a:rPr sz="2400" spc="-5" dirty="0" smtClean="0">
                <a:latin typeface="Segoe UI Semibold" pitchFamily="34" charset="0"/>
                <a:cs typeface="Segoe UI Semibold" pitchFamily="34" charset="0"/>
              </a:rPr>
              <a:t>calls</a:t>
            </a:r>
            <a:r>
              <a:rPr lang="en-US" sz="2400" dirty="0" smtClean="0">
                <a:latin typeface="Segoe UI Semibold" pitchFamily="34" charset="0"/>
                <a:cs typeface="Segoe UI Semibold" pitchFamily="34" charset="0"/>
              </a:rPr>
              <a:t> </a:t>
            </a:r>
            <a:r>
              <a:rPr sz="2400" dirty="0" smtClean="0">
                <a:latin typeface="Segoe UI Semibold" pitchFamily="34" charset="0"/>
                <a:cs typeface="Segoe UI Semibold" pitchFamily="34" charset="0"/>
              </a:rPr>
              <a:t>for </a:t>
            </a:r>
            <a:r>
              <a:rPr sz="2400" dirty="0">
                <a:latin typeface="Segoe UI Semibold" pitchFamily="34" charset="0"/>
                <a:cs typeface="Segoe UI Semibold" pitchFamily="34" charset="0"/>
              </a:rPr>
              <a:t>skill </a:t>
            </a:r>
            <a:r>
              <a:rPr sz="2400" spc="-5" dirty="0">
                <a:latin typeface="Segoe UI Semibold" pitchFamily="34" charset="0"/>
                <a:cs typeface="Segoe UI Semibold" pitchFamily="34" charset="0"/>
              </a:rPr>
              <a:t>in </a:t>
            </a:r>
            <a:r>
              <a:rPr sz="2400" dirty="0">
                <a:latin typeface="Segoe UI Semibold" pitchFamily="34" charset="0"/>
                <a:cs typeface="Segoe UI Semibold" pitchFamily="34" charset="0"/>
              </a:rPr>
              <a:t>recording observations </a:t>
            </a:r>
            <a:r>
              <a:rPr sz="2400" spc="-5" dirty="0">
                <a:latin typeface="Segoe UI Semibold" pitchFamily="34" charset="0"/>
                <a:cs typeface="Segoe UI Semibold" pitchFamily="34" charset="0"/>
              </a:rPr>
              <a:t>in </a:t>
            </a:r>
            <a:r>
              <a:rPr sz="2400" dirty="0">
                <a:latin typeface="Segoe UI Semibold" pitchFamily="34" charset="0"/>
                <a:cs typeface="Segoe UI Semibold" pitchFamily="34" charset="0"/>
              </a:rPr>
              <a:t>an unnoticed</a:t>
            </a:r>
            <a:r>
              <a:rPr sz="2400" spc="-180" dirty="0">
                <a:latin typeface="Segoe UI Semibold" pitchFamily="34" charset="0"/>
                <a:cs typeface="Segoe UI Semibold" pitchFamily="34" charset="0"/>
              </a:rPr>
              <a:t> </a:t>
            </a:r>
            <a:r>
              <a:rPr sz="2400" spc="-20" dirty="0">
                <a:latin typeface="Segoe UI Semibold" pitchFamily="34" charset="0"/>
                <a:cs typeface="Segoe UI Semibold" pitchFamily="34" charset="0"/>
              </a:rPr>
              <a:t>manner.</a:t>
            </a:r>
            <a:endParaRPr sz="2400" dirty="0">
              <a:latin typeface="Segoe UI Semibold" pitchFamily="34" charset="0"/>
              <a:cs typeface="Segoe UI Semibold" pitchFamily="34" charset="0"/>
            </a:endParaRPr>
          </a:p>
          <a:p>
            <a:pPr marL="12700" marR="8255">
              <a:lnSpc>
                <a:spcPct val="190000"/>
              </a:lnSpc>
              <a:spcBef>
                <a:spcPts val="480"/>
              </a:spcBef>
            </a:pPr>
            <a:r>
              <a:rPr sz="2400" spc="-5" dirty="0">
                <a:latin typeface="Segoe UI Semibold" pitchFamily="34" charset="0"/>
                <a:cs typeface="Segoe UI Semibold" pitchFamily="34" charset="0"/>
              </a:rPr>
              <a:t>Example </a:t>
            </a:r>
            <a:r>
              <a:rPr sz="2400" dirty="0">
                <a:latin typeface="Segoe UI Semibold" pitchFamily="34" charset="0"/>
                <a:cs typeface="Segoe UI Semibold" pitchFamily="34" charset="0"/>
              </a:rPr>
              <a:t>: use of </a:t>
            </a:r>
            <a:r>
              <a:rPr sz="2400" spc="-5" dirty="0">
                <a:latin typeface="Segoe UI Semibold" pitchFamily="34" charset="0"/>
                <a:cs typeface="Segoe UI Semibold" pitchFamily="34" charset="0"/>
              </a:rPr>
              <a:t>recording </a:t>
            </a:r>
            <a:r>
              <a:rPr sz="2400" dirty="0">
                <a:latin typeface="Segoe UI Semibold" pitchFamily="34" charset="0"/>
                <a:cs typeface="Segoe UI Semibold" pitchFamily="34" charset="0"/>
              </a:rPr>
              <a:t>devices </a:t>
            </a:r>
            <a:r>
              <a:rPr sz="2400" spc="-5" dirty="0">
                <a:latin typeface="Segoe UI Semibold" pitchFamily="34" charset="0"/>
                <a:cs typeface="Segoe UI Semibold" pitchFamily="34" charset="0"/>
              </a:rPr>
              <a:t>to examine the details </a:t>
            </a:r>
            <a:r>
              <a:rPr sz="2400" spc="-10" dirty="0">
                <a:latin typeface="Segoe UI Semibold" pitchFamily="34" charset="0"/>
                <a:cs typeface="Segoe UI Semibold" pitchFamily="34" charset="0"/>
              </a:rPr>
              <a:t>of  </a:t>
            </a:r>
            <a:r>
              <a:rPr sz="2400" spc="5" dirty="0">
                <a:latin typeface="Segoe UI Semibold" pitchFamily="34" charset="0"/>
                <a:cs typeface="Segoe UI Semibold" pitchFamily="34" charset="0"/>
              </a:rPr>
              <a:t>how </a:t>
            </a:r>
            <a:r>
              <a:rPr sz="2400" dirty="0">
                <a:latin typeface="Segoe UI Semibold" pitchFamily="34" charset="0"/>
                <a:cs typeface="Segoe UI Semibold" pitchFamily="34" charset="0"/>
              </a:rPr>
              <a:t>people </a:t>
            </a:r>
            <a:r>
              <a:rPr sz="2400" spc="-5" dirty="0">
                <a:latin typeface="Segoe UI Semibold" pitchFamily="34" charset="0"/>
                <a:cs typeface="Segoe UI Semibold" pitchFamily="34" charset="0"/>
              </a:rPr>
              <a:t>talk </a:t>
            </a:r>
            <a:r>
              <a:rPr sz="2400" dirty="0">
                <a:latin typeface="Segoe UI Semibold" pitchFamily="34" charset="0"/>
                <a:cs typeface="Segoe UI Semibold" pitchFamily="34" charset="0"/>
              </a:rPr>
              <a:t>and behave</a:t>
            </a:r>
            <a:r>
              <a:rPr sz="2400" spc="-85" dirty="0">
                <a:latin typeface="Segoe UI Semibold" pitchFamily="34" charset="0"/>
                <a:cs typeface="Segoe UI Semibold" pitchFamily="34" charset="0"/>
              </a:rPr>
              <a:t> </a:t>
            </a:r>
            <a:r>
              <a:rPr sz="2400" spc="-15" dirty="0">
                <a:latin typeface="Segoe UI Semibold" pitchFamily="34" charset="0"/>
                <a:cs typeface="Segoe UI Semibold" pitchFamily="34" charset="0"/>
              </a:rPr>
              <a:t>together.</a:t>
            </a:r>
            <a:endParaRPr sz="2400" dirty="0">
              <a:latin typeface="Segoe UI Semibold" pitchFamily="34" charset="0"/>
              <a:cs typeface="Segoe UI Semibold"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262615"/>
            <a:ext cx="8153400" cy="2505301"/>
          </a:xfrm>
          <a:prstGeom prst="rect">
            <a:avLst/>
          </a:prstGeom>
        </p:spPr>
        <p:txBody>
          <a:bodyPr vert="horz" wrap="square" lIns="0" tIns="45085" rIns="0" bIns="0" rtlCol="0">
            <a:spAutoFit/>
          </a:bodyPr>
          <a:lstStyle/>
          <a:p>
            <a:pPr marL="12700" marR="5080" algn="just">
              <a:lnSpc>
                <a:spcPct val="148300"/>
              </a:lnSpc>
              <a:spcBef>
                <a:spcPts val="355"/>
              </a:spcBef>
            </a:pPr>
            <a:r>
              <a:rPr sz="2800" u="heavy" spc="-150" dirty="0">
                <a:solidFill>
                  <a:schemeClr val="tx1"/>
                </a:solidFill>
                <a:uFill>
                  <a:solidFill>
                    <a:srgbClr val="000000"/>
                  </a:solidFill>
                </a:uFill>
                <a:latin typeface="Segoe UI Semibold" pitchFamily="34" charset="0"/>
                <a:cs typeface="Segoe UI Semibold" pitchFamily="34" charset="0"/>
              </a:rPr>
              <a:t>Direct </a:t>
            </a:r>
            <a:r>
              <a:rPr sz="2800" u="heavy" spc="-130" dirty="0">
                <a:solidFill>
                  <a:schemeClr val="tx1"/>
                </a:solidFill>
                <a:uFill>
                  <a:solidFill>
                    <a:srgbClr val="000000"/>
                  </a:solidFill>
                </a:uFill>
                <a:latin typeface="Segoe UI Semibold" pitchFamily="34" charset="0"/>
                <a:cs typeface="Segoe UI Semibold" pitchFamily="34" charset="0"/>
              </a:rPr>
              <a:t>Observation: </a:t>
            </a:r>
            <a:r>
              <a:rPr sz="2000" dirty="0">
                <a:solidFill>
                  <a:schemeClr val="tx1"/>
                </a:solidFill>
                <a:latin typeface="Segoe UI Semibold" pitchFamily="34" charset="0"/>
                <a:cs typeface="Segoe UI Semibold" pitchFamily="34" charset="0"/>
              </a:rPr>
              <a:t>This </a:t>
            </a:r>
            <a:r>
              <a:rPr sz="2000" spc="-5" dirty="0">
                <a:solidFill>
                  <a:schemeClr val="tx1"/>
                </a:solidFill>
                <a:latin typeface="Segoe UI Semibold" pitchFamily="34" charset="0"/>
                <a:cs typeface="Segoe UI Semibold" pitchFamily="34" charset="0"/>
              </a:rPr>
              <a:t>means observation </a:t>
            </a:r>
            <a:r>
              <a:rPr sz="2000" dirty="0">
                <a:solidFill>
                  <a:schemeClr val="tx1"/>
                </a:solidFill>
                <a:latin typeface="Segoe UI Semibold" pitchFamily="34" charset="0"/>
                <a:cs typeface="Segoe UI Semibold" pitchFamily="34" charset="0"/>
              </a:rPr>
              <a:t>of an </a:t>
            </a:r>
            <a:r>
              <a:rPr sz="2000" spc="-5" dirty="0">
                <a:solidFill>
                  <a:schemeClr val="tx1"/>
                </a:solidFill>
                <a:latin typeface="Segoe UI Semibold" pitchFamily="34" charset="0"/>
                <a:cs typeface="Segoe UI Semibold" pitchFamily="34" charset="0"/>
              </a:rPr>
              <a:t>event  </a:t>
            </a:r>
            <a:r>
              <a:rPr sz="2000" dirty="0">
                <a:solidFill>
                  <a:schemeClr val="tx1"/>
                </a:solidFill>
                <a:latin typeface="Segoe UI Semibold" pitchFamily="34" charset="0"/>
                <a:cs typeface="Segoe UI Semibold" pitchFamily="34" charset="0"/>
              </a:rPr>
              <a:t>personally </a:t>
            </a:r>
            <a:r>
              <a:rPr sz="2000" spc="-10" dirty="0">
                <a:solidFill>
                  <a:schemeClr val="tx1"/>
                </a:solidFill>
                <a:latin typeface="Segoe UI Semibold" pitchFamily="34" charset="0"/>
                <a:cs typeface="Segoe UI Semibold" pitchFamily="34" charset="0"/>
              </a:rPr>
              <a:t>by </a:t>
            </a:r>
            <a:r>
              <a:rPr sz="2000" spc="-5" dirty="0">
                <a:solidFill>
                  <a:schemeClr val="tx1"/>
                </a:solidFill>
                <a:latin typeface="Segoe UI Semibold" pitchFamily="34" charset="0"/>
                <a:cs typeface="Segoe UI Semibold" pitchFamily="34" charset="0"/>
              </a:rPr>
              <a:t>the </a:t>
            </a:r>
            <a:r>
              <a:rPr sz="2000" dirty="0">
                <a:solidFill>
                  <a:schemeClr val="tx1"/>
                </a:solidFill>
                <a:latin typeface="Segoe UI Semibold" pitchFamily="34" charset="0"/>
                <a:cs typeface="Segoe UI Semibold" pitchFamily="34" charset="0"/>
              </a:rPr>
              <a:t>observer </a:t>
            </a:r>
            <a:r>
              <a:rPr sz="2000" spc="-10" dirty="0">
                <a:solidFill>
                  <a:schemeClr val="tx1"/>
                </a:solidFill>
                <a:latin typeface="Segoe UI Semibold" pitchFamily="34" charset="0"/>
                <a:cs typeface="Segoe UI Semibold" pitchFamily="34" charset="0"/>
              </a:rPr>
              <a:t>when </a:t>
            </a:r>
            <a:r>
              <a:rPr sz="2000" dirty="0">
                <a:solidFill>
                  <a:schemeClr val="tx1"/>
                </a:solidFill>
                <a:latin typeface="Segoe UI Semibold" pitchFamily="34" charset="0"/>
                <a:cs typeface="Segoe UI Semibold" pitchFamily="34" charset="0"/>
              </a:rPr>
              <a:t>it </a:t>
            </a:r>
            <a:r>
              <a:rPr sz="2000" spc="-5" dirty="0">
                <a:solidFill>
                  <a:schemeClr val="tx1"/>
                </a:solidFill>
                <a:latin typeface="Segoe UI Semibold" pitchFamily="34" charset="0"/>
                <a:cs typeface="Segoe UI Semibold" pitchFamily="34" charset="0"/>
              </a:rPr>
              <a:t>takes place. </a:t>
            </a:r>
            <a:r>
              <a:rPr sz="2000" dirty="0">
                <a:solidFill>
                  <a:schemeClr val="tx1"/>
                </a:solidFill>
                <a:latin typeface="Segoe UI Semibold" pitchFamily="34" charset="0"/>
                <a:cs typeface="Segoe UI Semibold" pitchFamily="34" charset="0"/>
              </a:rPr>
              <a:t>This </a:t>
            </a:r>
            <a:r>
              <a:rPr sz="2000" spc="-5" dirty="0">
                <a:solidFill>
                  <a:schemeClr val="tx1"/>
                </a:solidFill>
                <a:latin typeface="Segoe UI Semibold" pitchFamily="34" charset="0"/>
                <a:cs typeface="Segoe UI Semibold" pitchFamily="34" charset="0"/>
              </a:rPr>
              <a:t>method is  </a:t>
            </a:r>
            <a:r>
              <a:rPr sz="2000" dirty="0">
                <a:solidFill>
                  <a:schemeClr val="tx1"/>
                </a:solidFill>
                <a:latin typeface="Segoe UI Semibold" pitchFamily="34" charset="0"/>
                <a:cs typeface="Segoe UI Semibold" pitchFamily="34" charset="0"/>
              </a:rPr>
              <a:t>flexible and </a:t>
            </a:r>
            <a:r>
              <a:rPr sz="2000" spc="-5" dirty="0">
                <a:solidFill>
                  <a:schemeClr val="tx1"/>
                </a:solidFill>
                <a:latin typeface="Segoe UI Semibold" pitchFamily="34" charset="0"/>
                <a:cs typeface="Segoe UI Semibold" pitchFamily="34" charset="0"/>
              </a:rPr>
              <a:t>allows </a:t>
            </a:r>
            <a:r>
              <a:rPr sz="2000" dirty="0">
                <a:solidFill>
                  <a:schemeClr val="tx1"/>
                </a:solidFill>
                <a:latin typeface="Segoe UI Semibold" pitchFamily="34" charset="0"/>
                <a:cs typeface="Segoe UI Semibold" pitchFamily="34" charset="0"/>
              </a:rPr>
              <a:t>the observer to </a:t>
            </a:r>
            <a:r>
              <a:rPr sz="2000" spc="-5" dirty="0">
                <a:solidFill>
                  <a:schemeClr val="tx1"/>
                </a:solidFill>
                <a:latin typeface="Segoe UI Semibold" pitchFamily="34" charset="0"/>
                <a:cs typeface="Segoe UI Semibold" pitchFamily="34" charset="0"/>
              </a:rPr>
              <a:t>see </a:t>
            </a:r>
            <a:r>
              <a:rPr sz="2000" dirty="0">
                <a:solidFill>
                  <a:schemeClr val="tx1"/>
                </a:solidFill>
                <a:latin typeface="Segoe UI Semibold" pitchFamily="34" charset="0"/>
                <a:cs typeface="Segoe UI Semibold" pitchFamily="34" charset="0"/>
              </a:rPr>
              <a:t>and </a:t>
            </a:r>
            <a:r>
              <a:rPr sz="2000" spc="-5" dirty="0">
                <a:solidFill>
                  <a:schemeClr val="tx1"/>
                </a:solidFill>
                <a:latin typeface="Segoe UI Semibold" pitchFamily="34" charset="0"/>
                <a:cs typeface="Segoe UI Semibold" pitchFamily="34" charset="0"/>
              </a:rPr>
              <a:t>record </a:t>
            </a:r>
            <a:r>
              <a:rPr sz="2000" dirty="0" smtClean="0">
                <a:solidFill>
                  <a:schemeClr val="tx1"/>
                </a:solidFill>
                <a:latin typeface="Segoe UI Semibold" pitchFamily="34" charset="0"/>
                <a:cs typeface="Segoe UI Semibold" pitchFamily="34" charset="0"/>
              </a:rPr>
              <a:t>subtle</a:t>
            </a:r>
            <a:r>
              <a:rPr lang="en-US" sz="2000" dirty="0" smtClean="0">
                <a:solidFill>
                  <a:schemeClr val="tx1"/>
                </a:solidFill>
                <a:latin typeface="Segoe UI Semibold" pitchFamily="34" charset="0"/>
                <a:cs typeface="Segoe UI Semibold" pitchFamily="34" charset="0"/>
              </a:rPr>
              <a:t>(narrow)</a:t>
            </a:r>
            <a:r>
              <a:rPr sz="2000" dirty="0" smtClean="0">
                <a:solidFill>
                  <a:schemeClr val="tx1"/>
                </a:solidFill>
                <a:latin typeface="Segoe UI Semibold" pitchFamily="34" charset="0"/>
                <a:cs typeface="Segoe UI Semibold" pitchFamily="34" charset="0"/>
              </a:rPr>
              <a:t> </a:t>
            </a:r>
            <a:r>
              <a:rPr sz="2000" spc="-5" dirty="0">
                <a:solidFill>
                  <a:schemeClr val="tx1"/>
                </a:solidFill>
                <a:latin typeface="Segoe UI Semibold" pitchFamily="34" charset="0"/>
                <a:cs typeface="Segoe UI Semibold" pitchFamily="34" charset="0"/>
              </a:rPr>
              <a:t>aspects </a:t>
            </a:r>
            <a:r>
              <a:rPr sz="2000" dirty="0">
                <a:solidFill>
                  <a:schemeClr val="tx1"/>
                </a:solidFill>
                <a:latin typeface="Segoe UI Semibold" pitchFamily="34" charset="0"/>
                <a:cs typeface="Segoe UI Semibold" pitchFamily="34" charset="0"/>
              </a:rPr>
              <a:t>of  events and </a:t>
            </a:r>
            <a:r>
              <a:rPr sz="2000" spc="-5" dirty="0">
                <a:solidFill>
                  <a:schemeClr val="tx1"/>
                </a:solidFill>
                <a:latin typeface="Segoe UI Semibold" pitchFamily="34" charset="0"/>
                <a:cs typeface="Segoe UI Semibold" pitchFamily="34" charset="0"/>
              </a:rPr>
              <a:t>behavior </a:t>
            </a:r>
            <a:r>
              <a:rPr sz="2000" dirty="0">
                <a:solidFill>
                  <a:schemeClr val="tx1"/>
                </a:solidFill>
                <a:latin typeface="Segoe UI Semibold" pitchFamily="34" charset="0"/>
                <a:cs typeface="Segoe UI Semibold" pitchFamily="34" charset="0"/>
              </a:rPr>
              <a:t>as </a:t>
            </a:r>
            <a:r>
              <a:rPr sz="2000" spc="-5" dirty="0">
                <a:solidFill>
                  <a:schemeClr val="tx1"/>
                </a:solidFill>
                <a:latin typeface="Segoe UI Semibold" pitchFamily="34" charset="0"/>
                <a:cs typeface="Segoe UI Semibold" pitchFamily="34" charset="0"/>
              </a:rPr>
              <a:t>they </a:t>
            </a:r>
            <a:r>
              <a:rPr sz="2000" spc="-20" dirty="0">
                <a:solidFill>
                  <a:schemeClr val="tx1"/>
                </a:solidFill>
                <a:latin typeface="Segoe UI Semibold" pitchFamily="34" charset="0"/>
                <a:cs typeface="Segoe UI Semibold" pitchFamily="34" charset="0"/>
              </a:rPr>
              <a:t>occur. </a:t>
            </a:r>
            <a:r>
              <a:rPr sz="2000" spc="-5" dirty="0">
                <a:solidFill>
                  <a:schemeClr val="tx1"/>
                </a:solidFill>
                <a:latin typeface="Segoe UI Semibold" pitchFamily="34" charset="0"/>
                <a:cs typeface="Segoe UI Semibold" pitchFamily="34" charset="0"/>
              </a:rPr>
              <a:t>He </a:t>
            </a:r>
            <a:r>
              <a:rPr sz="2000" dirty="0">
                <a:solidFill>
                  <a:schemeClr val="tx1"/>
                </a:solidFill>
                <a:latin typeface="Segoe UI Semibold" pitchFamily="34" charset="0"/>
                <a:cs typeface="Segoe UI Semibold" pitchFamily="34" charset="0"/>
              </a:rPr>
              <a:t>is also </a:t>
            </a:r>
            <a:r>
              <a:rPr sz="2000" spc="-5" dirty="0">
                <a:solidFill>
                  <a:schemeClr val="tx1"/>
                </a:solidFill>
                <a:latin typeface="Segoe UI Semibold" pitchFamily="34" charset="0"/>
                <a:cs typeface="Segoe UI Semibold" pitchFamily="34" charset="0"/>
              </a:rPr>
              <a:t>free </a:t>
            </a:r>
            <a:r>
              <a:rPr sz="2000" dirty="0">
                <a:solidFill>
                  <a:schemeClr val="tx1"/>
                </a:solidFill>
                <a:latin typeface="Segoe UI Semibold" pitchFamily="34" charset="0"/>
                <a:cs typeface="Segoe UI Semibold" pitchFamily="34" charset="0"/>
              </a:rPr>
              <a:t>to </a:t>
            </a:r>
            <a:r>
              <a:rPr sz="2000" spc="-5" dirty="0">
                <a:solidFill>
                  <a:schemeClr val="tx1"/>
                </a:solidFill>
                <a:latin typeface="Segoe UI Semibold" pitchFamily="34" charset="0"/>
                <a:cs typeface="Segoe UI Semibold" pitchFamily="34" charset="0"/>
              </a:rPr>
              <a:t>shift places,  </a:t>
            </a:r>
            <a:r>
              <a:rPr sz="2000" dirty="0">
                <a:solidFill>
                  <a:schemeClr val="tx1"/>
                </a:solidFill>
                <a:latin typeface="Segoe UI Semibold" pitchFamily="34" charset="0"/>
                <a:cs typeface="Segoe UI Semibold" pitchFamily="34" charset="0"/>
              </a:rPr>
              <a:t>change the </a:t>
            </a:r>
            <a:r>
              <a:rPr sz="2000" spc="-5" dirty="0">
                <a:solidFill>
                  <a:schemeClr val="tx1"/>
                </a:solidFill>
                <a:latin typeface="Segoe UI Semibold" pitchFamily="34" charset="0"/>
                <a:cs typeface="Segoe UI Semibold" pitchFamily="34" charset="0"/>
              </a:rPr>
              <a:t>focus </a:t>
            </a:r>
            <a:r>
              <a:rPr sz="2000" dirty="0">
                <a:solidFill>
                  <a:schemeClr val="tx1"/>
                </a:solidFill>
                <a:latin typeface="Segoe UI Semibold" pitchFamily="34" charset="0"/>
                <a:cs typeface="Segoe UI Semibold" pitchFamily="34" charset="0"/>
              </a:rPr>
              <a:t>of the</a:t>
            </a:r>
            <a:r>
              <a:rPr sz="2000" spc="-25" dirty="0">
                <a:solidFill>
                  <a:schemeClr val="tx1"/>
                </a:solidFill>
                <a:latin typeface="Segoe UI Semibold" pitchFamily="34" charset="0"/>
                <a:cs typeface="Segoe UI Semibold" pitchFamily="34" charset="0"/>
              </a:rPr>
              <a:t> </a:t>
            </a:r>
            <a:r>
              <a:rPr sz="2000" dirty="0">
                <a:solidFill>
                  <a:schemeClr val="tx1"/>
                </a:solidFill>
                <a:latin typeface="Segoe UI Semibold" pitchFamily="34" charset="0"/>
                <a:cs typeface="Segoe UI Semibold" pitchFamily="34" charset="0"/>
              </a:rPr>
              <a:t>observation</a:t>
            </a:r>
            <a:r>
              <a:rPr sz="1800" dirty="0" smtClean="0">
                <a:solidFill>
                  <a:schemeClr val="tx1"/>
                </a:solidFill>
                <a:latin typeface="Segoe UI Semibold" pitchFamily="34" charset="0"/>
                <a:cs typeface="Segoe UI Semibold" pitchFamily="34" charset="0"/>
              </a:rPr>
              <a:t>.</a:t>
            </a:r>
            <a:r>
              <a:rPr lang="en-US" sz="1800" dirty="0" smtClean="0">
                <a:solidFill>
                  <a:schemeClr val="tx1"/>
                </a:solidFill>
                <a:latin typeface="Segoe UI Semibold" pitchFamily="34" charset="0"/>
                <a:cs typeface="Segoe UI Semibold" pitchFamily="34" charset="0"/>
              </a:rPr>
              <a:t> (Astronomer-stars, planets, moon).</a:t>
            </a:r>
            <a:endParaRPr sz="1800" dirty="0">
              <a:solidFill>
                <a:schemeClr val="tx1"/>
              </a:solidFill>
              <a:latin typeface="Segoe UI Semibold" pitchFamily="34" charset="0"/>
              <a:cs typeface="Segoe UI Semibold" pitchFamily="34" charset="0"/>
            </a:endParaRPr>
          </a:p>
        </p:txBody>
      </p:sp>
      <p:sp>
        <p:nvSpPr>
          <p:cNvPr id="3" name="object 3"/>
          <p:cNvSpPr txBox="1"/>
          <p:nvPr/>
        </p:nvSpPr>
        <p:spPr>
          <a:xfrm>
            <a:off x="457200" y="3810000"/>
            <a:ext cx="8305800" cy="2936701"/>
          </a:xfrm>
          <a:prstGeom prst="rect">
            <a:avLst/>
          </a:prstGeom>
        </p:spPr>
        <p:txBody>
          <a:bodyPr vert="horz" wrap="square" lIns="0" tIns="13335" rIns="0" bIns="0" rtlCol="0">
            <a:spAutoFit/>
          </a:bodyPr>
          <a:lstStyle/>
          <a:p>
            <a:pPr marL="355600">
              <a:lnSpc>
                <a:spcPct val="100000"/>
              </a:lnSpc>
              <a:spcBef>
                <a:spcPts val="105"/>
              </a:spcBef>
            </a:pPr>
            <a:endParaRPr sz="2000" dirty="0">
              <a:latin typeface="Times New Roman"/>
              <a:cs typeface="Times New Roman"/>
            </a:endParaRPr>
          </a:p>
          <a:p>
            <a:pPr marL="12700" marR="5715" algn="just">
              <a:lnSpc>
                <a:spcPct val="146500"/>
              </a:lnSpc>
              <a:spcBef>
                <a:spcPts val="755"/>
              </a:spcBef>
            </a:pPr>
            <a:r>
              <a:rPr sz="2800" u="heavy" spc="-145" dirty="0">
                <a:uFill>
                  <a:solidFill>
                    <a:srgbClr val="000000"/>
                  </a:solidFill>
                </a:uFill>
                <a:latin typeface="Segoe UI Semibold" pitchFamily="34" charset="0"/>
                <a:cs typeface="Segoe UI Semibold" pitchFamily="34" charset="0"/>
              </a:rPr>
              <a:t>Indirect </a:t>
            </a:r>
            <a:r>
              <a:rPr sz="2800" u="heavy" spc="-120" dirty="0">
                <a:uFill>
                  <a:solidFill>
                    <a:srgbClr val="000000"/>
                  </a:solidFill>
                </a:uFill>
                <a:latin typeface="Segoe UI Semibold" pitchFamily="34" charset="0"/>
                <a:cs typeface="Segoe UI Semibold" pitchFamily="34" charset="0"/>
              </a:rPr>
              <a:t>Observation </a:t>
            </a:r>
            <a:r>
              <a:rPr sz="2000" dirty="0">
                <a:latin typeface="Segoe UI Semibold" pitchFamily="34" charset="0"/>
                <a:cs typeface="Segoe UI Semibold" pitchFamily="34" charset="0"/>
              </a:rPr>
              <a:t>: This does </a:t>
            </a:r>
            <a:r>
              <a:rPr sz="2000" spc="-5" dirty="0">
                <a:latin typeface="Segoe UI Semibold" pitchFamily="34" charset="0"/>
                <a:cs typeface="Segoe UI Semibold" pitchFamily="34" charset="0"/>
              </a:rPr>
              <a:t>not involve the physical  </a:t>
            </a:r>
            <a:r>
              <a:rPr sz="2000" dirty="0">
                <a:latin typeface="Segoe UI Semibold" pitchFamily="34" charset="0"/>
                <a:cs typeface="Segoe UI Semibold" pitchFamily="34" charset="0"/>
              </a:rPr>
              <a:t>presence of </a:t>
            </a:r>
            <a:r>
              <a:rPr sz="2000" spc="-5" dirty="0">
                <a:latin typeface="Segoe UI Semibold" pitchFamily="34" charset="0"/>
                <a:cs typeface="Segoe UI Semibold" pitchFamily="34" charset="0"/>
              </a:rPr>
              <a:t>the </a:t>
            </a:r>
            <a:r>
              <a:rPr sz="2000" spc="-10" dirty="0">
                <a:latin typeface="Segoe UI Semibold" pitchFamily="34" charset="0"/>
                <a:cs typeface="Segoe UI Semibold" pitchFamily="34" charset="0"/>
              </a:rPr>
              <a:t>observer, </a:t>
            </a:r>
            <a:r>
              <a:rPr sz="2000" dirty="0">
                <a:latin typeface="Segoe UI Semibold" pitchFamily="34" charset="0"/>
                <a:cs typeface="Segoe UI Semibold" pitchFamily="34" charset="0"/>
              </a:rPr>
              <a:t>and </a:t>
            </a:r>
            <a:r>
              <a:rPr sz="2000" spc="-5" dirty="0">
                <a:latin typeface="Segoe UI Semibold" pitchFamily="34" charset="0"/>
                <a:cs typeface="Segoe UI Semibold" pitchFamily="34" charset="0"/>
              </a:rPr>
              <a:t>the </a:t>
            </a:r>
            <a:r>
              <a:rPr sz="2000" dirty="0">
                <a:latin typeface="Segoe UI Semibold" pitchFamily="34" charset="0"/>
                <a:cs typeface="Segoe UI Semibold" pitchFamily="34" charset="0"/>
              </a:rPr>
              <a:t>recording </a:t>
            </a:r>
            <a:r>
              <a:rPr sz="2000" spc="-5" dirty="0">
                <a:latin typeface="Segoe UI Semibold" pitchFamily="34" charset="0"/>
                <a:cs typeface="Segoe UI Semibold" pitchFamily="34" charset="0"/>
              </a:rPr>
              <a:t>is done </a:t>
            </a:r>
            <a:r>
              <a:rPr sz="2000" spc="-10" dirty="0">
                <a:latin typeface="Segoe UI Semibold" pitchFamily="34" charset="0"/>
                <a:cs typeface="Segoe UI Semibold" pitchFamily="34" charset="0"/>
              </a:rPr>
              <a:t>by </a:t>
            </a:r>
            <a:r>
              <a:rPr sz="2000" spc="-5" dirty="0">
                <a:latin typeface="Segoe UI Semibold" pitchFamily="34" charset="0"/>
                <a:cs typeface="Segoe UI Semibold" pitchFamily="34" charset="0"/>
              </a:rPr>
              <a:t>mechanical,  </a:t>
            </a:r>
            <a:r>
              <a:rPr sz="2000" dirty="0">
                <a:latin typeface="Segoe UI Semibold" pitchFamily="34" charset="0"/>
                <a:cs typeface="Segoe UI Semibold" pitchFamily="34" charset="0"/>
              </a:rPr>
              <a:t>photographic or electronic</a:t>
            </a:r>
            <a:r>
              <a:rPr sz="2000" spc="-30" dirty="0">
                <a:latin typeface="Segoe UI Semibold" pitchFamily="34" charset="0"/>
                <a:cs typeface="Segoe UI Semibold" pitchFamily="34" charset="0"/>
              </a:rPr>
              <a:t> </a:t>
            </a:r>
            <a:r>
              <a:rPr sz="2000" dirty="0">
                <a:latin typeface="Segoe UI Semibold" pitchFamily="34" charset="0"/>
                <a:cs typeface="Segoe UI Semibold" pitchFamily="34" charset="0"/>
              </a:rPr>
              <a:t>devices.</a:t>
            </a:r>
          </a:p>
          <a:p>
            <a:pPr marL="12700" marR="5080" indent="286385" algn="just">
              <a:lnSpc>
                <a:spcPct val="150100"/>
              </a:lnSpc>
              <a:spcBef>
                <a:spcPts val="430"/>
              </a:spcBef>
            </a:pPr>
            <a:r>
              <a:rPr sz="2000" spc="-5" dirty="0">
                <a:latin typeface="Segoe UI Semibold" pitchFamily="34" charset="0"/>
                <a:cs typeface="Segoe UI Semibold" pitchFamily="34" charset="0"/>
              </a:rPr>
              <a:t>Example </a:t>
            </a:r>
            <a:r>
              <a:rPr sz="2000" dirty="0">
                <a:latin typeface="Segoe UI Semibold" pitchFamily="34" charset="0"/>
                <a:cs typeface="Segoe UI Semibold" pitchFamily="34" charset="0"/>
              </a:rPr>
              <a:t>: </a:t>
            </a:r>
            <a:r>
              <a:rPr sz="2000" spc="-5" dirty="0">
                <a:latin typeface="Segoe UI Semibold" pitchFamily="34" charset="0"/>
                <a:cs typeface="Segoe UI Semibold" pitchFamily="34" charset="0"/>
              </a:rPr>
              <a:t>Recording customer </a:t>
            </a:r>
            <a:r>
              <a:rPr sz="2000" dirty="0">
                <a:latin typeface="Segoe UI Semibold" pitchFamily="34" charset="0"/>
                <a:cs typeface="Segoe UI Semibold" pitchFamily="34" charset="0"/>
              </a:rPr>
              <a:t>and </a:t>
            </a:r>
            <a:r>
              <a:rPr sz="2000" spc="-5" dirty="0">
                <a:latin typeface="Segoe UI Semibold" pitchFamily="34" charset="0"/>
                <a:cs typeface="Segoe UI Semibold" pitchFamily="34" charset="0"/>
              </a:rPr>
              <a:t>employee movements </a:t>
            </a:r>
            <a:r>
              <a:rPr sz="2000" spc="-10" dirty="0">
                <a:latin typeface="Segoe UI Semibold" pitchFamily="34" charset="0"/>
                <a:cs typeface="Segoe UI Semibold" pitchFamily="34" charset="0"/>
              </a:rPr>
              <a:t>by </a:t>
            </a:r>
            <a:r>
              <a:rPr sz="2000" dirty="0">
                <a:latin typeface="Segoe UI Semibold" pitchFamily="34" charset="0"/>
                <a:cs typeface="Segoe UI Semibold" pitchFamily="34" charset="0"/>
              </a:rPr>
              <a:t>a  special </a:t>
            </a:r>
            <a:r>
              <a:rPr sz="2000" spc="-5" dirty="0">
                <a:latin typeface="Segoe UI Semibold" pitchFamily="34" charset="0"/>
                <a:cs typeface="Segoe UI Semibold" pitchFamily="34" charset="0"/>
              </a:rPr>
              <a:t>motion </a:t>
            </a:r>
            <a:r>
              <a:rPr sz="2000" dirty="0">
                <a:latin typeface="Segoe UI Semibold" pitchFamily="34" charset="0"/>
                <a:cs typeface="Segoe UI Semibold" pitchFamily="34" charset="0"/>
              </a:rPr>
              <a:t>picture </a:t>
            </a:r>
            <a:r>
              <a:rPr sz="2000" spc="-5" dirty="0">
                <a:latin typeface="Segoe UI Semibold" pitchFamily="34" charset="0"/>
                <a:cs typeface="Segoe UI Semibold" pitchFamily="34" charset="0"/>
              </a:rPr>
              <a:t>camera mounted </a:t>
            </a:r>
            <a:r>
              <a:rPr sz="2000" dirty="0">
                <a:latin typeface="Segoe UI Semibold" pitchFamily="34" charset="0"/>
                <a:cs typeface="Segoe UI Semibold" pitchFamily="34" charset="0"/>
              </a:rPr>
              <a:t>in a </a:t>
            </a:r>
            <a:r>
              <a:rPr sz="2000" spc="-5" dirty="0">
                <a:latin typeface="Segoe UI Semibold" pitchFamily="34" charset="0"/>
                <a:cs typeface="Segoe UI Semibold" pitchFamily="34" charset="0"/>
              </a:rPr>
              <a:t>department </a:t>
            </a:r>
            <a:r>
              <a:rPr sz="2000" dirty="0">
                <a:latin typeface="Segoe UI Semibold" pitchFamily="34" charset="0"/>
                <a:cs typeface="Segoe UI Semibold" pitchFamily="34" charset="0"/>
              </a:rPr>
              <a:t>of </a:t>
            </a:r>
            <a:r>
              <a:rPr sz="2000" spc="-10" dirty="0">
                <a:latin typeface="Segoe UI Semibold" pitchFamily="34" charset="0"/>
                <a:cs typeface="Segoe UI Semibold" pitchFamily="34" charset="0"/>
              </a:rPr>
              <a:t>large  </a:t>
            </a:r>
            <a:r>
              <a:rPr sz="2000" dirty="0">
                <a:latin typeface="Segoe UI Semibold" pitchFamily="34" charset="0"/>
                <a:cs typeface="Segoe UI Semibold" pitchFamily="34" charset="0"/>
              </a:rPr>
              <a:t>store.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9194" y="546322"/>
            <a:ext cx="6166485" cy="2626553"/>
          </a:xfrm>
          <a:prstGeom prst="rect">
            <a:avLst/>
          </a:prstGeom>
        </p:spPr>
        <p:txBody>
          <a:bodyPr vert="horz" wrap="square" lIns="0" tIns="30480" rIns="0" bIns="0" rtlCol="0">
            <a:spAutoFit/>
          </a:bodyPr>
          <a:lstStyle/>
          <a:p>
            <a:pPr marL="12700" marR="5080" algn="just">
              <a:lnSpc>
                <a:spcPct val="139200"/>
              </a:lnSpc>
              <a:spcBef>
                <a:spcPts val="240"/>
              </a:spcBef>
            </a:pPr>
            <a:r>
              <a:rPr sz="2800" u="heavy" spc="-145" dirty="0">
                <a:solidFill>
                  <a:schemeClr val="tx1"/>
                </a:solidFill>
                <a:uFill>
                  <a:solidFill>
                    <a:srgbClr val="000000"/>
                  </a:solidFill>
                </a:uFill>
                <a:latin typeface="Segoe UI Semibold" pitchFamily="34" charset="0"/>
                <a:cs typeface="Segoe UI Semibold" pitchFamily="34" charset="0"/>
              </a:rPr>
              <a:t>Controlled </a:t>
            </a:r>
            <a:r>
              <a:rPr sz="2800" u="heavy" spc="-135" dirty="0">
                <a:solidFill>
                  <a:schemeClr val="tx1"/>
                </a:solidFill>
                <a:uFill>
                  <a:solidFill>
                    <a:srgbClr val="000000"/>
                  </a:solidFill>
                </a:uFill>
                <a:latin typeface="Segoe UI Semibold" pitchFamily="34" charset="0"/>
                <a:cs typeface="Segoe UI Semibold" pitchFamily="34" charset="0"/>
              </a:rPr>
              <a:t>Observation </a:t>
            </a:r>
            <a:r>
              <a:rPr sz="2400" b="0" spc="-25" dirty="0">
                <a:solidFill>
                  <a:schemeClr val="tx1"/>
                </a:solidFill>
                <a:latin typeface="Segoe UI Semibold" pitchFamily="34" charset="0"/>
                <a:cs typeface="Segoe UI Semibold" pitchFamily="34" charset="0"/>
              </a:rPr>
              <a:t>: </a:t>
            </a:r>
            <a:r>
              <a:rPr sz="2400" b="0" spc="-5" dirty="0">
                <a:solidFill>
                  <a:schemeClr val="tx1"/>
                </a:solidFill>
                <a:latin typeface="Segoe UI Semibold" pitchFamily="34" charset="0"/>
                <a:cs typeface="Segoe UI Semibold" pitchFamily="34" charset="0"/>
              </a:rPr>
              <a:t>Controlled observation  is carried </a:t>
            </a:r>
            <a:r>
              <a:rPr sz="2400" b="0" dirty="0">
                <a:solidFill>
                  <a:schemeClr val="tx1"/>
                </a:solidFill>
                <a:latin typeface="Segoe UI Semibold" pitchFamily="34" charset="0"/>
                <a:cs typeface="Segoe UI Semibold" pitchFamily="34" charset="0"/>
              </a:rPr>
              <a:t>out </a:t>
            </a:r>
            <a:r>
              <a:rPr sz="2400" b="0" spc="-5" dirty="0">
                <a:solidFill>
                  <a:schemeClr val="tx1"/>
                </a:solidFill>
                <a:latin typeface="Segoe UI Semibold" pitchFamily="34" charset="0"/>
                <a:cs typeface="Segoe UI Semibold" pitchFamily="34" charset="0"/>
              </a:rPr>
              <a:t>either in the laboratory </a:t>
            </a:r>
            <a:r>
              <a:rPr sz="2400" b="0" dirty="0">
                <a:solidFill>
                  <a:schemeClr val="tx1"/>
                </a:solidFill>
                <a:latin typeface="Segoe UI Semibold" pitchFamily="34" charset="0"/>
                <a:cs typeface="Segoe UI Semibold" pitchFamily="34" charset="0"/>
              </a:rPr>
              <a:t>or </a:t>
            </a:r>
            <a:r>
              <a:rPr sz="2400" b="0" spc="-5" dirty="0">
                <a:solidFill>
                  <a:schemeClr val="tx1"/>
                </a:solidFill>
                <a:latin typeface="Segoe UI Semibold" pitchFamily="34" charset="0"/>
                <a:cs typeface="Segoe UI Semibold" pitchFamily="34" charset="0"/>
              </a:rPr>
              <a:t>in the </a:t>
            </a:r>
            <a:r>
              <a:rPr sz="2400" b="0" dirty="0">
                <a:solidFill>
                  <a:schemeClr val="tx1"/>
                </a:solidFill>
                <a:latin typeface="Segoe UI Semibold" pitchFamily="34" charset="0"/>
                <a:cs typeface="Segoe UI Semibold" pitchFamily="34" charset="0"/>
              </a:rPr>
              <a:t>field. </a:t>
            </a:r>
            <a:r>
              <a:rPr sz="2400" b="0" spc="-5" dirty="0">
                <a:solidFill>
                  <a:schemeClr val="tx1"/>
                </a:solidFill>
                <a:latin typeface="Segoe UI Semibold" pitchFamily="34" charset="0"/>
                <a:cs typeface="Segoe UI Semibold" pitchFamily="34" charset="0"/>
              </a:rPr>
              <a:t>It  is </a:t>
            </a:r>
            <a:r>
              <a:rPr lang="en-US" sz="2400" spc="-5" dirty="0" smtClean="0">
                <a:solidFill>
                  <a:schemeClr val="tx1"/>
                </a:solidFill>
                <a:latin typeface="Segoe UI Semibold" pitchFamily="34" charset="0"/>
                <a:cs typeface="Segoe UI Semibold" pitchFamily="34" charset="0"/>
              </a:rPr>
              <a:t>done as per pre-arranged plan .</a:t>
            </a:r>
            <a:r>
              <a:rPr lang="en-US" sz="2400" spc="-10" dirty="0" smtClean="0">
                <a:solidFill>
                  <a:schemeClr val="tx1"/>
                </a:solidFill>
                <a:latin typeface="Segoe UI Semibold" pitchFamily="34" charset="0"/>
                <a:cs typeface="Segoe UI Semibold" pitchFamily="34" charset="0"/>
              </a:rPr>
              <a:t>in this case the mechanical aids for obtaining data are used</a:t>
            </a:r>
            <a:r>
              <a:rPr sz="2400" b="0" spc="-5" dirty="0" smtClean="0">
                <a:solidFill>
                  <a:schemeClr val="tx1"/>
                </a:solidFill>
                <a:latin typeface="Segoe UI Semibold" pitchFamily="34" charset="0"/>
                <a:cs typeface="Segoe UI Semibold" pitchFamily="34" charset="0"/>
              </a:rPr>
              <a:t>. </a:t>
            </a:r>
            <a:endParaRPr sz="2400" dirty="0">
              <a:solidFill>
                <a:schemeClr val="tx1"/>
              </a:solidFill>
              <a:latin typeface="Segoe UI Semibold" pitchFamily="34" charset="0"/>
              <a:cs typeface="Segoe UI Semibold" pitchFamily="34" charset="0"/>
            </a:endParaRPr>
          </a:p>
        </p:txBody>
      </p:sp>
      <p:sp>
        <p:nvSpPr>
          <p:cNvPr id="3" name="object 3"/>
          <p:cNvSpPr txBox="1"/>
          <p:nvPr/>
        </p:nvSpPr>
        <p:spPr>
          <a:xfrm>
            <a:off x="1679194" y="3545204"/>
            <a:ext cx="4098290" cy="413575"/>
          </a:xfrm>
          <a:prstGeom prst="rect">
            <a:avLst/>
          </a:prstGeom>
        </p:spPr>
        <p:txBody>
          <a:bodyPr vert="horz" wrap="square" lIns="0" tIns="13335" rIns="0" bIns="0" rtlCol="0">
            <a:spAutoFit/>
          </a:bodyPr>
          <a:lstStyle/>
          <a:p>
            <a:pPr marL="12700">
              <a:lnSpc>
                <a:spcPct val="100000"/>
              </a:lnSpc>
              <a:spcBef>
                <a:spcPts val="105"/>
              </a:spcBef>
              <a:tabLst>
                <a:tab pos="2066925" algn="l"/>
                <a:tab pos="4009390" algn="l"/>
              </a:tabLst>
            </a:pPr>
            <a:r>
              <a:rPr sz="2600" u="heavy" spc="-160" dirty="0">
                <a:uFill>
                  <a:solidFill>
                    <a:srgbClr val="000000"/>
                  </a:solidFill>
                </a:uFill>
                <a:latin typeface="Trebuchet MS"/>
                <a:cs typeface="Trebuchet MS"/>
              </a:rPr>
              <a:t>Un</a:t>
            </a:r>
            <a:r>
              <a:rPr sz="2600" u="heavy" spc="-140" dirty="0">
                <a:uFill>
                  <a:solidFill>
                    <a:srgbClr val="000000"/>
                  </a:solidFill>
                </a:uFill>
                <a:latin typeface="Trebuchet MS"/>
                <a:cs typeface="Trebuchet MS"/>
              </a:rPr>
              <a:t>c</a:t>
            </a:r>
            <a:r>
              <a:rPr sz="2600" u="heavy" spc="-105" dirty="0">
                <a:uFill>
                  <a:solidFill>
                    <a:srgbClr val="000000"/>
                  </a:solidFill>
                </a:uFill>
                <a:latin typeface="Trebuchet MS"/>
                <a:cs typeface="Trebuchet MS"/>
              </a:rPr>
              <a:t>o</a:t>
            </a:r>
            <a:r>
              <a:rPr sz="2600" u="heavy" spc="-135" dirty="0">
                <a:uFill>
                  <a:solidFill>
                    <a:srgbClr val="000000"/>
                  </a:solidFill>
                </a:uFill>
                <a:latin typeface="Trebuchet MS"/>
                <a:cs typeface="Trebuchet MS"/>
              </a:rPr>
              <a:t>n</a:t>
            </a:r>
            <a:r>
              <a:rPr sz="2600" u="heavy" spc="-155" dirty="0">
                <a:uFill>
                  <a:solidFill>
                    <a:srgbClr val="000000"/>
                  </a:solidFill>
                </a:uFill>
                <a:latin typeface="Trebuchet MS"/>
                <a:cs typeface="Trebuchet MS"/>
              </a:rPr>
              <a:t>t</a:t>
            </a:r>
            <a:r>
              <a:rPr sz="2600" u="heavy" spc="-204" dirty="0">
                <a:uFill>
                  <a:solidFill>
                    <a:srgbClr val="000000"/>
                  </a:solidFill>
                </a:uFill>
                <a:latin typeface="Trebuchet MS"/>
                <a:cs typeface="Trebuchet MS"/>
              </a:rPr>
              <a:t>r</a:t>
            </a:r>
            <a:r>
              <a:rPr sz="2600" u="heavy" spc="-130" dirty="0">
                <a:uFill>
                  <a:solidFill>
                    <a:srgbClr val="000000"/>
                  </a:solidFill>
                </a:uFill>
                <a:latin typeface="Trebuchet MS"/>
                <a:cs typeface="Trebuchet MS"/>
              </a:rPr>
              <a:t>olle</a:t>
            </a:r>
            <a:r>
              <a:rPr sz="2600" u="heavy" spc="-114" dirty="0">
                <a:uFill>
                  <a:solidFill>
                    <a:srgbClr val="000000"/>
                  </a:solidFill>
                </a:uFill>
                <a:latin typeface="Trebuchet MS"/>
                <a:cs typeface="Trebuchet MS"/>
              </a:rPr>
              <a:t>d</a:t>
            </a:r>
            <a:r>
              <a:rPr sz="2600" u="heavy" dirty="0">
                <a:uFill>
                  <a:solidFill>
                    <a:srgbClr val="000000"/>
                  </a:solidFill>
                </a:uFill>
                <a:latin typeface="Trebuchet MS"/>
                <a:cs typeface="Trebuchet MS"/>
              </a:rPr>
              <a:t>	</a:t>
            </a:r>
            <a:r>
              <a:rPr sz="2600" u="heavy" spc="-105" dirty="0" smtClean="0">
                <a:uFill>
                  <a:solidFill>
                    <a:srgbClr val="000000"/>
                  </a:solidFill>
                </a:uFill>
                <a:latin typeface="Trebuchet MS"/>
                <a:cs typeface="Trebuchet MS"/>
              </a:rPr>
              <a:t>Ob</a:t>
            </a:r>
            <a:r>
              <a:rPr sz="2600" u="heavy" spc="-160" dirty="0" smtClean="0">
                <a:uFill>
                  <a:solidFill>
                    <a:srgbClr val="000000"/>
                  </a:solidFill>
                </a:uFill>
                <a:latin typeface="Trebuchet MS"/>
                <a:cs typeface="Trebuchet MS"/>
              </a:rPr>
              <a:t>se</a:t>
            </a:r>
            <a:r>
              <a:rPr sz="2600" u="heavy" spc="-100" dirty="0" smtClean="0">
                <a:uFill>
                  <a:solidFill>
                    <a:srgbClr val="000000"/>
                  </a:solidFill>
                </a:uFill>
                <a:latin typeface="Trebuchet MS"/>
                <a:cs typeface="Trebuchet MS"/>
              </a:rPr>
              <a:t>r</a:t>
            </a:r>
            <a:r>
              <a:rPr sz="2600" u="heavy" spc="-175" dirty="0" smtClean="0">
                <a:uFill>
                  <a:solidFill>
                    <a:srgbClr val="000000"/>
                  </a:solidFill>
                </a:uFill>
                <a:latin typeface="Trebuchet MS"/>
                <a:cs typeface="Trebuchet MS"/>
              </a:rPr>
              <a:t>v</a:t>
            </a:r>
            <a:r>
              <a:rPr sz="2600" u="heavy" spc="-130" dirty="0" smtClean="0">
                <a:uFill>
                  <a:solidFill>
                    <a:srgbClr val="000000"/>
                  </a:solidFill>
                </a:uFill>
                <a:latin typeface="Trebuchet MS"/>
                <a:cs typeface="Trebuchet MS"/>
              </a:rPr>
              <a:t>a</a:t>
            </a:r>
            <a:r>
              <a:rPr sz="2600" u="heavy" spc="-155" dirty="0" smtClean="0">
                <a:uFill>
                  <a:solidFill>
                    <a:srgbClr val="000000"/>
                  </a:solidFill>
                </a:uFill>
                <a:latin typeface="Trebuchet MS"/>
                <a:cs typeface="Trebuchet MS"/>
              </a:rPr>
              <a:t>t</a:t>
            </a:r>
            <a:r>
              <a:rPr sz="2600" u="heavy" spc="-125" dirty="0" smtClean="0">
                <a:uFill>
                  <a:solidFill>
                    <a:srgbClr val="000000"/>
                  </a:solidFill>
                </a:uFill>
                <a:latin typeface="Trebuchet MS"/>
                <a:cs typeface="Trebuchet MS"/>
              </a:rPr>
              <a:t>i</a:t>
            </a:r>
            <a:r>
              <a:rPr sz="2600" u="heavy" spc="-75" dirty="0" smtClean="0">
                <a:uFill>
                  <a:solidFill>
                    <a:srgbClr val="000000"/>
                  </a:solidFill>
                </a:uFill>
                <a:latin typeface="Trebuchet MS"/>
                <a:cs typeface="Trebuchet MS"/>
              </a:rPr>
              <a:t>o</a:t>
            </a:r>
            <a:r>
              <a:rPr sz="2600" u="heavy" spc="-140" dirty="0" smtClean="0">
                <a:uFill>
                  <a:solidFill>
                    <a:srgbClr val="000000"/>
                  </a:solidFill>
                </a:uFill>
                <a:latin typeface="Trebuchet MS"/>
                <a:cs typeface="Trebuchet MS"/>
              </a:rPr>
              <a:t>n</a:t>
            </a:r>
            <a:r>
              <a:rPr sz="2600" u="heavy" dirty="0">
                <a:uFill>
                  <a:solidFill>
                    <a:srgbClr val="000000"/>
                  </a:solidFill>
                </a:uFill>
                <a:latin typeface="Trebuchet MS"/>
                <a:cs typeface="Trebuchet MS"/>
              </a:rPr>
              <a:t>	</a:t>
            </a:r>
            <a:r>
              <a:rPr sz="2200" spc="-25" dirty="0">
                <a:latin typeface="Arial"/>
                <a:cs typeface="Arial"/>
              </a:rPr>
              <a:t>:</a:t>
            </a:r>
            <a:endParaRPr sz="2200" dirty="0">
              <a:latin typeface="Arial"/>
              <a:cs typeface="Arial"/>
            </a:endParaRPr>
          </a:p>
        </p:txBody>
      </p:sp>
      <p:sp>
        <p:nvSpPr>
          <p:cNvPr id="5" name="object 5"/>
          <p:cNvSpPr txBox="1"/>
          <p:nvPr/>
        </p:nvSpPr>
        <p:spPr>
          <a:xfrm>
            <a:off x="685800" y="3953027"/>
            <a:ext cx="7162419" cy="2598147"/>
          </a:xfrm>
          <a:prstGeom prst="rect">
            <a:avLst/>
          </a:prstGeom>
        </p:spPr>
        <p:txBody>
          <a:bodyPr vert="horz" wrap="square" lIns="0" tIns="12700" rIns="0" bIns="0" rtlCol="0">
            <a:spAutoFit/>
          </a:bodyPr>
          <a:lstStyle/>
          <a:p>
            <a:pPr marL="12700" marR="5080" algn="just">
              <a:lnSpc>
                <a:spcPct val="140000"/>
              </a:lnSpc>
              <a:spcBef>
                <a:spcPts val="100"/>
              </a:spcBef>
            </a:pPr>
            <a:r>
              <a:rPr lang="en-US" sz="2400" spc="-5" dirty="0" smtClean="0">
                <a:latin typeface="Segoe UI Semibold" pitchFamily="34" charset="0"/>
                <a:cs typeface="Segoe UI Semibold" pitchFamily="34" charset="0"/>
              </a:rPr>
              <a:t>In uncontrolled observation there is no pre-arranged plan</a:t>
            </a:r>
            <a:r>
              <a:rPr sz="2400" spc="-5" dirty="0" smtClean="0">
                <a:latin typeface="Segoe UI Semibold" pitchFamily="34" charset="0"/>
                <a:cs typeface="Segoe UI Semibold" pitchFamily="34" charset="0"/>
              </a:rPr>
              <a:t>.</a:t>
            </a:r>
            <a:r>
              <a:rPr lang="en-US" sz="2400" spc="-5" dirty="0" smtClean="0">
                <a:latin typeface="Segoe UI Semibold" pitchFamily="34" charset="0"/>
                <a:cs typeface="Segoe UI Semibold" pitchFamily="34" charset="0"/>
              </a:rPr>
              <a:t> no formal mechanical tools are used for observation. </a:t>
            </a:r>
            <a:r>
              <a:rPr sz="2400" spc="-5" dirty="0" smtClean="0">
                <a:latin typeface="Segoe UI Semibold" pitchFamily="34" charset="0"/>
                <a:cs typeface="Segoe UI Semibold" pitchFamily="34" charset="0"/>
              </a:rPr>
              <a:t>It </a:t>
            </a:r>
            <a:r>
              <a:rPr sz="2400" spc="5" dirty="0">
                <a:latin typeface="Segoe UI Semibold" pitchFamily="34" charset="0"/>
                <a:cs typeface="Segoe UI Semibold" pitchFamily="34" charset="0"/>
              </a:rPr>
              <a:t>is  </a:t>
            </a:r>
            <a:r>
              <a:rPr sz="2400" spc="-5" dirty="0">
                <a:latin typeface="Segoe UI Semibold" pitchFamily="34" charset="0"/>
                <a:cs typeface="Segoe UI Semibold" pitchFamily="34" charset="0"/>
              </a:rPr>
              <a:t>primarily used for descriptive research. Participant  observation is a </a:t>
            </a:r>
            <a:r>
              <a:rPr sz="2400" dirty="0">
                <a:latin typeface="Segoe UI Semibold" pitchFamily="34" charset="0"/>
                <a:cs typeface="Segoe UI Semibold" pitchFamily="34" charset="0"/>
              </a:rPr>
              <a:t>typical uncontrolled</a:t>
            </a:r>
            <a:r>
              <a:rPr sz="2400" spc="-15" dirty="0">
                <a:latin typeface="Segoe UI Semibold" pitchFamily="34" charset="0"/>
                <a:cs typeface="Segoe UI Semibold" pitchFamily="34" charset="0"/>
              </a:rPr>
              <a:t> </a:t>
            </a:r>
            <a:r>
              <a:rPr sz="2400" spc="-5" dirty="0">
                <a:latin typeface="Segoe UI Semibold" pitchFamily="34" charset="0"/>
                <a:cs typeface="Segoe UI Semibold" pitchFamily="34" charset="0"/>
              </a:rPr>
              <a:t>one.</a:t>
            </a:r>
            <a:endParaRPr sz="2400" dirty="0">
              <a:latin typeface="Segoe UI Semibold" pitchFamily="34" charset="0"/>
              <a:cs typeface="Segoe UI Semibold"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4540" y="793749"/>
            <a:ext cx="7425690" cy="635000"/>
          </a:xfrm>
          <a:prstGeom prst="rect">
            <a:avLst/>
          </a:prstGeom>
        </p:spPr>
        <p:txBody>
          <a:bodyPr vert="horz" wrap="square" lIns="0" tIns="12065" rIns="0" bIns="0" rtlCol="0">
            <a:spAutoFit/>
          </a:bodyPr>
          <a:lstStyle/>
          <a:p>
            <a:pPr marL="12700">
              <a:lnSpc>
                <a:spcPct val="100000"/>
              </a:lnSpc>
              <a:spcBef>
                <a:spcPts val="95"/>
              </a:spcBef>
            </a:pPr>
            <a:r>
              <a:rPr spc="-200" dirty="0"/>
              <a:t>Advantages </a:t>
            </a:r>
            <a:r>
              <a:rPr spc="-165" dirty="0"/>
              <a:t>of </a:t>
            </a:r>
            <a:r>
              <a:rPr spc="-204" dirty="0"/>
              <a:t>observation</a:t>
            </a:r>
            <a:r>
              <a:rPr spc="-505" dirty="0"/>
              <a:t> </a:t>
            </a:r>
            <a:r>
              <a:rPr spc="-204" dirty="0"/>
              <a:t>method</a:t>
            </a:r>
          </a:p>
        </p:txBody>
      </p:sp>
      <p:sp>
        <p:nvSpPr>
          <p:cNvPr id="3" name="object 3"/>
          <p:cNvSpPr txBox="1"/>
          <p:nvPr/>
        </p:nvSpPr>
        <p:spPr>
          <a:xfrm>
            <a:off x="381000" y="1899475"/>
            <a:ext cx="8153400" cy="4356962"/>
          </a:xfrm>
          <a:prstGeom prst="rect">
            <a:avLst/>
          </a:prstGeom>
        </p:spPr>
        <p:txBody>
          <a:bodyPr vert="horz" wrap="square" lIns="0" tIns="67945" rIns="0" bIns="0" rtlCol="0">
            <a:spAutoFit/>
          </a:bodyPr>
          <a:lstStyle/>
          <a:p>
            <a:pPr marL="299085" indent="-286385">
              <a:lnSpc>
                <a:spcPct val="100000"/>
              </a:lnSpc>
              <a:spcBef>
                <a:spcPts val="535"/>
              </a:spcBef>
              <a:tabLst>
                <a:tab pos="299720" algn="l"/>
              </a:tabLst>
            </a:pPr>
            <a:r>
              <a:rPr sz="2800" dirty="0">
                <a:latin typeface="Times New Roman"/>
                <a:cs typeface="Times New Roman"/>
              </a:rPr>
              <a:t>Reliable and</a:t>
            </a:r>
            <a:r>
              <a:rPr sz="2800" spc="-20" dirty="0">
                <a:latin typeface="Times New Roman"/>
                <a:cs typeface="Times New Roman"/>
              </a:rPr>
              <a:t> </a:t>
            </a:r>
            <a:r>
              <a:rPr sz="2800" dirty="0">
                <a:latin typeface="Times New Roman"/>
                <a:cs typeface="Times New Roman"/>
              </a:rPr>
              <a:t>objective</a:t>
            </a:r>
          </a:p>
          <a:p>
            <a:pPr marL="299085" indent="-286385">
              <a:lnSpc>
                <a:spcPct val="100000"/>
              </a:lnSpc>
              <a:spcBef>
                <a:spcPts val="434"/>
              </a:spcBef>
              <a:tabLst>
                <a:tab pos="299720" algn="l"/>
              </a:tabLst>
            </a:pPr>
            <a:r>
              <a:rPr sz="2800" dirty="0">
                <a:latin typeface="Times New Roman"/>
                <a:cs typeface="Times New Roman"/>
              </a:rPr>
              <a:t>Natural</a:t>
            </a:r>
            <a:r>
              <a:rPr sz="2800" spc="-20" dirty="0">
                <a:latin typeface="Times New Roman"/>
                <a:cs typeface="Times New Roman"/>
              </a:rPr>
              <a:t> </a:t>
            </a:r>
            <a:r>
              <a:rPr sz="2800" dirty="0">
                <a:latin typeface="Times New Roman"/>
                <a:cs typeface="Times New Roman"/>
              </a:rPr>
              <a:t>setting</a:t>
            </a:r>
          </a:p>
          <a:p>
            <a:pPr marL="299085" indent="-286385">
              <a:lnSpc>
                <a:spcPct val="100000"/>
              </a:lnSpc>
              <a:spcBef>
                <a:spcPts val="434"/>
              </a:spcBef>
              <a:tabLst>
                <a:tab pos="299720" algn="l"/>
              </a:tabLst>
            </a:pPr>
            <a:r>
              <a:rPr sz="2800" spc="-5" dirty="0">
                <a:latin typeface="Times New Roman"/>
                <a:cs typeface="Times New Roman"/>
              </a:rPr>
              <a:t>Useful </a:t>
            </a:r>
            <a:r>
              <a:rPr sz="2800" dirty="0">
                <a:latin typeface="Times New Roman"/>
                <a:cs typeface="Times New Roman"/>
              </a:rPr>
              <a:t>for </a:t>
            </a:r>
            <a:r>
              <a:rPr sz="2800" spc="5" dirty="0">
                <a:latin typeface="Times New Roman"/>
                <a:cs typeface="Times New Roman"/>
              </a:rPr>
              <a:t>young </a:t>
            </a:r>
            <a:r>
              <a:rPr sz="2800" dirty="0">
                <a:latin typeface="Times New Roman"/>
                <a:cs typeface="Times New Roman"/>
              </a:rPr>
              <a:t>and </a:t>
            </a:r>
            <a:r>
              <a:rPr sz="2800" spc="-5" dirty="0">
                <a:latin typeface="Times New Roman"/>
                <a:cs typeface="Times New Roman"/>
              </a:rPr>
              <a:t>shy</a:t>
            </a:r>
            <a:r>
              <a:rPr sz="2800" spc="-35" dirty="0">
                <a:latin typeface="Times New Roman"/>
                <a:cs typeface="Times New Roman"/>
              </a:rPr>
              <a:t> </a:t>
            </a:r>
            <a:r>
              <a:rPr sz="2800" dirty="0" smtClean="0">
                <a:latin typeface="Times New Roman"/>
                <a:cs typeface="Times New Roman"/>
              </a:rPr>
              <a:t>children</a:t>
            </a:r>
            <a:endParaRPr sz="2800" dirty="0">
              <a:latin typeface="Times New Roman"/>
              <a:cs typeface="Times New Roman"/>
            </a:endParaRPr>
          </a:p>
          <a:p>
            <a:pPr marL="299085" indent="-286385">
              <a:lnSpc>
                <a:spcPct val="100000"/>
              </a:lnSpc>
              <a:spcBef>
                <a:spcPts val="430"/>
              </a:spcBef>
              <a:tabLst>
                <a:tab pos="299720" algn="l"/>
              </a:tabLst>
            </a:pPr>
            <a:r>
              <a:rPr sz="2800" spc="-5" dirty="0">
                <a:latin typeface="Times New Roman"/>
                <a:cs typeface="Times New Roman"/>
              </a:rPr>
              <a:t>Useful </a:t>
            </a:r>
            <a:r>
              <a:rPr sz="2800" dirty="0">
                <a:latin typeface="Times New Roman"/>
                <a:cs typeface="Times New Roman"/>
              </a:rPr>
              <a:t>for individuals </a:t>
            </a:r>
            <a:r>
              <a:rPr sz="2800" spc="-5" dirty="0">
                <a:latin typeface="Times New Roman"/>
                <a:cs typeface="Times New Roman"/>
              </a:rPr>
              <a:t>as </a:t>
            </a:r>
            <a:r>
              <a:rPr sz="2800" dirty="0">
                <a:latin typeface="Times New Roman"/>
                <a:cs typeface="Times New Roman"/>
              </a:rPr>
              <a:t>well </a:t>
            </a:r>
            <a:r>
              <a:rPr sz="2800" spc="-5" dirty="0">
                <a:latin typeface="Times New Roman"/>
                <a:cs typeface="Times New Roman"/>
              </a:rPr>
              <a:t>as</a:t>
            </a:r>
            <a:r>
              <a:rPr sz="2800" spc="-40" dirty="0">
                <a:latin typeface="Times New Roman"/>
                <a:cs typeface="Times New Roman"/>
              </a:rPr>
              <a:t> </a:t>
            </a:r>
            <a:r>
              <a:rPr sz="2800" dirty="0">
                <a:latin typeface="Times New Roman"/>
                <a:cs typeface="Times New Roman"/>
              </a:rPr>
              <a:t>groups</a:t>
            </a:r>
          </a:p>
          <a:p>
            <a:pPr marL="299085" indent="-286385">
              <a:lnSpc>
                <a:spcPct val="100000"/>
              </a:lnSpc>
              <a:spcBef>
                <a:spcPts val="434"/>
              </a:spcBef>
              <a:tabLst>
                <a:tab pos="299720" algn="l"/>
              </a:tabLst>
            </a:pPr>
            <a:r>
              <a:rPr sz="2800" spc="-5" dirty="0">
                <a:latin typeface="Times New Roman"/>
                <a:cs typeface="Times New Roman"/>
              </a:rPr>
              <a:t>Immediate </a:t>
            </a:r>
            <a:r>
              <a:rPr sz="2800" dirty="0">
                <a:latin typeface="Times New Roman"/>
                <a:cs typeface="Times New Roman"/>
              </a:rPr>
              <a:t>detection of</a:t>
            </a:r>
            <a:r>
              <a:rPr sz="2800" spc="-15" dirty="0">
                <a:latin typeface="Times New Roman"/>
                <a:cs typeface="Times New Roman"/>
              </a:rPr>
              <a:t> </a:t>
            </a:r>
            <a:r>
              <a:rPr sz="2800" spc="-5" dirty="0">
                <a:latin typeface="Times New Roman"/>
                <a:cs typeface="Times New Roman"/>
              </a:rPr>
              <a:t>problems</a:t>
            </a:r>
            <a:endParaRPr sz="2800" dirty="0">
              <a:latin typeface="Times New Roman"/>
              <a:cs typeface="Times New Roman"/>
            </a:endParaRPr>
          </a:p>
          <a:p>
            <a:pPr marL="299085" indent="-286385">
              <a:lnSpc>
                <a:spcPct val="100000"/>
              </a:lnSpc>
              <a:spcBef>
                <a:spcPts val="434"/>
              </a:spcBef>
              <a:tabLst>
                <a:tab pos="299720" algn="l"/>
              </a:tabLst>
            </a:pPr>
            <a:r>
              <a:rPr sz="2800" spc="-5" dirty="0">
                <a:latin typeface="Times New Roman"/>
                <a:cs typeface="Times New Roman"/>
              </a:rPr>
              <a:t>Most </a:t>
            </a:r>
            <a:r>
              <a:rPr sz="2800" dirty="0">
                <a:latin typeface="Times New Roman"/>
                <a:cs typeface="Times New Roman"/>
              </a:rPr>
              <a:t>direct </a:t>
            </a:r>
            <a:r>
              <a:rPr sz="2800" spc="-5" dirty="0">
                <a:latin typeface="Times New Roman"/>
                <a:cs typeface="Times New Roman"/>
              </a:rPr>
              <a:t>measure </a:t>
            </a:r>
            <a:r>
              <a:rPr sz="2800" dirty="0">
                <a:latin typeface="Times New Roman"/>
                <a:cs typeface="Times New Roman"/>
              </a:rPr>
              <a:t>of behavior</a:t>
            </a:r>
          </a:p>
          <a:p>
            <a:pPr marL="299085" indent="-286385">
              <a:lnSpc>
                <a:spcPct val="100000"/>
              </a:lnSpc>
              <a:spcBef>
                <a:spcPts val="430"/>
              </a:spcBef>
              <a:tabLst>
                <a:tab pos="299720" algn="l"/>
              </a:tabLst>
            </a:pPr>
            <a:r>
              <a:rPr sz="2800" dirty="0">
                <a:latin typeface="Times New Roman"/>
                <a:cs typeface="Times New Roman"/>
              </a:rPr>
              <a:t>Provides direct</a:t>
            </a:r>
            <a:r>
              <a:rPr sz="2800" spc="-10" dirty="0">
                <a:latin typeface="Times New Roman"/>
                <a:cs typeface="Times New Roman"/>
              </a:rPr>
              <a:t> </a:t>
            </a:r>
            <a:r>
              <a:rPr sz="2800" dirty="0">
                <a:latin typeface="Times New Roman"/>
                <a:cs typeface="Times New Roman"/>
              </a:rPr>
              <a:t>information</a:t>
            </a:r>
          </a:p>
          <a:p>
            <a:pPr marL="299085" indent="-286385">
              <a:lnSpc>
                <a:spcPct val="100000"/>
              </a:lnSpc>
              <a:spcBef>
                <a:spcPts val="430"/>
              </a:spcBef>
              <a:tabLst>
                <a:tab pos="299720" algn="l"/>
              </a:tabLst>
            </a:pPr>
            <a:r>
              <a:rPr sz="2800" dirty="0">
                <a:latin typeface="Times New Roman"/>
                <a:cs typeface="Times New Roman"/>
              </a:rPr>
              <a:t>Easy to complete, </a:t>
            </a:r>
            <a:r>
              <a:rPr sz="2800" spc="-5" dirty="0">
                <a:latin typeface="Times New Roman"/>
                <a:cs typeface="Times New Roman"/>
              </a:rPr>
              <a:t>saves</a:t>
            </a:r>
            <a:r>
              <a:rPr sz="2800" spc="-25" dirty="0">
                <a:latin typeface="Times New Roman"/>
                <a:cs typeface="Times New Roman"/>
              </a:rPr>
              <a:t> </a:t>
            </a:r>
            <a:r>
              <a:rPr sz="2800" spc="-5" dirty="0">
                <a:latin typeface="Times New Roman"/>
                <a:cs typeface="Times New Roman"/>
              </a:rPr>
              <a:t>time</a:t>
            </a:r>
            <a:endParaRPr sz="2800" dirty="0">
              <a:latin typeface="Times New Roman"/>
              <a:cs typeface="Times New Roman"/>
            </a:endParaRPr>
          </a:p>
          <a:p>
            <a:pPr marL="299085" indent="-286385">
              <a:lnSpc>
                <a:spcPct val="100000"/>
              </a:lnSpc>
              <a:spcBef>
                <a:spcPts val="434"/>
              </a:spcBef>
              <a:tabLst>
                <a:tab pos="299720" algn="l"/>
              </a:tabLst>
            </a:pPr>
            <a:r>
              <a:rPr sz="2800" dirty="0">
                <a:latin typeface="Times New Roman"/>
                <a:cs typeface="Times New Roman"/>
              </a:rPr>
              <a:t>can be </a:t>
            </a:r>
            <a:r>
              <a:rPr sz="2800" spc="-5" dirty="0">
                <a:latin typeface="Times New Roman"/>
                <a:cs typeface="Times New Roman"/>
              </a:rPr>
              <a:t>used </a:t>
            </a:r>
            <a:r>
              <a:rPr sz="2800" dirty="0">
                <a:latin typeface="Times New Roman"/>
                <a:cs typeface="Times New Roman"/>
              </a:rPr>
              <a:t>in natural or experimental</a:t>
            </a:r>
            <a:r>
              <a:rPr sz="2800" spc="-85" dirty="0">
                <a:latin typeface="Times New Roman"/>
                <a:cs typeface="Times New Roman"/>
              </a:rPr>
              <a:t> </a:t>
            </a:r>
            <a:r>
              <a:rPr sz="2800" dirty="0">
                <a:latin typeface="Times New Roman"/>
                <a:cs typeface="Times New Roman"/>
              </a:rPr>
              <a:t>settings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2291080" marR="5080" indent="-2277745">
              <a:lnSpc>
                <a:spcPct val="100000"/>
              </a:lnSpc>
              <a:spcBef>
                <a:spcPts val="95"/>
              </a:spcBef>
            </a:pPr>
            <a:r>
              <a:rPr spc="-190" dirty="0"/>
              <a:t>Disadvantages </a:t>
            </a:r>
            <a:r>
              <a:rPr spc="-165" dirty="0"/>
              <a:t>of</a:t>
            </a:r>
            <a:r>
              <a:rPr spc="-385" dirty="0"/>
              <a:t> </a:t>
            </a:r>
            <a:r>
              <a:rPr spc="-204" dirty="0"/>
              <a:t>observation  method</a:t>
            </a:r>
          </a:p>
        </p:txBody>
      </p:sp>
      <p:sp>
        <p:nvSpPr>
          <p:cNvPr id="3" name="object 3"/>
          <p:cNvSpPr txBox="1"/>
          <p:nvPr/>
        </p:nvSpPr>
        <p:spPr>
          <a:xfrm>
            <a:off x="1983994" y="1891855"/>
            <a:ext cx="3419475" cy="3300262"/>
          </a:xfrm>
          <a:prstGeom prst="rect">
            <a:avLst/>
          </a:prstGeom>
        </p:spPr>
        <p:txBody>
          <a:bodyPr vert="horz" wrap="square" lIns="0" tIns="67945" rIns="0" bIns="0" rtlCol="0">
            <a:spAutoFit/>
          </a:bodyPr>
          <a:lstStyle/>
          <a:p>
            <a:pPr marL="299085" indent="-286385">
              <a:lnSpc>
                <a:spcPct val="100000"/>
              </a:lnSpc>
              <a:spcBef>
                <a:spcPts val="535"/>
              </a:spcBef>
              <a:buFont typeface="Wingdings"/>
              <a:buChar char=""/>
              <a:tabLst>
                <a:tab pos="299720" algn="l"/>
              </a:tabLst>
            </a:pPr>
            <a:r>
              <a:rPr sz="1800" spc="-60" dirty="0">
                <a:latin typeface="Arial"/>
                <a:cs typeface="Arial"/>
              </a:rPr>
              <a:t>Subjectivity</a:t>
            </a:r>
            <a:endParaRPr sz="1800" dirty="0">
              <a:latin typeface="Arial"/>
              <a:cs typeface="Arial"/>
            </a:endParaRPr>
          </a:p>
          <a:p>
            <a:pPr marL="299085" indent="-286385">
              <a:lnSpc>
                <a:spcPct val="100000"/>
              </a:lnSpc>
              <a:spcBef>
                <a:spcPts val="434"/>
              </a:spcBef>
              <a:buFont typeface="Wingdings"/>
              <a:buChar char=""/>
              <a:tabLst>
                <a:tab pos="299720" algn="l"/>
              </a:tabLst>
            </a:pPr>
            <a:r>
              <a:rPr sz="1800" spc="-190" dirty="0">
                <a:latin typeface="Arial"/>
                <a:cs typeface="Arial"/>
              </a:rPr>
              <a:t>Less</a:t>
            </a:r>
            <a:r>
              <a:rPr sz="1800" spc="-100" dirty="0">
                <a:latin typeface="Arial"/>
                <a:cs typeface="Arial"/>
              </a:rPr>
              <a:t> </a:t>
            </a:r>
            <a:r>
              <a:rPr sz="1800" spc="-110" dirty="0">
                <a:latin typeface="Arial"/>
                <a:cs typeface="Arial"/>
              </a:rPr>
              <a:t>accuracy</a:t>
            </a:r>
            <a:endParaRPr sz="1800" dirty="0">
              <a:latin typeface="Arial"/>
              <a:cs typeface="Arial"/>
            </a:endParaRPr>
          </a:p>
          <a:p>
            <a:pPr marL="299085" indent="-286385">
              <a:lnSpc>
                <a:spcPct val="100000"/>
              </a:lnSpc>
              <a:spcBef>
                <a:spcPts val="434"/>
              </a:spcBef>
              <a:buFont typeface="Wingdings"/>
              <a:buChar char=""/>
              <a:tabLst>
                <a:tab pos="299720" algn="l"/>
              </a:tabLst>
            </a:pPr>
            <a:r>
              <a:rPr sz="1800" spc="-55" dirty="0" smtClean="0">
                <a:latin typeface="Arial"/>
                <a:cs typeface="Arial"/>
              </a:rPr>
              <a:t>Interference</a:t>
            </a:r>
            <a:endParaRPr sz="1800" dirty="0">
              <a:latin typeface="Arial"/>
              <a:cs typeface="Arial"/>
            </a:endParaRPr>
          </a:p>
          <a:p>
            <a:pPr marL="299085" indent="-286385">
              <a:lnSpc>
                <a:spcPct val="100000"/>
              </a:lnSpc>
              <a:spcBef>
                <a:spcPts val="430"/>
              </a:spcBef>
              <a:buFont typeface="Wingdings"/>
              <a:buChar char=""/>
              <a:tabLst>
                <a:tab pos="299720" algn="l"/>
              </a:tabLst>
            </a:pPr>
            <a:r>
              <a:rPr sz="1800" spc="-155" dirty="0">
                <a:latin typeface="Arial"/>
                <a:cs typeface="Arial"/>
              </a:rPr>
              <a:t>Lack </a:t>
            </a:r>
            <a:r>
              <a:rPr sz="1800" spc="-5" dirty="0">
                <a:latin typeface="Arial"/>
                <a:cs typeface="Arial"/>
              </a:rPr>
              <a:t>of</a:t>
            </a:r>
            <a:r>
              <a:rPr sz="1800" spc="-105" dirty="0">
                <a:latin typeface="Arial"/>
                <a:cs typeface="Arial"/>
              </a:rPr>
              <a:t> </a:t>
            </a:r>
            <a:r>
              <a:rPr sz="1800" spc="-80" dirty="0">
                <a:latin typeface="Arial"/>
                <a:cs typeface="Arial"/>
              </a:rPr>
              <a:t>competency</a:t>
            </a:r>
            <a:endParaRPr sz="1800" dirty="0">
              <a:latin typeface="Arial"/>
              <a:cs typeface="Arial"/>
            </a:endParaRPr>
          </a:p>
          <a:p>
            <a:pPr marL="299085" indent="-286385">
              <a:lnSpc>
                <a:spcPct val="100000"/>
              </a:lnSpc>
              <a:spcBef>
                <a:spcPts val="434"/>
              </a:spcBef>
              <a:buFont typeface="Wingdings"/>
              <a:buChar char=""/>
              <a:tabLst>
                <a:tab pos="299720" algn="l"/>
              </a:tabLst>
            </a:pPr>
            <a:r>
              <a:rPr sz="1800" spc="-55" dirty="0">
                <a:latin typeface="Arial"/>
                <a:cs typeface="Arial"/>
              </a:rPr>
              <a:t>Unnatural</a:t>
            </a:r>
            <a:r>
              <a:rPr sz="1800" spc="-105" dirty="0">
                <a:latin typeface="Arial"/>
                <a:cs typeface="Arial"/>
              </a:rPr>
              <a:t> </a:t>
            </a:r>
            <a:r>
              <a:rPr sz="1800" spc="-40" dirty="0">
                <a:latin typeface="Arial"/>
                <a:cs typeface="Arial"/>
              </a:rPr>
              <a:t>situation</a:t>
            </a:r>
            <a:endParaRPr sz="1800" dirty="0">
              <a:latin typeface="Arial"/>
              <a:cs typeface="Arial"/>
            </a:endParaRPr>
          </a:p>
          <a:p>
            <a:pPr marL="299085" indent="-286385">
              <a:lnSpc>
                <a:spcPct val="100000"/>
              </a:lnSpc>
              <a:spcBef>
                <a:spcPts val="434"/>
              </a:spcBef>
              <a:buFont typeface="Wingdings"/>
              <a:buChar char=""/>
              <a:tabLst>
                <a:tab pos="299720" algn="l"/>
              </a:tabLst>
            </a:pPr>
            <a:r>
              <a:rPr sz="1800" spc="-120" dirty="0">
                <a:latin typeface="Arial"/>
                <a:cs typeface="Arial"/>
              </a:rPr>
              <a:t>Expensive</a:t>
            </a:r>
            <a:endParaRPr sz="1800" dirty="0">
              <a:latin typeface="Arial"/>
              <a:cs typeface="Arial"/>
            </a:endParaRPr>
          </a:p>
          <a:p>
            <a:pPr marL="299085" indent="-286385">
              <a:lnSpc>
                <a:spcPct val="100000"/>
              </a:lnSpc>
              <a:spcBef>
                <a:spcPts val="430"/>
              </a:spcBef>
              <a:buFont typeface="Wingdings"/>
              <a:buChar char=""/>
              <a:tabLst>
                <a:tab pos="299720" algn="l"/>
              </a:tabLst>
            </a:pPr>
            <a:r>
              <a:rPr sz="1800" spc="-114" dirty="0">
                <a:latin typeface="Arial"/>
                <a:cs typeface="Arial"/>
              </a:rPr>
              <a:t>Slow </a:t>
            </a:r>
            <a:r>
              <a:rPr sz="1800" spc="-85" dirty="0">
                <a:latin typeface="Arial"/>
                <a:cs typeface="Arial"/>
              </a:rPr>
              <a:t>and</a:t>
            </a:r>
            <a:r>
              <a:rPr sz="1800" spc="-60" dirty="0">
                <a:latin typeface="Arial"/>
                <a:cs typeface="Arial"/>
              </a:rPr>
              <a:t> laborious</a:t>
            </a:r>
            <a:endParaRPr sz="1800" dirty="0">
              <a:latin typeface="Arial"/>
              <a:cs typeface="Arial"/>
            </a:endParaRPr>
          </a:p>
          <a:p>
            <a:pPr marL="299085" indent="-286385">
              <a:lnSpc>
                <a:spcPct val="100000"/>
              </a:lnSpc>
              <a:spcBef>
                <a:spcPts val="430"/>
              </a:spcBef>
              <a:buFont typeface="Wingdings"/>
              <a:buChar char=""/>
              <a:tabLst>
                <a:tab pos="299720" algn="l"/>
              </a:tabLst>
            </a:pPr>
            <a:r>
              <a:rPr sz="1800" spc="-120" dirty="0">
                <a:latin typeface="Arial"/>
                <a:cs typeface="Arial"/>
              </a:rPr>
              <a:t>Biased</a:t>
            </a:r>
            <a:endParaRPr sz="1800" dirty="0">
              <a:latin typeface="Arial"/>
              <a:cs typeface="Arial"/>
            </a:endParaRPr>
          </a:p>
          <a:p>
            <a:pPr marL="299085" indent="-286385">
              <a:lnSpc>
                <a:spcPct val="100000"/>
              </a:lnSpc>
              <a:spcBef>
                <a:spcPts val="434"/>
              </a:spcBef>
              <a:buFont typeface="Wingdings"/>
              <a:buChar char=""/>
              <a:tabLst>
                <a:tab pos="299720" algn="l"/>
              </a:tabLst>
            </a:pPr>
            <a:r>
              <a:rPr sz="1800" spc="-155" dirty="0">
                <a:latin typeface="Arial"/>
                <a:cs typeface="Arial"/>
              </a:rPr>
              <a:t>Lack </a:t>
            </a:r>
            <a:r>
              <a:rPr sz="1800" spc="-5" dirty="0">
                <a:latin typeface="Arial"/>
                <a:cs typeface="Arial"/>
              </a:rPr>
              <a:t>of </a:t>
            </a:r>
            <a:r>
              <a:rPr sz="1800" spc="-55" dirty="0">
                <a:latin typeface="Arial"/>
                <a:cs typeface="Arial"/>
              </a:rPr>
              <a:t>cooperation </a:t>
            </a:r>
            <a:r>
              <a:rPr sz="1800" spc="-20" dirty="0">
                <a:latin typeface="Arial"/>
                <a:cs typeface="Arial"/>
              </a:rPr>
              <a:t>from</a:t>
            </a:r>
            <a:r>
              <a:rPr sz="1800" spc="-195" dirty="0">
                <a:latin typeface="Arial"/>
                <a:cs typeface="Arial"/>
              </a:rPr>
              <a:t> </a:t>
            </a:r>
            <a:r>
              <a:rPr sz="1800" spc="-85" dirty="0">
                <a:latin typeface="Arial"/>
                <a:cs typeface="Arial"/>
              </a:rPr>
              <a:t>peoples</a:t>
            </a:r>
            <a:endParaRPr sz="1800" dirty="0">
              <a:latin typeface="Arial"/>
              <a:cs typeface="Arial"/>
            </a:endParaRPr>
          </a:p>
          <a:p>
            <a:pPr marL="299085" indent="-286385">
              <a:lnSpc>
                <a:spcPct val="100000"/>
              </a:lnSpc>
              <a:spcBef>
                <a:spcPts val="434"/>
              </a:spcBef>
              <a:buFont typeface="Wingdings"/>
              <a:buChar char=""/>
              <a:tabLst>
                <a:tab pos="299720" algn="l"/>
              </a:tabLst>
            </a:pPr>
            <a:r>
              <a:rPr sz="1800" spc="-80" dirty="0">
                <a:latin typeface="Arial"/>
                <a:cs typeface="Arial"/>
              </a:rPr>
              <a:t>Favoritism</a:t>
            </a:r>
            <a:endParaRPr sz="1800" dirty="0">
              <a:latin typeface="Arial"/>
              <a:cs typeface="Aria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9"/>
            <a:ext cx="7781290" cy="553998"/>
          </a:xfrm>
        </p:spPr>
        <p:txBody>
          <a:bodyPr>
            <a:normAutofit fontScale="90000"/>
          </a:bodyPr>
          <a:lstStyle/>
          <a:p>
            <a:r>
              <a:rPr lang="en-US" dirty="0" smtClean="0"/>
              <a:t>EXPERIMENT</a:t>
            </a:r>
            <a:endParaRPr lang="en-US" dirty="0"/>
          </a:p>
        </p:txBody>
      </p:sp>
      <p:sp>
        <p:nvSpPr>
          <p:cNvPr id="3" name="Text Placeholder 2"/>
          <p:cNvSpPr>
            <a:spLocks noGrp="1"/>
          </p:cNvSpPr>
          <p:nvPr>
            <p:ph sz="quarter" idx="1"/>
          </p:nvPr>
        </p:nvSpPr>
        <p:spPr>
          <a:xfrm>
            <a:off x="2209799" y="1600200"/>
            <a:ext cx="6488429" cy="4493538"/>
          </a:xfrm>
        </p:spPr>
        <p:txBody>
          <a:bodyPr/>
          <a:lstStyle/>
          <a:p>
            <a:r>
              <a:rPr lang="en-US" sz="2400" dirty="0" smtClean="0"/>
              <a:t>In causal research the researcher investigates whether the value of one variable causes or determines the value of another variable.</a:t>
            </a:r>
          </a:p>
          <a:p>
            <a:r>
              <a:rPr lang="en-US" sz="2400" dirty="0" smtClean="0"/>
              <a:t>experiments are often used to measure causality</a:t>
            </a:r>
          </a:p>
          <a:p>
            <a:r>
              <a:rPr lang="en-US" sz="2400" dirty="0" smtClean="0"/>
              <a:t>In other words a Causal relationship is when one variable causes a change in another. these types of relationships are investigated by experimental research in order to determine if changes in one variable  truly causes changes in another variable.  </a:t>
            </a:r>
            <a:endParaRPr lang="en-US" sz="2000"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0508"/>
            <a:ext cx="6252844" cy="4301492"/>
          </a:xfrm>
        </p:spPr>
        <p:txBody>
          <a:bodyPr/>
          <a:lstStyle/>
          <a:p>
            <a:r>
              <a:rPr lang="en-US" dirty="0" smtClean="0"/>
              <a:t>The researcher can effect  price change of a particular product and can measure the sales volume resulting out of it.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US" spc="-35" dirty="0" smtClean="0"/>
              <a:t>All </a:t>
            </a:r>
            <a:r>
              <a:rPr spc="-25" smtClean="0"/>
              <a:t> </a:t>
            </a:r>
            <a:r>
              <a:rPr spc="-30"/>
              <a:t>research</a:t>
            </a:r>
            <a:r>
              <a:rPr spc="-135"/>
              <a:t> </a:t>
            </a:r>
            <a:r>
              <a:rPr spc="-30" smtClean="0"/>
              <a:t>design</a:t>
            </a:r>
            <a:r>
              <a:rPr lang="en-US" spc="-30" dirty="0" smtClean="0"/>
              <a:t> have to answer to the following</a:t>
            </a:r>
            <a:endParaRPr spc="-30" dirty="0"/>
          </a:p>
        </p:txBody>
      </p:sp>
      <p:sp>
        <p:nvSpPr>
          <p:cNvPr id="4" name="Text Placeholder 3"/>
          <p:cNvSpPr>
            <a:spLocks noGrp="1"/>
          </p:cNvSpPr>
          <p:nvPr>
            <p:ph sz="quarter" idx="1"/>
          </p:nvPr>
        </p:nvSpPr>
        <p:spPr>
          <a:xfrm>
            <a:off x="445769" y="1600200"/>
            <a:ext cx="8252460" cy="5170646"/>
          </a:xfrm>
        </p:spPr>
        <p:txBody>
          <a:bodyPr>
            <a:normAutofit fontScale="92500" lnSpcReduction="10000"/>
          </a:bodyPr>
          <a:lstStyle/>
          <a:p>
            <a:r>
              <a:rPr lang="en-US" dirty="0" smtClean="0"/>
              <a:t>1 what is the study about ?</a:t>
            </a:r>
          </a:p>
          <a:p>
            <a:pPr marL="514350" indent="-514350">
              <a:buAutoNum type="arabicPlain" startAt="2"/>
            </a:pPr>
            <a:r>
              <a:rPr lang="en-US" dirty="0" smtClean="0"/>
              <a:t>For what purpose the study is carried on?</a:t>
            </a:r>
          </a:p>
          <a:p>
            <a:pPr marL="514350" indent="-514350">
              <a:buAutoNum type="arabicPlain" startAt="2"/>
            </a:pPr>
            <a:r>
              <a:rPr lang="en-US" dirty="0" smtClean="0"/>
              <a:t> type of data required</a:t>
            </a:r>
          </a:p>
          <a:p>
            <a:pPr marL="514350" indent="-514350">
              <a:buAutoNum type="arabicPlain" startAt="2"/>
            </a:pPr>
            <a:r>
              <a:rPr lang="en-US" dirty="0" smtClean="0"/>
              <a:t>Where the data can be found</a:t>
            </a:r>
          </a:p>
          <a:p>
            <a:pPr marL="514350" indent="-514350">
              <a:buAutoNum type="arabicPlain" startAt="2"/>
            </a:pPr>
            <a:r>
              <a:rPr lang="en-US" dirty="0" smtClean="0"/>
              <a:t>Where or in what areas the study will be carried on?</a:t>
            </a:r>
          </a:p>
          <a:p>
            <a:pPr marL="514350" indent="-514350">
              <a:buAutoNum type="arabicPlain" startAt="2"/>
            </a:pPr>
            <a:r>
              <a:rPr lang="en-US" dirty="0" smtClean="0"/>
              <a:t>What period of time the study will include?</a:t>
            </a:r>
          </a:p>
          <a:p>
            <a:pPr marL="514350" indent="-514350">
              <a:buAutoNum type="arabicPlain" startAt="2"/>
            </a:pPr>
            <a:r>
              <a:rPr lang="en-US" dirty="0" smtClean="0"/>
              <a:t>How much material or how many samples will be needed?</a:t>
            </a:r>
          </a:p>
          <a:p>
            <a:pPr marL="514350" indent="-514350">
              <a:buAutoNum type="arabicPlain" startAt="2"/>
            </a:pPr>
            <a:r>
              <a:rPr lang="en-US" dirty="0" smtClean="0"/>
              <a:t>What method of  gathering data will be used?</a:t>
            </a:r>
          </a:p>
          <a:p>
            <a:pPr marL="514350" indent="-514350">
              <a:buAutoNum type="arabicPlain" startAt="2"/>
            </a:pPr>
            <a:r>
              <a:rPr lang="en-US" dirty="0" smtClean="0"/>
              <a:t>How will the data be analyzed.</a:t>
            </a:r>
          </a:p>
          <a:p>
            <a:pPr marL="514350" indent="-514350">
              <a:buAutoNum type="arabicPlain" startAt="2"/>
            </a:pPr>
            <a:r>
              <a:rPr lang="en-US" dirty="0" smtClean="0"/>
              <a:t>What will be the style of report preparation?</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9"/>
            <a:ext cx="7781290" cy="553998"/>
          </a:xfrm>
        </p:spPr>
        <p:txBody>
          <a:bodyPr>
            <a:normAutofit fontScale="90000"/>
          </a:bodyPr>
          <a:lstStyle/>
          <a:p>
            <a:r>
              <a:rPr lang="en-US" dirty="0" smtClean="0"/>
              <a:t>Features of research design</a:t>
            </a:r>
            <a:endParaRPr lang="en-US" dirty="0"/>
          </a:p>
        </p:txBody>
      </p:sp>
      <p:sp>
        <p:nvSpPr>
          <p:cNvPr id="3" name="Text Placeholder 2"/>
          <p:cNvSpPr>
            <a:spLocks noGrp="1"/>
          </p:cNvSpPr>
          <p:nvPr>
            <p:ph sz="quarter" idx="1"/>
          </p:nvPr>
        </p:nvSpPr>
        <p:spPr>
          <a:xfrm>
            <a:off x="445769" y="1600200"/>
            <a:ext cx="8252460" cy="3016210"/>
          </a:xfrm>
        </p:spPr>
        <p:txBody>
          <a:bodyPr>
            <a:normAutofit fontScale="92500" lnSpcReduction="20000"/>
          </a:bodyPr>
          <a:lstStyle/>
          <a:p>
            <a:r>
              <a:rPr lang="en-US" dirty="0" smtClean="0"/>
              <a:t>1 It is a plan that specifies the sources and type of information relevant to the research problem.</a:t>
            </a:r>
          </a:p>
          <a:p>
            <a:endParaRPr lang="en-US" dirty="0" smtClean="0"/>
          </a:p>
          <a:p>
            <a:r>
              <a:rPr lang="en-US" dirty="0" smtClean="0"/>
              <a:t>2  It is a strategy specifying which approach will be used for gathering and analyzing the data.</a:t>
            </a:r>
          </a:p>
          <a:p>
            <a:endParaRPr lang="en-US" dirty="0" smtClean="0"/>
          </a:p>
          <a:p>
            <a:r>
              <a:rPr lang="en-US" dirty="0" smtClean="0"/>
              <a:t>3  It also includes the time and cost budgets.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457200"/>
            <a:ext cx="7781290" cy="1066799"/>
          </a:xfrm>
        </p:spPr>
        <p:txBody>
          <a:bodyPr>
            <a:normAutofit fontScale="90000"/>
          </a:bodyPr>
          <a:lstStyle/>
          <a:p>
            <a:r>
              <a:rPr lang="en-US" dirty="0" smtClean="0"/>
              <a:t>Essential concepts concerning to a research design</a:t>
            </a:r>
            <a:endParaRPr lang="en-US" dirty="0"/>
          </a:p>
        </p:txBody>
      </p:sp>
      <p:sp>
        <p:nvSpPr>
          <p:cNvPr id="3" name="Text Placeholder 2"/>
          <p:cNvSpPr>
            <a:spLocks noGrp="1"/>
          </p:cNvSpPr>
          <p:nvPr>
            <p:ph sz="quarter" idx="1"/>
          </p:nvPr>
        </p:nvSpPr>
        <p:spPr>
          <a:xfrm>
            <a:off x="0" y="1600201"/>
            <a:ext cx="8698229" cy="5257800"/>
          </a:xfrm>
        </p:spPr>
        <p:txBody>
          <a:bodyPr>
            <a:normAutofit fontScale="92500" lnSpcReduction="10000"/>
          </a:bodyPr>
          <a:lstStyle/>
          <a:p>
            <a:pPr>
              <a:buNone/>
            </a:pPr>
            <a:r>
              <a:rPr lang="en-US" dirty="0" smtClean="0"/>
              <a:t>      1 Dependent and independent variable</a:t>
            </a:r>
          </a:p>
          <a:p>
            <a:pPr>
              <a:buNone/>
            </a:pPr>
            <a:r>
              <a:rPr lang="en-US" dirty="0" smtClean="0"/>
              <a:t>      2    Extraneous variable</a:t>
            </a:r>
          </a:p>
          <a:p>
            <a:pPr>
              <a:buNone/>
            </a:pPr>
            <a:r>
              <a:rPr lang="en-US" dirty="0" smtClean="0"/>
              <a:t>      3 Control</a:t>
            </a:r>
          </a:p>
          <a:p>
            <a:pPr>
              <a:buNone/>
            </a:pPr>
            <a:r>
              <a:rPr lang="en-US" dirty="0" smtClean="0"/>
              <a:t>      4 Confounded relationship</a:t>
            </a:r>
          </a:p>
          <a:p>
            <a:pPr>
              <a:buNone/>
            </a:pPr>
            <a:r>
              <a:rPr lang="en-US" dirty="0" smtClean="0"/>
              <a:t>      5 Research hypothesis</a:t>
            </a:r>
          </a:p>
          <a:p>
            <a:pPr>
              <a:buNone/>
            </a:pPr>
            <a:r>
              <a:rPr lang="en-US" dirty="0" smtClean="0"/>
              <a:t>       6 Experimental and non-experimental hypothesis                                            testing research</a:t>
            </a:r>
          </a:p>
          <a:p>
            <a:pPr>
              <a:buNone/>
            </a:pPr>
            <a:r>
              <a:rPr lang="en-US" dirty="0" smtClean="0"/>
              <a:t>         7 Experimental and control groups</a:t>
            </a:r>
          </a:p>
          <a:p>
            <a:pPr>
              <a:buNone/>
            </a:pPr>
            <a:r>
              <a:rPr lang="en-US" dirty="0" smtClean="0"/>
              <a:t>         8 Treatments</a:t>
            </a:r>
          </a:p>
          <a:p>
            <a:pPr>
              <a:buNone/>
            </a:pPr>
            <a:r>
              <a:rPr lang="en-US" dirty="0" smtClean="0"/>
              <a:t>         9 Experiment</a:t>
            </a:r>
          </a:p>
          <a:p>
            <a:pPr>
              <a:buNone/>
            </a:pPr>
            <a:r>
              <a:rPr lang="en-US" dirty="0" smtClean="0"/>
              <a:t>        10 Experimental unit</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8340" y="932179"/>
            <a:ext cx="2281555" cy="635000"/>
          </a:xfrm>
          <a:prstGeom prst="rect">
            <a:avLst/>
          </a:prstGeom>
        </p:spPr>
        <p:txBody>
          <a:bodyPr vert="horz" wrap="square" lIns="0" tIns="12700" rIns="0" bIns="0" rtlCol="0">
            <a:spAutoFit/>
          </a:bodyPr>
          <a:lstStyle/>
          <a:p>
            <a:pPr marL="12700">
              <a:lnSpc>
                <a:spcPct val="100000"/>
              </a:lnSpc>
              <a:spcBef>
                <a:spcPts val="100"/>
              </a:spcBef>
            </a:pPr>
            <a:r>
              <a:rPr spc="-10" dirty="0"/>
              <a:t>V</a:t>
            </a:r>
            <a:r>
              <a:rPr spc="-5" dirty="0"/>
              <a:t>ar</a:t>
            </a:r>
            <a:r>
              <a:rPr spc="5" dirty="0"/>
              <a:t>i</a:t>
            </a:r>
            <a:r>
              <a:rPr spc="-5" dirty="0"/>
              <a:t>abl</a:t>
            </a:r>
            <a:r>
              <a:rPr spc="-10" dirty="0"/>
              <a:t>e</a:t>
            </a:r>
            <a:r>
              <a:rPr dirty="0"/>
              <a:t>s</a:t>
            </a:r>
          </a:p>
        </p:txBody>
      </p:sp>
      <p:sp>
        <p:nvSpPr>
          <p:cNvPr id="3" name="object 3"/>
          <p:cNvSpPr txBox="1"/>
          <p:nvPr/>
        </p:nvSpPr>
        <p:spPr>
          <a:xfrm>
            <a:off x="0" y="1971040"/>
            <a:ext cx="8763000" cy="3454279"/>
          </a:xfrm>
          <a:prstGeom prst="rect">
            <a:avLst/>
          </a:prstGeom>
        </p:spPr>
        <p:txBody>
          <a:bodyPr vert="horz" wrap="square" lIns="0" tIns="12700" rIns="0" bIns="0" rtlCol="0">
            <a:spAutoFit/>
          </a:bodyPr>
          <a:lstStyle/>
          <a:p>
            <a:pPr marL="12700">
              <a:lnSpc>
                <a:spcPct val="100000"/>
              </a:lnSpc>
              <a:spcBef>
                <a:spcPts val="100"/>
              </a:spcBef>
            </a:pPr>
            <a:r>
              <a:rPr lang="en-US" sz="2800" b="1" spc="-5" dirty="0" smtClean="0">
                <a:solidFill>
                  <a:srgbClr val="202063"/>
                </a:solidFill>
                <a:latin typeface="Arial"/>
                <a:cs typeface="Arial"/>
              </a:rPr>
              <a:t>1.</a:t>
            </a:r>
            <a:r>
              <a:rPr sz="2800" b="1" spc="-5" dirty="0" smtClean="0">
                <a:solidFill>
                  <a:srgbClr val="202063"/>
                </a:solidFill>
                <a:latin typeface="Arial"/>
                <a:cs typeface="Arial"/>
              </a:rPr>
              <a:t>Independent/Dependent</a:t>
            </a:r>
            <a:r>
              <a:rPr sz="2800" b="1" spc="-15" dirty="0" smtClean="0">
                <a:solidFill>
                  <a:srgbClr val="202063"/>
                </a:solidFill>
                <a:latin typeface="Arial"/>
                <a:cs typeface="Arial"/>
              </a:rPr>
              <a:t> </a:t>
            </a:r>
            <a:r>
              <a:rPr sz="2800" b="1" spc="-5" dirty="0">
                <a:solidFill>
                  <a:srgbClr val="202063"/>
                </a:solidFill>
                <a:latin typeface="Arial"/>
                <a:cs typeface="Arial"/>
              </a:rPr>
              <a:t>variables</a:t>
            </a:r>
            <a:r>
              <a:rPr sz="2800" spc="-5" dirty="0" smtClean="0">
                <a:solidFill>
                  <a:srgbClr val="202063"/>
                </a:solidFill>
                <a:latin typeface="Arial"/>
                <a:cs typeface="Arial"/>
              </a:rPr>
              <a:t>:</a:t>
            </a:r>
            <a:endParaRPr lang="en-US" sz="2800" spc="-5" dirty="0" smtClean="0">
              <a:solidFill>
                <a:srgbClr val="202063"/>
              </a:solidFill>
              <a:latin typeface="Arial"/>
              <a:cs typeface="Arial"/>
            </a:endParaRPr>
          </a:p>
          <a:p>
            <a:pPr marL="12700">
              <a:lnSpc>
                <a:spcPct val="100000"/>
              </a:lnSpc>
              <a:spcBef>
                <a:spcPts val="100"/>
              </a:spcBef>
            </a:pPr>
            <a:r>
              <a:rPr lang="en-US" sz="2800" spc="-5" dirty="0" smtClean="0">
                <a:solidFill>
                  <a:srgbClr val="202063"/>
                </a:solidFill>
                <a:latin typeface="Arial"/>
                <a:cs typeface="Arial"/>
              </a:rPr>
              <a:t>      If one variable depends upon another variable, it is termed as dependent variable .E.g.  height and age  </a:t>
            </a:r>
            <a:endParaRPr lang="en-US" sz="2800" dirty="0" smtClean="0">
              <a:latin typeface="Arial"/>
              <a:cs typeface="Arial"/>
            </a:endParaRPr>
          </a:p>
          <a:p>
            <a:pPr>
              <a:lnSpc>
                <a:spcPct val="100000"/>
              </a:lnSpc>
              <a:spcBef>
                <a:spcPts val="45"/>
              </a:spcBef>
            </a:pPr>
            <a:endParaRPr sz="3800" dirty="0">
              <a:latin typeface="Times New Roman"/>
              <a:cs typeface="Times New Roman"/>
            </a:endParaRPr>
          </a:p>
          <a:p>
            <a:pPr marL="355600" marR="5080" indent="-342900">
              <a:lnSpc>
                <a:spcPct val="90000"/>
              </a:lnSpc>
              <a:buChar char="•"/>
              <a:tabLst>
                <a:tab pos="354965" algn="l"/>
                <a:tab pos="355600" algn="l"/>
              </a:tabLst>
            </a:pPr>
            <a:r>
              <a:rPr sz="2800" spc="-5" dirty="0">
                <a:solidFill>
                  <a:srgbClr val="202063"/>
                </a:solidFill>
                <a:latin typeface="Arial"/>
                <a:cs typeface="Arial"/>
              </a:rPr>
              <a:t>An </a:t>
            </a:r>
            <a:r>
              <a:rPr sz="2800" b="1" spc="-10" dirty="0">
                <a:solidFill>
                  <a:srgbClr val="202063"/>
                </a:solidFill>
                <a:latin typeface="Arial"/>
                <a:cs typeface="Arial"/>
              </a:rPr>
              <a:t>independent </a:t>
            </a:r>
            <a:r>
              <a:rPr sz="2800" spc="-5" dirty="0">
                <a:solidFill>
                  <a:srgbClr val="202063"/>
                </a:solidFill>
                <a:latin typeface="Arial"/>
                <a:cs typeface="Arial"/>
              </a:rPr>
              <a:t>variable is </a:t>
            </a:r>
            <a:r>
              <a:rPr sz="2800" dirty="0">
                <a:solidFill>
                  <a:srgbClr val="202063"/>
                </a:solidFill>
                <a:latin typeface="Arial"/>
                <a:cs typeface="Arial"/>
              </a:rPr>
              <a:t>presumed to  </a:t>
            </a:r>
            <a:r>
              <a:rPr sz="2800" spc="-5" dirty="0">
                <a:solidFill>
                  <a:srgbClr val="202063"/>
                </a:solidFill>
                <a:latin typeface="Arial"/>
                <a:cs typeface="Arial"/>
              </a:rPr>
              <a:t>influence other variables. Sometimes  independent variables </a:t>
            </a:r>
            <a:r>
              <a:rPr sz="2800" dirty="0">
                <a:solidFill>
                  <a:srgbClr val="202063"/>
                </a:solidFill>
                <a:latin typeface="Arial"/>
                <a:cs typeface="Arial"/>
              </a:rPr>
              <a:t>are </a:t>
            </a:r>
            <a:r>
              <a:rPr sz="2800" spc="-5" dirty="0">
                <a:solidFill>
                  <a:srgbClr val="202063"/>
                </a:solidFill>
                <a:latin typeface="Arial"/>
                <a:cs typeface="Arial"/>
              </a:rPr>
              <a:t>called  </a:t>
            </a:r>
            <a:r>
              <a:rPr sz="2800" b="1" spc="-5" dirty="0">
                <a:solidFill>
                  <a:srgbClr val="202063"/>
                </a:solidFill>
                <a:latin typeface="Arial"/>
                <a:cs typeface="Arial"/>
              </a:rPr>
              <a:t>manipulated </a:t>
            </a:r>
            <a:r>
              <a:rPr sz="2800" spc="-5" dirty="0">
                <a:solidFill>
                  <a:srgbClr val="202063"/>
                </a:solidFill>
                <a:latin typeface="Arial"/>
                <a:cs typeface="Arial"/>
              </a:rPr>
              <a:t>variables or experimental  variables.</a:t>
            </a:r>
            <a:endParaRPr sz="2800" dirty="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5870" y="129279"/>
            <a:ext cx="4221480" cy="1367041"/>
          </a:xfrm>
          <a:prstGeom prst="rect">
            <a:avLst/>
          </a:prstGeom>
        </p:spPr>
        <p:txBody>
          <a:bodyPr vert="horz" wrap="square" lIns="0" tIns="12700" rIns="0" bIns="0" rtlCol="0">
            <a:spAutoFit/>
          </a:bodyPr>
          <a:lstStyle/>
          <a:p>
            <a:pPr marL="12700">
              <a:lnSpc>
                <a:spcPct val="100000"/>
              </a:lnSpc>
              <a:spcBef>
                <a:spcPts val="100"/>
              </a:spcBef>
            </a:pPr>
            <a:r>
              <a:rPr lang="en-US" spc="-35" dirty="0" smtClean="0"/>
              <a:t>2. </a:t>
            </a:r>
            <a:r>
              <a:rPr spc="-35" dirty="0" smtClean="0"/>
              <a:t>Extraneous</a:t>
            </a:r>
            <a:r>
              <a:rPr spc="-95" dirty="0" smtClean="0"/>
              <a:t> </a:t>
            </a:r>
            <a:r>
              <a:rPr spc="-30" dirty="0"/>
              <a:t>variables</a:t>
            </a:r>
          </a:p>
        </p:txBody>
      </p:sp>
      <p:sp>
        <p:nvSpPr>
          <p:cNvPr id="3" name="object 3"/>
          <p:cNvSpPr txBox="1"/>
          <p:nvPr/>
        </p:nvSpPr>
        <p:spPr>
          <a:xfrm>
            <a:off x="457200" y="1596390"/>
            <a:ext cx="8686800" cy="3381054"/>
          </a:xfrm>
          <a:prstGeom prst="rect">
            <a:avLst/>
          </a:prstGeom>
        </p:spPr>
        <p:txBody>
          <a:bodyPr vert="horz" wrap="square" lIns="0" tIns="53975" rIns="0" bIns="0" rtlCol="0">
            <a:spAutoFit/>
          </a:bodyPr>
          <a:lstStyle/>
          <a:p>
            <a:pPr marL="355600" marR="5080" indent="-342900">
              <a:lnSpc>
                <a:spcPts val="3590"/>
              </a:lnSpc>
              <a:spcBef>
                <a:spcPts val="425"/>
              </a:spcBef>
              <a:buClr>
                <a:srgbClr val="E3005B"/>
              </a:buClr>
              <a:buSzPct val="70312"/>
              <a:buFont typeface="Wingdings"/>
              <a:buChar char=""/>
              <a:tabLst>
                <a:tab pos="354965" algn="l"/>
                <a:tab pos="355600" algn="l"/>
              </a:tabLst>
            </a:pPr>
            <a:r>
              <a:rPr lang="en-US" sz="3200" dirty="0" smtClean="0">
                <a:latin typeface="Arial"/>
                <a:cs typeface="Arial"/>
              </a:rPr>
              <a:t>These  are independent variables, which are not related </a:t>
            </a:r>
            <a:r>
              <a:rPr lang="en-US" sz="3200" spc="-5" dirty="0" smtClean="0">
                <a:latin typeface="Arial"/>
                <a:cs typeface="Arial"/>
              </a:rPr>
              <a:t>for the </a:t>
            </a:r>
            <a:r>
              <a:rPr lang="en-US" sz="3200" dirty="0" smtClean="0">
                <a:latin typeface="Arial"/>
                <a:cs typeface="Arial"/>
              </a:rPr>
              <a:t>study, but at the s</a:t>
            </a:r>
            <a:r>
              <a:rPr lang="en-US" sz="3200" spc="-50" dirty="0" smtClean="0">
                <a:latin typeface="Arial"/>
                <a:cs typeface="Arial"/>
              </a:rPr>
              <a:t>a</a:t>
            </a:r>
            <a:r>
              <a:rPr lang="en-US" sz="3200" dirty="0" smtClean="0">
                <a:latin typeface="Arial"/>
                <a:cs typeface="Arial"/>
              </a:rPr>
              <a:t>me time it  affects </a:t>
            </a:r>
            <a:r>
              <a:rPr lang="en-US" sz="3200" spc="-5" dirty="0" smtClean="0">
                <a:latin typeface="Arial"/>
                <a:cs typeface="Arial"/>
              </a:rPr>
              <a:t> </a:t>
            </a:r>
            <a:r>
              <a:rPr lang="en-US" sz="3200" dirty="0" smtClean="0">
                <a:latin typeface="Arial"/>
                <a:cs typeface="Arial"/>
              </a:rPr>
              <a:t>the </a:t>
            </a:r>
            <a:r>
              <a:rPr lang="en-US" sz="3200" spc="5" dirty="0" smtClean="0">
                <a:latin typeface="Arial"/>
                <a:cs typeface="Arial"/>
              </a:rPr>
              <a:t>dependent  </a:t>
            </a:r>
            <a:r>
              <a:rPr lang="en-US" sz="3200" dirty="0" smtClean="0">
                <a:latin typeface="Arial"/>
                <a:cs typeface="Arial"/>
              </a:rPr>
              <a:t>variables. The effect noticed on dependent variable as a result of unrelated variable is technically described as experimental error.</a:t>
            </a:r>
          </a:p>
          <a:p>
            <a:pPr marL="12700">
              <a:lnSpc>
                <a:spcPct val="100000"/>
              </a:lnSpc>
              <a:spcBef>
                <a:spcPts val="475"/>
              </a:spcBef>
            </a:pPr>
            <a:endParaRPr sz="3200">
              <a:latin typeface="Arial"/>
              <a:cs typeface="Arial"/>
            </a:endParaRP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1524</TotalTime>
  <Words>2357</Words>
  <Application>Microsoft Office PowerPoint</Application>
  <PresentationFormat>On-screen Show (4:3)</PresentationFormat>
  <Paragraphs>244</Paragraphs>
  <Slides>49</Slides>
  <Notes>1</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Median</vt:lpstr>
      <vt:lpstr>        RESEARCH DESIGN</vt:lpstr>
      <vt:lpstr>PowerPoint Presentation</vt:lpstr>
      <vt:lpstr>PowerPoint Presentation</vt:lpstr>
      <vt:lpstr>In the words of miller, “designed research is the planned sequence of the entire process involved in conducting a research study.”</vt:lpstr>
      <vt:lpstr>All  research design have to answer to the following</vt:lpstr>
      <vt:lpstr>Features of research design</vt:lpstr>
      <vt:lpstr>Essential concepts concerning to a research design</vt:lpstr>
      <vt:lpstr>Variables</vt:lpstr>
      <vt:lpstr>2. Extraneous variables</vt:lpstr>
      <vt:lpstr>Example of this</vt:lpstr>
      <vt:lpstr>3.Control</vt:lpstr>
      <vt:lpstr>4.Confounded relationship</vt:lpstr>
      <vt:lpstr>5.Research hypothesis</vt:lpstr>
      <vt:lpstr>PowerPoint Presentation</vt:lpstr>
      <vt:lpstr>PowerPoint Presentation</vt:lpstr>
      <vt:lpstr>PowerPoint Presentation</vt:lpstr>
      <vt:lpstr>PowerPoint Presentation</vt:lpstr>
      <vt:lpstr>For example</vt:lpstr>
      <vt:lpstr>7.Experimental and control  groups</vt:lpstr>
      <vt:lpstr>8.Treatments</vt:lpstr>
      <vt:lpstr>9.Experiment</vt:lpstr>
      <vt:lpstr>10.Experimental unit</vt:lpstr>
      <vt:lpstr>Stages of research design</vt:lpstr>
      <vt:lpstr>Methods of descriptive and causal research</vt:lpstr>
      <vt:lpstr>Causal research</vt:lpstr>
      <vt:lpstr>Choosing a basic method of research</vt:lpstr>
      <vt:lpstr>   SURVEY METHOD                 DEFINITION</vt:lpstr>
      <vt:lpstr>Features Of Survey Method</vt:lpstr>
      <vt:lpstr>TYPES OF SURVEY</vt:lpstr>
      <vt:lpstr>Cross-sectional surveys</vt:lpstr>
      <vt:lpstr>Longitudinal surveys</vt:lpstr>
      <vt:lpstr>PowerPoint Presentation</vt:lpstr>
      <vt:lpstr>PowerPoint Presentation</vt:lpstr>
      <vt:lpstr>Methods of survey</vt:lpstr>
      <vt:lpstr>Introduction</vt:lpstr>
      <vt:lpstr>Meaning</vt:lpstr>
      <vt:lpstr>Definition</vt:lpstr>
      <vt:lpstr>Features of observation</vt:lpstr>
      <vt:lpstr>Characteristics of observation</vt:lpstr>
      <vt:lpstr>Types of observation</vt:lpstr>
      <vt:lpstr>simple and systematic observation</vt:lpstr>
      <vt:lpstr>Participant Observation :</vt:lpstr>
      <vt:lpstr>Non - Participant Observation  :</vt:lpstr>
      <vt:lpstr>Direct Observation: This means observation of an event  personally by the observer when it takes place. This method is  flexible and allows the observer to see and record subtle(narrow) aspects of  events and behavior as they occur. He is also free to shift places,  change the focus of the observation. (Astronomer-stars, planets, moon).</vt:lpstr>
      <vt:lpstr>Controlled Observation : Controlled observation  is carried out either in the laboratory or in the field. It  is done as per pre-arranged plan .in this case the mechanical aids for obtaining data are used. </vt:lpstr>
      <vt:lpstr>Advantages of observation method</vt:lpstr>
      <vt:lpstr>Disadvantages of observation  method</vt:lpstr>
      <vt:lpstr>EXPERIMENT</vt:lpstr>
      <vt:lpstr>The researcher can effect  price change of a particular product and can measure the sales volume resulting out of 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DESIGN</dc:title>
  <dc:creator>seema</dc:creator>
  <cp:lastModifiedBy>Windows User</cp:lastModifiedBy>
  <cp:revision>195</cp:revision>
  <dcterms:created xsi:type="dcterms:W3CDTF">2018-08-29T14:17:40Z</dcterms:created>
  <dcterms:modified xsi:type="dcterms:W3CDTF">2024-08-23T04:00:36Z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2008-05-29T00:00:00Z</vt:filetime>
  </property>
  <property fmtid="{D5CDD505-2E9C-101B-9397-08002B2CF9AE}" pid="3" name="Creator">
    <vt:lpwstr>Impress</vt:lpwstr>
  </property>
  <property fmtid="{D5CDD505-2E9C-101B-9397-08002B2CF9AE}" pid="4" name="LastSaved">
    <vt:filetime>2018-08-29T00:00:00Z</vt:filetime>
  </property>
</Properties>
</file>