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576BE9-64EE-447E-8AB0-691F54EE2C6F}" type="datetimeFigureOut">
              <a:rPr lang="en-US" smtClean="0"/>
              <a:pPr/>
              <a:t>9/11/2023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E71B75-802D-40C1-9C8B-A49376595D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585875-8139-450D-B707-DB682E67F12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0CF57-7BC4-4D70-8F5A-C0EF4AE90D82}"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0CF57-7BC4-4D70-8F5A-C0EF4AE90D82}"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0CF57-7BC4-4D70-8F5A-C0EF4AE90D82}"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0CF57-7BC4-4D70-8F5A-C0EF4AE90D82}"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70CF57-7BC4-4D70-8F5A-C0EF4AE90D82}" type="datetimeFigureOut">
              <a:rPr lang="en-US" smtClean="0"/>
              <a:pPr/>
              <a:t>9/11/2023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70CF57-7BC4-4D70-8F5A-C0EF4AE90D82}"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70CF57-7BC4-4D70-8F5A-C0EF4AE90D82}" type="datetimeFigureOut">
              <a:rPr lang="en-US" smtClean="0"/>
              <a:pPr/>
              <a:t>9/11/2023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0CF57-7BC4-4D70-8F5A-C0EF4AE90D82}" type="datetimeFigureOut">
              <a:rPr lang="en-US" smtClean="0"/>
              <a:pPr/>
              <a:t>9/11/2023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0CF57-7BC4-4D70-8F5A-C0EF4AE90D82}" type="datetimeFigureOut">
              <a:rPr lang="en-US" smtClean="0"/>
              <a:pPr/>
              <a:t>9/11/2023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0CF57-7BC4-4D70-8F5A-C0EF4AE90D82}"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0CF57-7BC4-4D70-8F5A-C0EF4AE90D82}" type="datetimeFigureOut">
              <a:rPr lang="en-US" smtClean="0"/>
              <a:pPr/>
              <a:t>9/11/2023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3F8D6-2044-480D-AAFD-E949536DBB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0CF57-7BC4-4D70-8F5A-C0EF4AE90D82}" type="datetimeFigureOut">
              <a:rPr lang="en-US" smtClean="0"/>
              <a:pPr/>
              <a:t>9/11/2023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3F8D6-2044-480D-AAFD-E949536DBB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Experimental Research Design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experimental designs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These designs are characterized by an absence of randomization. Pre-experimental designs are classified depending on whether there is an involvement of one or two groups, and whether the groups are post tested only, or both are pretested and post tested.</a:t>
            </a:r>
          </a:p>
          <a:p>
            <a:pPr marL="571500" indent="-571500">
              <a:buFont typeface="+mj-lt"/>
              <a:buAutoNum type="romanLcPeriod"/>
            </a:pPr>
            <a:r>
              <a:rPr lang="en-US" dirty="0" smtClean="0"/>
              <a:t> one-shot case studies- one group is exposed to the treatment, and only a post test is given to observe or measure the effect of the treatment on the dependent variable with in the experimental group. Since it is applied on a single group, there is no control group involved in this design.</a:t>
            </a:r>
          </a:p>
          <a:p>
            <a:pPr marL="571500" indent="-571500">
              <a:buFont typeface="+mj-lt"/>
              <a:buAutoNum type="romanLcPeriod"/>
            </a:pPr>
            <a:r>
              <a:rPr lang="en-US" dirty="0" smtClean="0"/>
              <a:t>One –group pretest- post test design: one group is pretested  and exposed to the treatment, and then post tested. </a:t>
            </a:r>
          </a:p>
          <a:p>
            <a:pPr marL="571500" indent="-571500">
              <a:buFont typeface="+mj-lt"/>
              <a:buAutoNum type="romanLcPeriod"/>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592582"/>
            <a:ext cx="6336030" cy="513715"/>
          </a:xfrm>
          <a:prstGeom prst="rect">
            <a:avLst/>
          </a:prstGeom>
        </p:spPr>
        <p:txBody>
          <a:bodyPr vert="horz" wrap="square" lIns="0" tIns="13335" rIns="0" bIns="0" rtlCol="0">
            <a:spAutoFit/>
          </a:bodyPr>
          <a:lstStyle/>
          <a:p>
            <a:pPr marL="12700">
              <a:lnSpc>
                <a:spcPct val="100000"/>
              </a:lnSpc>
              <a:spcBef>
                <a:spcPts val="105"/>
              </a:spcBef>
            </a:pPr>
            <a:r>
              <a:rPr sz="3200" i="1" dirty="0">
                <a:solidFill>
                  <a:srgbClr val="AF0F5C"/>
                </a:solidFill>
                <a:latin typeface="Arial"/>
                <a:cs typeface="Arial"/>
              </a:rPr>
              <a:t>TRUE </a:t>
            </a:r>
            <a:r>
              <a:rPr sz="3200" i="1" spc="-20" dirty="0">
                <a:solidFill>
                  <a:srgbClr val="AF0F5C"/>
                </a:solidFill>
                <a:latin typeface="Arial"/>
                <a:cs typeface="Arial"/>
              </a:rPr>
              <a:t>EXPERIMENTAL</a:t>
            </a:r>
            <a:r>
              <a:rPr sz="3200" i="1" spc="-140" dirty="0">
                <a:solidFill>
                  <a:srgbClr val="AF0F5C"/>
                </a:solidFill>
                <a:latin typeface="Arial"/>
                <a:cs typeface="Arial"/>
              </a:rPr>
              <a:t> </a:t>
            </a:r>
            <a:r>
              <a:rPr sz="3200" i="1" dirty="0">
                <a:solidFill>
                  <a:srgbClr val="AF0F5C"/>
                </a:solidFill>
                <a:latin typeface="Arial"/>
                <a:cs typeface="Arial"/>
              </a:rPr>
              <a:t>DESIGNS</a:t>
            </a:r>
            <a:endParaRPr sz="3200">
              <a:latin typeface="Arial"/>
              <a:cs typeface="Arial"/>
            </a:endParaRPr>
          </a:p>
        </p:txBody>
      </p:sp>
      <p:sp>
        <p:nvSpPr>
          <p:cNvPr id="3" name="object 3"/>
          <p:cNvSpPr txBox="1"/>
          <p:nvPr/>
        </p:nvSpPr>
        <p:spPr>
          <a:xfrm>
            <a:off x="691387" y="1701749"/>
            <a:ext cx="7997190" cy="911225"/>
          </a:xfrm>
          <a:prstGeom prst="rect">
            <a:avLst/>
          </a:prstGeom>
        </p:spPr>
        <p:txBody>
          <a:bodyPr vert="horz" wrap="square" lIns="0" tIns="13335" rIns="0" bIns="0" rtlCol="0">
            <a:spAutoFit/>
          </a:bodyPr>
          <a:lstStyle/>
          <a:p>
            <a:pPr marL="332740" marR="5080" indent="-320675">
              <a:lnSpc>
                <a:spcPct val="100000"/>
              </a:lnSpc>
              <a:spcBef>
                <a:spcPts val="105"/>
              </a:spcBef>
              <a:buClr>
                <a:srgbClr val="EA1579"/>
              </a:buClr>
              <a:buSzPct val="60344"/>
              <a:buFont typeface="Wingdings"/>
              <a:buChar char=""/>
              <a:tabLst>
                <a:tab pos="333375" algn="l"/>
                <a:tab pos="1205865" algn="l"/>
                <a:tab pos="2075814" algn="l"/>
                <a:tab pos="2494280" algn="l"/>
                <a:tab pos="3507740" algn="l"/>
                <a:tab pos="3746500" algn="l"/>
                <a:tab pos="5069840" algn="l"/>
                <a:tab pos="5219065" algn="l"/>
                <a:tab pos="5840730" algn="l"/>
                <a:tab pos="6539230" algn="l"/>
                <a:tab pos="6979920" algn="l"/>
                <a:tab pos="7472045" algn="l"/>
              </a:tabLst>
            </a:pPr>
            <a:r>
              <a:rPr sz="2900" dirty="0">
                <a:latin typeface="Arial"/>
                <a:cs typeface="Arial"/>
              </a:rPr>
              <a:t>The	t</a:t>
            </a:r>
            <a:r>
              <a:rPr sz="2900" spc="-15" dirty="0">
                <a:latin typeface="Arial"/>
                <a:cs typeface="Arial"/>
              </a:rPr>
              <a:t>r</a:t>
            </a:r>
            <a:r>
              <a:rPr sz="2900" dirty="0">
                <a:latin typeface="Arial"/>
                <a:cs typeface="Arial"/>
              </a:rPr>
              <a:t>ue	</a:t>
            </a:r>
            <a:r>
              <a:rPr sz="2900" dirty="0" smtClean="0">
                <a:latin typeface="Arial"/>
                <a:cs typeface="Arial"/>
              </a:rPr>
              <a:t>r</a:t>
            </a:r>
            <a:r>
              <a:rPr sz="2900" spc="5" dirty="0" smtClean="0">
                <a:latin typeface="Arial"/>
                <a:cs typeface="Arial"/>
              </a:rPr>
              <a:t>e</a:t>
            </a:r>
            <a:r>
              <a:rPr sz="2900" spc="-15" dirty="0" smtClean="0">
                <a:latin typeface="Arial"/>
                <a:cs typeface="Arial"/>
              </a:rPr>
              <a:t>s</a:t>
            </a:r>
            <a:r>
              <a:rPr sz="2900" dirty="0" smtClean="0">
                <a:latin typeface="Arial"/>
                <a:cs typeface="Arial"/>
              </a:rPr>
              <a:t>ear</a:t>
            </a:r>
            <a:r>
              <a:rPr sz="2900" spc="-25" dirty="0" smtClean="0">
                <a:latin typeface="Arial"/>
                <a:cs typeface="Arial"/>
              </a:rPr>
              <a:t>c</a:t>
            </a:r>
            <a:r>
              <a:rPr sz="2900" dirty="0" smtClean="0">
                <a:latin typeface="Arial"/>
                <a:cs typeface="Arial"/>
              </a:rPr>
              <a:t>h</a:t>
            </a:r>
            <a:r>
              <a:rPr lang="en-US" sz="2900" dirty="0" smtClean="0">
                <a:latin typeface="Arial"/>
                <a:cs typeface="Arial"/>
              </a:rPr>
              <a:t> </a:t>
            </a:r>
            <a:r>
              <a:rPr sz="2900" dirty="0">
                <a:latin typeface="Arial"/>
                <a:cs typeface="Arial"/>
              </a:rPr>
              <a:t>	desi</a:t>
            </a:r>
            <a:r>
              <a:rPr sz="2900" spc="-15" dirty="0">
                <a:latin typeface="Arial"/>
                <a:cs typeface="Arial"/>
              </a:rPr>
              <a:t>g</a:t>
            </a:r>
            <a:r>
              <a:rPr sz="2900" dirty="0">
                <a:latin typeface="Arial"/>
                <a:cs typeface="Arial"/>
              </a:rPr>
              <a:t>n	are	</a:t>
            </a:r>
            <a:r>
              <a:rPr sz="2900" spc="-15" dirty="0">
                <a:latin typeface="Arial"/>
                <a:cs typeface="Arial"/>
              </a:rPr>
              <a:t>t</a:t>
            </a:r>
            <a:r>
              <a:rPr sz="2900" dirty="0">
                <a:latin typeface="Arial"/>
                <a:cs typeface="Arial"/>
              </a:rPr>
              <a:t>hose	wh</a:t>
            </a:r>
            <a:r>
              <a:rPr sz="2900" spc="-15" dirty="0">
                <a:latin typeface="Arial"/>
                <a:cs typeface="Arial"/>
              </a:rPr>
              <a:t>e</a:t>
            </a:r>
            <a:r>
              <a:rPr sz="2900" dirty="0">
                <a:latin typeface="Arial"/>
                <a:cs typeface="Arial"/>
              </a:rPr>
              <a:t>re  rese</a:t>
            </a:r>
            <a:r>
              <a:rPr sz="2900" spc="-15" dirty="0">
                <a:latin typeface="Arial"/>
                <a:cs typeface="Arial"/>
              </a:rPr>
              <a:t>a</a:t>
            </a:r>
            <a:r>
              <a:rPr sz="2900" dirty="0">
                <a:latin typeface="Arial"/>
                <a:cs typeface="Arial"/>
              </a:rPr>
              <a:t>rchers	ha</a:t>
            </a:r>
            <a:r>
              <a:rPr sz="2900" spc="-15" dirty="0">
                <a:latin typeface="Arial"/>
                <a:cs typeface="Arial"/>
              </a:rPr>
              <a:t>v</a:t>
            </a:r>
            <a:r>
              <a:rPr sz="2900" dirty="0">
                <a:latin typeface="Arial"/>
                <a:cs typeface="Arial"/>
              </a:rPr>
              <a:t>e	comple</a:t>
            </a:r>
            <a:r>
              <a:rPr sz="2900" spc="-15" dirty="0">
                <a:latin typeface="Arial"/>
                <a:cs typeface="Arial"/>
              </a:rPr>
              <a:t>t</a:t>
            </a:r>
            <a:r>
              <a:rPr sz="2900" dirty="0">
                <a:latin typeface="Arial"/>
                <a:cs typeface="Arial"/>
              </a:rPr>
              <a:t>e		con</a:t>
            </a:r>
            <a:r>
              <a:rPr sz="2900" spc="-20" dirty="0">
                <a:latin typeface="Arial"/>
                <a:cs typeface="Arial"/>
              </a:rPr>
              <a:t>t</a:t>
            </a:r>
            <a:r>
              <a:rPr sz="2900" dirty="0">
                <a:latin typeface="Arial"/>
                <a:cs typeface="Arial"/>
              </a:rPr>
              <a:t>rol	over	t</a:t>
            </a:r>
            <a:r>
              <a:rPr sz="2900" spc="-10" dirty="0">
                <a:latin typeface="Arial"/>
                <a:cs typeface="Arial"/>
              </a:rPr>
              <a:t>h</a:t>
            </a:r>
            <a:r>
              <a:rPr sz="2900" dirty="0">
                <a:latin typeface="Arial"/>
                <a:cs typeface="Arial"/>
              </a:rPr>
              <a:t>e</a:t>
            </a:r>
          </a:p>
        </p:txBody>
      </p:sp>
      <p:graphicFrame>
        <p:nvGraphicFramePr>
          <p:cNvPr id="4" name="object 4"/>
          <p:cNvGraphicFramePr>
            <a:graphicFrameLocks noGrp="1"/>
          </p:cNvGraphicFramePr>
          <p:nvPr/>
        </p:nvGraphicFramePr>
        <p:xfrm>
          <a:off x="992682" y="2633990"/>
          <a:ext cx="7716519" cy="1296011"/>
        </p:xfrm>
        <a:graphic>
          <a:graphicData uri="http://schemas.openxmlformats.org/drawingml/2006/table">
            <a:tbl>
              <a:tblPr firstRow="1" bandRow="1">
                <a:tableStyleId>{2D5ABB26-0587-4C30-8999-92F81FD0307C}</a:tableStyleId>
              </a:tblPr>
              <a:tblGrid>
                <a:gridCol w="1943735"/>
                <a:gridCol w="3326129"/>
                <a:gridCol w="1117600"/>
                <a:gridCol w="1329055"/>
              </a:tblGrid>
              <a:tr h="426993">
                <a:tc>
                  <a:txBody>
                    <a:bodyPr/>
                    <a:lstStyle/>
                    <a:p>
                      <a:pPr marL="31750">
                        <a:lnSpc>
                          <a:spcPts val="3210"/>
                        </a:lnSpc>
                      </a:pPr>
                      <a:r>
                        <a:rPr sz="2900" spc="-5" dirty="0">
                          <a:latin typeface="Arial"/>
                          <a:cs typeface="Arial"/>
                        </a:rPr>
                        <a:t>extraneous</a:t>
                      </a:r>
                      <a:endParaRPr sz="2900">
                        <a:latin typeface="Arial"/>
                        <a:cs typeface="Arial"/>
                      </a:endParaRPr>
                    </a:p>
                  </a:txBody>
                  <a:tcPr marL="0" marR="0" marT="0" marB="0"/>
                </a:tc>
                <a:tc>
                  <a:txBody>
                    <a:bodyPr/>
                    <a:lstStyle/>
                    <a:p>
                      <a:pPr marL="116839" algn="ctr">
                        <a:lnSpc>
                          <a:spcPts val="3210"/>
                        </a:lnSpc>
                        <a:tabLst>
                          <a:tab pos="2101850" algn="l"/>
                        </a:tabLst>
                      </a:pPr>
                      <a:r>
                        <a:rPr sz="2900" dirty="0">
                          <a:latin typeface="Arial"/>
                          <a:cs typeface="Arial"/>
                        </a:rPr>
                        <a:t>variables	and</a:t>
                      </a:r>
                      <a:endParaRPr sz="2900">
                        <a:latin typeface="Arial"/>
                        <a:cs typeface="Arial"/>
                      </a:endParaRPr>
                    </a:p>
                  </a:txBody>
                  <a:tcPr marL="0" marR="0" marT="0" marB="0"/>
                </a:tc>
                <a:tc>
                  <a:txBody>
                    <a:bodyPr/>
                    <a:lstStyle/>
                    <a:p>
                      <a:pPr marL="206375">
                        <a:lnSpc>
                          <a:spcPts val="3210"/>
                        </a:lnSpc>
                      </a:pPr>
                      <a:r>
                        <a:rPr sz="2900" spc="-5" dirty="0">
                          <a:latin typeface="Arial"/>
                          <a:cs typeface="Arial"/>
                        </a:rPr>
                        <a:t>can</a:t>
                      </a:r>
                      <a:endParaRPr sz="2900">
                        <a:latin typeface="Arial"/>
                        <a:cs typeface="Arial"/>
                      </a:endParaRPr>
                    </a:p>
                  </a:txBody>
                  <a:tcPr marL="0" marR="0" marT="0" marB="0"/>
                </a:tc>
                <a:tc>
                  <a:txBody>
                    <a:bodyPr/>
                    <a:lstStyle/>
                    <a:p>
                      <a:pPr marR="24130" algn="r">
                        <a:lnSpc>
                          <a:spcPts val="3210"/>
                        </a:lnSpc>
                      </a:pPr>
                      <a:r>
                        <a:rPr sz="2900" dirty="0">
                          <a:latin typeface="Arial"/>
                          <a:cs typeface="Arial"/>
                        </a:rPr>
                        <a:t>predi</a:t>
                      </a:r>
                      <a:r>
                        <a:rPr sz="2900" spc="-15" dirty="0">
                          <a:latin typeface="Arial"/>
                          <a:cs typeface="Arial"/>
                        </a:rPr>
                        <a:t>c</a:t>
                      </a:r>
                      <a:r>
                        <a:rPr sz="2900" dirty="0">
                          <a:latin typeface="Arial"/>
                          <a:cs typeface="Arial"/>
                        </a:rPr>
                        <a:t>t</a:t>
                      </a:r>
                      <a:endParaRPr sz="2900">
                        <a:latin typeface="Arial"/>
                        <a:cs typeface="Arial"/>
                      </a:endParaRPr>
                    </a:p>
                  </a:txBody>
                  <a:tcPr marL="0" marR="0" marT="0" marB="0"/>
                </a:tc>
              </a:tr>
              <a:tr h="441822">
                <a:tc>
                  <a:txBody>
                    <a:bodyPr/>
                    <a:lstStyle/>
                    <a:p>
                      <a:pPr marL="31750">
                        <a:lnSpc>
                          <a:spcPts val="3325"/>
                        </a:lnSpc>
                      </a:pPr>
                      <a:r>
                        <a:rPr sz="2900" spc="-5" dirty="0">
                          <a:latin typeface="Arial"/>
                          <a:cs typeface="Arial"/>
                        </a:rPr>
                        <a:t>confidently</a:t>
                      </a:r>
                      <a:endParaRPr sz="2900">
                        <a:latin typeface="Arial"/>
                        <a:cs typeface="Arial"/>
                      </a:endParaRPr>
                    </a:p>
                  </a:txBody>
                  <a:tcPr marL="0" marR="0" marT="0" marB="0"/>
                </a:tc>
                <a:tc>
                  <a:txBody>
                    <a:bodyPr/>
                    <a:lstStyle/>
                    <a:p>
                      <a:pPr marR="111760" algn="r">
                        <a:lnSpc>
                          <a:spcPts val="3325"/>
                        </a:lnSpc>
                        <a:tabLst>
                          <a:tab pos="851535" algn="l"/>
                          <a:tab pos="1601470" algn="l"/>
                        </a:tabLst>
                      </a:pPr>
                      <a:r>
                        <a:rPr sz="2900" spc="-15" dirty="0">
                          <a:latin typeface="Arial"/>
                          <a:cs typeface="Arial"/>
                        </a:rPr>
                        <a:t>t</a:t>
                      </a:r>
                      <a:r>
                        <a:rPr sz="2900" dirty="0">
                          <a:latin typeface="Arial"/>
                          <a:cs typeface="Arial"/>
                        </a:rPr>
                        <a:t>hat	</a:t>
                      </a:r>
                      <a:r>
                        <a:rPr sz="2900" spc="-15" dirty="0">
                          <a:latin typeface="Arial"/>
                          <a:cs typeface="Arial"/>
                        </a:rPr>
                        <a:t>t</a:t>
                      </a:r>
                      <a:r>
                        <a:rPr sz="2900" dirty="0">
                          <a:latin typeface="Arial"/>
                          <a:cs typeface="Arial"/>
                        </a:rPr>
                        <a:t>he	o</a:t>
                      </a:r>
                      <a:r>
                        <a:rPr sz="2900" spc="5" dirty="0">
                          <a:latin typeface="Arial"/>
                          <a:cs typeface="Arial"/>
                        </a:rPr>
                        <a:t>b</a:t>
                      </a:r>
                      <a:r>
                        <a:rPr sz="2900" spc="-15" dirty="0">
                          <a:latin typeface="Arial"/>
                          <a:cs typeface="Arial"/>
                        </a:rPr>
                        <a:t>s</a:t>
                      </a:r>
                      <a:r>
                        <a:rPr sz="2900" dirty="0">
                          <a:latin typeface="Arial"/>
                          <a:cs typeface="Arial"/>
                        </a:rPr>
                        <a:t>er</a:t>
                      </a:r>
                      <a:r>
                        <a:rPr sz="2900" spc="-15" dirty="0">
                          <a:latin typeface="Arial"/>
                          <a:cs typeface="Arial"/>
                        </a:rPr>
                        <a:t>v</a:t>
                      </a:r>
                      <a:r>
                        <a:rPr sz="2900" dirty="0">
                          <a:latin typeface="Arial"/>
                          <a:cs typeface="Arial"/>
                        </a:rPr>
                        <a:t>ed</a:t>
                      </a:r>
                      <a:endParaRPr sz="2900">
                        <a:latin typeface="Arial"/>
                        <a:cs typeface="Arial"/>
                      </a:endParaRPr>
                    </a:p>
                  </a:txBody>
                  <a:tcPr marL="0" marR="0" marT="0" marB="0"/>
                </a:tc>
                <a:tc>
                  <a:txBody>
                    <a:bodyPr/>
                    <a:lstStyle/>
                    <a:p>
                      <a:pPr marL="119380">
                        <a:lnSpc>
                          <a:spcPts val="3325"/>
                        </a:lnSpc>
                      </a:pPr>
                      <a:r>
                        <a:rPr sz="2900" spc="-15" dirty="0">
                          <a:latin typeface="Arial"/>
                          <a:cs typeface="Arial"/>
                        </a:rPr>
                        <a:t>effect</a:t>
                      </a:r>
                      <a:endParaRPr sz="2900">
                        <a:latin typeface="Arial"/>
                        <a:cs typeface="Arial"/>
                      </a:endParaRPr>
                    </a:p>
                  </a:txBody>
                  <a:tcPr marL="0" marR="0" marT="0" marB="0"/>
                </a:tc>
                <a:tc>
                  <a:txBody>
                    <a:bodyPr/>
                    <a:lstStyle/>
                    <a:p>
                      <a:pPr marR="26034" algn="r">
                        <a:lnSpc>
                          <a:spcPts val="3325"/>
                        </a:lnSpc>
                        <a:tabLst>
                          <a:tab pos="650240" algn="l"/>
                        </a:tabLst>
                      </a:pPr>
                      <a:r>
                        <a:rPr sz="2900" spc="5" dirty="0">
                          <a:latin typeface="Arial"/>
                          <a:cs typeface="Arial"/>
                        </a:rPr>
                        <a:t>o</a:t>
                      </a:r>
                      <a:r>
                        <a:rPr sz="2900" dirty="0">
                          <a:latin typeface="Arial"/>
                          <a:cs typeface="Arial"/>
                        </a:rPr>
                        <a:t>n	</a:t>
                      </a:r>
                      <a:r>
                        <a:rPr sz="2900" spc="-15" dirty="0">
                          <a:latin typeface="Arial"/>
                          <a:cs typeface="Arial"/>
                        </a:rPr>
                        <a:t>t</a:t>
                      </a:r>
                      <a:r>
                        <a:rPr sz="2900" dirty="0">
                          <a:latin typeface="Arial"/>
                          <a:cs typeface="Arial"/>
                        </a:rPr>
                        <a:t>he</a:t>
                      </a:r>
                      <a:endParaRPr sz="2900">
                        <a:latin typeface="Arial"/>
                        <a:cs typeface="Arial"/>
                      </a:endParaRPr>
                    </a:p>
                  </a:txBody>
                  <a:tcPr marL="0" marR="0" marT="0" marB="0"/>
                </a:tc>
              </a:tr>
              <a:tr h="427196">
                <a:tc>
                  <a:txBody>
                    <a:bodyPr/>
                    <a:lstStyle/>
                    <a:p>
                      <a:pPr marL="31750">
                        <a:lnSpc>
                          <a:spcPts val="3265"/>
                        </a:lnSpc>
                      </a:pPr>
                      <a:r>
                        <a:rPr sz="2900" dirty="0">
                          <a:latin typeface="Arial"/>
                          <a:cs typeface="Arial"/>
                        </a:rPr>
                        <a:t>dependent</a:t>
                      </a:r>
                      <a:endParaRPr sz="2900">
                        <a:latin typeface="Arial"/>
                        <a:cs typeface="Arial"/>
                      </a:endParaRPr>
                    </a:p>
                  </a:txBody>
                  <a:tcPr marL="0" marR="0" marT="0" marB="0"/>
                </a:tc>
                <a:tc>
                  <a:txBody>
                    <a:bodyPr/>
                    <a:lstStyle/>
                    <a:p>
                      <a:pPr marR="131445" algn="r">
                        <a:lnSpc>
                          <a:spcPts val="3265"/>
                        </a:lnSpc>
                        <a:tabLst>
                          <a:tab pos="1663700" algn="l"/>
                          <a:tab pos="2304415" algn="l"/>
                        </a:tabLst>
                      </a:pPr>
                      <a:r>
                        <a:rPr sz="2900" dirty="0">
                          <a:latin typeface="Arial"/>
                          <a:cs typeface="Arial"/>
                        </a:rPr>
                        <a:t>v</a:t>
                      </a:r>
                      <a:r>
                        <a:rPr sz="2900" spc="-10" dirty="0">
                          <a:latin typeface="Arial"/>
                          <a:cs typeface="Arial"/>
                        </a:rPr>
                        <a:t>a</a:t>
                      </a:r>
                      <a:r>
                        <a:rPr sz="2900" dirty="0">
                          <a:latin typeface="Arial"/>
                          <a:cs typeface="Arial"/>
                        </a:rPr>
                        <a:t>ri</a:t>
                      </a:r>
                      <a:r>
                        <a:rPr sz="2900" spc="-15" dirty="0">
                          <a:latin typeface="Arial"/>
                          <a:cs typeface="Arial"/>
                        </a:rPr>
                        <a:t>a</a:t>
                      </a:r>
                      <a:r>
                        <a:rPr sz="2900" dirty="0">
                          <a:latin typeface="Arial"/>
                          <a:cs typeface="Arial"/>
                        </a:rPr>
                        <a:t>ble	is	on</a:t>
                      </a:r>
                      <a:r>
                        <a:rPr sz="2900" spc="5" dirty="0">
                          <a:latin typeface="Arial"/>
                          <a:cs typeface="Arial"/>
                        </a:rPr>
                        <a:t>l</a:t>
                      </a:r>
                      <a:r>
                        <a:rPr sz="2900" dirty="0">
                          <a:latin typeface="Arial"/>
                          <a:cs typeface="Arial"/>
                        </a:rPr>
                        <a:t>y</a:t>
                      </a:r>
                      <a:endParaRPr sz="2900">
                        <a:latin typeface="Arial"/>
                        <a:cs typeface="Arial"/>
                      </a:endParaRPr>
                    </a:p>
                  </a:txBody>
                  <a:tcPr marL="0" marR="0" marT="0" marB="0"/>
                </a:tc>
                <a:tc>
                  <a:txBody>
                    <a:bodyPr/>
                    <a:lstStyle/>
                    <a:p>
                      <a:pPr marL="232410">
                        <a:lnSpc>
                          <a:spcPts val="3265"/>
                        </a:lnSpc>
                      </a:pPr>
                      <a:r>
                        <a:rPr sz="2900" dirty="0">
                          <a:latin typeface="Arial"/>
                          <a:cs typeface="Arial"/>
                        </a:rPr>
                        <a:t>due</a:t>
                      </a:r>
                      <a:endParaRPr sz="2900">
                        <a:latin typeface="Arial"/>
                        <a:cs typeface="Arial"/>
                      </a:endParaRPr>
                    </a:p>
                  </a:txBody>
                  <a:tcPr marL="0" marR="0" marT="0" marB="0"/>
                </a:tc>
                <a:tc>
                  <a:txBody>
                    <a:bodyPr/>
                    <a:lstStyle/>
                    <a:p>
                      <a:pPr marR="24130" algn="r">
                        <a:lnSpc>
                          <a:spcPts val="3265"/>
                        </a:lnSpc>
                        <a:tabLst>
                          <a:tab pos="680720" algn="l"/>
                        </a:tabLst>
                      </a:pPr>
                      <a:r>
                        <a:rPr sz="2900" spc="-5" dirty="0">
                          <a:latin typeface="Arial"/>
                          <a:cs typeface="Arial"/>
                        </a:rPr>
                        <a:t>t</a:t>
                      </a:r>
                      <a:r>
                        <a:rPr sz="2900" dirty="0">
                          <a:latin typeface="Arial"/>
                          <a:cs typeface="Arial"/>
                        </a:rPr>
                        <a:t>o	</a:t>
                      </a:r>
                      <a:r>
                        <a:rPr sz="2900" spc="-15" dirty="0">
                          <a:latin typeface="Arial"/>
                          <a:cs typeface="Arial"/>
                        </a:rPr>
                        <a:t>t</a:t>
                      </a:r>
                      <a:r>
                        <a:rPr sz="2900" dirty="0">
                          <a:latin typeface="Arial"/>
                          <a:cs typeface="Arial"/>
                        </a:rPr>
                        <a:t>he</a:t>
                      </a:r>
                      <a:endParaRPr sz="2900">
                        <a:latin typeface="Arial"/>
                        <a:cs typeface="Arial"/>
                      </a:endParaRPr>
                    </a:p>
                  </a:txBody>
                  <a:tcPr marL="0" marR="0" marT="0" marB="0"/>
                </a:tc>
              </a:tr>
            </a:tbl>
          </a:graphicData>
        </a:graphic>
      </p:graphicFrame>
      <p:sp>
        <p:nvSpPr>
          <p:cNvPr id="5" name="object 5"/>
          <p:cNvSpPr txBox="1"/>
          <p:nvPr/>
        </p:nvSpPr>
        <p:spPr>
          <a:xfrm>
            <a:off x="1011732" y="3912489"/>
            <a:ext cx="6764655" cy="467995"/>
          </a:xfrm>
          <a:prstGeom prst="rect">
            <a:avLst/>
          </a:prstGeom>
        </p:spPr>
        <p:txBody>
          <a:bodyPr vert="horz" wrap="square" lIns="0" tIns="12700" rIns="0" bIns="0" rtlCol="0">
            <a:spAutoFit/>
          </a:bodyPr>
          <a:lstStyle/>
          <a:p>
            <a:pPr marL="12700">
              <a:lnSpc>
                <a:spcPct val="100000"/>
              </a:lnSpc>
              <a:spcBef>
                <a:spcPts val="100"/>
              </a:spcBef>
            </a:pPr>
            <a:r>
              <a:rPr sz="2900" dirty="0">
                <a:latin typeface="Arial"/>
                <a:cs typeface="Arial"/>
              </a:rPr>
              <a:t>manipulation of the independent</a:t>
            </a:r>
            <a:r>
              <a:rPr sz="2900" spc="-114" dirty="0">
                <a:latin typeface="Arial"/>
                <a:cs typeface="Arial"/>
              </a:rPr>
              <a:t> </a:t>
            </a:r>
            <a:r>
              <a:rPr sz="2900" dirty="0">
                <a:latin typeface="Arial"/>
                <a:cs typeface="Arial"/>
              </a:rPr>
              <a:t>variable.</a:t>
            </a:r>
            <a:endParaRPr sz="290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788289"/>
            <a:ext cx="368744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AF0F5C"/>
                </a:solidFill>
              </a:rPr>
              <a:t>Main</a:t>
            </a:r>
            <a:r>
              <a:rPr sz="3000" spc="-30" dirty="0">
                <a:solidFill>
                  <a:srgbClr val="AF0F5C"/>
                </a:solidFill>
              </a:rPr>
              <a:t> </a:t>
            </a:r>
            <a:r>
              <a:rPr sz="3000" spc="-5" dirty="0">
                <a:solidFill>
                  <a:srgbClr val="AF0F5C"/>
                </a:solidFill>
              </a:rPr>
              <a:t>characteristics</a:t>
            </a:r>
            <a:endParaRPr sz="3000"/>
          </a:p>
        </p:txBody>
      </p:sp>
      <p:sp>
        <p:nvSpPr>
          <p:cNvPr id="3" name="object 3"/>
          <p:cNvSpPr txBox="1"/>
          <p:nvPr/>
        </p:nvSpPr>
        <p:spPr>
          <a:xfrm>
            <a:off x="0" y="1752600"/>
            <a:ext cx="8991600" cy="4010713"/>
          </a:xfrm>
          <a:prstGeom prst="rect">
            <a:avLst/>
          </a:prstGeom>
        </p:spPr>
        <p:txBody>
          <a:bodyPr vert="horz" wrap="square" lIns="0" tIns="85725" rIns="0" bIns="0" rtlCol="0">
            <a:spAutoFit/>
          </a:bodyPr>
          <a:lstStyle/>
          <a:p>
            <a:pPr marL="332740" marR="5080" indent="-320675" algn="just">
              <a:lnSpc>
                <a:spcPts val="2400"/>
              </a:lnSpc>
              <a:spcBef>
                <a:spcPts val="675"/>
              </a:spcBef>
              <a:buClr>
                <a:srgbClr val="EA1579"/>
              </a:buClr>
              <a:buSzPct val="60000"/>
              <a:buFont typeface="Wingdings"/>
              <a:buChar char=""/>
              <a:tabLst>
                <a:tab pos="333375" algn="l"/>
              </a:tabLst>
            </a:pPr>
            <a:r>
              <a:rPr sz="2000" b="1" spc="-5" dirty="0">
                <a:solidFill>
                  <a:srgbClr val="AF0F5C"/>
                </a:solidFill>
                <a:latin typeface="Arial"/>
                <a:cs typeface="Arial"/>
              </a:rPr>
              <a:t>Manipulation: </a:t>
            </a:r>
            <a:r>
              <a:rPr sz="2000" b="1" spc="-5" dirty="0">
                <a:latin typeface="Arial"/>
                <a:cs typeface="Arial"/>
              </a:rPr>
              <a:t>it refers to </a:t>
            </a:r>
            <a:r>
              <a:rPr sz="2000" b="1" dirty="0">
                <a:latin typeface="Arial"/>
                <a:cs typeface="Arial"/>
              </a:rPr>
              <a:t>conscious </a:t>
            </a:r>
            <a:r>
              <a:rPr sz="2000" b="1" spc="-5" dirty="0">
                <a:latin typeface="Arial"/>
                <a:cs typeface="Arial"/>
              </a:rPr>
              <a:t>control of the  independent variable by the researcher through  </a:t>
            </a:r>
            <a:r>
              <a:rPr sz="2000" b="1" dirty="0">
                <a:latin typeface="Arial"/>
                <a:cs typeface="Arial"/>
              </a:rPr>
              <a:t>treatment </a:t>
            </a:r>
            <a:r>
              <a:rPr sz="2000" b="1" spc="-5" dirty="0">
                <a:latin typeface="Arial"/>
                <a:cs typeface="Arial"/>
              </a:rPr>
              <a:t>or </a:t>
            </a:r>
            <a:r>
              <a:rPr sz="2000" b="1" dirty="0">
                <a:latin typeface="Arial"/>
                <a:cs typeface="Arial"/>
              </a:rPr>
              <a:t>intervention(s) </a:t>
            </a:r>
            <a:r>
              <a:rPr sz="2000" b="1" spc="-5" dirty="0">
                <a:latin typeface="Arial"/>
                <a:cs typeface="Arial"/>
              </a:rPr>
              <a:t>to observe its </a:t>
            </a:r>
            <a:r>
              <a:rPr sz="2000" b="1" spc="-10" dirty="0">
                <a:latin typeface="Arial"/>
                <a:cs typeface="Arial"/>
              </a:rPr>
              <a:t>effect </a:t>
            </a:r>
            <a:r>
              <a:rPr sz="2000" b="1" spc="-5" dirty="0">
                <a:latin typeface="Arial"/>
                <a:cs typeface="Arial"/>
              </a:rPr>
              <a:t>on  dependent</a:t>
            </a:r>
            <a:r>
              <a:rPr sz="2000" b="1" spc="-30" dirty="0">
                <a:latin typeface="Arial"/>
                <a:cs typeface="Arial"/>
              </a:rPr>
              <a:t> </a:t>
            </a:r>
            <a:r>
              <a:rPr sz="2000" b="1" spc="-5" dirty="0">
                <a:latin typeface="Arial"/>
                <a:cs typeface="Arial"/>
              </a:rPr>
              <a:t>variable</a:t>
            </a:r>
            <a:r>
              <a:rPr sz="2000" b="1" spc="-5" dirty="0" smtClean="0">
                <a:latin typeface="Arial"/>
                <a:cs typeface="Arial"/>
              </a:rPr>
              <a:t>.</a:t>
            </a:r>
            <a:endParaRPr lang="en-US" sz="2000" b="1" spc="-5" dirty="0" smtClean="0">
              <a:latin typeface="Arial"/>
              <a:cs typeface="Arial"/>
            </a:endParaRPr>
          </a:p>
          <a:p>
            <a:pPr marL="332740" marR="5080" indent="-320675" algn="just">
              <a:lnSpc>
                <a:spcPts val="2400"/>
              </a:lnSpc>
              <a:spcBef>
                <a:spcPts val="675"/>
              </a:spcBef>
              <a:buClr>
                <a:srgbClr val="EA1579"/>
              </a:buClr>
              <a:buSzPct val="60000"/>
              <a:tabLst>
                <a:tab pos="333375" algn="l"/>
              </a:tabLst>
            </a:pPr>
            <a:endParaRPr sz="2000" b="1" dirty="0">
              <a:latin typeface="Arial"/>
              <a:cs typeface="Arial"/>
            </a:endParaRPr>
          </a:p>
          <a:p>
            <a:pPr marL="332740" marR="5080" indent="-320675" algn="just">
              <a:lnSpc>
                <a:spcPts val="2400"/>
              </a:lnSpc>
              <a:spcBef>
                <a:spcPts val="710"/>
              </a:spcBef>
              <a:buClr>
                <a:srgbClr val="EA1579"/>
              </a:buClr>
              <a:buSzPct val="60000"/>
              <a:buFont typeface="Wingdings"/>
              <a:buChar char=""/>
              <a:tabLst>
                <a:tab pos="333375" algn="l"/>
              </a:tabLst>
            </a:pPr>
            <a:r>
              <a:rPr sz="2000" b="1" spc="-5" dirty="0">
                <a:solidFill>
                  <a:srgbClr val="AF0F5C"/>
                </a:solidFill>
                <a:latin typeface="Arial"/>
                <a:cs typeface="Arial"/>
              </a:rPr>
              <a:t>Control: </a:t>
            </a:r>
            <a:r>
              <a:rPr sz="2000" b="1" spc="-5" dirty="0">
                <a:latin typeface="Arial"/>
                <a:cs typeface="Arial"/>
              </a:rPr>
              <a:t>it </a:t>
            </a:r>
            <a:r>
              <a:rPr sz="2000" b="1" dirty="0">
                <a:latin typeface="Arial"/>
                <a:cs typeface="Arial"/>
              </a:rPr>
              <a:t>refers </a:t>
            </a:r>
            <a:r>
              <a:rPr sz="2000" b="1" spc="-5" dirty="0">
                <a:latin typeface="Arial"/>
                <a:cs typeface="Arial"/>
              </a:rPr>
              <a:t>to the use of control group and  controlling the </a:t>
            </a:r>
            <a:r>
              <a:rPr sz="2000" b="1" spc="-10" dirty="0" smtClean="0">
                <a:latin typeface="Arial"/>
                <a:cs typeface="Arial"/>
              </a:rPr>
              <a:t>effects </a:t>
            </a:r>
            <a:r>
              <a:rPr sz="2000" b="1" spc="-5" dirty="0">
                <a:latin typeface="Arial"/>
                <a:cs typeface="Arial"/>
              </a:rPr>
              <a:t>of extraneous variable in </a:t>
            </a:r>
            <a:r>
              <a:rPr sz="2000" b="1" spc="-10" dirty="0">
                <a:latin typeface="Arial"/>
                <a:cs typeface="Arial"/>
              </a:rPr>
              <a:t>which  </a:t>
            </a:r>
            <a:r>
              <a:rPr sz="2000" b="1" spc="-5" dirty="0">
                <a:latin typeface="Arial"/>
                <a:cs typeface="Arial"/>
              </a:rPr>
              <a:t>researcher is</a:t>
            </a:r>
            <a:r>
              <a:rPr sz="2000" b="1" spc="25" dirty="0">
                <a:latin typeface="Arial"/>
                <a:cs typeface="Arial"/>
              </a:rPr>
              <a:t> </a:t>
            </a:r>
            <a:r>
              <a:rPr sz="2000" b="1" dirty="0">
                <a:latin typeface="Arial"/>
                <a:cs typeface="Arial"/>
              </a:rPr>
              <a:t>interested</a:t>
            </a:r>
            <a:r>
              <a:rPr sz="2000" b="1" dirty="0" smtClean="0">
                <a:latin typeface="Arial"/>
                <a:cs typeface="Arial"/>
              </a:rPr>
              <a:t>.</a:t>
            </a:r>
            <a:endParaRPr lang="en-US" sz="2000" b="1" dirty="0" smtClean="0">
              <a:latin typeface="Arial"/>
              <a:cs typeface="Arial"/>
            </a:endParaRPr>
          </a:p>
          <a:p>
            <a:pPr marL="332740" marR="5080" indent="-320675" algn="just">
              <a:lnSpc>
                <a:spcPts val="2400"/>
              </a:lnSpc>
              <a:spcBef>
                <a:spcPts val="710"/>
              </a:spcBef>
              <a:buClr>
                <a:srgbClr val="EA1579"/>
              </a:buClr>
              <a:buSzPct val="60000"/>
              <a:buFont typeface="Wingdings"/>
              <a:buChar char=""/>
              <a:tabLst>
                <a:tab pos="333375" algn="l"/>
              </a:tabLst>
            </a:pPr>
            <a:endParaRPr sz="2000" b="1" dirty="0">
              <a:latin typeface="Arial"/>
              <a:cs typeface="Arial"/>
            </a:endParaRPr>
          </a:p>
          <a:p>
            <a:pPr marL="332740" marR="5080" indent="-320675" algn="just">
              <a:lnSpc>
                <a:spcPct val="80000"/>
              </a:lnSpc>
              <a:spcBef>
                <a:spcPts val="715"/>
              </a:spcBef>
              <a:buClr>
                <a:srgbClr val="EA1579"/>
              </a:buClr>
              <a:buSzPct val="60000"/>
              <a:buFont typeface="Wingdings"/>
              <a:buChar char=""/>
              <a:tabLst>
                <a:tab pos="333375" algn="l"/>
              </a:tabLst>
            </a:pPr>
            <a:r>
              <a:rPr sz="2000" b="1" spc="-5" dirty="0">
                <a:solidFill>
                  <a:srgbClr val="AF0F5C"/>
                </a:solidFill>
                <a:latin typeface="Arial"/>
                <a:cs typeface="Arial"/>
              </a:rPr>
              <a:t>Randomization: </a:t>
            </a:r>
            <a:r>
              <a:rPr sz="2000" b="1" spc="-5" dirty="0">
                <a:latin typeface="Arial"/>
                <a:cs typeface="Arial"/>
              </a:rPr>
              <a:t>it means that every subject has </a:t>
            </a:r>
            <a:r>
              <a:rPr sz="2000" b="1" spc="-5" dirty="0" smtClean="0">
                <a:latin typeface="Arial"/>
                <a:cs typeface="Arial"/>
              </a:rPr>
              <a:t>an  </a:t>
            </a:r>
            <a:r>
              <a:rPr sz="2000" b="1" spc="-5" dirty="0">
                <a:latin typeface="Arial"/>
                <a:cs typeface="Arial"/>
              </a:rPr>
              <a:t>equal chance of being assigned to experimental or  control group. </a:t>
            </a:r>
            <a:endParaRPr lang="en-US" sz="2000" b="1" spc="-5" dirty="0" smtClean="0">
              <a:latin typeface="Arial"/>
              <a:cs typeface="Arial"/>
            </a:endParaRPr>
          </a:p>
          <a:p>
            <a:pPr marL="332740" marR="5080" indent="-320675" algn="just">
              <a:lnSpc>
                <a:spcPct val="80000"/>
              </a:lnSpc>
              <a:spcBef>
                <a:spcPts val="715"/>
              </a:spcBef>
              <a:buClr>
                <a:srgbClr val="EA1579"/>
              </a:buClr>
              <a:buSzPct val="60000"/>
              <a:buFont typeface="Wingdings"/>
              <a:buChar char=""/>
              <a:tabLst>
                <a:tab pos="333375" algn="l"/>
              </a:tabLst>
            </a:pPr>
            <a:r>
              <a:rPr sz="2000" b="1" spc="-5" dirty="0" smtClean="0">
                <a:latin typeface="Arial"/>
                <a:cs typeface="Arial"/>
              </a:rPr>
              <a:t>Randomization </a:t>
            </a:r>
            <a:r>
              <a:rPr sz="2000" b="1" spc="-5" dirty="0">
                <a:latin typeface="Arial"/>
                <a:cs typeface="Arial"/>
              </a:rPr>
              <a:t>is </a:t>
            </a:r>
            <a:r>
              <a:rPr sz="2000" b="1" dirty="0">
                <a:latin typeface="Arial"/>
                <a:cs typeface="Arial"/>
              </a:rPr>
              <a:t>used </a:t>
            </a:r>
            <a:r>
              <a:rPr sz="2000" b="1" spc="-5" dirty="0">
                <a:latin typeface="Arial"/>
                <a:cs typeface="Arial"/>
              </a:rPr>
              <a:t>in true  experimental </a:t>
            </a:r>
            <a:r>
              <a:rPr sz="2000" b="1" dirty="0">
                <a:latin typeface="Arial"/>
                <a:cs typeface="Arial"/>
              </a:rPr>
              <a:t>research </a:t>
            </a:r>
            <a:r>
              <a:rPr sz="2000" b="1" spc="-5" dirty="0">
                <a:latin typeface="Arial"/>
                <a:cs typeface="Arial"/>
              </a:rPr>
              <a:t>designs to minimize the threat  of internal validity of the study and to eliminate the  </a:t>
            </a:r>
            <a:r>
              <a:rPr sz="2000" b="1" spc="-10" dirty="0">
                <a:latin typeface="Arial"/>
                <a:cs typeface="Arial"/>
              </a:rPr>
              <a:t>effect </a:t>
            </a:r>
            <a:r>
              <a:rPr sz="2000" b="1" spc="-5" dirty="0">
                <a:latin typeface="Arial"/>
                <a:cs typeface="Arial"/>
              </a:rPr>
              <a:t>of extraneous variables on dependent</a:t>
            </a:r>
            <a:r>
              <a:rPr sz="2000" b="1" spc="75" dirty="0">
                <a:latin typeface="Arial"/>
                <a:cs typeface="Arial"/>
              </a:rPr>
              <a:t> </a:t>
            </a:r>
            <a:r>
              <a:rPr sz="2000" b="1" spc="-5" dirty="0">
                <a:latin typeface="Arial"/>
                <a:cs typeface="Arial"/>
              </a:rPr>
              <a:t>variable</a:t>
            </a:r>
            <a:r>
              <a:rPr sz="1600" spc="-5" dirty="0">
                <a:latin typeface="Arial"/>
                <a:cs typeface="Arial"/>
              </a:rPr>
              <a:t>.</a:t>
            </a:r>
            <a:endParaRPr sz="1600" dirty="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1387" y="735025"/>
            <a:ext cx="6988809" cy="514350"/>
          </a:xfrm>
          <a:prstGeom prst="rect">
            <a:avLst/>
          </a:prstGeom>
        </p:spPr>
        <p:txBody>
          <a:bodyPr vert="horz" wrap="square" lIns="0" tIns="13335" rIns="0" bIns="0" rtlCol="0">
            <a:spAutoFit/>
          </a:bodyPr>
          <a:lstStyle/>
          <a:p>
            <a:pPr marL="12700">
              <a:lnSpc>
                <a:spcPct val="100000"/>
              </a:lnSpc>
              <a:spcBef>
                <a:spcPts val="105"/>
              </a:spcBef>
            </a:pPr>
            <a:r>
              <a:rPr sz="3200" spc="-50" dirty="0">
                <a:solidFill>
                  <a:srgbClr val="AF0F5C"/>
                </a:solidFill>
              </a:rPr>
              <a:t>Types </a:t>
            </a:r>
            <a:r>
              <a:rPr sz="3200" dirty="0">
                <a:solidFill>
                  <a:srgbClr val="AF0F5C"/>
                </a:solidFill>
              </a:rPr>
              <a:t>of </a:t>
            </a:r>
            <a:r>
              <a:rPr sz="3200" spc="-45" dirty="0">
                <a:solidFill>
                  <a:srgbClr val="AF0F5C"/>
                </a:solidFill>
              </a:rPr>
              <a:t>True </a:t>
            </a:r>
            <a:r>
              <a:rPr sz="3200" spc="-5" dirty="0">
                <a:solidFill>
                  <a:srgbClr val="AF0F5C"/>
                </a:solidFill>
              </a:rPr>
              <a:t>Experimental</a:t>
            </a:r>
            <a:r>
              <a:rPr sz="3200" spc="-15" dirty="0">
                <a:solidFill>
                  <a:srgbClr val="AF0F5C"/>
                </a:solidFill>
              </a:rPr>
              <a:t> </a:t>
            </a:r>
            <a:r>
              <a:rPr sz="3200" dirty="0">
                <a:solidFill>
                  <a:srgbClr val="AF0F5C"/>
                </a:solidFill>
              </a:rPr>
              <a:t>Designs</a:t>
            </a:r>
            <a:endParaRPr sz="3200"/>
          </a:p>
        </p:txBody>
      </p:sp>
      <p:sp>
        <p:nvSpPr>
          <p:cNvPr id="3" name="object 3"/>
          <p:cNvSpPr txBox="1"/>
          <p:nvPr/>
        </p:nvSpPr>
        <p:spPr>
          <a:xfrm>
            <a:off x="691387" y="1757651"/>
            <a:ext cx="4565015" cy="3209290"/>
          </a:xfrm>
          <a:prstGeom prst="rect">
            <a:avLst/>
          </a:prstGeom>
        </p:spPr>
        <p:txBody>
          <a:bodyPr vert="horz" wrap="square" lIns="0" tIns="100330" rIns="0" bIns="0" rtlCol="0">
            <a:spAutoFit/>
          </a:bodyPr>
          <a:lstStyle/>
          <a:p>
            <a:pPr marL="332740" indent="-320675">
              <a:lnSpc>
                <a:spcPct val="100000"/>
              </a:lnSpc>
              <a:spcBef>
                <a:spcPts val="790"/>
              </a:spcBef>
              <a:buClr>
                <a:srgbClr val="EA1579"/>
              </a:buClr>
              <a:buSzPct val="60344"/>
              <a:buFont typeface="Wingdings"/>
              <a:buChar char=""/>
              <a:tabLst>
                <a:tab pos="333375" algn="l"/>
              </a:tabLst>
            </a:pPr>
            <a:r>
              <a:rPr sz="2900" dirty="0">
                <a:latin typeface="Arial"/>
                <a:cs typeface="Arial"/>
              </a:rPr>
              <a:t>Post test</a:t>
            </a:r>
            <a:r>
              <a:rPr sz="2900" spc="-60" dirty="0">
                <a:latin typeface="Arial"/>
                <a:cs typeface="Arial"/>
              </a:rPr>
              <a:t> </a:t>
            </a:r>
            <a:r>
              <a:rPr sz="2900" dirty="0">
                <a:latin typeface="Arial"/>
                <a:cs typeface="Arial"/>
              </a:rPr>
              <a:t>only</a:t>
            </a:r>
            <a:endParaRPr sz="2900">
              <a:latin typeface="Arial"/>
              <a:cs typeface="Arial"/>
            </a:endParaRPr>
          </a:p>
          <a:p>
            <a:pPr marL="332740" indent="-320675">
              <a:lnSpc>
                <a:spcPct val="100000"/>
              </a:lnSpc>
              <a:spcBef>
                <a:spcPts val="695"/>
              </a:spcBef>
              <a:buClr>
                <a:srgbClr val="EA1579"/>
              </a:buClr>
              <a:buSzPct val="60344"/>
              <a:buFont typeface="Wingdings"/>
              <a:buChar char=""/>
              <a:tabLst>
                <a:tab pos="333375" algn="l"/>
              </a:tabLst>
            </a:pPr>
            <a:r>
              <a:rPr sz="2900" dirty="0">
                <a:latin typeface="Arial"/>
                <a:cs typeface="Arial"/>
              </a:rPr>
              <a:t>Pretest post-test</a:t>
            </a:r>
            <a:r>
              <a:rPr sz="2900" spc="-114" dirty="0">
                <a:latin typeface="Arial"/>
                <a:cs typeface="Arial"/>
              </a:rPr>
              <a:t> </a:t>
            </a:r>
            <a:r>
              <a:rPr sz="2900" dirty="0">
                <a:latin typeface="Arial"/>
                <a:cs typeface="Arial"/>
              </a:rPr>
              <a:t>only</a:t>
            </a:r>
            <a:endParaRPr sz="2900">
              <a:latin typeface="Arial"/>
              <a:cs typeface="Arial"/>
            </a:endParaRPr>
          </a:p>
          <a:p>
            <a:pPr marL="332740" indent="-320675">
              <a:lnSpc>
                <a:spcPct val="100000"/>
              </a:lnSpc>
              <a:spcBef>
                <a:spcPts val="700"/>
              </a:spcBef>
              <a:buClr>
                <a:srgbClr val="EA1579"/>
              </a:buClr>
              <a:buSzPct val="60344"/>
              <a:buFont typeface="Wingdings"/>
              <a:buChar char=""/>
              <a:tabLst>
                <a:tab pos="333375" algn="l"/>
              </a:tabLst>
            </a:pPr>
            <a:r>
              <a:rPr sz="2900" dirty="0">
                <a:latin typeface="Arial"/>
                <a:cs typeface="Arial"/>
              </a:rPr>
              <a:t>Soloman 4</a:t>
            </a:r>
            <a:r>
              <a:rPr sz="2900" spc="-50" dirty="0">
                <a:latin typeface="Arial"/>
                <a:cs typeface="Arial"/>
              </a:rPr>
              <a:t> </a:t>
            </a:r>
            <a:r>
              <a:rPr sz="2900" dirty="0">
                <a:latin typeface="Arial"/>
                <a:cs typeface="Arial"/>
              </a:rPr>
              <a:t>groups</a:t>
            </a:r>
            <a:endParaRPr sz="2900">
              <a:latin typeface="Arial"/>
              <a:cs typeface="Arial"/>
            </a:endParaRPr>
          </a:p>
          <a:p>
            <a:pPr marL="332740" indent="-320675">
              <a:lnSpc>
                <a:spcPct val="100000"/>
              </a:lnSpc>
              <a:spcBef>
                <a:spcPts val="710"/>
              </a:spcBef>
              <a:buClr>
                <a:srgbClr val="EA1579"/>
              </a:buClr>
              <a:buSzPct val="60344"/>
              <a:buFont typeface="Wingdings"/>
              <a:buChar char=""/>
              <a:tabLst>
                <a:tab pos="333375" algn="l"/>
              </a:tabLst>
            </a:pPr>
            <a:r>
              <a:rPr sz="2900" dirty="0">
                <a:latin typeface="Arial"/>
                <a:cs typeface="Arial"/>
              </a:rPr>
              <a:t>Factorial</a:t>
            </a:r>
            <a:r>
              <a:rPr sz="2900" spc="-40" dirty="0">
                <a:latin typeface="Arial"/>
                <a:cs typeface="Arial"/>
              </a:rPr>
              <a:t> </a:t>
            </a:r>
            <a:r>
              <a:rPr sz="2900" dirty="0">
                <a:latin typeface="Arial"/>
                <a:cs typeface="Arial"/>
              </a:rPr>
              <a:t>design</a:t>
            </a:r>
            <a:endParaRPr sz="2900">
              <a:latin typeface="Arial"/>
              <a:cs typeface="Arial"/>
            </a:endParaRPr>
          </a:p>
          <a:p>
            <a:pPr marL="332740" indent="-320675">
              <a:lnSpc>
                <a:spcPct val="100000"/>
              </a:lnSpc>
              <a:spcBef>
                <a:spcPts val="695"/>
              </a:spcBef>
              <a:buClr>
                <a:srgbClr val="EA1579"/>
              </a:buClr>
              <a:buSzPct val="60344"/>
              <a:buFont typeface="Wingdings"/>
              <a:buChar char=""/>
              <a:tabLst>
                <a:tab pos="333375" algn="l"/>
              </a:tabLst>
            </a:pPr>
            <a:r>
              <a:rPr sz="2900" dirty="0">
                <a:latin typeface="Arial"/>
                <a:cs typeface="Arial"/>
              </a:rPr>
              <a:t>Randomized block</a:t>
            </a:r>
            <a:r>
              <a:rPr sz="2900" spc="-105" dirty="0">
                <a:latin typeface="Arial"/>
                <a:cs typeface="Arial"/>
              </a:rPr>
              <a:t> </a:t>
            </a:r>
            <a:r>
              <a:rPr sz="2900" dirty="0">
                <a:latin typeface="Arial"/>
                <a:cs typeface="Arial"/>
              </a:rPr>
              <a:t>design</a:t>
            </a:r>
            <a:endParaRPr sz="2900">
              <a:latin typeface="Arial"/>
              <a:cs typeface="Arial"/>
            </a:endParaRPr>
          </a:p>
          <a:p>
            <a:pPr marL="332740" indent="-320675">
              <a:lnSpc>
                <a:spcPct val="100000"/>
              </a:lnSpc>
              <a:spcBef>
                <a:spcPts val="700"/>
              </a:spcBef>
              <a:buClr>
                <a:srgbClr val="EA1579"/>
              </a:buClr>
              <a:buSzPct val="60344"/>
              <a:buFont typeface="Wingdings"/>
              <a:buChar char=""/>
              <a:tabLst>
                <a:tab pos="333375" algn="l"/>
              </a:tabLst>
            </a:pPr>
            <a:r>
              <a:rPr sz="2900" dirty="0">
                <a:latin typeface="Arial"/>
                <a:cs typeface="Arial"/>
              </a:rPr>
              <a:t>Cross over</a:t>
            </a:r>
            <a:r>
              <a:rPr sz="2900" spc="-70" dirty="0">
                <a:latin typeface="Arial"/>
                <a:cs typeface="Arial"/>
              </a:rPr>
              <a:t> </a:t>
            </a:r>
            <a:r>
              <a:rPr sz="2900" dirty="0">
                <a:latin typeface="Arial"/>
                <a:cs typeface="Arial"/>
              </a:rPr>
              <a:t>design</a:t>
            </a:r>
            <a:endParaRPr sz="290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81000"/>
            <a:ext cx="9144000" cy="6248400"/>
          </a:xfrm>
        </p:spPr>
        <p:txBody>
          <a:bodyPr>
            <a:normAutofit fontScale="85000" lnSpcReduction="20000"/>
          </a:bodyPr>
          <a:lstStyle/>
          <a:p>
            <a:r>
              <a:rPr lang="en-US" i="1" dirty="0" smtClean="0">
                <a:solidFill>
                  <a:srgbClr val="FF0000"/>
                </a:solidFill>
              </a:rPr>
              <a:t>Post test- only control group design </a:t>
            </a:r>
          </a:p>
          <a:p>
            <a:pPr>
              <a:buNone/>
            </a:pPr>
            <a:r>
              <a:rPr lang="en-US" dirty="0" smtClean="0"/>
              <a:t>In this design, which uses two groups, one group is given the treatment and the results are gathered at the end. The control group receives no treatment, over the same period of time, but undergoes exactly the same tests.</a:t>
            </a:r>
          </a:p>
          <a:p>
            <a:r>
              <a:rPr lang="en-US" i="1" dirty="0" smtClean="0">
                <a:solidFill>
                  <a:srgbClr val="FF0000"/>
                </a:solidFill>
              </a:rPr>
              <a:t>The pretest-post test control group design</a:t>
            </a:r>
          </a:p>
          <a:p>
            <a:pPr>
              <a:buNone/>
            </a:pPr>
            <a:r>
              <a:rPr lang="en-US" dirty="0" smtClean="0"/>
              <a:t>The principle behind this design is relatively simple, and involves randomly assigning subjects between two groups, a test group and a control. Both groups are pre-tested, and both are post- tested, the ultimate difference being that one group was administered the treatment.</a:t>
            </a:r>
          </a:p>
          <a:p>
            <a:pPr>
              <a:buNone/>
            </a:pPr>
            <a:r>
              <a:rPr lang="en-US" dirty="0" smtClean="0">
                <a:solidFill>
                  <a:srgbClr val="FF0000"/>
                </a:solidFill>
              </a:rPr>
              <a:t>Solomon four-group design.</a:t>
            </a:r>
          </a:p>
          <a:p>
            <a:pPr>
              <a:buNone/>
            </a:pPr>
            <a:r>
              <a:rPr lang="en-US" dirty="0" smtClean="0"/>
              <a:t>This design contains two extra control groups, which serve to reduce the influence of confounding or extraneous variables and allow the researcher to test whether the pre test itself  has an effect on the subjects.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91387" y="739597"/>
            <a:ext cx="7997190" cy="5537200"/>
          </a:xfrm>
          <a:prstGeom prst="rect">
            <a:avLst/>
          </a:prstGeom>
        </p:spPr>
        <p:txBody>
          <a:bodyPr vert="horz" wrap="square" lIns="0" tIns="12065" rIns="0" bIns="0" rtlCol="0">
            <a:spAutoFit/>
          </a:bodyPr>
          <a:lstStyle/>
          <a:p>
            <a:pPr marL="332740" marR="5080" indent="-320675" algn="just">
              <a:lnSpc>
                <a:spcPct val="100000"/>
              </a:lnSpc>
              <a:spcBef>
                <a:spcPts val="95"/>
              </a:spcBef>
            </a:pPr>
            <a:r>
              <a:rPr sz="2500" i="1" spc="-5" dirty="0">
                <a:solidFill>
                  <a:srgbClr val="AF0F5C"/>
                </a:solidFill>
                <a:latin typeface="Arial"/>
                <a:cs typeface="Arial"/>
              </a:rPr>
              <a:t>Soloman 4 group design: </a:t>
            </a:r>
            <a:r>
              <a:rPr sz="2500" spc="-5" dirty="0">
                <a:latin typeface="Arial"/>
                <a:cs typeface="Arial"/>
              </a:rPr>
              <a:t>there are </a:t>
            </a:r>
            <a:r>
              <a:rPr sz="2500" dirty="0">
                <a:latin typeface="Arial"/>
                <a:cs typeface="Arial"/>
              </a:rPr>
              <a:t>two</a:t>
            </a:r>
            <a:r>
              <a:rPr sz="2500" spc="640" dirty="0">
                <a:latin typeface="Arial"/>
                <a:cs typeface="Arial"/>
              </a:rPr>
              <a:t> </a:t>
            </a:r>
            <a:r>
              <a:rPr sz="2500" spc="-5" dirty="0">
                <a:latin typeface="Arial"/>
                <a:cs typeface="Arial"/>
              </a:rPr>
              <a:t>experimental  groups (experimental group 1 </a:t>
            </a:r>
            <a:r>
              <a:rPr sz="2500" spc="-10" dirty="0">
                <a:latin typeface="Arial"/>
                <a:cs typeface="Arial"/>
              </a:rPr>
              <a:t>and </a:t>
            </a:r>
            <a:r>
              <a:rPr sz="2500" spc="-5" dirty="0">
                <a:latin typeface="Arial"/>
                <a:cs typeface="Arial"/>
              </a:rPr>
              <a:t>experimental</a:t>
            </a:r>
            <a:r>
              <a:rPr sz="2500" spc="70" dirty="0">
                <a:latin typeface="Arial"/>
                <a:cs typeface="Arial"/>
              </a:rPr>
              <a:t> </a:t>
            </a:r>
            <a:r>
              <a:rPr sz="2500" spc="-5" dirty="0">
                <a:latin typeface="Arial"/>
                <a:cs typeface="Arial"/>
              </a:rPr>
              <a:t>group</a:t>
            </a:r>
            <a:endParaRPr sz="2500" dirty="0">
              <a:latin typeface="Arial"/>
              <a:cs typeface="Arial"/>
            </a:endParaRPr>
          </a:p>
          <a:p>
            <a:pPr marL="332740" marR="5080" algn="just">
              <a:lnSpc>
                <a:spcPct val="100000"/>
              </a:lnSpc>
              <a:spcBef>
                <a:spcPts val="5"/>
              </a:spcBef>
            </a:pPr>
            <a:r>
              <a:rPr sz="2500" spc="-5" dirty="0">
                <a:latin typeface="Arial"/>
                <a:cs typeface="Arial"/>
              </a:rPr>
              <a:t>2) and two control </a:t>
            </a:r>
            <a:r>
              <a:rPr sz="2500" dirty="0">
                <a:latin typeface="Arial"/>
                <a:cs typeface="Arial"/>
              </a:rPr>
              <a:t>groups </a:t>
            </a:r>
            <a:r>
              <a:rPr sz="2500" spc="-5" dirty="0">
                <a:latin typeface="Arial"/>
                <a:cs typeface="Arial"/>
              </a:rPr>
              <a:t>(control group 1 </a:t>
            </a:r>
            <a:r>
              <a:rPr sz="2500" dirty="0">
                <a:latin typeface="Arial"/>
                <a:cs typeface="Arial"/>
              </a:rPr>
              <a:t>and </a:t>
            </a:r>
            <a:r>
              <a:rPr sz="2500" spc="-5" dirty="0">
                <a:latin typeface="Arial"/>
                <a:cs typeface="Arial"/>
              </a:rPr>
              <a:t>control  group</a:t>
            </a:r>
            <a:r>
              <a:rPr sz="2500" dirty="0">
                <a:latin typeface="Arial"/>
                <a:cs typeface="Arial"/>
              </a:rPr>
              <a:t> </a:t>
            </a:r>
            <a:r>
              <a:rPr sz="2500" spc="-5" dirty="0">
                <a:latin typeface="Arial"/>
                <a:cs typeface="Arial"/>
              </a:rPr>
              <a:t>2).</a:t>
            </a:r>
            <a:endParaRPr sz="2500" dirty="0">
              <a:latin typeface="Arial"/>
              <a:cs typeface="Arial"/>
            </a:endParaRPr>
          </a:p>
          <a:p>
            <a:pPr marL="332740" marR="6350" indent="-320675" algn="just">
              <a:lnSpc>
                <a:spcPct val="100000"/>
              </a:lnSpc>
              <a:spcBef>
                <a:spcPts val="695"/>
              </a:spcBef>
              <a:buClr>
                <a:srgbClr val="EA1579"/>
              </a:buClr>
              <a:buSzPct val="60000"/>
              <a:buFont typeface="Wingdings"/>
              <a:buChar char=""/>
              <a:tabLst>
                <a:tab pos="333375" algn="l"/>
              </a:tabLst>
            </a:pPr>
            <a:r>
              <a:rPr sz="2500" spc="-5" dirty="0">
                <a:latin typeface="Arial"/>
                <a:cs typeface="Arial"/>
              </a:rPr>
              <a:t>The investigator randomly </a:t>
            </a:r>
            <a:r>
              <a:rPr sz="2500" dirty="0">
                <a:latin typeface="Arial"/>
                <a:cs typeface="Arial"/>
              </a:rPr>
              <a:t>assigns </a:t>
            </a:r>
            <a:r>
              <a:rPr sz="2500" spc="-5" dirty="0">
                <a:latin typeface="Arial"/>
                <a:cs typeface="Arial"/>
              </a:rPr>
              <a:t>subjects to four  groups. Out </a:t>
            </a:r>
            <a:r>
              <a:rPr sz="2500" dirty="0">
                <a:latin typeface="Arial"/>
                <a:cs typeface="Arial"/>
              </a:rPr>
              <a:t>of </a:t>
            </a:r>
            <a:r>
              <a:rPr sz="2500" spc="-5" dirty="0">
                <a:latin typeface="Arial"/>
                <a:cs typeface="Arial"/>
              </a:rPr>
              <a:t>the four groups, only experimental  group 1 </a:t>
            </a:r>
            <a:r>
              <a:rPr sz="2500" spc="-10" dirty="0">
                <a:latin typeface="Arial"/>
                <a:cs typeface="Arial"/>
              </a:rPr>
              <a:t>and </a:t>
            </a:r>
            <a:r>
              <a:rPr sz="2500" spc="-5" dirty="0">
                <a:latin typeface="Arial"/>
                <a:cs typeface="Arial"/>
              </a:rPr>
              <a:t>control group 1 receives the pretest,  followed </a:t>
            </a:r>
            <a:r>
              <a:rPr sz="2500" spc="-10" dirty="0">
                <a:latin typeface="Arial"/>
                <a:cs typeface="Arial"/>
              </a:rPr>
              <a:t>by </a:t>
            </a:r>
            <a:r>
              <a:rPr sz="2500" spc="-5" dirty="0">
                <a:latin typeface="Arial"/>
                <a:cs typeface="Arial"/>
              </a:rPr>
              <a:t>the treatment to the experimental group 1  and experimental group</a:t>
            </a:r>
            <a:r>
              <a:rPr sz="2500" spc="30" dirty="0">
                <a:latin typeface="Arial"/>
                <a:cs typeface="Arial"/>
              </a:rPr>
              <a:t> </a:t>
            </a:r>
            <a:r>
              <a:rPr sz="2500" spc="-5" dirty="0">
                <a:latin typeface="Arial"/>
                <a:cs typeface="Arial"/>
              </a:rPr>
              <a:t>2.</a:t>
            </a:r>
            <a:endParaRPr sz="2500" dirty="0">
              <a:latin typeface="Arial"/>
              <a:cs typeface="Arial"/>
            </a:endParaRPr>
          </a:p>
          <a:p>
            <a:pPr marL="332740" marR="5080" indent="-320675" algn="just">
              <a:lnSpc>
                <a:spcPct val="100000"/>
              </a:lnSpc>
              <a:spcBef>
                <a:spcPts val="700"/>
              </a:spcBef>
              <a:buClr>
                <a:srgbClr val="EA1579"/>
              </a:buClr>
              <a:buSzPct val="60000"/>
              <a:buFont typeface="Wingdings"/>
              <a:buChar char=""/>
              <a:tabLst>
                <a:tab pos="421640" algn="l"/>
              </a:tabLst>
            </a:pPr>
            <a:r>
              <a:rPr dirty="0"/>
              <a:t>	</a:t>
            </a:r>
            <a:r>
              <a:rPr sz="2500" spc="-25" dirty="0">
                <a:latin typeface="Arial"/>
                <a:cs typeface="Arial"/>
              </a:rPr>
              <a:t>Finally, </a:t>
            </a:r>
            <a:r>
              <a:rPr sz="2500" spc="-5" dirty="0">
                <a:latin typeface="Arial"/>
                <a:cs typeface="Arial"/>
              </a:rPr>
              <a:t>all the four groups receive post-test, where  the </a:t>
            </a:r>
            <a:r>
              <a:rPr sz="2500" spc="-10" dirty="0">
                <a:latin typeface="Arial"/>
                <a:cs typeface="Arial"/>
              </a:rPr>
              <a:t>effects </a:t>
            </a:r>
            <a:r>
              <a:rPr sz="2500" spc="-5" dirty="0">
                <a:latin typeface="Arial"/>
                <a:cs typeface="Arial"/>
              </a:rPr>
              <a:t>of the dependent variables of the study are  observed and comparison is made of the four </a:t>
            </a:r>
            <a:r>
              <a:rPr sz="2500" dirty="0">
                <a:latin typeface="Arial"/>
                <a:cs typeface="Arial"/>
              </a:rPr>
              <a:t>groups  </a:t>
            </a:r>
            <a:r>
              <a:rPr sz="2500" spc="-5" dirty="0">
                <a:latin typeface="Arial"/>
                <a:cs typeface="Arial"/>
              </a:rPr>
              <a:t>to assess the </a:t>
            </a:r>
            <a:r>
              <a:rPr sz="2500" spc="-10" dirty="0">
                <a:latin typeface="Arial"/>
                <a:cs typeface="Arial"/>
              </a:rPr>
              <a:t>effect </a:t>
            </a:r>
            <a:r>
              <a:rPr sz="2500" spc="-5" dirty="0">
                <a:latin typeface="Arial"/>
                <a:cs typeface="Arial"/>
              </a:rPr>
              <a:t>of independent variable on  dependent</a:t>
            </a:r>
            <a:r>
              <a:rPr sz="2500" spc="-30" dirty="0">
                <a:latin typeface="Arial"/>
                <a:cs typeface="Arial"/>
              </a:rPr>
              <a:t> </a:t>
            </a:r>
            <a:r>
              <a:rPr sz="2500" spc="-5" dirty="0">
                <a:latin typeface="Arial"/>
                <a:cs typeface="Arial"/>
              </a:rPr>
              <a:t>variable.</a:t>
            </a:r>
            <a:endParaRPr sz="2500" dirty="0">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Quasi-experimental design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Quasi experimental research design involves the manipulation of independent variable to observe the effect on dependent variable.</a:t>
            </a:r>
          </a:p>
          <a:p>
            <a:r>
              <a:rPr lang="en-US" dirty="0" smtClean="0"/>
              <a:t>Quasi experimental designs are generally used to establish the causality(effect of independent variable on dependent variable) in situations where researchers are not able to randomly assign the subjects to groups for various reasons.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1"/>
            <a:ext cx="5943600" cy="762000"/>
          </a:xfrm>
        </p:spPr>
        <p:txBody>
          <a:bodyPr/>
          <a:lstStyle/>
          <a:p>
            <a:r>
              <a:rPr lang="en-US" dirty="0" smtClean="0"/>
              <a:t>experiment</a:t>
            </a:r>
            <a:endParaRPr lang="en-US" dirty="0"/>
          </a:p>
        </p:txBody>
      </p:sp>
      <p:sp>
        <p:nvSpPr>
          <p:cNvPr id="3" name="Text Placeholder 2"/>
          <p:cNvSpPr>
            <a:spLocks noGrp="1"/>
          </p:cNvSpPr>
          <p:nvPr>
            <p:ph sz="quarter" idx="1"/>
          </p:nvPr>
        </p:nvSpPr>
        <p:spPr>
          <a:xfrm>
            <a:off x="304800" y="914400"/>
            <a:ext cx="8404860" cy="3877985"/>
          </a:xfrm>
        </p:spPr>
        <p:txBody>
          <a:bodyPr>
            <a:normAutofit lnSpcReduction="10000"/>
          </a:bodyPr>
          <a:lstStyle/>
          <a:p>
            <a:r>
              <a:rPr lang="en-US" dirty="0" smtClean="0"/>
              <a:t>An experiment is the process of manipulating one or more independent variables and measuring their effect on one or more dependent variables,  controlling  the extraneous variables. The researcher can manipulate the independent variable according to his/her wishes. Its value can be altered. For example pricing.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TYPES  OF EXPERIMENT</a:t>
            </a:r>
            <a:endParaRPr lang="en-US" dirty="0"/>
          </a:p>
        </p:txBody>
      </p:sp>
      <p:sp>
        <p:nvSpPr>
          <p:cNvPr id="3" name="Text Placeholder 2"/>
          <p:cNvSpPr>
            <a:spLocks noGrp="1"/>
          </p:cNvSpPr>
          <p:nvPr>
            <p:ph sz="quarter" idx="1"/>
          </p:nvPr>
        </p:nvSpPr>
        <p:spPr>
          <a:xfrm>
            <a:off x="304800" y="1219200"/>
            <a:ext cx="8317229" cy="4739759"/>
          </a:xfrm>
        </p:spPr>
        <p:txBody>
          <a:bodyPr>
            <a:normAutofit lnSpcReduction="10000"/>
          </a:bodyPr>
          <a:lstStyle/>
          <a:p>
            <a:r>
              <a:rPr lang="en-US" dirty="0" smtClean="0"/>
              <a:t>1. laboratory experiment-it is an investigation conducted in a situation created specifically for that purpose.</a:t>
            </a:r>
          </a:p>
          <a:p>
            <a:endParaRPr lang="en-US" dirty="0" smtClean="0"/>
          </a:p>
          <a:p>
            <a:r>
              <a:rPr lang="en-US" dirty="0" smtClean="0"/>
              <a:t>2. Field experiment-this experiment is conducted in real life situation in which the experiments manipulate an independent variable in order to test a hypothesis. It is suitable for testing theory and finding solutions for practical social problems.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354" y="270509"/>
            <a:ext cx="7781290" cy="553998"/>
          </a:xfrm>
        </p:spPr>
        <p:txBody>
          <a:bodyPr>
            <a:normAutofit fontScale="90000"/>
          </a:bodyPr>
          <a:lstStyle/>
          <a:p>
            <a:r>
              <a:rPr lang="en-US" dirty="0" smtClean="0"/>
              <a:t>SIMULATION</a:t>
            </a:r>
            <a:endParaRPr lang="en-US" dirty="0"/>
          </a:p>
        </p:txBody>
      </p:sp>
      <p:sp>
        <p:nvSpPr>
          <p:cNvPr id="3" name="Text Placeholder 2"/>
          <p:cNvSpPr>
            <a:spLocks noGrp="1"/>
          </p:cNvSpPr>
          <p:nvPr>
            <p:ph sz="quarter" idx="1"/>
          </p:nvPr>
        </p:nvSpPr>
        <p:spPr>
          <a:xfrm>
            <a:off x="457200" y="914400"/>
            <a:ext cx="8241028" cy="5791200"/>
          </a:xfrm>
        </p:spPr>
        <p:txBody>
          <a:bodyPr>
            <a:normAutofit/>
          </a:bodyPr>
          <a:lstStyle/>
          <a:p>
            <a:r>
              <a:rPr lang="en-US" dirty="0" smtClean="0"/>
              <a:t>Another way of establishing </a:t>
            </a:r>
            <a:r>
              <a:rPr lang="en-US" i="1" dirty="0" smtClean="0"/>
              <a:t>causality  </a:t>
            </a:r>
            <a:r>
              <a:rPr lang="en-US" dirty="0" smtClean="0"/>
              <a:t>between variables is through the use of simulation. A sophisticated set of mathematical formula are used to simulate or imitate a real life situation. by changing one variable in the equation, it is possible to determine the effect on the other variables in the equation.</a:t>
            </a:r>
          </a:p>
          <a:p>
            <a:r>
              <a:rPr lang="en-US" dirty="0" smtClean="0"/>
              <a:t>Simulation is a quantitative research technique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rPr>
              <a:t>Goals of experiment-</a:t>
            </a:r>
            <a:br>
              <a:rPr lang="en-US" sz="3600" b="1" dirty="0" smtClean="0">
                <a:solidFill>
                  <a:srgbClr val="FF0000"/>
                </a:solidFill>
              </a:rPr>
            </a:br>
            <a:endParaRPr lang="en-US" sz="3600" b="1" dirty="0">
              <a:solidFill>
                <a:srgbClr val="FF0000"/>
              </a:solidFill>
            </a:endParaRPr>
          </a:p>
        </p:txBody>
      </p:sp>
      <p:sp>
        <p:nvSpPr>
          <p:cNvPr id="3" name="Content Placeholder 2"/>
          <p:cNvSpPr>
            <a:spLocks noGrp="1"/>
          </p:cNvSpPr>
          <p:nvPr>
            <p:ph sz="quarter" idx="1"/>
          </p:nvPr>
        </p:nvSpPr>
        <p:spPr/>
        <p:txBody>
          <a:bodyPr>
            <a:normAutofit lnSpcReduction="10000"/>
          </a:bodyPr>
          <a:lstStyle/>
          <a:p>
            <a:pPr marL="514350" indent="-514350">
              <a:buNone/>
            </a:pPr>
            <a:r>
              <a:rPr lang="en-US" sz="3200" dirty="0" smtClean="0"/>
              <a:t>Researcher has two goals when conducting an experiment</a:t>
            </a:r>
            <a:r>
              <a:rPr lang="en-US" dirty="0" smtClean="0"/>
              <a:t>.</a:t>
            </a:r>
          </a:p>
          <a:p>
            <a:pPr marL="514350" indent="-514350">
              <a:buFont typeface="+mj-lt"/>
              <a:buAutoNum type="arabicPeriod"/>
            </a:pPr>
            <a:endParaRPr lang="en-US" dirty="0" smtClean="0"/>
          </a:p>
          <a:p>
            <a:pPr marL="514350" indent="-514350">
              <a:buFont typeface="+mj-lt"/>
              <a:buAutoNum type="arabicPeriod"/>
            </a:pPr>
            <a:r>
              <a:rPr lang="en-US" dirty="0" smtClean="0"/>
              <a:t> To draw valid conclusions about the effect of independent variables on dependent variables. </a:t>
            </a:r>
            <a:r>
              <a:rPr lang="en-US" b="1" dirty="0" smtClean="0"/>
              <a:t>It is the internal validity</a:t>
            </a:r>
          </a:p>
          <a:p>
            <a:pPr marL="514350" indent="-514350">
              <a:buFont typeface="+mj-lt"/>
              <a:buAutoNum type="arabicPeriod"/>
            </a:pPr>
            <a:r>
              <a:rPr lang="en-US" dirty="0" smtClean="0"/>
              <a:t>To make valid generalizations to a larger population of interest. </a:t>
            </a:r>
            <a:r>
              <a:rPr lang="en-US" b="1" dirty="0" smtClean="0"/>
              <a:t>It is the external validity.</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a:bodyPr>
          <a:lstStyle/>
          <a:p>
            <a:pPr marL="332740" marR="5080" indent="-320675" algn="just">
              <a:lnSpc>
                <a:spcPct val="80000"/>
              </a:lnSpc>
              <a:buClr>
                <a:srgbClr val="EA1579"/>
              </a:buClr>
              <a:buSzPct val="59090"/>
              <a:tabLst>
                <a:tab pos="333375" algn="l"/>
              </a:tabLst>
            </a:pPr>
            <a:r>
              <a:rPr lang="en-US" sz="3200" b="1" spc="-5" dirty="0" smtClean="0">
                <a:cs typeface="Calibri" pitchFamily="34" charset="0"/>
              </a:rPr>
              <a:t>Experimental research </a:t>
            </a:r>
            <a:r>
              <a:rPr lang="en-US" sz="3200" b="1" dirty="0" smtClean="0">
                <a:cs typeface="Calibri" pitchFamily="34" charset="0"/>
              </a:rPr>
              <a:t>design: </a:t>
            </a:r>
          </a:p>
          <a:p>
            <a:pPr marL="332740" marR="5080" indent="-320675" algn="just">
              <a:lnSpc>
                <a:spcPct val="80000"/>
              </a:lnSpc>
              <a:buClr>
                <a:srgbClr val="EA1579"/>
              </a:buClr>
              <a:buSzPct val="59090"/>
              <a:tabLst>
                <a:tab pos="333375" algn="l"/>
              </a:tabLst>
            </a:pPr>
            <a:r>
              <a:rPr lang="en-US" sz="3200" spc="-5" dirty="0" smtClean="0">
                <a:cs typeface="Calibri" pitchFamily="34" charset="0"/>
              </a:rPr>
              <a:t>Experimental research  designs are </a:t>
            </a:r>
            <a:r>
              <a:rPr lang="en-US" sz="3200" dirty="0" smtClean="0">
                <a:cs typeface="Calibri" pitchFamily="34" charset="0"/>
              </a:rPr>
              <a:t>concerned </a:t>
            </a:r>
            <a:r>
              <a:rPr lang="en-US" sz="3200" spc="-5" dirty="0" smtClean="0">
                <a:cs typeface="Calibri" pitchFamily="34" charset="0"/>
              </a:rPr>
              <a:t>with examination of the </a:t>
            </a:r>
            <a:r>
              <a:rPr lang="en-US" sz="3200" spc="-10" dirty="0" smtClean="0">
                <a:cs typeface="Calibri" pitchFamily="34" charset="0"/>
              </a:rPr>
              <a:t>effect </a:t>
            </a:r>
            <a:r>
              <a:rPr lang="en-US" sz="3200" spc="-20" dirty="0" smtClean="0">
                <a:cs typeface="Calibri" pitchFamily="34" charset="0"/>
              </a:rPr>
              <a:t>of  </a:t>
            </a:r>
            <a:r>
              <a:rPr lang="en-US" sz="3200" spc="-5" dirty="0" smtClean="0">
                <a:cs typeface="Calibri" pitchFamily="34" charset="0"/>
              </a:rPr>
              <a:t>independent variable on the </a:t>
            </a:r>
            <a:r>
              <a:rPr lang="en-US" sz="3200" dirty="0" smtClean="0">
                <a:cs typeface="Calibri" pitchFamily="34" charset="0"/>
              </a:rPr>
              <a:t>dependent </a:t>
            </a:r>
            <a:r>
              <a:rPr lang="en-US" sz="3200" spc="-5" dirty="0" smtClean="0">
                <a:cs typeface="Calibri" pitchFamily="34" charset="0"/>
              </a:rPr>
              <a:t>variable, where </a:t>
            </a:r>
            <a:r>
              <a:rPr lang="en-US" sz="3200" dirty="0" smtClean="0">
                <a:cs typeface="Calibri" pitchFamily="34" charset="0"/>
              </a:rPr>
              <a:t>the  </a:t>
            </a:r>
            <a:r>
              <a:rPr lang="en-US" sz="3200" spc="-5" dirty="0" smtClean="0">
                <a:cs typeface="Calibri" pitchFamily="34" charset="0"/>
              </a:rPr>
              <a:t>independent variable is manipulated through </a:t>
            </a:r>
            <a:r>
              <a:rPr lang="en-US" sz="3200" dirty="0" smtClean="0">
                <a:cs typeface="Calibri" pitchFamily="34" charset="0"/>
              </a:rPr>
              <a:t>treatment </a:t>
            </a:r>
            <a:r>
              <a:rPr lang="en-US" sz="3200" spc="-5" dirty="0" smtClean="0">
                <a:cs typeface="Calibri" pitchFamily="34" charset="0"/>
              </a:rPr>
              <a:t>or  intervention(s), and </a:t>
            </a:r>
            <a:r>
              <a:rPr lang="en-US" sz="3200" dirty="0" smtClean="0">
                <a:cs typeface="Calibri" pitchFamily="34" charset="0"/>
              </a:rPr>
              <a:t>the </a:t>
            </a:r>
            <a:r>
              <a:rPr lang="en-US" sz="3200" spc="-10" dirty="0" smtClean="0">
                <a:cs typeface="Calibri" pitchFamily="34" charset="0"/>
              </a:rPr>
              <a:t>effect </a:t>
            </a:r>
            <a:r>
              <a:rPr lang="en-US" sz="3200" spc="-5" dirty="0" smtClean="0">
                <a:cs typeface="Calibri" pitchFamily="34" charset="0"/>
              </a:rPr>
              <a:t>of these interventions is  observed on the dependent</a:t>
            </a:r>
            <a:r>
              <a:rPr lang="en-US" sz="3200" spc="50" dirty="0" smtClean="0">
                <a:cs typeface="Calibri" pitchFamily="34" charset="0"/>
              </a:rPr>
              <a:t> </a:t>
            </a:r>
            <a:r>
              <a:rPr lang="en-US" sz="3200" spc="-5" dirty="0" smtClean="0">
                <a:cs typeface="Calibri" pitchFamily="34" charset="0"/>
              </a:rPr>
              <a:t>variable.</a:t>
            </a:r>
            <a:endParaRPr lang="en-US" sz="3200" dirty="0" smtClean="0">
              <a:cs typeface="Calibri"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EXPERIMENTAL DESIGN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Experimental investigations can be conducted on groups or individuals. Accordingly, the structure of the design changes as group experimental design or single-subject experimental design.</a:t>
            </a:r>
          </a:p>
          <a:p>
            <a:r>
              <a:rPr lang="en-US" dirty="0" smtClean="0"/>
              <a:t>   group experimental designs can be of different forms. If there is only one independent variable that can be manipulated, then a single variable design is used. If there are two or more independent variables, and at least one can be manipulated, then a factorial design is used.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experimental Design</a:t>
            </a:r>
            <a:endParaRPr lang="en-US" dirty="0"/>
          </a:p>
        </p:txBody>
      </p:sp>
      <p:sp>
        <p:nvSpPr>
          <p:cNvPr id="3" name="Content Placeholder 2"/>
          <p:cNvSpPr>
            <a:spLocks noGrp="1"/>
          </p:cNvSpPr>
          <p:nvPr>
            <p:ph idx="1"/>
          </p:nvPr>
        </p:nvSpPr>
        <p:spPr>
          <a:xfrm>
            <a:off x="0" y="1295400"/>
            <a:ext cx="8991600" cy="4830763"/>
          </a:xfrm>
        </p:spPr>
        <p:txBody>
          <a:bodyPr>
            <a:normAutofit/>
          </a:bodyPr>
          <a:lstStyle/>
          <a:p>
            <a:pPr>
              <a:buNone/>
            </a:pPr>
            <a:r>
              <a:rPr lang="en-US" sz="2000" dirty="0" smtClean="0"/>
              <a:t>Single subject experimental design      </a:t>
            </a:r>
            <a:r>
              <a:rPr lang="en-US" sz="2400" dirty="0" smtClean="0"/>
              <a:t>Group experimental design</a:t>
            </a:r>
          </a:p>
          <a:p>
            <a:pPr>
              <a:buNone/>
            </a:pPr>
            <a:r>
              <a:rPr lang="en-US" sz="2400" dirty="0" smtClean="0"/>
              <a:t>                                                                    </a:t>
            </a:r>
          </a:p>
          <a:p>
            <a:pPr>
              <a:buNone/>
            </a:pPr>
            <a:r>
              <a:rPr lang="en-US" sz="2400" dirty="0" smtClean="0"/>
              <a:t>                single variable design                        Factorial design</a:t>
            </a:r>
          </a:p>
          <a:p>
            <a:pPr>
              <a:buNone/>
            </a:pPr>
            <a:r>
              <a:rPr lang="en-US" sz="2400" dirty="0" smtClean="0"/>
              <a:t>          </a:t>
            </a:r>
          </a:p>
          <a:p>
            <a:pPr>
              <a:buNone/>
            </a:pPr>
            <a:r>
              <a:rPr lang="en-US" sz="2000" dirty="0" smtClean="0"/>
              <a:t>Pre- experimental design                     True experimental design        Quasi exp design</a:t>
            </a:r>
          </a:p>
          <a:p>
            <a:pPr>
              <a:buNone/>
            </a:pPr>
            <a:r>
              <a:rPr lang="en-US" sz="2000" dirty="0" smtClean="0"/>
              <a:t>Before and after with out control          post test only                        non equivalent </a:t>
            </a:r>
            <a:r>
              <a:rPr lang="en-US" sz="2000" dirty="0" err="1" smtClean="0"/>
              <a:t>cgd</a:t>
            </a:r>
            <a:endParaRPr lang="en-US" sz="2000" dirty="0" smtClean="0"/>
          </a:p>
          <a:p>
            <a:pPr>
              <a:buNone/>
            </a:pPr>
            <a:r>
              <a:rPr lang="en-US" sz="2000" dirty="0" smtClean="0"/>
              <a:t>After only with control design                pre test and post cont </a:t>
            </a:r>
            <a:r>
              <a:rPr lang="en-US" sz="2000" dirty="0" err="1" smtClean="0"/>
              <a:t>gr</a:t>
            </a:r>
            <a:r>
              <a:rPr lang="en-US" sz="2000" dirty="0" smtClean="0"/>
              <a:t>    time series design</a:t>
            </a:r>
          </a:p>
          <a:p>
            <a:pPr>
              <a:buNone/>
            </a:pPr>
            <a:r>
              <a:rPr lang="en-US" sz="2000" dirty="0" smtClean="0"/>
              <a:t>Before and after with control design    </a:t>
            </a:r>
            <a:r>
              <a:rPr lang="en-US" sz="2000" dirty="0" err="1" smtClean="0"/>
              <a:t>soloman</a:t>
            </a:r>
            <a:r>
              <a:rPr lang="en-US" sz="2000" dirty="0" smtClean="0"/>
              <a:t> four </a:t>
            </a:r>
            <a:r>
              <a:rPr lang="en-US" sz="2000" dirty="0" err="1" smtClean="0"/>
              <a:t>grp</a:t>
            </a:r>
            <a:r>
              <a:rPr lang="en-US" sz="2000" dirty="0" smtClean="0"/>
              <a:t> design       counter balanced </a:t>
            </a:r>
            <a:endParaRPr lang="en-US" sz="2000" dirty="0"/>
          </a:p>
        </p:txBody>
      </p:sp>
      <p:cxnSp>
        <p:nvCxnSpPr>
          <p:cNvPr id="5" name="Straight Connector 4"/>
          <p:cNvCxnSpPr/>
          <p:nvPr/>
        </p:nvCxnSpPr>
        <p:spPr>
          <a:xfrm>
            <a:off x="1676400" y="2133600"/>
            <a:ext cx="533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181600" y="17526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676400" y="21336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10400" y="21336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438400" y="24384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990600" y="2819400"/>
            <a:ext cx="6477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90600" y="28194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800600" y="28194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467600" y="2819400"/>
            <a:ext cx="0" cy="3048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variable designs</a:t>
            </a:r>
            <a:endParaRPr lang="en-US" dirty="0"/>
          </a:p>
        </p:txBody>
      </p:sp>
      <p:sp>
        <p:nvSpPr>
          <p:cNvPr id="3" name="Content Placeholder 2"/>
          <p:cNvSpPr>
            <a:spLocks noGrp="1"/>
          </p:cNvSpPr>
          <p:nvPr>
            <p:ph sz="quarter" idx="1"/>
          </p:nvPr>
        </p:nvSpPr>
        <p:spPr/>
        <p:txBody>
          <a:bodyPr/>
          <a:lstStyle/>
          <a:p>
            <a:r>
              <a:rPr lang="en-US" dirty="0" smtClean="0"/>
              <a:t>Pre-experimental designs</a:t>
            </a:r>
          </a:p>
          <a:p>
            <a:r>
              <a:rPr lang="en-US" dirty="0" smtClean="0"/>
              <a:t>True experimental designs</a:t>
            </a:r>
          </a:p>
          <a:p>
            <a:r>
              <a:rPr lang="en-US" dirty="0" smtClean="0"/>
              <a:t>Quasi- </a:t>
            </a:r>
            <a:r>
              <a:rPr lang="en-US" smtClean="0"/>
              <a:t>experimental designs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980</Words>
  <Application>Microsoft Office PowerPoint</Application>
  <PresentationFormat>On-screen Show (4:3)</PresentationFormat>
  <Paragraphs>80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Experimental Research Design</vt:lpstr>
      <vt:lpstr>experiment</vt:lpstr>
      <vt:lpstr>TYPES  OF EXPERIMENT</vt:lpstr>
      <vt:lpstr>SIMULATION</vt:lpstr>
      <vt:lpstr>Goals of experiment- </vt:lpstr>
      <vt:lpstr>Slide 6</vt:lpstr>
      <vt:lpstr>TYPES OF EXPERIMENTAL DESIGN</vt:lpstr>
      <vt:lpstr>Types of experimental Design</vt:lpstr>
      <vt:lpstr>Single variable designs</vt:lpstr>
      <vt:lpstr>Pre- experimental designs</vt:lpstr>
      <vt:lpstr>TRUE EXPERIMENTAL DESIGNS</vt:lpstr>
      <vt:lpstr>Main characteristics</vt:lpstr>
      <vt:lpstr>Types of True Experimental Designs</vt:lpstr>
      <vt:lpstr>Slide 14</vt:lpstr>
      <vt:lpstr>Slide 15</vt:lpstr>
      <vt:lpstr>Quasi-experimental design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Research Design</dc:title>
  <dc:creator>Windows User</dc:creator>
  <cp:lastModifiedBy>Windows User</cp:lastModifiedBy>
  <cp:revision>5</cp:revision>
  <dcterms:created xsi:type="dcterms:W3CDTF">2020-09-16T07:35:39Z</dcterms:created>
  <dcterms:modified xsi:type="dcterms:W3CDTF">2023-09-11T05:03:17Z</dcterms:modified>
</cp:coreProperties>
</file>